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53"/>
  </p:handoutMasterIdLst>
  <p:sldIdLst>
    <p:sldId id="694" r:id="rId4"/>
    <p:sldId id="706" r:id="rId6"/>
    <p:sldId id="707" r:id="rId7"/>
    <p:sldId id="708" r:id="rId8"/>
    <p:sldId id="709" r:id="rId9"/>
    <p:sldId id="711" r:id="rId10"/>
    <p:sldId id="712" r:id="rId11"/>
    <p:sldId id="713" r:id="rId12"/>
    <p:sldId id="714" r:id="rId13"/>
    <p:sldId id="710" r:id="rId14"/>
    <p:sldId id="715" r:id="rId15"/>
    <p:sldId id="716" r:id="rId16"/>
    <p:sldId id="719" r:id="rId17"/>
    <p:sldId id="718" r:id="rId18"/>
    <p:sldId id="737" r:id="rId19"/>
    <p:sldId id="738" r:id="rId20"/>
    <p:sldId id="739" r:id="rId21"/>
    <p:sldId id="740" r:id="rId22"/>
    <p:sldId id="741" r:id="rId23"/>
    <p:sldId id="742" r:id="rId24"/>
    <p:sldId id="736" r:id="rId25"/>
    <p:sldId id="743" r:id="rId26"/>
    <p:sldId id="744" r:id="rId27"/>
    <p:sldId id="746" r:id="rId28"/>
    <p:sldId id="747" r:id="rId29"/>
    <p:sldId id="696" r:id="rId30"/>
    <p:sldId id="697" r:id="rId31"/>
    <p:sldId id="573" r:id="rId32"/>
    <p:sldId id="698" r:id="rId33"/>
    <p:sldId id="699" r:id="rId34"/>
    <p:sldId id="700" r:id="rId35"/>
    <p:sldId id="701" r:id="rId36"/>
    <p:sldId id="702" r:id="rId37"/>
    <p:sldId id="703" r:id="rId38"/>
    <p:sldId id="704" r:id="rId39"/>
    <p:sldId id="705" r:id="rId40"/>
    <p:sldId id="379" r:id="rId41"/>
    <p:sldId id="432" r:id="rId42"/>
    <p:sldId id="430" r:id="rId43"/>
    <p:sldId id="431" r:id="rId44"/>
    <p:sldId id="729" r:id="rId45"/>
    <p:sldId id="730" r:id="rId46"/>
    <p:sldId id="731" r:id="rId47"/>
    <p:sldId id="732" r:id="rId48"/>
    <p:sldId id="733" r:id="rId49"/>
    <p:sldId id="734" r:id="rId50"/>
    <p:sldId id="748" r:id="rId51"/>
    <p:sldId id="735" r:id="rId5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rgbClr val="003399"/>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07"/>
    <p:restoredTop sz="94589"/>
  </p:normalViewPr>
  <p:slideViewPr>
    <p:cSldViewPr showGuides="1">
      <p:cViewPr varScale="1">
        <p:scale>
          <a:sx n="115" d="100"/>
          <a:sy n="115" d="100"/>
        </p:scale>
        <p:origin x="67" y="13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6" Type="http://schemas.openxmlformats.org/officeDocument/2006/relationships/tableStyles" Target="tableStyles.xml"/><Relationship Id="rId55" Type="http://schemas.openxmlformats.org/officeDocument/2006/relationships/viewProps" Target="viewProps.xml"/><Relationship Id="rId54" Type="http://schemas.openxmlformats.org/officeDocument/2006/relationships/presProps" Target="presProps.xml"/><Relationship Id="rId53" Type="http://schemas.openxmlformats.org/officeDocument/2006/relationships/handoutMaster" Target="handoutMasters/handoutMaster1.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5" name="Rectangle 3"/>
          <p:cNvSpPr>
            <a:spLocks noGrp="1" noChangeArrowheads="1"/>
          </p:cNvSpPr>
          <p:nvPr>
            <p:ph type="dt" sz="quarter"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6" name="Rectangle 4"/>
          <p:cNvSpPr>
            <a:spLocks noGrp="1" noChangeArrowheads="1"/>
          </p:cNvSpPr>
          <p:nvPr>
            <p:ph type="ftr" sz="quarter" idx="2"/>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3797" name="Rectangle 5"/>
          <p:cNvSpPr>
            <a:spLocks noGrp="1" noChangeArrowheads="1"/>
          </p:cNvSpPr>
          <p:nvPr>
            <p:ph type="sldNum" sz="quarter" idx="3"/>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92AB8F0B-1631-4EB2-B102-F94A745A7F8D}"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27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spcBef>
                <a:spcPct val="0"/>
              </a:spcBef>
              <a:buFontTx/>
              <a:buNone/>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1"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spcBef>
                <a:spcPct val="0"/>
              </a:spcBef>
              <a:buFontTx/>
              <a:buNone/>
              <a:defRPr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4"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32773"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4"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spcBef>
                <a:spcPct val="0"/>
              </a:spcBef>
              <a:buFontTx/>
              <a:buNone/>
              <a:defRPr sz="1200">
                <a:solidFill>
                  <a:schemeClr val="tx1"/>
                </a:solidFill>
                <a:latin typeface="Times New Roman" panose="02020603050405020304" pitchFamily="18"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2775"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a:solidFill>
                  <a:schemeClr val="tx1"/>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7777062-F008-47EC-81D2-1737FC5093D8}" type="slidenum">
              <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幻灯片图像占位符 1"/>
          <p:cNvSpPr>
            <a:spLocks noGrp="1" noRot="1" noChangeAspect="1" noTextEdit="1"/>
          </p:cNvSpPr>
          <p:nvPr>
            <p:ph type="sldImg"/>
          </p:nvPr>
        </p:nvSpPr>
        <p:spPr>
          <a:ln/>
        </p:spPr>
      </p:sp>
      <p:sp>
        <p:nvSpPr>
          <p:cNvPr id="8195" name="备注占位符 2"/>
          <p:cNvSpPr>
            <a:spLocks noGrp="1"/>
          </p:cNvSpPr>
          <p:nvPr>
            <p:ph type="body" idx="1"/>
          </p:nvPr>
        </p:nvSpPr>
        <p:spPr>
          <a:ln/>
        </p:spPr>
        <p:txBody>
          <a:bodyPr wrap="square" lIns="91440" tIns="45720" rIns="91440" bIns="45720" anchor="t" anchorCtr="0"/>
          <a:p>
            <a:pPr lvl="0"/>
            <a:endParaRPr lang="zh-CN" altLang="en-US" dirty="0"/>
          </a:p>
        </p:txBody>
      </p:sp>
      <p:sp>
        <p:nvSpPr>
          <p:cNvPr id="8196" name="灯片编号占位符 3"/>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fld id="{9A0DB2DC-4C9A-4742-B13C-FB6460FD3503}" type="slidenum">
              <a:rPr lang="en-US" altLang="zh-CN" sz="1200" dirty="0">
                <a:solidFill>
                  <a:schemeClr val="tx1"/>
                </a:solidFill>
                <a:latin typeface="Times New Roman" panose="02020603050405020304" pitchFamily="18" charset="0"/>
              </a:rPr>
            </a:fld>
            <a:endParaRPr lang="en-US" altLang="zh-CN" sz="1200" dirty="0">
              <a:solidFill>
                <a:schemeClr val="tx1"/>
              </a:solidFill>
              <a:latin typeface="Times New Roman"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7"/>
          <p:cNvSpPr txBox="1">
            <a:spLocks noGrp="1"/>
          </p:cNvSpPr>
          <p:nvPr>
            <p:ph type="sldNum" sz="quarter"/>
          </p:nvPr>
        </p:nvSpPr>
        <p:spPr>
          <a:xfrm>
            <a:off x="3886200" y="8686800"/>
            <a:ext cx="2971800" cy="457200"/>
          </a:xfrm>
          <a:prstGeom prst="rect">
            <a:avLst/>
          </a:prstGeom>
          <a:noFill/>
          <a:ln w="9525">
            <a:noFill/>
          </a:ln>
        </p:spPr>
        <p:txBody>
          <a:bodyPr anchor="b" anchorCtr="0"/>
          <a:p>
            <a:pPr lvl="0" algn="r" eaLnBrk="1" hangingPunct="1">
              <a:buNone/>
            </a:pPr>
            <a:fld id="{9A0DB2DC-4C9A-4742-B13C-FB6460FD3503}" type="slidenum">
              <a:rPr lang="zh-CN" altLang="en-US" sz="1200" dirty="0">
                <a:solidFill>
                  <a:schemeClr val="tx1"/>
                </a:solidFill>
                <a:latin typeface="Times New Roman" panose="02020603050405020304" pitchFamily="18" charset="0"/>
              </a:rPr>
            </a:fld>
            <a:endParaRPr lang="zh-CN" altLang="en-US" sz="1200" dirty="0">
              <a:solidFill>
                <a:schemeClr val="tx1"/>
              </a:solidFill>
              <a:latin typeface="Times New Roman" panose="02020603050405020304" pitchFamily="18" charset="0"/>
            </a:endParaRPr>
          </a:p>
        </p:txBody>
      </p:sp>
      <p:sp>
        <p:nvSpPr>
          <p:cNvPr id="46083" name="Rectangle 2"/>
          <p:cNvSpPr>
            <a:spLocks noGrp="1" noRot="1" noChangeAspect="1" noTextEdit="1"/>
          </p:cNvSpPr>
          <p:nvPr>
            <p:ph type="sldImg"/>
          </p:nvPr>
        </p:nvSpPr>
        <p:spPr>
          <a:solidFill>
            <a:srgbClr val="FFFFFF">
              <a:alpha val="100000"/>
            </a:srgbClr>
          </a:solidFill>
          <a:ln>
            <a:solidFill>
              <a:srgbClr val="000000">
                <a:alpha val="100000"/>
              </a:srgbClr>
            </a:solidFill>
            <a:miter lim="800000"/>
          </a:ln>
        </p:spPr>
      </p:sp>
      <p:sp>
        <p:nvSpPr>
          <p:cNvPr id="46084" name="Rectangle 3"/>
          <p:cNvSpPr>
            <a:spLocks noGrp="1"/>
          </p:cNvSpPr>
          <p:nvPr>
            <p:ph type="body" idx="1"/>
          </p:nvPr>
        </p:nvSpPr>
        <p:spPr>
          <a:solidFill>
            <a:srgbClr val="FFFFFF">
              <a:alpha val="100000"/>
            </a:srgbClr>
          </a:solidFill>
          <a:ln>
            <a:solidFill>
              <a:srgbClr val="000000">
                <a:alpha val="100000"/>
              </a:srgbClr>
            </a:solidFill>
          </a:ln>
        </p:spPr>
        <p:txBody>
          <a:bodyPr wrap="square" lIns="91440" tIns="45720" rIns="91440" bIns="45720" anchor="t" anchorCtr="0"/>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3074" name="Group 2"/>
          <p:cNvGrpSpPr/>
          <p:nvPr/>
        </p:nvGrpSpPr>
        <p:grpSpPr>
          <a:xfrm>
            <a:off x="0" y="0"/>
            <a:ext cx="5867400" cy="6858000"/>
            <a:chOff x="0" y="0"/>
            <a:chExt cx="3696" cy="4320"/>
          </a:xfrm>
        </p:grpSpPr>
        <p:sp>
          <p:nvSpPr>
            <p:cNvPr id="15" name="Rectangle 3"/>
            <p:cNvSpPr>
              <a:spLocks noChangeArrowheads="1"/>
            </p:cNvSpPr>
            <p:nvPr/>
          </p:nvSpPr>
          <p:spPr bwMode="auto">
            <a:xfrm>
              <a:off x="0" y="0"/>
              <a:ext cx="2880" cy="4320"/>
            </a:xfrm>
            <a:prstGeom prst="rect">
              <a:avLst/>
            </a:prstGeom>
            <a:solidFill>
              <a:schemeClr val="accent2"/>
            </a:solidFill>
            <a:ln>
              <a:noFill/>
            </a:ln>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AutoShape 4"/>
            <p:cNvSpPr>
              <a:spLocks noChangeArrowheads="1"/>
            </p:cNvSpPr>
            <p:nvPr/>
          </p:nvSpPr>
          <p:spPr bwMode="white">
            <a:xfrm>
              <a:off x="432" y="624"/>
              <a:ext cx="3264" cy="1200"/>
            </a:xfrm>
            <a:prstGeom prst="roundRect">
              <a:avLst>
                <a:gd name="adj" fmla="val 50000"/>
              </a:avLst>
            </a:prstGeom>
            <a:solidFill>
              <a:schemeClr val="bg1"/>
            </a:solidFill>
            <a:ln>
              <a:noFill/>
            </a:ln>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3075" name="Group 5"/>
          <p:cNvGrpSpPr/>
          <p:nvPr/>
        </p:nvGrpSpPr>
        <p:grpSpPr>
          <a:xfrm>
            <a:off x="3632200" y="4889500"/>
            <a:ext cx="4876800" cy="319088"/>
            <a:chOff x="2288" y="3080"/>
            <a:chExt cx="3072" cy="201"/>
          </a:xfrm>
        </p:grpSpPr>
        <p:sp>
          <p:nvSpPr>
            <p:cNvPr id="18" name="AutoShape 6"/>
            <p:cNvSpPr>
              <a:spLocks noChangeArrowheads="1"/>
            </p:cNvSpPr>
            <p:nvPr/>
          </p:nvSpPr>
          <p:spPr bwMode="auto">
            <a:xfrm flipH="1">
              <a:off x="2288" y="3080"/>
              <a:ext cx="2914" cy="200"/>
            </a:xfrm>
            <a:prstGeom prst="roundRect">
              <a:avLst>
                <a:gd name="adj" fmla="val 0"/>
              </a:avLst>
            </a:prstGeom>
            <a:solidFill>
              <a:schemeClr val="hlink"/>
            </a:solidFill>
            <a:ln>
              <a:noFill/>
            </a:ln>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sp>
          <p:nvSpPr>
            <p:cNvPr id="19" name="AutoShape 7"/>
            <p:cNvSpPr>
              <a:spLocks noChangeArrowheads="1"/>
            </p:cNvSpPr>
            <p:nvPr/>
          </p:nvSpPr>
          <p:spPr bwMode="auto">
            <a:xfrm>
              <a:off x="5196" y="3080"/>
              <a:ext cx="164" cy="201"/>
            </a:xfrm>
            <a:prstGeom prst="flowChartDelay">
              <a:avLst/>
            </a:prstGeom>
            <a:solidFill>
              <a:schemeClr val="hlink"/>
            </a:solidFill>
            <a:ln>
              <a:noFill/>
            </a:ln>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grpSp>
      <p:sp>
        <p:nvSpPr>
          <p:cNvPr id="242696"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r>
              <a:rPr lang="zh-CN" altLang="en-US"/>
              <a:t>单击此处编辑母版副标题样式</a:t>
            </a:r>
            <a:endParaRPr lang="zh-CN" altLang="en-US"/>
          </a:p>
        </p:txBody>
      </p:sp>
      <p:sp>
        <p:nvSpPr>
          <p:cNvPr id="2427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20" name="Rectangle 9"/>
          <p:cNvSpPr>
            <a:spLocks noGrp="1" noChangeArrowheads="1"/>
          </p:cNvSpPr>
          <p:nvPr>
            <p:ph type="dt" sz="quarter" idx="2"/>
          </p:nvPr>
        </p:nvSpPr>
        <p:spPr bwMode="auto">
          <a:xfrm>
            <a:off x="2438400" y="6248400"/>
            <a:ext cx="2130425" cy="474663"/>
          </a:xfrm>
          <a:prstGeom prst="rect">
            <a:avLst/>
          </a:prstGeom>
          <a:ln>
            <a:miter lim="800000"/>
          </a:ln>
        </p:spPr>
        <p:txBody>
          <a:bodyPr vert="horz" wrap="square" lIns="91440" tIns="45720" rIns="91440" bIns="45720" numCol="1" anchor="b" anchorCtr="0" compatLnSpc="1"/>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F243762-916C-4A68-8061-5B8204CF225C}" type="datetime1">
              <a:rPr kumimoji="0" lang="en-US"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1" name="Rectangle 10"/>
          <p:cNvSpPr>
            <a:spLocks noGrp="1" noChangeArrowheads="1"/>
          </p:cNvSpPr>
          <p:nvPr>
            <p:ph type="ftr" sz="quarter" idx="3"/>
          </p:nvPr>
        </p:nvSpPr>
        <p:spPr bwMode="auto">
          <a:xfrm>
            <a:off x="5791200" y="6248400"/>
            <a:ext cx="2897188" cy="474663"/>
          </a:xfrm>
          <a:prstGeom prst="rect">
            <a:avLst/>
          </a:prstGeom>
          <a:ln>
            <a:miter lim="800000"/>
          </a:ln>
        </p:spPr>
        <p:txBody>
          <a:bodyPr vert="horz" wrap="square" lIns="91440" tIns="45720" rIns="91440" bIns="45720" numCol="1" anchor="b"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Rectangle 11"/>
          <p:cNvSpPr>
            <a:spLocks noGrp="1" noChangeArrowheads="1"/>
          </p:cNvSpPr>
          <p:nvPr>
            <p:ph type="sldNum" sz="quarter" idx="4"/>
          </p:nvPr>
        </p:nvSpPr>
        <p:spPr bwMode="auto">
          <a:xfrm>
            <a:off x="76200" y="6248400"/>
            <a:ext cx="587375" cy="48895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2404706-75C8-4085-A27B-E8BB1F520565}"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4098" name="Group 2"/>
          <p:cNvGrpSpPr/>
          <p:nvPr/>
        </p:nvGrpSpPr>
        <p:grpSpPr>
          <a:xfrm>
            <a:off x="0" y="0"/>
            <a:ext cx="5867400" cy="6858000"/>
            <a:chOff x="0" y="0"/>
            <a:chExt cx="3696" cy="4320"/>
          </a:xfrm>
        </p:grpSpPr>
        <p:sp>
          <p:nvSpPr>
            <p:cNvPr id="15" name="Rectangle 3"/>
            <p:cNvSpPr>
              <a:spLocks noChangeArrowheads="1"/>
            </p:cNvSpPr>
            <p:nvPr/>
          </p:nvSpPr>
          <p:spPr bwMode="auto">
            <a:xfrm>
              <a:off x="0" y="0"/>
              <a:ext cx="28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6" name="AutoShape 4"/>
            <p:cNvSpPr>
              <a:spLocks noChangeArrowheads="1"/>
            </p:cNvSpPr>
            <p:nvPr/>
          </p:nvSpPr>
          <p:spPr bwMode="white">
            <a:xfrm>
              <a:off x="432" y="624"/>
              <a:ext cx="3264" cy="1200"/>
            </a:xfrm>
            <a:prstGeom prst="roundRect">
              <a:avLst>
                <a:gd name="adj" fmla="val 50000"/>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nvGrpSpPr>
          <p:cNvPr id="4099" name="Group 5"/>
          <p:cNvGrpSpPr/>
          <p:nvPr/>
        </p:nvGrpSpPr>
        <p:grpSpPr>
          <a:xfrm>
            <a:off x="3632200" y="4889500"/>
            <a:ext cx="4876800" cy="319088"/>
            <a:chOff x="2288" y="3080"/>
            <a:chExt cx="3072" cy="201"/>
          </a:xfrm>
        </p:grpSpPr>
        <p:sp>
          <p:nvSpPr>
            <p:cNvPr id="18" name="AutoShape 6"/>
            <p:cNvSpPr>
              <a:spLocks noChangeArrowheads="1"/>
            </p:cNvSpPr>
            <p:nvPr/>
          </p:nvSpPr>
          <p:spPr bwMode="auto">
            <a:xfrm flipH="1">
              <a:off x="2288" y="3080"/>
              <a:ext cx="2914"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sp>
          <p:nvSpPr>
            <p:cNvPr id="19" name="AutoShape 7"/>
            <p:cNvSpPr>
              <a:spLocks noChangeArrowheads="1"/>
            </p:cNvSpPr>
            <p:nvPr/>
          </p:nvSpPr>
          <p:spPr bwMode="auto">
            <a:xfrm>
              <a:off x="5196" y="3080"/>
              <a:ext cx="164"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grpSp>
      <p:sp>
        <p:nvSpPr>
          <p:cNvPr id="242696" name="Rectangle 8"/>
          <p:cNvSpPr>
            <a:spLocks noGrp="1" noChangeArrowheads="1"/>
          </p:cNvSpPr>
          <p:nvPr>
            <p:ph type="subTitle" idx="1"/>
          </p:nvPr>
        </p:nvSpPr>
        <p:spPr>
          <a:xfrm>
            <a:off x="4673600" y="2927350"/>
            <a:ext cx="4013200" cy="1822450"/>
          </a:xfrm>
        </p:spPr>
        <p:txBody>
          <a:bodyPr anchor="b"/>
          <a:lstStyle>
            <a:lvl1pPr marL="0" indent="0">
              <a:buFont typeface="Wingdings" panose="05000000000000000000" pitchFamily="2" charset="2"/>
              <a:buNone/>
              <a:defRPr>
                <a:solidFill>
                  <a:schemeClr val="tx2"/>
                </a:solidFill>
              </a:defRPr>
            </a:lvl1pPr>
          </a:lstStyle>
          <a:p>
            <a:r>
              <a:rPr lang="zh-CN" altLang="en-US"/>
              <a:t>单击此处编辑母版副标题样式</a:t>
            </a:r>
            <a:endParaRPr lang="zh-CN" altLang="en-US"/>
          </a:p>
        </p:txBody>
      </p:sp>
      <p:sp>
        <p:nvSpPr>
          <p:cNvPr id="242700" name="AutoShape 12"/>
          <p:cNvSpPr>
            <a:spLocks noGrp="1" noChangeArrowheads="1"/>
          </p:cNvSpPr>
          <p:nvPr>
            <p:ph type="ctrTitle" sz="quarter"/>
          </p:nvPr>
        </p:nvSpPr>
        <p:spPr>
          <a:xfrm>
            <a:off x="685800" y="990600"/>
            <a:ext cx="8229600" cy="1905000"/>
          </a:xfrm>
          <a:prstGeom prst="roundRect">
            <a:avLst>
              <a:gd name="adj" fmla="val 50000"/>
            </a:avLst>
          </a:prstGeom>
        </p:spPr>
        <p:txBody>
          <a:bodyPr anchor="ctr"/>
          <a:lstStyle>
            <a:lvl1pPr algn="ctr">
              <a:defRPr>
                <a:solidFill>
                  <a:schemeClr val="tx1"/>
                </a:solidFill>
              </a:defRPr>
            </a:lvl1pPr>
          </a:lstStyle>
          <a:p>
            <a:r>
              <a:rPr lang="zh-CN" altLang="en-US"/>
              <a:t>单击此处编辑母版标题样式</a:t>
            </a:r>
            <a:endParaRPr lang="zh-CN" altLang="en-US"/>
          </a:p>
        </p:txBody>
      </p:sp>
      <p:sp>
        <p:nvSpPr>
          <p:cNvPr id="20" name="Rectangle 9"/>
          <p:cNvSpPr>
            <a:spLocks noGrp="1" noChangeArrowheads="1"/>
          </p:cNvSpPr>
          <p:nvPr>
            <p:ph type="dt" sz="quarter" idx="2"/>
          </p:nvPr>
        </p:nvSpPr>
        <p:spPr bwMode="auto">
          <a:xfrm>
            <a:off x="2438400" y="6248400"/>
            <a:ext cx="2130425" cy="474663"/>
          </a:xfrm>
          <a:prstGeom prst="rect">
            <a:avLst/>
          </a:prstGeom>
          <a:ln>
            <a:miter lim="800000"/>
          </a:ln>
        </p:spPr>
        <p:txBody>
          <a:bodyPr vert="horz" wrap="square" lIns="91440" tIns="45720" rIns="91440" bIns="45720" numCol="1" anchor="b" anchorCtr="0" compatLnSpc="1"/>
          <a:lstStyle>
            <a:lvl1pPr>
              <a:defRPr>
                <a:solidFill>
                  <a:schemeClr val="bg1"/>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3FCC728A-D64B-46C6-A999-44CEADC4DBCA}" type="datetime1">
              <a:rPr kumimoji="0" lang="en-US"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
        <p:nvSpPr>
          <p:cNvPr id="21" name="Rectangle 10"/>
          <p:cNvSpPr>
            <a:spLocks noGrp="1" noChangeArrowheads="1"/>
          </p:cNvSpPr>
          <p:nvPr>
            <p:ph type="ftr" sz="quarter" idx="3"/>
          </p:nvPr>
        </p:nvSpPr>
        <p:spPr bwMode="auto">
          <a:xfrm>
            <a:off x="5791200" y="6248400"/>
            <a:ext cx="2897188" cy="474663"/>
          </a:xfrm>
          <a:prstGeom prst="rect">
            <a:avLst/>
          </a:prstGeom>
          <a:ln>
            <a:miter lim="800000"/>
          </a:ln>
        </p:spPr>
        <p:txBody>
          <a:bodyPr vert="horz" wrap="square" lIns="91440" tIns="45720" rIns="91440" bIns="45720" numCol="1" anchor="b" anchorCtr="0" compatLnSpc="1"/>
          <a:lstStyle>
            <a:lvl1pPr algn="r">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2" name="Rectangle 11"/>
          <p:cNvSpPr>
            <a:spLocks noGrp="1" noChangeArrowheads="1"/>
          </p:cNvSpPr>
          <p:nvPr>
            <p:ph type="sldNum" sz="quarter" idx="4"/>
          </p:nvPr>
        </p:nvSpPr>
        <p:spPr bwMode="auto">
          <a:xfrm>
            <a:off x="76200" y="6248400"/>
            <a:ext cx="587375" cy="48895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84FD898-647C-43A8-BDD8-AF24CBCC16F8}"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5600" y="762000"/>
            <a:ext cx="1981200" cy="53244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762000" y="762000"/>
            <a:ext cx="5791200" cy="53244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2362200"/>
            <a:ext cx="3770313"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760913" y="2362200"/>
            <a:ext cx="3770312" cy="3724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0" y="0"/>
            <a:ext cx="7620000" cy="6858000"/>
            <a:chOff x="0" y="0"/>
            <a:chExt cx="4800" cy="4320"/>
          </a:xfrm>
        </p:grpSpPr>
        <p:grpSp>
          <p:nvGrpSpPr>
            <p:cNvPr id="1032" name="Group 3"/>
            <p:cNvGrpSpPr/>
            <p:nvPr userDrawn="1"/>
          </p:nvGrpSpPr>
          <p:grpSpPr>
            <a:xfrm>
              <a:off x="0" y="0"/>
              <a:ext cx="2016" cy="4320"/>
              <a:chOff x="0" y="0"/>
              <a:chExt cx="2016" cy="4320"/>
            </a:xfrm>
          </p:grpSpPr>
          <p:sp>
            <p:nvSpPr>
              <p:cNvPr id="1036" name="Rectangle 4"/>
              <p:cNvSpPr>
                <a:spLocks noChangeArrowheads="1"/>
              </p:cNvSpPr>
              <p:nvPr/>
            </p:nvSpPr>
            <p:spPr bwMode="auto">
              <a:xfrm>
                <a:off x="0" y="0"/>
                <a:ext cx="480" cy="4320"/>
              </a:xfrm>
              <a:prstGeom prst="rect">
                <a:avLst/>
              </a:prstGeom>
              <a:solidFill>
                <a:schemeClr val="accent2"/>
              </a:solidFill>
              <a:ln>
                <a:noFill/>
              </a:ln>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sp>
            <p:nvSpPr>
              <p:cNvPr id="1037" name="Freeform 5"/>
              <p:cNvSpPr/>
              <p:nvPr userDrawn="1"/>
            </p:nvSpPr>
            <p:spPr>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1033" name="Group 6"/>
            <p:cNvGrpSpPr/>
            <p:nvPr/>
          </p:nvGrpSpPr>
          <p:grpSpPr>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grpSp>
      </p:grpSp>
      <p:sp>
        <p:nvSpPr>
          <p:cNvPr id="1027" name="AutoShape 9"/>
          <p:cNvSpPr>
            <a:spLocks noGrp="1"/>
          </p:cNvSpPr>
          <p:nvPr>
            <p:ph type="title"/>
          </p:nvPr>
        </p:nvSpPr>
        <p:spPr>
          <a:xfrm>
            <a:off x="762000" y="762000"/>
            <a:ext cx="7924800" cy="1143000"/>
          </a:xfrm>
          <a:prstGeom prst="roundRect">
            <a:avLst>
              <a:gd name="adj" fmla="val 21667"/>
            </a:avLst>
          </a:prstGeom>
          <a:noFill/>
          <a:ln w="9525">
            <a:noFill/>
          </a:ln>
        </p:spPr>
        <p:txBody>
          <a:bodyPr anchor="b" anchorCtr="0"/>
          <a:p>
            <a:pPr lvl="0"/>
            <a:r>
              <a:rPr lang="zh-CN" altLang="en-US" dirty="0"/>
              <a:t>单击此处编辑母版标题样式</a:t>
            </a:r>
            <a:endParaRPr lang="zh-CN" altLang="en-US" dirty="0"/>
          </a:p>
        </p:txBody>
      </p:sp>
      <p:sp>
        <p:nvSpPr>
          <p:cNvPr id="1028" name="Rectangle 10"/>
          <p:cNvSpPr>
            <a:spLocks noGrp="1"/>
          </p:cNvSpPr>
          <p:nvPr>
            <p:ph type="body" idx="1"/>
          </p:nvPr>
        </p:nvSpPr>
        <p:spPr>
          <a:xfrm>
            <a:off x="838200" y="2362200"/>
            <a:ext cx="7693025"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1675" name="Rectangle 11"/>
          <p:cNvSpPr>
            <a:spLocks noGrp="1" noChangeArrowheads="1"/>
          </p:cNvSpPr>
          <p:nvPr>
            <p:ph type="dt" sz="half" idx="2"/>
          </p:nvPr>
        </p:nvSpPr>
        <p:spPr bwMode="auto">
          <a:xfrm>
            <a:off x="2438400" y="6248400"/>
            <a:ext cx="2130425" cy="474663"/>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Tx/>
              <a:buNone/>
              <a:defRPr kumimoji="0" sz="140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A0883A-2764-4368-9EE8-0D3712037E42}"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6" name="Rectangle 12"/>
          <p:cNvSpPr>
            <a:spLocks noGrp="1" noChangeArrowheads="1"/>
          </p:cNvSpPr>
          <p:nvPr>
            <p:ph type="ftr" sz="quarter" idx="3"/>
          </p:nvPr>
        </p:nvSpPr>
        <p:spPr bwMode="auto">
          <a:xfrm>
            <a:off x="5791200" y="6248400"/>
            <a:ext cx="2897188" cy="474663"/>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FontTx/>
              <a:buNone/>
              <a:defRPr kumimoji="0" sz="1400">
                <a:solidFill>
                  <a:schemeClr val="tx1"/>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7" name="Rectangle 13"/>
          <p:cNvSpPr>
            <a:spLocks noGrp="1" noChangeArrowheads="1"/>
          </p:cNvSpPr>
          <p:nvPr>
            <p:ph type="sldNum" sz="quarter" idx="4"/>
          </p:nvPr>
        </p:nvSpPr>
        <p:spPr bwMode="auto">
          <a:xfrm>
            <a:off x="84138" y="6242050"/>
            <a:ext cx="587375" cy="488950"/>
          </a:xfrm>
          <a:prstGeom prst="rect">
            <a:avLst/>
          </a:prstGeom>
          <a:noFill/>
          <a:ln w="9525">
            <a:noFill/>
            <a:miter lim="800000"/>
          </a:ln>
          <a:effectLst/>
        </p:spPr>
        <p:txBody>
          <a:bodyPr vert="horz" wrap="square" lIns="91440" tIns="45720" rIns="91440" bIns="45720" numCol="1" anchor="b" anchorCtr="1" compatLnSpc="1"/>
          <a:lstStyle>
            <a:lvl1pPr eaLnBrk="1" hangingPunct="1">
              <a:defRPr kumimoji="0" sz="2600" b="1">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7F972F97-E225-4FDD-922F-DCF55C27803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timing>
    <p:tnLst>
      <p:par>
        <p:cTn id="1" dur="indefinite" restart="never" nodeType="tmRoot"/>
      </p:par>
    </p:tnLst>
  </p:timing>
  <p:hf sldNum="0"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2050" name="Group 2"/>
          <p:cNvGrpSpPr/>
          <p:nvPr/>
        </p:nvGrpSpPr>
        <p:grpSpPr>
          <a:xfrm>
            <a:off x="0" y="0"/>
            <a:ext cx="7620000" cy="6858000"/>
            <a:chOff x="0" y="0"/>
            <a:chExt cx="4800" cy="4320"/>
          </a:xfrm>
        </p:grpSpPr>
        <p:grpSp>
          <p:nvGrpSpPr>
            <p:cNvPr id="2056" name="Group 3"/>
            <p:cNvGrpSpPr/>
            <p:nvPr userDrawn="1"/>
          </p:nvGrpSpPr>
          <p:grpSpPr>
            <a:xfrm>
              <a:off x="0" y="0"/>
              <a:ext cx="2016" cy="4320"/>
              <a:chOff x="0" y="0"/>
              <a:chExt cx="2016" cy="4320"/>
            </a:xfrm>
          </p:grpSpPr>
          <p:sp>
            <p:nvSpPr>
              <p:cNvPr id="1036" name="Rectangle 4"/>
              <p:cNvSpPr>
                <a:spLocks noChangeArrowheads="1"/>
              </p:cNvSpPr>
              <p:nvPr/>
            </p:nvSpPr>
            <p:spPr bwMode="auto">
              <a:xfrm>
                <a:off x="0" y="0"/>
                <a:ext cx="480" cy="432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sp>
            <p:nvSpPr>
              <p:cNvPr id="2061" name="Freeform 5"/>
              <p:cNvSpPr/>
              <p:nvPr userDrawn="1"/>
            </p:nvSpPr>
            <p:spPr>
              <a:xfrm>
                <a:off x="288" y="0"/>
                <a:ext cx="1728" cy="735"/>
              </a:xfrm>
              <a:custGeom>
                <a:avLst/>
                <a:gdLst/>
                <a:ahLst/>
                <a:cxnLst>
                  <a:cxn ang="0">
                    <a:pos x="1728" y="0"/>
                  </a:cxn>
                  <a:cxn ang="0">
                    <a:pos x="1728" y="480"/>
                  </a:cxn>
                  <a:cxn ang="0">
                    <a:pos x="380" y="482"/>
                  </a:cxn>
                  <a:cxn ang="0">
                    <a:pos x="354" y="480"/>
                  </a:cxn>
                  <a:cxn ang="0">
                    <a:pos x="308" y="489"/>
                  </a:cxn>
                  <a:cxn ang="0">
                    <a:pos x="246" y="531"/>
                  </a:cxn>
                  <a:cxn ang="0">
                    <a:pos x="206" y="597"/>
                  </a:cxn>
                  <a:cxn ang="0">
                    <a:pos x="192" y="666"/>
                  </a:cxn>
                  <a:cxn ang="0">
                    <a:pos x="192" y="735"/>
                  </a:cxn>
                  <a:cxn ang="0">
                    <a:pos x="0" y="735"/>
                  </a:cxn>
                  <a:cxn ang="0">
                    <a:pos x="0" y="480"/>
                  </a:cxn>
                  <a:cxn ang="0">
                    <a:pos x="0" y="0"/>
                  </a:cxn>
                  <a:cxn ang="0">
                    <a:pos x="1728" y="0"/>
                  </a:cxn>
                </a:cxnLst>
                <a:pathLst>
                  <a:path w="1728" h="735">
                    <a:moveTo>
                      <a:pt x="1728" y="0"/>
                    </a:moveTo>
                    <a:lnTo>
                      <a:pt x="1728" y="480"/>
                    </a:lnTo>
                    <a:lnTo>
                      <a:pt x="380" y="482"/>
                    </a:lnTo>
                    <a:lnTo>
                      <a:pt x="354" y="480"/>
                    </a:lnTo>
                    <a:lnTo>
                      <a:pt x="308" y="489"/>
                    </a:lnTo>
                    <a:cubicBezTo>
                      <a:pt x="290" y="498"/>
                      <a:pt x="263" y="513"/>
                      <a:pt x="246" y="531"/>
                    </a:cubicBezTo>
                    <a:cubicBezTo>
                      <a:pt x="229" y="549"/>
                      <a:pt x="215" y="574"/>
                      <a:pt x="206" y="597"/>
                    </a:cubicBezTo>
                    <a:cubicBezTo>
                      <a:pt x="197" y="620"/>
                      <a:pt x="194" y="643"/>
                      <a:pt x="192" y="666"/>
                    </a:cubicBezTo>
                    <a:lnTo>
                      <a:pt x="192" y="735"/>
                    </a:lnTo>
                    <a:lnTo>
                      <a:pt x="0" y="735"/>
                    </a:lnTo>
                    <a:lnTo>
                      <a:pt x="0" y="480"/>
                    </a:lnTo>
                    <a:lnTo>
                      <a:pt x="0" y="0"/>
                    </a:lnTo>
                    <a:lnTo>
                      <a:pt x="1728" y="0"/>
                    </a:lnTo>
                    <a:close/>
                  </a:path>
                </a:pathLst>
              </a:custGeom>
              <a:solidFill>
                <a:schemeClr val="accent2">
                  <a:alpha val="100000"/>
                </a:schemeClr>
              </a:solidFill>
              <a:ln w="9525">
                <a:noFill/>
              </a:ln>
            </p:spPr>
            <p:txBody>
              <a:bodyPr/>
              <a:p>
                <a:endParaRPr lang="zh-CN" altLang="en-US"/>
              </a:p>
            </p:txBody>
          </p:sp>
        </p:grpSp>
        <p:grpSp>
          <p:nvGrpSpPr>
            <p:cNvPr id="2057" name="Group 6"/>
            <p:cNvGrpSpPr/>
            <p:nvPr/>
          </p:nvGrpSpPr>
          <p:grpSpPr>
            <a:xfrm>
              <a:off x="144" y="1248"/>
              <a:ext cx="4656" cy="201"/>
              <a:chOff x="144" y="1248"/>
              <a:chExt cx="4656" cy="201"/>
            </a:xfrm>
          </p:grpSpPr>
          <p:sp>
            <p:nvSpPr>
              <p:cNvPr id="1034" name="AutoShape 7"/>
              <p:cNvSpPr>
                <a:spLocks noChangeArrowheads="1"/>
              </p:cNvSpPr>
              <p:nvPr/>
            </p:nvSpPr>
            <p:spPr bwMode="auto">
              <a:xfrm>
                <a:off x="384" y="1248"/>
                <a:ext cx="4416" cy="200"/>
              </a:xfrm>
              <a:prstGeom prst="roundRect">
                <a:avLst>
                  <a:gd name="adj" fmla="val 0"/>
                </a:avLst>
              </a:prstGeom>
              <a:solidFill>
                <a:schemeClr val="hlink"/>
              </a:solidFill>
              <a:ln>
                <a:noFill/>
              </a:ln>
              <a:extLst>
                <a:ext uri="{91240B29-F687-4F45-9708-019B960494DF}">
                  <a14:hiddenLine xmlns:a14="http://schemas.microsoft.com/office/drawing/2010/main" w="9525">
                    <a:solidFill>
                      <a:srgbClr val="000000"/>
                    </a:solidFill>
                    <a:rou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sp>
            <p:nvSpPr>
              <p:cNvPr id="1035" name="AutoShape 8"/>
              <p:cNvSpPr>
                <a:spLocks noChangeArrowheads="1"/>
              </p:cNvSpPr>
              <p:nvPr/>
            </p:nvSpPr>
            <p:spPr bwMode="auto">
              <a:xfrm flipH="1">
                <a:off x="144" y="1248"/>
                <a:ext cx="248" cy="201"/>
              </a:xfrm>
              <a:prstGeom prst="flowChartDelay">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1pPr>
                <a:lvl2pPr marL="742950" indent="-28575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2pPr>
                <a:lvl3pPr marL="11430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3pPr>
                <a:lvl4pPr marL="16002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4pPr>
                <a:lvl5pPr marL="2057400" indent="-228600">
                  <a:spcBef>
                    <a:spcPct val="50000"/>
                  </a:spcBef>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buFont typeface="Wingdings" panose="05000000000000000000" pitchFamily="2" charset="2"/>
                  <a:defRPr kumimoji="1" sz="2400">
                    <a:solidFill>
                      <a:srgbClr val="003399"/>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 typeface="Wingdings" panose="05000000000000000000" pitchFamily="2" charset="2"/>
                  <a:buNone/>
                  <a:defRPr/>
                </a:pPr>
                <a:endParaRPr kumimoji="1" lang="zh-CN" altLang="en-US" sz="2400" b="0" i="0" u="none" strike="noStrike" kern="1200" cap="none" spc="0" normalizeH="0" baseline="0" noProof="0">
                  <a:ln>
                    <a:noFill/>
                  </a:ln>
                  <a:solidFill>
                    <a:srgbClr val="003399"/>
                  </a:solidFill>
                  <a:effectLst/>
                  <a:uLnTx/>
                  <a:uFillTx/>
                  <a:latin typeface="Arial" panose="020B0604020202020204" pitchFamily="34" charset="0"/>
                  <a:ea typeface="宋体" panose="02010600030101010101" pitchFamily="2" charset="-122"/>
                  <a:cs typeface="+mn-cs"/>
                </a:endParaRPr>
              </a:p>
            </p:txBody>
          </p:sp>
        </p:grpSp>
      </p:grpSp>
      <p:sp>
        <p:nvSpPr>
          <p:cNvPr id="2051" name="AutoShape 9"/>
          <p:cNvSpPr>
            <a:spLocks noGrp="1"/>
          </p:cNvSpPr>
          <p:nvPr>
            <p:ph type="title"/>
          </p:nvPr>
        </p:nvSpPr>
        <p:spPr>
          <a:xfrm>
            <a:off x="762000" y="762000"/>
            <a:ext cx="7924800" cy="1143000"/>
          </a:xfrm>
          <a:prstGeom prst="roundRect">
            <a:avLst>
              <a:gd name="adj" fmla="val 21667"/>
            </a:avLst>
          </a:prstGeom>
          <a:noFill/>
          <a:ln w="9525">
            <a:noFill/>
          </a:ln>
        </p:spPr>
        <p:txBody>
          <a:bodyPr anchor="b" anchorCtr="0"/>
          <a:p>
            <a:pPr lvl="0"/>
            <a:r>
              <a:rPr lang="zh-CN" altLang="en-US" dirty="0"/>
              <a:t>单击此处编辑母版标题样式</a:t>
            </a:r>
            <a:endParaRPr lang="zh-CN" altLang="en-US" dirty="0"/>
          </a:p>
        </p:txBody>
      </p:sp>
      <p:sp>
        <p:nvSpPr>
          <p:cNvPr id="2052" name="Rectangle 10"/>
          <p:cNvSpPr>
            <a:spLocks noGrp="1"/>
          </p:cNvSpPr>
          <p:nvPr>
            <p:ph type="body" idx="1"/>
          </p:nvPr>
        </p:nvSpPr>
        <p:spPr>
          <a:xfrm>
            <a:off x="838200" y="2362200"/>
            <a:ext cx="7693025" cy="37242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41675" name="Rectangle 11"/>
          <p:cNvSpPr>
            <a:spLocks noGrp="1" noChangeArrowheads="1"/>
          </p:cNvSpPr>
          <p:nvPr>
            <p:ph type="dt" sz="half" idx="2"/>
          </p:nvPr>
        </p:nvSpPr>
        <p:spPr bwMode="auto">
          <a:xfrm>
            <a:off x="2438400" y="6248400"/>
            <a:ext cx="2130425" cy="474663"/>
          </a:xfrm>
          <a:prstGeom prst="rect">
            <a:avLst/>
          </a:prstGeom>
          <a:noFill/>
          <a:ln w="9525">
            <a:noFill/>
            <a:miter lim="800000"/>
          </a:ln>
          <a:effectLst/>
        </p:spPr>
        <p:txBody>
          <a:bodyPr vert="horz" wrap="square" lIns="91440" tIns="45720" rIns="91440" bIns="45720" numCol="1" anchor="b" anchorCtr="0" compatLnSpc="1"/>
          <a:lstStyle>
            <a:lvl1pPr algn="r" eaLnBrk="1" hangingPunct="1">
              <a:spcBef>
                <a:spcPct val="0"/>
              </a:spcBef>
              <a:buFontTx/>
              <a:buNone/>
              <a:defRPr kumimoji="0" sz="1400">
                <a:solidFill>
                  <a:schemeClr val="tx1"/>
                </a:solidFill>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E60AD703-2805-4724-8F84-82C00D0C28DD}" type="datetime1">
              <a:rPr kumimoji="0" lang="en-US"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6" name="Rectangle 12"/>
          <p:cNvSpPr>
            <a:spLocks noGrp="1" noChangeArrowheads="1"/>
          </p:cNvSpPr>
          <p:nvPr>
            <p:ph type="ftr" sz="quarter" idx="3"/>
          </p:nvPr>
        </p:nvSpPr>
        <p:spPr bwMode="auto">
          <a:xfrm>
            <a:off x="5791200" y="6248400"/>
            <a:ext cx="2897188" cy="474663"/>
          </a:xfrm>
          <a:prstGeom prst="rect">
            <a:avLst/>
          </a:prstGeom>
          <a:noFill/>
          <a:ln w="9525">
            <a:noFill/>
            <a:miter lim="800000"/>
          </a:ln>
          <a:effectLst/>
        </p:spPr>
        <p:txBody>
          <a:bodyPr vert="horz" wrap="square" lIns="91440" tIns="45720" rIns="91440" bIns="45720" numCol="1" anchor="b" anchorCtr="0" compatLnSpc="1"/>
          <a:lstStyle>
            <a:lvl1pPr algn="ctr" eaLnBrk="1" hangingPunct="1">
              <a:spcBef>
                <a:spcPct val="0"/>
              </a:spcBef>
              <a:buFontTx/>
              <a:buNone/>
              <a:defRPr kumimoji="0" sz="1400">
                <a:solidFill>
                  <a:schemeClr val="tx1"/>
                </a:solidFill>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241677" name="Rectangle 13"/>
          <p:cNvSpPr>
            <a:spLocks noGrp="1" noChangeArrowheads="1"/>
          </p:cNvSpPr>
          <p:nvPr>
            <p:ph type="sldNum" sz="quarter" idx="4"/>
          </p:nvPr>
        </p:nvSpPr>
        <p:spPr bwMode="auto">
          <a:xfrm>
            <a:off x="84138" y="6242050"/>
            <a:ext cx="587375" cy="488950"/>
          </a:xfrm>
          <a:prstGeom prst="rect">
            <a:avLst/>
          </a:prstGeom>
          <a:noFill/>
          <a:ln w="9525">
            <a:noFill/>
            <a:miter lim="800000"/>
          </a:ln>
          <a:effectLst/>
        </p:spPr>
        <p:txBody>
          <a:bodyPr vert="horz" wrap="square" lIns="91440" tIns="45720" rIns="91440" bIns="45720" numCol="1" anchor="b" anchorCtr="1" compatLnSpc="1"/>
          <a:lstStyle>
            <a:lvl1pPr eaLnBrk="1" hangingPunct="1">
              <a:spcBef>
                <a:spcPct val="0"/>
              </a:spcBef>
              <a:buFontTx/>
              <a:buNone/>
              <a:defRPr kumimoji="0" sz="2600" b="1">
                <a:solidFill>
                  <a:schemeClr val="bg1"/>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0345FA7-016D-4312-BEF4-242CA2EEB3BD}" type="slidenum">
              <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rPr>
            </a:fld>
            <a:endParaRPr kumimoji="0" lang="en-US" altLang="zh-CN" sz="2600" b="1" i="0" u="none" strike="noStrike" kern="1200" cap="none" spc="0" normalizeH="0" baseline="0" noProof="0">
              <a:ln>
                <a:noFill/>
              </a:ln>
              <a:solidFill>
                <a:schemeClr val="bg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random/>
  </p:transition>
  <p:timing>
    <p:tnLst>
      <p:par>
        <p:cTn id="1" dur="indefinite" restart="never" nodeType="tmRoot"/>
      </p:par>
    </p:tnLst>
  </p:timing>
  <p:hf sldNum="0" hdr="0" ftr="0"/>
  <p:txStyles>
    <p:titleStyle>
      <a:lvl1pPr algn="l" rtl="0" eaLnBrk="0" fontAlgn="base" hangingPunct="0">
        <a:lnSpc>
          <a:spcPct val="90000"/>
        </a:lnSpc>
        <a:spcBef>
          <a:spcPct val="0"/>
        </a:spcBef>
        <a:spcAft>
          <a:spcPct val="0"/>
        </a:spcAft>
        <a:defRPr sz="3600" b="1">
          <a:solidFill>
            <a:schemeClr val="tx2"/>
          </a:solidFill>
          <a:latin typeface="+mj-lt"/>
          <a:ea typeface="+mj-ea"/>
          <a:cs typeface="+mj-cs"/>
        </a:defRPr>
      </a:lvl1pPr>
      <a:lvl2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2pPr>
      <a:lvl3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3pPr>
      <a:lvl4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4pPr>
      <a:lvl5pPr algn="l" rtl="0" eaLnBrk="0" fontAlgn="base" hangingPunct="0">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5pPr>
      <a:lvl6pPr marL="4572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6pPr>
      <a:lvl7pPr marL="9144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7pPr>
      <a:lvl8pPr marL="13716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8pPr>
      <a:lvl9pPr marL="1828800" algn="l" rtl="0" fontAlgn="base">
        <a:lnSpc>
          <a:spcPct val="90000"/>
        </a:lnSpc>
        <a:spcBef>
          <a:spcPct val="0"/>
        </a:spcBef>
        <a:spcAft>
          <a:spcPct val="0"/>
        </a:spcAft>
        <a:defRPr sz="36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16.png"/></Relationships>
</file>

<file path=ppt/slides/_rels/slide43.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4.png"/><Relationship Id="rId1" Type="http://schemas.openxmlformats.org/officeDocument/2006/relationships/image" Target="../media/image23.png"/></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image" Target="../media/image28.png"/><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image" Target="../media/image25.png"/></Relationships>
</file>

<file path=ppt/slides/_rels/slide47.xml.rels><?xml version="1.0" encoding="UTF-8" standalone="yes"?>
<Relationships xmlns="http://schemas.openxmlformats.org/package/2006/relationships"><Relationship Id="rId7"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hyperlink" Target="https://dblp.uni-trier.de/db/journals/jar/jar32.html" TargetMode="External"/><Relationship Id="rId2" Type="http://schemas.openxmlformats.org/officeDocument/2006/relationships/hyperlink" Target="https://dblp.uni-trier.de/pid/44/149.html" TargetMode="External"/><Relationship Id="rId1" Type="http://schemas.openxmlformats.org/officeDocument/2006/relationships/hyperlink" Target="https://dblp.uni-trier.de/pid/84/1781-8.html"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1"/>
          <p:cNvSpPr>
            <a:spLocks noGrp="1"/>
          </p:cNvSpPr>
          <p:nvPr>
            <p:ph type="title"/>
          </p:nvPr>
        </p:nvSpPr>
        <p:spPr>
          <a:ln/>
        </p:spPr>
        <p:txBody>
          <a:bodyPr vert="horz" wrap="square" lIns="91440" tIns="45720" rIns="91440" bIns="45720" anchor="b" anchorCtr="0"/>
          <a:p>
            <a:r>
              <a:rPr lang="zh-CN" altLang="en-US" dirty="0"/>
              <a:t>表推演</a:t>
            </a:r>
            <a:r>
              <a:rPr lang="en-US" altLang="zh-CN" dirty="0"/>
              <a:t>(Tableau)</a:t>
            </a:r>
            <a:endParaRPr lang="zh-CN" altLang="en-US" dirty="0"/>
          </a:p>
        </p:txBody>
      </p:sp>
      <p:sp>
        <p:nvSpPr>
          <p:cNvPr id="7171" name="内容占位符 2"/>
          <p:cNvSpPr>
            <a:spLocks noGrp="1"/>
          </p:cNvSpPr>
          <p:nvPr>
            <p:ph idx="1"/>
          </p:nvPr>
        </p:nvSpPr>
        <p:spPr>
          <a:ln/>
        </p:spPr>
        <p:txBody>
          <a:bodyPr vert="horz" wrap="square" lIns="91440" tIns="45720" rIns="91440" bIns="45720" anchor="t" anchorCtr="0"/>
          <a:p>
            <a:r>
              <a:rPr lang="zh-CN" altLang="en-US" dirty="0"/>
              <a:t>是一种经典逻辑与非经典逻辑统一的推理框架</a:t>
            </a:r>
            <a:endParaRPr lang="en-US" altLang="zh-CN" dirty="0"/>
          </a:p>
          <a:p>
            <a:r>
              <a:rPr lang="en-US" altLang="zh-CN" dirty="0"/>
              <a:t>1955</a:t>
            </a:r>
            <a:r>
              <a:rPr lang="zh-CN" altLang="en-US" dirty="0"/>
              <a:t>年，</a:t>
            </a:r>
            <a:r>
              <a:rPr lang="en-US" altLang="zh-CN" dirty="0"/>
              <a:t>E.W.Beth</a:t>
            </a:r>
            <a:r>
              <a:rPr lang="zh-CN" altLang="en-US" dirty="0"/>
              <a:t>引入；</a:t>
            </a:r>
            <a:endParaRPr lang="en-US" altLang="zh-CN" dirty="0"/>
          </a:p>
          <a:p>
            <a:r>
              <a:rPr lang="en-US" altLang="zh-CN" dirty="0"/>
              <a:t>1955</a:t>
            </a:r>
            <a:r>
              <a:rPr lang="zh-CN" altLang="en-US" dirty="0"/>
              <a:t>年，</a:t>
            </a:r>
            <a:r>
              <a:rPr lang="en-US" altLang="zh-CN" dirty="0"/>
              <a:t>K.J.Hintikka</a:t>
            </a:r>
            <a:r>
              <a:rPr lang="zh-CN" altLang="en-US" dirty="0"/>
              <a:t>引入模型集；</a:t>
            </a:r>
            <a:endParaRPr lang="en-US" altLang="zh-CN" dirty="0"/>
          </a:p>
          <a:p>
            <a:r>
              <a:rPr lang="en-US" altLang="zh-CN" dirty="0"/>
              <a:t>1968</a:t>
            </a:r>
            <a:r>
              <a:rPr lang="zh-CN" altLang="en-US" dirty="0"/>
              <a:t>年，</a:t>
            </a:r>
            <a:r>
              <a:rPr lang="en-US" altLang="zh-CN" dirty="0"/>
              <a:t>R.M.Smullyan</a:t>
            </a:r>
            <a:r>
              <a:rPr lang="zh-CN" altLang="en-US" dirty="0"/>
              <a:t>建立了统一的框架；</a:t>
            </a:r>
            <a:endParaRPr lang="en-US" altLang="zh-CN" dirty="0"/>
          </a:p>
          <a:p>
            <a:r>
              <a:rPr lang="zh-CN" altLang="en-US" dirty="0"/>
              <a:t>优点：</a:t>
            </a:r>
            <a:endParaRPr lang="en-US" altLang="zh-CN" dirty="0"/>
          </a:p>
          <a:p>
            <a:pPr lvl="1"/>
            <a:r>
              <a:rPr lang="zh-CN" altLang="en-US" dirty="0"/>
              <a:t>不过分要求范式</a:t>
            </a:r>
            <a:endParaRPr lang="en-US" altLang="zh-CN" dirty="0"/>
          </a:p>
          <a:p>
            <a:pPr lvl="1"/>
            <a:r>
              <a:rPr lang="zh-CN" altLang="en-US" dirty="0"/>
              <a:t>易于扩展到模态逻辑、时态逻辑、直觉逻辑等</a:t>
            </a:r>
            <a:endParaRPr lang="en-US" altLang="zh-CN" dirty="0"/>
          </a:p>
          <a:p>
            <a:endParaRPr lang="zh-CN" altLang="en-US" dirty="0"/>
          </a:p>
        </p:txBody>
      </p:sp>
      <p:sp>
        <p:nvSpPr>
          <p:cNvPr id="717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7173" name="灯片编号占位符 4"/>
          <p:cNvSpPr txBox="1">
            <a:spLocks noGrp="1"/>
          </p:cNvSpPr>
          <p:nvPr>
            <p:ph type="sldNum" sz="quarter" idx="12"/>
          </p:nvPr>
        </p:nvSpPr>
        <p:spPr>
          <a:xfrm>
            <a:off x="84138" y="6242050"/>
            <a:ext cx="887412" cy="488950"/>
          </a:xfrm>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
          <p:cNvSpPr>
            <a:spLocks noGrp="1"/>
          </p:cNvSpPr>
          <p:nvPr>
            <p:ph type="title"/>
          </p:nvPr>
        </p:nvSpPr>
        <p:spPr>
          <a:ln/>
        </p:spPr>
        <p:txBody>
          <a:bodyPr vert="horz" wrap="square" lIns="91440" tIns="45720" rIns="91440" bIns="45720" anchor="b" anchorCtr="0"/>
          <a:p>
            <a:endParaRPr lang="zh-CN" altLang="en-US" dirty="0"/>
          </a:p>
        </p:txBody>
      </p:sp>
      <p:sp>
        <p:nvSpPr>
          <p:cNvPr id="17411" name="内容占位符 2"/>
          <p:cNvSpPr>
            <a:spLocks noGrp="1"/>
          </p:cNvSpPr>
          <p:nvPr>
            <p:ph idx="1"/>
          </p:nvPr>
        </p:nvSpPr>
        <p:spPr>
          <a:ln/>
        </p:spPr>
        <p:txBody>
          <a:bodyPr vert="horz" wrap="square" lIns="91440" tIns="45720" rIns="91440" bIns="45720" anchor="t" anchorCtr="0"/>
          <a:p>
            <a:r>
              <a:rPr lang="zh-CN" altLang="en-US" dirty="0"/>
              <a:t>与归结原理类似，表推演也是一种反驳证明方法</a:t>
            </a:r>
            <a:endParaRPr lang="en-US" altLang="zh-CN" dirty="0"/>
          </a:p>
          <a:p>
            <a:r>
              <a:rPr lang="zh-CN" altLang="en-US" dirty="0"/>
              <a:t>为证明公式</a:t>
            </a:r>
            <a:r>
              <a:rPr lang="en-US" altLang="zh-CN" dirty="0"/>
              <a:t>X</a:t>
            </a:r>
            <a:r>
              <a:rPr lang="zh-CN" altLang="en-US" dirty="0"/>
              <a:t>是有效的（恒真的），则以</a:t>
            </a:r>
            <a:r>
              <a:rPr lang="en-US" altLang="zh-CN" dirty="0"/>
              <a:t>FX</a:t>
            </a:r>
            <a:r>
              <a:rPr lang="zh-CN" altLang="en-US" dirty="0"/>
              <a:t>为根结点进行扩展，试图得到一个封闭的表推演树；</a:t>
            </a:r>
            <a:endParaRPr lang="en-US" altLang="zh-CN" dirty="0"/>
          </a:p>
          <a:p>
            <a:r>
              <a:rPr lang="zh-CN" altLang="en-US" dirty="0"/>
              <a:t>为证明公式</a:t>
            </a:r>
            <a:r>
              <a:rPr lang="en-US" altLang="zh-CN" dirty="0"/>
              <a:t>X</a:t>
            </a:r>
            <a:r>
              <a:rPr lang="zh-CN" altLang="en-US" dirty="0"/>
              <a:t>是恒假的（不可满足的），则以</a:t>
            </a:r>
            <a:r>
              <a:rPr lang="en-US" altLang="zh-CN" dirty="0"/>
              <a:t>TX</a:t>
            </a:r>
            <a:r>
              <a:rPr lang="zh-CN" altLang="en-US" dirty="0"/>
              <a:t>为根结点进行扩展，试图得到一个封闭的表推演树；</a:t>
            </a:r>
            <a:endParaRPr lang="en-US" altLang="zh-CN" dirty="0"/>
          </a:p>
          <a:p>
            <a:endParaRPr lang="zh-CN" altLang="en-US" dirty="0"/>
          </a:p>
        </p:txBody>
      </p:sp>
      <p:sp>
        <p:nvSpPr>
          <p:cNvPr id="1741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7413"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
          <p:cNvSpPr>
            <a:spLocks noGrp="1"/>
          </p:cNvSpPr>
          <p:nvPr>
            <p:ph type="title"/>
          </p:nvPr>
        </p:nvSpPr>
        <p:spPr>
          <a:ln/>
        </p:spPr>
        <p:txBody>
          <a:bodyPr vert="horz" wrap="square" lIns="91440" tIns="45720" rIns="91440" bIns="45720" anchor="b" anchorCtr="0"/>
          <a:p>
            <a:r>
              <a:rPr lang="zh-CN" altLang="en-US" dirty="0"/>
              <a:t>例</a:t>
            </a:r>
            <a:r>
              <a:rPr lang="en-US" altLang="zh-CN" dirty="0"/>
              <a:t>1</a:t>
            </a:r>
            <a:endParaRPr lang="zh-CN" altLang="en-US" dirty="0"/>
          </a:p>
        </p:txBody>
      </p:sp>
      <p:sp>
        <p:nvSpPr>
          <p:cNvPr id="18435" name="内容占位符 2"/>
          <p:cNvSpPr>
            <a:spLocks noGrp="1"/>
          </p:cNvSpPr>
          <p:nvPr>
            <p:ph idx="1"/>
          </p:nvPr>
        </p:nvSpPr>
        <p:spPr>
          <a:ln/>
        </p:spPr>
        <p:txBody>
          <a:bodyPr vert="horz" wrap="square" lIns="91440" tIns="45720" rIns="91440" bIns="45720" anchor="t" anchorCtr="0"/>
          <a:p>
            <a:r>
              <a:rPr lang="zh-CN" altLang="en-US" dirty="0">
                <a:solidFill>
                  <a:srgbClr val="FF0000"/>
                </a:solidFill>
              </a:rPr>
              <a:t>证明</a:t>
            </a:r>
            <a:r>
              <a:rPr lang="en-US" altLang="zh-CN" dirty="0"/>
              <a:t> (</a:t>
            </a:r>
            <a:r>
              <a:rPr lang="en-US" altLang="zh-CN" b="1" dirty="0">
                <a:sym typeface="Symbol" panose="05050102010706020507" pitchFamily="18" charset="2"/>
              </a:rPr>
              <a:t>P(Q R)) ((PQ) (P R))</a:t>
            </a:r>
            <a:r>
              <a:rPr lang="zh-CN" altLang="en-US" b="1" dirty="0">
                <a:sym typeface="Symbol" panose="05050102010706020507" pitchFamily="18" charset="2"/>
              </a:rPr>
              <a:t>是有效的。</a:t>
            </a:r>
            <a:endParaRPr lang="zh-CN" altLang="en-US" dirty="0"/>
          </a:p>
        </p:txBody>
      </p:sp>
      <p:sp>
        <p:nvSpPr>
          <p:cNvPr id="1843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8437"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3" name="内容占位符 2"/>
          <p:cNvSpPr>
            <a:spLocks noGrp="1"/>
          </p:cNvSpPr>
          <p:nvPr>
            <p:ph idx="1"/>
          </p:nvPr>
        </p:nvSpPr>
        <p:spPr>
          <a:xfrm>
            <a:off x="838200" y="476250"/>
            <a:ext cx="7693025" cy="5610225"/>
          </a:xfrm>
        </p:spPr>
        <p:txBody>
          <a:bodyPr vert="horz" wrap="square" lIns="91440" tIns="45720" rIns="91440" bIns="45720" numCol="1" anchor="t" anchorCtr="0" compatLnSpc="1"/>
          <a:lstStyle/>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1" lang="en-US" altLang="zh-CN" sz="2800" b="0" i="0" u="none" strike="noStrike" kern="0" cap="none" spc="0" normalizeH="0" baseline="0" noProof="0" dirty="0">
                <a:ln>
                  <a:noFill/>
                </a:ln>
                <a:solidFill>
                  <a:srgbClr val="FF0000"/>
                </a:solidFill>
                <a:effectLst/>
                <a:uLnTx/>
                <a:uFillTx/>
                <a:latin typeface="+mn-lt"/>
                <a:ea typeface="+mn-ea"/>
                <a:cs typeface="+mn-cs"/>
              </a:rPr>
              <a:t>F</a:t>
            </a:r>
            <a:r>
              <a:rPr kumimoji="1" lang="en-US" altLang="zh-CN" sz="2800" b="0" i="0" u="none" strike="noStrike" kern="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P(Q R)) ((PQ) (P R)))</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T</a:t>
            </a:r>
            <a:r>
              <a:rPr kumimoji="1" lang="en-US" altLang="zh-CN" sz="2800" b="0" i="0" u="none" strike="noStrike" kern="0" cap="none" spc="0" normalizeH="0" baseline="0" noProof="0" dirty="0">
                <a:ln>
                  <a:noFill/>
                </a:ln>
                <a:solidFill>
                  <a:srgbClr val="FF0000"/>
                </a:solidFill>
                <a:effectLst/>
                <a:uLnTx/>
                <a:uFillTx/>
                <a:latin typeface="+mn-lt"/>
                <a:ea typeface="+mn-ea"/>
                <a:cs typeface="+mn-cs"/>
              </a:rPr>
              <a:t> </a:t>
            </a:r>
            <a:r>
              <a:rPr kumimoji="1" lang="en-US" altLang="zh-CN" sz="2800" b="0" i="0" u="none" strike="noStrike" kern="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P(Q R)) </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F</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((PQ) (P R)))</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T</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(PQ) </a:t>
            </a: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F</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(P R)</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T</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(P)</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F</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(R)</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1"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F</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(P)</a:t>
            </a:r>
            <a:r>
              <a:rPr kumimoji="1" lang="en-US" altLang="zh-CN" sz="2800" b="0" i="0" u="none" strike="noStrike" kern="0" cap="none" spc="0" normalizeH="0" baseline="0" noProof="0" dirty="0">
                <a:ln>
                  <a:noFill/>
                </a:ln>
                <a:solidFill>
                  <a:srgbClr val="FF0000"/>
                </a:solidFill>
                <a:effectLst/>
                <a:uLnTx/>
                <a:uFillTx/>
                <a:latin typeface="+mn-lt"/>
                <a:ea typeface="+mn-ea"/>
                <a:cs typeface="+mn-cs"/>
              </a:rPr>
              <a:t>         </a:t>
            </a:r>
            <a:r>
              <a:rPr kumimoji="1" lang="en-US" altLang="zh-CN" sz="2800" b="1" i="0" u="none" strike="noStrike" kern="0" cap="none" spc="0" normalizeH="0" baseline="0" noProof="0" dirty="0">
                <a:ln>
                  <a:noFill/>
                </a:ln>
                <a:solidFill>
                  <a:srgbClr val="FF0000"/>
                </a:solidFill>
                <a:effectLst/>
                <a:uLnTx/>
                <a:uFillTx/>
                <a:latin typeface="+mn-lt"/>
                <a:ea typeface="+mn-ea"/>
                <a:cs typeface="+mn-cs"/>
              </a:rPr>
              <a:t>T</a:t>
            </a:r>
            <a:r>
              <a:rPr kumimoji="1" lang="en-US" altLang="zh-CN" sz="2800" b="0" i="0" u="none" strike="noStrike" kern="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(Q R)) </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F</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P        </a:t>
            </a: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T</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Q</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                       </a:t>
            </a: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F</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Q        </a:t>
            </a:r>
            <a:r>
              <a:rPr kumimoji="0" lang="en-US" altLang="zh-CN" sz="2800" b="1"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T</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R</a:t>
            </a: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514350" marR="0" lvl="0" indent="-514350" algn="l" defTabSz="914400" rtl="0" eaLnBrk="0" fontAlgn="base" latinLnBrk="0" hangingPunct="0">
              <a:lnSpc>
                <a:spcPct val="100000"/>
              </a:lnSpc>
              <a:spcBef>
                <a:spcPct val="20000"/>
              </a:spcBef>
              <a:spcAft>
                <a:spcPct val="0"/>
              </a:spcAft>
              <a:buClr>
                <a:schemeClr val="tx1"/>
              </a:buClr>
              <a:buSzPct val="75000"/>
              <a:buFont typeface="+mj-ea"/>
              <a:buAutoNum type="circleNumDbPlain"/>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l"/>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l"/>
              <a:defRPr/>
            </a:pPr>
            <a:endPar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l"/>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9459"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9460"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cxnSp>
        <p:nvCxnSpPr>
          <p:cNvPr id="8" name="直线连接符 7"/>
          <p:cNvCxnSpPr/>
          <p:nvPr/>
        </p:nvCxnSpPr>
        <p:spPr bwMode="auto">
          <a:xfrm>
            <a:off x="1403350" y="4076700"/>
            <a:ext cx="3165475" cy="0"/>
          </a:xfrm>
          <a:prstGeom prst="line">
            <a:avLst/>
          </a:prstGeom>
          <a:noFill/>
          <a:ln w="9525" cap="flat" cmpd="sng" algn="ctr">
            <a:solidFill>
              <a:schemeClr val="tx1">
                <a:lumMod val="50000"/>
              </a:schemeClr>
            </a:solidFill>
            <a:prstDash val="solid"/>
            <a:round/>
            <a:headEnd type="none" w="med" len="med"/>
            <a:tailEnd type="none" w="med" len="med"/>
          </a:ln>
          <a:effectLst/>
        </p:spPr>
      </p:cxnSp>
      <p:cxnSp>
        <p:nvCxnSpPr>
          <p:cNvPr id="9" name="直线连接符 8"/>
          <p:cNvCxnSpPr/>
          <p:nvPr/>
        </p:nvCxnSpPr>
        <p:spPr bwMode="auto">
          <a:xfrm>
            <a:off x="2268538" y="4581525"/>
            <a:ext cx="3163888" cy="0"/>
          </a:xfrm>
          <a:prstGeom prst="line">
            <a:avLst/>
          </a:prstGeom>
          <a:noFill/>
          <a:ln w="9525" cap="flat" cmpd="sng" algn="ctr">
            <a:solidFill>
              <a:schemeClr val="tx1">
                <a:lumMod val="50000"/>
              </a:schemeClr>
            </a:solidFill>
            <a:prstDash val="solid"/>
            <a:round/>
            <a:headEnd type="none" w="med" len="med"/>
            <a:tailEnd type="none" w="med" len="med"/>
          </a:ln>
          <a:effectLst/>
        </p:spPr>
      </p:cxnSp>
      <p:cxnSp>
        <p:nvCxnSpPr>
          <p:cNvPr id="10" name="直线连接符 9"/>
          <p:cNvCxnSpPr/>
          <p:nvPr/>
        </p:nvCxnSpPr>
        <p:spPr bwMode="auto">
          <a:xfrm>
            <a:off x="3132138" y="5157788"/>
            <a:ext cx="3165475" cy="0"/>
          </a:xfrm>
          <a:prstGeom prst="line">
            <a:avLst/>
          </a:prstGeom>
          <a:noFill/>
          <a:ln w="9525" cap="flat" cmpd="sng" algn="ctr">
            <a:solidFill>
              <a:schemeClr val="tx1">
                <a:lumMod val="50000"/>
              </a:schemeClr>
            </a:solidFill>
            <a:prstDash val="solid"/>
            <a:round/>
            <a:headEnd type="none" w="med" len="med"/>
            <a:tailEnd type="none" w="med" len="med"/>
          </a:ln>
          <a:effectLst/>
        </p:spPr>
      </p:cxnSp>
      <p:sp>
        <p:nvSpPr>
          <p:cNvPr id="19464" name="文本框 16"/>
          <p:cNvSpPr txBox="1"/>
          <p:nvPr/>
        </p:nvSpPr>
        <p:spPr>
          <a:xfrm>
            <a:off x="1547813" y="4581525"/>
            <a:ext cx="35242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19465" name="文本框 17"/>
          <p:cNvSpPr txBox="1"/>
          <p:nvPr/>
        </p:nvSpPr>
        <p:spPr>
          <a:xfrm>
            <a:off x="3105150" y="4872038"/>
            <a:ext cx="354013"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19466" name="文本框 18"/>
          <p:cNvSpPr txBox="1"/>
          <p:nvPr/>
        </p:nvSpPr>
        <p:spPr>
          <a:xfrm>
            <a:off x="3849688" y="5492750"/>
            <a:ext cx="354012"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19467" name="文本框 19"/>
          <p:cNvSpPr txBox="1"/>
          <p:nvPr/>
        </p:nvSpPr>
        <p:spPr>
          <a:xfrm>
            <a:off x="5086350" y="5494338"/>
            <a:ext cx="352425"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random/>
  </p:transition>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20482" name="标题 1"/>
          <p:cNvSpPr>
            <a:spLocks noGrp="1"/>
          </p:cNvSpPr>
          <p:nvPr>
            <p:ph type="title"/>
          </p:nvPr>
        </p:nvSpPr>
        <p:spPr>
          <a:xfrm>
            <a:off x="490538" y="260350"/>
            <a:ext cx="8537575" cy="1143000"/>
          </a:xfrm>
          <a:ln/>
        </p:spPr>
        <p:txBody>
          <a:bodyPr vert="horz" wrap="square" lIns="91440" tIns="45720" rIns="91440" bIns="45720" anchor="b" anchorCtr="0"/>
          <a:p>
            <a:r>
              <a:rPr lang="zh-CN" altLang="en-US" dirty="0">
                <a:solidFill>
                  <a:srgbClr val="001933"/>
                </a:solidFill>
              </a:rPr>
              <a:t>例</a:t>
            </a:r>
            <a:r>
              <a:rPr lang="en-US" altLang="zh-CN" dirty="0">
                <a:solidFill>
                  <a:srgbClr val="001933"/>
                </a:solidFill>
              </a:rPr>
              <a:t>2</a:t>
            </a:r>
            <a:r>
              <a:rPr lang="zh-CN" altLang="en-US" sz="2800" dirty="0">
                <a:solidFill>
                  <a:srgbClr val="FF0000"/>
                </a:solidFill>
              </a:rPr>
              <a:t>证明</a:t>
            </a:r>
            <a:r>
              <a:rPr lang="en-US" altLang="zh-CN" sz="2800" dirty="0">
                <a:solidFill>
                  <a:srgbClr val="001933"/>
                </a:solidFill>
              </a:rPr>
              <a:t>{P∨</a:t>
            </a:r>
            <a:r>
              <a:rPr lang="en-US" altLang="zh-CN" sz="2800" dirty="0">
                <a:solidFill>
                  <a:srgbClr val="001933"/>
                </a:solidFill>
                <a:sym typeface="Symbol" panose="05050102010706020507" pitchFamily="18" charset="2"/>
              </a:rPr>
              <a:t>Q, QR,PM,</a:t>
            </a:r>
            <a:r>
              <a:rPr lang="zh-CN" altLang="en-US" sz="2800" dirty="0">
                <a:solidFill>
                  <a:srgbClr val="001933"/>
                </a:solidFill>
              </a:rPr>
              <a:t> ～</a:t>
            </a:r>
            <a:r>
              <a:rPr lang="en-US" altLang="zh-CN" sz="2800" dirty="0">
                <a:solidFill>
                  <a:srgbClr val="001933"/>
                </a:solidFill>
              </a:rPr>
              <a:t>M}</a:t>
            </a:r>
            <a:r>
              <a:rPr lang="zh-CN" altLang="en-US" sz="2800" dirty="0">
                <a:solidFill>
                  <a:srgbClr val="001933"/>
                </a:solidFill>
              </a:rPr>
              <a:t>共同蕴含</a:t>
            </a:r>
            <a:r>
              <a:rPr lang="en-US" altLang="zh-CN" sz="2800" dirty="0">
                <a:solidFill>
                  <a:srgbClr val="001933"/>
                </a:solidFill>
              </a:rPr>
              <a:t>R</a:t>
            </a:r>
            <a:r>
              <a:rPr lang="en-US" altLang="zh-CN" sz="2800" dirty="0">
                <a:solidFill>
                  <a:srgbClr val="001933"/>
                </a:solidFill>
                <a:sym typeface="Symbol" panose="05050102010706020507" pitchFamily="18" charset="2"/>
              </a:rPr>
              <a:t>∧(</a:t>
            </a:r>
            <a:r>
              <a:rPr lang="en-US" altLang="zh-CN" sz="2800" dirty="0">
                <a:solidFill>
                  <a:srgbClr val="001933"/>
                </a:solidFill>
              </a:rPr>
              <a:t>P∨</a:t>
            </a:r>
            <a:r>
              <a:rPr lang="en-US" altLang="zh-CN" sz="2800" dirty="0">
                <a:solidFill>
                  <a:srgbClr val="001933"/>
                </a:solidFill>
                <a:sym typeface="Symbol" panose="05050102010706020507" pitchFamily="18" charset="2"/>
              </a:rPr>
              <a:t>Q)</a:t>
            </a:r>
            <a:br>
              <a:rPr lang="en-US" altLang="zh-CN" sz="2800" dirty="0">
                <a:solidFill>
                  <a:srgbClr val="001933"/>
                </a:solidFill>
                <a:sym typeface="Symbol" panose="05050102010706020507" pitchFamily="18" charset="2"/>
              </a:rPr>
            </a:br>
            <a:endParaRPr lang="zh-CN" altLang="en-US" sz="2800" dirty="0">
              <a:solidFill>
                <a:srgbClr val="001933"/>
              </a:solidFill>
            </a:endParaRPr>
          </a:p>
        </p:txBody>
      </p:sp>
      <p:sp>
        <p:nvSpPr>
          <p:cNvPr id="20483" name="内容占位符 2"/>
          <p:cNvSpPr>
            <a:spLocks noGrp="1"/>
          </p:cNvSpPr>
          <p:nvPr>
            <p:ph idx="1"/>
          </p:nvPr>
        </p:nvSpPr>
        <p:spPr>
          <a:xfrm>
            <a:off x="687388" y="1150938"/>
            <a:ext cx="8372475" cy="5230812"/>
          </a:xfrm>
          <a:ln/>
        </p:spPr>
        <p:txBody>
          <a:bodyPr vert="horz" wrap="square" lIns="91440" tIns="45720" rIns="91440" bIns="45720" anchor="t" anchorCtr="0"/>
          <a:p>
            <a:r>
              <a:rPr lang="zh-CN" altLang="en-US" dirty="0">
                <a:solidFill>
                  <a:srgbClr val="FF0000"/>
                </a:solidFill>
                <a:sym typeface="Symbol" panose="05050102010706020507" pitchFamily="18" charset="2"/>
              </a:rPr>
              <a:t>证明：</a:t>
            </a:r>
            <a:endParaRPr lang="en-US" altLang="zh-CN" dirty="0">
              <a:solidFill>
                <a:srgbClr val="FF0000"/>
              </a:solidFill>
              <a:sym typeface="Symbol" panose="05050102010706020507" pitchFamily="18" charset="2"/>
            </a:endParaRPr>
          </a:p>
          <a:p>
            <a:pPr>
              <a:buFont typeface="宋体" panose="02010600030101010101" pitchFamily="2" charset="-122"/>
              <a:buAutoNum type="circleNumDbPlain"/>
            </a:pPr>
            <a:r>
              <a:rPr lang="en-US" altLang="zh-CN" dirty="0">
                <a:solidFill>
                  <a:srgbClr val="FF0000"/>
                </a:solidFill>
                <a:sym typeface="Symbol" panose="05050102010706020507" pitchFamily="18" charset="2"/>
              </a:rPr>
              <a:t>F</a:t>
            </a:r>
            <a:r>
              <a:rPr lang="en-US" altLang="zh-CN" dirty="0">
                <a:solidFill>
                  <a:srgbClr val="001933"/>
                </a:solidFill>
                <a:sym typeface="Symbol" panose="05050102010706020507" pitchFamily="18" charset="2"/>
              </a:rPr>
              <a:t>(</a:t>
            </a:r>
            <a:r>
              <a:rPr lang="en-US" altLang="zh-CN" dirty="0">
                <a:solidFill>
                  <a:srgbClr val="001933"/>
                </a:solidFill>
              </a:rPr>
              <a:t>R</a:t>
            </a:r>
            <a:r>
              <a:rPr lang="en-US" altLang="zh-CN" dirty="0">
                <a:solidFill>
                  <a:srgbClr val="001933"/>
                </a:solidFill>
                <a:sym typeface="Symbol" panose="05050102010706020507" pitchFamily="18" charset="2"/>
              </a:rPr>
              <a:t>∧(</a:t>
            </a:r>
            <a:r>
              <a:rPr lang="en-US" altLang="zh-CN" dirty="0">
                <a:solidFill>
                  <a:srgbClr val="001933"/>
                </a:solidFill>
              </a:rPr>
              <a:t>P∨</a:t>
            </a:r>
            <a:r>
              <a:rPr lang="en-US" altLang="zh-CN" dirty="0">
                <a:solidFill>
                  <a:srgbClr val="001933"/>
                </a:solidFill>
                <a:sym typeface="Symbol" panose="05050102010706020507" pitchFamily="18" charset="2"/>
              </a:rPr>
              <a:t>Q))</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FF0000"/>
                </a:solidFill>
                <a:sym typeface="Symbol" panose="05050102010706020507" pitchFamily="18" charset="2"/>
              </a:rPr>
              <a:t>T</a:t>
            </a:r>
            <a:r>
              <a:rPr lang="en-US" altLang="zh-CN" dirty="0">
                <a:solidFill>
                  <a:srgbClr val="001933"/>
                </a:solidFill>
                <a:sym typeface="Symbol" panose="05050102010706020507" pitchFamily="18" charset="2"/>
              </a:rPr>
              <a:t>(</a:t>
            </a:r>
            <a:r>
              <a:rPr lang="en-US" altLang="zh-CN" dirty="0">
                <a:solidFill>
                  <a:srgbClr val="001933"/>
                </a:solidFill>
              </a:rPr>
              <a:t>P∨</a:t>
            </a:r>
            <a:r>
              <a:rPr lang="en-US" altLang="zh-CN" dirty="0">
                <a:solidFill>
                  <a:srgbClr val="001933"/>
                </a:solidFill>
                <a:sym typeface="Symbol" panose="05050102010706020507" pitchFamily="18" charset="2"/>
              </a:rPr>
              <a:t>Q)</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FF0000"/>
                </a:solidFill>
                <a:sym typeface="Symbol" panose="05050102010706020507" pitchFamily="18" charset="2"/>
              </a:rPr>
              <a:t>T</a:t>
            </a:r>
            <a:r>
              <a:rPr lang="en-US" altLang="zh-CN" dirty="0">
                <a:solidFill>
                  <a:srgbClr val="001933"/>
                </a:solidFill>
                <a:sym typeface="Symbol" panose="05050102010706020507" pitchFamily="18" charset="2"/>
              </a:rPr>
              <a:t>(QR)</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FF0000"/>
                </a:solidFill>
                <a:sym typeface="Symbol" panose="05050102010706020507" pitchFamily="18" charset="2"/>
              </a:rPr>
              <a:t>T</a:t>
            </a:r>
            <a:r>
              <a:rPr lang="en-US" altLang="zh-CN" dirty="0">
                <a:solidFill>
                  <a:srgbClr val="001933"/>
                </a:solidFill>
                <a:sym typeface="Symbol" panose="05050102010706020507" pitchFamily="18" charset="2"/>
              </a:rPr>
              <a:t>(PM)</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FF0000"/>
                </a:solidFill>
                <a:sym typeface="Symbol" panose="05050102010706020507" pitchFamily="18" charset="2"/>
              </a:rPr>
              <a:t>T</a:t>
            </a:r>
            <a:r>
              <a:rPr lang="en-US" altLang="zh-CN" dirty="0">
                <a:solidFill>
                  <a:srgbClr val="001933"/>
                </a:solidFill>
                <a:sym typeface="Symbol" panose="05050102010706020507" pitchFamily="18" charset="2"/>
              </a:rPr>
              <a:t>(</a:t>
            </a:r>
            <a:r>
              <a:rPr lang="zh-CN" altLang="en-US" dirty="0">
                <a:solidFill>
                  <a:srgbClr val="001933"/>
                </a:solidFill>
              </a:rPr>
              <a:t>～</a:t>
            </a:r>
            <a:r>
              <a:rPr lang="en-US" altLang="zh-CN" dirty="0">
                <a:solidFill>
                  <a:srgbClr val="001933"/>
                </a:solidFill>
              </a:rPr>
              <a:t>M</a:t>
            </a:r>
            <a:r>
              <a:rPr lang="en-US" altLang="zh-CN" dirty="0">
                <a:solidFill>
                  <a:srgbClr val="001933"/>
                </a:solidFill>
                <a:sym typeface="Symbol" panose="05050102010706020507" pitchFamily="18" charset="2"/>
              </a:rPr>
              <a:t>)</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001933"/>
                </a:solidFill>
                <a:sym typeface="Symbol" panose="05050102010706020507" pitchFamily="18" charset="2"/>
              </a:rPr>
              <a:t>    </a:t>
            </a:r>
            <a:r>
              <a:rPr lang="en-US" altLang="zh-CN" dirty="0">
                <a:solidFill>
                  <a:srgbClr val="FF0000"/>
                </a:solidFill>
                <a:sym typeface="Symbol" panose="05050102010706020507" pitchFamily="18" charset="2"/>
              </a:rPr>
              <a:t>F</a:t>
            </a:r>
            <a:r>
              <a:rPr lang="en-US" altLang="zh-CN" dirty="0">
                <a:solidFill>
                  <a:srgbClr val="001933"/>
                </a:solidFill>
                <a:sym typeface="Symbol" panose="05050102010706020507" pitchFamily="18" charset="2"/>
              </a:rPr>
              <a:t>R           </a:t>
            </a:r>
            <a:r>
              <a:rPr lang="en-US" altLang="zh-CN" dirty="0">
                <a:solidFill>
                  <a:srgbClr val="FF0000"/>
                </a:solidFill>
                <a:sym typeface="Symbol" panose="05050102010706020507" pitchFamily="18" charset="2"/>
              </a:rPr>
              <a:t>F</a:t>
            </a:r>
            <a:r>
              <a:rPr lang="en-US" altLang="zh-CN" dirty="0">
                <a:solidFill>
                  <a:srgbClr val="001933"/>
                </a:solidFill>
                <a:sym typeface="Symbol" panose="05050102010706020507" pitchFamily="18" charset="2"/>
              </a:rPr>
              <a:t>(</a:t>
            </a:r>
            <a:r>
              <a:rPr lang="en-US" altLang="zh-CN" dirty="0">
                <a:solidFill>
                  <a:srgbClr val="001933"/>
                </a:solidFill>
              </a:rPr>
              <a:t>P∨</a:t>
            </a:r>
            <a:r>
              <a:rPr lang="en-US" altLang="zh-CN" dirty="0">
                <a:solidFill>
                  <a:srgbClr val="001933"/>
                </a:solidFill>
                <a:sym typeface="Symbol" panose="05050102010706020507" pitchFamily="18" charset="2"/>
              </a:rPr>
              <a:t>Q))</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FF0000"/>
                </a:solidFill>
                <a:sym typeface="Symbol" panose="05050102010706020507" pitchFamily="18" charset="2"/>
              </a:rPr>
              <a:t>F</a:t>
            </a:r>
            <a:r>
              <a:rPr lang="en-US" altLang="zh-CN" dirty="0">
                <a:solidFill>
                  <a:srgbClr val="001933"/>
                </a:solidFill>
                <a:sym typeface="Symbol" panose="05050102010706020507" pitchFamily="18" charset="2"/>
              </a:rPr>
              <a:t>Q        </a:t>
            </a:r>
            <a:r>
              <a:rPr lang="en-US" altLang="zh-CN" dirty="0">
                <a:solidFill>
                  <a:srgbClr val="FF0000"/>
                </a:solidFill>
                <a:sym typeface="Symbol" panose="05050102010706020507" pitchFamily="18" charset="2"/>
              </a:rPr>
              <a:t>T</a:t>
            </a:r>
            <a:r>
              <a:rPr lang="en-US" altLang="zh-CN" dirty="0">
                <a:solidFill>
                  <a:srgbClr val="001933"/>
                </a:solidFill>
                <a:sym typeface="Symbol" panose="05050102010706020507" pitchFamily="18" charset="2"/>
              </a:rPr>
              <a:t>R</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FF0000"/>
                </a:solidFill>
                <a:sym typeface="Symbol" panose="05050102010706020507" pitchFamily="18" charset="2"/>
              </a:rPr>
              <a:t>T</a:t>
            </a:r>
            <a:r>
              <a:rPr lang="en-US" altLang="zh-CN" dirty="0">
                <a:solidFill>
                  <a:srgbClr val="001933"/>
                </a:solidFill>
                <a:sym typeface="Symbol" panose="05050102010706020507" pitchFamily="18" charset="2"/>
              </a:rPr>
              <a:t>P   </a:t>
            </a:r>
            <a:r>
              <a:rPr lang="en-US" altLang="zh-CN" dirty="0">
                <a:solidFill>
                  <a:srgbClr val="FF0000"/>
                </a:solidFill>
                <a:sym typeface="Symbol" panose="05050102010706020507" pitchFamily="18" charset="2"/>
              </a:rPr>
              <a:t>T</a:t>
            </a:r>
            <a:r>
              <a:rPr lang="en-US" altLang="zh-CN" dirty="0">
                <a:solidFill>
                  <a:srgbClr val="001933"/>
                </a:solidFill>
                <a:sym typeface="Symbol" panose="05050102010706020507" pitchFamily="18" charset="2"/>
              </a:rPr>
              <a:t>Q</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001933"/>
                </a:solidFill>
                <a:sym typeface="Symbol" panose="05050102010706020507" pitchFamily="18" charset="2"/>
              </a:rPr>
              <a:t>FP    TM</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r>
              <a:rPr lang="en-US" altLang="zh-CN" dirty="0">
                <a:solidFill>
                  <a:srgbClr val="001933"/>
                </a:solidFill>
                <a:sym typeface="Symbol" panose="05050102010706020507" pitchFamily="18" charset="2"/>
              </a:rPr>
              <a:t>         FM</a:t>
            </a:r>
            <a:endParaRPr lang="en-US" altLang="zh-CN" dirty="0">
              <a:solidFill>
                <a:srgbClr val="001933"/>
              </a:solidFill>
              <a:sym typeface="Symbol" panose="05050102010706020507" pitchFamily="18" charset="2"/>
            </a:endParaRPr>
          </a:p>
          <a:p>
            <a:pPr>
              <a:buFont typeface="宋体" panose="02010600030101010101" pitchFamily="2" charset="-122"/>
              <a:buAutoNum type="circleNumDbPlain"/>
            </a:pPr>
            <a:endParaRPr lang="en-US" altLang="zh-CN" dirty="0">
              <a:solidFill>
                <a:srgbClr val="001933"/>
              </a:solidFill>
              <a:sym typeface="Symbol" panose="05050102010706020507" pitchFamily="18" charset="2"/>
            </a:endParaRPr>
          </a:p>
          <a:p>
            <a:endParaRPr lang="en-US" altLang="zh-CN" dirty="0">
              <a:solidFill>
                <a:srgbClr val="001933"/>
              </a:solidFill>
              <a:sym typeface="Symbol" panose="05050102010706020507" pitchFamily="18" charset="2"/>
            </a:endParaRPr>
          </a:p>
          <a:p>
            <a:endParaRPr lang="en-US" altLang="zh-CN" dirty="0">
              <a:solidFill>
                <a:srgbClr val="001933"/>
              </a:solidFill>
              <a:sym typeface="Symbol" panose="05050102010706020507" pitchFamily="18" charset="2"/>
            </a:endParaRPr>
          </a:p>
        </p:txBody>
      </p:sp>
      <p:sp>
        <p:nvSpPr>
          <p:cNvPr id="2048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048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cxnSp>
        <p:nvCxnSpPr>
          <p:cNvPr id="6" name="直线连接符 5"/>
          <p:cNvCxnSpPr/>
          <p:nvPr/>
        </p:nvCxnSpPr>
        <p:spPr bwMode="auto">
          <a:xfrm>
            <a:off x="1258888" y="4221163"/>
            <a:ext cx="3165475" cy="0"/>
          </a:xfrm>
          <a:prstGeom prst="line">
            <a:avLst/>
          </a:prstGeom>
          <a:noFill/>
          <a:ln w="9525" cap="flat" cmpd="sng" algn="ctr">
            <a:solidFill>
              <a:schemeClr val="tx1">
                <a:lumMod val="50000"/>
              </a:schemeClr>
            </a:solidFill>
            <a:prstDash val="solid"/>
            <a:round/>
            <a:headEnd type="none" w="med" len="med"/>
            <a:tailEnd type="none" w="med" len="med"/>
          </a:ln>
          <a:effectLst/>
        </p:spPr>
      </p:cxnSp>
      <p:cxnSp>
        <p:nvCxnSpPr>
          <p:cNvPr id="7" name="直线连接符 6"/>
          <p:cNvCxnSpPr/>
          <p:nvPr/>
        </p:nvCxnSpPr>
        <p:spPr bwMode="auto">
          <a:xfrm>
            <a:off x="1258888" y="4797425"/>
            <a:ext cx="1512888" cy="0"/>
          </a:xfrm>
          <a:prstGeom prst="line">
            <a:avLst/>
          </a:prstGeom>
          <a:noFill/>
          <a:ln w="9525" cap="flat" cmpd="sng" algn="ctr">
            <a:solidFill>
              <a:schemeClr val="tx1">
                <a:lumMod val="50000"/>
              </a:schemeClr>
            </a:solidFill>
            <a:prstDash val="solid"/>
            <a:round/>
            <a:headEnd type="none" w="med" len="med"/>
            <a:tailEnd type="none" w="med" len="med"/>
          </a:ln>
          <a:effectLst/>
        </p:spPr>
      </p:cxnSp>
      <p:cxnSp>
        <p:nvCxnSpPr>
          <p:cNvPr id="8" name="直线连接符 7"/>
          <p:cNvCxnSpPr/>
          <p:nvPr/>
        </p:nvCxnSpPr>
        <p:spPr bwMode="auto">
          <a:xfrm>
            <a:off x="1258888" y="5300663"/>
            <a:ext cx="1179513" cy="0"/>
          </a:xfrm>
          <a:prstGeom prst="line">
            <a:avLst/>
          </a:prstGeom>
          <a:noFill/>
          <a:ln w="9525" cap="flat" cmpd="sng" algn="ctr">
            <a:solidFill>
              <a:schemeClr val="tx1">
                <a:lumMod val="50000"/>
              </a:schemeClr>
            </a:solidFill>
            <a:prstDash val="solid"/>
            <a:round/>
            <a:headEnd type="none" w="med" len="med"/>
            <a:tailEnd type="none" w="med" len="med"/>
          </a:ln>
          <a:effectLst/>
        </p:spPr>
      </p:cxnSp>
      <p:cxnSp>
        <p:nvCxnSpPr>
          <p:cNvPr id="11" name="直线连接符 10"/>
          <p:cNvCxnSpPr/>
          <p:nvPr/>
        </p:nvCxnSpPr>
        <p:spPr bwMode="auto">
          <a:xfrm>
            <a:off x="1258888" y="5805488"/>
            <a:ext cx="1179513" cy="0"/>
          </a:xfrm>
          <a:prstGeom prst="line">
            <a:avLst/>
          </a:prstGeom>
          <a:noFill/>
          <a:ln w="9525" cap="flat" cmpd="sng" algn="ctr">
            <a:solidFill>
              <a:schemeClr val="tx1">
                <a:lumMod val="50000"/>
              </a:schemeClr>
            </a:solidFill>
            <a:prstDash val="solid"/>
            <a:round/>
            <a:headEnd type="none" w="med" len="med"/>
            <a:tailEnd type="none" w="med" len="med"/>
          </a:ln>
          <a:effectLst/>
        </p:spPr>
      </p:cxnSp>
      <p:sp>
        <p:nvSpPr>
          <p:cNvPr id="20490" name="文本框 11"/>
          <p:cNvSpPr txBox="1"/>
          <p:nvPr/>
        </p:nvSpPr>
        <p:spPr>
          <a:xfrm>
            <a:off x="3779838" y="4565650"/>
            <a:ext cx="35242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0491" name="文本框 12"/>
          <p:cNvSpPr txBox="1"/>
          <p:nvPr/>
        </p:nvSpPr>
        <p:spPr>
          <a:xfrm>
            <a:off x="2635250" y="5010150"/>
            <a:ext cx="3540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0492" name="文本框 13"/>
          <p:cNvSpPr txBox="1"/>
          <p:nvPr/>
        </p:nvSpPr>
        <p:spPr>
          <a:xfrm>
            <a:off x="2085975" y="5476875"/>
            <a:ext cx="35242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0493" name="文本框 14"/>
          <p:cNvSpPr txBox="1"/>
          <p:nvPr/>
        </p:nvSpPr>
        <p:spPr>
          <a:xfrm>
            <a:off x="1258888" y="5986463"/>
            <a:ext cx="354012" cy="4619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
        <p:nvSpPr>
          <p:cNvPr id="20494" name="文本框 15"/>
          <p:cNvSpPr txBox="1"/>
          <p:nvPr/>
        </p:nvSpPr>
        <p:spPr>
          <a:xfrm>
            <a:off x="2262188" y="6521450"/>
            <a:ext cx="352425" cy="4619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r>
              <a:rPr lang="en-US" altLang="zh-CN" sz="2400" b="1" dirty="0">
                <a:solidFill>
                  <a:srgbClr val="FF0000"/>
                </a:solidFill>
                <a:latin typeface="微软雅黑" panose="020B0503020204020204" pitchFamily="34" charset="-122"/>
                <a:ea typeface="微软雅黑" panose="020B0503020204020204" pitchFamily="34" charset="-122"/>
              </a:rPr>
              <a:t>×</a:t>
            </a:r>
            <a:endParaRPr lang="en-US" altLang="zh-CN" sz="2400" b="1"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spd="med">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a:ln/>
        </p:spPr>
        <p:txBody>
          <a:bodyPr vert="horz" wrap="square" lIns="91440" tIns="45720" rIns="91440" bIns="45720" anchor="b" anchorCtr="0"/>
          <a:p>
            <a:r>
              <a:rPr lang="zh-CN" altLang="en-US" dirty="0"/>
              <a:t>定理</a:t>
            </a:r>
            <a:r>
              <a:rPr lang="en-US" altLang="zh-CN" dirty="0"/>
              <a:t>1</a:t>
            </a:r>
            <a:endParaRPr lang="zh-CN" altLang="en-US" dirty="0"/>
          </a:p>
        </p:txBody>
      </p:sp>
      <p:sp>
        <p:nvSpPr>
          <p:cNvPr id="21507" name="内容占位符 2"/>
          <p:cNvSpPr>
            <a:spLocks noGrp="1"/>
          </p:cNvSpPr>
          <p:nvPr>
            <p:ph idx="1"/>
          </p:nvPr>
        </p:nvSpPr>
        <p:spPr>
          <a:ln/>
        </p:spPr>
        <p:txBody>
          <a:bodyPr vert="horz" wrap="square" lIns="91440" tIns="45720" rIns="91440" bIns="45720" anchor="t" anchorCtr="0"/>
          <a:p>
            <a:r>
              <a:rPr lang="zh-CN" altLang="en-US" dirty="0"/>
              <a:t>设 </a:t>
            </a:r>
            <a:r>
              <a:rPr lang="en-US" altLang="zh-CN" dirty="0"/>
              <a:t>X </a:t>
            </a:r>
            <a:r>
              <a:rPr lang="zh-CN" altLang="en-US" dirty="0"/>
              <a:t>是经典命题逻辑公式，</a:t>
            </a:r>
            <a:r>
              <a:rPr lang="en-US" altLang="zh-CN" dirty="0"/>
              <a:t>X</a:t>
            </a:r>
            <a:r>
              <a:rPr lang="zh-CN" altLang="en-US" dirty="0"/>
              <a:t>是有效的，当且仅当存在</a:t>
            </a:r>
            <a:r>
              <a:rPr lang="en-US" altLang="zh-CN" dirty="0">
                <a:solidFill>
                  <a:srgbClr val="FF0000"/>
                </a:solidFill>
              </a:rPr>
              <a:t>F</a:t>
            </a:r>
            <a:r>
              <a:rPr lang="en-US" altLang="zh-CN" dirty="0"/>
              <a:t>X</a:t>
            </a:r>
            <a:r>
              <a:rPr lang="zh-CN" altLang="en-US" dirty="0"/>
              <a:t>的封闭表推演树；</a:t>
            </a:r>
            <a:endParaRPr lang="en-US" altLang="zh-CN" dirty="0"/>
          </a:p>
          <a:p>
            <a:r>
              <a:rPr lang="zh-CN" altLang="en-US" dirty="0"/>
              <a:t>设 </a:t>
            </a:r>
            <a:r>
              <a:rPr lang="en-US" altLang="zh-CN" dirty="0"/>
              <a:t>X </a:t>
            </a:r>
            <a:r>
              <a:rPr lang="zh-CN" altLang="en-US" dirty="0"/>
              <a:t>是经典命题逻辑公式，</a:t>
            </a:r>
            <a:r>
              <a:rPr lang="en-US" altLang="zh-CN" dirty="0"/>
              <a:t>X</a:t>
            </a:r>
            <a:r>
              <a:rPr lang="zh-CN" altLang="en-US" dirty="0"/>
              <a:t>是不可满足的，当且仅当存在</a:t>
            </a:r>
            <a:r>
              <a:rPr lang="en-US" altLang="zh-CN" dirty="0">
                <a:solidFill>
                  <a:srgbClr val="FF0000"/>
                </a:solidFill>
              </a:rPr>
              <a:t>T</a:t>
            </a:r>
            <a:r>
              <a:rPr lang="en-US" altLang="zh-CN" dirty="0"/>
              <a:t>X</a:t>
            </a:r>
            <a:r>
              <a:rPr lang="zh-CN" altLang="en-US" dirty="0"/>
              <a:t>的封闭表推演树；</a:t>
            </a:r>
            <a:endParaRPr lang="en-US" altLang="zh-CN" dirty="0"/>
          </a:p>
          <a:p>
            <a:endParaRPr lang="zh-CN" altLang="en-US" dirty="0"/>
          </a:p>
        </p:txBody>
      </p:sp>
      <p:sp>
        <p:nvSpPr>
          <p:cNvPr id="2150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1509"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标题 1"/>
          <p:cNvSpPr>
            <a:spLocks noGrp="1"/>
          </p:cNvSpPr>
          <p:nvPr>
            <p:ph type="title"/>
          </p:nvPr>
        </p:nvSpPr>
        <p:spPr>
          <a:ln/>
        </p:spPr>
        <p:txBody>
          <a:bodyPr vert="horz" wrap="square" lIns="91440" tIns="45720" rIns="91440" bIns="45720" anchor="b" anchorCtr="0"/>
          <a:p>
            <a:r>
              <a:rPr lang="zh-CN" altLang="en-US" dirty="0"/>
              <a:t>一阶逻辑</a:t>
            </a:r>
            <a:endParaRPr lang="zh-CN" altLang="en-US" dirty="0"/>
          </a:p>
        </p:txBody>
      </p:sp>
      <p:sp>
        <p:nvSpPr>
          <p:cNvPr id="22531" name="内容占位符 2"/>
          <p:cNvSpPr>
            <a:spLocks noGrp="1"/>
          </p:cNvSpPr>
          <p:nvPr>
            <p:ph idx="1"/>
          </p:nvPr>
        </p:nvSpPr>
        <p:spPr>
          <a:ln/>
        </p:spPr>
        <p:txBody>
          <a:bodyPr vert="horz" wrap="square" lIns="91440" tIns="45720" rIns="91440" bIns="45720" anchor="t" anchorCtr="0"/>
          <a:p>
            <a:endParaRPr lang="zh-CN" altLang="en-US" dirty="0"/>
          </a:p>
        </p:txBody>
      </p:sp>
      <p:sp>
        <p:nvSpPr>
          <p:cNvPr id="2253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2533"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2534" name="图片 5"/>
          <p:cNvPicPr>
            <a:picLocks noChangeAspect="1"/>
          </p:cNvPicPr>
          <p:nvPr/>
        </p:nvPicPr>
        <p:blipFill>
          <a:blip r:embed="rId1"/>
          <a:stretch>
            <a:fillRect/>
          </a:stretch>
        </p:blipFill>
        <p:spPr>
          <a:xfrm>
            <a:off x="838200" y="2362200"/>
            <a:ext cx="7751763" cy="3154363"/>
          </a:xfrm>
          <a:prstGeom prst="rect">
            <a:avLst/>
          </a:prstGeom>
          <a:noFill/>
          <a:ln w="9525">
            <a:noFill/>
          </a:ln>
        </p:spPr>
      </p:pic>
    </p:spTree>
  </p:cSld>
  <p:clrMapOvr>
    <a:masterClrMapping/>
  </p:clrMapOvr>
  <p:transition spd="med">
    <p:rand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1"/>
          <p:cNvSpPr>
            <a:spLocks noGrp="1"/>
          </p:cNvSpPr>
          <p:nvPr>
            <p:ph type="title"/>
          </p:nvPr>
        </p:nvSpPr>
        <p:spPr>
          <a:ln/>
        </p:spPr>
        <p:txBody>
          <a:bodyPr vert="horz" wrap="square" lIns="91440" tIns="45720" rIns="91440" bIns="45720" anchor="b" anchorCtr="0"/>
          <a:p>
            <a:r>
              <a:rPr lang="zh-CN" altLang="en-US" dirty="0"/>
              <a:t>一阶逻辑</a:t>
            </a:r>
            <a:endParaRPr lang="zh-CN" altLang="en-US" dirty="0"/>
          </a:p>
        </p:txBody>
      </p:sp>
      <p:sp>
        <p:nvSpPr>
          <p:cNvPr id="23555" name="内容占位符 2"/>
          <p:cNvSpPr>
            <a:spLocks noGrp="1"/>
          </p:cNvSpPr>
          <p:nvPr>
            <p:ph idx="1"/>
          </p:nvPr>
        </p:nvSpPr>
        <p:spPr>
          <a:ln/>
        </p:spPr>
        <p:txBody>
          <a:bodyPr vert="horz" wrap="square" lIns="91440" tIns="45720" rIns="91440" bIns="45720" anchor="t" anchorCtr="0"/>
          <a:p>
            <a:endParaRPr lang="zh-CN" altLang="en-US" dirty="0"/>
          </a:p>
        </p:txBody>
      </p:sp>
      <p:sp>
        <p:nvSpPr>
          <p:cNvPr id="2355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3557"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3558" name="图片 5"/>
          <p:cNvPicPr>
            <a:picLocks noChangeAspect="1"/>
          </p:cNvPicPr>
          <p:nvPr/>
        </p:nvPicPr>
        <p:blipFill>
          <a:blip r:embed="rId1"/>
          <a:stretch>
            <a:fillRect/>
          </a:stretch>
        </p:blipFill>
        <p:spPr>
          <a:xfrm>
            <a:off x="838200" y="2444750"/>
            <a:ext cx="7624763" cy="2640013"/>
          </a:xfrm>
          <a:prstGeom prst="rect">
            <a:avLst/>
          </a:prstGeom>
          <a:noFill/>
          <a:ln w="9525">
            <a:noFill/>
          </a:ln>
        </p:spPr>
      </p:pic>
    </p:spTree>
  </p:cSld>
  <p:clrMapOvr>
    <a:masterClrMapping/>
  </p:clrMapOvr>
  <p:transition spd="med">
    <p:rand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1"/>
          <p:cNvSpPr>
            <a:spLocks noGrp="1"/>
          </p:cNvSpPr>
          <p:nvPr>
            <p:ph type="title"/>
          </p:nvPr>
        </p:nvSpPr>
        <p:spPr>
          <a:ln/>
        </p:spPr>
        <p:txBody>
          <a:bodyPr vert="horz" wrap="square" lIns="91440" tIns="45720" rIns="91440" bIns="45720" anchor="b" anchorCtr="0"/>
          <a:p>
            <a:r>
              <a:rPr lang="zh-CN" altLang="en-US" dirty="0"/>
              <a:t>一阶逻辑</a:t>
            </a:r>
            <a:endParaRPr lang="zh-CN" altLang="en-US" dirty="0"/>
          </a:p>
        </p:txBody>
      </p:sp>
      <p:sp>
        <p:nvSpPr>
          <p:cNvPr id="24579" name="内容占位符 2"/>
          <p:cNvSpPr>
            <a:spLocks noGrp="1"/>
          </p:cNvSpPr>
          <p:nvPr>
            <p:ph idx="1"/>
          </p:nvPr>
        </p:nvSpPr>
        <p:spPr>
          <a:ln/>
        </p:spPr>
        <p:txBody>
          <a:bodyPr vert="horz" wrap="square" lIns="91440" tIns="45720" rIns="91440" bIns="45720" anchor="t" anchorCtr="0"/>
          <a:p>
            <a:endParaRPr lang="zh-CN" altLang="en-US" dirty="0"/>
          </a:p>
        </p:txBody>
      </p:sp>
      <p:sp>
        <p:nvSpPr>
          <p:cNvPr id="2458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458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4582" name="图片 5"/>
          <p:cNvPicPr>
            <a:picLocks noChangeAspect="1"/>
          </p:cNvPicPr>
          <p:nvPr/>
        </p:nvPicPr>
        <p:blipFill>
          <a:blip r:embed="rId1"/>
          <a:stretch>
            <a:fillRect/>
          </a:stretch>
        </p:blipFill>
        <p:spPr>
          <a:xfrm>
            <a:off x="838200" y="2335213"/>
            <a:ext cx="5534025" cy="3082925"/>
          </a:xfrm>
          <a:prstGeom prst="rect">
            <a:avLst/>
          </a:prstGeom>
          <a:noFill/>
          <a:ln w="9525">
            <a:noFill/>
          </a:ln>
        </p:spPr>
      </p:pic>
      <p:pic>
        <p:nvPicPr>
          <p:cNvPr id="24583" name="图片 6"/>
          <p:cNvPicPr>
            <a:picLocks noChangeAspect="1"/>
          </p:cNvPicPr>
          <p:nvPr/>
        </p:nvPicPr>
        <p:blipFill>
          <a:blip r:embed="rId2"/>
          <a:stretch>
            <a:fillRect/>
          </a:stretch>
        </p:blipFill>
        <p:spPr>
          <a:xfrm>
            <a:off x="671513" y="5483225"/>
            <a:ext cx="5700712" cy="1095375"/>
          </a:xfrm>
          <a:prstGeom prst="rect">
            <a:avLst/>
          </a:prstGeom>
          <a:noFill/>
          <a:ln w="9525">
            <a:noFill/>
          </a:ln>
        </p:spPr>
      </p:pic>
    </p:spTree>
  </p:cSld>
  <p:clrMapOvr>
    <a:masterClrMapping/>
  </p:clrMapOvr>
  <p:transition spd="med">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1"/>
          <p:cNvSpPr>
            <a:spLocks noGrp="1"/>
          </p:cNvSpPr>
          <p:nvPr>
            <p:ph type="title"/>
          </p:nvPr>
        </p:nvSpPr>
        <p:spPr>
          <a:ln/>
        </p:spPr>
        <p:txBody>
          <a:bodyPr vert="horz" wrap="square" lIns="91440" tIns="45720" rIns="91440" bIns="45720" anchor="b" anchorCtr="0"/>
          <a:p>
            <a:r>
              <a:rPr lang="zh-CN" altLang="en-US" dirty="0"/>
              <a:t>一阶逻辑</a:t>
            </a:r>
            <a:endParaRPr lang="zh-CN" altLang="en-US" dirty="0"/>
          </a:p>
        </p:txBody>
      </p:sp>
      <p:sp>
        <p:nvSpPr>
          <p:cNvPr id="25603" name="内容占位符 2"/>
          <p:cNvSpPr>
            <a:spLocks noGrp="1"/>
          </p:cNvSpPr>
          <p:nvPr>
            <p:ph idx="1"/>
          </p:nvPr>
        </p:nvSpPr>
        <p:spPr>
          <a:ln/>
        </p:spPr>
        <p:txBody>
          <a:bodyPr vert="horz" wrap="square" lIns="91440" tIns="45720" rIns="91440" bIns="45720" anchor="t" anchorCtr="0"/>
          <a:p>
            <a:endParaRPr lang="zh-CN" altLang="en-US" dirty="0"/>
          </a:p>
        </p:txBody>
      </p:sp>
      <p:sp>
        <p:nvSpPr>
          <p:cNvPr id="2560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560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5606" name="图片 5"/>
          <p:cNvPicPr>
            <a:picLocks noChangeAspect="1"/>
          </p:cNvPicPr>
          <p:nvPr/>
        </p:nvPicPr>
        <p:blipFill>
          <a:blip r:embed="rId1"/>
          <a:stretch>
            <a:fillRect/>
          </a:stretch>
        </p:blipFill>
        <p:spPr>
          <a:xfrm>
            <a:off x="838200" y="2397125"/>
            <a:ext cx="7054850" cy="2471738"/>
          </a:xfrm>
          <a:prstGeom prst="rect">
            <a:avLst/>
          </a:prstGeom>
          <a:noFill/>
          <a:ln w="9525">
            <a:noFill/>
          </a:ln>
        </p:spPr>
      </p:pic>
    </p:spTree>
  </p:cSld>
  <p:clrMapOvr>
    <a:masterClrMapping/>
  </p:clrMapOvr>
  <p:transition spd="med">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1"/>
          <p:cNvSpPr>
            <a:spLocks noGrp="1"/>
          </p:cNvSpPr>
          <p:nvPr>
            <p:ph type="title"/>
          </p:nvPr>
        </p:nvSpPr>
        <p:spPr>
          <a:ln/>
        </p:spPr>
        <p:txBody>
          <a:bodyPr vert="horz" wrap="square" lIns="91440" tIns="45720" rIns="91440" bIns="45720" anchor="b" anchorCtr="0"/>
          <a:p>
            <a:r>
              <a:rPr lang="zh-CN" altLang="en-US" dirty="0"/>
              <a:t>一阶逻辑</a:t>
            </a:r>
            <a:endParaRPr lang="zh-CN" altLang="en-US" dirty="0"/>
          </a:p>
        </p:txBody>
      </p:sp>
      <p:sp>
        <p:nvSpPr>
          <p:cNvPr id="26627" name="内容占位符 2"/>
          <p:cNvSpPr>
            <a:spLocks noGrp="1"/>
          </p:cNvSpPr>
          <p:nvPr>
            <p:ph idx="1"/>
          </p:nvPr>
        </p:nvSpPr>
        <p:spPr>
          <a:ln/>
        </p:spPr>
        <p:txBody>
          <a:bodyPr vert="horz" wrap="square" lIns="91440" tIns="45720" rIns="91440" bIns="45720" anchor="t" anchorCtr="0"/>
          <a:p>
            <a:endParaRPr lang="zh-CN" altLang="en-US" dirty="0"/>
          </a:p>
        </p:txBody>
      </p:sp>
      <p:sp>
        <p:nvSpPr>
          <p:cNvPr id="2662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6629"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6630" name="图片 5"/>
          <p:cNvPicPr>
            <a:picLocks noChangeAspect="1"/>
          </p:cNvPicPr>
          <p:nvPr/>
        </p:nvPicPr>
        <p:blipFill>
          <a:blip r:embed="rId1"/>
          <a:stretch>
            <a:fillRect/>
          </a:stretch>
        </p:blipFill>
        <p:spPr>
          <a:xfrm>
            <a:off x="889000" y="2362200"/>
            <a:ext cx="5843588" cy="3895725"/>
          </a:xfrm>
          <a:prstGeom prst="rect">
            <a:avLst/>
          </a:prstGeom>
          <a:noFill/>
          <a:ln w="9525">
            <a:noFill/>
          </a:ln>
        </p:spPr>
      </p:pic>
    </p:spTree>
  </p:cSld>
  <p:clrMapOvr>
    <a:masterClrMapping/>
  </p:clrMapOvr>
  <p:transition spd="med">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1"/>
          <p:cNvSpPr>
            <a:spLocks noGrp="1"/>
          </p:cNvSpPr>
          <p:nvPr>
            <p:ph type="title"/>
          </p:nvPr>
        </p:nvSpPr>
        <p:spPr>
          <a:ln/>
        </p:spPr>
        <p:txBody>
          <a:bodyPr vert="horz" wrap="square" lIns="91440" tIns="45720" rIns="91440" bIns="45720" anchor="b" anchorCtr="0"/>
          <a:p>
            <a:r>
              <a:rPr lang="zh-CN" altLang="en-US" dirty="0"/>
              <a:t>命题逻辑的表推演</a:t>
            </a:r>
            <a:endParaRPr lang="zh-CN" altLang="en-US" dirty="0"/>
          </a:p>
        </p:txBody>
      </p:sp>
      <p:sp>
        <p:nvSpPr>
          <p:cNvPr id="9219" name="内容占位符 2"/>
          <p:cNvSpPr>
            <a:spLocks noGrp="1"/>
          </p:cNvSpPr>
          <p:nvPr>
            <p:ph idx="1"/>
          </p:nvPr>
        </p:nvSpPr>
        <p:spPr>
          <a:ln/>
        </p:spPr>
        <p:txBody>
          <a:bodyPr vert="horz" wrap="square" lIns="91440" tIns="45720" rIns="91440" bIns="45720" anchor="t" anchorCtr="0"/>
          <a:p>
            <a:r>
              <a:rPr lang="zh-CN" altLang="en-US" dirty="0"/>
              <a:t>对于经典命题逻辑，任给解释，以下事实总成立</a:t>
            </a:r>
            <a:endParaRPr lang="en-US" altLang="zh-CN" dirty="0"/>
          </a:p>
          <a:p>
            <a:pPr>
              <a:buNone/>
            </a:pPr>
            <a:r>
              <a:rPr lang="zh-CN" altLang="en-US" dirty="0"/>
              <a:t>（</a:t>
            </a:r>
            <a:r>
              <a:rPr lang="en-US" altLang="zh-CN" dirty="0"/>
              <a:t>1</a:t>
            </a:r>
            <a:r>
              <a:rPr lang="zh-CN" altLang="en-US" dirty="0"/>
              <a:t>）若</a:t>
            </a:r>
            <a:r>
              <a:rPr lang="zh-CN" altLang="en-US" b="1" dirty="0"/>
              <a:t>～</a:t>
            </a:r>
            <a:r>
              <a:rPr lang="en-US" altLang="zh-CN" b="1" dirty="0"/>
              <a:t>P</a:t>
            </a:r>
            <a:r>
              <a:rPr lang="zh-CN" altLang="en-US" b="1" dirty="0"/>
              <a:t> 为真，则</a:t>
            </a:r>
            <a:r>
              <a:rPr lang="en-US" altLang="zh-CN" b="1" dirty="0"/>
              <a:t>P</a:t>
            </a:r>
            <a:r>
              <a:rPr lang="zh-CN" altLang="en-US" b="1" dirty="0"/>
              <a:t>为假；</a:t>
            </a:r>
            <a:endParaRPr lang="en-US" altLang="zh-CN" b="1" dirty="0"/>
          </a:p>
          <a:p>
            <a:pPr>
              <a:buNone/>
            </a:pPr>
            <a:r>
              <a:rPr lang="zh-CN" altLang="en-US" dirty="0"/>
              <a:t>         若</a:t>
            </a:r>
            <a:r>
              <a:rPr lang="zh-CN" altLang="en-US" b="1" dirty="0"/>
              <a:t>～</a:t>
            </a:r>
            <a:r>
              <a:rPr lang="en-US" altLang="zh-CN" b="1" dirty="0"/>
              <a:t>P</a:t>
            </a:r>
            <a:r>
              <a:rPr lang="zh-CN" altLang="en-US" b="1" dirty="0"/>
              <a:t> 为假，则</a:t>
            </a:r>
            <a:r>
              <a:rPr lang="en-US" altLang="zh-CN" b="1" dirty="0"/>
              <a:t>P</a:t>
            </a:r>
            <a:r>
              <a:rPr lang="zh-CN" altLang="en-US" b="1" dirty="0"/>
              <a:t>为真；</a:t>
            </a:r>
            <a:endParaRPr lang="en-US" altLang="zh-CN" b="1" dirty="0"/>
          </a:p>
          <a:p>
            <a:pPr>
              <a:buNone/>
            </a:pPr>
            <a:r>
              <a:rPr lang="zh-CN" altLang="en-US" dirty="0"/>
              <a:t>（</a:t>
            </a:r>
            <a:r>
              <a:rPr lang="en-US" altLang="zh-CN" dirty="0"/>
              <a:t>2</a:t>
            </a:r>
            <a:r>
              <a:rPr lang="zh-CN" altLang="en-US" dirty="0"/>
              <a:t>）若</a:t>
            </a:r>
            <a:r>
              <a:rPr lang="en-US" altLang="zh-CN" dirty="0"/>
              <a:t>P</a:t>
            </a:r>
            <a:r>
              <a:rPr lang="en-US" altLang="zh-CN" dirty="0">
                <a:sym typeface="Symbol" panose="05050102010706020507" pitchFamily="18" charset="2"/>
              </a:rPr>
              <a:t>∧Q</a:t>
            </a:r>
            <a:r>
              <a:rPr lang="zh-CN" altLang="en-US" dirty="0">
                <a:sym typeface="Symbol" panose="05050102010706020507" pitchFamily="18" charset="2"/>
              </a:rPr>
              <a:t>为真，则</a:t>
            </a:r>
            <a:r>
              <a:rPr lang="en-US" altLang="zh-CN" dirty="0">
                <a:sym typeface="Symbol" panose="05050102010706020507" pitchFamily="18" charset="2"/>
              </a:rPr>
              <a:t>P</a:t>
            </a:r>
            <a:r>
              <a:rPr lang="zh-CN" altLang="en-US" dirty="0">
                <a:sym typeface="Symbol" panose="05050102010706020507" pitchFamily="18" charset="2"/>
              </a:rPr>
              <a:t>，</a:t>
            </a:r>
            <a:r>
              <a:rPr lang="en-US" altLang="zh-CN" dirty="0">
                <a:sym typeface="Symbol" panose="05050102010706020507" pitchFamily="18" charset="2"/>
              </a:rPr>
              <a:t>Q</a:t>
            </a:r>
            <a:r>
              <a:rPr lang="zh-CN" altLang="en-US" dirty="0">
                <a:sym typeface="Symbol" panose="05050102010706020507" pitchFamily="18" charset="2"/>
              </a:rPr>
              <a:t>都为真；</a:t>
            </a:r>
            <a:endParaRPr lang="en-US" altLang="zh-CN" dirty="0">
              <a:sym typeface="Symbol" panose="05050102010706020507" pitchFamily="18" charset="2"/>
            </a:endParaRPr>
          </a:p>
          <a:p>
            <a:pPr>
              <a:buNone/>
            </a:pPr>
            <a:r>
              <a:rPr lang="zh-CN" altLang="en-US" dirty="0"/>
              <a:t>         若</a:t>
            </a:r>
            <a:r>
              <a:rPr lang="en-US" altLang="zh-CN" dirty="0"/>
              <a:t>P</a:t>
            </a:r>
            <a:r>
              <a:rPr lang="en-US" altLang="zh-CN" b="1" dirty="0"/>
              <a:t>∨</a:t>
            </a:r>
            <a:r>
              <a:rPr lang="en-US" altLang="zh-CN" dirty="0">
                <a:sym typeface="Symbol" panose="05050102010706020507" pitchFamily="18" charset="2"/>
              </a:rPr>
              <a:t>Q</a:t>
            </a:r>
            <a:r>
              <a:rPr lang="zh-CN" altLang="en-US" dirty="0">
                <a:sym typeface="Symbol" panose="05050102010706020507" pitchFamily="18" charset="2"/>
              </a:rPr>
              <a:t>为假，则</a:t>
            </a:r>
            <a:r>
              <a:rPr lang="en-US" altLang="zh-CN" dirty="0">
                <a:sym typeface="Symbol" panose="05050102010706020507" pitchFamily="18" charset="2"/>
              </a:rPr>
              <a:t>P</a:t>
            </a:r>
            <a:r>
              <a:rPr lang="zh-CN" altLang="en-US" dirty="0">
                <a:sym typeface="Symbol" panose="05050102010706020507" pitchFamily="18" charset="2"/>
              </a:rPr>
              <a:t>，</a:t>
            </a:r>
            <a:r>
              <a:rPr lang="en-US" altLang="zh-CN" dirty="0">
                <a:sym typeface="Symbol" panose="05050102010706020507" pitchFamily="18" charset="2"/>
              </a:rPr>
              <a:t>Q</a:t>
            </a:r>
            <a:r>
              <a:rPr lang="zh-CN" altLang="en-US" dirty="0">
                <a:sym typeface="Symbol" panose="05050102010706020507" pitchFamily="18" charset="2"/>
              </a:rPr>
              <a:t>都为假；</a:t>
            </a:r>
            <a:endParaRPr lang="en-US" altLang="zh-CN" dirty="0">
              <a:sym typeface="Symbol" panose="05050102010706020507" pitchFamily="18" charset="2"/>
            </a:endParaRPr>
          </a:p>
          <a:p>
            <a:pPr>
              <a:buNone/>
            </a:pPr>
            <a:r>
              <a:rPr lang="zh-CN" altLang="en-US" dirty="0"/>
              <a:t>          若</a:t>
            </a:r>
            <a:r>
              <a:rPr lang="en-US" altLang="zh-CN" dirty="0"/>
              <a:t>P</a:t>
            </a:r>
            <a:r>
              <a:rPr lang="en-US" altLang="zh-CN" b="1" dirty="0">
                <a:sym typeface="Symbol" panose="05050102010706020507" pitchFamily="18" charset="2"/>
              </a:rPr>
              <a:t></a:t>
            </a:r>
            <a:r>
              <a:rPr lang="en-US" altLang="zh-CN" dirty="0">
                <a:sym typeface="Symbol" panose="05050102010706020507" pitchFamily="18" charset="2"/>
              </a:rPr>
              <a:t>Q</a:t>
            </a:r>
            <a:r>
              <a:rPr lang="zh-CN" altLang="en-US" dirty="0">
                <a:sym typeface="Symbol" panose="05050102010706020507" pitchFamily="18" charset="2"/>
              </a:rPr>
              <a:t>为假，则</a:t>
            </a:r>
            <a:r>
              <a:rPr lang="en-US" altLang="zh-CN" dirty="0">
                <a:sym typeface="Symbol" panose="05050102010706020507" pitchFamily="18" charset="2"/>
              </a:rPr>
              <a:t>P</a:t>
            </a:r>
            <a:r>
              <a:rPr lang="zh-CN" altLang="en-US" dirty="0">
                <a:sym typeface="Symbol" panose="05050102010706020507" pitchFamily="18" charset="2"/>
              </a:rPr>
              <a:t>为真，</a:t>
            </a:r>
            <a:r>
              <a:rPr lang="en-US" altLang="zh-CN" dirty="0">
                <a:sym typeface="Symbol" panose="05050102010706020507" pitchFamily="18" charset="2"/>
              </a:rPr>
              <a:t>Q</a:t>
            </a:r>
            <a:r>
              <a:rPr lang="zh-CN" altLang="en-US" dirty="0">
                <a:sym typeface="Symbol" panose="05050102010706020507" pitchFamily="18" charset="2"/>
              </a:rPr>
              <a:t>为假；</a:t>
            </a:r>
            <a:endParaRPr lang="en-US" altLang="zh-CN" dirty="0">
              <a:sym typeface="Symbol" panose="05050102010706020507" pitchFamily="18" charset="2"/>
            </a:endParaRPr>
          </a:p>
          <a:p>
            <a:pPr>
              <a:buNone/>
            </a:pPr>
            <a:endParaRPr lang="en-US" altLang="zh-CN" dirty="0">
              <a:sym typeface="Symbol" panose="05050102010706020507" pitchFamily="18" charset="2"/>
            </a:endParaRPr>
          </a:p>
          <a:p>
            <a:pPr>
              <a:buNone/>
            </a:pPr>
            <a:endParaRPr lang="zh-CN" altLang="en-US" dirty="0"/>
          </a:p>
        </p:txBody>
      </p:sp>
      <p:sp>
        <p:nvSpPr>
          <p:cNvPr id="922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922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1"/>
          <p:cNvSpPr>
            <a:spLocks noGrp="1"/>
          </p:cNvSpPr>
          <p:nvPr>
            <p:ph type="title"/>
          </p:nvPr>
        </p:nvSpPr>
        <p:spPr>
          <a:ln/>
        </p:spPr>
        <p:txBody>
          <a:bodyPr vert="horz" wrap="square" lIns="91440" tIns="45720" rIns="91440" bIns="45720" anchor="b" anchorCtr="0"/>
          <a:p>
            <a:r>
              <a:rPr lang="zh-CN" altLang="en-US" dirty="0"/>
              <a:t>一阶逻辑</a:t>
            </a:r>
            <a:endParaRPr lang="zh-CN" altLang="en-US" dirty="0"/>
          </a:p>
        </p:txBody>
      </p:sp>
      <p:sp>
        <p:nvSpPr>
          <p:cNvPr id="27651" name="内容占位符 2"/>
          <p:cNvSpPr>
            <a:spLocks noGrp="1"/>
          </p:cNvSpPr>
          <p:nvPr>
            <p:ph idx="1"/>
          </p:nvPr>
        </p:nvSpPr>
        <p:spPr>
          <a:ln/>
        </p:spPr>
        <p:txBody>
          <a:bodyPr vert="horz" wrap="square" lIns="91440" tIns="45720" rIns="91440" bIns="45720" anchor="t" anchorCtr="0"/>
          <a:p>
            <a:endParaRPr lang="zh-CN" altLang="en-US" dirty="0"/>
          </a:p>
        </p:txBody>
      </p:sp>
      <p:sp>
        <p:nvSpPr>
          <p:cNvPr id="2765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7653"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7654" name="图片 5"/>
          <p:cNvPicPr>
            <a:picLocks noChangeAspect="1"/>
          </p:cNvPicPr>
          <p:nvPr/>
        </p:nvPicPr>
        <p:blipFill>
          <a:blip r:embed="rId1"/>
          <a:stretch>
            <a:fillRect/>
          </a:stretch>
        </p:blipFill>
        <p:spPr>
          <a:xfrm>
            <a:off x="860425" y="2352675"/>
            <a:ext cx="5656263" cy="4183063"/>
          </a:xfrm>
          <a:prstGeom prst="rect">
            <a:avLst/>
          </a:prstGeom>
          <a:noFill/>
          <a:ln w="9525">
            <a:noFill/>
          </a:ln>
        </p:spPr>
      </p:pic>
      <p:pic>
        <p:nvPicPr>
          <p:cNvPr id="27655" name="图片 6"/>
          <p:cNvPicPr>
            <a:picLocks noChangeAspect="1"/>
          </p:cNvPicPr>
          <p:nvPr/>
        </p:nvPicPr>
        <p:blipFill>
          <a:blip r:embed="rId2"/>
          <a:stretch>
            <a:fillRect/>
          </a:stretch>
        </p:blipFill>
        <p:spPr>
          <a:xfrm>
            <a:off x="4211638" y="0"/>
            <a:ext cx="4781550" cy="2319338"/>
          </a:xfrm>
          <a:prstGeom prst="rect">
            <a:avLst/>
          </a:prstGeom>
          <a:noFill/>
          <a:ln w="9525">
            <a:noFill/>
          </a:ln>
        </p:spPr>
      </p:pic>
    </p:spTree>
  </p:cSld>
  <p:clrMapOvr>
    <a:masterClrMapping/>
  </p:clrMapOvr>
  <p:transition spd="med">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标题 1"/>
          <p:cNvSpPr>
            <a:spLocks noGrp="1"/>
          </p:cNvSpPr>
          <p:nvPr>
            <p:ph type="title"/>
          </p:nvPr>
        </p:nvSpPr>
        <p:spPr>
          <a:ln/>
        </p:spPr>
        <p:txBody>
          <a:bodyPr vert="horz" wrap="square" lIns="91440" tIns="45720" rIns="91440" bIns="45720" anchor="b" anchorCtr="0"/>
          <a:p>
            <a:r>
              <a:rPr lang="zh-CN" altLang="en-US" dirty="0"/>
              <a:t>定理</a:t>
            </a:r>
            <a:r>
              <a:rPr lang="en-US" altLang="zh-CN" dirty="0"/>
              <a:t>2</a:t>
            </a:r>
            <a:endParaRPr lang="zh-CN" altLang="en-US" dirty="0"/>
          </a:p>
        </p:txBody>
      </p:sp>
      <p:sp>
        <p:nvSpPr>
          <p:cNvPr id="28675" name="内容占位符 2"/>
          <p:cNvSpPr>
            <a:spLocks noGrp="1"/>
          </p:cNvSpPr>
          <p:nvPr>
            <p:ph idx="1"/>
          </p:nvPr>
        </p:nvSpPr>
        <p:spPr>
          <a:ln/>
        </p:spPr>
        <p:txBody>
          <a:bodyPr vert="horz" wrap="square" lIns="91440" tIns="45720" rIns="91440" bIns="45720" anchor="t" anchorCtr="0"/>
          <a:p>
            <a:r>
              <a:rPr lang="zh-CN" altLang="en-US" dirty="0"/>
              <a:t>设</a:t>
            </a:r>
            <a:r>
              <a:rPr lang="en-US" altLang="zh-CN" dirty="0"/>
              <a:t>X</a:t>
            </a:r>
            <a:r>
              <a:rPr lang="zh-CN" altLang="en-US" dirty="0"/>
              <a:t>是一阶逻辑公式，则</a:t>
            </a:r>
            <a:r>
              <a:rPr lang="en-US" altLang="zh-CN" dirty="0"/>
              <a:t>X</a:t>
            </a:r>
            <a:r>
              <a:rPr lang="zh-CN" altLang="en-US" dirty="0"/>
              <a:t>是一阶有效的（不可满足的），当且仅当存在</a:t>
            </a:r>
            <a:r>
              <a:rPr lang="en-US" altLang="zh-CN" dirty="0"/>
              <a:t>FX</a:t>
            </a:r>
            <a:r>
              <a:rPr lang="zh-CN" altLang="en-US" dirty="0"/>
              <a:t>（</a:t>
            </a:r>
            <a:r>
              <a:rPr lang="en-US" altLang="zh-CN" dirty="0"/>
              <a:t>TX</a:t>
            </a:r>
            <a:r>
              <a:rPr lang="zh-CN" altLang="en-US" dirty="0"/>
              <a:t>）的封闭表推演树。</a:t>
            </a:r>
            <a:endParaRPr lang="zh-CN" altLang="en-US" dirty="0"/>
          </a:p>
        </p:txBody>
      </p:sp>
      <p:sp>
        <p:nvSpPr>
          <p:cNvPr id="2867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8677"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1"/>
          <p:cNvSpPr>
            <a:spLocks noGrp="1"/>
          </p:cNvSpPr>
          <p:nvPr>
            <p:ph type="title"/>
          </p:nvPr>
        </p:nvSpPr>
        <p:spPr>
          <a:ln/>
        </p:spPr>
        <p:txBody>
          <a:bodyPr vert="horz" wrap="square" lIns="91440" tIns="45720" rIns="91440" bIns="45720" anchor="b" anchorCtr="0"/>
          <a:p>
            <a:r>
              <a:rPr lang="zh-CN" altLang="en-US" dirty="0">
                <a:solidFill>
                  <a:schemeClr val="tx1"/>
                </a:solidFill>
              </a:rPr>
              <a:t>公式集不可满足性与公式间蕴涵关系</a:t>
            </a:r>
            <a:endParaRPr lang="zh-CN" altLang="en-US" dirty="0">
              <a:solidFill>
                <a:schemeClr val="tx1"/>
              </a:solidFill>
            </a:endParaRPr>
          </a:p>
        </p:txBody>
      </p:sp>
      <p:sp>
        <p:nvSpPr>
          <p:cNvPr id="29699" name="内容占位符 2"/>
          <p:cNvSpPr>
            <a:spLocks noGrp="1"/>
          </p:cNvSpPr>
          <p:nvPr>
            <p:ph idx="1"/>
          </p:nvPr>
        </p:nvSpPr>
        <p:spPr>
          <a:ln/>
        </p:spPr>
        <p:txBody>
          <a:bodyPr vert="horz" wrap="square" lIns="91440" tIns="45720" rIns="91440" bIns="45720" anchor="t" anchorCtr="0"/>
          <a:p>
            <a:endParaRPr lang="zh-CN" altLang="en-US" dirty="0"/>
          </a:p>
        </p:txBody>
      </p:sp>
      <p:sp>
        <p:nvSpPr>
          <p:cNvPr id="2970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2970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29702" name="图片 5"/>
          <p:cNvPicPr>
            <a:picLocks noChangeAspect="1"/>
          </p:cNvPicPr>
          <p:nvPr/>
        </p:nvPicPr>
        <p:blipFill>
          <a:blip r:embed="rId1"/>
          <a:stretch>
            <a:fillRect/>
          </a:stretch>
        </p:blipFill>
        <p:spPr>
          <a:xfrm>
            <a:off x="838200" y="2362200"/>
            <a:ext cx="6327775" cy="984250"/>
          </a:xfrm>
          <a:prstGeom prst="rect">
            <a:avLst/>
          </a:prstGeom>
          <a:noFill/>
          <a:ln w="9525">
            <a:noFill/>
          </a:ln>
        </p:spPr>
      </p:pic>
      <p:pic>
        <p:nvPicPr>
          <p:cNvPr id="29703" name="图片 6"/>
          <p:cNvPicPr>
            <a:picLocks noChangeAspect="1"/>
          </p:cNvPicPr>
          <p:nvPr/>
        </p:nvPicPr>
        <p:blipFill>
          <a:blip r:embed="rId2"/>
          <a:stretch>
            <a:fillRect/>
          </a:stretch>
        </p:blipFill>
        <p:spPr>
          <a:xfrm>
            <a:off x="838200" y="3327400"/>
            <a:ext cx="6470650" cy="3000375"/>
          </a:xfrm>
          <a:prstGeom prst="rect">
            <a:avLst/>
          </a:prstGeom>
          <a:noFill/>
          <a:ln w="9525">
            <a:noFill/>
          </a:ln>
        </p:spPr>
      </p:pic>
    </p:spTree>
  </p:cSld>
  <p:clrMapOvr>
    <a:masterClrMapping/>
  </p:clrMapOvr>
  <p:transition spd="med">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1"/>
          <p:cNvSpPr>
            <a:spLocks noGrp="1"/>
          </p:cNvSpPr>
          <p:nvPr>
            <p:ph type="title"/>
          </p:nvPr>
        </p:nvSpPr>
        <p:spPr>
          <a:ln/>
        </p:spPr>
        <p:txBody>
          <a:bodyPr vert="horz" wrap="square" lIns="91440" tIns="45720" rIns="91440" bIns="45720" anchor="b" anchorCtr="0"/>
          <a:p>
            <a:r>
              <a:rPr lang="zh-CN" altLang="en-US" dirty="0">
                <a:solidFill>
                  <a:schemeClr val="tx1"/>
                </a:solidFill>
              </a:rPr>
              <a:t>公式集不可满足性与公式间蕴涵关系</a:t>
            </a:r>
            <a:endParaRPr lang="zh-CN" altLang="en-US" dirty="0"/>
          </a:p>
        </p:txBody>
      </p:sp>
      <p:sp>
        <p:nvSpPr>
          <p:cNvPr id="30723" name="内容占位符 2"/>
          <p:cNvSpPr>
            <a:spLocks noGrp="1"/>
          </p:cNvSpPr>
          <p:nvPr>
            <p:ph idx="1"/>
          </p:nvPr>
        </p:nvSpPr>
        <p:spPr>
          <a:ln/>
        </p:spPr>
        <p:txBody>
          <a:bodyPr vert="horz" wrap="square" lIns="91440" tIns="45720" rIns="91440" bIns="45720" anchor="t" anchorCtr="0"/>
          <a:p>
            <a:endParaRPr lang="zh-CN" altLang="en-US" dirty="0"/>
          </a:p>
        </p:txBody>
      </p:sp>
      <p:sp>
        <p:nvSpPr>
          <p:cNvPr id="3072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072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30726" name="图片 5"/>
          <p:cNvPicPr>
            <a:picLocks noChangeAspect="1"/>
          </p:cNvPicPr>
          <p:nvPr/>
        </p:nvPicPr>
        <p:blipFill>
          <a:blip r:embed="rId1"/>
          <a:stretch>
            <a:fillRect/>
          </a:stretch>
        </p:blipFill>
        <p:spPr>
          <a:xfrm>
            <a:off x="838200" y="2420938"/>
            <a:ext cx="7189788" cy="2955925"/>
          </a:xfrm>
          <a:prstGeom prst="rect">
            <a:avLst/>
          </a:prstGeom>
          <a:noFill/>
          <a:ln w="9525">
            <a:noFill/>
          </a:ln>
        </p:spPr>
      </p:pic>
    </p:spTree>
  </p:cSld>
  <p:clrMapOvr>
    <a:masterClrMapping/>
  </p:clrMapOvr>
  <p:transition spd="med">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1"/>
          <p:cNvSpPr>
            <a:spLocks noGrp="1"/>
          </p:cNvSpPr>
          <p:nvPr>
            <p:ph type="title"/>
          </p:nvPr>
        </p:nvSpPr>
        <p:spPr>
          <a:ln/>
        </p:spPr>
        <p:txBody>
          <a:bodyPr vert="horz" wrap="square" lIns="91440" tIns="45720" rIns="91440" bIns="45720" anchor="b" anchorCtr="0"/>
          <a:p>
            <a:r>
              <a:rPr lang="zh-CN" altLang="en-US" dirty="0">
                <a:solidFill>
                  <a:schemeClr val="tx1"/>
                </a:solidFill>
              </a:rPr>
              <a:t>公式集不可满足性与公式间蕴涵关系</a:t>
            </a:r>
            <a:endParaRPr lang="zh-CN" altLang="en-US" dirty="0"/>
          </a:p>
        </p:txBody>
      </p:sp>
      <p:sp>
        <p:nvSpPr>
          <p:cNvPr id="31747" name="内容占位符 2"/>
          <p:cNvSpPr>
            <a:spLocks noGrp="1"/>
          </p:cNvSpPr>
          <p:nvPr>
            <p:ph idx="1"/>
          </p:nvPr>
        </p:nvSpPr>
        <p:spPr>
          <a:ln/>
        </p:spPr>
        <p:txBody>
          <a:bodyPr vert="horz" wrap="square" lIns="91440" tIns="45720" rIns="91440" bIns="45720" anchor="t" anchorCtr="0"/>
          <a:p>
            <a:endParaRPr lang="zh-CN" altLang="en-US" dirty="0"/>
          </a:p>
        </p:txBody>
      </p:sp>
      <p:sp>
        <p:nvSpPr>
          <p:cNvPr id="3174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1749"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31750" name="图片 5"/>
          <p:cNvPicPr>
            <a:picLocks noChangeAspect="1"/>
          </p:cNvPicPr>
          <p:nvPr/>
        </p:nvPicPr>
        <p:blipFill>
          <a:blip r:embed="rId1"/>
          <a:stretch>
            <a:fillRect/>
          </a:stretch>
        </p:blipFill>
        <p:spPr>
          <a:xfrm>
            <a:off x="819150" y="2338388"/>
            <a:ext cx="7062788" cy="3178175"/>
          </a:xfrm>
          <a:prstGeom prst="rect">
            <a:avLst/>
          </a:prstGeom>
          <a:noFill/>
          <a:ln w="9525">
            <a:noFill/>
          </a:ln>
        </p:spPr>
      </p:pic>
    </p:spTree>
  </p:cSld>
  <p:clrMapOvr>
    <a:masterClrMapping/>
  </p:clrMapOvr>
  <p:transition spd="med">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1"/>
          <p:cNvSpPr>
            <a:spLocks noGrp="1"/>
          </p:cNvSpPr>
          <p:nvPr>
            <p:ph type="title"/>
          </p:nvPr>
        </p:nvSpPr>
        <p:spPr>
          <a:ln/>
        </p:spPr>
        <p:txBody>
          <a:bodyPr vert="horz" wrap="square" lIns="91440" tIns="45720" rIns="91440" bIns="45720" anchor="b" anchorCtr="0"/>
          <a:p>
            <a:r>
              <a:rPr lang="zh-CN" altLang="en-US" dirty="0">
                <a:solidFill>
                  <a:schemeClr val="tx1"/>
                </a:solidFill>
              </a:rPr>
              <a:t>公式集不可满足性与公式间蕴涵关系</a:t>
            </a:r>
            <a:endParaRPr lang="zh-CN" altLang="en-US" dirty="0"/>
          </a:p>
        </p:txBody>
      </p:sp>
      <p:sp>
        <p:nvSpPr>
          <p:cNvPr id="32771" name="内容占位符 2"/>
          <p:cNvSpPr>
            <a:spLocks noGrp="1"/>
          </p:cNvSpPr>
          <p:nvPr>
            <p:ph idx="1"/>
          </p:nvPr>
        </p:nvSpPr>
        <p:spPr>
          <a:ln/>
        </p:spPr>
        <p:txBody>
          <a:bodyPr vert="horz" wrap="square" lIns="91440" tIns="45720" rIns="91440" bIns="45720" anchor="t" anchorCtr="0"/>
          <a:p>
            <a:endParaRPr lang="zh-CN" altLang="en-US" dirty="0"/>
          </a:p>
        </p:txBody>
      </p:sp>
      <p:sp>
        <p:nvSpPr>
          <p:cNvPr id="3277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2773"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32774" name="图片 5"/>
          <p:cNvPicPr>
            <a:picLocks noChangeAspect="1"/>
          </p:cNvPicPr>
          <p:nvPr/>
        </p:nvPicPr>
        <p:blipFill>
          <a:blip r:embed="rId1"/>
          <a:stretch>
            <a:fillRect/>
          </a:stretch>
        </p:blipFill>
        <p:spPr>
          <a:xfrm>
            <a:off x="903288" y="2362200"/>
            <a:ext cx="7485062" cy="2508250"/>
          </a:xfrm>
          <a:prstGeom prst="rect">
            <a:avLst/>
          </a:prstGeom>
          <a:noFill/>
          <a:ln w="9525">
            <a:noFill/>
          </a:ln>
        </p:spPr>
      </p:pic>
    </p:spTree>
  </p:cSld>
  <p:clrMapOvr>
    <a:masterClrMapping/>
  </p:clrMapOvr>
  <p:transition spd="med">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Rectangle 9"/>
          <p:cNvSpPr txBox="1">
            <a:spLocks noGrp="1"/>
          </p:cNvSpPr>
          <p:nvPr>
            <p:ph type="dt" sz="quarter" idx="2"/>
          </p:nvPr>
        </p:nvSpPr>
        <p:spPr>
          <a:ln/>
        </p:spPr>
        <p:txBody>
          <a:bodyPr anchor="b" anchorCtr="0"/>
          <a:p>
            <a:pPr marL="0" indent="0" algn="r">
              <a:spcBef>
                <a:spcPct val="0"/>
              </a:spcBef>
              <a:buClrTx/>
              <a:buSzTx/>
              <a:buFontTx/>
              <a:buNone/>
            </a:pPr>
            <a:fld id="{BB962C8B-B14F-4D97-AF65-F5344CB8AC3E}" type="datetime1">
              <a:rPr lang="en-US" altLang="zh-CN" sz="1400" dirty="0">
                <a:latin typeface="+mn-lt"/>
                <a:ea typeface="+mn-ea"/>
                <a:cs typeface="+mn-cs"/>
              </a:rPr>
            </a:fld>
            <a:endParaRPr lang="en-US" altLang="zh-CN" sz="1400" dirty="0">
              <a:latin typeface="+mn-lt"/>
              <a:ea typeface="+mn-ea"/>
              <a:cs typeface="+mn-cs"/>
            </a:endParaRPr>
          </a:p>
        </p:txBody>
      </p:sp>
      <p:sp>
        <p:nvSpPr>
          <p:cNvPr id="33795" name="Rectangle 11"/>
          <p:cNvSpPr txBox="1">
            <a:spLocks noGrp="1"/>
          </p:cNvSpPr>
          <p:nvPr>
            <p:ph type="sldNum" sz="quarter" idx="4"/>
          </p:nvPr>
        </p:nvSpPr>
        <p:spPr>
          <a:ln/>
        </p:spPr>
        <p:txBody>
          <a:bodyPr anchor="b" anchorCtr="0"/>
          <a:p>
            <a:pPr marL="0" indent="0">
              <a:spcBef>
                <a:spcPct val="0"/>
              </a:spcBef>
              <a:buClrTx/>
              <a:buSzTx/>
              <a:buFontTx/>
              <a:buNone/>
            </a:pPr>
            <a:fld id="{9A0DB2DC-4C9A-4742-B13C-FB6460FD3503}" type="slidenum">
              <a:rPr lang="en-US" altLang="zh-CN" sz="2600" b="1" dirty="0">
                <a:solidFill>
                  <a:schemeClr val="bg1"/>
                </a:solidFill>
                <a:latin typeface="+mn-lt"/>
                <a:ea typeface="+mn-ea"/>
                <a:cs typeface="+mn-cs"/>
              </a:rPr>
            </a:fld>
            <a:endParaRPr lang="en-US" altLang="zh-CN" sz="2600" b="1" dirty="0">
              <a:solidFill>
                <a:schemeClr val="bg1"/>
              </a:solidFill>
              <a:latin typeface="+mn-lt"/>
              <a:ea typeface="+mn-ea"/>
              <a:cs typeface="+mn-cs"/>
            </a:endParaRPr>
          </a:p>
        </p:txBody>
      </p:sp>
      <p:sp>
        <p:nvSpPr>
          <p:cNvPr id="33796" name="AutoShape 2"/>
          <p:cNvSpPr>
            <a:spLocks noGrp="1"/>
          </p:cNvSpPr>
          <p:nvPr>
            <p:ph type="ctrTitle" sz="quarter"/>
          </p:nvPr>
        </p:nvSpPr>
        <p:spPr>
          <a:ln/>
        </p:spPr>
        <p:txBody>
          <a:bodyPr vert="horz" wrap="square" lIns="91440" tIns="45720" rIns="91440" bIns="45720" anchor="ctr" anchorCtr="0"/>
          <a:p>
            <a:pPr>
              <a:buClrTx/>
              <a:buSzTx/>
              <a:buFontTx/>
            </a:pPr>
            <a:r>
              <a:rPr lang="en-US" altLang="zh-CN" dirty="0">
                <a:solidFill>
                  <a:srgbClr val="000000"/>
                </a:solidFill>
                <a:latin typeface="Times New Roman" panose="02020603050405020304" pitchFamily="18" charset="0"/>
                <a:ea typeface="+mj-ea"/>
                <a:cs typeface="Times New Roman" panose="02020603050405020304" pitchFamily="18" charset="0"/>
              </a:rPr>
              <a:t>HORN</a:t>
            </a:r>
            <a:r>
              <a:rPr lang="zh-CN" altLang="en-US" dirty="0">
                <a:solidFill>
                  <a:srgbClr val="000000"/>
                </a:solidFill>
                <a:latin typeface="Times New Roman" panose="02020603050405020304" pitchFamily="18" charset="0"/>
                <a:ea typeface="+mj-ea"/>
                <a:cs typeface="Times New Roman" panose="02020603050405020304" pitchFamily="18" charset="0"/>
              </a:rPr>
              <a:t>子句</a:t>
            </a:r>
            <a:endParaRPr lang="zh-CN" altLang="en-US" dirty="0">
              <a:solidFill>
                <a:srgbClr val="000000"/>
              </a:solidFill>
              <a:latin typeface="Times New Roman" panose="02020603050405020304" pitchFamily="18" charset="0"/>
              <a:ea typeface="Times New Roman" panose="02020603050405020304" pitchFamily="18" charset="0"/>
              <a:cs typeface="+mj-cs"/>
            </a:endParaRPr>
          </a:p>
        </p:txBody>
      </p:sp>
      <p:sp>
        <p:nvSpPr>
          <p:cNvPr id="33797" name="Rectangle 3"/>
          <p:cNvSpPr>
            <a:spLocks noGrp="1"/>
          </p:cNvSpPr>
          <p:nvPr>
            <p:ph type="subTitle" idx="1"/>
          </p:nvPr>
        </p:nvSpPr>
        <p:spPr>
          <a:ln/>
        </p:spPr>
        <p:txBody>
          <a:bodyPr vert="horz" wrap="square" lIns="91440" tIns="45720" rIns="91440" bIns="45720" anchor="b" anchorCtr="0"/>
          <a:p>
            <a:pPr>
              <a:buSzPct val="75000"/>
            </a:pPr>
            <a:endParaRPr lang="zh-CN" altLang="zh-CN" dirty="0">
              <a:latin typeface="+mn-lt"/>
              <a:ea typeface="+mn-ea"/>
              <a:cs typeface="+mn-cs"/>
            </a:endParaRPr>
          </a:p>
        </p:txBody>
      </p:sp>
    </p:spTree>
  </p:cSld>
  <p:clrMapOvr>
    <a:masterClrMapping/>
  </p:clrMapOvr>
  <p:transition spd="med">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481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4820" name="AutoShape 2"/>
          <p:cNvSpPr>
            <a:spLocks noGrp="1"/>
          </p:cNvSpPr>
          <p:nvPr>
            <p:ph type="title"/>
          </p:nvPr>
        </p:nvSpPr>
        <p:spPr>
          <a:xfrm>
            <a:off x="760413" y="1112838"/>
            <a:ext cx="7772400" cy="731837"/>
          </a:xfrm>
          <a:ln/>
        </p:spPr>
        <p:txBody>
          <a:bodyPr vert="horz" wrap="square" lIns="91440" tIns="45720" rIns="91440" bIns="45720" anchor="b" anchorCtr="0"/>
          <a:p>
            <a:pPr marL="685800" indent="-685800"/>
            <a:r>
              <a:rPr lang="en-US" altLang="zh-CN" sz="3200" dirty="0">
                <a:solidFill>
                  <a:srgbClr val="000000"/>
                </a:solidFill>
                <a:latin typeface="Times New Roman" panose="02020603050405020304" pitchFamily="18" charset="0"/>
                <a:cs typeface="Times New Roman" panose="02020603050405020304" pitchFamily="18" charset="0"/>
              </a:rPr>
              <a:t>HORN</a:t>
            </a:r>
            <a:r>
              <a:rPr lang="zh-CN" altLang="en-US" sz="3200" dirty="0">
                <a:solidFill>
                  <a:srgbClr val="000000"/>
                </a:solidFill>
                <a:latin typeface="Times New Roman" panose="02020603050405020304" pitchFamily="18" charset="0"/>
                <a:cs typeface="Times New Roman" panose="02020603050405020304" pitchFamily="18" charset="0"/>
              </a:rPr>
              <a:t>子句逻辑 </a:t>
            </a:r>
            <a:br>
              <a:rPr lang="zh-CN" altLang="en-US" sz="3200" dirty="0">
                <a:solidFill>
                  <a:srgbClr val="000000"/>
                </a:solidFill>
                <a:latin typeface="Times New Roman" panose="02020603050405020304" pitchFamily="18" charset="0"/>
                <a:cs typeface="Times New Roman" panose="02020603050405020304" pitchFamily="18" charset="0"/>
              </a:rPr>
            </a:br>
            <a:r>
              <a:rPr lang="zh-CN" altLang="en-US" sz="3200" dirty="0">
                <a:solidFill>
                  <a:srgbClr val="000000"/>
                </a:solidFill>
                <a:latin typeface="Times New Roman" panose="02020603050405020304" pitchFamily="18" charset="0"/>
                <a:cs typeface="Times New Roman" panose="02020603050405020304" pitchFamily="18" charset="0"/>
              </a:rPr>
              <a:t>           </a:t>
            </a:r>
            <a:r>
              <a:rPr lang="zh-CN" altLang="en-US" sz="2000" dirty="0">
                <a:solidFill>
                  <a:srgbClr val="000000"/>
                </a:solidFill>
                <a:latin typeface="Times New Roman" panose="02020603050405020304" pitchFamily="18" charset="0"/>
                <a:cs typeface="Times New Roman" panose="02020603050405020304" pitchFamily="18" charset="0"/>
              </a:rPr>
              <a:t>逻辑学家</a:t>
            </a:r>
            <a:r>
              <a:rPr lang="en-US" altLang="zh-CN" sz="2000" dirty="0">
                <a:solidFill>
                  <a:srgbClr val="000000"/>
                </a:solidFill>
                <a:latin typeface="Times New Roman" panose="02020603050405020304" pitchFamily="18" charset="0"/>
                <a:cs typeface="Times New Roman" panose="02020603050405020304" pitchFamily="18" charset="0"/>
              </a:rPr>
              <a:t>Alfred Horn</a:t>
            </a:r>
            <a:r>
              <a:rPr lang="en-US" altLang="zh-CN" dirty="0"/>
              <a:t> </a:t>
            </a:r>
            <a:endParaRPr lang="en-US" altLang="zh-CN" sz="3200" dirty="0">
              <a:solidFill>
                <a:srgbClr val="000000"/>
              </a:solidFill>
              <a:latin typeface="Times New Roman" panose="02020603050405020304" pitchFamily="18" charset="0"/>
              <a:ea typeface="Times New Roman" panose="02020603050405020304" pitchFamily="18" charset="0"/>
            </a:endParaRPr>
          </a:p>
        </p:txBody>
      </p:sp>
      <p:sp>
        <p:nvSpPr>
          <p:cNvPr id="456707" name="Rectangle 3"/>
          <p:cNvSpPr>
            <a:spLocks noGrp="1"/>
          </p:cNvSpPr>
          <p:nvPr>
            <p:ph idx="1"/>
          </p:nvPr>
        </p:nvSpPr>
        <p:spPr>
          <a:xfrm>
            <a:off x="825500" y="1844675"/>
            <a:ext cx="7994650" cy="5256213"/>
          </a:xfrm>
          <a:ln/>
        </p:spPr>
        <p:txBody>
          <a:bodyPr vert="horz" wrap="square" lIns="91440" tIns="45720" rIns="91440" bIns="45720" anchor="t" anchorCtr="0"/>
          <a:p>
            <a:pPr algn="just">
              <a:lnSpc>
                <a:spcPct val="90000"/>
              </a:lnSpc>
              <a:buNone/>
            </a:pPr>
            <a:endParaRPr lang="en-US" altLang="zh-CN" sz="2400" b="1" dirty="0">
              <a:solidFill>
                <a:srgbClr val="000000"/>
              </a:solidFill>
              <a:latin typeface="Times New Roman" panose="02020603050405020304" pitchFamily="18" charset="0"/>
              <a:cs typeface="Times New Roman" panose="02020603050405020304" pitchFamily="18" charset="0"/>
            </a:endParaRPr>
          </a:p>
          <a:p>
            <a:pPr algn="just">
              <a:lnSpc>
                <a:spcPct val="90000"/>
              </a:lnSpc>
            </a:pPr>
            <a:r>
              <a:rPr lang="zh-CN" altLang="en-US" sz="2400" b="1" dirty="0">
                <a:solidFill>
                  <a:srgbClr val="000000"/>
                </a:solidFill>
              </a:rPr>
              <a:t>定义 如果一个子句中最多有一个正文字，则称此子句为</a:t>
            </a:r>
            <a:r>
              <a:rPr lang="en-US" altLang="zh-CN" sz="2400" b="1" dirty="0">
                <a:solidFill>
                  <a:srgbClr val="000000"/>
                </a:solidFill>
              </a:rPr>
              <a:t>Horn</a:t>
            </a:r>
            <a:r>
              <a:rPr lang="zh-CN" altLang="en-US" sz="2400" b="1" dirty="0">
                <a:solidFill>
                  <a:srgbClr val="000000"/>
                </a:solidFill>
              </a:rPr>
              <a:t>子句；由</a:t>
            </a:r>
            <a:r>
              <a:rPr lang="en-US" altLang="zh-CN" sz="2400" b="1" dirty="0">
                <a:solidFill>
                  <a:srgbClr val="000000"/>
                </a:solidFill>
              </a:rPr>
              <a:t>Horn</a:t>
            </a:r>
            <a:r>
              <a:rPr lang="zh-CN" altLang="en-US" sz="2400" b="1" dirty="0">
                <a:solidFill>
                  <a:srgbClr val="000000"/>
                </a:solidFill>
              </a:rPr>
              <a:t>子句构成的子句集，称为</a:t>
            </a:r>
            <a:r>
              <a:rPr lang="en-US" altLang="zh-CN" sz="2400" b="1" dirty="0">
                <a:solidFill>
                  <a:srgbClr val="000000"/>
                </a:solidFill>
              </a:rPr>
              <a:t>Horn</a:t>
            </a:r>
            <a:r>
              <a:rPr lang="zh-CN" altLang="en-US" sz="2400" b="1" dirty="0">
                <a:solidFill>
                  <a:srgbClr val="000000"/>
                </a:solidFill>
              </a:rPr>
              <a:t>集。</a:t>
            </a:r>
            <a:endParaRPr lang="zh-CN" altLang="en-US" sz="2400" b="1" dirty="0">
              <a:solidFill>
                <a:srgbClr val="000000"/>
              </a:solidFill>
            </a:endParaRPr>
          </a:p>
          <a:p>
            <a:pPr algn="just">
              <a:lnSpc>
                <a:spcPct val="90000"/>
              </a:lnSpc>
            </a:pPr>
            <a:r>
              <a:rPr lang="zh-CN" altLang="en-US" sz="2400" b="1" dirty="0">
                <a:solidFill>
                  <a:srgbClr val="000000"/>
                </a:solidFill>
              </a:rPr>
              <a:t>三种类型的</a:t>
            </a:r>
            <a:r>
              <a:rPr lang="en-US" altLang="zh-CN" sz="2400" b="1" dirty="0">
                <a:solidFill>
                  <a:srgbClr val="000000"/>
                </a:solidFill>
              </a:rPr>
              <a:t>Horn</a:t>
            </a:r>
            <a:r>
              <a:rPr lang="zh-CN" altLang="en-US" sz="2400" b="1" dirty="0">
                <a:solidFill>
                  <a:srgbClr val="000000"/>
                </a:solidFill>
              </a:rPr>
              <a:t>子句</a:t>
            </a:r>
            <a:endParaRPr lang="zh-CN" altLang="en-US" sz="2400" b="1" dirty="0">
              <a:solidFill>
                <a:srgbClr val="000000"/>
              </a:solidFill>
            </a:endParaRPr>
          </a:p>
          <a:p>
            <a:pPr algn="just">
              <a:lnSpc>
                <a:spcPct val="90000"/>
              </a:lnSpc>
              <a:buNone/>
            </a:pPr>
            <a:r>
              <a:rPr lang="en-US" altLang="zh-CN" sz="2400" b="1" dirty="0">
                <a:solidFill>
                  <a:srgbClr val="000000"/>
                </a:solidFill>
              </a:rPr>
              <a:t>(1)</a:t>
            </a:r>
            <a:r>
              <a:rPr lang="zh-CN" altLang="en-US" sz="2400" b="1" dirty="0">
                <a:solidFill>
                  <a:srgbClr val="000000"/>
                </a:solidFill>
              </a:rPr>
              <a:t>一个单一原子</a:t>
            </a:r>
            <a:r>
              <a:rPr lang="en-US" altLang="zh-CN" sz="2400" b="1" dirty="0">
                <a:solidFill>
                  <a:srgbClr val="000000"/>
                </a:solidFill>
              </a:rPr>
              <a:t>——</a:t>
            </a:r>
            <a:r>
              <a:rPr lang="zh-CN" altLang="en-US" sz="2400" b="1" dirty="0">
                <a:solidFill>
                  <a:srgbClr val="000000"/>
                </a:solidFill>
              </a:rPr>
              <a:t>常被称为一个“事实”。 </a:t>
            </a:r>
            <a:endParaRPr lang="zh-CN" altLang="en-US" sz="2400" b="1" dirty="0">
              <a:solidFill>
                <a:srgbClr val="000000"/>
              </a:solidFill>
            </a:endParaRPr>
          </a:p>
          <a:p>
            <a:pPr algn="just">
              <a:lnSpc>
                <a:spcPct val="90000"/>
              </a:lnSpc>
              <a:buNone/>
            </a:pPr>
            <a:r>
              <a:rPr lang="en-US" altLang="zh-CN" sz="2400" b="1" dirty="0">
                <a:solidFill>
                  <a:srgbClr val="000000"/>
                </a:solidFill>
              </a:rPr>
              <a:t>(2)</a:t>
            </a:r>
            <a:r>
              <a:rPr lang="zh-CN" altLang="en-US" sz="2400" b="1" dirty="0">
                <a:solidFill>
                  <a:srgbClr val="000000"/>
                </a:solidFill>
              </a:rPr>
              <a:t>一个蕴涵</a:t>
            </a:r>
            <a:r>
              <a:rPr lang="en-US" altLang="zh-CN" sz="2400" b="1" dirty="0">
                <a:solidFill>
                  <a:srgbClr val="000000"/>
                </a:solidFill>
              </a:rPr>
              <a:t>——</a:t>
            </a:r>
            <a:r>
              <a:rPr lang="zh-CN" altLang="en-US" sz="2400" b="1" dirty="0">
                <a:solidFill>
                  <a:srgbClr val="000000"/>
                </a:solidFill>
              </a:rPr>
              <a:t>常被称为一个“规则”</a:t>
            </a:r>
            <a:r>
              <a:rPr lang="en-US" altLang="zh-CN" sz="2400" b="1" dirty="0">
                <a:solidFill>
                  <a:srgbClr val="000000"/>
                </a:solidFill>
              </a:rPr>
              <a:t>——</a:t>
            </a:r>
            <a:r>
              <a:rPr lang="zh-CN" altLang="en-US" sz="2400" b="1" dirty="0">
                <a:solidFill>
                  <a:srgbClr val="000000"/>
                </a:solidFill>
              </a:rPr>
              <a:t>它的前件由一个肯定文字的合取组成，而它的后件由一个肯定的文字组成。</a:t>
            </a:r>
            <a:endParaRPr lang="zh-CN" altLang="en-US" sz="2400" b="1" dirty="0">
              <a:solidFill>
                <a:srgbClr val="000000"/>
              </a:solidFill>
            </a:endParaRPr>
          </a:p>
          <a:p>
            <a:pPr algn="just">
              <a:lnSpc>
                <a:spcPct val="90000"/>
              </a:lnSpc>
              <a:buNone/>
            </a:pPr>
            <a:r>
              <a:rPr lang="en-US" altLang="zh-CN" sz="2400" b="1" dirty="0">
                <a:solidFill>
                  <a:srgbClr val="000000"/>
                </a:solidFill>
              </a:rPr>
              <a:t>(3)</a:t>
            </a:r>
            <a:r>
              <a:rPr lang="zh-CN" altLang="en-US" sz="2400" b="1" dirty="0">
                <a:solidFill>
                  <a:srgbClr val="000000"/>
                </a:solidFill>
              </a:rPr>
              <a:t>一个否定文字的集合</a:t>
            </a:r>
            <a:r>
              <a:rPr lang="en-US" altLang="zh-CN" sz="2400" b="1" dirty="0">
                <a:solidFill>
                  <a:srgbClr val="000000"/>
                </a:solidFill>
              </a:rPr>
              <a:t>——</a:t>
            </a:r>
            <a:r>
              <a:rPr lang="zh-CN" altLang="en-US" sz="2400" b="1" dirty="0">
                <a:solidFill>
                  <a:srgbClr val="000000"/>
                </a:solidFill>
              </a:rPr>
              <a:t>写成带有一个由肯定文字的合取组成的前件和一个空后件的蕴涵形式。常称为一个“目标”。</a:t>
            </a:r>
            <a:endParaRPr lang="zh-CN" altLang="en-US" sz="2400" b="1" dirty="0">
              <a:solidFill>
                <a:srgbClr val="000000"/>
              </a:solidFill>
            </a:endParaRPr>
          </a:p>
          <a:p>
            <a:pPr algn="just">
              <a:lnSpc>
                <a:spcPct val="90000"/>
              </a:lnSpc>
              <a:buNone/>
            </a:pPr>
            <a:r>
              <a:rPr lang="en-US" altLang="zh-CN" sz="2400" b="1" dirty="0">
                <a:solidFill>
                  <a:srgbClr val="000000"/>
                </a:solidFill>
              </a:rPr>
              <a:t>Horn</a:t>
            </a:r>
            <a:r>
              <a:rPr lang="zh-CN" altLang="en-US" sz="2400" b="1" dirty="0">
                <a:solidFill>
                  <a:srgbClr val="000000"/>
                </a:solidFill>
              </a:rPr>
              <a:t>集描述的知识（事实与规则）恰好是知识工程中经常使用的知识表示方式。</a:t>
            </a:r>
            <a:endParaRPr lang="zh-CN" altLang="en-US" sz="2400" b="1" dirty="0">
              <a:solidFill>
                <a:srgbClr val="000000"/>
              </a:solidFill>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6707">
                                            <p:txEl>
                                              <p:charRg st="1" end="56"/>
                                            </p:txEl>
                                          </p:spTgt>
                                        </p:tgtEl>
                                        <p:attrNameLst>
                                          <p:attrName>style.visibility</p:attrName>
                                        </p:attrNameLst>
                                      </p:cBhvr>
                                      <p:to>
                                        <p:strVal val="visible"/>
                                      </p:to>
                                    </p:set>
                                    <p:anim calcmode="lin" valueType="num">
                                      <p:cBhvr additive="base">
                                        <p:cTn id="7" dur="500" fill="hold"/>
                                        <p:tgtEl>
                                          <p:spTgt spid="456707">
                                            <p:txEl>
                                              <p:charRg st="1" end="5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6707">
                                            <p:txEl>
                                              <p:charRg st="1" end="5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56707">
                                            <p:txEl>
                                              <p:charRg st="56" end="68"/>
                                            </p:txEl>
                                          </p:spTgt>
                                        </p:tgtEl>
                                        <p:attrNameLst>
                                          <p:attrName>style.visibility</p:attrName>
                                        </p:attrNameLst>
                                      </p:cBhvr>
                                      <p:to>
                                        <p:strVal val="visible"/>
                                      </p:to>
                                    </p:set>
                                    <p:anim calcmode="lin" valueType="num">
                                      <p:cBhvr additive="base">
                                        <p:cTn id="13" dur="500" fill="hold"/>
                                        <p:tgtEl>
                                          <p:spTgt spid="456707">
                                            <p:txEl>
                                              <p:charRg st="56" end="6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6707">
                                            <p:txEl>
                                              <p:charRg st="56" end="6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56707">
                                            <p:txEl>
                                              <p:charRg st="68" end="92"/>
                                            </p:txEl>
                                          </p:spTgt>
                                        </p:tgtEl>
                                        <p:attrNameLst>
                                          <p:attrName>style.visibility</p:attrName>
                                        </p:attrNameLst>
                                      </p:cBhvr>
                                      <p:to>
                                        <p:strVal val="visible"/>
                                      </p:to>
                                    </p:set>
                                    <p:anim calcmode="lin" valueType="num">
                                      <p:cBhvr additive="base">
                                        <p:cTn id="19" dur="500" fill="hold"/>
                                        <p:tgtEl>
                                          <p:spTgt spid="456707">
                                            <p:txEl>
                                              <p:charRg st="68" end="9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56707">
                                            <p:txEl>
                                              <p:charRg st="68" end="9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56707">
                                            <p:txEl>
                                              <p:charRg st="92" end="147"/>
                                            </p:txEl>
                                          </p:spTgt>
                                        </p:tgtEl>
                                        <p:attrNameLst>
                                          <p:attrName>style.visibility</p:attrName>
                                        </p:attrNameLst>
                                      </p:cBhvr>
                                      <p:to>
                                        <p:strVal val="visible"/>
                                      </p:to>
                                    </p:set>
                                    <p:anim calcmode="lin" valueType="num">
                                      <p:cBhvr additive="base">
                                        <p:cTn id="25" dur="500" fill="hold"/>
                                        <p:tgtEl>
                                          <p:spTgt spid="456707">
                                            <p:txEl>
                                              <p:charRg st="92" end="14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56707">
                                            <p:txEl>
                                              <p:charRg st="92" end="14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56707">
                                            <p:txEl>
                                              <p:charRg st="147" end="203"/>
                                            </p:txEl>
                                          </p:spTgt>
                                        </p:tgtEl>
                                        <p:attrNameLst>
                                          <p:attrName>style.visibility</p:attrName>
                                        </p:attrNameLst>
                                      </p:cBhvr>
                                      <p:to>
                                        <p:strVal val="visible"/>
                                      </p:to>
                                    </p:set>
                                    <p:anim calcmode="lin" valueType="num">
                                      <p:cBhvr additive="base">
                                        <p:cTn id="31" dur="500" fill="hold"/>
                                        <p:tgtEl>
                                          <p:spTgt spid="456707">
                                            <p:txEl>
                                              <p:charRg st="147" end="20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56707">
                                            <p:txEl>
                                              <p:charRg st="147" end="20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56707">
                                            <p:txEl>
                                              <p:charRg st="203" end="241"/>
                                            </p:txEl>
                                          </p:spTgt>
                                        </p:tgtEl>
                                        <p:attrNameLst>
                                          <p:attrName>style.visibility</p:attrName>
                                        </p:attrNameLst>
                                      </p:cBhvr>
                                      <p:to>
                                        <p:strVal val="visible"/>
                                      </p:to>
                                    </p:set>
                                    <p:anim calcmode="lin" valueType="num">
                                      <p:cBhvr additive="base">
                                        <p:cTn id="37" dur="500" fill="hold"/>
                                        <p:tgtEl>
                                          <p:spTgt spid="456707">
                                            <p:txEl>
                                              <p:charRg st="203" end="24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56707">
                                            <p:txEl>
                                              <p:charRg st="203" end="24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584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5844" name="AutoShape 2"/>
          <p:cNvSpPr>
            <a:spLocks noGrp="1"/>
          </p:cNvSpPr>
          <p:nvPr>
            <p:ph type="title"/>
          </p:nvPr>
        </p:nvSpPr>
        <p:spPr>
          <a:xfrm>
            <a:off x="687388" y="1185863"/>
            <a:ext cx="7772400" cy="587375"/>
          </a:xfrm>
          <a:ln/>
        </p:spPr>
        <p:txBody>
          <a:bodyPr vert="horz" wrap="square" lIns="91440" tIns="45720" rIns="91440" bIns="45720" anchor="b" anchorCtr="0"/>
          <a:p>
            <a:endParaRPr lang="zh-CN" altLang="zh-CN" sz="3200" dirty="0"/>
          </a:p>
        </p:txBody>
      </p:sp>
      <p:sp>
        <p:nvSpPr>
          <p:cNvPr id="457731" name="Rectangle 3"/>
          <p:cNvSpPr>
            <a:spLocks noGrp="1"/>
          </p:cNvSpPr>
          <p:nvPr>
            <p:ph idx="1"/>
          </p:nvPr>
        </p:nvSpPr>
        <p:spPr>
          <a:xfrm>
            <a:off x="971550" y="2276475"/>
            <a:ext cx="8172450" cy="4248150"/>
          </a:xfrm>
          <a:ln/>
        </p:spPr>
        <p:txBody>
          <a:bodyPr vert="horz" wrap="square" lIns="91440" tIns="45720" rIns="91440" bIns="45720" anchor="t" anchorCtr="0"/>
          <a:p>
            <a:pPr marL="533400" indent="-533400">
              <a:lnSpc>
                <a:spcPct val="90000"/>
              </a:lnSpc>
              <a:buNone/>
            </a:pPr>
            <a:r>
              <a:rPr lang="en-US" altLang="zh-CN" sz="2400" b="1" dirty="0">
                <a:solidFill>
                  <a:srgbClr val="000000"/>
                </a:solidFill>
                <a:latin typeface="Times New Roman" panose="02020603050405020304" pitchFamily="18" charset="0"/>
                <a:cs typeface="Times New Roman" panose="02020603050405020304" pitchFamily="18" charset="0"/>
              </a:rPr>
              <a:t>Horn</a:t>
            </a:r>
            <a:r>
              <a:rPr lang="zh-CN" altLang="en-US" sz="2400" b="1" dirty="0">
                <a:solidFill>
                  <a:srgbClr val="000000"/>
                </a:solidFill>
                <a:latin typeface="Times New Roman" panose="02020603050405020304" pitchFamily="18" charset="0"/>
                <a:cs typeface="Times New Roman" panose="02020603050405020304" pitchFamily="18" charset="0"/>
              </a:rPr>
              <a:t>子句</a:t>
            </a:r>
            <a:r>
              <a:rPr lang="en-US" altLang="zh-CN" sz="2400" b="1" dirty="0">
                <a:solidFill>
                  <a:srgbClr val="000000"/>
                </a:solidFill>
                <a:latin typeface="Times New Roman" panose="02020603050405020304" pitchFamily="18" charset="0"/>
                <a:cs typeface="Times New Roman" panose="02020603050405020304" pitchFamily="18" charset="0"/>
              </a:rPr>
              <a:t>P</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zh-CN" altLang="en-US" sz="2400" b="1" dirty="0">
                <a:solidFill>
                  <a:srgbClr val="000000"/>
                </a:solidFill>
                <a:latin typeface="Times New Roman" panose="02020603050405020304" pitchFamily="18" charset="0"/>
                <a:cs typeface="Times New Roman" panose="02020603050405020304" pitchFamily="18" charset="0"/>
              </a:rPr>
              <a:t>通常表示为</a:t>
            </a:r>
            <a:endParaRPr lang="zh-CN" altLang="en-US" sz="2400" b="1" dirty="0">
              <a:solidFill>
                <a:srgbClr val="000000"/>
              </a:solidFill>
              <a:latin typeface="Times New Roman" panose="02020603050405020304" pitchFamily="18" charset="0"/>
              <a:cs typeface="Times New Roman" panose="02020603050405020304" pitchFamily="18" charset="0"/>
            </a:endParaRPr>
          </a:p>
          <a:p>
            <a:pPr marL="533400" indent="-533400">
              <a:lnSpc>
                <a:spcPct val="90000"/>
              </a:lnSpc>
              <a:buNone/>
            </a:pPr>
            <a:r>
              <a:rPr lang="zh-CN" altLang="en-US"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latin typeface="Times New Roman" panose="02020603050405020304" pitchFamily="18" charset="0"/>
                <a:cs typeface="Times New Roman" panose="02020603050405020304" pitchFamily="18" charset="0"/>
              </a:rPr>
              <a:t>P</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 Q</a:t>
            </a:r>
            <a:r>
              <a:rPr lang="en-US" altLang="zh-CN" sz="2400" b="1" baseline="-30000" dirty="0">
                <a:solidFill>
                  <a:srgbClr val="000000"/>
                </a:solidFill>
                <a:latin typeface="Times New Roman" panose="02020603050405020304" pitchFamily="18" charset="0"/>
                <a:cs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Q</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a:p>
            <a:pPr marL="533400" indent="-533400" algn="just">
              <a:buNone/>
            </a:pPr>
            <a:r>
              <a:rPr lang="zh-CN" altLang="en-US" sz="2400" b="1" dirty="0">
                <a:solidFill>
                  <a:srgbClr val="000000"/>
                </a:solidFill>
                <a:latin typeface="Times New Roman" panose="02020603050405020304" pitchFamily="18" charset="0"/>
                <a:cs typeface="Times New Roman" panose="02020603050405020304" pitchFamily="18" charset="0"/>
              </a:rPr>
              <a:t>很显然，</a:t>
            </a:r>
            <a:r>
              <a:rPr lang="en-US" altLang="zh-CN" sz="2400" b="1" dirty="0">
                <a:solidFill>
                  <a:srgbClr val="000000"/>
                </a:solidFill>
                <a:latin typeface="Times New Roman" panose="02020603050405020304" pitchFamily="18" charset="0"/>
                <a:cs typeface="Times New Roman" panose="02020603050405020304" pitchFamily="18" charset="0"/>
              </a:rPr>
              <a:t>Horn</a:t>
            </a:r>
            <a:r>
              <a:rPr lang="zh-CN" altLang="en-US" sz="2400" b="1" dirty="0">
                <a:solidFill>
                  <a:srgbClr val="000000"/>
                </a:solidFill>
                <a:latin typeface="Times New Roman" panose="02020603050405020304" pitchFamily="18" charset="0"/>
                <a:cs typeface="Times New Roman" panose="02020603050405020304" pitchFamily="18" charset="0"/>
              </a:rPr>
              <a:t>子句必取下列四种形式之一：</a:t>
            </a:r>
            <a:endParaRPr lang="zh-CN" altLang="en-US" sz="2400" b="1" dirty="0">
              <a:solidFill>
                <a:srgbClr val="000000"/>
              </a:solidFill>
              <a:latin typeface="Times New Roman" panose="02020603050405020304" pitchFamily="18" charset="0"/>
              <a:cs typeface="Times New Roman" panose="02020603050405020304" pitchFamily="18" charset="0"/>
            </a:endParaRPr>
          </a:p>
          <a:p>
            <a:pPr marL="533400" indent="-533400" algn="just">
              <a:buNone/>
            </a:pPr>
            <a:r>
              <a:rPr lang="en-US" altLang="zh-CN" sz="2400" b="1" dirty="0">
                <a:solidFill>
                  <a:srgbClr val="000000"/>
                </a:solidFill>
                <a:latin typeface="Times New Roman" panose="02020603050405020304" pitchFamily="18" charset="0"/>
                <a:cs typeface="Times New Roman" panose="02020603050405020304" pitchFamily="18" charset="0"/>
              </a:rPr>
              <a:t>(1)P</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 Q</a:t>
            </a:r>
            <a:r>
              <a:rPr lang="en-US" altLang="zh-CN" sz="2400" b="1" baseline="-30000" dirty="0">
                <a:solidFill>
                  <a:srgbClr val="000000"/>
                </a:solidFill>
                <a:latin typeface="Times New Roman" panose="02020603050405020304" pitchFamily="18" charset="0"/>
                <a:cs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rPr>
              <a:t>, </a:t>
            </a:r>
            <a:r>
              <a:rPr lang="en-US" altLang="zh-CN" sz="2400" b="1" dirty="0">
                <a:solidFill>
                  <a:srgbClr val="000000"/>
                </a:solidFill>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 Q</a:t>
            </a:r>
            <a:r>
              <a:rPr lang="en-US" altLang="zh-CN" sz="2400" b="1" baseline="-30000"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rPr>
              <a:t>       (n</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0)</a:t>
            </a:r>
            <a:endParaRPr lang="en-US" altLang="zh-CN" sz="2400" b="1" dirty="0">
              <a:solidFill>
                <a:srgbClr val="000000"/>
              </a:solidFill>
              <a:latin typeface="Times New Roman" panose="02020603050405020304" pitchFamily="18" charset="0"/>
              <a:cs typeface="Times New Roman" panose="02020603050405020304" pitchFamily="18" charset="0"/>
            </a:endParaRPr>
          </a:p>
          <a:p>
            <a:pPr marL="533400" indent="-533400" algn="just">
              <a:buNone/>
            </a:pPr>
            <a:r>
              <a:rPr lang="zh-CN" altLang="en-US" sz="2400" b="1" dirty="0">
                <a:latin typeface="Times New Roman" panose="02020603050405020304" pitchFamily="18" charset="0"/>
              </a:rPr>
              <a:t>称为过程</a:t>
            </a:r>
            <a:r>
              <a:rPr lang="en-US" altLang="zh-CN" sz="2400" b="1" dirty="0">
                <a:latin typeface="Times New Roman" panose="02020603050405020304" pitchFamily="18" charset="0"/>
              </a:rPr>
              <a:t>,P</a:t>
            </a:r>
            <a:r>
              <a:rPr lang="zh-CN" altLang="en-US" sz="2400" b="1" dirty="0">
                <a:latin typeface="Times New Roman" panose="02020603050405020304" pitchFamily="18" charset="0"/>
              </a:rPr>
              <a:t>称为过程名</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Q</a:t>
            </a:r>
            <a:r>
              <a:rPr lang="en-US" altLang="zh-CN" sz="2400" b="1" baseline="-25000" dirty="0">
                <a:latin typeface="Times New Roman" panose="02020603050405020304" pitchFamily="18" charset="0"/>
              </a:rPr>
              <a:t>1</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,Q</a:t>
            </a:r>
            <a:r>
              <a:rPr lang="en-US" altLang="zh-CN" sz="2400" b="1" baseline="-25000" dirty="0">
                <a:latin typeface="Times New Roman" panose="02020603050405020304" pitchFamily="18" charset="0"/>
              </a:rPr>
              <a:t>n</a:t>
            </a:r>
            <a:r>
              <a:rPr lang="en-US" altLang="zh-CN" sz="2400" b="1" dirty="0">
                <a:latin typeface="Times New Roman" panose="02020603050405020304" pitchFamily="18" charset="0"/>
                <a:sym typeface="Symbol" panose="05050102010706020507" pitchFamily="18" charset="2"/>
              </a:rPr>
              <a:t></a:t>
            </a:r>
            <a:r>
              <a:rPr lang="zh-CN" altLang="en-US" sz="2400" b="1" dirty="0">
                <a:latin typeface="Times New Roman" panose="02020603050405020304" pitchFamily="18" charset="0"/>
              </a:rPr>
              <a:t>称为过程体</a:t>
            </a:r>
            <a:r>
              <a:rPr lang="en-US" altLang="zh-CN" sz="2400" b="1" dirty="0">
                <a:latin typeface="Times New Roman" panose="02020603050405020304" pitchFamily="18" charset="0"/>
              </a:rPr>
              <a:t>,Q</a:t>
            </a:r>
            <a:r>
              <a:rPr lang="en-US" altLang="zh-CN" sz="2400" b="1" baseline="-25000" dirty="0">
                <a:latin typeface="Times New Roman" panose="02020603050405020304" pitchFamily="18" charset="0"/>
              </a:rPr>
              <a:t>i</a:t>
            </a:r>
            <a:r>
              <a:rPr lang="zh-CN" altLang="en-US" sz="2400" b="1" dirty="0">
                <a:latin typeface="Times New Roman" panose="02020603050405020304" pitchFamily="18" charset="0"/>
              </a:rPr>
              <a:t>为过程调用。</a:t>
            </a:r>
            <a:endParaRPr lang="zh-CN" altLang="en-US" sz="2400" b="1" dirty="0">
              <a:latin typeface="Times New Roman" panose="02020603050405020304" pitchFamily="18" charset="0"/>
              <a:cs typeface="Times New Roman" panose="02020603050405020304" pitchFamily="18" charset="0"/>
            </a:endParaRPr>
          </a:p>
          <a:p>
            <a:pPr marL="533400" indent="-533400" algn="just">
              <a:buNone/>
            </a:pPr>
            <a:r>
              <a:rPr lang="en-US" altLang="zh-CN" sz="2400" b="1" dirty="0">
                <a:solidFill>
                  <a:srgbClr val="000000"/>
                </a:solidFill>
                <a:latin typeface="Times New Roman" panose="02020603050405020304" pitchFamily="18" charset="0"/>
                <a:cs typeface="Times New Roman" panose="02020603050405020304" pitchFamily="18" charset="0"/>
              </a:rPr>
              <a:t>(2)P</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上式中</a:t>
            </a:r>
            <a:r>
              <a:rPr lang="en-US" altLang="zh-CN" sz="2400" b="1"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en-US" sz="2400" b="1" dirty="0"/>
              <a:t>事实</a:t>
            </a:r>
            <a:endParaRPr lang="zh-CN" altLang="en-US"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marL="533400" indent="-533400" algn="just">
              <a:buNone/>
            </a:pP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(3)</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1</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2</a:t>
            </a:r>
            <a:r>
              <a:rPr lang="en-US" altLang="zh-CN"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,Q</a:t>
            </a:r>
            <a:r>
              <a:rPr lang="en-US" altLang="zh-CN" sz="2400" b="1" baseline="-30000" dirty="0">
                <a:solidFill>
                  <a:srgbClr val="000000"/>
                </a:solidFill>
                <a:latin typeface="Times New Roman" panose="02020603050405020304" pitchFamily="18" charset="0"/>
                <a:cs typeface="Times New Roman" panose="02020603050405020304" pitchFamily="18" charset="0"/>
              </a:rPr>
              <a:t>n  </a:t>
            </a:r>
            <a:r>
              <a:rPr lang="en-US" altLang="zh-CN" sz="2400" b="1" dirty="0">
                <a:solidFill>
                  <a:srgbClr val="000000"/>
                </a:solidFill>
                <a:latin typeface="Times New Roman" panose="02020603050405020304" pitchFamily="18" charset="0"/>
                <a:cs typeface="Times New Roman" panose="02020603050405020304" pitchFamily="18" charset="0"/>
              </a:rPr>
              <a:t>(n</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0)----</a:t>
            </a:r>
            <a:r>
              <a:rPr lang="zh-CN" altLang="en-US" sz="2400" b="1" dirty="0"/>
              <a:t>目标</a:t>
            </a:r>
            <a:r>
              <a:rPr lang="en-US" altLang="zh-CN" sz="2400" b="1" dirty="0"/>
              <a:t>,</a:t>
            </a:r>
            <a:r>
              <a:rPr lang="zh-CN" altLang="en-US" sz="2400" b="1" dirty="0"/>
              <a:t>全部由过程调用组成</a:t>
            </a:r>
            <a:r>
              <a:rPr lang="en-US" altLang="zh-CN" sz="2400" b="1" dirty="0"/>
              <a:t>,</a:t>
            </a:r>
            <a:endParaRPr lang="en-US" altLang="zh-CN" sz="2400" b="1" dirty="0"/>
          </a:p>
          <a:p>
            <a:pPr marL="533400" indent="-533400" algn="just">
              <a:buNone/>
            </a:pPr>
            <a:r>
              <a:rPr lang="en-US" altLang="zh-CN" sz="2400" b="1" dirty="0"/>
              <a:t>                                        </a:t>
            </a:r>
            <a:r>
              <a:rPr lang="zh-CN" altLang="en-US" sz="2400" b="1" dirty="0"/>
              <a:t>常用来表示询问</a:t>
            </a:r>
            <a:endParaRPr lang="zh-CN" altLang="en-US" sz="2400" b="1" dirty="0"/>
          </a:p>
          <a:p>
            <a:pPr marL="533400" indent="-533400" algn="just">
              <a:buNone/>
            </a:pPr>
            <a:r>
              <a:rPr lang="en-US" altLang="zh-CN" sz="2400" b="1" dirty="0">
                <a:solidFill>
                  <a:srgbClr val="000000"/>
                </a:solidFill>
                <a:latin typeface="Times New Roman" panose="02020603050405020304" pitchFamily="18" charset="0"/>
                <a:cs typeface="Times New Roman" panose="02020603050405020304" pitchFamily="18" charset="0"/>
              </a:rPr>
              <a:t>(4) </a:t>
            </a:r>
            <a:r>
              <a:rPr lang="en-US" altLang="zh-CN" sz="2400" b="1" dirty="0"/>
              <a:t>□</a:t>
            </a:r>
            <a:r>
              <a:rPr lang="en-US" altLang="zh-CN" sz="2400" b="1" dirty="0">
                <a:solidFill>
                  <a:srgbClr val="000000"/>
                </a:solidFill>
                <a:latin typeface="Times New Roman" panose="02020603050405020304" pitchFamily="18" charset="0"/>
                <a:cs typeface="Times New Roman" panose="02020603050405020304" pitchFamily="18" charset="0"/>
              </a:rPr>
              <a:t>----</a:t>
            </a:r>
            <a:r>
              <a:rPr lang="zh-CN" altLang="en-US" sz="2400" b="1" dirty="0"/>
              <a:t>停机语句</a:t>
            </a:r>
            <a:r>
              <a:rPr lang="en-US" altLang="zh-CN" sz="2400" b="1" dirty="0"/>
              <a:t>,</a:t>
            </a:r>
            <a:r>
              <a:rPr lang="zh-CN" altLang="en-US" sz="2400" b="1" dirty="0"/>
              <a:t>表示程序执行（成功）终止。</a:t>
            </a:r>
            <a:endParaRPr lang="zh-CN" altLang="en-US" sz="2400" b="1" dirty="0"/>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7731">
                                            <p:txEl>
                                              <p:charRg st="0" end="27"/>
                                            </p:txEl>
                                          </p:spTgt>
                                        </p:tgtEl>
                                        <p:attrNameLst>
                                          <p:attrName>style.visibility</p:attrName>
                                        </p:attrNameLst>
                                      </p:cBhvr>
                                      <p:to>
                                        <p:strVal val="visible"/>
                                      </p:to>
                                    </p:set>
                                    <p:anim calcmode="lin" valueType="num">
                                      <p:cBhvr additive="base">
                                        <p:cTn id="7" dur="500" fill="hold"/>
                                        <p:tgtEl>
                                          <p:spTgt spid="457731">
                                            <p:txEl>
                                              <p:charRg st="0" end="2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7731">
                                            <p:txEl>
                                              <p:charRg st="0" end="2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7731">
                                            <p:txEl>
                                              <p:charRg st="27" end="53"/>
                                            </p:txEl>
                                          </p:spTgt>
                                        </p:tgtEl>
                                        <p:attrNameLst>
                                          <p:attrName>style.visibility</p:attrName>
                                        </p:attrNameLst>
                                      </p:cBhvr>
                                      <p:to>
                                        <p:strVal val="visible"/>
                                      </p:to>
                                    </p:set>
                                    <p:anim calcmode="lin" valueType="num">
                                      <p:cBhvr additive="base">
                                        <p:cTn id="11" dur="500" fill="hold"/>
                                        <p:tgtEl>
                                          <p:spTgt spid="457731">
                                            <p:txEl>
                                              <p:charRg st="27" end="5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7731">
                                            <p:txEl>
                                              <p:charRg st="27" end="5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57731">
                                            <p:txEl>
                                              <p:charRg st="53" end="75"/>
                                            </p:txEl>
                                          </p:spTgt>
                                        </p:tgtEl>
                                        <p:attrNameLst>
                                          <p:attrName>style.visibility</p:attrName>
                                        </p:attrNameLst>
                                      </p:cBhvr>
                                      <p:to>
                                        <p:strVal val="visible"/>
                                      </p:to>
                                    </p:set>
                                    <p:anim calcmode="lin" valueType="num">
                                      <p:cBhvr additive="base">
                                        <p:cTn id="17" dur="500" fill="hold"/>
                                        <p:tgtEl>
                                          <p:spTgt spid="457731">
                                            <p:txEl>
                                              <p:charRg st="53" end="7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7731">
                                            <p:txEl>
                                              <p:charRg st="53" end="7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57731">
                                            <p:txEl>
                                              <p:charRg st="75" end="106"/>
                                            </p:txEl>
                                          </p:spTgt>
                                        </p:tgtEl>
                                        <p:attrNameLst>
                                          <p:attrName>style.visibility</p:attrName>
                                        </p:attrNameLst>
                                      </p:cBhvr>
                                      <p:to>
                                        <p:strVal val="visible"/>
                                      </p:to>
                                    </p:set>
                                    <p:anim calcmode="lin" valueType="num">
                                      <p:cBhvr additive="base">
                                        <p:cTn id="23" dur="500" fill="hold"/>
                                        <p:tgtEl>
                                          <p:spTgt spid="457731">
                                            <p:txEl>
                                              <p:charRg st="75" end="10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57731">
                                            <p:txEl>
                                              <p:charRg st="75" end="10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57731">
                                            <p:txEl>
                                              <p:charRg st="106" end="142"/>
                                            </p:txEl>
                                          </p:spTgt>
                                        </p:tgtEl>
                                        <p:attrNameLst>
                                          <p:attrName>style.visibility</p:attrName>
                                        </p:attrNameLst>
                                      </p:cBhvr>
                                      <p:to>
                                        <p:strVal val="visible"/>
                                      </p:to>
                                    </p:set>
                                    <p:anim calcmode="lin" valueType="num">
                                      <p:cBhvr additive="base">
                                        <p:cTn id="27" dur="500" fill="hold"/>
                                        <p:tgtEl>
                                          <p:spTgt spid="457731">
                                            <p:txEl>
                                              <p:charRg st="106" end="14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57731">
                                            <p:txEl>
                                              <p:charRg st="106" end="14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457731">
                                            <p:txEl>
                                              <p:charRg st="142" end="164"/>
                                            </p:txEl>
                                          </p:spTgt>
                                        </p:tgtEl>
                                        <p:attrNameLst>
                                          <p:attrName>style.visibility</p:attrName>
                                        </p:attrNameLst>
                                      </p:cBhvr>
                                      <p:to>
                                        <p:strVal val="visible"/>
                                      </p:to>
                                    </p:set>
                                    <p:anim calcmode="lin" valueType="num">
                                      <p:cBhvr additive="base">
                                        <p:cTn id="33" dur="500" fill="hold"/>
                                        <p:tgtEl>
                                          <p:spTgt spid="457731">
                                            <p:txEl>
                                              <p:charRg st="142" end="164"/>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57731">
                                            <p:txEl>
                                              <p:charRg st="142" end="164"/>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57731">
                                            <p:txEl>
                                              <p:charRg st="164" end="203"/>
                                            </p:txEl>
                                          </p:spTgt>
                                        </p:tgtEl>
                                        <p:attrNameLst>
                                          <p:attrName>style.visibility</p:attrName>
                                        </p:attrNameLst>
                                      </p:cBhvr>
                                      <p:to>
                                        <p:strVal val="visible"/>
                                      </p:to>
                                    </p:set>
                                    <p:anim calcmode="lin" valueType="num">
                                      <p:cBhvr additive="base">
                                        <p:cTn id="39" dur="500" fill="hold"/>
                                        <p:tgtEl>
                                          <p:spTgt spid="457731">
                                            <p:txEl>
                                              <p:charRg st="164" end="203"/>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57731">
                                            <p:txEl>
                                              <p:charRg st="164" end="203"/>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57731">
                                            <p:txEl>
                                              <p:charRg st="203" end="251"/>
                                            </p:txEl>
                                          </p:spTgt>
                                        </p:tgtEl>
                                        <p:attrNameLst>
                                          <p:attrName>style.visibility</p:attrName>
                                        </p:attrNameLst>
                                      </p:cBhvr>
                                      <p:to>
                                        <p:strVal val="visible"/>
                                      </p:to>
                                    </p:set>
                                    <p:anim calcmode="lin" valueType="num">
                                      <p:cBhvr additive="base">
                                        <p:cTn id="43" dur="500" fill="hold"/>
                                        <p:tgtEl>
                                          <p:spTgt spid="457731">
                                            <p:txEl>
                                              <p:charRg st="203" end="25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57731">
                                            <p:txEl>
                                              <p:charRg st="203" end="25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457731">
                                            <p:txEl>
                                              <p:charRg st="251" end="279"/>
                                            </p:txEl>
                                          </p:spTgt>
                                        </p:tgtEl>
                                        <p:attrNameLst>
                                          <p:attrName>style.visibility</p:attrName>
                                        </p:attrNameLst>
                                      </p:cBhvr>
                                      <p:to>
                                        <p:strVal val="visible"/>
                                      </p:to>
                                    </p:set>
                                    <p:anim calcmode="lin" valueType="num">
                                      <p:cBhvr additive="base">
                                        <p:cTn id="49" dur="500" fill="hold"/>
                                        <p:tgtEl>
                                          <p:spTgt spid="457731">
                                            <p:txEl>
                                              <p:charRg st="251" end="27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57731">
                                            <p:txEl>
                                              <p:charRg st="251" end="27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686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6868" name="AutoShape 2"/>
          <p:cNvSpPr>
            <a:spLocks noGrp="1"/>
          </p:cNvSpPr>
          <p:nvPr>
            <p:ph type="title"/>
          </p:nvPr>
        </p:nvSpPr>
        <p:spPr>
          <a:ln/>
        </p:spPr>
        <p:txBody>
          <a:bodyPr vert="horz" wrap="square" lIns="91440" tIns="45720" rIns="91440" bIns="45720" anchor="b" anchorCtr="0"/>
          <a:p>
            <a:endParaRPr lang="zh-CN" altLang="zh-CN" b="0" dirty="0">
              <a:solidFill>
                <a:srgbClr val="000000"/>
              </a:solidFill>
              <a:latin typeface="Times New Roman" panose="02020603050405020304" pitchFamily="18" charset="0"/>
              <a:ea typeface="Times New Roman" panose="02020603050405020304" pitchFamily="18" charset="0"/>
            </a:endParaRPr>
          </a:p>
        </p:txBody>
      </p:sp>
      <p:sp>
        <p:nvSpPr>
          <p:cNvPr id="36869" name="Rectangle 3"/>
          <p:cNvSpPr>
            <a:spLocks noGrp="1"/>
          </p:cNvSpPr>
          <p:nvPr>
            <p:ph idx="1"/>
          </p:nvPr>
        </p:nvSpPr>
        <p:spPr>
          <a:ln/>
        </p:spPr>
        <p:txBody>
          <a:bodyPr vert="horz" wrap="square" lIns="91440" tIns="45720" rIns="91440" bIns="45720" anchor="t" anchorCtr="0"/>
          <a:p>
            <a:pPr algn="just"/>
            <a:r>
              <a:rPr lang="en-US" altLang="zh-CN" b="1" dirty="0">
                <a:solidFill>
                  <a:srgbClr val="000000"/>
                </a:solidFill>
                <a:latin typeface="Times New Roman" panose="02020603050405020304" pitchFamily="18" charset="0"/>
                <a:cs typeface="Times New Roman" panose="02020603050405020304" pitchFamily="18" charset="0"/>
              </a:rPr>
              <a:t>Horn</a:t>
            </a:r>
            <a:r>
              <a:rPr lang="zh-CN" altLang="en-US" b="1" dirty="0">
                <a:solidFill>
                  <a:srgbClr val="000000"/>
                </a:solidFill>
                <a:latin typeface="Times New Roman" panose="02020603050405020304" pitchFamily="18" charset="0"/>
                <a:cs typeface="Times New Roman" panose="02020603050405020304" pitchFamily="18" charset="0"/>
              </a:rPr>
              <a:t>子句逻辑，就是由</a:t>
            </a:r>
            <a:r>
              <a:rPr lang="en-US" altLang="zh-CN" b="1" dirty="0">
                <a:solidFill>
                  <a:srgbClr val="000000"/>
                </a:solidFill>
                <a:latin typeface="Times New Roman" panose="02020603050405020304" pitchFamily="18" charset="0"/>
                <a:cs typeface="Times New Roman" panose="02020603050405020304" pitchFamily="18" charset="0"/>
              </a:rPr>
              <a:t>Horn</a:t>
            </a:r>
            <a:r>
              <a:rPr lang="zh-CN" altLang="en-US" b="1" dirty="0">
                <a:solidFill>
                  <a:srgbClr val="000000"/>
                </a:solidFill>
                <a:latin typeface="Times New Roman" panose="02020603050405020304" pitchFamily="18" charset="0"/>
                <a:cs typeface="Times New Roman" panose="02020603050405020304" pitchFamily="18" charset="0"/>
              </a:rPr>
              <a:t>子句组成的一阶谓词演算系统的子系统</a:t>
            </a:r>
            <a:r>
              <a:rPr lang="en-US" altLang="zh-CN" b="1" dirty="0">
                <a:solidFill>
                  <a:srgbClr val="000000"/>
                </a:solidFill>
                <a:latin typeface="Times New Roman" panose="02020603050405020304" pitchFamily="18" charset="0"/>
                <a:cs typeface="Times New Roman" panose="02020603050405020304" pitchFamily="18" charset="0"/>
              </a:rPr>
              <a:t>.</a:t>
            </a:r>
            <a:endParaRPr lang="en-US" altLang="zh-CN" b="1" dirty="0">
              <a:solidFill>
                <a:srgbClr val="000000"/>
              </a:solidFill>
              <a:latin typeface="Times New Roman" panose="02020603050405020304" pitchFamily="18" charset="0"/>
              <a:cs typeface="Times New Roman" panose="02020603050405020304" pitchFamily="18" charset="0"/>
            </a:endParaRPr>
          </a:p>
          <a:p>
            <a:pPr algn="just"/>
            <a:r>
              <a:rPr lang="en-US" altLang="zh-CN" b="1" dirty="0">
                <a:solidFill>
                  <a:srgbClr val="000000"/>
                </a:solidFill>
                <a:latin typeface="Times New Roman" panose="02020603050405020304" pitchFamily="18" charset="0"/>
                <a:cs typeface="Times New Roman" panose="02020603050405020304" pitchFamily="18" charset="0"/>
              </a:rPr>
              <a:t>Horn</a:t>
            </a:r>
            <a:r>
              <a:rPr lang="zh-CN" altLang="en-US" b="1" dirty="0">
                <a:solidFill>
                  <a:srgbClr val="000000"/>
                </a:solidFill>
                <a:latin typeface="Times New Roman" panose="02020603050405020304" pitchFamily="18" charset="0"/>
                <a:cs typeface="Times New Roman" panose="02020603050405020304" pitchFamily="18" charset="0"/>
              </a:rPr>
              <a:t>子句逻辑程序就是指这样一些被称为过程、目标和事实的</a:t>
            </a:r>
            <a:r>
              <a:rPr lang="en-US" altLang="zh-CN" b="1" dirty="0">
                <a:solidFill>
                  <a:srgbClr val="000000"/>
                </a:solidFill>
                <a:latin typeface="Times New Roman" panose="02020603050405020304" pitchFamily="18" charset="0"/>
                <a:cs typeface="Times New Roman" panose="02020603050405020304" pitchFamily="18" charset="0"/>
              </a:rPr>
              <a:t>Horn</a:t>
            </a:r>
            <a:r>
              <a:rPr lang="zh-CN" altLang="en-US" b="1" dirty="0">
                <a:solidFill>
                  <a:srgbClr val="000000"/>
                </a:solidFill>
                <a:latin typeface="Times New Roman" panose="02020603050405020304" pitchFamily="18" charset="0"/>
                <a:cs typeface="Times New Roman" panose="02020603050405020304" pitchFamily="18" charset="0"/>
              </a:rPr>
              <a:t>子句集合。</a:t>
            </a:r>
            <a:endParaRPr lang="zh-CN" altLang="en-US" b="1"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transition spd="med">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
          <p:cNvSpPr>
            <a:spLocks noGrp="1"/>
          </p:cNvSpPr>
          <p:nvPr>
            <p:ph type="title"/>
          </p:nvPr>
        </p:nvSpPr>
        <p:spPr>
          <a:ln/>
        </p:spPr>
        <p:txBody>
          <a:bodyPr vert="horz" wrap="square" lIns="91440" tIns="45720" rIns="91440" bIns="45720" anchor="b" anchorCtr="0"/>
          <a:p>
            <a:endParaRPr lang="zh-CN" altLang="en-US" dirty="0"/>
          </a:p>
        </p:txBody>
      </p:sp>
      <p:sp>
        <p:nvSpPr>
          <p:cNvPr id="10243" name="内容占位符 2"/>
          <p:cNvSpPr>
            <a:spLocks noGrp="1"/>
          </p:cNvSpPr>
          <p:nvPr>
            <p:ph idx="1"/>
          </p:nvPr>
        </p:nvSpPr>
        <p:spPr>
          <a:ln/>
        </p:spPr>
        <p:txBody>
          <a:bodyPr vert="horz" wrap="square" lIns="91440" tIns="45720" rIns="91440" bIns="45720" anchor="t" anchorCtr="0"/>
          <a:p>
            <a:pPr marL="0" indent="0">
              <a:buNone/>
            </a:pPr>
            <a:r>
              <a:rPr lang="zh-CN" altLang="en-US" dirty="0"/>
              <a:t>（</a:t>
            </a:r>
            <a:r>
              <a:rPr lang="en-US" altLang="zh-CN" dirty="0"/>
              <a:t>3</a:t>
            </a:r>
            <a:r>
              <a:rPr lang="zh-CN" altLang="en-US" dirty="0"/>
              <a:t>）若</a:t>
            </a:r>
            <a:r>
              <a:rPr lang="en-US" altLang="zh-CN" dirty="0"/>
              <a:t>P</a:t>
            </a:r>
            <a:r>
              <a:rPr lang="en-US" altLang="zh-CN" dirty="0">
                <a:sym typeface="Symbol" panose="05050102010706020507" pitchFamily="18" charset="2"/>
              </a:rPr>
              <a:t>∧Q</a:t>
            </a:r>
            <a:r>
              <a:rPr lang="zh-CN" altLang="en-US" dirty="0">
                <a:sym typeface="Symbol" panose="05050102010706020507" pitchFamily="18" charset="2"/>
              </a:rPr>
              <a:t>为假，则</a:t>
            </a:r>
            <a:r>
              <a:rPr lang="en-US" altLang="zh-CN" dirty="0">
                <a:sym typeface="Symbol" panose="05050102010706020507" pitchFamily="18" charset="2"/>
              </a:rPr>
              <a:t>P</a:t>
            </a:r>
            <a:r>
              <a:rPr lang="zh-CN" altLang="en-US" dirty="0">
                <a:sym typeface="Symbol" panose="05050102010706020507" pitchFamily="18" charset="2"/>
              </a:rPr>
              <a:t>为假或</a:t>
            </a:r>
            <a:r>
              <a:rPr lang="en-US" altLang="zh-CN" dirty="0">
                <a:sym typeface="Symbol" panose="05050102010706020507" pitchFamily="18" charset="2"/>
              </a:rPr>
              <a:t>Q</a:t>
            </a:r>
            <a:r>
              <a:rPr lang="zh-CN" altLang="en-US" dirty="0">
                <a:sym typeface="Symbol" panose="05050102010706020507" pitchFamily="18" charset="2"/>
              </a:rPr>
              <a:t>为假；</a:t>
            </a:r>
            <a:endParaRPr lang="en-US" altLang="zh-CN" dirty="0">
              <a:sym typeface="Symbol" panose="05050102010706020507" pitchFamily="18" charset="2"/>
            </a:endParaRPr>
          </a:p>
          <a:p>
            <a:pPr marL="0" indent="0">
              <a:buNone/>
            </a:pPr>
            <a:r>
              <a:rPr lang="zh-CN" altLang="en-US" dirty="0"/>
              <a:t>         若</a:t>
            </a:r>
            <a:r>
              <a:rPr lang="en-US" altLang="zh-CN" dirty="0"/>
              <a:t>P</a:t>
            </a:r>
            <a:r>
              <a:rPr lang="en-US" altLang="zh-CN" b="1" dirty="0"/>
              <a:t>∨</a:t>
            </a:r>
            <a:r>
              <a:rPr lang="en-US" altLang="zh-CN" dirty="0">
                <a:sym typeface="Symbol" panose="05050102010706020507" pitchFamily="18" charset="2"/>
              </a:rPr>
              <a:t>Q</a:t>
            </a:r>
            <a:r>
              <a:rPr lang="zh-CN" altLang="en-US" dirty="0">
                <a:sym typeface="Symbol" panose="05050102010706020507" pitchFamily="18" charset="2"/>
              </a:rPr>
              <a:t>为真，则</a:t>
            </a:r>
            <a:r>
              <a:rPr lang="en-US" altLang="zh-CN" dirty="0">
                <a:sym typeface="Symbol" panose="05050102010706020507" pitchFamily="18" charset="2"/>
              </a:rPr>
              <a:t>P</a:t>
            </a:r>
            <a:r>
              <a:rPr lang="zh-CN" altLang="en-US" dirty="0">
                <a:sym typeface="Symbol" panose="05050102010706020507" pitchFamily="18" charset="2"/>
              </a:rPr>
              <a:t>为真或</a:t>
            </a:r>
            <a:r>
              <a:rPr lang="en-US" altLang="zh-CN" dirty="0">
                <a:sym typeface="Symbol" panose="05050102010706020507" pitchFamily="18" charset="2"/>
              </a:rPr>
              <a:t>Q</a:t>
            </a:r>
            <a:r>
              <a:rPr lang="zh-CN" altLang="en-US" dirty="0">
                <a:sym typeface="Symbol" panose="05050102010706020507" pitchFamily="18" charset="2"/>
              </a:rPr>
              <a:t>为真；</a:t>
            </a:r>
            <a:endParaRPr lang="en-US" altLang="zh-CN" dirty="0">
              <a:sym typeface="Symbol" panose="05050102010706020507" pitchFamily="18" charset="2"/>
            </a:endParaRPr>
          </a:p>
          <a:p>
            <a:pPr marL="0" indent="0">
              <a:buNone/>
            </a:pPr>
            <a:r>
              <a:rPr lang="zh-CN" altLang="en-US" dirty="0"/>
              <a:t>          若</a:t>
            </a:r>
            <a:r>
              <a:rPr lang="en-US" altLang="zh-CN" dirty="0"/>
              <a:t>P</a:t>
            </a:r>
            <a:r>
              <a:rPr lang="en-US" altLang="zh-CN" b="1" dirty="0">
                <a:sym typeface="Symbol" panose="05050102010706020507" pitchFamily="18" charset="2"/>
              </a:rPr>
              <a:t></a:t>
            </a:r>
            <a:r>
              <a:rPr lang="en-US" altLang="zh-CN" dirty="0">
                <a:sym typeface="Symbol" panose="05050102010706020507" pitchFamily="18" charset="2"/>
              </a:rPr>
              <a:t>Q</a:t>
            </a:r>
            <a:r>
              <a:rPr lang="zh-CN" altLang="en-US" dirty="0">
                <a:sym typeface="Symbol" panose="05050102010706020507" pitchFamily="18" charset="2"/>
              </a:rPr>
              <a:t>为真，则</a:t>
            </a:r>
            <a:r>
              <a:rPr lang="en-US" altLang="zh-CN" dirty="0">
                <a:sym typeface="Symbol" panose="05050102010706020507" pitchFamily="18" charset="2"/>
              </a:rPr>
              <a:t>P</a:t>
            </a:r>
            <a:r>
              <a:rPr lang="zh-CN" altLang="en-US" dirty="0">
                <a:sym typeface="Symbol" panose="05050102010706020507" pitchFamily="18" charset="2"/>
              </a:rPr>
              <a:t>为假或</a:t>
            </a:r>
            <a:r>
              <a:rPr lang="en-US" altLang="zh-CN" dirty="0">
                <a:sym typeface="Symbol" panose="05050102010706020507" pitchFamily="18" charset="2"/>
              </a:rPr>
              <a:t>Q</a:t>
            </a:r>
            <a:r>
              <a:rPr lang="zh-CN" altLang="en-US" dirty="0">
                <a:sym typeface="Symbol" panose="05050102010706020507" pitchFamily="18" charset="2"/>
              </a:rPr>
              <a:t>为真；</a:t>
            </a:r>
            <a:endParaRPr lang="en-US" altLang="zh-CN" dirty="0">
              <a:sym typeface="Symbol" panose="05050102010706020507" pitchFamily="18" charset="2"/>
            </a:endParaRPr>
          </a:p>
        </p:txBody>
      </p:sp>
      <p:sp>
        <p:nvSpPr>
          <p:cNvPr id="1024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024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789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7892" name="AutoShape 2"/>
          <p:cNvSpPr>
            <a:spLocks noGrp="1"/>
          </p:cNvSpPr>
          <p:nvPr>
            <p:ph type="title"/>
          </p:nvPr>
        </p:nvSpPr>
        <p:spPr>
          <a:ln/>
        </p:spPr>
        <p:txBody>
          <a:bodyPr vert="horz" wrap="square" lIns="91440" tIns="45720" rIns="91440" bIns="45720" anchor="b" anchorCtr="0"/>
          <a:p>
            <a:r>
              <a:rPr lang="zh-CN" altLang="en-US" dirty="0"/>
              <a:t>例</a:t>
            </a:r>
            <a:endParaRPr lang="zh-CN" altLang="en-US" dirty="0"/>
          </a:p>
        </p:txBody>
      </p:sp>
      <p:sp>
        <p:nvSpPr>
          <p:cNvPr id="37893" name="Rectangle 3"/>
          <p:cNvSpPr>
            <a:spLocks noGrp="1"/>
          </p:cNvSpPr>
          <p:nvPr>
            <p:ph idx="1"/>
          </p:nvPr>
        </p:nvSpPr>
        <p:spPr>
          <a:xfrm>
            <a:off x="838200" y="2362200"/>
            <a:ext cx="8305800" cy="3724275"/>
          </a:xfrm>
          <a:ln/>
        </p:spPr>
        <p:txBody>
          <a:bodyPr vert="horz" wrap="square" lIns="91440" tIns="45720" rIns="91440" bIns="45720" anchor="t" anchorCtr="0"/>
          <a:p>
            <a:pPr algn="just">
              <a:buNone/>
            </a:pPr>
            <a:r>
              <a:rPr lang="en-US" altLang="zh-CN"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latin typeface="Times New Roman" panose="02020603050405020304" pitchFamily="18" charset="0"/>
                <a:cs typeface="Times New Roman" panose="02020603050405020304" pitchFamily="18" charset="0"/>
              </a:rPr>
              <a:t>已知</a:t>
            </a:r>
            <a:r>
              <a:rPr lang="zh-CN" altLang="en-US" sz="2400" b="1" dirty="0">
                <a:solidFill>
                  <a:srgbClr val="000000"/>
                </a:solidFill>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张三在哪儿，他的狗就在哪儿</a:t>
            </a:r>
            <a:r>
              <a:rPr lang="zh-CN" altLang="en-US" sz="2400" b="1" dirty="0">
                <a:solidFill>
                  <a:srgbClr val="000000"/>
                </a:solidFill>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a:buNone/>
            </a:pPr>
            <a:r>
              <a:rPr lang="zh-CN" altLang="en-US" sz="2400" b="1" dirty="0">
                <a:solidFill>
                  <a:srgbClr val="000000"/>
                </a:solidFill>
                <a:latin typeface="Times New Roman" panose="02020603050405020304" pitchFamily="18" charset="0"/>
                <a:cs typeface="Times New Roman" panose="02020603050405020304" pitchFamily="18" charset="0"/>
              </a:rPr>
              <a:t>              </a:t>
            </a:r>
            <a:r>
              <a:rPr lang="zh-CN" altLang="en-US" sz="2400" b="1" dirty="0">
                <a:solidFill>
                  <a:srgbClr val="000000"/>
                </a:solidFill>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张三在火车上</a:t>
            </a:r>
            <a:r>
              <a:rPr lang="zh-CN" altLang="en-US" sz="2400" b="1" dirty="0">
                <a:solidFill>
                  <a:srgbClr val="000000"/>
                </a:solidFill>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a:buNone/>
            </a:pPr>
            <a:r>
              <a:rPr lang="zh-CN" altLang="en-US" sz="2400" b="1" dirty="0">
                <a:solidFill>
                  <a:srgbClr val="000000"/>
                </a:solidFill>
                <a:latin typeface="Times New Roman" panose="02020603050405020304" pitchFamily="18" charset="0"/>
                <a:cs typeface="Times New Roman" panose="02020603050405020304" pitchFamily="18" charset="0"/>
              </a:rPr>
              <a:t>      询问：</a:t>
            </a:r>
            <a:r>
              <a:rPr lang="zh-CN" altLang="en-US" sz="2400" b="1" dirty="0">
                <a:solidFill>
                  <a:srgbClr val="000000"/>
                </a:solidFill>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rPr>
              <a:t>张三的狗是否也在火车上？</a:t>
            </a:r>
            <a:r>
              <a:rPr lang="zh-CN" altLang="en-US" sz="2400" b="1" dirty="0">
                <a:solidFill>
                  <a:srgbClr val="000000"/>
                </a:solidFill>
                <a:cs typeface="Times New Roman" panose="02020603050405020304" pitchFamily="18" charset="0"/>
              </a:rPr>
              <a:t>”</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a:buNone/>
            </a:pP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a:buNone/>
            </a:pPr>
            <a:r>
              <a:rPr lang="zh-CN" altLang="en-US" sz="2400" b="1" dirty="0">
                <a:solidFill>
                  <a:srgbClr val="000000"/>
                </a:solidFill>
                <a:latin typeface="Times New Roman" panose="02020603050405020304" pitchFamily="18" charset="0"/>
                <a:cs typeface="Times New Roman" panose="02020603050405020304" pitchFamily="18" charset="0"/>
              </a:rPr>
              <a:t>过程</a:t>
            </a:r>
            <a:r>
              <a:rPr lang="en-US" altLang="zh-CN" sz="2400" b="1" dirty="0">
                <a:solidFill>
                  <a:srgbClr val="000000"/>
                </a:solidFill>
                <a:latin typeface="Times New Roman" panose="02020603050405020304" pitchFamily="18" charset="0"/>
                <a:cs typeface="Times New Roman" panose="02020603050405020304" pitchFamily="18" charset="0"/>
              </a:rPr>
              <a:t>AT(dog,x) </a:t>
            </a:r>
            <a:r>
              <a:rPr lang="en-US" altLang="zh-CN"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AT(zhang,x)</a:t>
            </a:r>
            <a:endParaRPr lang="en-US" altLang="zh-CN" sz="2400" b="1" dirty="0">
              <a:solidFill>
                <a:srgbClr val="000000"/>
              </a:solidFill>
              <a:latin typeface="Times New Roman" panose="02020603050405020304" pitchFamily="18" charset="0"/>
              <a:cs typeface="Times New Roman" panose="02020603050405020304" pitchFamily="18" charset="0"/>
            </a:endParaRPr>
          </a:p>
          <a:p>
            <a:pPr algn="just">
              <a:buNone/>
            </a:pPr>
            <a:r>
              <a:rPr lang="zh-CN" altLang="en-US" sz="2400" b="1" dirty="0">
                <a:solidFill>
                  <a:srgbClr val="000000"/>
                </a:solidFill>
                <a:latin typeface="Times New Roman" panose="02020603050405020304" pitchFamily="18" charset="0"/>
                <a:cs typeface="Times New Roman" panose="02020603050405020304" pitchFamily="18" charset="0"/>
              </a:rPr>
              <a:t>事实</a:t>
            </a:r>
            <a:r>
              <a:rPr lang="en-US" altLang="zh-CN" sz="2400" b="1" dirty="0">
                <a:solidFill>
                  <a:srgbClr val="000000"/>
                </a:solidFill>
                <a:latin typeface="Times New Roman" panose="02020603050405020304" pitchFamily="18" charset="0"/>
                <a:cs typeface="Times New Roman" panose="02020603050405020304" pitchFamily="18" charset="0"/>
              </a:rPr>
              <a:t>AT</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zhang</a:t>
            </a:r>
            <a:r>
              <a:rPr lang="zh-CN" altLang="en-US" sz="2400" b="1" dirty="0">
                <a:solidFill>
                  <a:srgbClr val="000000"/>
                </a:solidFill>
                <a:latin typeface="Times New Roman" panose="02020603050405020304" pitchFamily="18" charset="0"/>
                <a:cs typeface="Times New Roman" panose="02020603050405020304" pitchFamily="18" charset="0"/>
              </a:rPr>
              <a:t>，</a:t>
            </a:r>
            <a:r>
              <a:rPr lang="en-US" altLang="zh-CN" sz="2400" b="1" dirty="0">
                <a:solidFill>
                  <a:srgbClr val="000000"/>
                </a:solidFill>
                <a:latin typeface="Times New Roman" panose="02020603050405020304" pitchFamily="18" charset="0"/>
                <a:cs typeface="Times New Roman" panose="02020603050405020304" pitchFamily="18" charset="0"/>
              </a:rPr>
              <a:t>train</a:t>
            </a:r>
            <a:r>
              <a:rPr lang="zh-CN" altLang="en-US" sz="2400" b="1" dirty="0">
                <a:solidFill>
                  <a:srgbClr val="000000"/>
                </a:solidFill>
                <a:latin typeface="Times New Roman" panose="02020603050405020304" pitchFamily="18" charset="0"/>
                <a:cs typeface="Times New Roman" panose="02020603050405020304" pitchFamily="18" charset="0"/>
              </a:rPr>
              <a:t>）</a:t>
            </a:r>
            <a:r>
              <a:rPr lang="zh-CN" altLang="en-US"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endParaRPr lang="zh-CN" altLang="en-US" sz="2400" b="1" dirty="0">
              <a:solidFill>
                <a:srgbClr val="000000"/>
              </a:solidFill>
              <a:latin typeface="Times New Roman" panose="02020603050405020304" pitchFamily="18" charset="0"/>
              <a:cs typeface="Times New Roman" panose="02020603050405020304" pitchFamily="18" charset="0"/>
            </a:endParaRPr>
          </a:p>
          <a:p>
            <a:pPr algn="just">
              <a:buNone/>
            </a:pPr>
            <a:r>
              <a:rPr lang="zh-CN" altLang="en-US" sz="2400" b="1" dirty="0">
                <a:solidFill>
                  <a:srgbClr val="000000"/>
                </a:solidFill>
                <a:latin typeface="Times New Roman" panose="02020603050405020304" pitchFamily="18" charset="0"/>
                <a:cs typeface="Times New Roman" panose="02020603050405020304" pitchFamily="18" charset="0"/>
              </a:rPr>
              <a:t>目标</a:t>
            </a:r>
            <a:r>
              <a:rPr lang="zh-CN" altLang="en-US" sz="24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b="1" dirty="0">
                <a:solidFill>
                  <a:srgbClr val="000000"/>
                </a:solidFill>
                <a:latin typeface="Times New Roman" panose="02020603050405020304" pitchFamily="18" charset="0"/>
                <a:cs typeface="Times New Roman" panose="02020603050405020304" pitchFamily="18" charset="0"/>
              </a:rPr>
              <a:t>AT(dog,train)</a:t>
            </a:r>
            <a:endParaRPr lang="en-US" altLang="zh-CN" sz="2400" b="1"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transition spd="med">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891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8916" name="AutoShape 2"/>
          <p:cNvSpPr>
            <a:spLocks noGrp="1"/>
          </p:cNvSpPr>
          <p:nvPr>
            <p:ph type="title"/>
          </p:nvPr>
        </p:nvSpPr>
        <p:spPr>
          <a:ln/>
        </p:spPr>
        <p:txBody>
          <a:bodyPr vert="horz" wrap="square" lIns="91440" tIns="45720" rIns="91440" bIns="45720" anchor="b" anchorCtr="0"/>
          <a:p>
            <a:endParaRPr lang="zh-CN" altLang="zh-CN" dirty="0"/>
          </a:p>
        </p:txBody>
      </p:sp>
      <p:sp>
        <p:nvSpPr>
          <p:cNvPr id="38917" name="Rectangle 3"/>
          <p:cNvSpPr>
            <a:spLocks noGrp="1"/>
          </p:cNvSpPr>
          <p:nvPr>
            <p:ph idx="1"/>
          </p:nvPr>
        </p:nvSpPr>
        <p:spPr>
          <a:xfrm>
            <a:off x="838200" y="2362200"/>
            <a:ext cx="7693025" cy="4019550"/>
          </a:xfrm>
          <a:ln/>
        </p:spPr>
        <p:txBody>
          <a:bodyPr vert="horz" wrap="square" lIns="91440" tIns="45720" rIns="91440" bIns="45720" anchor="t" anchorCtr="0"/>
          <a:p>
            <a:pPr algn="just"/>
            <a:r>
              <a:rPr lang="zh-CN" altLang="en-US" sz="2400" dirty="0">
                <a:solidFill>
                  <a:srgbClr val="000000"/>
                </a:solidFill>
                <a:latin typeface="Times New Roman" panose="02020603050405020304" pitchFamily="18" charset="0"/>
                <a:cs typeface="Times New Roman" panose="02020603050405020304" pitchFamily="18" charset="0"/>
              </a:rPr>
              <a:t>程序执行过程</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首先，目标中过程调用</a:t>
            </a:r>
            <a:r>
              <a:rPr lang="en-US" altLang="zh-CN" sz="2400" dirty="0">
                <a:solidFill>
                  <a:srgbClr val="000000"/>
                </a:solidFill>
                <a:latin typeface="Times New Roman" panose="02020603050405020304" pitchFamily="18" charset="0"/>
                <a:cs typeface="Times New Roman" panose="02020603050405020304" pitchFamily="18" charset="0"/>
              </a:rPr>
              <a:t>AT(dog,train)</a:t>
            </a:r>
            <a:r>
              <a:rPr lang="zh-CN" altLang="en-US" sz="2400" dirty="0">
                <a:solidFill>
                  <a:srgbClr val="000000"/>
                </a:solidFill>
                <a:latin typeface="Times New Roman" panose="02020603050405020304" pitchFamily="18" charset="0"/>
                <a:cs typeface="Times New Roman" panose="02020603050405020304" pitchFamily="18" charset="0"/>
              </a:rPr>
              <a:t>与过程名</a:t>
            </a:r>
            <a:r>
              <a:rPr lang="en-US" altLang="zh-CN" sz="2400" dirty="0">
                <a:solidFill>
                  <a:srgbClr val="000000"/>
                </a:solidFill>
                <a:latin typeface="Times New Roman" panose="02020603050405020304" pitchFamily="18" charset="0"/>
                <a:cs typeface="Times New Roman" panose="02020603050405020304" pitchFamily="18" charset="0"/>
              </a:rPr>
              <a:t>AT(dog,x)</a:t>
            </a:r>
            <a:r>
              <a:rPr lang="zh-CN" altLang="en-US" sz="2400" dirty="0">
                <a:solidFill>
                  <a:srgbClr val="000000"/>
                </a:solidFill>
                <a:latin typeface="Times New Roman" panose="02020603050405020304" pitchFamily="18" charset="0"/>
                <a:cs typeface="Times New Roman" panose="02020603050405020304" pitchFamily="18" charset="0"/>
              </a:rPr>
              <a:t>匹配（合一为</a:t>
            </a:r>
            <a:r>
              <a:rPr lang="en-US" altLang="zh-CN" sz="2400" dirty="0">
                <a:solidFill>
                  <a:srgbClr val="000000"/>
                </a:solidFill>
                <a:latin typeface="Times New Roman" panose="02020603050405020304" pitchFamily="18" charset="0"/>
                <a:cs typeface="Times New Roman" panose="02020603050405020304" pitchFamily="18" charset="0"/>
              </a:rPr>
              <a:t>{train/x}</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rPr>
              <a:t>调用过程</a:t>
            </a:r>
            <a:r>
              <a:rPr lang="en-US" altLang="zh-CN" sz="2400" dirty="0">
                <a:solidFill>
                  <a:srgbClr val="000000"/>
                </a:solidFill>
                <a:latin typeface="Times New Roman" panose="02020603050405020304" pitchFamily="18" charset="0"/>
                <a:cs typeface="Times New Roman" panose="02020603050405020304" pitchFamily="18" charset="0"/>
              </a:rPr>
              <a:t>AT(zhang,x){train/x}</a:t>
            </a:r>
            <a:r>
              <a:rPr lang="zh-CN" altLang="en-US" sz="2400" dirty="0">
                <a:solidFill>
                  <a:srgbClr val="000000"/>
                </a:solidFill>
                <a:latin typeface="Times New Roman" panose="02020603050405020304" pitchFamily="18" charset="0"/>
                <a:cs typeface="Times New Roman" panose="02020603050405020304" pitchFamily="18" charset="0"/>
              </a:rPr>
              <a:t>，从而产生新的目标</a:t>
            </a:r>
            <a:endParaRPr lang="zh-CN" altLang="en-US" sz="2400" dirty="0">
              <a:solidFill>
                <a:srgbClr val="000000"/>
              </a:solidFill>
              <a:latin typeface="Times New Roman" panose="02020603050405020304" pitchFamily="18" charset="0"/>
              <a:cs typeface="Times New Roman" panose="02020603050405020304" pitchFamily="18" charset="0"/>
            </a:endParaRPr>
          </a:p>
          <a:p>
            <a:pPr algn="ctr">
              <a:buNone/>
            </a:pPr>
            <a:r>
              <a:rPr lang="zh-CN" altLang="en-US" sz="2400" dirty="0">
                <a:solidFill>
                  <a:srgbClr val="000000"/>
                </a:solidFill>
                <a:latin typeface="Times New Roman" panose="02020603050405020304" pitchFamily="18" charset="0"/>
                <a:cs typeface="Times New Roman" panose="02020603050405020304" pitchFamily="18" charset="0"/>
              </a:rPr>
              <a:t>目标</a:t>
            </a:r>
            <a:r>
              <a:rPr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cs typeface="Times New Roman" panose="02020603050405020304" pitchFamily="18" charset="0"/>
              </a:rPr>
              <a:t>AT</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zhang</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train</a:t>
            </a:r>
            <a:r>
              <a:rPr lang="zh-CN" altLang="en-US" sz="2400" dirty="0">
                <a:solidFill>
                  <a:srgbClr val="000000"/>
                </a:solidFill>
                <a:latin typeface="Times New Roman" panose="02020603050405020304" pitchFamily="18" charset="0"/>
                <a:cs typeface="Times New Roman" panose="02020603050405020304" pitchFamily="18" charset="0"/>
              </a:rPr>
              <a:t>）</a:t>
            </a:r>
            <a:endParaRPr lang="zh-CN" altLang="en-US" sz="2400" dirty="0">
              <a:solidFill>
                <a:srgbClr val="000000"/>
              </a:solidFill>
              <a:latin typeface="Times New Roman" panose="02020603050405020304" pitchFamily="18" charset="0"/>
              <a:cs typeface="Times New Roman" panose="02020603050405020304" pitchFamily="18" charset="0"/>
            </a:endParaRPr>
          </a:p>
          <a:p>
            <a:pPr algn="just">
              <a:buNone/>
            </a:pPr>
            <a:r>
              <a:rPr lang="zh-CN" altLang="en-US" sz="2400" dirty="0">
                <a:solidFill>
                  <a:srgbClr val="000000"/>
                </a:solidFill>
                <a:latin typeface="Times New Roman" panose="02020603050405020304" pitchFamily="18" charset="0"/>
                <a:cs typeface="Times New Roman" panose="02020603050405020304" pitchFamily="18" charset="0"/>
              </a:rPr>
              <a:t>它与事实</a:t>
            </a:r>
            <a:r>
              <a:rPr lang="en-US" altLang="zh-CN" sz="2400" dirty="0">
                <a:solidFill>
                  <a:srgbClr val="000000"/>
                </a:solidFill>
                <a:latin typeface="Times New Roman" panose="02020603050405020304" pitchFamily="18" charset="0"/>
                <a:cs typeface="Times New Roman" panose="02020603050405020304" pitchFamily="18" charset="0"/>
              </a:rPr>
              <a:t>AT</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zhang</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train</a:t>
            </a:r>
            <a:r>
              <a:rPr lang="zh-CN" altLang="en-US" sz="2400" dirty="0">
                <a:solidFill>
                  <a:srgbClr val="000000"/>
                </a:solidFill>
                <a:latin typeface="Times New Roman" panose="02020603050405020304" pitchFamily="18" charset="0"/>
                <a:cs typeface="Times New Roman" panose="02020603050405020304" pitchFamily="18" charset="0"/>
              </a:rPr>
              <a:t>）</a:t>
            </a:r>
            <a:r>
              <a:rPr lang="zh-CN" altLang="en-US" sz="24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zh-CN" altLang="en-US" sz="2400" dirty="0">
                <a:solidFill>
                  <a:srgbClr val="000000"/>
                </a:solidFill>
                <a:latin typeface="Times New Roman" panose="02020603050405020304" pitchFamily="18" charset="0"/>
                <a:cs typeface="Times New Roman" panose="02020603050405020304" pitchFamily="18" charset="0"/>
              </a:rPr>
              <a:t>匹配，产生目标□，它标志原目标中过程调用</a:t>
            </a:r>
            <a:r>
              <a:rPr lang="en-US" altLang="zh-CN" sz="2400" dirty="0">
                <a:solidFill>
                  <a:srgbClr val="000000"/>
                </a:solidFill>
                <a:latin typeface="Times New Roman" panose="02020603050405020304" pitchFamily="18" charset="0"/>
                <a:cs typeface="Times New Roman" panose="02020603050405020304" pitchFamily="18" charset="0"/>
              </a:rPr>
              <a:t>AT</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dog</a:t>
            </a:r>
            <a:r>
              <a:rPr lang="zh-CN" altLang="en-US" sz="2400" dirty="0">
                <a:solidFill>
                  <a:srgbClr val="000000"/>
                </a:solidFill>
                <a:latin typeface="Times New Roman" panose="02020603050405020304" pitchFamily="18" charset="0"/>
                <a:cs typeface="Times New Roman" panose="02020603050405020304" pitchFamily="18" charset="0"/>
              </a:rPr>
              <a:t>，</a:t>
            </a:r>
            <a:r>
              <a:rPr lang="en-US" altLang="zh-CN" sz="2400" dirty="0">
                <a:solidFill>
                  <a:srgbClr val="000000"/>
                </a:solidFill>
                <a:latin typeface="Times New Roman" panose="02020603050405020304" pitchFamily="18" charset="0"/>
                <a:cs typeface="Times New Roman" panose="02020603050405020304" pitchFamily="18" charset="0"/>
              </a:rPr>
              <a:t>train</a:t>
            </a:r>
            <a:r>
              <a:rPr lang="zh-CN" altLang="en-US" sz="2400" dirty="0">
                <a:solidFill>
                  <a:srgbClr val="000000"/>
                </a:solidFill>
                <a:latin typeface="Times New Roman" panose="02020603050405020304" pitchFamily="18" charset="0"/>
                <a:cs typeface="Times New Roman" panose="02020603050405020304" pitchFamily="18" charset="0"/>
              </a:rPr>
              <a:t>）成功，由于原目标中只有一个过程调用，程序执行终止，产生输出：是。</a:t>
            </a:r>
            <a:endParaRPr lang="zh-CN" altLang="en-US" sz="2400" dirty="0">
              <a:solidFill>
                <a:srgbClr val="000000"/>
              </a:solidFill>
              <a:latin typeface="Times New Roman" panose="02020603050405020304" pitchFamily="18" charset="0"/>
              <a:cs typeface="Times New Roman" panose="02020603050405020304" pitchFamily="18" charset="0"/>
            </a:endParaRPr>
          </a:p>
          <a:p>
            <a:r>
              <a:rPr lang="zh-CN" altLang="en-US" sz="2400" dirty="0">
                <a:solidFill>
                  <a:srgbClr val="000000"/>
                </a:solidFill>
                <a:latin typeface="Times New Roman" panose="02020603050405020304" pitchFamily="18" charset="0"/>
                <a:cs typeface="Times New Roman" panose="02020603050405020304" pitchFamily="18" charset="0"/>
              </a:rPr>
              <a:t>容易看出，</a:t>
            </a:r>
            <a:r>
              <a:rPr lang="en-US" altLang="zh-CN" sz="2400" dirty="0">
                <a:solidFill>
                  <a:srgbClr val="000000"/>
                </a:solidFill>
                <a:latin typeface="Times New Roman" panose="02020603050405020304" pitchFamily="18" charset="0"/>
                <a:cs typeface="Times New Roman" panose="02020603050405020304" pitchFamily="18" charset="0"/>
              </a:rPr>
              <a:t>Horn</a:t>
            </a:r>
            <a:r>
              <a:rPr lang="zh-CN" altLang="en-US" sz="2400" dirty="0">
                <a:solidFill>
                  <a:srgbClr val="000000"/>
                </a:solidFill>
                <a:latin typeface="Times New Roman" panose="02020603050405020304" pitchFamily="18" charset="0"/>
                <a:cs typeface="Times New Roman" panose="02020603050405020304" pitchFamily="18" charset="0"/>
              </a:rPr>
              <a:t>子句逻辑程序的执行过程无异于归结过程，匹配操作实即归结操作。</a:t>
            </a:r>
            <a:r>
              <a:rPr lang="zh-CN" altLang="en-US" sz="2400" dirty="0"/>
              <a:t> </a:t>
            </a:r>
            <a:endParaRPr lang="zh-CN" altLang="en-US" sz="2400" dirty="0"/>
          </a:p>
        </p:txBody>
      </p:sp>
    </p:spTree>
  </p:cSld>
  <p:clrMapOvr>
    <a:masterClrMapping/>
  </p:clrMapOvr>
  <p:transition spd="med">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39939"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39940" name="AutoShape 2"/>
          <p:cNvSpPr>
            <a:spLocks noGrp="1"/>
          </p:cNvSpPr>
          <p:nvPr>
            <p:ph type="title"/>
          </p:nvPr>
        </p:nvSpPr>
        <p:spPr>
          <a:ln/>
        </p:spPr>
        <p:txBody>
          <a:bodyPr vert="horz" wrap="square" lIns="91440" tIns="45720" rIns="91440" bIns="45720" anchor="b" anchorCtr="0"/>
          <a:p>
            <a:endParaRPr lang="zh-CN" altLang="zh-CN" dirty="0"/>
          </a:p>
        </p:txBody>
      </p:sp>
      <p:sp>
        <p:nvSpPr>
          <p:cNvPr id="39941" name="Rectangle 3"/>
          <p:cNvSpPr>
            <a:spLocks noGrp="1"/>
          </p:cNvSpPr>
          <p:nvPr>
            <p:ph idx="1"/>
          </p:nvPr>
        </p:nvSpPr>
        <p:spPr>
          <a:ln/>
        </p:spPr>
        <p:txBody>
          <a:bodyPr vert="horz" wrap="square" lIns="91440" tIns="45720" rIns="91440" bIns="45720" anchor="t" anchorCtr="0"/>
          <a:p>
            <a:pPr>
              <a:buNone/>
            </a:pPr>
            <a:r>
              <a:rPr lang="zh-CN" altLang="en-US" sz="2400" b="1" dirty="0">
                <a:solidFill>
                  <a:srgbClr val="000000"/>
                </a:solidFill>
              </a:rPr>
              <a:t>例</a:t>
            </a:r>
            <a:r>
              <a:rPr lang="en-US" altLang="zh-CN" sz="2400" b="1" dirty="0">
                <a:solidFill>
                  <a:srgbClr val="000000"/>
                </a:solidFill>
              </a:rPr>
              <a:t>. </a:t>
            </a:r>
            <a:r>
              <a:rPr lang="zh-CN" altLang="en-US" sz="2400" b="1" dirty="0">
                <a:solidFill>
                  <a:srgbClr val="000000"/>
                </a:solidFill>
              </a:rPr>
              <a:t>设有某家庭成员的集合</a:t>
            </a:r>
            <a:r>
              <a:rPr lang="en-US" altLang="zh-CN" sz="2400" b="1" dirty="0">
                <a:solidFill>
                  <a:srgbClr val="000000"/>
                </a:solidFill>
              </a:rPr>
              <a:t>{Lary, Linda, Bob, John, Mary, Allan, Nick, Kevin, Bill}</a:t>
            </a:r>
            <a:r>
              <a:rPr lang="zh-CN" altLang="en-US" sz="2400" b="1" dirty="0">
                <a:solidFill>
                  <a:srgbClr val="000000"/>
                </a:solidFill>
              </a:rPr>
              <a:t>，我们已知他们之间的亲属关系为：</a:t>
            </a:r>
            <a:endParaRPr lang="zh-CN" altLang="en-US" sz="2400" b="1" dirty="0">
              <a:solidFill>
                <a:srgbClr val="000000"/>
              </a:solidFill>
            </a:endParaRPr>
          </a:p>
          <a:p>
            <a:r>
              <a:rPr lang="en-US" altLang="zh-CN" sz="2400" b="1" dirty="0">
                <a:solidFill>
                  <a:srgbClr val="000000"/>
                </a:solidFill>
              </a:rPr>
              <a:t>Linda </a:t>
            </a:r>
            <a:r>
              <a:rPr lang="zh-CN" altLang="en-US" sz="2400" b="1" dirty="0">
                <a:solidFill>
                  <a:srgbClr val="000000"/>
                </a:solidFill>
              </a:rPr>
              <a:t>是</a:t>
            </a:r>
            <a:r>
              <a:rPr lang="en-US" altLang="zh-CN" sz="2400" b="1" dirty="0">
                <a:solidFill>
                  <a:srgbClr val="000000"/>
                </a:solidFill>
              </a:rPr>
              <a:t>Bob</a:t>
            </a:r>
            <a:r>
              <a:rPr lang="zh-CN" altLang="en-US" sz="2400" b="1" dirty="0">
                <a:solidFill>
                  <a:srgbClr val="000000"/>
                </a:solidFill>
              </a:rPr>
              <a:t>，</a:t>
            </a:r>
            <a:r>
              <a:rPr lang="en-US" altLang="zh-CN" sz="2400" b="1" dirty="0">
                <a:solidFill>
                  <a:srgbClr val="000000"/>
                </a:solidFill>
              </a:rPr>
              <a:t>John</a:t>
            </a:r>
            <a:r>
              <a:rPr lang="zh-CN" altLang="en-US" sz="2400" b="1" dirty="0">
                <a:solidFill>
                  <a:srgbClr val="000000"/>
                </a:solidFill>
              </a:rPr>
              <a:t>，</a:t>
            </a:r>
            <a:r>
              <a:rPr lang="en-US" altLang="zh-CN" sz="2400" b="1" dirty="0">
                <a:solidFill>
                  <a:srgbClr val="000000"/>
                </a:solidFill>
              </a:rPr>
              <a:t>Mary</a:t>
            </a:r>
            <a:r>
              <a:rPr lang="zh-CN" altLang="en-US" sz="2400" b="1" dirty="0">
                <a:solidFill>
                  <a:srgbClr val="000000"/>
                </a:solidFill>
              </a:rPr>
              <a:t>的母亲</a:t>
            </a:r>
            <a:endParaRPr lang="zh-CN" altLang="en-US" sz="2400" b="1" dirty="0">
              <a:solidFill>
                <a:srgbClr val="000000"/>
              </a:solidFill>
            </a:endParaRPr>
          </a:p>
          <a:p>
            <a:r>
              <a:rPr lang="en-US" altLang="zh-CN" sz="2400" b="1" dirty="0">
                <a:solidFill>
                  <a:srgbClr val="000000"/>
                </a:solidFill>
              </a:rPr>
              <a:t>Mary</a:t>
            </a:r>
            <a:r>
              <a:rPr lang="zh-CN" altLang="en-US" sz="2400" b="1" dirty="0">
                <a:solidFill>
                  <a:srgbClr val="000000"/>
                </a:solidFill>
              </a:rPr>
              <a:t>是</a:t>
            </a:r>
            <a:r>
              <a:rPr lang="en-US" altLang="zh-CN" sz="2400" b="1" dirty="0">
                <a:solidFill>
                  <a:srgbClr val="000000"/>
                </a:solidFill>
              </a:rPr>
              <a:t>Bill</a:t>
            </a:r>
            <a:r>
              <a:rPr lang="zh-CN" altLang="en-US" sz="2400" b="1" dirty="0">
                <a:solidFill>
                  <a:srgbClr val="000000"/>
                </a:solidFill>
              </a:rPr>
              <a:t>的母亲</a:t>
            </a:r>
            <a:endParaRPr lang="zh-CN" altLang="en-US" sz="2400" b="1" dirty="0">
              <a:solidFill>
                <a:srgbClr val="000000"/>
              </a:solidFill>
            </a:endParaRPr>
          </a:p>
          <a:p>
            <a:r>
              <a:rPr lang="en-US" altLang="zh-CN" sz="2400" b="1" dirty="0">
                <a:solidFill>
                  <a:srgbClr val="000000"/>
                </a:solidFill>
              </a:rPr>
              <a:t>Bob</a:t>
            </a:r>
            <a:r>
              <a:rPr lang="zh-CN" altLang="en-US" sz="2400" b="1" dirty="0">
                <a:solidFill>
                  <a:srgbClr val="000000"/>
                </a:solidFill>
              </a:rPr>
              <a:t>是</a:t>
            </a:r>
            <a:r>
              <a:rPr lang="en-US" altLang="zh-CN" sz="2400" b="1" dirty="0">
                <a:solidFill>
                  <a:srgbClr val="000000"/>
                </a:solidFill>
              </a:rPr>
              <a:t>Allan</a:t>
            </a:r>
            <a:r>
              <a:rPr lang="zh-CN" altLang="en-US" sz="2400" b="1" dirty="0">
                <a:solidFill>
                  <a:srgbClr val="000000"/>
                </a:solidFill>
              </a:rPr>
              <a:t>，</a:t>
            </a:r>
            <a:r>
              <a:rPr lang="en-US" altLang="zh-CN" sz="2400" b="1" dirty="0">
                <a:solidFill>
                  <a:srgbClr val="000000"/>
                </a:solidFill>
              </a:rPr>
              <a:t>Nick</a:t>
            </a:r>
            <a:r>
              <a:rPr lang="zh-CN" altLang="en-US" sz="2400" b="1" dirty="0">
                <a:solidFill>
                  <a:srgbClr val="000000"/>
                </a:solidFill>
              </a:rPr>
              <a:t>，</a:t>
            </a:r>
            <a:r>
              <a:rPr lang="en-US" altLang="zh-CN" sz="2400" b="1" dirty="0">
                <a:solidFill>
                  <a:srgbClr val="000000"/>
                </a:solidFill>
              </a:rPr>
              <a:t>Kevin</a:t>
            </a:r>
            <a:r>
              <a:rPr lang="zh-CN" altLang="en-US" sz="2400" b="1" dirty="0">
                <a:solidFill>
                  <a:srgbClr val="000000"/>
                </a:solidFill>
              </a:rPr>
              <a:t>的父亲</a:t>
            </a:r>
            <a:endParaRPr lang="zh-CN" altLang="en-US" sz="2400" b="1" dirty="0">
              <a:solidFill>
                <a:srgbClr val="000000"/>
              </a:solidFill>
            </a:endParaRPr>
          </a:p>
          <a:p>
            <a:r>
              <a:rPr lang="en-US" altLang="zh-CN" sz="2400" b="1" dirty="0">
                <a:solidFill>
                  <a:srgbClr val="000000"/>
                </a:solidFill>
              </a:rPr>
              <a:t>Lary</a:t>
            </a:r>
            <a:r>
              <a:rPr lang="zh-CN" altLang="en-US" sz="2400" b="1" dirty="0">
                <a:solidFill>
                  <a:srgbClr val="000000"/>
                </a:solidFill>
              </a:rPr>
              <a:t>是</a:t>
            </a:r>
            <a:r>
              <a:rPr lang="en-US" altLang="zh-CN" sz="2400" b="1" dirty="0">
                <a:solidFill>
                  <a:srgbClr val="000000"/>
                </a:solidFill>
              </a:rPr>
              <a:t>Linda</a:t>
            </a:r>
            <a:r>
              <a:rPr lang="zh-CN" altLang="en-US" sz="2400" b="1" dirty="0">
                <a:solidFill>
                  <a:srgbClr val="000000"/>
                </a:solidFill>
              </a:rPr>
              <a:t>的丈夫</a:t>
            </a:r>
            <a:endParaRPr lang="zh-CN" altLang="en-US" sz="2400" b="1" dirty="0">
              <a:solidFill>
                <a:srgbClr val="000000"/>
              </a:solidFill>
            </a:endParaRPr>
          </a:p>
          <a:p>
            <a:pPr>
              <a:buNone/>
            </a:pPr>
            <a:r>
              <a:rPr lang="zh-CN" altLang="en-US" sz="2400" b="1" dirty="0">
                <a:solidFill>
                  <a:srgbClr val="000000"/>
                </a:solidFill>
              </a:rPr>
              <a:t>询问：</a:t>
            </a:r>
            <a:r>
              <a:rPr lang="en-US" altLang="zh-CN" sz="2400" b="1" dirty="0">
                <a:solidFill>
                  <a:srgbClr val="000000"/>
                </a:solidFill>
              </a:rPr>
              <a:t>Allan</a:t>
            </a:r>
            <a:r>
              <a:rPr lang="zh-CN" altLang="en-US" sz="2400" b="1" dirty="0">
                <a:solidFill>
                  <a:srgbClr val="000000"/>
                </a:solidFill>
              </a:rPr>
              <a:t>是</a:t>
            </a:r>
            <a:r>
              <a:rPr lang="en-US" altLang="zh-CN" sz="2400" b="1" dirty="0">
                <a:solidFill>
                  <a:srgbClr val="000000"/>
                </a:solidFill>
              </a:rPr>
              <a:t>Nick</a:t>
            </a:r>
            <a:r>
              <a:rPr lang="zh-CN" altLang="en-US" sz="2400" b="1" dirty="0">
                <a:solidFill>
                  <a:srgbClr val="000000"/>
                </a:solidFill>
              </a:rPr>
              <a:t>的兄弟吗</a:t>
            </a:r>
            <a:r>
              <a:rPr lang="en-US" altLang="zh-CN" sz="2400" b="1" dirty="0">
                <a:solidFill>
                  <a:srgbClr val="000000"/>
                </a:solidFill>
              </a:rPr>
              <a:t>? Kevin</a:t>
            </a:r>
            <a:r>
              <a:rPr lang="zh-CN" altLang="en-US" sz="2400" b="1" dirty="0">
                <a:solidFill>
                  <a:srgbClr val="000000"/>
                </a:solidFill>
              </a:rPr>
              <a:t>是谁的兄弟？</a:t>
            </a:r>
            <a:endParaRPr lang="zh-CN" altLang="en-US" sz="2400" b="1" dirty="0">
              <a:solidFill>
                <a:srgbClr val="000000"/>
              </a:solidFill>
            </a:endParaRPr>
          </a:p>
        </p:txBody>
      </p:sp>
    </p:spTree>
  </p:cSld>
  <p:clrMapOvr>
    <a:masterClrMapping/>
  </p:clrMapOvr>
  <p:transition spd="med">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0963"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0964" name="Rectangle 3"/>
          <p:cNvSpPr>
            <a:spLocks noGrp="1"/>
          </p:cNvSpPr>
          <p:nvPr>
            <p:ph idx="1"/>
          </p:nvPr>
        </p:nvSpPr>
        <p:spPr>
          <a:xfrm>
            <a:off x="719138" y="2420938"/>
            <a:ext cx="8424862" cy="4105275"/>
          </a:xfrm>
          <a:ln/>
        </p:spPr>
        <p:txBody>
          <a:bodyPr vert="horz" wrap="square" lIns="91440" tIns="45720" rIns="91440" bIns="45720" anchor="t" anchorCtr="0"/>
          <a:p>
            <a:pPr>
              <a:lnSpc>
                <a:spcPct val="90000"/>
              </a:lnSpc>
              <a:buNone/>
            </a:pPr>
            <a:endParaRPr lang="zh-CN" altLang="zh-CN" dirty="0">
              <a:sym typeface="Symbol" panose="05050102010706020507" pitchFamily="18" charset="2"/>
            </a:endParaRPr>
          </a:p>
        </p:txBody>
      </p:sp>
      <p:grpSp>
        <p:nvGrpSpPr>
          <p:cNvPr id="40965" name="Group 4"/>
          <p:cNvGrpSpPr>
            <a:grpSpLocks noChangeAspect="1"/>
          </p:cNvGrpSpPr>
          <p:nvPr/>
        </p:nvGrpSpPr>
        <p:grpSpPr>
          <a:xfrm>
            <a:off x="1258888" y="2852738"/>
            <a:ext cx="7180262" cy="3743325"/>
            <a:chOff x="2361" y="3555"/>
            <a:chExt cx="7043" cy="2853"/>
          </a:xfrm>
        </p:grpSpPr>
        <p:sp>
          <p:nvSpPr>
            <p:cNvPr id="40966" name="AutoShape 5"/>
            <p:cNvSpPr>
              <a:spLocks noChangeAspect="1"/>
            </p:cNvSpPr>
            <p:nvPr/>
          </p:nvSpPr>
          <p:spPr>
            <a:xfrm>
              <a:off x="2361" y="3555"/>
              <a:ext cx="7043" cy="2853"/>
            </a:xfrm>
            <a:prstGeom prst="rect">
              <a:avLst/>
            </a:prstGeom>
            <a:noFill/>
            <a:ln w="9525">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0" lvl="0" indent="0">
                <a:spcBef>
                  <a:spcPct val="0"/>
                </a:spcBef>
                <a:buClrTx/>
                <a:buSzTx/>
                <a:buFontTx/>
                <a:buNone/>
              </a:pPr>
              <a:endParaRPr lang="zh-CN" altLang="en-US" sz="2400" dirty="0">
                <a:solidFill>
                  <a:srgbClr val="003399"/>
                </a:solidFill>
              </a:endParaRPr>
            </a:p>
          </p:txBody>
        </p:sp>
        <p:sp>
          <p:nvSpPr>
            <p:cNvPr id="40967" name="Line 6"/>
            <p:cNvSpPr/>
            <p:nvPr/>
          </p:nvSpPr>
          <p:spPr>
            <a:xfrm>
              <a:off x="5491" y="3963"/>
              <a:ext cx="0" cy="815"/>
            </a:xfrm>
            <a:prstGeom prst="line">
              <a:avLst/>
            </a:prstGeom>
            <a:ln w="9525" cap="flat" cmpd="sng">
              <a:solidFill>
                <a:srgbClr val="000000"/>
              </a:solidFill>
              <a:prstDash val="solid"/>
              <a:headEnd type="none" w="med" len="med"/>
              <a:tailEnd type="triangle" w="med" len="med"/>
            </a:ln>
          </p:spPr>
        </p:sp>
        <p:sp>
          <p:nvSpPr>
            <p:cNvPr id="40968" name="Line 7"/>
            <p:cNvSpPr/>
            <p:nvPr/>
          </p:nvSpPr>
          <p:spPr>
            <a:xfrm flipH="1">
              <a:off x="4396" y="3963"/>
              <a:ext cx="1095" cy="815"/>
            </a:xfrm>
            <a:prstGeom prst="line">
              <a:avLst/>
            </a:prstGeom>
            <a:ln w="9525" cap="flat" cmpd="sng">
              <a:solidFill>
                <a:srgbClr val="000000"/>
              </a:solidFill>
              <a:prstDash val="solid"/>
              <a:headEnd type="none" w="med" len="med"/>
              <a:tailEnd type="triangle" w="med" len="med"/>
            </a:ln>
          </p:spPr>
        </p:sp>
        <p:sp>
          <p:nvSpPr>
            <p:cNvPr id="40969" name="Line 8"/>
            <p:cNvSpPr/>
            <p:nvPr/>
          </p:nvSpPr>
          <p:spPr>
            <a:xfrm>
              <a:off x="5491" y="3963"/>
              <a:ext cx="1253" cy="815"/>
            </a:xfrm>
            <a:prstGeom prst="line">
              <a:avLst/>
            </a:prstGeom>
            <a:ln w="9525" cap="flat" cmpd="sng">
              <a:solidFill>
                <a:srgbClr val="000000"/>
              </a:solidFill>
              <a:prstDash val="solid"/>
              <a:headEnd type="none" w="med" len="med"/>
              <a:tailEnd type="triangle" w="med" len="med"/>
            </a:ln>
          </p:spPr>
        </p:sp>
        <p:sp>
          <p:nvSpPr>
            <p:cNvPr id="40970" name="Line 9"/>
            <p:cNvSpPr/>
            <p:nvPr/>
          </p:nvSpPr>
          <p:spPr>
            <a:xfrm flipH="1">
              <a:off x="3144" y="4778"/>
              <a:ext cx="1252" cy="951"/>
            </a:xfrm>
            <a:prstGeom prst="line">
              <a:avLst/>
            </a:prstGeom>
            <a:ln w="9525" cap="flat" cmpd="sng">
              <a:solidFill>
                <a:srgbClr val="000000"/>
              </a:solidFill>
              <a:prstDash val="solid"/>
              <a:headEnd type="none" w="med" len="med"/>
              <a:tailEnd type="triangle" w="med" len="med"/>
            </a:ln>
          </p:spPr>
        </p:sp>
        <p:sp>
          <p:nvSpPr>
            <p:cNvPr id="40971" name="Line 10"/>
            <p:cNvSpPr/>
            <p:nvPr/>
          </p:nvSpPr>
          <p:spPr>
            <a:xfrm>
              <a:off x="4396" y="4778"/>
              <a:ext cx="0" cy="951"/>
            </a:xfrm>
            <a:prstGeom prst="line">
              <a:avLst/>
            </a:prstGeom>
            <a:ln w="9525" cap="flat" cmpd="sng">
              <a:solidFill>
                <a:srgbClr val="000000"/>
              </a:solidFill>
              <a:prstDash val="solid"/>
              <a:headEnd type="none" w="med" len="med"/>
              <a:tailEnd type="triangle" w="med" len="med"/>
            </a:ln>
          </p:spPr>
        </p:sp>
        <p:sp>
          <p:nvSpPr>
            <p:cNvPr id="40972" name="Line 11"/>
            <p:cNvSpPr/>
            <p:nvPr/>
          </p:nvSpPr>
          <p:spPr>
            <a:xfrm>
              <a:off x="4396" y="4778"/>
              <a:ext cx="939" cy="951"/>
            </a:xfrm>
            <a:prstGeom prst="line">
              <a:avLst/>
            </a:prstGeom>
            <a:ln w="9525" cap="flat" cmpd="sng">
              <a:solidFill>
                <a:srgbClr val="000000"/>
              </a:solidFill>
              <a:prstDash val="solid"/>
              <a:headEnd type="none" w="med" len="med"/>
              <a:tailEnd type="triangle" w="med" len="med"/>
            </a:ln>
          </p:spPr>
        </p:sp>
        <p:sp>
          <p:nvSpPr>
            <p:cNvPr id="40973" name="Line 12"/>
            <p:cNvSpPr/>
            <p:nvPr/>
          </p:nvSpPr>
          <p:spPr>
            <a:xfrm>
              <a:off x="6743" y="4778"/>
              <a:ext cx="0" cy="951"/>
            </a:xfrm>
            <a:prstGeom prst="line">
              <a:avLst/>
            </a:prstGeom>
            <a:ln w="9525" cap="flat" cmpd="sng">
              <a:solidFill>
                <a:srgbClr val="000000"/>
              </a:solidFill>
              <a:prstDash val="solid"/>
              <a:headEnd type="none" w="med" len="med"/>
              <a:tailEnd type="triangle" w="med" len="med"/>
            </a:ln>
          </p:spPr>
        </p:sp>
        <p:sp>
          <p:nvSpPr>
            <p:cNvPr id="40974" name="Text Box 13"/>
            <p:cNvSpPr txBox="1"/>
            <p:nvPr/>
          </p:nvSpPr>
          <p:spPr>
            <a:xfrm>
              <a:off x="5178" y="3555"/>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400" dirty="0">
                  <a:solidFill>
                    <a:srgbClr val="003399"/>
                  </a:solidFill>
                  <a:latin typeface="Times New Roman" panose="02020603050405020304" pitchFamily="18" charset="0"/>
                </a:rPr>
                <a:t>Linda</a:t>
              </a:r>
              <a:endParaRPr lang="en-US" altLang="zh-CN" sz="1400" dirty="0">
                <a:solidFill>
                  <a:srgbClr val="003399"/>
                </a:solidFill>
              </a:endParaRPr>
            </a:p>
          </p:txBody>
        </p:sp>
        <p:sp>
          <p:nvSpPr>
            <p:cNvPr id="40975" name="Text Box 14"/>
            <p:cNvSpPr txBox="1"/>
            <p:nvPr/>
          </p:nvSpPr>
          <p:spPr>
            <a:xfrm>
              <a:off x="3613" y="4370"/>
              <a:ext cx="626"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600" dirty="0">
                  <a:solidFill>
                    <a:srgbClr val="003399"/>
                  </a:solidFill>
                  <a:latin typeface="Times New Roman" panose="02020603050405020304" pitchFamily="18" charset="0"/>
                </a:rPr>
                <a:t>Bob</a:t>
              </a:r>
              <a:endParaRPr lang="en-US" altLang="zh-CN" sz="1600" dirty="0">
                <a:solidFill>
                  <a:srgbClr val="003399"/>
                </a:solidFill>
              </a:endParaRPr>
            </a:p>
          </p:txBody>
        </p:sp>
        <p:sp>
          <p:nvSpPr>
            <p:cNvPr id="40976" name="Text Box 15"/>
            <p:cNvSpPr txBox="1"/>
            <p:nvPr/>
          </p:nvSpPr>
          <p:spPr>
            <a:xfrm>
              <a:off x="5178" y="4778"/>
              <a:ext cx="626"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600" dirty="0">
                  <a:solidFill>
                    <a:srgbClr val="003399"/>
                  </a:solidFill>
                  <a:latin typeface="Times New Roman" panose="02020603050405020304" pitchFamily="18" charset="0"/>
                </a:rPr>
                <a:t>John</a:t>
              </a:r>
              <a:endParaRPr lang="en-US" altLang="zh-CN" sz="1600" dirty="0">
                <a:solidFill>
                  <a:srgbClr val="003399"/>
                </a:solidFill>
              </a:endParaRPr>
            </a:p>
          </p:txBody>
        </p:sp>
        <p:sp>
          <p:nvSpPr>
            <p:cNvPr id="40977" name="Text Box 16"/>
            <p:cNvSpPr txBox="1"/>
            <p:nvPr/>
          </p:nvSpPr>
          <p:spPr>
            <a:xfrm>
              <a:off x="6743" y="4506"/>
              <a:ext cx="783" cy="408"/>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600" dirty="0">
                  <a:solidFill>
                    <a:srgbClr val="003399"/>
                  </a:solidFill>
                  <a:latin typeface="Times New Roman" panose="02020603050405020304" pitchFamily="18" charset="0"/>
                </a:rPr>
                <a:t>Mary</a:t>
              </a:r>
              <a:endParaRPr lang="en-US" altLang="zh-CN" sz="1600" dirty="0">
                <a:solidFill>
                  <a:srgbClr val="003399"/>
                </a:solidFill>
              </a:endParaRPr>
            </a:p>
          </p:txBody>
        </p:sp>
        <p:sp>
          <p:nvSpPr>
            <p:cNvPr id="40978" name="Text Box 17"/>
            <p:cNvSpPr txBox="1"/>
            <p:nvPr/>
          </p:nvSpPr>
          <p:spPr>
            <a:xfrm>
              <a:off x="2831" y="5729"/>
              <a:ext cx="782"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600" dirty="0">
                  <a:solidFill>
                    <a:srgbClr val="003399"/>
                  </a:solidFill>
                  <a:latin typeface="Times New Roman" panose="02020603050405020304" pitchFamily="18" charset="0"/>
                </a:rPr>
                <a:t>Allan</a:t>
              </a:r>
              <a:endParaRPr lang="en-US" altLang="zh-CN" sz="1600" dirty="0">
                <a:solidFill>
                  <a:srgbClr val="003399"/>
                </a:solidFill>
              </a:endParaRPr>
            </a:p>
          </p:txBody>
        </p:sp>
        <p:sp>
          <p:nvSpPr>
            <p:cNvPr id="40979" name="Text Box 18"/>
            <p:cNvSpPr txBox="1"/>
            <p:nvPr/>
          </p:nvSpPr>
          <p:spPr>
            <a:xfrm>
              <a:off x="4083" y="5729"/>
              <a:ext cx="626"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600" dirty="0">
                  <a:solidFill>
                    <a:srgbClr val="003399"/>
                  </a:solidFill>
                  <a:latin typeface="Times New Roman" panose="02020603050405020304" pitchFamily="18" charset="0"/>
                </a:rPr>
                <a:t>Nick</a:t>
              </a:r>
              <a:endParaRPr lang="en-US" altLang="zh-CN" sz="1600" dirty="0">
                <a:solidFill>
                  <a:srgbClr val="003399"/>
                </a:solidFill>
              </a:endParaRPr>
            </a:p>
          </p:txBody>
        </p:sp>
        <p:sp>
          <p:nvSpPr>
            <p:cNvPr id="40980" name="Text Box 19"/>
            <p:cNvSpPr txBox="1"/>
            <p:nvPr/>
          </p:nvSpPr>
          <p:spPr>
            <a:xfrm>
              <a:off x="5022" y="5729"/>
              <a:ext cx="782"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600" dirty="0">
                  <a:solidFill>
                    <a:srgbClr val="003399"/>
                  </a:solidFill>
                  <a:latin typeface="Times New Roman" panose="02020603050405020304" pitchFamily="18" charset="0"/>
                </a:rPr>
                <a:t>Kevin</a:t>
              </a:r>
              <a:endParaRPr lang="en-US" altLang="zh-CN" sz="1600" dirty="0">
                <a:solidFill>
                  <a:srgbClr val="003399"/>
                </a:solidFill>
              </a:endParaRPr>
            </a:p>
          </p:txBody>
        </p:sp>
        <p:sp>
          <p:nvSpPr>
            <p:cNvPr id="40981" name="Text Box 20"/>
            <p:cNvSpPr txBox="1"/>
            <p:nvPr/>
          </p:nvSpPr>
          <p:spPr>
            <a:xfrm>
              <a:off x="6430" y="5729"/>
              <a:ext cx="626" cy="407"/>
            </a:xfrm>
            <a:prstGeom prst="rect">
              <a:avLst/>
            </a:prstGeom>
            <a:solidFill>
              <a:srgbClr val="FFFFFF"/>
            </a:solidFill>
            <a:ln w="9525" cap="flat" cmpd="sng">
              <a:solidFill>
                <a:srgbClr val="000000"/>
              </a:solidFill>
              <a:prstDash val="solid"/>
              <a:miter/>
              <a:headEnd type="none" w="med" len="med"/>
              <a:tailEnd type="none" w="med" len="med"/>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stStyle>
            <a:p>
              <a:pPr marL="342900" lvl="0" indent="-342900" algn="just">
                <a:spcBef>
                  <a:spcPct val="50000"/>
                </a:spcBef>
                <a:buClrTx/>
                <a:buSzTx/>
                <a:buFontTx/>
                <a:buNone/>
              </a:pPr>
              <a:r>
                <a:rPr lang="en-US" altLang="zh-CN" sz="1600" dirty="0">
                  <a:solidFill>
                    <a:srgbClr val="003399"/>
                  </a:solidFill>
                  <a:latin typeface="Times New Roman" panose="02020603050405020304" pitchFamily="18" charset="0"/>
                </a:rPr>
                <a:t>Bill</a:t>
              </a:r>
              <a:endParaRPr lang="en-US" altLang="zh-CN" sz="1600" dirty="0">
                <a:solidFill>
                  <a:srgbClr val="003399"/>
                </a:solidFill>
              </a:endParaRPr>
            </a:p>
          </p:txBody>
        </p:sp>
      </p:gr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1987"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1988" name="AutoShape 2"/>
          <p:cNvSpPr>
            <a:spLocks noGrp="1"/>
          </p:cNvSpPr>
          <p:nvPr>
            <p:ph type="title"/>
          </p:nvPr>
        </p:nvSpPr>
        <p:spPr>
          <a:xfrm>
            <a:off x="755650" y="896938"/>
            <a:ext cx="7772400" cy="731837"/>
          </a:xfrm>
          <a:ln/>
        </p:spPr>
        <p:txBody>
          <a:bodyPr vert="horz" wrap="square" lIns="91440" tIns="45720" rIns="91440" bIns="45720" anchor="b" anchorCtr="0"/>
          <a:p>
            <a:endParaRPr lang="zh-CN" altLang="zh-CN" sz="3200" dirty="0"/>
          </a:p>
        </p:txBody>
      </p:sp>
      <p:sp>
        <p:nvSpPr>
          <p:cNvPr id="460803" name="Rectangle 3"/>
          <p:cNvSpPr>
            <a:spLocks noGrp="1"/>
          </p:cNvSpPr>
          <p:nvPr>
            <p:ph idx="1"/>
          </p:nvPr>
        </p:nvSpPr>
        <p:spPr>
          <a:xfrm>
            <a:off x="754063" y="2349500"/>
            <a:ext cx="8642350" cy="3816350"/>
          </a:xfrm>
          <a:ln/>
        </p:spPr>
        <p:txBody>
          <a:bodyPr vert="horz" wrap="square" lIns="91440" tIns="45720" rIns="91440" bIns="45720" anchor="t" anchorCtr="0"/>
          <a:p>
            <a:pPr algn="just">
              <a:lnSpc>
                <a:spcPct val="90000"/>
              </a:lnSpc>
              <a:buNone/>
            </a:pP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Mother (x, y): x </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是</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y</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的母亲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Father (x, y): x </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是</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y</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的父亲</a:t>
            </a:r>
            <a:endPar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Husband (x, y): x </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是</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y</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的丈夫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Brother (x, y): x </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是</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y</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的兄弟</a:t>
            </a:r>
            <a:endPar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有</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Horn</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子句程序如下：</a:t>
            </a:r>
            <a:endPar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1</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Mother (Linda, Bob )</a:t>
            </a:r>
            <a:endPar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2</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Mother (Linda, John ) </a:t>
            </a:r>
            <a:endPar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3</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Mother (Linda, Mary ) </a:t>
            </a:r>
            <a:endPar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4</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Mother (Mary, Bill) </a:t>
            </a:r>
            <a:endPar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5</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Father (Bob</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Allan)</a:t>
            </a:r>
            <a:endPar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6</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Father (Bob</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Nick)</a:t>
            </a:r>
            <a:endPar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7</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Father (Bob</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Kevin)</a:t>
            </a:r>
            <a:endPar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gn="just">
              <a:lnSpc>
                <a:spcPct val="90000"/>
              </a:lnSpc>
              <a:buNone/>
            </a:pP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8</a:t>
            </a:r>
            <a:r>
              <a:rPr lang="zh-CN" altLang="en-US"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000" b="1"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Husband (Lary, Linda) </a:t>
            </a:r>
            <a:endParaRPr lang="en-US" altLang="zh-CN" sz="2000" b="1" dirty="0">
              <a:solidFill>
                <a:srgbClr val="000000"/>
              </a:solidFill>
              <a:latin typeface="Times New Roman" panose="02020603050405020304" pitchFamily="18" charset="0"/>
              <a:ea typeface="Times New Roman" panose="02020603050405020304" pitchFamily="18" charset="0"/>
              <a:sym typeface="Symbol" panose="05050102010706020507" pitchFamily="18" charset="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03">
                                            <p:txEl>
                                              <p:charRg st="0" end="52"/>
                                            </p:txEl>
                                          </p:spTgt>
                                        </p:tgtEl>
                                        <p:attrNameLst>
                                          <p:attrName>style.visibility</p:attrName>
                                        </p:attrNameLst>
                                      </p:cBhvr>
                                      <p:to>
                                        <p:strVal val="visible"/>
                                      </p:to>
                                    </p:set>
                                    <p:anim calcmode="lin" valueType="num">
                                      <p:cBhvr additive="base">
                                        <p:cTn id="7" dur="500" fill="hold"/>
                                        <p:tgtEl>
                                          <p:spTgt spid="460803">
                                            <p:txEl>
                                              <p:charRg st="0" end="5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03">
                                            <p:txEl>
                                              <p:charRg st="0" end="5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03">
                                            <p:txEl>
                                              <p:charRg st="52" end="104"/>
                                            </p:txEl>
                                          </p:spTgt>
                                        </p:tgtEl>
                                        <p:attrNameLst>
                                          <p:attrName>style.visibility</p:attrName>
                                        </p:attrNameLst>
                                      </p:cBhvr>
                                      <p:to>
                                        <p:strVal val="visible"/>
                                      </p:to>
                                    </p:set>
                                    <p:anim calcmode="lin" valueType="num">
                                      <p:cBhvr additive="base">
                                        <p:cTn id="11" dur="500" fill="hold"/>
                                        <p:tgtEl>
                                          <p:spTgt spid="460803">
                                            <p:txEl>
                                              <p:charRg st="52" end="10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03">
                                            <p:txEl>
                                              <p:charRg st="52" end="104"/>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60803">
                                            <p:txEl>
                                              <p:charRg st="104" end="117"/>
                                            </p:txEl>
                                          </p:spTgt>
                                        </p:tgtEl>
                                        <p:attrNameLst>
                                          <p:attrName>style.visibility</p:attrName>
                                        </p:attrNameLst>
                                      </p:cBhvr>
                                      <p:to>
                                        <p:strVal val="visible"/>
                                      </p:to>
                                    </p:set>
                                    <p:anim calcmode="lin" valueType="num">
                                      <p:cBhvr additive="base">
                                        <p:cTn id="17" dur="500" fill="hold"/>
                                        <p:tgtEl>
                                          <p:spTgt spid="460803">
                                            <p:txEl>
                                              <p:charRg st="104" end="11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60803">
                                            <p:txEl>
                                              <p:charRg st="104" end="11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60803">
                                            <p:txEl>
                                              <p:charRg st="117" end="143"/>
                                            </p:txEl>
                                          </p:spTgt>
                                        </p:tgtEl>
                                        <p:attrNameLst>
                                          <p:attrName>style.visibility</p:attrName>
                                        </p:attrNameLst>
                                      </p:cBhvr>
                                      <p:to>
                                        <p:strVal val="visible"/>
                                      </p:to>
                                    </p:set>
                                    <p:anim calcmode="lin" valueType="num">
                                      <p:cBhvr additive="base">
                                        <p:cTn id="21" dur="500" fill="hold"/>
                                        <p:tgtEl>
                                          <p:spTgt spid="460803">
                                            <p:txEl>
                                              <p:charRg st="117" end="14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0803">
                                            <p:txEl>
                                              <p:charRg st="117" end="14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60803">
                                            <p:txEl>
                                              <p:charRg st="143" end="171"/>
                                            </p:txEl>
                                          </p:spTgt>
                                        </p:tgtEl>
                                        <p:attrNameLst>
                                          <p:attrName>style.visibility</p:attrName>
                                        </p:attrNameLst>
                                      </p:cBhvr>
                                      <p:to>
                                        <p:strVal val="visible"/>
                                      </p:to>
                                    </p:set>
                                    <p:anim calcmode="lin" valueType="num">
                                      <p:cBhvr additive="base">
                                        <p:cTn id="25" dur="500" fill="hold"/>
                                        <p:tgtEl>
                                          <p:spTgt spid="460803">
                                            <p:txEl>
                                              <p:charRg st="143" end="17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60803">
                                            <p:txEl>
                                              <p:charRg st="143" end="171"/>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60803">
                                            <p:txEl>
                                              <p:charRg st="171" end="199"/>
                                            </p:txEl>
                                          </p:spTgt>
                                        </p:tgtEl>
                                        <p:attrNameLst>
                                          <p:attrName>style.visibility</p:attrName>
                                        </p:attrNameLst>
                                      </p:cBhvr>
                                      <p:to>
                                        <p:strVal val="visible"/>
                                      </p:to>
                                    </p:set>
                                    <p:anim calcmode="lin" valueType="num">
                                      <p:cBhvr additive="base">
                                        <p:cTn id="29" dur="500" fill="hold"/>
                                        <p:tgtEl>
                                          <p:spTgt spid="460803">
                                            <p:txEl>
                                              <p:charRg st="171" end="199"/>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60803">
                                            <p:txEl>
                                              <p:charRg st="171" end="199"/>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460803">
                                            <p:txEl>
                                              <p:charRg st="199" end="225"/>
                                            </p:txEl>
                                          </p:spTgt>
                                        </p:tgtEl>
                                        <p:attrNameLst>
                                          <p:attrName>style.visibility</p:attrName>
                                        </p:attrNameLst>
                                      </p:cBhvr>
                                      <p:to>
                                        <p:strVal val="visible"/>
                                      </p:to>
                                    </p:set>
                                    <p:anim calcmode="lin" valueType="num">
                                      <p:cBhvr additive="base">
                                        <p:cTn id="35" dur="500" fill="hold"/>
                                        <p:tgtEl>
                                          <p:spTgt spid="460803">
                                            <p:txEl>
                                              <p:charRg st="199" end="22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0803">
                                            <p:txEl>
                                              <p:charRg st="199" end="22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460803">
                                            <p:txEl>
                                              <p:charRg st="225" end="249"/>
                                            </p:txEl>
                                          </p:spTgt>
                                        </p:tgtEl>
                                        <p:attrNameLst>
                                          <p:attrName>style.visibility</p:attrName>
                                        </p:attrNameLst>
                                      </p:cBhvr>
                                      <p:to>
                                        <p:strVal val="visible"/>
                                      </p:to>
                                    </p:set>
                                    <p:anim calcmode="lin" valueType="num">
                                      <p:cBhvr additive="base">
                                        <p:cTn id="41" dur="500" fill="hold"/>
                                        <p:tgtEl>
                                          <p:spTgt spid="460803">
                                            <p:txEl>
                                              <p:charRg st="225" end="24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60803">
                                            <p:txEl>
                                              <p:charRg st="225" end="24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60803">
                                            <p:txEl>
                                              <p:charRg st="249" end="272"/>
                                            </p:txEl>
                                          </p:spTgt>
                                        </p:tgtEl>
                                        <p:attrNameLst>
                                          <p:attrName>style.visibility</p:attrName>
                                        </p:attrNameLst>
                                      </p:cBhvr>
                                      <p:to>
                                        <p:strVal val="visible"/>
                                      </p:to>
                                    </p:set>
                                    <p:anim calcmode="lin" valueType="num">
                                      <p:cBhvr additive="base">
                                        <p:cTn id="45" dur="500" fill="hold"/>
                                        <p:tgtEl>
                                          <p:spTgt spid="460803">
                                            <p:txEl>
                                              <p:charRg st="249" end="272"/>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60803">
                                            <p:txEl>
                                              <p:charRg st="249" end="272"/>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60803">
                                            <p:txEl>
                                              <p:charRg st="272" end="296"/>
                                            </p:txEl>
                                          </p:spTgt>
                                        </p:tgtEl>
                                        <p:attrNameLst>
                                          <p:attrName>style.visibility</p:attrName>
                                        </p:attrNameLst>
                                      </p:cBhvr>
                                      <p:to>
                                        <p:strVal val="visible"/>
                                      </p:to>
                                    </p:set>
                                    <p:anim calcmode="lin" valueType="num">
                                      <p:cBhvr additive="base">
                                        <p:cTn id="49" dur="500" fill="hold"/>
                                        <p:tgtEl>
                                          <p:spTgt spid="460803">
                                            <p:txEl>
                                              <p:charRg st="272" end="29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60803">
                                            <p:txEl>
                                              <p:charRg st="272" end="29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460803">
                                            <p:txEl>
                                              <p:charRg st="296" end="324"/>
                                            </p:txEl>
                                          </p:spTgt>
                                        </p:tgtEl>
                                        <p:attrNameLst>
                                          <p:attrName>style.visibility</p:attrName>
                                        </p:attrNameLst>
                                      </p:cBhvr>
                                      <p:to>
                                        <p:strVal val="visible"/>
                                      </p:to>
                                    </p:set>
                                    <p:anim calcmode="lin" valueType="num">
                                      <p:cBhvr additive="base">
                                        <p:cTn id="55" dur="500" fill="hold"/>
                                        <p:tgtEl>
                                          <p:spTgt spid="460803">
                                            <p:txEl>
                                              <p:charRg st="296" end="324"/>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60803">
                                            <p:txEl>
                                              <p:charRg st="296" end="32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3011"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3012" name="AutoShape 2"/>
          <p:cNvSpPr>
            <a:spLocks noGrp="1"/>
          </p:cNvSpPr>
          <p:nvPr>
            <p:ph type="title"/>
          </p:nvPr>
        </p:nvSpPr>
        <p:spPr>
          <a:xfrm>
            <a:off x="684213" y="752475"/>
            <a:ext cx="7772400" cy="731838"/>
          </a:xfrm>
          <a:ln/>
        </p:spPr>
        <p:txBody>
          <a:bodyPr vert="horz" wrap="square" lIns="91440" tIns="45720" rIns="91440" bIns="45720" anchor="b" anchorCtr="0"/>
          <a:p>
            <a:endParaRPr lang="zh-CN" altLang="zh-CN" sz="3200" dirty="0"/>
          </a:p>
        </p:txBody>
      </p:sp>
      <p:sp>
        <p:nvSpPr>
          <p:cNvPr id="461827" name="Rectangle 3"/>
          <p:cNvSpPr>
            <a:spLocks noGrp="1"/>
          </p:cNvSpPr>
          <p:nvPr>
            <p:ph idx="1"/>
          </p:nvPr>
        </p:nvSpPr>
        <p:spPr>
          <a:xfrm>
            <a:off x="827088" y="2349500"/>
            <a:ext cx="8785225" cy="5256213"/>
          </a:xfrm>
          <a:ln/>
        </p:spPr>
        <p:txBody>
          <a:bodyPr vert="horz" wrap="square" lIns="91440" tIns="45720" rIns="91440" bIns="45720" anchor="t" anchorCtr="0"/>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9</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Brother (y</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 Mother(x, y), Mother(x, z)</a:t>
            </a:r>
            <a:endParaRPr lang="en-US" altLang="zh-CN"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10</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Brother (y</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 Father(x, y), Father(x, z)</a:t>
            </a:r>
            <a:endParaRPr lang="en-US" altLang="zh-CN"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11</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Brother (x</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 Brother(x</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y)</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Brother(y</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a:t>
            </a:r>
            <a:endParaRPr lang="en-US" altLang="zh-CN"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12</a:t>
            </a:r>
            <a:r>
              <a:rPr lang="zh-CN" altLang="en-US" sz="1600" b="1" dirty="0">
                <a:solidFill>
                  <a:srgbClr val="000000"/>
                </a:solidFill>
                <a:cs typeface="Times New Roman" panose="02020603050405020304" pitchFamily="18" charset="0"/>
                <a:sym typeface="Symbol" panose="05050102010706020507" pitchFamily="18" charset="2"/>
              </a:rPr>
              <a:t>）	 </a:t>
            </a:r>
            <a:r>
              <a:rPr lang="en-US" altLang="zh-CN" sz="1600" b="1" dirty="0">
                <a:solidFill>
                  <a:srgbClr val="000000"/>
                </a:solidFill>
                <a:cs typeface="Times New Roman" panose="02020603050405020304" pitchFamily="18" charset="0"/>
                <a:sym typeface="Symbol" panose="05050102010706020507" pitchFamily="18" charset="2"/>
              </a:rPr>
              <a:t>Brother (Allan</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Nick)</a:t>
            </a:r>
            <a:r>
              <a:rPr lang="zh-CN" altLang="en-US" sz="1600" b="1" dirty="0">
                <a:solidFill>
                  <a:srgbClr val="000000"/>
                </a:solidFill>
                <a:cs typeface="Times New Roman" panose="02020603050405020304" pitchFamily="18" charset="0"/>
                <a:sym typeface="Symbol" panose="05050102010706020507" pitchFamily="18" charset="2"/>
              </a:rPr>
              <a:t>（询问：</a:t>
            </a:r>
            <a:r>
              <a:rPr lang="en-US" altLang="zh-CN" sz="1600" b="1" dirty="0">
                <a:solidFill>
                  <a:srgbClr val="000000"/>
                </a:solidFill>
                <a:cs typeface="Times New Roman" panose="02020603050405020304" pitchFamily="18" charset="0"/>
                <a:sym typeface="Symbol" panose="05050102010706020507" pitchFamily="18" charset="2"/>
              </a:rPr>
              <a:t>Allan</a:t>
            </a:r>
            <a:r>
              <a:rPr lang="zh-CN" altLang="en-US" sz="1600" b="1" dirty="0">
                <a:solidFill>
                  <a:srgbClr val="000000"/>
                </a:solidFill>
                <a:cs typeface="Times New Roman" panose="02020603050405020304" pitchFamily="18" charset="0"/>
                <a:sym typeface="Symbol" panose="05050102010706020507" pitchFamily="18" charset="2"/>
              </a:rPr>
              <a:t>是</a:t>
            </a:r>
            <a:r>
              <a:rPr lang="en-US" altLang="zh-CN" sz="1600" b="1" dirty="0">
                <a:solidFill>
                  <a:srgbClr val="000000"/>
                </a:solidFill>
                <a:cs typeface="Times New Roman" panose="02020603050405020304" pitchFamily="18" charset="0"/>
                <a:sym typeface="Symbol" panose="05050102010706020507" pitchFamily="18" charset="2"/>
              </a:rPr>
              <a:t>Nick</a:t>
            </a:r>
            <a:r>
              <a:rPr lang="zh-CN" altLang="en-US" sz="1600" b="1" dirty="0">
                <a:solidFill>
                  <a:srgbClr val="000000"/>
                </a:solidFill>
                <a:cs typeface="Times New Roman" panose="02020603050405020304" pitchFamily="18" charset="0"/>
                <a:sym typeface="Symbol" panose="05050102010706020507" pitchFamily="18" charset="2"/>
              </a:rPr>
              <a:t>的兄弟吗？）</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12</a:t>
            </a:r>
            <a:r>
              <a:rPr lang="zh-CN" altLang="en-US" sz="1600" b="1" dirty="0">
                <a:solidFill>
                  <a:srgbClr val="000000"/>
                </a:solidFill>
                <a:cs typeface="Times New Roman" panose="02020603050405020304" pitchFamily="18" charset="0"/>
                <a:sym typeface="Symbol" panose="05050102010706020507" pitchFamily="18" charset="2"/>
              </a:rPr>
              <a:t>）’     </a:t>
            </a:r>
            <a:r>
              <a:rPr lang="en-US" altLang="zh-CN" sz="1600" b="1" dirty="0">
                <a:solidFill>
                  <a:srgbClr val="000000"/>
                </a:solidFill>
                <a:cs typeface="Times New Roman" panose="02020603050405020304" pitchFamily="18" charset="0"/>
                <a:sym typeface="Symbol" panose="05050102010706020507" pitchFamily="18" charset="2"/>
              </a:rPr>
              <a:t>Brother (Kevin</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u)</a:t>
            </a:r>
            <a:r>
              <a:rPr lang="zh-CN" altLang="en-US" sz="1600" b="1" dirty="0">
                <a:solidFill>
                  <a:srgbClr val="000000"/>
                </a:solidFill>
                <a:cs typeface="Times New Roman" panose="02020603050405020304" pitchFamily="18" charset="0"/>
                <a:sym typeface="Symbol" panose="05050102010706020507" pitchFamily="18" charset="2"/>
              </a:rPr>
              <a:t>（询问：</a:t>
            </a:r>
            <a:r>
              <a:rPr lang="en-US" altLang="zh-CN" sz="1600" b="1" dirty="0">
                <a:solidFill>
                  <a:srgbClr val="000000"/>
                </a:solidFill>
                <a:cs typeface="Times New Roman" panose="02020603050405020304" pitchFamily="18" charset="0"/>
                <a:sym typeface="Symbol" panose="05050102010706020507" pitchFamily="18" charset="2"/>
              </a:rPr>
              <a:t>Kevin</a:t>
            </a:r>
            <a:r>
              <a:rPr lang="zh-CN" altLang="en-US" sz="1600" b="1" dirty="0">
                <a:solidFill>
                  <a:srgbClr val="000000"/>
                </a:solidFill>
                <a:cs typeface="Times New Roman" panose="02020603050405020304" pitchFamily="18" charset="0"/>
                <a:sym typeface="Symbol" panose="05050102010706020507" pitchFamily="18" charset="2"/>
              </a:rPr>
              <a:t>是谁的兄弟？）</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程序执行过程如下：</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13</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Brother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Allan</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y</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Brother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y</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Nick</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12</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11</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14</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Father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x</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Allan</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Father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x</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Brother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Nick</a:t>
            </a:r>
            <a:r>
              <a:rPr lang="zh-CN" altLang="en-US" sz="1600" b="1" dirty="0">
                <a:solidFill>
                  <a:srgbClr val="000000"/>
                </a:solidFill>
                <a:cs typeface="Times New Roman" panose="02020603050405020304" pitchFamily="18" charset="0"/>
                <a:sym typeface="Symbol" panose="05050102010706020507" pitchFamily="18" charset="2"/>
              </a:rPr>
              <a:t>）由（</a:t>
            </a:r>
            <a:r>
              <a:rPr lang="en-US" altLang="zh-CN" sz="1600" b="1" dirty="0">
                <a:solidFill>
                  <a:srgbClr val="000000"/>
                </a:solidFill>
                <a:cs typeface="Times New Roman" panose="02020603050405020304" pitchFamily="18" charset="0"/>
                <a:sym typeface="Symbol" panose="05050102010706020507" pitchFamily="18" charset="2"/>
              </a:rPr>
              <a:t>13</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10</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15</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Father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Bob</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Brother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z</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Nick</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14</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5</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16</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Brother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Allan</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Nick</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14</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6</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17</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Father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Bob</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Allan</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16</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15</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18</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17</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5</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对询问（</a:t>
            </a:r>
            <a:r>
              <a:rPr lang="en-US" altLang="zh-CN" sz="1600" b="1" dirty="0">
                <a:solidFill>
                  <a:srgbClr val="000000"/>
                </a:solidFill>
                <a:cs typeface="Times New Roman" panose="02020603050405020304" pitchFamily="18" charset="0"/>
                <a:sym typeface="Symbol" panose="05050102010706020507" pitchFamily="18" charset="2"/>
              </a:rPr>
              <a:t>12</a:t>
            </a:r>
            <a:r>
              <a:rPr lang="zh-CN" altLang="en-US" sz="1600" b="1" dirty="0">
                <a:solidFill>
                  <a:srgbClr val="000000"/>
                </a:solidFill>
                <a:cs typeface="Times New Roman" panose="02020603050405020304" pitchFamily="18" charset="0"/>
                <a:sym typeface="Symbol" panose="05050102010706020507" pitchFamily="18" charset="2"/>
              </a:rPr>
              <a:t>）回答“是”。</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继续执行回答询问（</a:t>
            </a:r>
            <a:r>
              <a:rPr lang="en-US" altLang="zh-CN" sz="1600" b="1" dirty="0">
                <a:solidFill>
                  <a:srgbClr val="000000"/>
                </a:solidFill>
                <a:cs typeface="Times New Roman" panose="02020603050405020304" pitchFamily="18" charset="0"/>
                <a:sym typeface="Symbol" panose="05050102010706020507" pitchFamily="18" charset="2"/>
              </a:rPr>
              <a:t>12</a:t>
            </a:r>
            <a:r>
              <a:rPr lang="zh-CN" altLang="en-US" sz="1600" b="1" dirty="0">
                <a:solidFill>
                  <a:srgbClr val="000000"/>
                </a:solidFill>
                <a:cs typeface="Times New Roman" panose="02020603050405020304" pitchFamily="18" charset="0"/>
                <a:sym typeface="Symbol" panose="05050102010706020507" pitchFamily="18" charset="2"/>
              </a:rPr>
              <a:t>）’的程序。</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13</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Father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x</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Kevin</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Father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x</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u</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12</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10</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14</a:t>
            </a:r>
            <a:r>
              <a:rPr lang="zh-CN" altLang="en-US" sz="1600" b="1" dirty="0">
                <a:solidFill>
                  <a:srgbClr val="000000"/>
                </a:solidFill>
                <a:cs typeface="Times New Roman" panose="02020603050405020304" pitchFamily="18" charset="0"/>
                <a:sym typeface="Symbol" panose="05050102010706020507" pitchFamily="18" charset="2"/>
              </a:rPr>
              <a:t>）’ </a:t>
            </a:r>
            <a:r>
              <a:rPr lang="en-US" altLang="zh-CN" sz="1600" b="1" dirty="0">
                <a:solidFill>
                  <a:srgbClr val="000000"/>
                </a:solidFill>
                <a:cs typeface="Times New Roman" panose="02020603050405020304" pitchFamily="18" charset="0"/>
                <a:sym typeface="Symbol" panose="05050102010706020507" pitchFamily="18" charset="2"/>
              </a:rPr>
              <a:t>Father</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Bob</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u</a:t>
            </a:r>
            <a:r>
              <a:rPr lang="zh-CN" altLang="en-US" sz="1600" b="1" dirty="0">
                <a:solidFill>
                  <a:srgbClr val="000000"/>
                </a:solidFill>
                <a:cs typeface="Times New Roman" panose="02020603050405020304" pitchFamily="18" charset="0"/>
                <a:sym typeface="Symbol" panose="05050102010706020507" pitchFamily="18" charset="2"/>
              </a:rPr>
              <a:t>）（合一为</a:t>
            </a:r>
            <a:r>
              <a:rPr lang="en-US" altLang="zh-CN" sz="1600" b="1" dirty="0">
                <a:solidFill>
                  <a:srgbClr val="000000"/>
                </a:solidFill>
                <a:cs typeface="Times New Roman" panose="02020603050405020304" pitchFamily="18" charset="0"/>
                <a:sym typeface="Symbol" panose="05050102010706020507" pitchFamily="18" charset="2"/>
              </a:rPr>
              <a:t>{Bob/x}</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13</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7</a:t>
            </a:r>
            <a:r>
              <a:rPr lang="zh-CN" altLang="en-US" sz="1600" b="1" dirty="0">
                <a:solidFill>
                  <a:srgbClr val="000000"/>
                </a:solidFill>
                <a:cs typeface="Times New Roman" panose="02020603050405020304" pitchFamily="18" charset="0"/>
                <a:sym typeface="Symbol" panose="05050102010706020507" pitchFamily="18" charset="2"/>
              </a:rPr>
              <a:t>）</a:t>
            </a:r>
            <a:endParaRPr lang="zh-CN" altLang="en-US" sz="1600" b="1" dirty="0">
              <a:solidFill>
                <a:srgbClr val="000000"/>
              </a:solidFill>
              <a:cs typeface="Times New Roman" panose="02020603050405020304" pitchFamily="18" charset="0"/>
              <a:sym typeface="Symbol" panose="05050102010706020507" pitchFamily="18" charset="2"/>
            </a:endParaRPr>
          </a:p>
          <a:p>
            <a:pPr algn="just">
              <a:lnSpc>
                <a:spcPct val="80000"/>
              </a:lnSpc>
              <a:buNone/>
            </a:pP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15</a:t>
            </a:r>
            <a:r>
              <a:rPr lang="zh-CN" altLang="en-US" sz="1600" b="1" dirty="0">
                <a:solidFill>
                  <a:srgbClr val="000000"/>
                </a:solidFill>
                <a:cs typeface="Times New Roman" panose="02020603050405020304" pitchFamily="18" charset="0"/>
                <a:sym typeface="Symbol" panose="05050102010706020507" pitchFamily="18" charset="2"/>
              </a:rPr>
              <a:t>）’□	（合一为</a:t>
            </a:r>
            <a:r>
              <a:rPr lang="en-US" altLang="zh-CN" sz="1600" b="1" dirty="0">
                <a:solidFill>
                  <a:srgbClr val="000000"/>
                </a:solidFill>
                <a:cs typeface="Times New Roman" panose="02020603050405020304" pitchFamily="18" charset="0"/>
                <a:sym typeface="Symbol" panose="05050102010706020507" pitchFamily="18" charset="2"/>
              </a:rPr>
              <a:t>{Nick/u}</a:t>
            </a:r>
            <a:r>
              <a:rPr lang="zh-CN" altLang="en-US" sz="1600" b="1" dirty="0">
                <a:solidFill>
                  <a:srgbClr val="000000"/>
                </a:solidFill>
                <a:cs typeface="Times New Roman" panose="02020603050405020304" pitchFamily="18" charset="0"/>
                <a:sym typeface="Symbol" panose="05050102010706020507" pitchFamily="18" charset="2"/>
              </a:rPr>
              <a:t>）		 由（</a:t>
            </a:r>
            <a:r>
              <a:rPr lang="en-US" altLang="zh-CN" sz="1600" b="1" dirty="0">
                <a:solidFill>
                  <a:srgbClr val="000000"/>
                </a:solidFill>
                <a:cs typeface="Times New Roman" panose="02020603050405020304" pitchFamily="18" charset="0"/>
                <a:sym typeface="Symbol" panose="05050102010706020507" pitchFamily="18" charset="2"/>
              </a:rPr>
              <a:t>11</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a:t>
            </a:r>
            <a:r>
              <a:rPr lang="zh-CN" altLang="en-US" sz="1600" b="1" dirty="0">
                <a:solidFill>
                  <a:srgbClr val="000000"/>
                </a:solidFill>
                <a:cs typeface="Times New Roman" panose="02020603050405020304" pitchFamily="18" charset="0"/>
                <a:sym typeface="Symbol" panose="05050102010706020507" pitchFamily="18" charset="2"/>
              </a:rPr>
              <a:t>（</a:t>
            </a:r>
            <a:r>
              <a:rPr lang="en-US" altLang="zh-CN" sz="1600" b="1" dirty="0">
                <a:solidFill>
                  <a:srgbClr val="000000"/>
                </a:solidFill>
                <a:cs typeface="Times New Roman" panose="02020603050405020304" pitchFamily="18" charset="0"/>
                <a:sym typeface="Symbol" panose="05050102010706020507" pitchFamily="18" charset="2"/>
              </a:rPr>
              <a:t>6</a:t>
            </a:r>
            <a:r>
              <a:rPr lang="zh-CN" altLang="en-US" sz="1600" b="1" dirty="0">
                <a:solidFill>
                  <a:srgbClr val="000000"/>
                </a:solidFill>
                <a:cs typeface="Times New Roman" panose="02020603050405020304" pitchFamily="18" charset="0"/>
                <a:sym typeface="Symbol" panose="05050102010706020507" pitchFamily="18" charset="2"/>
              </a:rPr>
              <a:t>）</a:t>
            </a:r>
            <a:r>
              <a:rPr lang="zh-CN" altLang="en-US" sz="9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rPr>
              <a:t> </a:t>
            </a:r>
            <a:endParaRPr lang="zh-CN" altLang="en-US" sz="900" dirty="0">
              <a:solidFill>
                <a:srgbClr val="000000"/>
              </a:solidFill>
              <a:latin typeface="Times New Roman" panose="02020603050405020304" pitchFamily="18" charset="0"/>
              <a:cs typeface="Times New Roman" panose="02020603050405020304" pitchFamily="18" charset="0"/>
              <a:sym typeface="Symbol" panose="05050102010706020507" pitchFamily="18" charset="2"/>
            </a:endParaRPr>
          </a:p>
          <a:p>
            <a:pPr>
              <a:lnSpc>
                <a:spcPct val="80000"/>
              </a:lnSpc>
              <a:buNone/>
            </a:pPr>
            <a:endParaRPr lang="en-US" altLang="zh-CN" sz="900" dirty="0">
              <a:solidFill>
                <a:srgbClr val="000000"/>
              </a:solidFill>
              <a:latin typeface="Times New Roman" panose="02020603050405020304" pitchFamily="18" charset="0"/>
              <a:ea typeface="Times New Roman" panose="02020603050405020304" pitchFamily="18" charset="0"/>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1827">
                                            <p:txEl>
                                              <p:charRg st="0" end="46"/>
                                            </p:txEl>
                                          </p:spTgt>
                                        </p:tgtEl>
                                        <p:attrNameLst>
                                          <p:attrName>style.visibility</p:attrName>
                                        </p:attrNameLst>
                                      </p:cBhvr>
                                      <p:to>
                                        <p:strVal val="visible"/>
                                      </p:to>
                                    </p:set>
                                    <p:anim calcmode="lin" valueType="num">
                                      <p:cBhvr additive="base">
                                        <p:cTn id="7" dur="500" fill="hold"/>
                                        <p:tgtEl>
                                          <p:spTgt spid="461827">
                                            <p:txEl>
                                              <p:charRg st="0" end="4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1827">
                                            <p:txEl>
                                              <p:charRg st="0" end="4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1827">
                                            <p:txEl>
                                              <p:charRg st="46" end="93"/>
                                            </p:txEl>
                                          </p:spTgt>
                                        </p:tgtEl>
                                        <p:attrNameLst>
                                          <p:attrName>style.visibility</p:attrName>
                                        </p:attrNameLst>
                                      </p:cBhvr>
                                      <p:to>
                                        <p:strVal val="visible"/>
                                      </p:to>
                                    </p:set>
                                    <p:anim calcmode="lin" valueType="num">
                                      <p:cBhvr additive="base">
                                        <p:cTn id="11" dur="500" fill="hold"/>
                                        <p:tgtEl>
                                          <p:spTgt spid="461827">
                                            <p:txEl>
                                              <p:charRg st="46" end="9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1827">
                                            <p:txEl>
                                              <p:charRg st="46" end="9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1827">
                                            <p:txEl>
                                              <p:charRg st="93" end="139"/>
                                            </p:txEl>
                                          </p:spTgt>
                                        </p:tgtEl>
                                        <p:attrNameLst>
                                          <p:attrName>style.visibility</p:attrName>
                                        </p:attrNameLst>
                                      </p:cBhvr>
                                      <p:to>
                                        <p:strVal val="visible"/>
                                      </p:to>
                                    </p:set>
                                    <p:anim calcmode="lin" valueType="num">
                                      <p:cBhvr additive="base">
                                        <p:cTn id="15" dur="500" fill="hold"/>
                                        <p:tgtEl>
                                          <p:spTgt spid="461827">
                                            <p:txEl>
                                              <p:charRg st="93" end="13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1827">
                                            <p:txEl>
                                              <p:charRg st="93" end="139"/>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461827">
                                            <p:txEl>
                                              <p:charRg st="139" end="187"/>
                                            </p:txEl>
                                          </p:spTgt>
                                        </p:tgtEl>
                                        <p:attrNameLst>
                                          <p:attrName>style.visibility</p:attrName>
                                        </p:attrNameLst>
                                      </p:cBhvr>
                                      <p:to>
                                        <p:strVal val="visible"/>
                                      </p:to>
                                    </p:set>
                                    <p:anim calcmode="lin" valueType="num">
                                      <p:cBhvr additive="base">
                                        <p:cTn id="21" dur="500" fill="hold"/>
                                        <p:tgtEl>
                                          <p:spTgt spid="461827">
                                            <p:txEl>
                                              <p:charRg st="139" end="18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61827">
                                            <p:txEl>
                                              <p:charRg st="139" end="187"/>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61827">
                                            <p:txEl>
                                              <p:charRg st="232" end="242"/>
                                            </p:txEl>
                                          </p:spTgt>
                                        </p:tgtEl>
                                        <p:attrNameLst>
                                          <p:attrName>style.visibility</p:attrName>
                                        </p:attrNameLst>
                                      </p:cBhvr>
                                      <p:to>
                                        <p:strVal val="visible"/>
                                      </p:to>
                                    </p:set>
                                    <p:anim calcmode="lin" valueType="num">
                                      <p:cBhvr additive="base">
                                        <p:cTn id="27" dur="500" fill="hold"/>
                                        <p:tgtEl>
                                          <p:spTgt spid="461827">
                                            <p:txEl>
                                              <p:charRg st="232" end="24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61827">
                                            <p:txEl>
                                              <p:charRg st="232" end="242"/>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61827">
                                            <p:txEl>
                                              <p:charRg st="242" end="293"/>
                                            </p:txEl>
                                          </p:spTgt>
                                        </p:tgtEl>
                                        <p:attrNameLst>
                                          <p:attrName>style.visibility</p:attrName>
                                        </p:attrNameLst>
                                      </p:cBhvr>
                                      <p:to>
                                        <p:strVal val="visible"/>
                                      </p:to>
                                    </p:set>
                                    <p:anim calcmode="lin" valueType="num">
                                      <p:cBhvr additive="base">
                                        <p:cTn id="31" dur="500" fill="hold"/>
                                        <p:tgtEl>
                                          <p:spTgt spid="461827">
                                            <p:txEl>
                                              <p:charRg st="242" end="29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61827">
                                            <p:txEl>
                                              <p:charRg st="242" end="293"/>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61827">
                                            <p:txEl>
                                              <p:charRg st="293" end="352"/>
                                            </p:txEl>
                                          </p:spTgt>
                                        </p:tgtEl>
                                        <p:attrNameLst>
                                          <p:attrName>style.visibility</p:attrName>
                                        </p:attrNameLst>
                                      </p:cBhvr>
                                      <p:to>
                                        <p:strVal val="visible"/>
                                      </p:to>
                                    </p:set>
                                    <p:anim calcmode="lin" valueType="num">
                                      <p:cBhvr additive="base">
                                        <p:cTn id="35" dur="500" fill="hold"/>
                                        <p:tgtEl>
                                          <p:spTgt spid="461827">
                                            <p:txEl>
                                              <p:charRg st="293" end="352"/>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61827">
                                            <p:txEl>
                                              <p:charRg st="293" end="352"/>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61827">
                                            <p:txEl>
                                              <p:charRg st="352" end="400"/>
                                            </p:txEl>
                                          </p:spTgt>
                                        </p:tgtEl>
                                        <p:attrNameLst>
                                          <p:attrName>style.visibility</p:attrName>
                                        </p:attrNameLst>
                                      </p:cBhvr>
                                      <p:to>
                                        <p:strVal val="visible"/>
                                      </p:to>
                                    </p:set>
                                    <p:anim calcmode="lin" valueType="num">
                                      <p:cBhvr additive="base">
                                        <p:cTn id="39" dur="500" fill="hold"/>
                                        <p:tgtEl>
                                          <p:spTgt spid="461827">
                                            <p:txEl>
                                              <p:charRg st="352" end="40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61827">
                                            <p:txEl>
                                              <p:charRg st="352" end="40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461827">
                                            <p:txEl>
                                              <p:charRg st="400" end="456"/>
                                            </p:txEl>
                                          </p:spTgt>
                                        </p:tgtEl>
                                        <p:attrNameLst>
                                          <p:attrName>style.visibility</p:attrName>
                                        </p:attrNameLst>
                                      </p:cBhvr>
                                      <p:to>
                                        <p:strVal val="visible"/>
                                      </p:to>
                                    </p:set>
                                    <p:anim calcmode="lin" valueType="num">
                                      <p:cBhvr additive="base">
                                        <p:cTn id="43" dur="500" fill="hold"/>
                                        <p:tgtEl>
                                          <p:spTgt spid="461827">
                                            <p:txEl>
                                              <p:charRg st="400" end="45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61827">
                                            <p:txEl>
                                              <p:charRg st="400" end="45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61827">
                                            <p:txEl>
                                              <p:charRg st="456" end="519"/>
                                            </p:txEl>
                                          </p:spTgt>
                                        </p:tgtEl>
                                        <p:attrNameLst>
                                          <p:attrName>style.visibility</p:attrName>
                                        </p:attrNameLst>
                                      </p:cBhvr>
                                      <p:to>
                                        <p:strVal val="visible"/>
                                      </p:to>
                                    </p:set>
                                    <p:anim calcmode="lin" valueType="num">
                                      <p:cBhvr additive="base">
                                        <p:cTn id="47" dur="500" fill="hold"/>
                                        <p:tgtEl>
                                          <p:spTgt spid="461827">
                                            <p:txEl>
                                              <p:charRg st="456" end="51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61827">
                                            <p:txEl>
                                              <p:charRg st="456" end="51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461827">
                                            <p:txEl>
                                              <p:charRg st="519" end="558"/>
                                            </p:txEl>
                                          </p:spTgt>
                                        </p:tgtEl>
                                        <p:attrNameLst>
                                          <p:attrName>style.visibility</p:attrName>
                                        </p:attrNameLst>
                                      </p:cBhvr>
                                      <p:to>
                                        <p:strVal val="visible"/>
                                      </p:to>
                                    </p:set>
                                    <p:anim calcmode="lin" valueType="num">
                                      <p:cBhvr additive="base">
                                        <p:cTn id="51" dur="500" fill="hold"/>
                                        <p:tgtEl>
                                          <p:spTgt spid="461827">
                                            <p:txEl>
                                              <p:charRg st="519" end="558"/>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61827">
                                            <p:txEl>
                                              <p:charRg st="519" end="558"/>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461827">
                                            <p:txEl>
                                              <p:charRg st="558" end="572"/>
                                            </p:txEl>
                                          </p:spTgt>
                                        </p:tgtEl>
                                        <p:attrNameLst>
                                          <p:attrName>style.visibility</p:attrName>
                                        </p:attrNameLst>
                                      </p:cBhvr>
                                      <p:to>
                                        <p:strVal val="visible"/>
                                      </p:to>
                                    </p:set>
                                    <p:anim calcmode="lin" valueType="num">
                                      <p:cBhvr additive="base">
                                        <p:cTn id="55" dur="500" fill="hold"/>
                                        <p:tgtEl>
                                          <p:spTgt spid="461827">
                                            <p:txEl>
                                              <p:charRg st="558" end="57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461827">
                                            <p:txEl>
                                              <p:charRg st="558" end="572"/>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61827">
                                            <p:txEl>
                                              <p:charRg st="187" end="232"/>
                                            </p:txEl>
                                          </p:spTgt>
                                        </p:tgtEl>
                                        <p:attrNameLst>
                                          <p:attrName>style.visibility</p:attrName>
                                        </p:attrNameLst>
                                      </p:cBhvr>
                                      <p:to>
                                        <p:strVal val="visible"/>
                                      </p:to>
                                    </p:set>
                                    <p:anim calcmode="lin" valueType="num">
                                      <p:cBhvr additive="base">
                                        <p:cTn id="61" dur="500" fill="hold"/>
                                        <p:tgtEl>
                                          <p:spTgt spid="461827">
                                            <p:txEl>
                                              <p:charRg st="187" end="232"/>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461827">
                                            <p:txEl>
                                              <p:charRg st="187" end="232"/>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461827">
                                            <p:txEl>
                                              <p:charRg st="572" end="590"/>
                                            </p:txEl>
                                          </p:spTgt>
                                        </p:tgtEl>
                                        <p:attrNameLst>
                                          <p:attrName>style.visibility</p:attrName>
                                        </p:attrNameLst>
                                      </p:cBhvr>
                                      <p:to>
                                        <p:strVal val="visible"/>
                                      </p:to>
                                    </p:set>
                                    <p:anim calcmode="lin" valueType="num">
                                      <p:cBhvr additive="base">
                                        <p:cTn id="67" dur="500" fill="hold"/>
                                        <p:tgtEl>
                                          <p:spTgt spid="461827">
                                            <p:txEl>
                                              <p:charRg st="572" end="59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461827">
                                            <p:txEl>
                                              <p:charRg st="572" end="590"/>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61827">
                                            <p:txEl>
                                              <p:charRg st="590" end="639"/>
                                            </p:txEl>
                                          </p:spTgt>
                                        </p:tgtEl>
                                        <p:attrNameLst>
                                          <p:attrName>style.visibility</p:attrName>
                                        </p:attrNameLst>
                                      </p:cBhvr>
                                      <p:to>
                                        <p:strVal val="visible"/>
                                      </p:to>
                                    </p:set>
                                    <p:anim calcmode="lin" valueType="num">
                                      <p:cBhvr additive="base">
                                        <p:cTn id="71" dur="500" fill="hold"/>
                                        <p:tgtEl>
                                          <p:spTgt spid="461827">
                                            <p:txEl>
                                              <p:charRg st="590" end="639"/>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461827">
                                            <p:txEl>
                                              <p:charRg st="590" end="639"/>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1827">
                                            <p:txEl>
                                              <p:charRg st="639" end="684"/>
                                            </p:txEl>
                                          </p:spTgt>
                                        </p:tgtEl>
                                        <p:attrNameLst>
                                          <p:attrName>style.visibility</p:attrName>
                                        </p:attrNameLst>
                                      </p:cBhvr>
                                      <p:to>
                                        <p:strVal val="visible"/>
                                      </p:to>
                                    </p:set>
                                    <p:anim calcmode="lin" valueType="num">
                                      <p:cBhvr additive="base">
                                        <p:cTn id="75" dur="500" fill="hold"/>
                                        <p:tgtEl>
                                          <p:spTgt spid="461827">
                                            <p:txEl>
                                              <p:charRg st="639" end="68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461827">
                                            <p:txEl>
                                              <p:charRg st="639" end="684"/>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61827">
                                            <p:txEl>
                                              <p:charRg st="684" end="720"/>
                                            </p:txEl>
                                          </p:spTgt>
                                        </p:tgtEl>
                                        <p:attrNameLst>
                                          <p:attrName>style.visibility</p:attrName>
                                        </p:attrNameLst>
                                      </p:cBhvr>
                                      <p:to>
                                        <p:strVal val="visible"/>
                                      </p:to>
                                    </p:set>
                                    <p:anim calcmode="lin" valueType="num">
                                      <p:cBhvr additive="base">
                                        <p:cTn id="79" dur="500" fill="hold"/>
                                        <p:tgtEl>
                                          <p:spTgt spid="461827">
                                            <p:txEl>
                                              <p:charRg st="684" end="72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61827">
                                            <p:txEl>
                                              <p:charRg st="684" end="72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44035" name="灯片编号占位符 5"/>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44036" name="AutoShape 2"/>
          <p:cNvSpPr>
            <a:spLocks noGrp="1"/>
          </p:cNvSpPr>
          <p:nvPr>
            <p:ph type="title"/>
          </p:nvPr>
        </p:nvSpPr>
        <p:spPr>
          <a:xfrm>
            <a:off x="684213" y="825500"/>
            <a:ext cx="8134350" cy="731838"/>
          </a:xfrm>
          <a:ln/>
        </p:spPr>
        <p:txBody>
          <a:bodyPr vert="horz" wrap="square" lIns="91440" tIns="45720" rIns="91440" bIns="45720" anchor="b" anchorCtr="0"/>
          <a:p>
            <a:endParaRPr lang="zh-CN" altLang="zh-CN" sz="3200" dirty="0"/>
          </a:p>
        </p:txBody>
      </p:sp>
      <p:sp>
        <p:nvSpPr>
          <p:cNvPr id="44037" name="Rectangle 3"/>
          <p:cNvSpPr>
            <a:spLocks noGrp="1"/>
          </p:cNvSpPr>
          <p:nvPr>
            <p:ph idx="1"/>
          </p:nvPr>
        </p:nvSpPr>
        <p:spPr>
          <a:xfrm>
            <a:off x="755650" y="2709863"/>
            <a:ext cx="7993063" cy="5111750"/>
          </a:xfrm>
          <a:ln/>
        </p:spPr>
        <p:txBody>
          <a:bodyPr vert="horz" wrap="square" lIns="91440" tIns="45720" rIns="91440" bIns="45720" anchor="t" anchorCtr="0"/>
          <a:p>
            <a:r>
              <a:rPr lang="zh-CN" altLang="en-US" b="1" dirty="0">
                <a:solidFill>
                  <a:srgbClr val="000000"/>
                </a:solidFill>
              </a:rPr>
              <a:t>对询问（</a:t>
            </a:r>
            <a:r>
              <a:rPr lang="en-US" altLang="zh-CN" b="1" dirty="0">
                <a:solidFill>
                  <a:srgbClr val="000000"/>
                </a:solidFill>
              </a:rPr>
              <a:t>12</a:t>
            </a:r>
            <a:r>
              <a:rPr lang="zh-CN" altLang="en-US" b="1" dirty="0">
                <a:solidFill>
                  <a:srgbClr val="000000"/>
                </a:solidFill>
              </a:rPr>
              <a:t>）’回答是“</a:t>
            </a:r>
            <a:r>
              <a:rPr lang="en-US" altLang="zh-CN" b="1" dirty="0">
                <a:solidFill>
                  <a:srgbClr val="000000"/>
                </a:solidFill>
              </a:rPr>
              <a:t>u</a:t>
            </a:r>
            <a:r>
              <a:rPr lang="zh-CN" altLang="en-US" b="1" dirty="0">
                <a:solidFill>
                  <a:srgbClr val="000000"/>
                </a:solidFill>
              </a:rPr>
              <a:t>＝</a:t>
            </a:r>
            <a:r>
              <a:rPr lang="en-US" altLang="zh-CN" b="1" dirty="0">
                <a:solidFill>
                  <a:srgbClr val="000000"/>
                </a:solidFill>
              </a:rPr>
              <a:t>Nick”</a:t>
            </a:r>
            <a:r>
              <a:rPr lang="zh-CN" altLang="en-US" b="1" dirty="0">
                <a:solidFill>
                  <a:srgbClr val="000000"/>
                </a:solidFill>
              </a:rPr>
              <a:t>即“</a:t>
            </a:r>
            <a:r>
              <a:rPr lang="en-US" altLang="zh-CN" b="1" dirty="0">
                <a:solidFill>
                  <a:srgbClr val="000000"/>
                </a:solidFill>
              </a:rPr>
              <a:t>Kevin</a:t>
            </a:r>
            <a:r>
              <a:rPr lang="zh-CN" altLang="en-US" b="1" dirty="0">
                <a:solidFill>
                  <a:srgbClr val="000000"/>
                </a:solidFill>
              </a:rPr>
              <a:t>是</a:t>
            </a:r>
            <a:r>
              <a:rPr lang="en-US" altLang="zh-CN" b="1" dirty="0">
                <a:solidFill>
                  <a:srgbClr val="000000"/>
                </a:solidFill>
              </a:rPr>
              <a:t>Nick</a:t>
            </a:r>
            <a:r>
              <a:rPr lang="zh-CN" altLang="en-US" b="1" dirty="0">
                <a:solidFill>
                  <a:srgbClr val="000000"/>
                </a:solidFill>
              </a:rPr>
              <a:t>的兄弟”。为提取这一回答，可采用停机谓词</a:t>
            </a:r>
            <a:r>
              <a:rPr lang="en-US" altLang="zh-CN" b="1" dirty="0">
                <a:solidFill>
                  <a:srgbClr val="000000"/>
                </a:solidFill>
              </a:rPr>
              <a:t>Print</a:t>
            </a:r>
            <a:r>
              <a:rPr lang="zh-CN" altLang="en-US" b="1" dirty="0">
                <a:solidFill>
                  <a:srgbClr val="000000"/>
                </a:solidFill>
              </a:rPr>
              <a:t>。这时（</a:t>
            </a:r>
            <a:r>
              <a:rPr lang="en-US" altLang="zh-CN" b="1" dirty="0">
                <a:solidFill>
                  <a:srgbClr val="000000"/>
                </a:solidFill>
              </a:rPr>
              <a:t>12</a:t>
            </a:r>
            <a:r>
              <a:rPr lang="zh-CN" altLang="en-US" b="1" dirty="0">
                <a:solidFill>
                  <a:srgbClr val="000000"/>
                </a:solidFill>
              </a:rPr>
              <a:t>）’可以改作</a:t>
            </a:r>
            <a:endParaRPr lang="zh-CN" altLang="en-US" b="1" dirty="0">
              <a:solidFill>
                <a:srgbClr val="000000"/>
              </a:solidFill>
            </a:endParaRPr>
          </a:p>
          <a:p>
            <a:pPr>
              <a:buNone/>
            </a:pPr>
            <a:r>
              <a:rPr lang="zh-CN" altLang="en-US" b="1" dirty="0">
                <a:solidFill>
                  <a:srgbClr val="000000"/>
                </a:solidFill>
                <a:sym typeface="Symbol" panose="05050102010706020507" pitchFamily="18" charset="2"/>
              </a:rPr>
              <a:t>   </a:t>
            </a:r>
            <a:r>
              <a:rPr lang="zh-CN" altLang="en-US" b="1" dirty="0">
                <a:solidFill>
                  <a:srgbClr val="000000"/>
                </a:solidFill>
              </a:rPr>
              <a:t> </a:t>
            </a:r>
            <a:r>
              <a:rPr lang="en-US" altLang="zh-CN" b="1" dirty="0">
                <a:solidFill>
                  <a:srgbClr val="000000"/>
                </a:solidFill>
              </a:rPr>
              <a:t>Brother</a:t>
            </a:r>
            <a:r>
              <a:rPr lang="zh-CN" altLang="en-US" b="1" dirty="0">
                <a:solidFill>
                  <a:srgbClr val="000000"/>
                </a:solidFill>
              </a:rPr>
              <a:t>（</a:t>
            </a:r>
            <a:r>
              <a:rPr lang="en-US" altLang="zh-CN" b="1" dirty="0">
                <a:solidFill>
                  <a:srgbClr val="000000"/>
                </a:solidFill>
              </a:rPr>
              <a:t>Kevin</a:t>
            </a:r>
            <a:r>
              <a:rPr lang="zh-CN" altLang="en-US" b="1" dirty="0">
                <a:solidFill>
                  <a:srgbClr val="000000"/>
                </a:solidFill>
              </a:rPr>
              <a:t>，</a:t>
            </a:r>
            <a:r>
              <a:rPr lang="en-US" altLang="zh-CN" b="1" dirty="0">
                <a:solidFill>
                  <a:srgbClr val="000000"/>
                </a:solidFill>
              </a:rPr>
              <a:t>u</a:t>
            </a:r>
            <a:r>
              <a:rPr lang="zh-CN" altLang="en-US" b="1" dirty="0">
                <a:solidFill>
                  <a:srgbClr val="000000"/>
                </a:solidFill>
              </a:rPr>
              <a:t>），</a:t>
            </a:r>
            <a:r>
              <a:rPr lang="en-US" altLang="zh-CN" b="1" dirty="0">
                <a:solidFill>
                  <a:srgbClr val="000000"/>
                </a:solidFill>
              </a:rPr>
              <a:t>Print</a:t>
            </a:r>
            <a:r>
              <a:rPr lang="zh-CN" altLang="en-US" b="1" dirty="0">
                <a:solidFill>
                  <a:srgbClr val="000000"/>
                </a:solidFill>
              </a:rPr>
              <a:t>（</a:t>
            </a:r>
            <a:r>
              <a:rPr lang="en-US" altLang="zh-CN" b="1" dirty="0">
                <a:solidFill>
                  <a:srgbClr val="000000"/>
                </a:solidFill>
              </a:rPr>
              <a:t>u</a:t>
            </a:r>
            <a:r>
              <a:rPr lang="zh-CN" altLang="en-US" b="1" dirty="0">
                <a:solidFill>
                  <a:srgbClr val="000000"/>
                </a:solidFill>
              </a:rPr>
              <a:t>）</a:t>
            </a:r>
            <a:endParaRPr lang="zh-CN" altLang="en-US" b="1" dirty="0">
              <a:solidFill>
                <a:srgbClr val="000000"/>
              </a:solidFill>
            </a:endParaRPr>
          </a:p>
          <a:p>
            <a:r>
              <a:rPr lang="zh-CN" altLang="en-US" b="1" dirty="0">
                <a:solidFill>
                  <a:srgbClr val="000000"/>
                </a:solidFill>
              </a:rPr>
              <a:t>最终程序终止于</a:t>
            </a:r>
            <a:r>
              <a:rPr lang="en-US" altLang="zh-CN" b="1" dirty="0">
                <a:solidFill>
                  <a:srgbClr val="000000"/>
                </a:solidFill>
              </a:rPr>
              <a:t>Print</a:t>
            </a:r>
            <a:r>
              <a:rPr lang="zh-CN" altLang="en-US" b="1" dirty="0">
                <a:solidFill>
                  <a:srgbClr val="000000"/>
                </a:solidFill>
              </a:rPr>
              <a:t>（</a:t>
            </a:r>
            <a:r>
              <a:rPr lang="en-US" altLang="zh-CN" b="1" dirty="0">
                <a:solidFill>
                  <a:srgbClr val="000000"/>
                </a:solidFill>
              </a:rPr>
              <a:t>Nick</a:t>
            </a:r>
            <a:r>
              <a:rPr lang="zh-CN" altLang="en-US" b="1" dirty="0">
                <a:solidFill>
                  <a:srgbClr val="000000"/>
                </a:solidFill>
              </a:rPr>
              <a:t>）。</a:t>
            </a:r>
            <a:endParaRPr lang="zh-CN" altLang="en-US" b="1" dirty="0">
              <a:solidFill>
                <a:srgbClr val="000000"/>
              </a:solidFill>
            </a:endParaRPr>
          </a:p>
          <a:p>
            <a:r>
              <a:rPr lang="en-US" altLang="zh-CN" b="1" dirty="0">
                <a:solidFill>
                  <a:srgbClr val="000000"/>
                </a:solidFill>
              </a:rPr>
              <a:t>Note:</a:t>
            </a:r>
            <a:r>
              <a:rPr lang="zh-CN" altLang="en-US" b="1" dirty="0">
                <a:solidFill>
                  <a:srgbClr val="000000"/>
                </a:solidFill>
              </a:rPr>
              <a:t>本例中程序执行是人工干预的结果。为了使</a:t>
            </a:r>
            <a:r>
              <a:rPr lang="en-US" altLang="zh-CN" b="1" dirty="0">
                <a:solidFill>
                  <a:srgbClr val="000000"/>
                </a:solidFill>
              </a:rPr>
              <a:t>Horn</a:t>
            </a:r>
            <a:r>
              <a:rPr lang="zh-CN" altLang="en-US" b="1" dirty="0">
                <a:solidFill>
                  <a:srgbClr val="000000"/>
                </a:solidFill>
              </a:rPr>
              <a:t>子句真正成为“程序”，还应当给它赋予控制子句匹配的控制成分。</a:t>
            </a:r>
            <a:endParaRPr lang="zh-CN" altLang="en-US" b="1" dirty="0">
              <a:solidFill>
                <a:srgbClr val="000000"/>
              </a:solidFill>
            </a:endParaRPr>
          </a:p>
        </p:txBody>
      </p:sp>
    </p:spTree>
  </p:cSld>
  <p:clrMapOvr>
    <a:masterClrMapping/>
  </p:clrMapOvr>
  <p:transition spd="med">
    <p:random/>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8" name="Rectangle 2"/>
          <p:cNvSpPr>
            <a:spLocks noGrp="1"/>
          </p:cNvSpPr>
          <p:nvPr>
            <p:ph type="title"/>
          </p:nvPr>
        </p:nvSpPr>
        <p:spPr>
          <a:xfrm>
            <a:off x="76200" y="303213"/>
            <a:ext cx="8534400" cy="823912"/>
          </a:xfrm>
          <a:ln/>
        </p:spPr>
        <p:txBody>
          <a:bodyPr vert="horz" wrap="square" lIns="91440" tIns="45720" rIns="91440" bIns="45720" anchor="b" anchorCtr="0"/>
          <a:p>
            <a:pPr>
              <a:buNone/>
            </a:pPr>
            <a:r>
              <a:rPr lang="zh-CN" altLang="en-US" dirty="0">
                <a:solidFill>
                  <a:srgbClr val="FF0000"/>
                </a:solidFill>
                <a:latin typeface="Times New Roman" panose="02020603050405020304" pitchFamily="18" charset="0"/>
              </a:rPr>
              <a:t>主合取范式</a:t>
            </a:r>
            <a:r>
              <a:rPr lang="zh-CN" altLang="en-US" dirty="0">
                <a:solidFill>
                  <a:srgbClr val="FF0000"/>
                </a:solidFill>
              </a:rPr>
              <a:t> </a:t>
            </a:r>
            <a:endParaRPr lang="zh-CN" altLang="en-US" dirty="0">
              <a:solidFill>
                <a:srgbClr val="FF0000"/>
              </a:solidFill>
            </a:endParaRPr>
          </a:p>
        </p:txBody>
      </p:sp>
      <p:sp>
        <p:nvSpPr>
          <p:cNvPr id="45059" name="Rectangle 3"/>
          <p:cNvSpPr>
            <a:spLocks noGrp="1"/>
          </p:cNvSpPr>
          <p:nvPr>
            <p:ph idx="1"/>
          </p:nvPr>
        </p:nvSpPr>
        <p:spPr>
          <a:xfrm>
            <a:off x="152400" y="1143000"/>
            <a:ext cx="8839200" cy="5410200"/>
          </a:xfrm>
          <a:ln/>
        </p:spPr>
        <p:txBody>
          <a:bodyPr vert="horz" wrap="square" lIns="91440" tIns="45720" rIns="91440" bIns="45720" anchor="t" anchorCtr="0"/>
          <a:p>
            <a:pPr marL="0" indent="0" defTabSz="914400">
              <a:buNone/>
              <a:tabLst>
                <a:tab pos="1240155" algn="l"/>
                <a:tab pos="1995805" algn="l"/>
              </a:tabLst>
            </a:pPr>
            <a:r>
              <a:rPr lang="zh-CN" altLang="en-US" sz="3000" dirty="0"/>
              <a:t>定义：设</a:t>
            </a:r>
            <a:r>
              <a:rPr lang="en-US" altLang="zh-CN" sz="3000" dirty="0"/>
              <a:t>P</a:t>
            </a:r>
            <a:r>
              <a:rPr lang="en-US" altLang="zh-CN" sz="3000" baseline="-25000" dirty="0"/>
              <a:t>1</a:t>
            </a:r>
            <a:r>
              <a:rPr lang="zh-CN" altLang="en-US" sz="3000" dirty="0"/>
              <a:t>，</a:t>
            </a:r>
            <a:r>
              <a:rPr lang="en-US" altLang="zh-CN" sz="3000" dirty="0"/>
              <a:t>…</a:t>
            </a:r>
            <a:r>
              <a:rPr lang="zh-CN" altLang="en-US" sz="3000" dirty="0"/>
              <a:t>，</a:t>
            </a:r>
            <a:r>
              <a:rPr lang="en-US" altLang="zh-CN" sz="3000" dirty="0"/>
              <a:t>P</a:t>
            </a:r>
            <a:r>
              <a:rPr lang="en-US" altLang="zh-CN" sz="3000" baseline="-25000" dirty="0"/>
              <a:t>n</a:t>
            </a:r>
            <a:r>
              <a:rPr lang="zh-CN" altLang="en-US" sz="3000" dirty="0"/>
              <a:t>是</a:t>
            </a:r>
            <a:r>
              <a:rPr lang="en-US" altLang="zh-CN" sz="3000" dirty="0"/>
              <a:t>n</a:t>
            </a:r>
            <a:r>
              <a:rPr lang="zh-CN" altLang="en-US" sz="3000" dirty="0"/>
              <a:t>个不同原子，一个子句如果恰好包含所有这</a:t>
            </a:r>
            <a:r>
              <a:rPr lang="en-US" altLang="zh-CN" sz="3000" dirty="0"/>
              <a:t>n</a:t>
            </a:r>
            <a:r>
              <a:rPr lang="zh-CN" altLang="en-US" sz="3000" dirty="0"/>
              <a:t>个原子或其否定，且其排列顺序与</a:t>
            </a:r>
            <a:r>
              <a:rPr lang="en-US" altLang="zh-CN" sz="3000" dirty="0"/>
              <a:t>P</a:t>
            </a:r>
            <a:r>
              <a:rPr lang="en-US" altLang="zh-CN" sz="3000" baseline="-25000" dirty="0"/>
              <a:t>1</a:t>
            </a:r>
            <a:r>
              <a:rPr lang="zh-CN" altLang="en-US" sz="3000" dirty="0"/>
              <a:t>，</a:t>
            </a:r>
            <a:r>
              <a:rPr lang="en-US" altLang="zh-CN" sz="3000" dirty="0"/>
              <a:t>…</a:t>
            </a:r>
            <a:r>
              <a:rPr lang="zh-CN" altLang="en-US" sz="3000" dirty="0"/>
              <a:t>，</a:t>
            </a:r>
            <a:r>
              <a:rPr lang="en-US" altLang="zh-CN" sz="3000" dirty="0"/>
              <a:t>P</a:t>
            </a:r>
            <a:r>
              <a:rPr lang="en-US" altLang="zh-CN" sz="3000" baseline="-25000" dirty="0"/>
              <a:t>n</a:t>
            </a:r>
            <a:r>
              <a:rPr lang="zh-CN" altLang="en-US" sz="3000" dirty="0"/>
              <a:t>的顺序一致，则称此子句为关于</a:t>
            </a:r>
            <a:r>
              <a:rPr lang="en-US" altLang="zh-CN" sz="3000" dirty="0"/>
              <a:t>P</a:t>
            </a:r>
            <a:r>
              <a:rPr lang="en-US" altLang="zh-CN" sz="3000" baseline="-25000" dirty="0"/>
              <a:t>1</a:t>
            </a:r>
            <a:r>
              <a:rPr lang="zh-CN" altLang="en-US" sz="3000" dirty="0"/>
              <a:t>，</a:t>
            </a:r>
            <a:r>
              <a:rPr lang="en-US" altLang="zh-CN" sz="3000" dirty="0"/>
              <a:t>…</a:t>
            </a:r>
            <a:r>
              <a:rPr lang="zh-CN" altLang="en-US" sz="3000" dirty="0"/>
              <a:t>，</a:t>
            </a:r>
            <a:r>
              <a:rPr lang="en-US" altLang="zh-CN" sz="3000" dirty="0"/>
              <a:t>P</a:t>
            </a:r>
            <a:r>
              <a:rPr lang="en-US" altLang="zh-CN" sz="3000" baseline="-25000" dirty="0"/>
              <a:t>n</a:t>
            </a:r>
            <a:r>
              <a:rPr lang="zh-CN" altLang="en-US" sz="3000" dirty="0"/>
              <a:t>的一个</a:t>
            </a:r>
            <a:r>
              <a:rPr lang="zh-CN" altLang="en-US" sz="3000" dirty="0">
                <a:solidFill>
                  <a:srgbClr val="FF0000"/>
                </a:solidFill>
              </a:rPr>
              <a:t>极大项。</a:t>
            </a:r>
            <a:r>
              <a:rPr lang="en-US" altLang="zh-CN" sz="3000" dirty="0">
                <a:solidFill>
                  <a:srgbClr val="FF0000"/>
                </a:solidFill>
              </a:rPr>
              <a:t>(maxterm)</a:t>
            </a:r>
            <a:endParaRPr lang="en-US" altLang="zh-CN" sz="3000" dirty="0">
              <a:solidFill>
                <a:srgbClr val="FF0000"/>
              </a:solidFill>
            </a:endParaRPr>
          </a:p>
          <a:p>
            <a:pPr marL="0" indent="0" defTabSz="914400">
              <a:tabLst>
                <a:tab pos="1240155" algn="l"/>
                <a:tab pos="1995805" algn="l"/>
              </a:tabLst>
            </a:pPr>
            <a:r>
              <a:rPr lang="zh-CN" altLang="en-US" sz="3000" dirty="0"/>
              <a:t>定义：设命题公式</a:t>
            </a:r>
            <a:r>
              <a:rPr lang="en-US" altLang="zh-CN" sz="3000" dirty="0"/>
              <a:t>G</a:t>
            </a:r>
            <a:r>
              <a:rPr lang="zh-CN" altLang="en-US" sz="3000" dirty="0"/>
              <a:t>中所有不同原子为</a:t>
            </a:r>
            <a:r>
              <a:rPr lang="en-US" altLang="zh-CN" sz="3000" dirty="0"/>
              <a:t>P</a:t>
            </a:r>
            <a:r>
              <a:rPr lang="en-US" altLang="zh-CN" sz="3000" baseline="-25000" dirty="0"/>
              <a:t>1</a:t>
            </a:r>
            <a:r>
              <a:rPr lang="zh-CN" altLang="en-US" sz="3000" dirty="0"/>
              <a:t>，</a:t>
            </a:r>
            <a:r>
              <a:rPr lang="en-US" altLang="zh-CN" sz="3000" dirty="0"/>
              <a:t>…</a:t>
            </a:r>
            <a:r>
              <a:rPr lang="zh-CN" altLang="en-US" sz="3000" dirty="0"/>
              <a:t>，</a:t>
            </a:r>
            <a:r>
              <a:rPr lang="en-US" altLang="zh-CN" sz="3000" dirty="0"/>
              <a:t>P</a:t>
            </a:r>
            <a:r>
              <a:rPr lang="en-US" altLang="zh-CN" sz="3000" baseline="-25000" dirty="0"/>
              <a:t>n</a:t>
            </a:r>
            <a:r>
              <a:rPr lang="zh-CN" altLang="en-US" sz="3000" dirty="0"/>
              <a:t>，如果</a:t>
            </a:r>
            <a:r>
              <a:rPr lang="en-US" altLang="zh-CN" sz="3000" dirty="0"/>
              <a:t>G</a:t>
            </a:r>
            <a:r>
              <a:rPr lang="zh-CN" altLang="en-US" sz="3000" dirty="0"/>
              <a:t>的某个合取范式</a:t>
            </a:r>
            <a:r>
              <a:rPr lang="en-US" altLang="zh-CN" sz="3000" dirty="0"/>
              <a:t>G’</a:t>
            </a:r>
            <a:r>
              <a:rPr lang="zh-CN" altLang="en-US" sz="3000" dirty="0"/>
              <a:t>中的每一个子句，都是关于</a:t>
            </a:r>
            <a:r>
              <a:rPr lang="en-US" altLang="zh-CN" sz="3000" dirty="0"/>
              <a:t>P</a:t>
            </a:r>
            <a:r>
              <a:rPr lang="en-US" altLang="zh-CN" sz="3000" baseline="-25000" dirty="0"/>
              <a:t>1</a:t>
            </a:r>
            <a:r>
              <a:rPr lang="zh-CN" altLang="en-US" sz="3000" dirty="0"/>
              <a:t>，</a:t>
            </a:r>
            <a:r>
              <a:rPr lang="en-US" altLang="zh-CN" sz="3000" dirty="0"/>
              <a:t>…</a:t>
            </a:r>
            <a:r>
              <a:rPr lang="zh-CN" altLang="en-US" sz="3000" dirty="0"/>
              <a:t>，</a:t>
            </a:r>
            <a:r>
              <a:rPr lang="en-US" altLang="zh-CN" sz="3000" dirty="0"/>
              <a:t>P</a:t>
            </a:r>
            <a:r>
              <a:rPr lang="en-US" altLang="zh-CN" sz="3000" baseline="-25000" dirty="0"/>
              <a:t>n</a:t>
            </a:r>
            <a:r>
              <a:rPr lang="zh-CN" altLang="en-US" sz="3000" dirty="0"/>
              <a:t>的一个极大项，则称</a:t>
            </a:r>
            <a:r>
              <a:rPr lang="en-US" altLang="zh-CN" sz="3000" dirty="0"/>
              <a:t>G’</a:t>
            </a:r>
            <a:r>
              <a:rPr lang="zh-CN" altLang="en-US" sz="3000" dirty="0"/>
              <a:t>为</a:t>
            </a:r>
            <a:r>
              <a:rPr lang="en-US" altLang="zh-CN" sz="3000" dirty="0"/>
              <a:t>G</a:t>
            </a:r>
            <a:r>
              <a:rPr lang="zh-CN" altLang="en-US" sz="3000" dirty="0"/>
              <a:t>的</a:t>
            </a:r>
            <a:r>
              <a:rPr lang="zh-CN" altLang="en-US" sz="3000" dirty="0">
                <a:solidFill>
                  <a:srgbClr val="FF0000"/>
                </a:solidFill>
              </a:rPr>
              <a:t>主合取范式。 </a:t>
            </a:r>
            <a:endParaRPr lang="zh-CN" altLang="en-US" sz="3000" dirty="0">
              <a:solidFill>
                <a:srgbClr val="FF0000"/>
              </a:solidFill>
            </a:endParaRPr>
          </a:p>
        </p:txBody>
      </p:sp>
    </p:spTree>
  </p:cSld>
  <p:clrMapOvr>
    <a:masterClrMapping/>
  </p:clrMapOvr>
  <p:transition spd="med">
    <p:random/>
  </p:transition>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7106" name="Rectangle 4"/>
          <p:cNvSpPr>
            <a:spLocks noGrp="1"/>
          </p:cNvSpPr>
          <p:nvPr>
            <p:ph type="title"/>
          </p:nvPr>
        </p:nvSpPr>
        <p:spPr>
          <a:xfrm>
            <a:off x="609600" y="244475"/>
            <a:ext cx="7924800" cy="1143000"/>
          </a:xfrm>
          <a:ln/>
        </p:spPr>
        <p:txBody>
          <a:bodyPr vert="horz" wrap="square" lIns="91440" tIns="45720" rIns="91440" bIns="45720" anchor="b" anchorCtr="0"/>
          <a:p>
            <a:pPr>
              <a:buNone/>
            </a:pPr>
            <a:r>
              <a:rPr lang="zh-CN" altLang="en-US" dirty="0"/>
              <a:t>极小项与极大项性质</a:t>
            </a:r>
            <a:endParaRPr lang="zh-CN" altLang="en-US" dirty="0"/>
          </a:p>
        </p:txBody>
      </p:sp>
      <p:graphicFrame>
        <p:nvGraphicFramePr>
          <p:cNvPr id="270422" name="Group 86"/>
          <p:cNvGraphicFramePr>
            <a:graphicFrameLocks noGrp="1"/>
          </p:cNvGraphicFramePr>
          <p:nvPr/>
        </p:nvGraphicFramePr>
        <p:xfrm>
          <a:off x="468313" y="1397000"/>
          <a:ext cx="8496300" cy="5216525"/>
        </p:xfrm>
        <a:graphic>
          <a:graphicData uri="http://schemas.openxmlformats.org/drawingml/2006/table">
            <a:tbl>
              <a:tblPr/>
              <a:tblGrid>
                <a:gridCol w="900112"/>
                <a:gridCol w="869950"/>
                <a:gridCol w="749300"/>
                <a:gridCol w="3097213"/>
                <a:gridCol w="2879725"/>
              </a:tblGrid>
              <a:tr h="450850">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极小项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极大项 </a:t>
                      </a:r>
                      <a:endParaRPr kumimoji="1" lang="zh-CN" altLang="en-US"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rgbClr val="FF0000"/>
                          </a:solidFill>
                          <a:effectLst/>
                          <a:latin typeface="Times New Roman" panose="02020603050405020304" pitchFamily="18" charset="0"/>
                          <a:ea typeface="宋体" panose="02010600030101010101" pitchFamily="2" charset="-122"/>
                        </a:rPr>
                        <a:t>0</a:t>
                      </a: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R</a:t>
                      </a:r>
                      <a:r>
                        <a:rPr kumimoji="1" lang="en-US" altLang="zh-CN" sz="3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rPr>
                        <a:t> </a:t>
                      </a:r>
                      <a:endParaRPr kumimoji="1" lang="zh-CN" altLang="en-US" sz="3200" b="1" i="0" u="none" strike="noStrike" cap="none" normalizeH="0" baseline="0" dirty="0">
                        <a:ln>
                          <a:noFill/>
                        </a:ln>
                        <a:solidFill>
                          <a:srgbClr val="FF0000"/>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1</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2</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84200">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3</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4</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5</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5</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2438">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6</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6</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0850">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a:t>
                      </a:r>
                      <a:endParaRPr kumimoji="1" lang="en-US" altLang="zh-CN" sz="32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a:ln>
                            <a:noFill/>
                          </a:ln>
                          <a:solidFill>
                            <a:schemeClr val="tx1"/>
                          </a:solidFill>
                          <a:effectLst/>
                          <a:latin typeface="Times New Roman" panose="02020603050405020304" pitchFamily="18" charset="0"/>
                          <a:ea typeface="宋体" panose="02010600030101010101" pitchFamily="2" charset="-122"/>
                        </a:rPr>
                        <a:t>7</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P</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Q</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tx2"/>
                        </a:buClr>
                        <a:buSzPct val="85000"/>
                        <a:buFont typeface="Wingdings" panose="05000000000000000000" pitchFamily="2" charset="2"/>
                        <a:defRPr kumimoji="1" sz="3200" b="1">
                          <a:solidFill>
                            <a:schemeClr val="tx1"/>
                          </a:solidFill>
                          <a:latin typeface="Times New Roman" panose="02020603050405020304" pitchFamily="18" charset="0"/>
                          <a:ea typeface="宋体" panose="02010600030101010101" pitchFamily="2" charset="-122"/>
                        </a:defRPr>
                      </a:lvl1pPr>
                      <a:lvl2pPr>
                        <a:spcBef>
                          <a:spcPct val="20000"/>
                        </a:spcBef>
                        <a:buClr>
                          <a:schemeClr val="tx2"/>
                        </a:buClr>
                        <a:buSzPct val="70000"/>
                        <a:buFont typeface="Wingdings" panose="05000000000000000000" pitchFamily="2" charset="2"/>
                        <a:defRPr kumimoji="1" sz="2400">
                          <a:solidFill>
                            <a:schemeClr val="tx1"/>
                          </a:solidFill>
                          <a:latin typeface="Arial" panose="020B0604020202020204" pitchFamily="34" charset="0"/>
                          <a:ea typeface="宋体" panose="02010600030101010101" pitchFamily="2" charset="-122"/>
                        </a:defRPr>
                      </a:lvl2pPr>
                      <a:lvl3pPr>
                        <a:spcBef>
                          <a:spcPct val="20000"/>
                        </a:spcBef>
                        <a:buClr>
                          <a:schemeClr val="hlink"/>
                        </a:buClr>
                        <a:buSzPct val="65000"/>
                        <a:buFont typeface="Wingdings" panose="05000000000000000000" pitchFamily="2" charset="2"/>
                        <a:defRPr kumimoji="1" sz="2000">
                          <a:solidFill>
                            <a:schemeClr val="tx1"/>
                          </a:solidFill>
                          <a:latin typeface="Arial" panose="020B0604020202020204" pitchFamily="34" charset="0"/>
                          <a:ea typeface="宋体" panose="02010600030101010101" pitchFamily="2" charset="-122"/>
                        </a:defRPr>
                      </a:lvl3pPr>
                      <a:lvl4pPr>
                        <a:spcBef>
                          <a:spcPct val="20000"/>
                        </a:spcBef>
                        <a:buClr>
                          <a:schemeClr val="accent1"/>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60000"/>
                        <a:buFont typeface="Wingdings" panose="05000000000000000000" pitchFamily="2" charset="2"/>
                        <a:defRPr kumimoji="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85000"/>
                        <a:buFont typeface="Wingdings" panose="05000000000000000000" pitchFamily="2" charset="2"/>
                        <a:buNone/>
                      </a:pP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M</a:t>
                      </a:r>
                      <a:r>
                        <a:rPr kumimoji="1" lang="en-US" altLang="zh-CN" sz="2800" b="1" i="0" u="none" strike="noStrike" cap="none" normalizeH="0" baseline="-30000" dirty="0">
                          <a:ln>
                            <a:noFill/>
                          </a:ln>
                          <a:solidFill>
                            <a:schemeClr val="tx1"/>
                          </a:solidFill>
                          <a:effectLst/>
                          <a:latin typeface="Times New Roman" panose="02020603050405020304" pitchFamily="18" charset="0"/>
                          <a:ea typeface="宋体" panose="02010600030101010101" pitchFamily="2" charset="-122"/>
                        </a:rPr>
                        <a:t>7</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P</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Q</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a:t>
                      </a:r>
                      <a:endParaRPr kumimoji="1" lang="zh-CN" altLang="en-US" sz="2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spd="med">
    <p:random/>
  </p:transition>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8130" name="Rectangle 2"/>
          <p:cNvSpPr>
            <a:spLocks noGrp="1"/>
          </p:cNvSpPr>
          <p:nvPr>
            <p:ph type="title"/>
          </p:nvPr>
        </p:nvSpPr>
        <p:spPr>
          <a:xfrm>
            <a:off x="107950" y="115888"/>
            <a:ext cx="7924800" cy="1143000"/>
          </a:xfrm>
          <a:ln/>
        </p:spPr>
        <p:txBody>
          <a:bodyPr vert="horz" wrap="square" lIns="91440" tIns="45720" rIns="91440" bIns="45720" anchor="b" anchorCtr="0"/>
          <a:p>
            <a:pPr>
              <a:buNone/>
            </a:pPr>
            <a:r>
              <a:rPr lang="zh-CN" altLang="en-US" dirty="0"/>
              <a:t>极小项与极大项性质</a:t>
            </a:r>
            <a:endParaRPr lang="zh-CN" altLang="en-US" dirty="0"/>
          </a:p>
        </p:txBody>
      </p:sp>
      <p:sp useBgFill="1">
        <p:nvSpPr>
          <p:cNvPr id="48131" name="Rectangle 3"/>
          <p:cNvSpPr>
            <a:spLocks noGrp="1"/>
          </p:cNvSpPr>
          <p:nvPr>
            <p:ph idx="1"/>
          </p:nvPr>
        </p:nvSpPr>
        <p:spPr>
          <a:xfrm>
            <a:off x="152400" y="1524000"/>
            <a:ext cx="8839200" cy="5334000"/>
          </a:xfrm>
          <a:ln/>
        </p:spPr>
        <p:txBody>
          <a:bodyPr vert="horz" wrap="square" lIns="91440" tIns="45720" rIns="91440" bIns="45720" anchor="t" anchorCtr="0"/>
          <a:p>
            <a:pPr algn="just">
              <a:lnSpc>
                <a:spcPct val="90000"/>
              </a:lnSpc>
              <a:buNone/>
            </a:pPr>
            <a:r>
              <a:rPr lang="zh-CN" altLang="en-US" sz="3200" dirty="0"/>
              <a:t>对</a:t>
            </a:r>
            <a:r>
              <a:rPr lang="en-US" altLang="zh-CN" sz="3200" dirty="0"/>
              <a:t>n</a:t>
            </a:r>
            <a:r>
              <a:rPr lang="zh-CN" altLang="en-US" sz="3200" dirty="0"/>
              <a:t>个命题原子</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a:t>P</a:t>
            </a:r>
            <a:r>
              <a:rPr lang="en-US" altLang="zh-CN" sz="3200" baseline="-30000" dirty="0"/>
              <a:t>n</a:t>
            </a:r>
            <a:endParaRPr lang="en-US" altLang="zh-CN" sz="3200" baseline="-30000" dirty="0"/>
          </a:p>
          <a:p>
            <a:pPr algn="just">
              <a:lnSpc>
                <a:spcPct val="90000"/>
              </a:lnSpc>
              <a:buFont typeface="Wingdings" panose="05000000000000000000" pitchFamily="2" charset="2"/>
              <a:buChar char="Ø"/>
            </a:pPr>
            <a:r>
              <a:rPr lang="zh-CN" altLang="en-US" sz="3200" dirty="0"/>
              <a:t>极小项有如下性质：</a:t>
            </a:r>
            <a:endParaRPr lang="zh-CN" altLang="en-US" sz="3200" dirty="0"/>
          </a:p>
          <a:p>
            <a:pPr algn="just">
              <a:lnSpc>
                <a:spcPct val="90000"/>
              </a:lnSpc>
              <a:buNone/>
            </a:pPr>
            <a:r>
              <a:rPr lang="zh-CN" altLang="en-US" sz="3200" dirty="0"/>
              <a:t>（</a:t>
            </a:r>
            <a:r>
              <a:rPr lang="en-US" altLang="zh-CN" sz="3200" dirty="0"/>
              <a:t>1</a:t>
            </a:r>
            <a:r>
              <a:rPr lang="zh-CN" altLang="en-US" sz="3200" dirty="0"/>
              <a:t>）</a:t>
            </a:r>
            <a:r>
              <a:rPr lang="en-US" altLang="zh-CN" sz="3200" dirty="0"/>
              <a:t>n</a:t>
            </a:r>
            <a:r>
              <a:rPr lang="zh-CN" altLang="en-US" sz="3200" dirty="0"/>
              <a:t>个命题原子</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a:t>P</a:t>
            </a:r>
            <a:r>
              <a:rPr lang="en-US" altLang="zh-CN" sz="3200" baseline="-30000" dirty="0"/>
              <a:t>n</a:t>
            </a:r>
            <a:r>
              <a:rPr lang="zh-CN" altLang="en-US" sz="3200" dirty="0"/>
              <a:t>有</a:t>
            </a:r>
            <a:r>
              <a:rPr lang="zh-CN" altLang="en-US" dirty="0"/>
              <a:t>2</a:t>
            </a:r>
            <a:r>
              <a:rPr lang="en-US" altLang="zh-CN" baseline="30000" dirty="0"/>
              <a:t>n</a:t>
            </a:r>
            <a:r>
              <a:rPr lang="zh-CN" altLang="en-US" sz="3200" dirty="0"/>
              <a:t>个不同的解释，每个解释对应</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a:t>P</a:t>
            </a:r>
            <a:r>
              <a:rPr lang="en-US" altLang="zh-CN" sz="3200" baseline="-30000" dirty="0"/>
              <a:t>n</a:t>
            </a:r>
            <a:r>
              <a:rPr lang="zh-CN" altLang="en-US" sz="3200" dirty="0"/>
              <a:t>的一个极小项。</a:t>
            </a:r>
            <a:endParaRPr lang="zh-CN" altLang="en-US" sz="3200" dirty="0"/>
          </a:p>
          <a:p>
            <a:pPr algn="just">
              <a:lnSpc>
                <a:spcPct val="90000"/>
              </a:lnSpc>
              <a:buNone/>
            </a:pPr>
            <a:r>
              <a:rPr lang="zh-CN" altLang="en-US" sz="3200" dirty="0"/>
              <a:t>（</a:t>
            </a:r>
            <a:r>
              <a:rPr lang="en-US" altLang="zh-CN" sz="3200" dirty="0"/>
              <a:t>2</a:t>
            </a:r>
            <a:r>
              <a:rPr lang="zh-CN" altLang="en-US" sz="3200" dirty="0"/>
              <a:t>）对</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a:t>P</a:t>
            </a:r>
            <a:r>
              <a:rPr lang="en-US" altLang="zh-CN" sz="3200" baseline="-30000" dirty="0"/>
              <a:t>n</a:t>
            </a:r>
            <a:r>
              <a:rPr lang="zh-CN" altLang="en-US" sz="3200" dirty="0"/>
              <a:t>的任意一个极小项</a:t>
            </a:r>
            <a:r>
              <a:rPr lang="en-US" altLang="zh-CN" sz="3200" dirty="0"/>
              <a:t>m</a:t>
            </a:r>
            <a:r>
              <a:rPr lang="zh-CN" altLang="en-US" sz="3200" dirty="0"/>
              <a:t>，有且只有一个解释使</a:t>
            </a:r>
            <a:r>
              <a:rPr lang="en-US" altLang="zh-CN" sz="3200" dirty="0"/>
              <a:t>m</a:t>
            </a:r>
            <a:r>
              <a:rPr lang="zh-CN" altLang="en-US" sz="3200" dirty="0"/>
              <a:t>取</a:t>
            </a:r>
            <a:r>
              <a:rPr lang="en-US" altLang="zh-CN" sz="3200" dirty="0"/>
              <a:t>1</a:t>
            </a:r>
            <a:r>
              <a:rPr lang="zh-CN" altLang="en-US" sz="3200" dirty="0"/>
              <a:t>值，若使极小项取</a:t>
            </a:r>
            <a:r>
              <a:rPr lang="en-US" altLang="zh-CN" sz="3200" dirty="0"/>
              <a:t>1</a:t>
            </a:r>
            <a:r>
              <a:rPr lang="zh-CN" altLang="en-US" sz="3200" dirty="0"/>
              <a:t>的解释对应的二进制数为</a:t>
            </a:r>
            <a:r>
              <a:rPr lang="en-US" altLang="zh-CN" sz="3200" dirty="0"/>
              <a:t>i</a:t>
            </a:r>
            <a:r>
              <a:rPr lang="zh-CN" altLang="en-US" sz="3200" dirty="0"/>
              <a:t>，则</a:t>
            </a:r>
            <a:r>
              <a:rPr lang="en-US" altLang="zh-CN" sz="3200" dirty="0"/>
              <a:t>m</a:t>
            </a:r>
            <a:r>
              <a:rPr lang="zh-CN" altLang="en-US" sz="3200" dirty="0"/>
              <a:t>记为</a:t>
            </a:r>
            <a:r>
              <a:rPr lang="en-US" altLang="zh-CN" sz="3200" dirty="0"/>
              <a:t>m</a:t>
            </a:r>
            <a:r>
              <a:rPr lang="en-US" altLang="zh-CN" sz="3200" baseline="-30000" dirty="0"/>
              <a:t>i</a:t>
            </a:r>
            <a:r>
              <a:rPr lang="zh-CN" altLang="en-US" sz="3200" dirty="0"/>
              <a:t>。</a:t>
            </a:r>
            <a:endParaRPr lang="zh-CN" altLang="en-US" sz="3200" dirty="0"/>
          </a:p>
          <a:p>
            <a:pPr algn="just">
              <a:lnSpc>
                <a:spcPct val="90000"/>
              </a:lnSpc>
              <a:buNone/>
            </a:pPr>
            <a:r>
              <a:rPr lang="zh-CN" altLang="en-US" sz="3200" dirty="0"/>
              <a:t>（</a:t>
            </a:r>
            <a:r>
              <a:rPr lang="en-US" altLang="zh-CN" sz="3200" dirty="0"/>
              <a:t>3</a:t>
            </a:r>
            <a:r>
              <a:rPr lang="zh-CN" altLang="en-US" sz="3200" dirty="0"/>
              <a:t>）任意两个不同的极小项的合取式恒假：</a:t>
            </a:r>
            <a:endParaRPr lang="zh-CN" altLang="en-US" sz="3200" dirty="0"/>
          </a:p>
          <a:p>
            <a:pPr algn="just">
              <a:lnSpc>
                <a:spcPct val="90000"/>
              </a:lnSpc>
              <a:buNone/>
            </a:pPr>
            <a:r>
              <a:rPr lang="en-US" altLang="zh-CN" sz="3200" dirty="0"/>
              <a:t>          m</a:t>
            </a:r>
            <a:r>
              <a:rPr lang="en-US" altLang="zh-CN" sz="3200" baseline="-30000" dirty="0"/>
              <a:t>i</a:t>
            </a:r>
            <a:r>
              <a:rPr lang="en-US" altLang="zh-CN" sz="3200" dirty="0">
                <a:sym typeface="Symbol" panose="05050102010706020507" pitchFamily="18" charset="2"/>
              </a:rPr>
              <a:t></a:t>
            </a:r>
            <a:r>
              <a:rPr lang="en-US" altLang="zh-CN" sz="3200" dirty="0"/>
              <a:t> m</a:t>
            </a:r>
            <a:r>
              <a:rPr lang="en-US" altLang="zh-CN" sz="3200" baseline="-30000" dirty="0"/>
              <a:t>j</a:t>
            </a:r>
            <a:r>
              <a:rPr lang="en-US" altLang="zh-CN" sz="3200" dirty="0"/>
              <a:t>=0</a:t>
            </a:r>
            <a:r>
              <a:rPr lang="zh-CN" altLang="en-US" sz="3200" dirty="0"/>
              <a:t>，</a:t>
            </a:r>
            <a:r>
              <a:rPr lang="en-US" altLang="zh-CN" sz="3200" dirty="0"/>
              <a:t>i≠j</a:t>
            </a:r>
            <a:r>
              <a:rPr lang="zh-CN" altLang="en-US" sz="3200" dirty="0"/>
              <a:t>。</a:t>
            </a:r>
            <a:endParaRPr lang="zh-CN" altLang="en-US" sz="3200" dirty="0">
              <a:cs typeface="Times New Roman" panose="02020603050405020304" pitchFamily="18" charset="0"/>
            </a:endParaRPr>
          </a:p>
          <a:p>
            <a:pPr>
              <a:lnSpc>
                <a:spcPct val="90000"/>
              </a:lnSpc>
              <a:buNone/>
            </a:pPr>
            <a:r>
              <a:rPr lang="zh-CN" altLang="en-US" sz="3200" dirty="0">
                <a:cs typeface="Times New Roman" panose="02020603050405020304" pitchFamily="18" charset="0"/>
              </a:rPr>
              <a:t>（</a:t>
            </a:r>
            <a:r>
              <a:rPr lang="en-US" altLang="zh-CN" sz="3200" dirty="0"/>
              <a:t>4</a:t>
            </a:r>
            <a:r>
              <a:rPr lang="zh-CN" altLang="en-US" sz="3200" dirty="0">
                <a:cs typeface="Times New Roman" panose="02020603050405020304" pitchFamily="18" charset="0"/>
              </a:rPr>
              <a:t>）所有极小项的析取式恒真。</a:t>
            </a:r>
            <a:r>
              <a:rPr lang="zh-CN" altLang="en-US" sz="3200" dirty="0"/>
              <a:t> </a:t>
            </a:r>
            <a:endParaRPr lang="zh-CN" altLang="en-US" sz="3200" dirty="0"/>
          </a:p>
        </p:txBody>
      </p:sp>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
          <p:cNvSpPr>
            <a:spLocks noGrp="1"/>
          </p:cNvSpPr>
          <p:nvPr>
            <p:ph type="title"/>
          </p:nvPr>
        </p:nvSpPr>
        <p:spPr>
          <a:ln/>
        </p:spPr>
        <p:txBody>
          <a:bodyPr vert="horz" wrap="square" lIns="91440" tIns="45720" rIns="91440" bIns="45720" anchor="b" anchorCtr="0"/>
          <a:p>
            <a:r>
              <a:rPr lang="zh-CN" altLang="en-US" dirty="0"/>
              <a:t>符号公式</a:t>
            </a:r>
            <a:endParaRPr lang="zh-CN" altLang="en-US" dirty="0"/>
          </a:p>
        </p:txBody>
      </p:sp>
      <p:sp>
        <p:nvSpPr>
          <p:cNvPr id="11267" name="内容占位符 2"/>
          <p:cNvSpPr>
            <a:spLocks noGrp="1"/>
          </p:cNvSpPr>
          <p:nvPr>
            <p:ph idx="1"/>
          </p:nvPr>
        </p:nvSpPr>
        <p:spPr>
          <a:xfrm>
            <a:off x="838200" y="2362200"/>
            <a:ext cx="8221663" cy="4162425"/>
          </a:xfrm>
          <a:ln/>
        </p:spPr>
        <p:txBody>
          <a:bodyPr vert="horz" wrap="square" lIns="91440" tIns="45720" rIns="91440" bIns="45720" anchor="t" anchorCtr="0"/>
          <a:p>
            <a:r>
              <a:rPr lang="zh-CN" altLang="en-US" dirty="0"/>
              <a:t>以上的语义事实具有某种对称性</a:t>
            </a:r>
            <a:endParaRPr lang="en-US" altLang="zh-CN" dirty="0"/>
          </a:p>
          <a:p>
            <a:r>
              <a:rPr lang="zh-CN" altLang="en-US" dirty="0"/>
              <a:t>为了化简公式，引入符号公式：</a:t>
            </a:r>
            <a:endParaRPr lang="en-US" altLang="zh-CN" dirty="0"/>
          </a:p>
          <a:p>
            <a:pPr>
              <a:buNone/>
            </a:pPr>
            <a:r>
              <a:rPr lang="zh-CN" altLang="en-US" dirty="0"/>
              <a:t>             </a:t>
            </a:r>
            <a:r>
              <a:rPr lang="en-US" altLang="zh-CN" dirty="0">
                <a:solidFill>
                  <a:srgbClr val="FF0000"/>
                </a:solidFill>
              </a:rPr>
              <a:t>T</a:t>
            </a:r>
            <a:r>
              <a:rPr lang="en-US" altLang="zh-CN" dirty="0"/>
              <a:t>P</a:t>
            </a:r>
            <a:r>
              <a:rPr lang="zh-CN" altLang="en-US" dirty="0"/>
              <a:t>                    </a:t>
            </a:r>
            <a:r>
              <a:rPr lang="en-US" altLang="zh-CN" dirty="0">
                <a:solidFill>
                  <a:srgbClr val="FF0000"/>
                </a:solidFill>
              </a:rPr>
              <a:t>F</a:t>
            </a:r>
            <a:r>
              <a:rPr lang="en-US" altLang="zh-CN" dirty="0"/>
              <a:t>P</a:t>
            </a:r>
            <a:endParaRPr lang="en-US" altLang="zh-CN" dirty="0"/>
          </a:p>
          <a:p>
            <a:r>
              <a:rPr lang="zh-CN" altLang="en-US" dirty="0"/>
              <a:t>规定</a:t>
            </a:r>
            <a:endParaRPr lang="en-US" altLang="zh-CN" dirty="0"/>
          </a:p>
          <a:p>
            <a:pPr lvl="1"/>
            <a:r>
              <a:rPr lang="en-US" altLang="zh-CN" sz="2800" dirty="0">
                <a:solidFill>
                  <a:srgbClr val="FF0000"/>
                </a:solidFill>
              </a:rPr>
              <a:t>T</a:t>
            </a:r>
            <a:r>
              <a:rPr lang="en-US" altLang="zh-CN" sz="2800" dirty="0"/>
              <a:t>P</a:t>
            </a:r>
            <a:r>
              <a:rPr lang="zh-CN" altLang="en-US" sz="2800" dirty="0"/>
              <a:t> 为真如果</a:t>
            </a:r>
            <a:r>
              <a:rPr lang="en-US" altLang="zh-CN" sz="2800" dirty="0"/>
              <a:t>P</a:t>
            </a:r>
            <a:r>
              <a:rPr lang="zh-CN" altLang="en-US" sz="2800" dirty="0"/>
              <a:t>为真；</a:t>
            </a:r>
            <a:r>
              <a:rPr lang="en-US" altLang="zh-CN" sz="2800" dirty="0">
                <a:solidFill>
                  <a:srgbClr val="FF0000"/>
                </a:solidFill>
              </a:rPr>
              <a:t> T</a:t>
            </a:r>
            <a:r>
              <a:rPr lang="en-US" altLang="zh-CN" sz="2800" dirty="0"/>
              <a:t>P</a:t>
            </a:r>
            <a:r>
              <a:rPr lang="zh-CN" altLang="en-US" sz="2800" dirty="0"/>
              <a:t>为假如果</a:t>
            </a:r>
            <a:r>
              <a:rPr lang="en-US" altLang="zh-CN" sz="2800" dirty="0"/>
              <a:t>P</a:t>
            </a:r>
            <a:r>
              <a:rPr lang="zh-CN" altLang="en-US" sz="2800" dirty="0"/>
              <a:t>为假；</a:t>
            </a:r>
            <a:endParaRPr lang="en-US" altLang="zh-CN" sz="2800" dirty="0"/>
          </a:p>
          <a:p>
            <a:pPr lvl="1"/>
            <a:r>
              <a:rPr lang="en-US" altLang="zh-CN" sz="2800" dirty="0">
                <a:solidFill>
                  <a:srgbClr val="FF0000"/>
                </a:solidFill>
              </a:rPr>
              <a:t>F</a:t>
            </a:r>
            <a:r>
              <a:rPr lang="en-US" altLang="zh-CN" sz="2800" dirty="0"/>
              <a:t>P</a:t>
            </a:r>
            <a:r>
              <a:rPr lang="zh-CN" altLang="en-US" sz="2800" dirty="0"/>
              <a:t>为真如果</a:t>
            </a:r>
            <a:r>
              <a:rPr lang="en-US" altLang="zh-CN" sz="2800" dirty="0"/>
              <a:t>P</a:t>
            </a:r>
            <a:r>
              <a:rPr lang="zh-CN" altLang="en-US" sz="2800" dirty="0"/>
              <a:t>为假；</a:t>
            </a:r>
            <a:r>
              <a:rPr lang="en-US" altLang="zh-CN" sz="2800" dirty="0">
                <a:solidFill>
                  <a:srgbClr val="FF0000"/>
                </a:solidFill>
              </a:rPr>
              <a:t> F</a:t>
            </a:r>
            <a:r>
              <a:rPr lang="en-US" altLang="zh-CN" sz="2800" dirty="0"/>
              <a:t>P</a:t>
            </a:r>
            <a:r>
              <a:rPr lang="zh-CN" altLang="en-US" sz="2800" dirty="0"/>
              <a:t>为假如果</a:t>
            </a:r>
            <a:r>
              <a:rPr lang="en-US" altLang="zh-CN" sz="2800" dirty="0"/>
              <a:t>P</a:t>
            </a:r>
            <a:r>
              <a:rPr lang="zh-CN" altLang="en-US" sz="2800" dirty="0"/>
              <a:t>为真；</a:t>
            </a:r>
            <a:endParaRPr lang="en-US" altLang="zh-CN" sz="2800" dirty="0">
              <a:solidFill>
                <a:srgbClr val="FF0000"/>
              </a:solidFill>
            </a:endParaRPr>
          </a:p>
          <a:p>
            <a:r>
              <a:rPr lang="en-US" altLang="zh-CN" dirty="0">
                <a:solidFill>
                  <a:srgbClr val="FF0000"/>
                </a:solidFill>
              </a:rPr>
              <a:t>T</a:t>
            </a:r>
            <a:r>
              <a:rPr lang="en-US" altLang="zh-CN" dirty="0"/>
              <a:t>P</a:t>
            </a:r>
            <a:r>
              <a:rPr lang="zh-CN" altLang="en-US" dirty="0"/>
              <a:t> 的真值与</a:t>
            </a:r>
            <a:r>
              <a:rPr lang="en-US" altLang="zh-CN" dirty="0"/>
              <a:t>P</a:t>
            </a:r>
            <a:r>
              <a:rPr lang="zh-CN" altLang="en-US" dirty="0"/>
              <a:t>的真值相同</a:t>
            </a:r>
            <a:endParaRPr lang="en-US" altLang="zh-CN" dirty="0"/>
          </a:p>
          <a:p>
            <a:r>
              <a:rPr lang="en-US" altLang="zh-CN" dirty="0">
                <a:solidFill>
                  <a:srgbClr val="FF0000"/>
                </a:solidFill>
              </a:rPr>
              <a:t> F</a:t>
            </a:r>
            <a:r>
              <a:rPr lang="en-US" altLang="zh-CN" dirty="0"/>
              <a:t>P</a:t>
            </a:r>
            <a:r>
              <a:rPr lang="zh-CN" altLang="en-US" dirty="0"/>
              <a:t>的真值与</a:t>
            </a:r>
            <a:r>
              <a:rPr lang="zh-CN" altLang="en-US" b="1" dirty="0"/>
              <a:t>～ </a:t>
            </a:r>
            <a:r>
              <a:rPr lang="en-US" altLang="zh-CN" dirty="0"/>
              <a:t>P</a:t>
            </a:r>
            <a:r>
              <a:rPr lang="zh-CN" altLang="en-US" dirty="0"/>
              <a:t>的真值相同</a:t>
            </a:r>
            <a:endParaRPr lang="zh-CN" altLang="en-US" dirty="0"/>
          </a:p>
        </p:txBody>
      </p:sp>
      <p:sp>
        <p:nvSpPr>
          <p:cNvPr id="1126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1269"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9154" name="Rectangle 3"/>
          <p:cNvSpPr>
            <a:spLocks noGrp="1"/>
          </p:cNvSpPr>
          <p:nvPr>
            <p:ph idx="1"/>
          </p:nvPr>
        </p:nvSpPr>
        <p:spPr>
          <a:xfrm>
            <a:off x="152400" y="404813"/>
            <a:ext cx="8839200" cy="6048375"/>
          </a:xfrm>
          <a:ln/>
        </p:spPr>
        <p:txBody>
          <a:bodyPr vert="horz" wrap="square" lIns="91440" tIns="45720" rIns="91440" bIns="45720" anchor="t" anchorCtr="0"/>
          <a:p>
            <a:pPr algn="just">
              <a:buFont typeface="Wingdings" panose="05000000000000000000" pitchFamily="2" charset="2"/>
              <a:buChar char="Ø"/>
            </a:pPr>
            <a:r>
              <a:rPr lang="zh-CN" altLang="en-US" sz="3200" dirty="0"/>
              <a:t>极大项有如下性质：</a:t>
            </a:r>
            <a:endParaRPr lang="zh-CN" altLang="en-US" sz="3200" dirty="0"/>
          </a:p>
          <a:p>
            <a:pPr algn="just">
              <a:buNone/>
            </a:pPr>
            <a:r>
              <a:rPr lang="zh-CN" altLang="en-US" sz="3200" dirty="0"/>
              <a:t>（</a:t>
            </a:r>
            <a:r>
              <a:rPr lang="en-US" altLang="zh-CN" sz="3200" dirty="0"/>
              <a:t>1</a:t>
            </a:r>
            <a:r>
              <a:rPr lang="zh-CN" altLang="en-US" sz="3200" dirty="0"/>
              <a:t>）</a:t>
            </a:r>
            <a:r>
              <a:rPr lang="en-US" altLang="zh-CN" sz="3200" dirty="0"/>
              <a:t>n</a:t>
            </a:r>
            <a:r>
              <a:rPr lang="zh-CN" altLang="en-US" sz="3200" dirty="0"/>
              <a:t>个命题原子</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a:t>P</a:t>
            </a:r>
            <a:r>
              <a:rPr lang="en-US" altLang="zh-CN" sz="3200" baseline="-30000" dirty="0"/>
              <a:t>n</a:t>
            </a:r>
            <a:r>
              <a:rPr lang="zh-CN" altLang="en-US" sz="3200" dirty="0"/>
              <a:t>有</a:t>
            </a:r>
            <a:r>
              <a:rPr lang="zh-CN" altLang="en-US" dirty="0"/>
              <a:t>2</a:t>
            </a:r>
            <a:r>
              <a:rPr lang="en-US" altLang="zh-CN" baseline="30000" dirty="0"/>
              <a:t>n</a:t>
            </a:r>
            <a:r>
              <a:rPr lang="zh-CN" altLang="en-US" sz="3200" dirty="0"/>
              <a:t>个不同的解释，每个解释对应</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a:t>P</a:t>
            </a:r>
            <a:r>
              <a:rPr lang="en-US" altLang="zh-CN" sz="3200" baseline="-30000" dirty="0"/>
              <a:t>n</a:t>
            </a:r>
            <a:r>
              <a:rPr lang="zh-CN" altLang="en-US" sz="3200" dirty="0"/>
              <a:t>的一个极大项。</a:t>
            </a:r>
            <a:endParaRPr lang="zh-CN" altLang="en-US" sz="3200" dirty="0"/>
          </a:p>
          <a:p>
            <a:pPr algn="just">
              <a:buNone/>
            </a:pPr>
            <a:r>
              <a:rPr lang="zh-CN" altLang="en-US" sz="3200" dirty="0"/>
              <a:t>（</a:t>
            </a:r>
            <a:r>
              <a:rPr lang="en-US" altLang="zh-CN" sz="3200" dirty="0"/>
              <a:t>2</a:t>
            </a:r>
            <a:r>
              <a:rPr lang="zh-CN" altLang="en-US" sz="3200" dirty="0"/>
              <a:t>）对</a:t>
            </a:r>
            <a:r>
              <a:rPr lang="en-US" altLang="zh-CN" sz="3200" dirty="0"/>
              <a:t>P</a:t>
            </a:r>
            <a:r>
              <a:rPr lang="en-US" altLang="zh-CN" sz="3200" baseline="-30000" dirty="0"/>
              <a:t>1</a:t>
            </a:r>
            <a:r>
              <a:rPr lang="zh-CN" altLang="en-US" sz="3200" dirty="0"/>
              <a:t>，</a:t>
            </a:r>
            <a:r>
              <a:rPr lang="en-US" altLang="zh-CN" sz="3200" dirty="0"/>
              <a:t>…</a:t>
            </a:r>
            <a:r>
              <a:rPr lang="zh-CN" altLang="en-US" sz="3200" dirty="0"/>
              <a:t>，</a:t>
            </a:r>
            <a:r>
              <a:rPr lang="en-US" altLang="zh-CN" sz="3200" dirty="0"/>
              <a:t>P</a:t>
            </a:r>
            <a:r>
              <a:rPr lang="en-US" altLang="zh-CN" sz="3200" baseline="-30000" dirty="0"/>
              <a:t>n</a:t>
            </a:r>
            <a:r>
              <a:rPr lang="zh-CN" altLang="en-US" sz="3200" dirty="0"/>
              <a:t>的任意一个极大项</a:t>
            </a:r>
            <a:r>
              <a:rPr lang="en-US" altLang="zh-CN" sz="3200" dirty="0"/>
              <a:t>M</a:t>
            </a:r>
            <a:r>
              <a:rPr lang="zh-CN" altLang="en-US" sz="3200" dirty="0"/>
              <a:t>，有且只有一个解释使</a:t>
            </a:r>
            <a:r>
              <a:rPr lang="en-US" altLang="zh-CN" sz="3200" dirty="0"/>
              <a:t>M</a:t>
            </a:r>
            <a:r>
              <a:rPr lang="zh-CN" altLang="en-US" sz="3200" dirty="0"/>
              <a:t>取</a:t>
            </a:r>
            <a:r>
              <a:rPr lang="en-US" altLang="zh-CN" sz="3200" dirty="0"/>
              <a:t>0</a:t>
            </a:r>
            <a:r>
              <a:rPr lang="zh-CN" altLang="en-US" sz="3200" dirty="0"/>
              <a:t>值，若使极大项取</a:t>
            </a:r>
            <a:r>
              <a:rPr lang="en-US" altLang="zh-CN" sz="3200" dirty="0"/>
              <a:t>0</a:t>
            </a:r>
            <a:r>
              <a:rPr lang="zh-CN" altLang="en-US" sz="3200" dirty="0"/>
              <a:t>的解释对应的二进制数为</a:t>
            </a:r>
            <a:r>
              <a:rPr lang="en-US" altLang="zh-CN" sz="3200" dirty="0"/>
              <a:t>i</a:t>
            </a:r>
            <a:r>
              <a:rPr lang="zh-CN" altLang="en-US" sz="3200" dirty="0"/>
              <a:t>，则</a:t>
            </a:r>
            <a:r>
              <a:rPr lang="en-US" altLang="zh-CN" sz="3200" dirty="0"/>
              <a:t>M</a:t>
            </a:r>
            <a:r>
              <a:rPr lang="zh-CN" altLang="en-US" sz="3200" dirty="0"/>
              <a:t>记为</a:t>
            </a:r>
            <a:r>
              <a:rPr lang="en-US" altLang="zh-CN" sz="3200" dirty="0"/>
              <a:t>M</a:t>
            </a:r>
            <a:r>
              <a:rPr lang="en-US" altLang="zh-CN" sz="3200" baseline="-30000" dirty="0"/>
              <a:t>i</a:t>
            </a:r>
            <a:r>
              <a:rPr lang="zh-CN" altLang="en-US" sz="3200" dirty="0"/>
              <a:t>。</a:t>
            </a:r>
            <a:endParaRPr lang="zh-CN" altLang="en-US" sz="3200" dirty="0"/>
          </a:p>
          <a:p>
            <a:pPr algn="just">
              <a:buNone/>
            </a:pPr>
            <a:r>
              <a:rPr lang="zh-CN" altLang="en-US" sz="3200" dirty="0"/>
              <a:t>（</a:t>
            </a:r>
            <a:r>
              <a:rPr lang="en-US" altLang="zh-CN" sz="3200" dirty="0"/>
              <a:t>3</a:t>
            </a:r>
            <a:r>
              <a:rPr lang="zh-CN" altLang="en-US" sz="3200" dirty="0"/>
              <a:t>）任意两个不同的极大项的析取式恒真：</a:t>
            </a:r>
            <a:endParaRPr lang="zh-CN" altLang="en-US" sz="3200" dirty="0"/>
          </a:p>
          <a:p>
            <a:pPr algn="just">
              <a:buNone/>
            </a:pPr>
            <a:r>
              <a:rPr lang="en-US" altLang="zh-CN" sz="3200" dirty="0"/>
              <a:t>          M</a:t>
            </a:r>
            <a:r>
              <a:rPr lang="en-US" altLang="zh-CN" sz="3200" baseline="-30000" dirty="0"/>
              <a:t>i </a:t>
            </a:r>
            <a:r>
              <a:rPr lang="en-US" altLang="zh-CN" sz="3200" dirty="0">
                <a:sym typeface="Symbol" panose="05050102010706020507" pitchFamily="18" charset="2"/>
              </a:rPr>
              <a:t></a:t>
            </a:r>
            <a:r>
              <a:rPr lang="en-US" altLang="zh-CN" sz="3200" dirty="0"/>
              <a:t> M</a:t>
            </a:r>
            <a:r>
              <a:rPr lang="en-US" altLang="zh-CN" sz="3200" baseline="-30000" dirty="0"/>
              <a:t>j</a:t>
            </a:r>
            <a:r>
              <a:rPr lang="en-US" altLang="zh-CN" sz="3200" dirty="0"/>
              <a:t>=1</a:t>
            </a:r>
            <a:r>
              <a:rPr lang="zh-CN" altLang="en-US" sz="3200" dirty="0"/>
              <a:t>，</a:t>
            </a:r>
            <a:r>
              <a:rPr lang="en-US" altLang="zh-CN" sz="3200" dirty="0"/>
              <a:t>i≠j</a:t>
            </a:r>
            <a:r>
              <a:rPr lang="zh-CN" altLang="en-US" sz="3200" dirty="0"/>
              <a:t>。</a:t>
            </a:r>
            <a:endParaRPr lang="zh-CN" altLang="en-US" sz="3200" dirty="0"/>
          </a:p>
          <a:p>
            <a:pPr algn="just">
              <a:buNone/>
            </a:pPr>
            <a:r>
              <a:rPr lang="zh-CN" altLang="en-US" sz="3200" dirty="0"/>
              <a:t>（</a:t>
            </a:r>
            <a:r>
              <a:rPr lang="en-US" altLang="zh-CN" sz="3200" dirty="0"/>
              <a:t>4</a:t>
            </a:r>
            <a:r>
              <a:rPr lang="zh-CN" altLang="en-US" sz="3200" dirty="0"/>
              <a:t>）</a:t>
            </a:r>
            <a:r>
              <a:rPr lang="zh-CN" altLang="en-US" sz="3200" dirty="0">
                <a:solidFill>
                  <a:srgbClr val="FF0000"/>
                </a:solidFill>
              </a:rPr>
              <a:t>所有极大项的合取式恒假。</a:t>
            </a:r>
            <a:endParaRPr lang="zh-CN" altLang="en-US" sz="3200" dirty="0">
              <a:solidFill>
                <a:srgbClr val="FF0000"/>
              </a:solidFill>
            </a:endParaRPr>
          </a:p>
          <a:p>
            <a:pPr algn="just">
              <a:buFont typeface="Wingdings" panose="05000000000000000000" pitchFamily="2" charset="2"/>
              <a:buChar char="Ø"/>
            </a:pPr>
            <a:r>
              <a:rPr lang="zh-CN" altLang="en-US" sz="3200" dirty="0"/>
              <a:t>极小项和极大项的关系：</a:t>
            </a:r>
            <a:r>
              <a:rPr lang="en-US" altLang="zh-CN" sz="3200" dirty="0"/>
              <a:t>m</a:t>
            </a:r>
            <a:r>
              <a:rPr lang="en-US" altLang="zh-CN" sz="3200" baseline="-30000" dirty="0"/>
              <a:t>i</a:t>
            </a:r>
            <a:r>
              <a:rPr lang="en-US" altLang="zh-CN" sz="3200" dirty="0"/>
              <a:t>=</a:t>
            </a:r>
            <a:r>
              <a:rPr lang="en-US" altLang="zh-CN" sz="3200" dirty="0">
                <a:cs typeface="Times New Roman" panose="02020603050405020304" pitchFamily="18" charset="0"/>
                <a:sym typeface="Symbol" panose="05050102010706020507" pitchFamily="18" charset="2"/>
              </a:rPr>
              <a:t></a:t>
            </a:r>
            <a:r>
              <a:rPr lang="en-US" altLang="zh-CN" sz="3200" dirty="0"/>
              <a:t> M</a:t>
            </a:r>
            <a:r>
              <a:rPr lang="en-US" altLang="zh-CN" sz="3200" baseline="-30000" dirty="0"/>
              <a:t>i </a:t>
            </a:r>
            <a:r>
              <a:rPr lang="zh-CN" altLang="en-US" sz="3200" dirty="0">
                <a:cs typeface="Times New Roman" panose="02020603050405020304" pitchFamily="18" charset="0"/>
              </a:rPr>
              <a:t>，</a:t>
            </a:r>
            <a:r>
              <a:rPr lang="en-US" altLang="zh-CN" sz="3200" dirty="0"/>
              <a:t>M</a:t>
            </a:r>
            <a:r>
              <a:rPr lang="en-US" altLang="zh-CN" sz="3200" baseline="-30000" dirty="0"/>
              <a:t>i</a:t>
            </a:r>
            <a:r>
              <a:rPr lang="en-US" altLang="zh-CN" sz="3200" dirty="0"/>
              <a:t>=</a:t>
            </a:r>
            <a:r>
              <a:rPr lang="en-US" altLang="zh-CN" sz="3200" dirty="0">
                <a:cs typeface="Times New Roman" panose="02020603050405020304" pitchFamily="18" charset="0"/>
                <a:sym typeface="Symbol" panose="05050102010706020507" pitchFamily="18" charset="2"/>
              </a:rPr>
              <a:t></a:t>
            </a:r>
            <a:r>
              <a:rPr lang="en-US" altLang="zh-CN" sz="3200" dirty="0"/>
              <a:t>m</a:t>
            </a:r>
            <a:r>
              <a:rPr lang="en-US" altLang="zh-CN" sz="3200" baseline="-30000" dirty="0"/>
              <a:t>i</a:t>
            </a:r>
            <a:r>
              <a:rPr lang="en-US" altLang="zh-CN" sz="3200" dirty="0"/>
              <a:t> </a:t>
            </a:r>
            <a:endParaRPr lang="zh-CN" altLang="en-US" sz="3200" dirty="0"/>
          </a:p>
        </p:txBody>
      </p:sp>
    </p:spTree>
  </p:cSld>
  <p:clrMapOvr>
    <a:masterClrMapping/>
  </p:clrMapOvr>
  <p:transition spd="med">
    <p:random/>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1"/>
          <p:cNvSpPr>
            <a:spLocks noGrp="1"/>
          </p:cNvSpPr>
          <p:nvPr>
            <p:ph type="title"/>
          </p:nvPr>
        </p:nvSpPr>
        <p:spPr>
          <a:ln/>
        </p:spPr>
        <p:txBody>
          <a:bodyPr vert="horz" wrap="square" lIns="91440" tIns="45720" rIns="91440" bIns="45720" anchor="b" anchorCtr="0"/>
          <a:p>
            <a:r>
              <a:rPr lang="zh-CN" altLang="en-US" dirty="0"/>
              <a:t>扩展规则推理方法</a:t>
            </a:r>
            <a:endParaRPr lang="zh-CN" altLang="en-US" dirty="0"/>
          </a:p>
        </p:txBody>
      </p:sp>
      <p:sp>
        <p:nvSpPr>
          <p:cNvPr id="50179" name="内容占位符 2"/>
          <p:cNvSpPr>
            <a:spLocks noGrp="1"/>
          </p:cNvSpPr>
          <p:nvPr>
            <p:ph idx="1"/>
          </p:nvPr>
        </p:nvSpPr>
        <p:spPr>
          <a:ln/>
        </p:spPr>
        <p:txBody>
          <a:bodyPr vert="horz" wrap="square" lIns="91440" tIns="45720" rIns="91440" bIns="45720" anchor="t" anchorCtr="0"/>
          <a:p>
            <a:endParaRPr lang="zh-CN" altLang="en-US" dirty="0"/>
          </a:p>
        </p:txBody>
      </p:sp>
      <p:sp>
        <p:nvSpPr>
          <p:cNvPr id="5018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solidFill>
                  <a:srgbClr val="003366"/>
                </a:solidFill>
              </a:rPr>
            </a:fld>
            <a:endParaRPr lang="en-US" altLang="zh-CN" sz="1400" dirty="0">
              <a:solidFill>
                <a:srgbClr val="003366"/>
              </a:solidFill>
            </a:endParaRPr>
          </a:p>
        </p:txBody>
      </p:sp>
      <p:sp>
        <p:nvSpPr>
          <p:cNvPr id="5018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rgbClr val="FFFFFF"/>
                </a:solidFill>
              </a:rPr>
            </a:fld>
            <a:endParaRPr lang="en-US" altLang="zh-CN" sz="2600" b="1" dirty="0">
              <a:solidFill>
                <a:srgbClr val="FFFFFF"/>
              </a:solidFill>
            </a:endParaRPr>
          </a:p>
        </p:txBody>
      </p:sp>
      <p:pic>
        <p:nvPicPr>
          <p:cNvPr id="50182" name="图片 5"/>
          <p:cNvPicPr>
            <a:picLocks noChangeAspect="1"/>
          </p:cNvPicPr>
          <p:nvPr/>
        </p:nvPicPr>
        <p:blipFill>
          <a:blip r:embed="rId1"/>
          <a:stretch>
            <a:fillRect/>
          </a:stretch>
        </p:blipFill>
        <p:spPr>
          <a:xfrm>
            <a:off x="782638" y="2392363"/>
            <a:ext cx="7956550" cy="3052762"/>
          </a:xfrm>
          <a:prstGeom prst="rect">
            <a:avLst/>
          </a:prstGeom>
          <a:noFill/>
          <a:ln w="9525">
            <a:noFill/>
          </a:ln>
        </p:spPr>
      </p:pic>
    </p:spTree>
  </p:cSld>
  <p:clrMapOvr>
    <a:masterClrMapping/>
  </p:clrMapOvr>
  <p:transition spd="med">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a:ln/>
        </p:spPr>
        <p:txBody>
          <a:bodyPr vert="horz" wrap="square" lIns="91440" tIns="45720" rIns="91440" bIns="45720" anchor="b" anchorCtr="0"/>
          <a:p>
            <a:r>
              <a:rPr lang="zh-CN" altLang="en-US" dirty="0"/>
              <a:t>扩展规则推理方法</a:t>
            </a:r>
            <a:endParaRPr lang="zh-CN" altLang="en-US" dirty="0"/>
          </a:p>
        </p:txBody>
      </p:sp>
      <p:sp>
        <p:nvSpPr>
          <p:cNvPr id="51203" name="内容占位符 2"/>
          <p:cNvSpPr>
            <a:spLocks noGrp="1"/>
          </p:cNvSpPr>
          <p:nvPr>
            <p:ph idx="1"/>
          </p:nvPr>
        </p:nvSpPr>
        <p:spPr>
          <a:ln/>
        </p:spPr>
        <p:txBody>
          <a:bodyPr vert="horz" wrap="square" lIns="91440" tIns="45720" rIns="91440" bIns="45720" anchor="t" anchorCtr="0"/>
          <a:p>
            <a:endParaRPr lang="zh-CN" altLang="en-US" dirty="0"/>
          </a:p>
        </p:txBody>
      </p:sp>
      <p:sp>
        <p:nvSpPr>
          <p:cNvPr id="5120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solidFill>
                  <a:srgbClr val="003366"/>
                </a:solidFill>
              </a:rPr>
            </a:fld>
            <a:endParaRPr lang="en-US" altLang="zh-CN" sz="1400" dirty="0">
              <a:solidFill>
                <a:srgbClr val="003366"/>
              </a:solidFill>
            </a:endParaRPr>
          </a:p>
        </p:txBody>
      </p:sp>
      <p:sp>
        <p:nvSpPr>
          <p:cNvPr id="5120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rgbClr val="FFFFFF"/>
                </a:solidFill>
              </a:rPr>
            </a:fld>
            <a:endParaRPr lang="en-US" altLang="zh-CN" sz="2600" b="1" dirty="0">
              <a:solidFill>
                <a:srgbClr val="FFFFFF"/>
              </a:solidFill>
            </a:endParaRPr>
          </a:p>
        </p:txBody>
      </p:sp>
      <p:pic>
        <p:nvPicPr>
          <p:cNvPr id="51206" name="图片 5"/>
          <p:cNvPicPr>
            <a:picLocks noChangeAspect="1"/>
          </p:cNvPicPr>
          <p:nvPr/>
        </p:nvPicPr>
        <p:blipFill>
          <a:blip r:embed="rId1"/>
          <a:stretch>
            <a:fillRect/>
          </a:stretch>
        </p:blipFill>
        <p:spPr>
          <a:xfrm>
            <a:off x="838200" y="2362200"/>
            <a:ext cx="8067675" cy="3181350"/>
          </a:xfrm>
          <a:prstGeom prst="rect">
            <a:avLst/>
          </a:prstGeom>
          <a:noFill/>
          <a:ln w="9525">
            <a:noFill/>
          </a:ln>
        </p:spPr>
      </p:pic>
      <p:pic>
        <p:nvPicPr>
          <p:cNvPr id="51207" name="图片 6"/>
          <p:cNvPicPr>
            <a:picLocks noChangeAspect="1"/>
          </p:cNvPicPr>
          <p:nvPr/>
        </p:nvPicPr>
        <p:blipFill>
          <a:blip r:embed="rId2"/>
          <a:stretch>
            <a:fillRect/>
          </a:stretch>
        </p:blipFill>
        <p:spPr>
          <a:xfrm>
            <a:off x="798513" y="5643563"/>
            <a:ext cx="2705100" cy="333375"/>
          </a:xfrm>
          <a:prstGeom prst="rect">
            <a:avLst/>
          </a:prstGeom>
          <a:noFill/>
          <a:ln w="9525">
            <a:noFill/>
          </a:ln>
        </p:spPr>
      </p:pic>
    </p:spTree>
  </p:cSld>
  <p:clrMapOvr>
    <a:masterClrMapping/>
  </p:clrMapOvr>
  <p:transition spd="med">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1"/>
          <p:cNvSpPr>
            <a:spLocks noGrp="1"/>
          </p:cNvSpPr>
          <p:nvPr>
            <p:ph type="title"/>
          </p:nvPr>
        </p:nvSpPr>
        <p:spPr>
          <a:ln/>
        </p:spPr>
        <p:txBody>
          <a:bodyPr vert="horz" wrap="square" lIns="91440" tIns="45720" rIns="91440" bIns="45720" anchor="b" anchorCtr="0"/>
          <a:p>
            <a:r>
              <a:rPr lang="zh-CN" altLang="en-US" dirty="0"/>
              <a:t>扩展规则推理方法</a:t>
            </a:r>
            <a:endParaRPr lang="zh-CN" altLang="en-US" dirty="0"/>
          </a:p>
        </p:txBody>
      </p:sp>
      <p:sp>
        <p:nvSpPr>
          <p:cNvPr id="52227"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solidFill>
                  <a:srgbClr val="003366"/>
                </a:solidFill>
              </a:rPr>
            </a:fld>
            <a:endParaRPr lang="en-US" altLang="zh-CN" sz="1400" dirty="0">
              <a:solidFill>
                <a:srgbClr val="003366"/>
              </a:solidFill>
            </a:endParaRPr>
          </a:p>
        </p:txBody>
      </p:sp>
      <p:sp>
        <p:nvSpPr>
          <p:cNvPr id="52228"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rgbClr val="FFFFFF"/>
                </a:solidFill>
              </a:rPr>
            </a:fld>
            <a:endParaRPr lang="en-US" altLang="zh-CN" sz="2600" b="1" dirty="0">
              <a:solidFill>
                <a:srgbClr val="FFFFFF"/>
              </a:solidFill>
            </a:endParaRPr>
          </a:p>
        </p:txBody>
      </p:sp>
      <p:pic>
        <p:nvPicPr>
          <p:cNvPr id="52229" name="图片 5"/>
          <p:cNvPicPr>
            <a:picLocks noChangeAspect="1"/>
          </p:cNvPicPr>
          <p:nvPr/>
        </p:nvPicPr>
        <p:blipFill>
          <a:blip r:embed="rId1"/>
          <a:stretch>
            <a:fillRect/>
          </a:stretch>
        </p:blipFill>
        <p:spPr>
          <a:xfrm>
            <a:off x="800100" y="2397125"/>
            <a:ext cx="8058150" cy="1095375"/>
          </a:xfrm>
          <a:prstGeom prst="rect">
            <a:avLst/>
          </a:prstGeom>
          <a:noFill/>
          <a:ln w="9525">
            <a:noFill/>
          </a:ln>
        </p:spPr>
      </p:pic>
      <p:pic>
        <p:nvPicPr>
          <p:cNvPr id="52230" name="图片 6"/>
          <p:cNvPicPr>
            <a:picLocks noChangeAspect="1"/>
          </p:cNvPicPr>
          <p:nvPr/>
        </p:nvPicPr>
        <p:blipFill>
          <a:blip r:embed="rId2"/>
          <a:stretch>
            <a:fillRect/>
          </a:stretch>
        </p:blipFill>
        <p:spPr>
          <a:xfrm>
            <a:off x="1057275" y="3463925"/>
            <a:ext cx="7658100" cy="396875"/>
          </a:xfrm>
          <a:prstGeom prst="rect">
            <a:avLst/>
          </a:prstGeom>
          <a:noFill/>
          <a:ln w="9525">
            <a:noFill/>
          </a:ln>
        </p:spPr>
      </p:pic>
      <p:pic>
        <p:nvPicPr>
          <p:cNvPr id="52231" name="图片 8"/>
          <p:cNvPicPr>
            <a:picLocks noChangeAspect="1"/>
          </p:cNvPicPr>
          <p:nvPr/>
        </p:nvPicPr>
        <p:blipFill>
          <a:blip r:embed="rId3"/>
          <a:stretch>
            <a:fillRect/>
          </a:stretch>
        </p:blipFill>
        <p:spPr>
          <a:xfrm>
            <a:off x="835025" y="3876675"/>
            <a:ext cx="8220075" cy="1428750"/>
          </a:xfrm>
          <a:prstGeom prst="rect">
            <a:avLst/>
          </a:prstGeom>
          <a:noFill/>
          <a:ln w="9525">
            <a:noFill/>
          </a:ln>
        </p:spPr>
      </p:pic>
      <p:pic>
        <p:nvPicPr>
          <p:cNvPr id="52232" name="内容占位符 7"/>
          <p:cNvPicPr>
            <a:picLocks noChangeAspect="1"/>
          </p:cNvPicPr>
          <p:nvPr/>
        </p:nvPicPr>
        <p:blipFill>
          <a:blip r:embed="rId4"/>
          <a:stretch>
            <a:fillRect/>
          </a:stretch>
        </p:blipFill>
        <p:spPr>
          <a:xfrm>
            <a:off x="762000" y="5408613"/>
            <a:ext cx="7693025" cy="692150"/>
          </a:xfrm>
          <a:prstGeom prst="rect">
            <a:avLst/>
          </a:prstGeom>
          <a:noFill/>
          <a:ln w="9525">
            <a:noFill/>
          </a:ln>
        </p:spPr>
      </p:pic>
    </p:spTree>
  </p:cSld>
  <p:clrMapOvr>
    <a:masterClrMapping/>
  </p:clrMapOvr>
  <p:transition spd="med">
    <p:random/>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1"/>
          <p:cNvSpPr>
            <a:spLocks noGrp="1"/>
          </p:cNvSpPr>
          <p:nvPr>
            <p:ph type="title"/>
          </p:nvPr>
        </p:nvSpPr>
        <p:spPr>
          <a:ln/>
        </p:spPr>
        <p:txBody>
          <a:bodyPr vert="horz" wrap="square" lIns="91440" tIns="45720" rIns="91440" bIns="45720" anchor="b" anchorCtr="0"/>
          <a:p>
            <a:r>
              <a:rPr lang="zh-CN" altLang="en-US" dirty="0"/>
              <a:t>扩展规则推理方法</a:t>
            </a:r>
            <a:endParaRPr lang="zh-CN" altLang="en-US" dirty="0"/>
          </a:p>
        </p:txBody>
      </p:sp>
      <p:sp>
        <p:nvSpPr>
          <p:cNvPr id="53251"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solidFill>
                  <a:srgbClr val="003366"/>
                </a:solidFill>
              </a:rPr>
            </a:fld>
            <a:endParaRPr lang="en-US" altLang="zh-CN" sz="1400" dirty="0">
              <a:solidFill>
                <a:srgbClr val="003366"/>
              </a:solidFill>
            </a:endParaRPr>
          </a:p>
        </p:txBody>
      </p:sp>
      <p:sp>
        <p:nvSpPr>
          <p:cNvPr id="53252"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rgbClr val="FFFFFF"/>
                </a:solidFill>
              </a:rPr>
            </a:fld>
            <a:endParaRPr lang="en-US" altLang="zh-CN" sz="2600" b="1" dirty="0">
              <a:solidFill>
                <a:srgbClr val="FFFFFF"/>
              </a:solidFill>
            </a:endParaRPr>
          </a:p>
        </p:txBody>
      </p:sp>
      <p:pic>
        <p:nvPicPr>
          <p:cNvPr id="53253" name="图片 9"/>
          <p:cNvPicPr>
            <a:picLocks noChangeAspect="1"/>
          </p:cNvPicPr>
          <p:nvPr/>
        </p:nvPicPr>
        <p:blipFill>
          <a:blip r:embed="rId1"/>
          <a:stretch>
            <a:fillRect/>
          </a:stretch>
        </p:blipFill>
        <p:spPr>
          <a:xfrm>
            <a:off x="809625" y="2420938"/>
            <a:ext cx="8334375" cy="4267200"/>
          </a:xfrm>
          <a:prstGeom prst="rect">
            <a:avLst/>
          </a:prstGeom>
          <a:noFill/>
          <a:ln w="9525">
            <a:noFill/>
          </a:ln>
        </p:spPr>
      </p:pic>
    </p:spTree>
  </p:cSld>
  <p:clrMapOvr>
    <a:masterClrMapping/>
  </p:clrMapOvr>
  <p:transition spd="med">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1"/>
          <p:cNvSpPr>
            <a:spLocks noGrp="1"/>
          </p:cNvSpPr>
          <p:nvPr>
            <p:ph type="title"/>
          </p:nvPr>
        </p:nvSpPr>
        <p:spPr>
          <a:ln/>
        </p:spPr>
        <p:txBody>
          <a:bodyPr vert="horz" wrap="square" lIns="91440" tIns="45720" rIns="91440" bIns="45720" anchor="b" anchorCtr="0"/>
          <a:p>
            <a:r>
              <a:rPr lang="zh-CN" altLang="en-US" dirty="0"/>
              <a:t>扩展规则推理方法</a:t>
            </a:r>
            <a:endParaRPr lang="zh-CN" altLang="en-US" dirty="0"/>
          </a:p>
        </p:txBody>
      </p:sp>
      <p:sp>
        <p:nvSpPr>
          <p:cNvPr id="54275" name="内容占位符 2"/>
          <p:cNvSpPr>
            <a:spLocks noGrp="1"/>
          </p:cNvSpPr>
          <p:nvPr>
            <p:ph idx="1"/>
          </p:nvPr>
        </p:nvSpPr>
        <p:spPr>
          <a:ln/>
        </p:spPr>
        <p:txBody>
          <a:bodyPr vert="horz" wrap="square" lIns="91440" tIns="45720" rIns="91440" bIns="45720" anchor="t" anchorCtr="0"/>
          <a:p>
            <a:endParaRPr lang="zh-CN" altLang="en-US" dirty="0"/>
          </a:p>
        </p:txBody>
      </p:sp>
      <p:sp>
        <p:nvSpPr>
          <p:cNvPr id="54276"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solidFill>
                  <a:srgbClr val="003366"/>
                </a:solidFill>
              </a:rPr>
            </a:fld>
            <a:endParaRPr lang="en-US" altLang="zh-CN" sz="1400" dirty="0">
              <a:solidFill>
                <a:srgbClr val="003366"/>
              </a:solidFill>
            </a:endParaRPr>
          </a:p>
        </p:txBody>
      </p:sp>
      <p:sp>
        <p:nvSpPr>
          <p:cNvPr id="54277"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rgbClr val="FFFFFF"/>
                </a:solidFill>
              </a:rPr>
            </a:fld>
            <a:endParaRPr lang="en-US" altLang="zh-CN" sz="2600" b="1" dirty="0">
              <a:solidFill>
                <a:srgbClr val="FFFFFF"/>
              </a:solidFill>
            </a:endParaRPr>
          </a:p>
        </p:txBody>
      </p:sp>
      <p:pic>
        <p:nvPicPr>
          <p:cNvPr id="54278" name="图片 5"/>
          <p:cNvPicPr>
            <a:picLocks noChangeAspect="1"/>
          </p:cNvPicPr>
          <p:nvPr/>
        </p:nvPicPr>
        <p:blipFill>
          <a:blip r:embed="rId1"/>
          <a:stretch>
            <a:fillRect/>
          </a:stretch>
        </p:blipFill>
        <p:spPr>
          <a:xfrm>
            <a:off x="757238" y="2393950"/>
            <a:ext cx="8153400" cy="1190625"/>
          </a:xfrm>
          <a:prstGeom prst="rect">
            <a:avLst/>
          </a:prstGeom>
          <a:noFill/>
          <a:ln w="9525">
            <a:noFill/>
          </a:ln>
        </p:spPr>
      </p:pic>
      <p:pic>
        <p:nvPicPr>
          <p:cNvPr id="54279" name="图片 6"/>
          <p:cNvPicPr>
            <a:picLocks noChangeAspect="1"/>
          </p:cNvPicPr>
          <p:nvPr/>
        </p:nvPicPr>
        <p:blipFill>
          <a:blip r:embed="rId2"/>
          <a:stretch>
            <a:fillRect/>
          </a:stretch>
        </p:blipFill>
        <p:spPr>
          <a:xfrm>
            <a:off x="739775" y="3500438"/>
            <a:ext cx="8153400" cy="2047875"/>
          </a:xfrm>
          <a:prstGeom prst="rect">
            <a:avLst/>
          </a:prstGeom>
          <a:noFill/>
          <a:ln w="9525">
            <a:noFill/>
          </a:ln>
        </p:spPr>
      </p:pic>
    </p:spTree>
  </p:cSld>
  <p:clrMapOvr>
    <a:masterClrMapping/>
  </p:clrMapOvr>
  <p:transition spd="med">
    <p:random/>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ln/>
        </p:spPr>
        <p:txBody>
          <a:bodyPr vert="horz" wrap="square" lIns="91440" tIns="45720" rIns="91440" bIns="45720" anchor="b" anchorCtr="0"/>
          <a:p>
            <a:r>
              <a:rPr lang="zh-CN" altLang="en-US" dirty="0"/>
              <a:t>扩展规则推理方法</a:t>
            </a:r>
            <a:endParaRPr lang="zh-CN" altLang="en-US" dirty="0"/>
          </a:p>
        </p:txBody>
      </p:sp>
      <p:pic>
        <p:nvPicPr>
          <p:cNvPr id="55299" name="内容占位符 6"/>
          <p:cNvPicPr>
            <a:picLocks noGrp="1" noChangeAspect="1"/>
          </p:cNvPicPr>
          <p:nvPr>
            <p:ph idx="1"/>
          </p:nvPr>
        </p:nvPicPr>
        <p:blipFill>
          <a:blip r:embed="rId1"/>
          <a:srcRect/>
          <a:stretch>
            <a:fillRect/>
          </a:stretch>
        </p:blipFill>
        <p:spPr>
          <a:xfrm>
            <a:off x="838200" y="4067175"/>
            <a:ext cx="7693025" cy="314325"/>
          </a:xfrm>
          <a:ln/>
        </p:spPr>
      </p:pic>
      <p:sp>
        <p:nvSpPr>
          <p:cNvPr id="5530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solidFill>
                  <a:srgbClr val="003366"/>
                </a:solidFill>
              </a:rPr>
            </a:fld>
            <a:endParaRPr lang="en-US" altLang="zh-CN" sz="1400" dirty="0">
              <a:solidFill>
                <a:srgbClr val="003366"/>
              </a:solidFill>
            </a:endParaRPr>
          </a:p>
        </p:txBody>
      </p:sp>
      <p:sp>
        <p:nvSpPr>
          <p:cNvPr id="5530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rgbClr val="FFFFFF"/>
                </a:solidFill>
              </a:rPr>
            </a:fld>
            <a:endParaRPr lang="en-US" altLang="zh-CN" sz="2600" b="1" dirty="0">
              <a:solidFill>
                <a:srgbClr val="FFFFFF"/>
              </a:solidFill>
            </a:endParaRPr>
          </a:p>
        </p:txBody>
      </p:sp>
      <p:pic>
        <p:nvPicPr>
          <p:cNvPr id="55302" name="图片 5"/>
          <p:cNvPicPr>
            <a:picLocks noChangeAspect="1"/>
          </p:cNvPicPr>
          <p:nvPr/>
        </p:nvPicPr>
        <p:blipFill>
          <a:blip r:embed="rId2"/>
          <a:stretch>
            <a:fillRect/>
          </a:stretch>
        </p:blipFill>
        <p:spPr>
          <a:xfrm>
            <a:off x="762000" y="2565400"/>
            <a:ext cx="8020050" cy="2838450"/>
          </a:xfrm>
          <a:prstGeom prst="rect">
            <a:avLst/>
          </a:prstGeom>
          <a:noFill/>
          <a:ln w="9525">
            <a:noFill/>
          </a:ln>
        </p:spPr>
      </p:pic>
      <p:pic>
        <p:nvPicPr>
          <p:cNvPr id="55303" name="图片 7"/>
          <p:cNvPicPr>
            <a:picLocks noChangeAspect="1"/>
          </p:cNvPicPr>
          <p:nvPr/>
        </p:nvPicPr>
        <p:blipFill>
          <a:blip r:embed="rId3"/>
          <a:stretch>
            <a:fillRect/>
          </a:stretch>
        </p:blipFill>
        <p:spPr>
          <a:xfrm>
            <a:off x="838200" y="5403850"/>
            <a:ext cx="7896225" cy="314325"/>
          </a:xfrm>
          <a:prstGeom prst="rect">
            <a:avLst/>
          </a:prstGeom>
          <a:noFill/>
          <a:ln w="9525">
            <a:noFill/>
          </a:ln>
        </p:spPr>
      </p:pic>
      <p:pic>
        <p:nvPicPr>
          <p:cNvPr id="55304" name="图片 8"/>
          <p:cNvPicPr>
            <a:picLocks noChangeAspect="1"/>
          </p:cNvPicPr>
          <p:nvPr/>
        </p:nvPicPr>
        <p:blipFill>
          <a:blip r:embed="rId4"/>
          <a:stretch>
            <a:fillRect/>
          </a:stretch>
        </p:blipFill>
        <p:spPr>
          <a:xfrm>
            <a:off x="762000" y="5718175"/>
            <a:ext cx="5915025" cy="314325"/>
          </a:xfrm>
          <a:prstGeom prst="rect">
            <a:avLst/>
          </a:prstGeom>
          <a:noFill/>
          <a:ln w="9525">
            <a:noFill/>
          </a:ln>
        </p:spPr>
      </p:pic>
    </p:spTree>
  </p:cSld>
  <p:clrMapOvr>
    <a:masterClrMapping/>
  </p:clrMapOvr>
  <p:transition spd="med">
    <p:random/>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1"/>
          <p:cNvSpPr>
            <a:spLocks noGrp="1"/>
          </p:cNvSpPr>
          <p:nvPr>
            <p:ph type="title"/>
          </p:nvPr>
        </p:nvSpPr>
        <p:spPr>
          <a:ln/>
        </p:spPr>
        <p:txBody>
          <a:bodyPr vert="horz" wrap="square" lIns="91440" tIns="45720" rIns="91440" bIns="45720" anchor="b" anchorCtr="0"/>
          <a:p>
            <a:r>
              <a:rPr lang="zh-CN" altLang="en-US" dirty="0"/>
              <a:t>扩展规则推理方法</a:t>
            </a:r>
            <a:endParaRPr lang="zh-CN" altLang="en-US" dirty="0"/>
          </a:p>
        </p:txBody>
      </p:sp>
      <p:sp>
        <p:nvSpPr>
          <p:cNvPr id="56323" name="内容占位符 2"/>
          <p:cNvSpPr>
            <a:spLocks noGrp="1"/>
          </p:cNvSpPr>
          <p:nvPr>
            <p:ph idx="1"/>
          </p:nvPr>
        </p:nvSpPr>
        <p:spPr>
          <a:xfrm>
            <a:off x="838200" y="2362200"/>
            <a:ext cx="7981950" cy="706438"/>
          </a:xfrm>
          <a:ln/>
        </p:spPr>
        <p:txBody>
          <a:bodyPr vert="horz" wrap="square" lIns="91440" tIns="45720" rIns="91440" bIns="45720" anchor="t" anchorCtr="0"/>
          <a:p>
            <a:r>
              <a:rPr lang="en-US" altLang="zh-CN" sz="1200" dirty="0"/>
              <a:t>Hai Lin, Jigui Sun, Yimin Zhang:Theorem Proving Based on the Extension Rule. J. Autom. Reason. 31(1): 11-21 (2003)</a:t>
            </a:r>
            <a:endParaRPr lang="en-US" altLang="zh-CN" sz="1200" dirty="0"/>
          </a:p>
          <a:p>
            <a:r>
              <a:rPr lang="en-US" altLang="zh-CN" sz="1200" dirty="0">
                <a:hlinkClick r:id="rId1"/>
              </a:rPr>
              <a:t>Hai Lin</a:t>
            </a:r>
            <a:r>
              <a:rPr lang="en-US" altLang="zh-CN" sz="1200" dirty="0"/>
              <a:t>, </a:t>
            </a:r>
            <a:r>
              <a:rPr lang="en-US" altLang="zh-CN" sz="1200" dirty="0">
                <a:hlinkClick r:id="rId2"/>
              </a:rPr>
              <a:t>Jigui Sun</a:t>
            </a:r>
            <a:r>
              <a:rPr lang="en-US" altLang="zh-CN" sz="1200" dirty="0"/>
              <a:t>:Knowledge Compilation Using the Extension Rule. </a:t>
            </a:r>
            <a:r>
              <a:rPr lang="en-US" altLang="zh-CN" sz="1200" dirty="0">
                <a:hlinkClick r:id="rId3"/>
              </a:rPr>
              <a:t>J. Autom. Reason. 32(2)</a:t>
            </a:r>
            <a:r>
              <a:rPr lang="en-US" altLang="zh-CN" sz="1200" dirty="0"/>
              <a:t>: 93-102 (2004)</a:t>
            </a:r>
            <a:endParaRPr lang="zh-CN" altLang="en-US" sz="1200" dirty="0"/>
          </a:p>
        </p:txBody>
      </p:sp>
      <p:sp>
        <p:nvSpPr>
          <p:cNvPr id="5632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5632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56326" name="图片 5"/>
          <p:cNvPicPr>
            <a:picLocks noChangeAspect="1"/>
          </p:cNvPicPr>
          <p:nvPr/>
        </p:nvPicPr>
        <p:blipFill>
          <a:blip r:embed="rId4"/>
          <a:srcRect l="7703" t="9424" r="9113" b="20964"/>
          <a:stretch>
            <a:fillRect/>
          </a:stretch>
        </p:blipFill>
        <p:spPr>
          <a:xfrm>
            <a:off x="3359150" y="3094038"/>
            <a:ext cx="3889375" cy="2568575"/>
          </a:xfrm>
          <a:prstGeom prst="rect">
            <a:avLst/>
          </a:prstGeom>
          <a:noFill/>
          <a:ln w="9525">
            <a:noFill/>
          </a:ln>
        </p:spPr>
      </p:pic>
      <p:pic>
        <p:nvPicPr>
          <p:cNvPr id="56327" name="图片 6"/>
          <p:cNvPicPr>
            <a:picLocks noChangeAspect="1"/>
          </p:cNvPicPr>
          <p:nvPr/>
        </p:nvPicPr>
        <p:blipFill>
          <a:blip r:embed="rId5"/>
          <a:stretch>
            <a:fillRect/>
          </a:stretch>
        </p:blipFill>
        <p:spPr>
          <a:xfrm>
            <a:off x="900113" y="3068638"/>
            <a:ext cx="2232025" cy="3335337"/>
          </a:xfrm>
          <a:prstGeom prst="rect">
            <a:avLst/>
          </a:prstGeom>
          <a:noFill/>
          <a:ln w="9525">
            <a:noFill/>
          </a:ln>
        </p:spPr>
      </p:pic>
      <p:pic>
        <p:nvPicPr>
          <p:cNvPr id="56328" name="图片 7"/>
          <p:cNvPicPr>
            <a:picLocks noChangeAspect="1"/>
          </p:cNvPicPr>
          <p:nvPr/>
        </p:nvPicPr>
        <p:blipFill>
          <a:blip r:embed="rId6"/>
          <a:stretch>
            <a:fillRect/>
          </a:stretch>
        </p:blipFill>
        <p:spPr>
          <a:xfrm>
            <a:off x="5003800" y="4202113"/>
            <a:ext cx="3889375" cy="2573337"/>
          </a:xfrm>
          <a:prstGeom prst="rect">
            <a:avLst/>
          </a:prstGeom>
          <a:noFill/>
          <a:ln w="9525">
            <a:noFill/>
          </a:ln>
        </p:spPr>
      </p:pic>
    </p:spTree>
  </p:cSld>
  <p:clrMapOvr>
    <a:masterClrMapping/>
  </p:clrMapOvr>
  <p:transition spd="med">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a:ln/>
        </p:spPr>
        <p:txBody>
          <a:bodyPr vert="horz" wrap="square" lIns="91440" tIns="45720" rIns="91440" bIns="45720" anchor="b" anchorCtr="0"/>
          <a:p>
            <a:r>
              <a:rPr lang="zh-CN" altLang="en-US" dirty="0"/>
              <a:t>分别用归结、</a:t>
            </a:r>
            <a:r>
              <a:rPr lang="en-US" altLang="zh-CN" dirty="0"/>
              <a:t>DP</a:t>
            </a:r>
            <a:r>
              <a:rPr lang="zh-CN" altLang="en-US" dirty="0"/>
              <a:t>、表推演、扩展规则</a:t>
            </a:r>
            <a:endParaRPr lang="zh-CN" altLang="en-US" dirty="0"/>
          </a:p>
        </p:txBody>
      </p:sp>
      <p:sp>
        <p:nvSpPr>
          <p:cNvPr id="164867" name="内容占位符 2"/>
          <p:cNvSpPr>
            <a:spLocks noGrp="1" noChangeArrowheads="1"/>
          </p:cNvSpPr>
          <p:nvPr>
            <p:ph idx="1"/>
          </p:nvPr>
        </p:nvSpPr>
        <p:spPr>
          <a:xfrm>
            <a:off x="877888" y="2524125"/>
            <a:ext cx="7808913" cy="3929063"/>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l"/>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分别用归结、</a:t>
            </a:r>
            <a:r>
              <a:rPr kumimoji="0" lang="en-US" altLang="zh-CN" sz="2800" b="0" i="0" u="none" strike="noStrike" kern="0" cap="none" spc="0" normalizeH="0" baseline="0" noProof="0" dirty="0">
                <a:ln>
                  <a:noFill/>
                </a:ln>
                <a:solidFill>
                  <a:schemeClr val="tx1"/>
                </a:solidFill>
                <a:effectLst/>
                <a:uLnTx/>
                <a:uFillTx/>
                <a:latin typeface="+mn-lt"/>
                <a:ea typeface="+mn-ea"/>
                <a:cs typeface="+mn-cs"/>
              </a:rPr>
              <a:t>DP</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、表推演、扩展规则证明</a:t>
            </a:r>
            <a:endParaRPr kumimoji="0" lang="en-US" altLang="zh-CN" sz="28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None/>
              <a:defRPr/>
            </a:pPr>
            <a:r>
              <a:rPr kumimoji="0" lang="en-US" altLang="zh-CN" sz="2800" b="1" i="0" u="none" strike="noStrike" kern="0" cap="none" spc="0" normalizeH="0" baseline="0" noProof="0" dirty="0">
                <a:ln>
                  <a:noFill/>
                </a:ln>
                <a:solidFill>
                  <a:schemeClr val="tx1"/>
                </a:solidFill>
                <a:effectLst/>
                <a:uLnTx/>
                <a:uFillTx/>
                <a:latin typeface="+mn-lt"/>
                <a:ea typeface="+mn-ea"/>
                <a:cs typeface="+mn-cs"/>
              </a:rPr>
              <a:t>   S={P</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Q</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Q</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R</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P</a:t>
            </a:r>
            <a:r>
              <a:rPr kumimoji="0" lang="en-US" altLang="zh-CN" sz="28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M</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800" b="1" i="0" u="none" strike="noStrike" kern="0" cap="none" spc="0" normalizeH="0" baseline="0" noProof="0" dirty="0">
                <a:ln>
                  <a:noFill/>
                </a:ln>
                <a:solidFill>
                  <a:schemeClr val="tx1"/>
                </a:solidFill>
                <a:effectLst/>
                <a:uLnTx/>
                <a:uFillTx/>
                <a:latin typeface="+mn-lt"/>
                <a:ea typeface="+mn-ea"/>
                <a:cs typeface="+mn-cs"/>
              </a:rPr>
              <a:t>M}</a:t>
            </a: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 </a:t>
            </a:r>
            <a:r>
              <a:rPr kumimoji="0" lang="en-US" altLang="zh-CN" sz="2800" b="0"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sym typeface="Symbol" panose="05050102010706020507" pitchFamily="18" charset="2"/>
              </a:rPr>
              <a:t></a:t>
            </a:r>
            <a:r>
              <a:rPr kumimoji="0" lang="en-US" altLang="zh-CN" sz="2800" b="1" i="0" u="none" strike="noStrike" kern="0" cap="none" spc="0" normalizeH="0" baseline="0" noProof="0" dirty="0">
                <a:ln>
                  <a:noFill/>
                </a:ln>
                <a:solidFill>
                  <a:srgbClr val="000000"/>
                </a:solidFill>
                <a:effectLst/>
                <a:uLnTx/>
                <a:uFillTx/>
                <a:latin typeface="Times New Roman" panose="02020603050405020304" pitchFamily="18" charset="0"/>
                <a:ea typeface="+mn-ea"/>
                <a:cs typeface="+mn-cs"/>
              </a:rPr>
              <a:t>R</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5734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solidFill>
                  <a:srgbClr val="003366"/>
                </a:solidFill>
              </a:rPr>
            </a:fld>
            <a:endParaRPr lang="en-US" altLang="zh-CN" sz="1400" dirty="0">
              <a:solidFill>
                <a:srgbClr val="003366"/>
              </a:solidFill>
            </a:endParaRPr>
          </a:p>
        </p:txBody>
      </p:sp>
      <p:sp>
        <p:nvSpPr>
          <p:cNvPr id="57349"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rgbClr val="FFFFFF"/>
                </a:solidFill>
              </a:rPr>
            </a:fld>
            <a:endParaRPr lang="en-US" altLang="zh-CN" sz="2600" b="1" dirty="0">
              <a:solidFill>
                <a:srgbClr val="FFFFFF"/>
              </a:solidFill>
            </a:endParaRPr>
          </a:p>
        </p:txBody>
      </p:sp>
    </p:spTree>
  </p:cSld>
  <p:clrMapOvr>
    <a:masterClrMapping/>
  </p:clrMapOvr>
  <p:transition spd="med">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
          <p:cNvSpPr>
            <a:spLocks noGrp="1"/>
          </p:cNvSpPr>
          <p:nvPr>
            <p:ph type="title"/>
          </p:nvPr>
        </p:nvSpPr>
        <p:spPr>
          <a:ln/>
        </p:spPr>
        <p:txBody>
          <a:bodyPr vert="horz" wrap="square" lIns="91440" tIns="45720" rIns="91440" bIns="45720" anchor="b" anchorCtr="0"/>
          <a:p>
            <a:r>
              <a:rPr lang="zh-CN" altLang="en-US" dirty="0"/>
              <a:t>符号公式分类</a:t>
            </a:r>
            <a:endParaRPr lang="zh-CN" altLang="en-US" dirty="0"/>
          </a:p>
        </p:txBody>
      </p:sp>
      <p:sp>
        <p:nvSpPr>
          <p:cNvPr id="12291" name="内容占位符 2"/>
          <p:cNvSpPr>
            <a:spLocks noGrp="1"/>
          </p:cNvSpPr>
          <p:nvPr>
            <p:ph idx="1"/>
          </p:nvPr>
        </p:nvSpPr>
        <p:spPr>
          <a:xfrm>
            <a:off x="838200" y="2362200"/>
            <a:ext cx="2725738" cy="3724275"/>
          </a:xfrm>
          <a:ln/>
        </p:spPr>
        <p:txBody>
          <a:bodyPr vert="horz" wrap="square" lIns="91440" tIns="45720" rIns="91440" bIns="45720" anchor="t" anchorCtr="0"/>
          <a:p>
            <a:r>
              <a:rPr lang="el-GR" altLang="zh-CN" b="1" dirty="0"/>
              <a:t>α</a:t>
            </a:r>
            <a:r>
              <a:rPr lang="zh-CN" altLang="en-US" b="1" dirty="0"/>
              <a:t> 公式</a:t>
            </a:r>
            <a:endParaRPr lang="en-US" altLang="zh-CN" b="1" dirty="0"/>
          </a:p>
          <a:p>
            <a:pPr lvl="1"/>
            <a:r>
              <a:rPr lang="en-US" altLang="zh-CN" dirty="0">
                <a:solidFill>
                  <a:srgbClr val="FF0000"/>
                </a:solidFill>
              </a:rPr>
              <a:t>T</a:t>
            </a:r>
            <a:r>
              <a:rPr lang="en-US" altLang="zh-CN" dirty="0"/>
              <a:t>(P</a:t>
            </a:r>
            <a:r>
              <a:rPr lang="en-US" altLang="zh-CN" dirty="0">
                <a:sym typeface="Symbol" panose="05050102010706020507" pitchFamily="18" charset="2"/>
              </a:rPr>
              <a:t>∧Q)</a:t>
            </a:r>
            <a:endParaRPr lang="en-US" altLang="zh-CN" dirty="0">
              <a:sym typeface="Symbol" panose="05050102010706020507" pitchFamily="18" charset="2"/>
            </a:endParaRPr>
          </a:p>
          <a:p>
            <a:pPr lvl="1"/>
            <a:r>
              <a:rPr lang="en-US" altLang="zh-CN" dirty="0">
                <a:solidFill>
                  <a:srgbClr val="FF0000"/>
                </a:solidFill>
                <a:sym typeface="Symbol" panose="05050102010706020507" pitchFamily="18" charset="2"/>
              </a:rPr>
              <a:t>F</a:t>
            </a:r>
            <a:r>
              <a:rPr lang="en-US" altLang="zh-CN" dirty="0">
                <a:sym typeface="Symbol" panose="05050102010706020507" pitchFamily="18" charset="2"/>
              </a:rPr>
              <a:t>(</a:t>
            </a:r>
            <a:r>
              <a:rPr lang="en-US" altLang="zh-CN" dirty="0"/>
              <a:t>P</a:t>
            </a:r>
            <a:r>
              <a:rPr lang="en-US" altLang="zh-CN" b="1" dirty="0"/>
              <a:t>∨</a:t>
            </a:r>
            <a:r>
              <a:rPr lang="en-US" altLang="zh-CN" dirty="0">
                <a:sym typeface="Symbol" panose="05050102010706020507" pitchFamily="18" charset="2"/>
              </a:rPr>
              <a:t>Q)</a:t>
            </a:r>
            <a:endParaRPr lang="en-US" altLang="zh-CN" dirty="0">
              <a:sym typeface="Symbol" panose="05050102010706020507" pitchFamily="18" charset="2"/>
            </a:endParaRPr>
          </a:p>
          <a:p>
            <a:pPr lvl="1"/>
            <a:r>
              <a:rPr lang="en-US" altLang="zh-CN" dirty="0">
                <a:solidFill>
                  <a:srgbClr val="FF0000"/>
                </a:solidFill>
                <a:sym typeface="Symbol" panose="05050102010706020507" pitchFamily="18" charset="2"/>
              </a:rPr>
              <a:t>F</a:t>
            </a:r>
            <a:r>
              <a:rPr lang="en-US" altLang="zh-CN" dirty="0">
                <a:sym typeface="Symbol" panose="05050102010706020507" pitchFamily="18" charset="2"/>
              </a:rPr>
              <a:t>(</a:t>
            </a:r>
            <a:r>
              <a:rPr lang="en-US" altLang="zh-CN" dirty="0"/>
              <a:t>P</a:t>
            </a:r>
            <a:r>
              <a:rPr lang="en-US" altLang="zh-CN" b="1" dirty="0">
                <a:sym typeface="Symbol" panose="05050102010706020507" pitchFamily="18" charset="2"/>
              </a:rPr>
              <a:t></a:t>
            </a:r>
            <a:r>
              <a:rPr lang="en-US" altLang="zh-CN" dirty="0">
                <a:sym typeface="Symbol" panose="05050102010706020507" pitchFamily="18" charset="2"/>
              </a:rPr>
              <a:t>Q)</a:t>
            </a:r>
            <a:endParaRPr lang="en-US" altLang="zh-CN" dirty="0">
              <a:sym typeface="Symbol" panose="05050102010706020507" pitchFamily="18" charset="2"/>
            </a:endParaRPr>
          </a:p>
          <a:p>
            <a:pPr lvl="1"/>
            <a:r>
              <a:rPr lang="en-US" altLang="zh-CN" dirty="0">
                <a:solidFill>
                  <a:srgbClr val="FF0000"/>
                </a:solidFill>
                <a:sym typeface="Symbol" panose="05050102010706020507" pitchFamily="18" charset="2"/>
              </a:rPr>
              <a:t>T</a:t>
            </a:r>
            <a:r>
              <a:rPr lang="en-US" altLang="zh-CN" dirty="0">
                <a:sym typeface="Symbol" panose="05050102010706020507" pitchFamily="18" charset="2"/>
              </a:rPr>
              <a:t>(</a:t>
            </a:r>
            <a:r>
              <a:rPr lang="zh-CN" altLang="en-US" b="1" dirty="0"/>
              <a:t>～</a:t>
            </a:r>
            <a:r>
              <a:rPr lang="en-US" altLang="zh-CN" b="1" dirty="0"/>
              <a:t>P</a:t>
            </a:r>
            <a:r>
              <a:rPr lang="en-US" altLang="zh-CN" dirty="0">
                <a:sym typeface="Symbol" panose="05050102010706020507" pitchFamily="18" charset="2"/>
              </a:rPr>
              <a:t>)</a:t>
            </a:r>
            <a:endParaRPr lang="en-US" altLang="zh-CN" dirty="0">
              <a:sym typeface="Symbol" panose="05050102010706020507" pitchFamily="18" charset="2"/>
            </a:endParaRPr>
          </a:p>
          <a:p>
            <a:endParaRPr lang="zh-CN" altLang="en-US" dirty="0"/>
          </a:p>
        </p:txBody>
      </p:sp>
      <p:sp>
        <p:nvSpPr>
          <p:cNvPr id="12292"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2293"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
        <p:nvSpPr>
          <p:cNvPr id="6" name="内容占位符 2"/>
          <p:cNvSpPr txBox="1"/>
          <p:nvPr/>
        </p:nvSpPr>
        <p:spPr bwMode="auto">
          <a:xfrm>
            <a:off x="4589463" y="2362200"/>
            <a:ext cx="2725738" cy="3724275"/>
          </a:xfrm>
          <a:prstGeom prst="rect">
            <a:avLst/>
          </a:prstGeom>
          <a:noFill/>
          <a:ln>
            <a:noFill/>
          </a:ln>
        </p:spPr>
        <p:txBody>
          <a:bodyPr/>
          <a:lstStyle>
            <a:lvl1pPr marL="342900" indent="-342900" algn="l" rtl="0" eaLnBrk="0" fontAlgn="base" hangingPunct="0">
              <a:spcBef>
                <a:spcPct val="20000"/>
              </a:spcBef>
              <a:spcAft>
                <a:spcPct val="0"/>
              </a:spcAft>
              <a:buClr>
                <a:schemeClr val="tx1"/>
              </a:buClr>
              <a:buSzPct val="75000"/>
              <a:buFont typeface="Wingdings" panose="05000000000000000000" pitchFamily="2" charset="2"/>
              <a:buChar char="l"/>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75000"/>
              <a:buChar char="–"/>
              <a:defRPr sz="2400">
                <a:solidFill>
                  <a:schemeClr val="tx1"/>
                </a:solidFill>
                <a:latin typeface="+mn-lt"/>
                <a:ea typeface="+mn-ea"/>
              </a:defRPr>
            </a:lvl2pPr>
            <a:lvl3pPr marL="1143000" indent="-228600" algn="l" rtl="0" eaLnBrk="0" fontAlgn="base" hangingPunct="0">
              <a:spcBef>
                <a:spcPct val="20000"/>
              </a:spcBef>
              <a:spcAft>
                <a:spcPct val="0"/>
              </a:spcAft>
              <a:buClr>
                <a:schemeClr val="tx1"/>
              </a:buClr>
              <a:buSzPct val="75000"/>
              <a:buFont typeface="Wingdings" panose="05000000000000000000" pitchFamily="2" charset="2"/>
              <a:buChar char="l"/>
              <a:defRPr sz="20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80000"/>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5pPr>
            <a:lvl6pPr marL="25146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6pPr>
            <a:lvl7pPr marL="29718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7pPr>
            <a:lvl8pPr marL="34290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8pPr>
            <a:lvl9pPr marL="3886200" indent="-228600" algn="l" rtl="0" fontAlgn="base">
              <a:spcBef>
                <a:spcPct val="20000"/>
              </a:spcBef>
              <a:spcAft>
                <a:spcPct val="0"/>
              </a:spcAft>
              <a:buClr>
                <a:schemeClr val="tx1"/>
              </a:buClr>
              <a:buSzPct val="65000"/>
              <a:buFont typeface="Wingdings" panose="05000000000000000000" pitchFamily="2" charset="2"/>
              <a:buChar char="l"/>
              <a:defRPr>
                <a:solidFill>
                  <a:schemeClr val="tx1"/>
                </a:solidFill>
                <a:latin typeface="+mn-lt"/>
                <a:ea typeface="+mn-ea"/>
              </a:defRPr>
            </a:lvl9pPr>
          </a:lstStyle>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l"/>
              <a:defRPr/>
            </a:pPr>
            <a:r>
              <a:rPr kumimoji="1" lang="el-GR" altLang="zh-CN" sz="2800" b="1" i="0" u="none" strike="noStrike" kern="1200" cap="none" spc="0" normalizeH="0" baseline="0" noProof="0" dirty="0">
                <a:ln>
                  <a:noFill/>
                </a:ln>
                <a:solidFill>
                  <a:schemeClr val="tx1"/>
                </a:solidFill>
                <a:effectLst/>
                <a:uLnTx/>
                <a:uFillTx/>
                <a:latin typeface="+mn-lt"/>
                <a:ea typeface="+mn-ea"/>
                <a:cs typeface="+mn-cs"/>
              </a:rPr>
              <a:t>β</a:t>
            </a:r>
            <a:r>
              <a:rPr kumimoji="0" lang="zh-CN" altLang="en-US" sz="2800" b="1" i="0" u="none" strike="noStrike" kern="0" cap="none" spc="0" normalizeH="0" baseline="0" noProof="0" dirty="0">
                <a:ln>
                  <a:noFill/>
                </a:ln>
                <a:solidFill>
                  <a:schemeClr val="tx1"/>
                </a:solidFill>
                <a:effectLst/>
                <a:uLnTx/>
                <a:uFillTx/>
                <a:latin typeface="+mn-lt"/>
                <a:ea typeface="+mn-ea"/>
                <a:cs typeface="+mn-cs"/>
              </a:rPr>
              <a:t> 公式</a:t>
            </a:r>
            <a:endParaRPr kumimoji="0" lang="en-US" altLang="zh-CN" sz="28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defRPr/>
            </a:pPr>
            <a:r>
              <a:rPr kumimoji="1" lang="en-US" altLang="zh-CN" sz="2400" b="0" i="0" u="none" strike="noStrike" kern="0" cap="none" spc="0" normalizeH="0" baseline="0" noProof="0" dirty="0">
                <a:ln>
                  <a:noFill/>
                </a:ln>
                <a:solidFill>
                  <a:srgbClr val="FF0000"/>
                </a:solidFill>
                <a:effectLst/>
                <a:uLnTx/>
                <a:uFillTx/>
                <a:latin typeface="+mn-lt"/>
                <a:ea typeface="+mn-ea"/>
                <a:cs typeface="+mn-cs"/>
              </a:rPr>
              <a:t>F</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(P</a:t>
            </a:r>
            <a:r>
              <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∧Q)</a:t>
            </a:r>
            <a:endPar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defRPr/>
            </a:pPr>
            <a:r>
              <a:rPr kumimoji="1" lang="en-US" altLang="zh-CN" sz="2400" b="0"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T</a:t>
            </a:r>
            <a:r>
              <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P</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a:t>
            </a:r>
            <a:r>
              <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Q)</a:t>
            </a:r>
            <a:endPar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defRPr/>
            </a:pPr>
            <a:r>
              <a:rPr kumimoji="1" lang="en-US" altLang="zh-CN" sz="2400" b="0"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T</a:t>
            </a:r>
            <a:r>
              <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1" lang="en-US" altLang="zh-CN" sz="2400" b="0" i="0" u="none" strike="noStrike" kern="0" cap="none" spc="0" normalizeH="0" baseline="0" noProof="0" dirty="0">
                <a:ln>
                  <a:noFill/>
                </a:ln>
                <a:solidFill>
                  <a:schemeClr val="tx1"/>
                </a:solidFill>
                <a:effectLst/>
                <a:uLnTx/>
                <a:uFillTx/>
                <a:latin typeface="+mn-lt"/>
                <a:ea typeface="+mn-ea"/>
                <a:cs typeface="+mn-cs"/>
              </a:rPr>
              <a:t>P</a:t>
            </a:r>
            <a:r>
              <a:rPr kumimoji="0" lang="en-US" altLang="zh-CN" sz="2400" b="1"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Q)</a:t>
            </a:r>
            <a:endPar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742950" marR="0" lvl="1" indent="-285750" algn="l" defTabSz="914400" rtl="0" eaLnBrk="0" fontAlgn="base" latinLnBrk="0" hangingPunct="0">
              <a:lnSpc>
                <a:spcPct val="100000"/>
              </a:lnSpc>
              <a:spcBef>
                <a:spcPct val="20000"/>
              </a:spcBef>
              <a:spcAft>
                <a:spcPct val="0"/>
              </a:spcAft>
              <a:buClr>
                <a:schemeClr val="tx1"/>
              </a:buClr>
              <a:buSzPct val="75000"/>
              <a:buFontTx/>
              <a:buChar char="–"/>
              <a:defRPr/>
            </a:pPr>
            <a:r>
              <a:rPr kumimoji="1" lang="en-US" altLang="zh-CN" sz="2400" b="0" i="0" u="none" strike="noStrike" kern="0" cap="none" spc="0" normalizeH="0" baseline="0" noProof="0" dirty="0">
                <a:ln>
                  <a:noFill/>
                </a:ln>
                <a:solidFill>
                  <a:srgbClr val="FF0000"/>
                </a:solidFill>
                <a:effectLst/>
                <a:uLnTx/>
                <a:uFillTx/>
                <a:latin typeface="+mn-lt"/>
                <a:ea typeface="+mn-ea"/>
                <a:cs typeface="+mn-cs"/>
                <a:sym typeface="Symbol" panose="05050102010706020507" pitchFamily="18" charset="2"/>
              </a:rPr>
              <a:t>F</a:t>
            </a:r>
            <a:r>
              <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P</a:t>
            </a:r>
            <a:r>
              <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rPr>
              <a:t>)</a:t>
            </a:r>
            <a:endParaRPr kumimoji="1" lang="en-US" altLang="zh-CN" sz="2400" b="0" i="0" u="none" strike="noStrike" kern="0" cap="none" spc="0" normalizeH="0" baseline="0" noProof="0" dirty="0">
              <a:ln>
                <a:noFill/>
              </a:ln>
              <a:solidFill>
                <a:schemeClr val="tx1"/>
              </a:solidFill>
              <a:effectLst/>
              <a:uLnTx/>
              <a:uFillTx/>
              <a:latin typeface="+mn-lt"/>
              <a:ea typeface="+mn-ea"/>
              <a:cs typeface="+mn-cs"/>
              <a:sym typeface="Symbol" panose="05050102010706020507" pitchFamily="18" charset="2"/>
            </a:endParaRPr>
          </a:p>
          <a:p>
            <a:pPr marL="342900" marR="0" lvl="0" indent="-342900" algn="l" defTabSz="914400" rtl="0" eaLnBrk="0" fontAlgn="base" latinLnBrk="0" hangingPunct="0">
              <a:lnSpc>
                <a:spcPct val="100000"/>
              </a:lnSpc>
              <a:spcBef>
                <a:spcPct val="20000"/>
              </a:spcBef>
              <a:spcAft>
                <a:spcPct val="0"/>
              </a:spcAft>
              <a:buClr>
                <a:schemeClr val="tx1"/>
              </a:buClr>
              <a:buSzPct val="75000"/>
              <a:buFont typeface="Wingdings" panose="05000000000000000000" pitchFamily="2" charset="2"/>
              <a:buChar char="l"/>
              <a:defRPr/>
            </a:pPr>
            <a:endParaRPr kumimoji="1"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spd="med">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
          <p:cNvSpPr>
            <a:spLocks noGrp="1"/>
          </p:cNvSpPr>
          <p:nvPr>
            <p:ph type="title"/>
          </p:nvPr>
        </p:nvSpPr>
        <p:spPr>
          <a:ln/>
        </p:spPr>
        <p:txBody>
          <a:bodyPr vert="horz" wrap="square" lIns="91440" tIns="45720" rIns="91440" bIns="45720" anchor="b" anchorCtr="0"/>
          <a:p>
            <a:r>
              <a:rPr lang="zh-CN" altLang="en-US" dirty="0"/>
              <a:t>符号公式分类</a:t>
            </a:r>
            <a:endParaRPr lang="zh-CN" altLang="en-US" dirty="0"/>
          </a:p>
        </p:txBody>
      </p:sp>
      <p:sp>
        <p:nvSpPr>
          <p:cNvPr id="13315"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3316"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graphicFrame>
        <p:nvGraphicFramePr>
          <p:cNvPr id="7" name="表格 7"/>
          <p:cNvGraphicFramePr>
            <a:graphicFrameLocks noGrp="1"/>
          </p:cNvGraphicFramePr>
          <p:nvPr/>
        </p:nvGraphicFramePr>
        <p:xfrm>
          <a:off x="1042988" y="2498725"/>
          <a:ext cx="4132263" cy="1860550"/>
        </p:xfrm>
        <a:graphic>
          <a:graphicData uri="http://schemas.openxmlformats.org/drawingml/2006/table">
            <a:tbl>
              <a:tblPr firstRow="1" bandRow="1">
                <a:tableStyleId>{EB344D84-9AFB-497E-A393-DC336BA19D2E}</a:tableStyleId>
              </a:tblPr>
              <a:tblGrid>
                <a:gridCol w="1611360"/>
                <a:gridCol w="1143481"/>
                <a:gridCol w="1377421"/>
              </a:tblGrid>
              <a:tr h="372110">
                <a:tc>
                  <a:txBody>
                    <a:bodyPr/>
                    <a:lstStyle/>
                    <a:p>
                      <a:pPr algn="ctr"/>
                      <a:r>
                        <a:rPr lang="el-GR" altLang="zh-CN" sz="1800" dirty="0">
                          <a:solidFill>
                            <a:schemeClr val="tx1">
                              <a:lumMod val="50000"/>
                            </a:schemeClr>
                          </a:solidFill>
                        </a:rPr>
                        <a:t>α</a:t>
                      </a:r>
                      <a:r>
                        <a:rPr lang="zh-CN" altLang="en-US" sz="1800" dirty="0">
                          <a:solidFill>
                            <a:schemeClr val="tx1">
                              <a:lumMod val="50000"/>
                            </a:schemeClr>
                          </a:solidFill>
                        </a:rPr>
                        <a:t> </a:t>
                      </a:r>
                      <a:endParaRPr lang="zh-CN" altLang="en-US" sz="1800" dirty="0">
                        <a:solidFill>
                          <a:schemeClr val="tx1">
                            <a:lumMod val="50000"/>
                          </a:schemeClr>
                        </a:solidFill>
                      </a:endParaRPr>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l-GR" altLang="zh-CN" sz="1800" dirty="0">
                          <a:solidFill>
                            <a:schemeClr val="tx1">
                              <a:lumMod val="50000"/>
                            </a:schemeClr>
                          </a:solidFill>
                        </a:rPr>
                        <a:t>α</a:t>
                      </a:r>
                      <a:r>
                        <a:rPr lang="en-US" altLang="zh-CN" sz="1800" baseline="-25000" dirty="0">
                          <a:solidFill>
                            <a:schemeClr val="tx1">
                              <a:lumMod val="50000"/>
                            </a:schemeClr>
                          </a:solidFill>
                        </a:rPr>
                        <a:t>1</a:t>
                      </a:r>
                      <a:r>
                        <a:rPr lang="zh-CN" altLang="en-US" sz="1800" dirty="0">
                          <a:solidFill>
                            <a:schemeClr val="tx1">
                              <a:lumMod val="50000"/>
                            </a:schemeClr>
                          </a:solidFill>
                        </a:rPr>
                        <a:t> </a:t>
                      </a:r>
                      <a:endParaRPr lang="zh-CN" altLang="en-US" sz="1800" dirty="0">
                        <a:solidFill>
                          <a:schemeClr val="tx1">
                            <a:lumMod val="50000"/>
                          </a:schemeClr>
                        </a:solidFill>
                      </a:endParaRPr>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l-GR" altLang="zh-CN" sz="1800" dirty="0">
                          <a:solidFill>
                            <a:schemeClr val="tx1">
                              <a:lumMod val="50000"/>
                            </a:schemeClr>
                          </a:solidFill>
                        </a:rPr>
                        <a:t>α</a:t>
                      </a:r>
                      <a:r>
                        <a:rPr lang="en-US" altLang="zh-CN" sz="1800" baseline="-25000" dirty="0">
                          <a:solidFill>
                            <a:schemeClr val="tx1">
                              <a:lumMod val="50000"/>
                            </a:schemeClr>
                          </a:solidFill>
                        </a:rPr>
                        <a:t>2</a:t>
                      </a:r>
                      <a:endParaRPr lang="zh-CN" altLang="en-US" sz="1800" dirty="0">
                        <a:solidFill>
                          <a:schemeClr val="tx1">
                            <a:lumMod val="50000"/>
                          </a:schemeClr>
                        </a:solidFill>
                      </a:endParaRPr>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1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rPr>
                        <a:t>T</a:t>
                      </a:r>
                      <a:r>
                        <a:rPr kumimoji="1" lang="en-US" altLang="zh-CN" sz="1800" dirty="0"/>
                        <a:t>(P</a:t>
                      </a:r>
                      <a:r>
                        <a:rPr kumimoji="1" lang="en-US" altLang="zh-CN" sz="1800" dirty="0">
                          <a:sym typeface="Symbol" panose="05050102010706020507" pitchFamily="18" charset="2"/>
                        </a:rPr>
                        <a:t>∧Q)</a:t>
                      </a:r>
                      <a:endParaRPr kumimoji="1" lang="en-US" altLang="zh-CN" sz="1800" dirty="0">
                        <a:sym typeface="Symbol" panose="05050102010706020507" pitchFamily="18" charset="2"/>
                      </a:endParaRPr>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P</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Q</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1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sym typeface="Symbol" panose="05050102010706020507" pitchFamily="18" charset="2"/>
                        </a:rPr>
                        <a:t>F</a:t>
                      </a:r>
                      <a:r>
                        <a:rPr kumimoji="1" lang="en-US" altLang="zh-CN" sz="1800" dirty="0">
                          <a:sym typeface="Symbol" panose="05050102010706020507" pitchFamily="18" charset="2"/>
                        </a:rPr>
                        <a:t>(</a:t>
                      </a:r>
                      <a:r>
                        <a:rPr kumimoji="1" lang="en-US" altLang="zh-CN" sz="1800" dirty="0"/>
                        <a:t>P</a:t>
                      </a:r>
                      <a:r>
                        <a:rPr lang="en-US" altLang="zh-CN" sz="1800" b="1" dirty="0"/>
                        <a:t>∨</a:t>
                      </a:r>
                      <a:r>
                        <a:rPr kumimoji="1" lang="en-US" altLang="zh-CN" sz="1800" dirty="0">
                          <a:sym typeface="Symbol" panose="05050102010706020507" pitchFamily="18" charset="2"/>
                        </a:rPr>
                        <a:t>Q)</a:t>
                      </a:r>
                      <a:endParaRPr kumimoji="1" lang="en-US" altLang="zh-CN" sz="1800" dirty="0">
                        <a:sym typeface="Symbol" panose="05050102010706020507" pitchFamily="18" charset="2"/>
                      </a:endParaRPr>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P</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Q</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1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sym typeface="Symbol" panose="05050102010706020507" pitchFamily="18" charset="2"/>
                        </a:rPr>
                        <a:t>F</a:t>
                      </a:r>
                      <a:r>
                        <a:rPr kumimoji="1" lang="en-US" altLang="zh-CN" sz="1800" dirty="0">
                          <a:sym typeface="Symbol" panose="05050102010706020507" pitchFamily="18" charset="2"/>
                        </a:rPr>
                        <a:t>(</a:t>
                      </a:r>
                      <a:r>
                        <a:rPr kumimoji="1" lang="en-US" altLang="zh-CN" sz="1800" dirty="0"/>
                        <a:t>P</a:t>
                      </a:r>
                      <a:r>
                        <a:rPr lang="en-US" altLang="zh-CN" sz="1800" b="1" dirty="0">
                          <a:sym typeface="Symbol" panose="05050102010706020507" pitchFamily="18" charset="2"/>
                        </a:rPr>
                        <a:t></a:t>
                      </a:r>
                      <a:r>
                        <a:rPr kumimoji="1" lang="en-US" altLang="zh-CN" sz="1800" dirty="0">
                          <a:sym typeface="Symbol" panose="05050102010706020507" pitchFamily="18" charset="2"/>
                        </a:rPr>
                        <a:t>Q)</a:t>
                      </a:r>
                      <a:endParaRPr kumimoji="1" lang="en-US" altLang="zh-CN" sz="1800" dirty="0">
                        <a:sym typeface="Symbol" panose="05050102010706020507" pitchFamily="18" charset="2"/>
                      </a:endParaRPr>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P</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Q</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11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sym typeface="Symbol" panose="05050102010706020507" pitchFamily="18" charset="2"/>
                        </a:rPr>
                        <a:t>T</a:t>
                      </a:r>
                      <a:r>
                        <a:rPr kumimoji="1" lang="en-US" altLang="zh-CN" sz="1800" dirty="0">
                          <a:sym typeface="Symbol" panose="05050102010706020507" pitchFamily="18" charset="2"/>
                        </a:rPr>
                        <a:t>(</a:t>
                      </a:r>
                      <a:r>
                        <a:rPr lang="zh-CN" altLang="en-US" sz="1800" b="1" dirty="0"/>
                        <a:t>～</a:t>
                      </a:r>
                      <a:r>
                        <a:rPr lang="en-US" altLang="zh-CN" sz="1800" b="1" dirty="0"/>
                        <a:t>P</a:t>
                      </a:r>
                      <a:r>
                        <a:rPr kumimoji="1" lang="en-US" altLang="zh-CN" sz="1800" dirty="0">
                          <a:sym typeface="Symbol" panose="05050102010706020507" pitchFamily="18" charset="2"/>
                        </a:rPr>
                        <a:t>)</a:t>
                      </a:r>
                      <a:endParaRPr kumimoji="1" lang="en-US" altLang="zh-CN" sz="1800" dirty="0">
                        <a:sym typeface="Symbol" panose="05050102010706020507" pitchFamily="18" charset="2"/>
                      </a:endParaRPr>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P</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P</a:t>
                      </a:r>
                      <a:endParaRPr lang="zh-CN" altLang="en-US" sz="1800" dirty="0"/>
                    </a:p>
                  </a:txBody>
                  <a:tcPr marL="91463" marR="91463" marT="45681" marB="45681">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9" name="表格 7"/>
          <p:cNvGraphicFramePr>
            <a:graphicFrameLocks noGrp="1"/>
          </p:cNvGraphicFramePr>
          <p:nvPr/>
        </p:nvGraphicFramePr>
        <p:xfrm>
          <a:off x="1073150" y="4386263"/>
          <a:ext cx="4130675" cy="1862138"/>
        </p:xfrm>
        <a:graphic>
          <a:graphicData uri="http://schemas.openxmlformats.org/drawingml/2006/table">
            <a:tbl>
              <a:tblPr firstRow="1" bandRow="1">
                <a:tableStyleId>{F5AB1C69-6EDB-4FF4-983F-18BD219EF322}</a:tableStyleId>
              </a:tblPr>
              <a:tblGrid>
                <a:gridCol w="1610741"/>
                <a:gridCol w="1143042"/>
                <a:gridCol w="1376892"/>
              </a:tblGrid>
              <a:tr h="372427">
                <a:tc>
                  <a:txBody>
                    <a:bodyPr/>
                    <a:lstStyle/>
                    <a:p>
                      <a:pPr algn="ctr"/>
                      <a:r>
                        <a:rPr lang="el-GR" altLang="zh-CN" sz="1800" b="0" dirty="0">
                          <a:solidFill>
                            <a:schemeClr val="tx1">
                              <a:lumMod val="50000"/>
                            </a:schemeClr>
                          </a:solidFill>
                        </a:rPr>
                        <a:t>β</a:t>
                      </a:r>
                      <a:r>
                        <a:rPr lang="zh-CN" altLang="en-US" sz="1800" b="0" dirty="0">
                          <a:solidFill>
                            <a:schemeClr val="tx1">
                              <a:lumMod val="50000"/>
                            </a:schemeClr>
                          </a:solidFill>
                        </a:rPr>
                        <a:t> </a:t>
                      </a:r>
                      <a:endParaRPr lang="zh-CN" altLang="en-US" sz="1800" b="0" dirty="0">
                        <a:solidFill>
                          <a:schemeClr val="tx1">
                            <a:lumMod val="50000"/>
                          </a:schemeClr>
                        </a:solidFill>
                      </a:endParaRPr>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b="0" dirty="0">
                          <a:solidFill>
                            <a:schemeClr val="tx1">
                              <a:lumMod val="50000"/>
                            </a:schemeClr>
                          </a:solidFill>
                        </a:rPr>
                        <a:t> </a:t>
                      </a:r>
                      <a:r>
                        <a:rPr lang="el-GR" altLang="zh-CN" sz="1800" b="0" dirty="0">
                          <a:solidFill>
                            <a:schemeClr val="tx1">
                              <a:lumMod val="50000"/>
                            </a:schemeClr>
                          </a:solidFill>
                        </a:rPr>
                        <a:t>β</a:t>
                      </a:r>
                      <a:r>
                        <a:rPr lang="en-US" altLang="zh-CN" sz="1800" b="0" baseline="-25000" dirty="0">
                          <a:solidFill>
                            <a:schemeClr val="tx1">
                              <a:lumMod val="50000"/>
                            </a:schemeClr>
                          </a:solidFill>
                        </a:rPr>
                        <a:t>1</a:t>
                      </a:r>
                      <a:r>
                        <a:rPr lang="zh-CN" altLang="en-US" sz="1800" b="0" dirty="0">
                          <a:solidFill>
                            <a:schemeClr val="tx1">
                              <a:lumMod val="50000"/>
                            </a:schemeClr>
                          </a:solidFill>
                        </a:rPr>
                        <a:t> </a:t>
                      </a:r>
                      <a:endParaRPr lang="zh-CN" altLang="en-US" sz="1800" b="0" dirty="0">
                        <a:solidFill>
                          <a:schemeClr val="tx1">
                            <a:lumMod val="50000"/>
                          </a:schemeClr>
                        </a:solidFill>
                      </a:endParaRPr>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l-GR" altLang="zh-CN" sz="1800" b="0" dirty="0">
                          <a:solidFill>
                            <a:schemeClr val="tx1">
                              <a:lumMod val="50000"/>
                            </a:schemeClr>
                          </a:solidFill>
                        </a:rPr>
                        <a:t>β</a:t>
                      </a:r>
                      <a:r>
                        <a:rPr lang="en-US" altLang="zh-CN" sz="1800" b="0" baseline="-25000" dirty="0">
                          <a:solidFill>
                            <a:schemeClr val="tx1">
                              <a:lumMod val="50000"/>
                            </a:schemeClr>
                          </a:solidFill>
                        </a:rPr>
                        <a:t>2</a:t>
                      </a:r>
                      <a:endParaRPr lang="zh-CN" altLang="en-US" sz="1800" b="0" dirty="0">
                        <a:solidFill>
                          <a:schemeClr val="tx1">
                            <a:lumMod val="50000"/>
                          </a:schemeClr>
                        </a:solidFill>
                      </a:endParaRPr>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42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rPr>
                        <a:t>F</a:t>
                      </a:r>
                      <a:r>
                        <a:rPr kumimoji="1" lang="en-US" altLang="zh-CN" sz="1800" dirty="0"/>
                        <a:t>(P</a:t>
                      </a:r>
                      <a:r>
                        <a:rPr kumimoji="1" lang="en-US" altLang="zh-CN" sz="1800" dirty="0">
                          <a:sym typeface="Symbol" panose="05050102010706020507" pitchFamily="18" charset="2"/>
                        </a:rPr>
                        <a:t>∧Q)</a:t>
                      </a:r>
                      <a:endParaRPr kumimoji="1" lang="en-US" altLang="zh-CN" sz="1800" dirty="0">
                        <a:sym typeface="Symbol" panose="05050102010706020507" pitchFamily="18" charset="2"/>
                      </a:endParaRPr>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P</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Q</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42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sym typeface="Symbol" panose="05050102010706020507" pitchFamily="18" charset="2"/>
                        </a:rPr>
                        <a:t>T</a:t>
                      </a:r>
                      <a:r>
                        <a:rPr kumimoji="1" lang="en-US" altLang="zh-CN" sz="1800" dirty="0">
                          <a:sym typeface="Symbol" panose="05050102010706020507" pitchFamily="18" charset="2"/>
                        </a:rPr>
                        <a:t>(</a:t>
                      </a:r>
                      <a:r>
                        <a:rPr kumimoji="1" lang="en-US" altLang="zh-CN" sz="1800" dirty="0"/>
                        <a:t>P</a:t>
                      </a:r>
                      <a:r>
                        <a:rPr lang="en-US" altLang="zh-CN" sz="1800" b="1" dirty="0"/>
                        <a:t>∨</a:t>
                      </a:r>
                      <a:r>
                        <a:rPr kumimoji="1" lang="en-US" altLang="zh-CN" sz="1800" dirty="0">
                          <a:sym typeface="Symbol" panose="05050102010706020507" pitchFamily="18" charset="2"/>
                        </a:rPr>
                        <a:t>Q)</a:t>
                      </a:r>
                      <a:endParaRPr kumimoji="1" lang="en-US" altLang="zh-CN" sz="1800" dirty="0">
                        <a:sym typeface="Symbol" panose="05050102010706020507" pitchFamily="18" charset="2"/>
                      </a:endParaRPr>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P</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Q</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42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sym typeface="Symbol" panose="05050102010706020507" pitchFamily="18" charset="2"/>
                        </a:rPr>
                        <a:t>T</a:t>
                      </a:r>
                      <a:r>
                        <a:rPr kumimoji="1" lang="en-US" altLang="zh-CN" sz="1800" dirty="0">
                          <a:sym typeface="Symbol" panose="05050102010706020507" pitchFamily="18" charset="2"/>
                        </a:rPr>
                        <a:t>(</a:t>
                      </a:r>
                      <a:r>
                        <a:rPr kumimoji="1" lang="en-US" altLang="zh-CN" sz="1800" dirty="0"/>
                        <a:t>P</a:t>
                      </a:r>
                      <a:r>
                        <a:rPr lang="en-US" altLang="zh-CN" sz="1800" b="1" dirty="0">
                          <a:sym typeface="Symbol" panose="05050102010706020507" pitchFamily="18" charset="2"/>
                        </a:rPr>
                        <a:t></a:t>
                      </a:r>
                      <a:r>
                        <a:rPr kumimoji="1" lang="en-US" altLang="zh-CN" sz="1800" dirty="0">
                          <a:sym typeface="Symbol" panose="05050102010706020507" pitchFamily="18" charset="2"/>
                        </a:rPr>
                        <a:t>Q)</a:t>
                      </a:r>
                      <a:endParaRPr kumimoji="1" lang="en-US" altLang="zh-CN" sz="1800" dirty="0">
                        <a:sym typeface="Symbol" panose="05050102010706020507" pitchFamily="18" charset="2"/>
                      </a:endParaRPr>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F</a:t>
                      </a:r>
                      <a:r>
                        <a:rPr lang="en-US" altLang="zh-CN" sz="1800" dirty="0"/>
                        <a:t>P</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Q</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2427">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zh-CN" sz="1800" dirty="0">
                          <a:solidFill>
                            <a:srgbClr val="FF0000"/>
                          </a:solidFill>
                          <a:sym typeface="Symbol" panose="05050102010706020507" pitchFamily="18" charset="2"/>
                        </a:rPr>
                        <a:t>F</a:t>
                      </a:r>
                      <a:r>
                        <a:rPr kumimoji="1" lang="en-US" altLang="zh-CN" sz="1800" dirty="0">
                          <a:sym typeface="Symbol" panose="05050102010706020507" pitchFamily="18" charset="2"/>
                        </a:rPr>
                        <a:t>(</a:t>
                      </a:r>
                      <a:r>
                        <a:rPr lang="zh-CN" altLang="en-US" sz="1800" b="1" dirty="0"/>
                        <a:t>～</a:t>
                      </a:r>
                      <a:r>
                        <a:rPr lang="en-US" altLang="zh-CN" sz="1800" b="1" dirty="0"/>
                        <a:t>P</a:t>
                      </a:r>
                      <a:r>
                        <a:rPr kumimoji="1" lang="en-US" altLang="zh-CN" sz="1800" dirty="0">
                          <a:sym typeface="Symbol" panose="05050102010706020507" pitchFamily="18" charset="2"/>
                        </a:rPr>
                        <a:t>)</a:t>
                      </a:r>
                      <a:endParaRPr kumimoji="1" lang="en-US" altLang="zh-CN" sz="1800" dirty="0">
                        <a:sym typeface="Symbol" panose="05050102010706020507" pitchFamily="18" charset="2"/>
                      </a:endParaRPr>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P</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dirty="0">
                          <a:solidFill>
                            <a:srgbClr val="FF0000"/>
                          </a:solidFill>
                        </a:rPr>
                        <a:t>T</a:t>
                      </a:r>
                      <a:r>
                        <a:rPr lang="en-US" altLang="zh-CN" sz="1800" dirty="0"/>
                        <a:t>P</a:t>
                      </a:r>
                      <a:endParaRPr lang="zh-CN" altLang="en-US" sz="1800" dirty="0"/>
                    </a:p>
                  </a:txBody>
                  <a:tcPr marL="91427" marR="91427">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ransition spd="med">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
          <p:cNvSpPr>
            <a:spLocks noGrp="1"/>
          </p:cNvSpPr>
          <p:nvPr>
            <p:ph type="title"/>
          </p:nvPr>
        </p:nvSpPr>
        <p:spPr>
          <a:ln/>
        </p:spPr>
        <p:txBody>
          <a:bodyPr vert="horz" wrap="square" lIns="91440" tIns="45720" rIns="91440" bIns="45720" anchor="b" anchorCtr="0"/>
          <a:p>
            <a:r>
              <a:rPr lang="zh-CN" altLang="en-US" dirty="0"/>
              <a:t>命题逻辑表推演扩展规则</a:t>
            </a:r>
            <a:endParaRPr lang="zh-CN" altLang="en-US" dirty="0"/>
          </a:p>
        </p:txBody>
      </p:sp>
      <p:sp>
        <p:nvSpPr>
          <p:cNvPr id="14339" name="内容占位符 2"/>
          <p:cNvSpPr>
            <a:spLocks noGrp="1"/>
          </p:cNvSpPr>
          <p:nvPr>
            <p:ph idx="1"/>
          </p:nvPr>
        </p:nvSpPr>
        <p:spPr>
          <a:ln/>
        </p:spPr>
        <p:txBody>
          <a:bodyPr vert="horz" wrap="square" lIns="91440" tIns="45720" rIns="91440" bIns="45720" anchor="t" anchorCtr="0"/>
          <a:p>
            <a:pPr eaLnBrk="1" hangingPunct="1"/>
            <a:r>
              <a:rPr lang="zh-CN" altLang="en-US" dirty="0"/>
              <a:t>在任意解释下</a:t>
            </a:r>
            <a:endParaRPr lang="en-US" altLang="zh-CN" dirty="0"/>
          </a:p>
          <a:p>
            <a:pPr eaLnBrk="1" hangingPunct="1"/>
            <a:r>
              <a:rPr lang="zh-CN" altLang="en-US" dirty="0"/>
              <a:t>若</a:t>
            </a:r>
            <a:r>
              <a:rPr lang="el-GR" altLang="zh-CN" dirty="0">
                <a:solidFill>
                  <a:srgbClr val="001933"/>
                </a:solidFill>
              </a:rPr>
              <a:t>α</a:t>
            </a:r>
            <a:r>
              <a:rPr lang="zh-CN" altLang="en-US" dirty="0">
                <a:solidFill>
                  <a:srgbClr val="001933"/>
                </a:solidFill>
              </a:rPr>
              <a:t> 为真，则</a:t>
            </a:r>
            <a:r>
              <a:rPr lang="el-GR" altLang="zh-CN" b="1" dirty="0"/>
              <a:t>α</a:t>
            </a:r>
            <a:r>
              <a:rPr lang="en-US" altLang="zh-CN" b="1" baseline="-25000" dirty="0"/>
              <a:t>1</a:t>
            </a:r>
            <a:r>
              <a:rPr lang="zh-CN" altLang="zh-CN" b="1" dirty="0"/>
              <a:t> </a:t>
            </a:r>
            <a:r>
              <a:rPr lang="zh-CN" altLang="en-US" dirty="0"/>
              <a:t>，</a:t>
            </a:r>
            <a:r>
              <a:rPr lang="el-GR" altLang="zh-CN" b="1" dirty="0"/>
              <a:t>α</a:t>
            </a:r>
            <a:r>
              <a:rPr lang="en-US" altLang="zh-CN" b="1" baseline="-25000" dirty="0"/>
              <a:t>2</a:t>
            </a:r>
            <a:r>
              <a:rPr lang="zh-CN" altLang="en-US" b="1" baseline="-25000" dirty="0"/>
              <a:t> </a:t>
            </a:r>
            <a:r>
              <a:rPr lang="zh-CN" altLang="en-US" b="1" dirty="0"/>
              <a:t>都为真；</a:t>
            </a:r>
            <a:endParaRPr lang="en-US" altLang="zh-CN" b="1" dirty="0"/>
          </a:p>
          <a:p>
            <a:pPr eaLnBrk="1" fontAlgn="t" hangingPunct="1"/>
            <a:r>
              <a:rPr lang="zh-CN" altLang="en-US" b="1" dirty="0"/>
              <a:t>若</a:t>
            </a:r>
            <a:r>
              <a:rPr lang="el-GR" altLang="zh-CN" dirty="0"/>
              <a:t>β</a:t>
            </a:r>
            <a:r>
              <a:rPr lang="zh-CN" altLang="zh-CN" dirty="0"/>
              <a:t> </a:t>
            </a:r>
            <a:r>
              <a:rPr lang="zh-CN" altLang="en-US" dirty="0"/>
              <a:t>为真，则</a:t>
            </a:r>
            <a:r>
              <a:rPr lang="el-GR" altLang="zh-CN" dirty="0"/>
              <a:t>β</a:t>
            </a:r>
            <a:r>
              <a:rPr lang="en-US" altLang="zh-CN" baseline="-25000" dirty="0"/>
              <a:t>1</a:t>
            </a:r>
            <a:r>
              <a:rPr lang="zh-CN" altLang="zh-CN" dirty="0"/>
              <a:t> </a:t>
            </a:r>
            <a:r>
              <a:rPr lang="zh-CN" altLang="en-US" dirty="0"/>
              <a:t>为真 或 </a:t>
            </a:r>
            <a:r>
              <a:rPr lang="el-GR" altLang="zh-CN" dirty="0"/>
              <a:t>β</a:t>
            </a:r>
            <a:r>
              <a:rPr lang="en-US" altLang="zh-CN" baseline="-25000" dirty="0"/>
              <a:t>2</a:t>
            </a:r>
            <a:r>
              <a:rPr lang="zh-CN" altLang="en-US" dirty="0"/>
              <a:t>为真；</a:t>
            </a:r>
            <a:endParaRPr lang="zh-CN" altLang="zh-CN" dirty="0"/>
          </a:p>
          <a:p>
            <a:r>
              <a:rPr lang="el-GR" altLang="zh-CN" dirty="0">
                <a:solidFill>
                  <a:srgbClr val="001933"/>
                </a:solidFill>
              </a:rPr>
              <a:t>α</a:t>
            </a:r>
            <a:r>
              <a:rPr lang="zh-CN" altLang="en-US" dirty="0">
                <a:solidFill>
                  <a:srgbClr val="001933"/>
                </a:solidFill>
              </a:rPr>
              <a:t> </a:t>
            </a:r>
            <a:r>
              <a:rPr lang="zh-CN" altLang="el-GR" dirty="0">
                <a:solidFill>
                  <a:srgbClr val="001933"/>
                </a:solidFill>
              </a:rPr>
              <a:t>规则</a:t>
            </a:r>
            <a:r>
              <a:rPr lang="zh-CN" altLang="en-US" dirty="0">
                <a:solidFill>
                  <a:srgbClr val="001933"/>
                </a:solidFill>
              </a:rPr>
              <a:t>                  </a:t>
            </a:r>
            <a:r>
              <a:rPr lang="el-GR" altLang="zh-CN" dirty="0"/>
              <a:t>β</a:t>
            </a:r>
            <a:r>
              <a:rPr lang="zh-CN" altLang="el-GR" dirty="0"/>
              <a:t>规则</a:t>
            </a:r>
            <a:endParaRPr lang="zh-CN" altLang="en-US" dirty="0">
              <a:solidFill>
                <a:srgbClr val="001933"/>
              </a:solidFill>
            </a:endParaRPr>
          </a:p>
        </p:txBody>
      </p:sp>
      <p:sp>
        <p:nvSpPr>
          <p:cNvPr id="14340"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4341"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pic>
        <p:nvPicPr>
          <p:cNvPr id="14342" name="图片 5"/>
          <p:cNvPicPr>
            <a:picLocks noChangeAspect="1"/>
          </p:cNvPicPr>
          <p:nvPr/>
        </p:nvPicPr>
        <p:blipFill>
          <a:blip r:embed="rId1"/>
          <a:stretch>
            <a:fillRect/>
          </a:stretch>
        </p:blipFill>
        <p:spPr>
          <a:xfrm>
            <a:off x="1187450" y="4479925"/>
            <a:ext cx="4154488" cy="1646238"/>
          </a:xfrm>
          <a:prstGeom prst="rect">
            <a:avLst/>
          </a:prstGeom>
          <a:noFill/>
          <a:ln w="9525">
            <a:noFill/>
          </a:ln>
        </p:spPr>
      </p:pic>
    </p:spTree>
  </p:cSld>
  <p:clrMapOvr>
    <a:masterClrMapping/>
  </p:clrMapOvr>
  <p:transition spd="med">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
          <p:cNvSpPr>
            <a:spLocks noGrp="1"/>
          </p:cNvSpPr>
          <p:nvPr>
            <p:ph type="title"/>
          </p:nvPr>
        </p:nvSpPr>
        <p:spPr>
          <a:ln/>
        </p:spPr>
        <p:txBody>
          <a:bodyPr vert="horz" wrap="square" lIns="91440" tIns="45720" rIns="91440" bIns="45720" anchor="b" anchorCtr="0"/>
          <a:p>
            <a:r>
              <a:rPr lang="zh-CN" altLang="en-US" dirty="0"/>
              <a:t>命题逻辑表推演构造过程</a:t>
            </a:r>
            <a:endParaRPr lang="zh-CN" altLang="en-US" dirty="0"/>
          </a:p>
        </p:txBody>
      </p:sp>
      <p:sp>
        <p:nvSpPr>
          <p:cNvPr id="15363" name="内容占位符 2"/>
          <p:cNvSpPr>
            <a:spLocks noGrp="1"/>
          </p:cNvSpPr>
          <p:nvPr>
            <p:ph idx="1"/>
          </p:nvPr>
        </p:nvSpPr>
        <p:spPr>
          <a:xfrm>
            <a:off x="722313" y="2381250"/>
            <a:ext cx="8242300" cy="4143375"/>
          </a:xfrm>
          <a:ln/>
        </p:spPr>
        <p:txBody>
          <a:bodyPr vert="horz" wrap="square" lIns="91440" tIns="45720" rIns="91440" bIns="45720" anchor="t" anchorCtr="0"/>
          <a:p>
            <a:r>
              <a:rPr lang="zh-CN" altLang="en-US" dirty="0"/>
              <a:t>符号公式</a:t>
            </a:r>
            <a:r>
              <a:rPr lang="en-US" altLang="zh-CN" dirty="0"/>
              <a:t>W</a:t>
            </a:r>
            <a:r>
              <a:rPr lang="zh-CN" altLang="en-US" dirty="0"/>
              <a:t>的表推演是以符号公式为节点的二叉树，归纳构造如下：</a:t>
            </a:r>
            <a:endParaRPr lang="en-US" altLang="zh-CN" dirty="0"/>
          </a:p>
          <a:p>
            <a:r>
              <a:rPr lang="zh-CN" altLang="en-US" dirty="0"/>
              <a:t>只有一个</a:t>
            </a:r>
            <a:r>
              <a:rPr lang="en-US" altLang="zh-CN" dirty="0"/>
              <a:t>W</a:t>
            </a:r>
            <a:r>
              <a:rPr lang="zh-CN" altLang="en-US" dirty="0"/>
              <a:t>的树是</a:t>
            </a:r>
            <a:r>
              <a:rPr lang="en-US" altLang="zh-CN" dirty="0"/>
              <a:t>W</a:t>
            </a:r>
            <a:r>
              <a:rPr lang="zh-CN" altLang="en-US" dirty="0"/>
              <a:t>的表推演树；</a:t>
            </a:r>
            <a:endParaRPr lang="en-US" altLang="zh-CN" dirty="0"/>
          </a:p>
          <a:p>
            <a:r>
              <a:rPr lang="zh-CN" altLang="en-US" dirty="0"/>
              <a:t>设</a:t>
            </a:r>
            <a:r>
              <a:rPr lang="en-US" altLang="zh-CN" dirty="0">
                <a:latin typeface="PilGi" pitchFamily="2" charset="-127"/>
                <a:ea typeface="PilGi" pitchFamily="2" charset="-127"/>
              </a:rPr>
              <a:t>T</a:t>
            </a:r>
            <a:r>
              <a:rPr lang="zh-CN" altLang="en-US" dirty="0">
                <a:latin typeface="PilGi" pitchFamily="2" charset="-127"/>
                <a:ea typeface="PilGi" pitchFamily="2" charset="-127"/>
              </a:rPr>
              <a:t>是</a:t>
            </a:r>
            <a:r>
              <a:rPr lang="en-US" altLang="zh-CN" dirty="0">
                <a:latin typeface="Times New Roman" panose="02020603050405020304" pitchFamily="18" charset="0"/>
                <a:ea typeface="PilGi" pitchFamily="2" charset="-127"/>
              </a:rPr>
              <a:t>W</a:t>
            </a:r>
            <a:r>
              <a:rPr lang="zh-CN" altLang="en-US" dirty="0">
                <a:latin typeface="Times New Roman" panose="02020603050405020304" pitchFamily="18" charset="0"/>
                <a:ea typeface="PilGi" pitchFamily="2" charset="-127"/>
              </a:rPr>
              <a:t>的一个表推演树，设</a:t>
            </a:r>
            <a:r>
              <a:rPr lang="en-US" altLang="zh-CN" dirty="0">
                <a:latin typeface="Times New Roman" panose="02020603050405020304" pitchFamily="18" charset="0"/>
                <a:ea typeface="PilGi" pitchFamily="2" charset="-127"/>
              </a:rPr>
              <a:t>V</a:t>
            </a:r>
            <a:r>
              <a:rPr lang="zh-CN" altLang="en-US" dirty="0">
                <a:latin typeface="Times New Roman" panose="02020603050405020304" pitchFamily="18" charset="0"/>
                <a:ea typeface="PilGi" pitchFamily="2" charset="-127"/>
              </a:rPr>
              <a:t>是</a:t>
            </a:r>
            <a:r>
              <a:rPr lang="en-US" altLang="zh-CN" dirty="0">
                <a:latin typeface="PilGi" pitchFamily="2" charset="-127"/>
                <a:ea typeface="PilGi" pitchFamily="2" charset="-127"/>
              </a:rPr>
              <a:t>T</a:t>
            </a:r>
            <a:r>
              <a:rPr lang="zh-CN" altLang="en-US" dirty="0">
                <a:latin typeface="PilGi" pitchFamily="2" charset="-127"/>
                <a:ea typeface="PilGi" pitchFamily="2" charset="-127"/>
              </a:rPr>
              <a:t>的某一个分枝</a:t>
            </a:r>
            <a:r>
              <a:rPr lang="el-GR" altLang="zh-CN" dirty="0"/>
              <a:t>θ</a:t>
            </a:r>
            <a:r>
              <a:rPr lang="zh-CN" altLang="en-US" dirty="0">
                <a:latin typeface="PilGi" pitchFamily="2" charset="-127"/>
                <a:ea typeface="PilGi" pitchFamily="2" charset="-127"/>
              </a:rPr>
              <a:t>上的一个叶节点，则对</a:t>
            </a:r>
            <a:r>
              <a:rPr lang="en-US" altLang="zh-CN" dirty="0">
                <a:latin typeface="PilGi" pitchFamily="2" charset="-127"/>
                <a:ea typeface="PilGi" pitchFamily="2" charset="-127"/>
              </a:rPr>
              <a:t>T</a:t>
            </a:r>
            <a:r>
              <a:rPr lang="zh-CN" altLang="en-US" dirty="0">
                <a:latin typeface="PilGi" pitchFamily="2" charset="-127"/>
                <a:ea typeface="PilGi" pitchFamily="2" charset="-127"/>
              </a:rPr>
              <a:t> 应用</a:t>
            </a:r>
            <a:r>
              <a:rPr lang="el-GR" altLang="zh-CN" dirty="0">
                <a:solidFill>
                  <a:srgbClr val="001933"/>
                </a:solidFill>
              </a:rPr>
              <a:t>α</a:t>
            </a:r>
            <a:r>
              <a:rPr lang="zh-CN" altLang="en-US" dirty="0">
                <a:solidFill>
                  <a:srgbClr val="001933"/>
                </a:solidFill>
              </a:rPr>
              <a:t> </a:t>
            </a:r>
            <a:r>
              <a:rPr lang="zh-CN" altLang="el-GR" dirty="0">
                <a:solidFill>
                  <a:srgbClr val="001933"/>
                </a:solidFill>
              </a:rPr>
              <a:t>规则</a:t>
            </a:r>
            <a:r>
              <a:rPr lang="zh-CN" altLang="en-US" dirty="0">
                <a:solidFill>
                  <a:srgbClr val="001933"/>
                </a:solidFill>
              </a:rPr>
              <a:t> 或</a:t>
            </a:r>
            <a:r>
              <a:rPr lang="el-GR" altLang="zh-CN" dirty="0"/>
              <a:t>β</a:t>
            </a:r>
            <a:r>
              <a:rPr lang="zh-CN" altLang="el-GR" dirty="0"/>
              <a:t>规则</a:t>
            </a:r>
            <a:r>
              <a:rPr lang="zh-CN" altLang="en-US" dirty="0"/>
              <a:t>所得到的二叉树仍为</a:t>
            </a:r>
            <a:r>
              <a:rPr lang="en-US" altLang="zh-CN" dirty="0"/>
              <a:t>W</a:t>
            </a:r>
            <a:r>
              <a:rPr lang="zh-CN" altLang="en-US" dirty="0"/>
              <a:t>的表推演树。</a:t>
            </a:r>
            <a:endParaRPr lang="en-US" altLang="zh-CN" dirty="0"/>
          </a:p>
          <a:p>
            <a:endParaRPr lang="zh-CN" altLang="en-US" dirty="0">
              <a:latin typeface="PilGi" pitchFamily="2" charset="-127"/>
            </a:endParaRPr>
          </a:p>
        </p:txBody>
      </p:sp>
      <p:sp>
        <p:nvSpPr>
          <p:cNvPr id="15364"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5365"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
          <p:cNvSpPr>
            <a:spLocks noGrp="1"/>
          </p:cNvSpPr>
          <p:nvPr>
            <p:ph type="title"/>
          </p:nvPr>
        </p:nvSpPr>
        <p:spPr>
          <a:ln/>
        </p:spPr>
        <p:txBody>
          <a:bodyPr vert="horz" wrap="square" lIns="91440" tIns="45720" rIns="91440" bIns="45720" anchor="b" anchorCtr="0"/>
          <a:p>
            <a:r>
              <a:rPr lang="zh-CN" altLang="en-US" dirty="0"/>
              <a:t>命题逻辑表推演构造过程</a:t>
            </a:r>
            <a:endParaRPr lang="zh-CN" altLang="en-US" dirty="0"/>
          </a:p>
        </p:txBody>
      </p:sp>
      <p:sp>
        <p:nvSpPr>
          <p:cNvPr id="16387" name="内容占位符 2"/>
          <p:cNvSpPr>
            <a:spLocks noGrp="1"/>
          </p:cNvSpPr>
          <p:nvPr>
            <p:ph idx="1"/>
          </p:nvPr>
        </p:nvSpPr>
        <p:spPr>
          <a:xfrm>
            <a:off x="722313" y="2381250"/>
            <a:ext cx="8242300" cy="4143375"/>
          </a:xfrm>
          <a:ln/>
        </p:spPr>
        <p:txBody>
          <a:bodyPr vert="horz" wrap="square" lIns="91440" tIns="45720" rIns="91440" bIns="45720" anchor="t" anchorCtr="0"/>
          <a:p>
            <a:r>
              <a:rPr lang="zh-CN" altLang="en-US" sz="2400" dirty="0"/>
              <a:t>具体步骤为：</a:t>
            </a:r>
            <a:endParaRPr lang="en-US" altLang="zh-CN" sz="2400" dirty="0"/>
          </a:p>
          <a:p>
            <a:r>
              <a:rPr lang="zh-CN" altLang="en-US" sz="2400" dirty="0"/>
              <a:t> </a:t>
            </a:r>
            <a:r>
              <a:rPr lang="en-US" altLang="zh-CN" sz="2400" dirty="0"/>
              <a:t>(1) </a:t>
            </a:r>
            <a:r>
              <a:rPr lang="zh-CN" altLang="en-US" sz="2400" dirty="0"/>
              <a:t>若</a:t>
            </a:r>
            <a:r>
              <a:rPr lang="el-GR" altLang="zh-CN" sz="2400" dirty="0">
                <a:solidFill>
                  <a:srgbClr val="001933"/>
                </a:solidFill>
              </a:rPr>
              <a:t>α</a:t>
            </a:r>
            <a:r>
              <a:rPr lang="zh-CN" altLang="en-US" sz="2400" dirty="0">
                <a:solidFill>
                  <a:srgbClr val="001933"/>
                </a:solidFill>
              </a:rPr>
              <a:t>是出现在</a:t>
            </a:r>
            <a:r>
              <a:rPr lang="el-GR" altLang="zh-CN" sz="2400" dirty="0"/>
              <a:t>θ</a:t>
            </a:r>
            <a:r>
              <a:rPr lang="zh-CN" altLang="el-GR" sz="2400" dirty="0"/>
              <a:t>上</a:t>
            </a:r>
            <a:r>
              <a:rPr lang="zh-CN" altLang="en-US" sz="2400" dirty="0"/>
              <a:t>的一个</a:t>
            </a:r>
            <a:r>
              <a:rPr lang="el-GR" altLang="zh-CN" sz="2400" dirty="0">
                <a:solidFill>
                  <a:srgbClr val="001933"/>
                </a:solidFill>
              </a:rPr>
              <a:t>α</a:t>
            </a:r>
            <a:r>
              <a:rPr lang="zh-CN" altLang="en-US" sz="2400" dirty="0">
                <a:solidFill>
                  <a:srgbClr val="001933"/>
                </a:solidFill>
              </a:rPr>
              <a:t> 型公式，则添加</a:t>
            </a:r>
            <a:r>
              <a:rPr lang="el-GR" altLang="zh-CN" sz="2400" b="1" dirty="0"/>
              <a:t>α</a:t>
            </a:r>
            <a:r>
              <a:rPr lang="en-US" altLang="zh-CN" sz="2400" b="1" baseline="-25000" dirty="0"/>
              <a:t>1</a:t>
            </a:r>
            <a:r>
              <a:rPr lang="zh-CN" altLang="zh-CN" sz="2400" b="1" dirty="0"/>
              <a:t> </a:t>
            </a:r>
            <a:r>
              <a:rPr lang="zh-CN" altLang="en-US" sz="2400" b="1" dirty="0"/>
              <a:t>或</a:t>
            </a:r>
            <a:r>
              <a:rPr lang="el-GR" altLang="zh-CN" sz="2400" b="1" dirty="0"/>
              <a:t>α</a:t>
            </a:r>
            <a:r>
              <a:rPr lang="en-US" altLang="zh-CN" sz="2400" b="1" baseline="-25000" dirty="0"/>
              <a:t>2</a:t>
            </a:r>
            <a:r>
              <a:rPr lang="zh-CN" altLang="en-US" sz="2400" b="1" dirty="0"/>
              <a:t>为</a:t>
            </a:r>
            <a:r>
              <a:rPr lang="el-GR" altLang="zh-CN" sz="2400" dirty="0"/>
              <a:t>θ</a:t>
            </a:r>
            <a:r>
              <a:rPr lang="zh-CN" altLang="el-GR" sz="2400" dirty="0"/>
              <a:t>分枝</a:t>
            </a:r>
            <a:r>
              <a:rPr lang="zh-CN" altLang="en-US" sz="2400" dirty="0"/>
              <a:t>的</a:t>
            </a:r>
            <a:r>
              <a:rPr lang="en-US" altLang="zh-CN" sz="2400" dirty="0"/>
              <a:t>V</a:t>
            </a:r>
            <a:r>
              <a:rPr lang="zh-CN" altLang="en-US" sz="2400" dirty="0"/>
              <a:t>的后继节点；</a:t>
            </a:r>
            <a:endParaRPr lang="en-US" altLang="zh-CN" sz="2400" dirty="0"/>
          </a:p>
          <a:p>
            <a:r>
              <a:rPr lang="en-US" altLang="zh-CN" sz="2400" dirty="0"/>
              <a:t> (2) </a:t>
            </a:r>
            <a:r>
              <a:rPr lang="zh-CN" altLang="en-US" sz="2400" dirty="0"/>
              <a:t>若</a:t>
            </a:r>
            <a:r>
              <a:rPr lang="el-GR" altLang="zh-CN" sz="2400" dirty="0"/>
              <a:t>β</a:t>
            </a:r>
            <a:r>
              <a:rPr lang="zh-CN" altLang="en-US" sz="2400" dirty="0">
                <a:solidFill>
                  <a:srgbClr val="001933"/>
                </a:solidFill>
              </a:rPr>
              <a:t>是出现在</a:t>
            </a:r>
            <a:r>
              <a:rPr lang="el-GR" altLang="zh-CN" sz="2400" dirty="0"/>
              <a:t>θ</a:t>
            </a:r>
            <a:r>
              <a:rPr lang="zh-CN" altLang="el-GR" sz="2400" dirty="0"/>
              <a:t>上</a:t>
            </a:r>
            <a:r>
              <a:rPr lang="zh-CN" altLang="en-US" sz="2400" dirty="0"/>
              <a:t>的一个</a:t>
            </a:r>
            <a:r>
              <a:rPr lang="el-GR" altLang="zh-CN" sz="2400" dirty="0"/>
              <a:t>β</a:t>
            </a:r>
            <a:r>
              <a:rPr lang="zh-CN" altLang="en-US" sz="2400" dirty="0">
                <a:solidFill>
                  <a:srgbClr val="001933"/>
                </a:solidFill>
              </a:rPr>
              <a:t> 型公式，则添加</a:t>
            </a:r>
            <a:r>
              <a:rPr lang="el-GR" altLang="zh-CN" sz="2400" dirty="0"/>
              <a:t>β </a:t>
            </a:r>
            <a:r>
              <a:rPr lang="en-US" altLang="zh-CN" sz="2400" b="1" baseline="-25000" dirty="0"/>
              <a:t>1</a:t>
            </a:r>
            <a:r>
              <a:rPr lang="zh-CN" altLang="en-US" sz="2400" b="1" dirty="0"/>
              <a:t>为</a:t>
            </a:r>
            <a:r>
              <a:rPr lang="el-GR" altLang="zh-CN" sz="2400" dirty="0"/>
              <a:t>θ</a:t>
            </a:r>
            <a:r>
              <a:rPr lang="zh-CN" altLang="el-GR" sz="2400" dirty="0"/>
              <a:t>分枝</a:t>
            </a:r>
            <a:r>
              <a:rPr lang="zh-CN" altLang="en-US" sz="2400" dirty="0"/>
              <a:t>的</a:t>
            </a:r>
            <a:r>
              <a:rPr lang="en-US" altLang="zh-CN" sz="2400" dirty="0"/>
              <a:t>V</a:t>
            </a:r>
            <a:r>
              <a:rPr lang="zh-CN" altLang="en-US" sz="2400" dirty="0"/>
              <a:t>的左，添加</a:t>
            </a:r>
            <a:r>
              <a:rPr lang="el-GR" altLang="zh-CN" sz="2400" dirty="0"/>
              <a:t>β </a:t>
            </a:r>
            <a:r>
              <a:rPr lang="en-US" altLang="zh-CN" sz="2400" b="1" baseline="-25000" dirty="0"/>
              <a:t>2</a:t>
            </a:r>
            <a:r>
              <a:rPr lang="zh-CN" altLang="en-US" sz="2400" b="1" dirty="0"/>
              <a:t>为</a:t>
            </a:r>
            <a:r>
              <a:rPr lang="el-GR" altLang="zh-CN" sz="2400" dirty="0"/>
              <a:t>θ</a:t>
            </a:r>
            <a:r>
              <a:rPr lang="zh-CN" altLang="el-GR" sz="2400" dirty="0"/>
              <a:t>分枝</a:t>
            </a:r>
            <a:r>
              <a:rPr lang="zh-CN" altLang="en-US" sz="2400" dirty="0"/>
              <a:t>的</a:t>
            </a:r>
            <a:r>
              <a:rPr lang="en-US" altLang="zh-CN" sz="2400" dirty="0"/>
              <a:t>V</a:t>
            </a:r>
            <a:r>
              <a:rPr lang="zh-CN" altLang="en-US" sz="2400" dirty="0"/>
              <a:t>的右后继节点；</a:t>
            </a:r>
            <a:endParaRPr lang="en-US" altLang="zh-CN" sz="2400" dirty="0"/>
          </a:p>
          <a:p>
            <a:r>
              <a:rPr lang="zh-CN" altLang="en-US" sz="2400" dirty="0"/>
              <a:t>称表推演树中一个分枝</a:t>
            </a:r>
            <a:r>
              <a:rPr lang="el-GR" altLang="zh-CN" sz="2400" dirty="0"/>
              <a:t>θ</a:t>
            </a:r>
            <a:r>
              <a:rPr lang="zh-CN" altLang="el-GR" sz="2400" dirty="0"/>
              <a:t>是</a:t>
            </a:r>
            <a:r>
              <a:rPr lang="zh-CN" altLang="en-US" sz="2400" dirty="0"/>
              <a:t>封闭的，如果</a:t>
            </a:r>
            <a:r>
              <a:rPr lang="el-GR" altLang="zh-CN" sz="2400" dirty="0"/>
              <a:t>θ</a:t>
            </a:r>
            <a:r>
              <a:rPr lang="zh-CN" altLang="el-GR" sz="2400" dirty="0"/>
              <a:t>中</a:t>
            </a:r>
            <a:r>
              <a:rPr lang="zh-CN" altLang="en-US" sz="2400" dirty="0"/>
              <a:t>存在两个互补的节点，即形如</a:t>
            </a:r>
            <a:r>
              <a:rPr lang="en-US" altLang="zh-CN" sz="2400" dirty="0">
                <a:solidFill>
                  <a:srgbClr val="FF0000"/>
                </a:solidFill>
              </a:rPr>
              <a:t>F</a:t>
            </a:r>
            <a:r>
              <a:rPr lang="en-US" altLang="zh-CN" sz="2400" dirty="0"/>
              <a:t>X</a:t>
            </a:r>
            <a:r>
              <a:rPr lang="zh-CN" altLang="en-US" sz="2400" dirty="0"/>
              <a:t>和</a:t>
            </a:r>
            <a:r>
              <a:rPr lang="en-US" altLang="zh-CN" sz="2400" dirty="0">
                <a:solidFill>
                  <a:srgbClr val="FF0000"/>
                </a:solidFill>
              </a:rPr>
              <a:t>T</a:t>
            </a:r>
            <a:r>
              <a:rPr lang="en-US" altLang="zh-CN" sz="2400" dirty="0"/>
              <a:t>X</a:t>
            </a:r>
            <a:r>
              <a:rPr lang="zh-CN" altLang="en-US" sz="2400" dirty="0"/>
              <a:t>形式的两个节点</a:t>
            </a:r>
            <a:endParaRPr lang="en-US" altLang="zh-CN" sz="2400" dirty="0"/>
          </a:p>
          <a:p>
            <a:r>
              <a:rPr lang="zh-CN" altLang="en-US" sz="2400" dirty="0"/>
              <a:t>称一个表推演树</a:t>
            </a:r>
            <a:r>
              <a:rPr lang="en-US" altLang="zh-CN" sz="2400" dirty="0">
                <a:latin typeface="PilGi" pitchFamily="2" charset="-127"/>
                <a:ea typeface="PilGi" pitchFamily="2" charset="-127"/>
              </a:rPr>
              <a:t>T</a:t>
            </a:r>
            <a:r>
              <a:rPr lang="zh-CN" altLang="en-US" sz="2400" dirty="0">
                <a:latin typeface="PilGi" pitchFamily="2" charset="-127"/>
                <a:ea typeface="PilGi" pitchFamily="2" charset="-127"/>
              </a:rPr>
              <a:t>是封闭的，如果</a:t>
            </a:r>
            <a:r>
              <a:rPr lang="en-US" altLang="zh-CN" sz="2400" dirty="0">
                <a:latin typeface="PilGi" pitchFamily="2" charset="-127"/>
                <a:ea typeface="PilGi" pitchFamily="2" charset="-127"/>
              </a:rPr>
              <a:t>T</a:t>
            </a:r>
            <a:r>
              <a:rPr lang="zh-CN" altLang="en-US" sz="2400" dirty="0">
                <a:latin typeface="PilGi" pitchFamily="2" charset="-127"/>
                <a:ea typeface="PilGi" pitchFamily="2" charset="-127"/>
              </a:rPr>
              <a:t>的每一个分枝都是封闭的。</a:t>
            </a:r>
            <a:endParaRPr lang="en-US" altLang="zh-CN" sz="2400" dirty="0"/>
          </a:p>
          <a:p>
            <a:endParaRPr lang="zh-CN" altLang="en-US" dirty="0">
              <a:latin typeface="PilGi" pitchFamily="2" charset="-127"/>
            </a:endParaRPr>
          </a:p>
        </p:txBody>
      </p:sp>
      <p:sp>
        <p:nvSpPr>
          <p:cNvPr id="16388" name="日期占位符 3"/>
          <p:cNvSpPr txBox="1">
            <a:spLocks noGrp="1"/>
          </p:cNvSpPr>
          <p:nvPr>
            <p:ph type="dt" sz="half" idx="10"/>
          </p:nvPr>
        </p:nvSpPr>
        <p:spPr>
          <a:ln/>
        </p:spPr>
        <p:txBody>
          <a:bodyPr anchor="b" anchorCtr="0"/>
          <a:p>
            <a:pPr marL="0" indent="0" algn="r" eaLnBrk="1" hangingPunct="1">
              <a:spcBef>
                <a:spcPct val="0"/>
              </a:spcBef>
              <a:buClrTx/>
              <a:buSzTx/>
              <a:buFontTx/>
              <a:buNone/>
            </a:pPr>
            <a:fld id="{BB962C8B-B14F-4D97-AF65-F5344CB8AC3E}" type="datetime1">
              <a:rPr lang="en-US" altLang="zh-CN" sz="1400" dirty="0"/>
            </a:fld>
            <a:endParaRPr lang="en-US" altLang="zh-CN" sz="1400" dirty="0"/>
          </a:p>
        </p:txBody>
      </p:sp>
      <p:sp>
        <p:nvSpPr>
          <p:cNvPr id="16389" name="灯片编号占位符 4"/>
          <p:cNvSpPr txBox="1">
            <a:spLocks noGrp="1"/>
          </p:cNvSpPr>
          <p:nvPr>
            <p:ph type="sldNum" sz="quarter" idx="12"/>
          </p:nvPr>
        </p:nvSpPr>
        <p:spPr>
          <a:ln/>
        </p:spPr>
        <p:txBody>
          <a:bodyPr anchor="b" anchorCtr="1"/>
          <a:p>
            <a:pPr marL="0" indent="0" eaLnBrk="1" hangingPunct="1">
              <a:spcBef>
                <a:spcPct val="0"/>
              </a:spcBef>
              <a:buClrTx/>
              <a:buSzTx/>
              <a:buFontTx/>
              <a:buNone/>
            </a:pPr>
            <a:fld id="{9A0DB2DC-4C9A-4742-B13C-FB6460FD3503}" type="slidenum">
              <a:rPr lang="en-US" altLang="zh-CN" sz="2600" b="1" dirty="0">
                <a:solidFill>
                  <a:schemeClr val="bg1"/>
                </a:solidFill>
              </a:rPr>
            </a:fld>
            <a:endParaRPr lang="en-US" altLang="zh-CN" sz="2600" b="1" dirty="0">
              <a:solidFill>
                <a:schemeClr val="bg1"/>
              </a:solidFill>
            </a:endParaRPr>
          </a:p>
        </p:txBody>
      </p:sp>
    </p:spTree>
  </p:cSld>
  <p:clrMapOvr>
    <a:masterClrMapping/>
  </p:clrMapOvr>
  <p:transition spd="med">
    <p:random/>
  </p:transition>
</p:sld>
</file>

<file path=ppt/theme/theme1.xml><?xml version="1.0" encoding="utf-8"?>
<a:theme xmlns:a="http://schemas.openxmlformats.org/drawingml/2006/main" name="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en-US" altLang="zh-CN" sz="2400" b="0" i="0" u="none" strike="noStrike" cap="none" normalizeH="0" baseline="0" smtClean="0">
            <a:ln>
              <a:noFill/>
            </a:ln>
            <a:solidFill>
              <a:srgbClr val="0033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en-US" altLang="zh-CN" sz="2400" b="0" i="0" u="none" strike="noStrike" cap="none" normalizeH="0" baseline="0" smtClean="0">
            <a:ln>
              <a:noFill/>
            </a:ln>
            <a:solidFill>
              <a:srgbClr val="003399"/>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apsules">
  <a:themeElements>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fontScheme name="Capsules">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en-US" altLang="zh-CN" sz="2400" b="0" i="0" u="none" strike="noStrike" cap="none" normalizeH="0" baseline="0" smtClean="0">
            <a:ln>
              <a:noFill/>
            </a:ln>
            <a:solidFill>
              <a:srgbClr val="003399"/>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square" lIns="91440" tIns="45720" rIns="91440" bIns="45720" numCol="1" anchor="t" anchorCtr="0" compatLnSpc="1"/>
      <a:lstStyle>
        <a:defPPr marL="342900" marR="0" indent="-342900" algn="l" defTabSz="914400" rtl="0" eaLnBrk="1" fontAlgn="base" latinLnBrk="0" hangingPunct="1">
          <a:lnSpc>
            <a:spcPct val="100000"/>
          </a:lnSpc>
          <a:spcBef>
            <a:spcPct val="50000"/>
          </a:spcBef>
          <a:spcAft>
            <a:spcPct val="0"/>
          </a:spcAft>
          <a:buClrTx/>
          <a:buSzTx/>
          <a:buFont typeface="Wingdings" panose="05000000000000000000" pitchFamily="2" charset="2"/>
          <a:buNone/>
          <a:defRPr kumimoji="1" lang="en-US" altLang="zh-CN" sz="2400" b="0" i="0" u="none" strike="noStrike" cap="none" normalizeH="0" baseline="0" smtClean="0">
            <a:ln>
              <a:noFill/>
            </a:ln>
            <a:solidFill>
              <a:srgbClr val="003399"/>
            </a:solidFill>
            <a:effectLst/>
            <a:latin typeface="Arial" panose="020B0604020202020204" pitchFamily="34" charset="0"/>
            <a:ea typeface="宋体" panose="02010600030101010101" pitchFamily="2" charset="-122"/>
          </a:defRPr>
        </a:defPPr>
      </a:lstStyle>
    </a:lnDef>
  </a:objectDefaults>
  <a:extraClrSchemeLst>
    <a:extraClrScheme>
      <a:clrScheme name="Capsules 1">
        <a:dk1>
          <a:srgbClr val="003366"/>
        </a:dk1>
        <a:lt1>
          <a:srgbClr val="FFFFFF"/>
        </a:lt1>
        <a:dk2>
          <a:srgbClr val="006666"/>
        </a:dk2>
        <a:lt2>
          <a:srgbClr val="666699"/>
        </a:lt2>
        <a:accent1>
          <a:srgbClr val="33CCCC"/>
        </a:accent1>
        <a:accent2>
          <a:srgbClr val="99CC99"/>
        </a:accent2>
        <a:accent3>
          <a:srgbClr val="FFFFFF"/>
        </a:accent3>
        <a:accent4>
          <a:srgbClr val="002A56"/>
        </a:accent4>
        <a:accent5>
          <a:srgbClr val="ADE2E2"/>
        </a:accent5>
        <a:accent6>
          <a:srgbClr val="8AB98A"/>
        </a:accent6>
        <a:hlink>
          <a:srgbClr val="003366"/>
        </a:hlink>
        <a:folHlink>
          <a:srgbClr val="CC99FF"/>
        </a:folHlink>
      </a:clrScheme>
      <a:clrMap bg1="lt1" tx1="dk1" bg2="lt2" tx2="dk2" accent1="accent1" accent2="accent2" accent3="accent3" accent4="accent4" accent5="accent5" accent6="accent6" hlink="hlink" folHlink="folHlink"/>
    </a:extraClrScheme>
    <a:extraClrScheme>
      <a:clrScheme name="Capsules 2">
        <a:dk1>
          <a:srgbClr val="000000"/>
        </a:dk1>
        <a:lt1>
          <a:srgbClr val="FFFFFF"/>
        </a:lt1>
        <a:dk2>
          <a:srgbClr val="000000"/>
        </a:dk2>
        <a:lt2>
          <a:srgbClr val="808000"/>
        </a:lt2>
        <a:accent1>
          <a:srgbClr val="FFCC99"/>
        </a:accent1>
        <a:accent2>
          <a:srgbClr val="99CC00"/>
        </a:accent2>
        <a:accent3>
          <a:srgbClr val="FFFFFF"/>
        </a:accent3>
        <a:accent4>
          <a:srgbClr val="000000"/>
        </a:accent4>
        <a:accent5>
          <a:srgbClr val="FFE2CA"/>
        </a:accent5>
        <a:accent6>
          <a:srgbClr val="8AB900"/>
        </a:accent6>
        <a:hlink>
          <a:srgbClr val="336600"/>
        </a:hlink>
        <a:folHlink>
          <a:srgbClr val="FFCC00"/>
        </a:folHlink>
      </a:clrScheme>
      <a:clrMap bg1="lt1" tx1="dk1" bg2="lt2" tx2="dk2" accent1="accent1" accent2="accent2" accent3="accent3" accent4="accent4" accent5="accent5" accent6="accent6" hlink="hlink" folHlink="folHlink"/>
    </a:extraClrScheme>
    <a:extraClrScheme>
      <a:clrScheme name="Capsules 3">
        <a:dk1>
          <a:srgbClr val="006699"/>
        </a:dk1>
        <a:lt1>
          <a:srgbClr val="FFFFFF"/>
        </a:lt1>
        <a:dk2>
          <a:srgbClr val="6699FF"/>
        </a:dk2>
        <a:lt2>
          <a:srgbClr val="FFFFFF"/>
        </a:lt2>
        <a:accent1>
          <a:srgbClr val="33CCCC"/>
        </a:accent1>
        <a:accent2>
          <a:srgbClr val="006699"/>
        </a:accent2>
        <a:accent3>
          <a:srgbClr val="B8CAFF"/>
        </a:accent3>
        <a:accent4>
          <a:srgbClr val="DADADA"/>
        </a:accent4>
        <a:accent5>
          <a:srgbClr val="ADE2E2"/>
        </a:accent5>
        <a:accent6>
          <a:srgbClr val="005C8A"/>
        </a:accent6>
        <a:hlink>
          <a:srgbClr val="99CC00"/>
        </a:hlink>
        <a:folHlink>
          <a:srgbClr val="FFFFCC"/>
        </a:folHlink>
      </a:clrScheme>
      <a:clrMap bg1="dk2" tx1="lt1" bg2="dk1" tx2="lt2" accent1="accent1" accent2="accent2" accent3="accent3" accent4="accent4" accent5="accent5" accent6="accent6" hlink="hlink" folHlink="folHlink"/>
    </a:extraClrScheme>
    <a:extraClrScheme>
      <a:clrScheme name="Capsules 4">
        <a:dk1>
          <a:srgbClr val="000000"/>
        </a:dk1>
        <a:lt1>
          <a:srgbClr val="FFFFFF"/>
        </a:lt1>
        <a:dk2>
          <a:srgbClr val="9900CC"/>
        </a:dk2>
        <a:lt2>
          <a:srgbClr val="006600"/>
        </a:lt2>
        <a:accent1>
          <a:srgbClr val="33CC33"/>
        </a:accent1>
        <a:accent2>
          <a:srgbClr val="FFCC66"/>
        </a:accent2>
        <a:accent3>
          <a:srgbClr val="FFFFFF"/>
        </a:accent3>
        <a:accent4>
          <a:srgbClr val="000000"/>
        </a:accent4>
        <a:accent5>
          <a:srgbClr val="ADE2AD"/>
        </a:accent5>
        <a:accent6>
          <a:srgbClr val="E7B95C"/>
        </a:accent6>
        <a:hlink>
          <a:srgbClr val="0033CC"/>
        </a:hlink>
        <a:folHlink>
          <a:srgbClr val="CC0066"/>
        </a:folHlink>
      </a:clrScheme>
      <a:clrMap bg1="lt1" tx1="dk1" bg2="lt2" tx2="dk2" accent1="accent1" accent2="accent2" accent3="accent3" accent4="accent4" accent5="accent5" accent6="accent6" hlink="hlink" folHlink="folHlink"/>
    </a:extraClrScheme>
    <a:extraClrScheme>
      <a:clrScheme name="Capsules 5">
        <a:dk1>
          <a:srgbClr val="000066"/>
        </a:dk1>
        <a:lt1>
          <a:srgbClr val="FFFFFF"/>
        </a:lt1>
        <a:dk2>
          <a:srgbClr val="336699"/>
        </a:dk2>
        <a:lt2>
          <a:srgbClr val="FFFFEB"/>
        </a:lt2>
        <a:accent1>
          <a:srgbClr val="99CCFF"/>
        </a:accent1>
        <a:accent2>
          <a:srgbClr val="9999FF"/>
        </a:accent2>
        <a:accent3>
          <a:srgbClr val="ADB8CA"/>
        </a:accent3>
        <a:accent4>
          <a:srgbClr val="DADADA"/>
        </a:accent4>
        <a:accent5>
          <a:srgbClr val="CAE2FF"/>
        </a:accent5>
        <a:accent6>
          <a:srgbClr val="8A8A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Capsules 6">
        <a:dk1>
          <a:srgbClr val="808000"/>
        </a:dk1>
        <a:lt1>
          <a:srgbClr val="FFFFFF"/>
        </a:lt1>
        <a:dk2>
          <a:srgbClr val="006666"/>
        </a:dk2>
        <a:lt2>
          <a:srgbClr val="FFFFFF"/>
        </a:lt2>
        <a:accent1>
          <a:srgbClr val="FFCC66"/>
        </a:accent1>
        <a:accent2>
          <a:srgbClr val="00ACA8"/>
        </a:accent2>
        <a:accent3>
          <a:srgbClr val="AAB8B8"/>
        </a:accent3>
        <a:accent4>
          <a:srgbClr val="DADADA"/>
        </a:accent4>
        <a:accent5>
          <a:srgbClr val="FFE2B8"/>
        </a:accent5>
        <a:accent6>
          <a:srgbClr val="009B98"/>
        </a:accent6>
        <a:hlink>
          <a:srgbClr val="CCCC00"/>
        </a:hlink>
        <a:folHlink>
          <a:srgbClr val="33CCCC"/>
        </a:folHlink>
      </a:clrScheme>
      <a:clrMap bg1="dk2" tx1="lt1" bg2="dk1" tx2="lt2" accent1="accent1" accent2="accent2" accent3="accent3" accent4="accent4" accent5="accent5" accent6="accent6" hlink="hlink" folHlink="folHlink"/>
    </a:extraClrScheme>
    <a:extraClrScheme>
      <a:clrScheme name="Capsules 7">
        <a:dk1>
          <a:srgbClr val="FFFFCC"/>
        </a:dk1>
        <a:lt1>
          <a:srgbClr val="FFFFFF"/>
        </a:lt1>
        <a:dk2>
          <a:srgbClr val="660033"/>
        </a:dk2>
        <a:lt2>
          <a:srgbClr val="FFFFFF"/>
        </a:lt2>
        <a:accent1>
          <a:srgbClr val="FF9900"/>
        </a:accent1>
        <a:accent2>
          <a:srgbClr val="CC3300"/>
        </a:accent2>
        <a:accent3>
          <a:srgbClr val="B8AAAD"/>
        </a:accent3>
        <a:accent4>
          <a:srgbClr val="DADADA"/>
        </a:accent4>
        <a:accent5>
          <a:srgbClr val="FFCAAA"/>
        </a:accent5>
        <a:accent6>
          <a:srgbClr val="B92D00"/>
        </a:accent6>
        <a:hlink>
          <a:srgbClr val="FFCC00"/>
        </a:hlink>
        <a:folHlink>
          <a:srgbClr val="FFCC99"/>
        </a:folHlink>
      </a:clrScheme>
      <a:clrMap bg1="dk2" tx1="lt1" bg2="dk1" tx2="lt2" accent1="accent1" accent2="accent2" accent3="accent3" accent4="accent4" accent5="accent5" accent6="accent6" hlink="hlink" folHlink="folHlink"/>
    </a:extraClrScheme>
    <a:extraClrScheme>
      <a:clrScheme name="Capsules 8">
        <a:dk1>
          <a:srgbClr val="FF0000"/>
        </a:dk1>
        <a:lt1>
          <a:srgbClr val="FFFFFF"/>
        </a:lt1>
        <a:dk2>
          <a:srgbClr val="000000"/>
        </a:dk2>
        <a:lt2>
          <a:srgbClr val="FFFFFF"/>
        </a:lt2>
        <a:accent1>
          <a:srgbClr val="FFCC00"/>
        </a:accent1>
        <a:accent2>
          <a:srgbClr val="CC3300"/>
        </a:accent2>
        <a:accent3>
          <a:srgbClr val="AAAAAA"/>
        </a:accent3>
        <a:accent4>
          <a:srgbClr val="DADADA"/>
        </a:accent4>
        <a:accent5>
          <a:srgbClr val="FFE2AA"/>
        </a:accent5>
        <a:accent6>
          <a:srgbClr val="B92D00"/>
        </a:accent6>
        <a:hlink>
          <a:srgbClr val="FF6600"/>
        </a:hlink>
        <a:folHlink>
          <a:srgbClr val="FF7C8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5313</Words>
  <Application>WPS 演示</Application>
  <PresentationFormat/>
  <Paragraphs>638</Paragraphs>
  <Slides>48</Slides>
  <Notes>2</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48</vt:i4>
      </vt:variant>
    </vt:vector>
  </HeadingPairs>
  <TitlesOfParts>
    <vt:vector size="61" baseType="lpstr">
      <vt:lpstr>Arial</vt:lpstr>
      <vt:lpstr>宋体</vt:lpstr>
      <vt:lpstr>Wingdings</vt:lpstr>
      <vt:lpstr>Times New Roman</vt:lpstr>
      <vt:lpstr>Symbol</vt:lpstr>
      <vt:lpstr>PilGi</vt:lpstr>
      <vt:lpstr>Malgun Gothic</vt:lpstr>
      <vt:lpstr>Brush Script MT</vt:lpstr>
      <vt:lpstr>Segoe Print</vt:lpstr>
      <vt:lpstr>微软雅黑</vt:lpstr>
      <vt:lpstr>Arial Unicode MS</vt:lpstr>
      <vt:lpstr>Capsules</vt:lpstr>
      <vt:lpstr>1_Capsules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基于模型的诊断推理及其应用</dc:title>
  <dc:creator>丹彤</dc:creator>
  <cp:lastModifiedBy>张永刚</cp:lastModifiedBy>
  <cp:revision>606</cp:revision>
  <dcterms:created xsi:type="dcterms:W3CDTF">2003-06-08T14:48:14Z</dcterms:created>
  <dcterms:modified xsi:type="dcterms:W3CDTF">2024-12-11T14:27:08Z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7DC3796D90574807829B3E9ED27428C8_13</vt:lpwstr>
  </property>
  <property fmtid="{D5CDD505-2E9C-101B-9397-08002B2CF9AE}" pid="3" name="KSOProductBuildVer">
    <vt:lpwstr>2052-12.1.0.19302</vt:lpwstr>
  </property>
</Properties>
</file>