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95"/>
  </p:notesMasterIdLst>
  <p:handoutMasterIdLst>
    <p:handoutMasterId r:id="rId96"/>
  </p:handoutMasterIdLst>
  <p:sldIdLst>
    <p:sldId id="462" r:id="rId2"/>
    <p:sldId id="589" r:id="rId3"/>
    <p:sldId id="570" r:id="rId4"/>
    <p:sldId id="572" r:id="rId5"/>
    <p:sldId id="573" r:id="rId6"/>
    <p:sldId id="574" r:id="rId7"/>
    <p:sldId id="575" r:id="rId8"/>
    <p:sldId id="591" r:id="rId9"/>
    <p:sldId id="592" r:id="rId10"/>
    <p:sldId id="576" r:id="rId11"/>
    <p:sldId id="577" r:id="rId12"/>
    <p:sldId id="590" r:id="rId13"/>
    <p:sldId id="578" r:id="rId14"/>
    <p:sldId id="579" r:id="rId15"/>
    <p:sldId id="596" r:id="rId16"/>
    <p:sldId id="580" r:id="rId17"/>
    <p:sldId id="581" r:id="rId18"/>
    <p:sldId id="595" r:id="rId19"/>
    <p:sldId id="484" r:id="rId20"/>
    <p:sldId id="485" r:id="rId21"/>
    <p:sldId id="481" r:id="rId22"/>
    <p:sldId id="486" r:id="rId23"/>
    <p:sldId id="482" r:id="rId24"/>
    <p:sldId id="483" r:id="rId25"/>
    <p:sldId id="475" r:id="rId26"/>
    <p:sldId id="476" r:id="rId27"/>
    <p:sldId id="474" r:id="rId28"/>
    <p:sldId id="477" r:id="rId29"/>
    <p:sldId id="478" r:id="rId30"/>
    <p:sldId id="479" r:id="rId31"/>
    <p:sldId id="489" r:id="rId32"/>
    <p:sldId id="488" r:id="rId33"/>
    <p:sldId id="490" r:id="rId34"/>
    <p:sldId id="491" r:id="rId35"/>
    <p:sldId id="492" r:id="rId36"/>
    <p:sldId id="493" r:id="rId37"/>
    <p:sldId id="495" r:id="rId38"/>
    <p:sldId id="593" r:id="rId39"/>
    <p:sldId id="594" r:id="rId40"/>
    <p:sldId id="556" r:id="rId41"/>
    <p:sldId id="555" r:id="rId42"/>
    <p:sldId id="557" r:id="rId43"/>
    <p:sldId id="558" r:id="rId44"/>
    <p:sldId id="559" r:id="rId45"/>
    <p:sldId id="496" r:id="rId46"/>
    <p:sldId id="550" r:id="rId47"/>
    <p:sldId id="553" r:id="rId48"/>
    <p:sldId id="554" r:id="rId49"/>
    <p:sldId id="561" r:id="rId50"/>
    <p:sldId id="562" r:id="rId51"/>
    <p:sldId id="563" r:id="rId52"/>
    <p:sldId id="564" r:id="rId53"/>
    <p:sldId id="565" r:id="rId54"/>
    <p:sldId id="566" r:id="rId55"/>
    <p:sldId id="498" r:id="rId56"/>
    <p:sldId id="499" r:id="rId57"/>
    <p:sldId id="497" r:id="rId58"/>
    <p:sldId id="500" r:id="rId59"/>
    <p:sldId id="501" r:id="rId60"/>
    <p:sldId id="502" r:id="rId61"/>
    <p:sldId id="503" r:id="rId62"/>
    <p:sldId id="507" r:id="rId63"/>
    <p:sldId id="504" r:id="rId64"/>
    <p:sldId id="505" r:id="rId65"/>
    <p:sldId id="509" r:id="rId66"/>
    <p:sldId id="506" r:id="rId67"/>
    <p:sldId id="508" r:id="rId68"/>
    <p:sldId id="510" r:id="rId69"/>
    <p:sldId id="511" r:id="rId70"/>
    <p:sldId id="516" r:id="rId71"/>
    <p:sldId id="517" r:id="rId72"/>
    <p:sldId id="518" r:id="rId73"/>
    <p:sldId id="520" r:id="rId74"/>
    <p:sldId id="515" r:id="rId75"/>
    <p:sldId id="512" r:id="rId76"/>
    <p:sldId id="521" r:id="rId77"/>
    <p:sldId id="522" r:id="rId78"/>
    <p:sldId id="569" r:id="rId79"/>
    <p:sldId id="527" r:id="rId80"/>
    <p:sldId id="530" r:id="rId81"/>
    <p:sldId id="534" r:id="rId82"/>
    <p:sldId id="529" r:id="rId83"/>
    <p:sldId id="535" r:id="rId84"/>
    <p:sldId id="538" r:id="rId85"/>
    <p:sldId id="539" r:id="rId86"/>
    <p:sldId id="549" r:id="rId87"/>
    <p:sldId id="540" r:id="rId88"/>
    <p:sldId id="541" r:id="rId89"/>
    <p:sldId id="542" r:id="rId90"/>
    <p:sldId id="543" r:id="rId91"/>
    <p:sldId id="551" r:id="rId92"/>
    <p:sldId id="597" r:id="rId93"/>
    <p:sldId id="598" r:id="rId9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rgbClr val="0033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rgbClr val="0033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rgbClr val="0033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rgbClr val="0033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rgbClr val="003399"/>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rgbClr val="003399"/>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rgbClr val="003399"/>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rgbClr val="003399"/>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rgbClr val="0033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94683" autoAdjust="0"/>
  </p:normalViewPr>
  <p:slideViewPr>
    <p:cSldViewPr>
      <p:cViewPr varScale="1">
        <p:scale>
          <a:sx n="107" d="100"/>
          <a:sy n="107" d="100"/>
        </p:scale>
        <p:origin x="7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BEFDC8C-FA76-4F18-AA87-207C54257F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a:solidFill>
                  <a:schemeClr val="tx1"/>
                </a:solidFill>
                <a:latin typeface="Times New Roman" pitchFamily="18" charset="0"/>
              </a:defRPr>
            </a:lvl1pPr>
          </a:lstStyle>
          <a:p>
            <a:pPr>
              <a:defRPr/>
            </a:pPr>
            <a:endParaRPr lang="en-US" altLang="zh-CN"/>
          </a:p>
        </p:txBody>
      </p:sp>
      <p:sp>
        <p:nvSpPr>
          <p:cNvPr id="33795" name="Rectangle 3">
            <a:extLst>
              <a:ext uri="{FF2B5EF4-FFF2-40B4-BE49-F238E27FC236}">
                <a16:creationId xmlns:a16="http://schemas.microsoft.com/office/drawing/2014/main" id="{838FD8CF-8843-440B-BBD1-95488E0DD38E}"/>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solidFill>
                  <a:schemeClr val="tx1"/>
                </a:solidFill>
                <a:latin typeface="Times New Roman" pitchFamily="18" charset="0"/>
              </a:defRPr>
            </a:lvl1pPr>
          </a:lstStyle>
          <a:p>
            <a:pPr>
              <a:defRPr/>
            </a:pPr>
            <a:endParaRPr lang="en-US" altLang="zh-CN"/>
          </a:p>
        </p:txBody>
      </p:sp>
      <p:sp>
        <p:nvSpPr>
          <p:cNvPr id="33796" name="Rectangle 4">
            <a:extLst>
              <a:ext uri="{FF2B5EF4-FFF2-40B4-BE49-F238E27FC236}">
                <a16:creationId xmlns:a16="http://schemas.microsoft.com/office/drawing/2014/main" id="{9FE2D8DE-4620-4833-AA5C-F5E6BB23441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a:solidFill>
                  <a:schemeClr val="tx1"/>
                </a:solidFill>
                <a:latin typeface="Times New Roman" pitchFamily="18" charset="0"/>
              </a:defRPr>
            </a:lvl1pPr>
          </a:lstStyle>
          <a:p>
            <a:pPr>
              <a:defRPr/>
            </a:pPr>
            <a:endParaRPr lang="en-US" altLang="zh-CN"/>
          </a:p>
        </p:txBody>
      </p:sp>
      <p:sp>
        <p:nvSpPr>
          <p:cNvPr id="33797" name="Rectangle 5">
            <a:extLst>
              <a:ext uri="{FF2B5EF4-FFF2-40B4-BE49-F238E27FC236}">
                <a16:creationId xmlns:a16="http://schemas.microsoft.com/office/drawing/2014/main" id="{45418364-0ABD-4CC0-9462-D79BC9CAFA69}"/>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smtClean="0">
                <a:solidFill>
                  <a:schemeClr val="tx1"/>
                </a:solidFill>
                <a:latin typeface="Times New Roman" panose="02020603050405020304" pitchFamily="18" charset="0"/>
              </a:defRPr>
            </a:lvl1pPr>
          </a:lstStyle>
          <a:p>
            <a:pPr>
              <a:defRPr/>
            </a:pPr>
            <a:fld id="{61E26A4F-CCE0-4725-9514-DDE177BB07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8DF775B-B883-4B2D-BCFA-2FB0905C7F2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a:solidFill>
                  <a:schemeClr val="tx1"/>
                </a:solidFill>
                <a:latin typeface="Times New Roman" pitchFamily="18" charset="0"/>
              </a:defRPr>
            </a:lvl1pPr>
          </a:lstStyle>
          <a:p>
            <a:pPr>
              <a:defRPr/>
            </a:pPr>
            <a:endParaRPr lang="en-US" altLang="zh-CN"/>
          </a:p>
        </p:txBody>
      </p:sp>
      <p:sp>
        <p:nvSpPr>
          <p:cNvPr id="32771" name="Rectangle 3">
            <a:extLst>
              <a:ext uri="{FF2B5EF4-FFF2-40B4-BE49-F238E27FC236}">
                <a16:creationId xmlns:a16="http://schemas.microsoft.com/office/drawing/2014/main" id="{858140AA-8DA4-4AE1-A8DB-2CBA42E2EAB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solidFill>
                  <a:schemeClr val="tx1"/>
                </a:solidFill>
                <a:latin typeface="Times New Roman" pitchFamily="18" charset="0"/>
              </a:defRPr>
            </a:lvl1pPr>
          </a:lstStyle>
          <a:p>
            <a:pPr>
              <a:defRPr/>
            </a:pPr>
            <a:endParaRPr lang="en-US" altLang="zh-CN"/>
          </a:p>
        </p:txBody>
      </p:sp>
      <p:sp>
        <p:nvSpPr>
          <p:cNvPr id="13316" name="Rectangle 4">
            <a:extLst>
              <a:ext uri="{FF2B5EF4-FFF2-40B4-BE49-F238E27FC236}">
                <a16:creationId xmlns:a16="http://schemas.microsoft.com/office/drawing/2014/main" id="{5622B42B-C22E-455A-8A9A-0C513FC50814}"/>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a:extLst>
              <a:ext uri="{FF2B5EF4-FFF2-40B4-BE49-F238E27FC236}">
                <a16:creationId xmlns:a16="http://schemas.microsoft.com/office/drawing/2014/main" id="{4DA91DEB-9C84-4A24-92E6-085C5C4D087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774" name="Rectangle 6">
            <a:extLst>
              <a:ext uri="{FF2B5EF4-FFF2-40B4-BE49-F238E27FC236}">
                <a16:creationId xmlns:a16="http://schemas.microsoft.com/office/drawing/2014/main" id="{FD2BF695-60B4-4B64-A134-D1807B3A330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a:solidFill>
                  <a:schemeClr val="tx1"/>
                </a:solidFill>
                <a:latin typeface="Times New Roman" pitchFamily="18" charset="0"/>
              </a:defRPr>
            </a:lvl1pPr>
          </a:lstStyle>
          <a:p>
            <a:pPr>
              <a:defRPr/>
            </a:pPr>
            <a:endParaRPr lang="en-US" altLang="zh-CN"/>
          </a:p>
        </p:txBody>
      </p:sp>
      <p:sp>
        <p:nvSpPr>
          <p:cNvPr id="32775" name="Rectangle 7">
            <a:extLst>
              <a:ext uri="{FF2B5EF4-FFF2-40B4-BE49-F238E27FC236}">
                <a16:creationId xmlns:a16="http://schemas.microsoft.com/office/drawing/2014/main" id="{94A33EA9-412B-4C3F-9B6A-4E77FE94DE0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smtClean="0">
                <a:solidFill>
                  <a:schemeClr val="tx1"/>
                </a:solidFill>
                <a:latin typeface="Times New Roman" panose="02020603050405020304" pitchFamily="18" charset="0"/>
              </a:defRPr>
            </a:lvl1pPr>
          </a:lstStyle>
          <a:p>
            <a:pPr>
              <a:defRPr/>
            </a:pPr>
            <a:fld id="{9701D837-7A24-4C8B-AFE5-1A9DBF0233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94424E-570B-4AC0-A0DB-B52F5D74E62D}"/>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76C3833D-CBA6-4BA5-A164-8B3BA0AA05B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a:solidFill>
                  <a:schemeClr val="tx1"/>
                </a:solidFill>
                <a:latin typeface="Times New Roman" panose="02020603050405020304" pitchFamily="18" charset="0"/>
              </a:endParaRPr>
            </a:p>
          </p:txBody>
        </p:sp>
        <p:sp>
          <p:nvSpPr>
            <p:cNvPr id="6" name="AutoShape 4">
              <a:extLst>
                <a:ext uri="{FF2B5EF4-FFF2-40B4-BE49-F238E27FC236}">
                  <a16:creationId xmlns:a16="http://schemas.microsoft.com/office/drawing/2014/main" id="{A0A9B7CB-18B7-46C9-B4CB-09C667068A77}"/>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a:solidFill>
                  <a:schemeClr val="tx1"/>
                </a:solidFill>
                <a:latin typeface="Times New Roman" panose="02020603050405020304" pitchFamily="18" charset="0"/>
              </a:endParaRPr>
            </a:p>
          </p:txBody>
        </p:sp>
      </p:grpSp>
      <p:grpSp>
        <p:nvGrpSpPr>
          <p:cNvPr id="7" name="Group 5">
            <a:extLst>
              <a:ext uri="{FF2B5EF4-FFF2-40B4-BE49-F238E27FC236}">
                <a16:creationId xmlns:a16="http://schemas.microsoft.com/office/drawing/2014/main" id="{BD854859-5A44-427B-8A0E-F073ACC83276}"/>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EA12DD5B-3D5C-4736-BDFD-3EB67C394A85}"/>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AutoShape 7">
              <a:extLst>
                <a:ext uri="{FF2B5EF4-FFF2-40B4-BE49-F238E27FC236}">
                  <a16:creationId xmlns:a16="http://schemas.microsoft.com/office/drawing/2014/main" id="{2D709643-A053-4858-A949-13C60190A67E}"/>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426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zh-CN" altLang="en-US"/>
              <a:t>单击此处编辑母版副标题样式</a:t>
            </a:r>
          </a:p>
        </p:txBody>
      </p:sp>
      <p:sp>
        <p:nvSpPr>
          <p:cNvPr id="2427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ltLang="en-US"/>
              <a:t>单击此处编辑母版标题样式</a:t>
            </a:r>
          </a:p>
        </p:txBody>
      </p:sp>
      <p:sp>
        <p:nvSpPr>
          <p:cNvPr id="10" name="Date Placeholder 9">
            <a:extLst>
              <a:ext uri="{FF2B5EF4-FFF2-40B4-BE49-F238E27FC236}">
                <a16:creationId xmlns:a16="http://schemas.microsoft.com/office/drawing/2014/main" id="{47BFE465-0E45-444D-8EE8-33D43DEE6F14}"/>
              </a:ext>
            </a:extLst>
          </p:cNvPr>
          <p:cNvSpPr>
            <a:spLocks noGrp="1" noChangeArrowheads="1"/>
          </p:cNvSpPr>
          <p:nvPr>
            <p:ph type="dt" sz="quarter" idx="10"/>
          </p:nvPr>
        </p:nvSpPr>
        <p:spPr/>
        <p:txBody>
          <a:bodyPr/>
          <a:lstStyle>
            <a:lvl1pPr>
              <a:defRPr>
                <a:solidFill>
                  <a:schemeClr val="bg1"/>
                </a:solidFill>
              </a:defRPr>
            </a:lvl1pPr>
          </a:lstStyle>
          <a:p>
            <a:pPr>
              <a:defRPr/>
            </a:pPr>
            <a:fld id="{FE3DE1F7-E354-4E7F-8A0E-76E393FECCDA}" type="datetime1">
              <a:rPr lang="en-US"/>
              <a:pPr>
                <a:defRPr/>
              </a:pPr>
              <a:t>3/18/2023</a:t>
            </a:fld>
            <a:endParaRPr lang="en-US" altLang="zh-CN"/>
          </a:p>
        </p:txBody>
      </p:sp>
      <p:sp>
        <p:nvSpPr>
          <p:cNvPr id="11" name="Footer Placeholder 10">
            <a:extLst>
              <a:ext uri="{FF2B5EF4-FFF2-40B4-BE49-F238E27FC236}">
                <a16:creationId xmlns:a16="http://schemas.microsoft.com/office/drawing/2014/main" id="{2B044EF7-444D-4711-993D-95613FB85BD2}"/>
              </a:ext>
            </a:extLst>
          </p:cNvPr>
          <p:cNvSpPr>
            <a:spLocks noGrp="1" noChangeArrowheads="1"/>
          </p:cNvSpPr>
          <p:nvPr>
            <p:ph type="ftr" sz="quarter" idx="11"/>
          </p:nvPr>
        </p:nvSpPr>
        <p:spPr/>
        <p:txBody>
          <a:bodyPr/>
          <a:lstStyle>
            <a:lvl1pPr algn="r">
              <a:defRPr/>
            </a:lvl1pPr>
          </a:lstStyle>
          <a:p>
            <a:pPr>
              <a:defRPr/>
            </a:pPr>
            <a:endParaRPr lang="en-US" altLang="zh-CN"/>
          </a:p>
        </p:txBody>
      </p:sp>
      <p:sp>
        <p:nvSpPr>
          <p:cNvPr id="12" name="Slide Number Placeholder 11">
            <a:extLst>
              <a:ext uri="{FF2B5EF4-FFF2-40B4-BE49-F238E27FC236}">
                <a16:creationId xmlns:a16="http://schemas.microsoft.com/office/drawing/2014/main" id="{2837BEEC-93A8-4242-A640-E57BA1C06CFC}"/>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C00F8CF8-792E-4232-AA23-F1CB223B1624}" type="slidenum">
              <a:rPr lang="en-US" altLang="zh-CN"/>
              <a:pPr>
                <a:defRPr/>
              </a:pPr>
              <a:t>‹#›</a:t>
            </a:fld>
            <a:endParaRPr lang="en-US" altLang="zh-CN"/>
          </a:p>
        </p:txBody>
      </p:sp>
    </p:spTree>
    <p:extLst>
      <p:ext uri="{BB962C8B-B14F-4D97-AF65-F5344CB8AC3E}">
        <p14:creationId xmlns:p14="http://schemas.microsoft.com/office/powerpoint/2010/main" val="66402832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1D72F2D-DB2E-4137-A089-310668E3C5D2}"/>
              </a:ext>
            </a:extLst>
          </p:cNvPr>
          <p:cNvSpPr>
            <a:spLocks noGrp="1" noChangeArrowheads="1"/>
          </p:cNvSpPr>
          <p:nvPr>
            <p:ph type="dt" sz="half" idx="10"/>
          </p:nvPr>
        </p:nvSpPr>
        <p:spPr>
          <a:ln/>
        </p:spPr>
        <p:txBody>
          <a:bodyPr/>
          <a:lstStyle>
            <a:lvl1pPr>
              <a:defRPr/>
            </a:lvl1pPr>
          </a:lstStyle>
          <a:p>
            <a:pPr>
              <a:defRPr/>
            </a:pPr>
            <a:fld id="{2BA45EDA-6A56-47D5-B066-464030099652}" type="datetime1">
              <a:rPr lang="en-US"/>
              <a:pPr>
                <a:defRPr/>
              </a:pPr>
              <a:t>3/18/2023</a:t>
            </a:fld>
            <a:endParaRPr lang="en-US" altLang="zh-CN"/>
          </a:p>
        </p:txBody>
      </p:sp>
      <p:sp>
        <p:nvSpPr>
          <p:cNvPr id="5" name="Rectangle 12">
            <a:extLst>
              <a:ext uri="{FF2B5EF4-FFF2-40B4-BE49-F238E27FC236}">
                <a16:creationId xmlns:a16="http://schemas.microsoft.com/office/drawing/2014/main" id="{ED8B4FDC-3A8B-4C78-A391-88F5B30ABD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2514495-7506-4362-8A7D-04CEBD94B1F1}"/>
              </a:ext>
            </a:extLst>
          </p:cNvPr>
          <p:cNvSpPr>
            <a:spLocks noGrp="1" noChangeArrowheads="1"/>
          </p:cNvSpPr>
          <p:nvPr>
            <p:ph type="sldNum" sz="quarter" idx="12"/>
          </p:nvPr>
        </p:nvSpPr>
        <p:spPr>
          <a:ln/>
        </p:spPr>
        <p:txBody>
          <a:bodyPr/>
          <a:lstStyle>
            <a:lvl1pPr>
              <a:defRPr/>
            </a:lvl1pPr>
          </a:lstStyle>
          <a:p>
            <a:pPr>
              <a:defRPr/>
            </a:pPr>
            <a:fld id="{AEEF75AA-95E9-4E48-8B64-753CEF0F7490}" type="slidenum">
              <a:rPr lang="en-US" altLang="zh-CN"/>
              <a:pPr>
                <a:defRPr/>
              </a:pPr>
              <a:t>‹#›</a:t>
            </a:fld>
            <a:endParaRPr lang="en-US" altLang="zh-CN"/>
          </a:p>
        </p:txBody>
      </p:sp>
    </p:spTree>
    <p:extLst>
      <p:ext uri="{BB962C8B-B14F-4D97-AF65-F5344CB8AC3E}">
        <p14:creationId xmlns:p14="http://schemas.microsoft.com/office/powerpoint/2010/main" val="267187444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6011B3-6224-40F9-8B20-BA1C6B592DE6}"/>
              </a:ext>
            </a:extLst>
          </p:cNvPr>
          <p:cNvSpPr>
            <a:spLocks noGrp="1" noChangeArrowheads="1"/>
          </p:cNvSpPr>
          <p:nvPr>
            <p:ph type="dt" sz="half" idx="10"/>
          </p:nvPr>
        </p:nvSpPr>
        <p:spPr>
          <a:ln/>
        </p:spPr>
        <p:txBody>
          <a:bodyPr/>
          <a:lstStyle>
            <a:lvl1pPr>
              <a:defRPr/>
            </a:lvl1pPr>
          </a:lstStyle>
          <a:p>
            <a:pPr>
              <a:defRPr/>
            </a:pPr>
            <a:fld id="{D63FA5CF-5F04-4EAE-9E50-4FBF85CD7341}" type="datetime1">
              <a:rPr lang="en-US"/>
              <a:pPr>
                <a:defRPr/>
              </a:pPr>
              <a:t>3/18/2023</a:t>
            </a:fld>
            <a:endParaRPr lang="en-US" altLang="zh-CN"/>
          </a:p>
        </p:txBody>
      </p:sp>
      <p:sp>
        <p:nvSpPr>
          <p:cNvPr id="5" name="Rectangle 12">
            <a:extLst>
              <a:ext uri="{FF2B5EF4-FFF2-40B4-BE49-F238E27FC236}">
                <a16:creationId xmlns:a16="http://schemas.microsoft.com/office/drawing/2014/main" id="{D71E08D5-8AE0-4EB4-81EF-352B28B6E6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47C115B-E3B1-4079-B518-6DE8F32D8876}"/>
              </a:ext>
            </a:extLst>
          </p:cNvPr>
          <p:cNvSpPr>
            <a:spLocks noGrp="1" noChangeArrowheads="1"/>
          </p:cNvSpPr>
          <p:nvPr>
            <p:ph type="sldNum" sz="quarter" idx="12"/>
          </p:nvPr>
        </p:nvSpPr>
        <p:spPr>
          <a:ln/>
        </p:spPr>
        <p:txBody>
          <a:bodyPr/>
          <a:lstStyle>
            <a:lvl1pPr>
              <a:defRPr/>
            </a:lvl1pPr>
          </a:lstStyle>
          <a:p>
            <a:pPr>
              <a:defRPr/>
            </a:pPr>
            <a:fld id="{84C4B204-1483-426F-86C6-0A05D469B3B1}" type="slidenum">
              <a:rPr lang="en-US" altLang="zh-CN"/>
              <a:pPr>
                <a:defRPr/>
              </a:pPr>
              <a:t>‹#›</a:t>
            </a:fld>
            <a:endParaRPr lang="en-US" altLang="zh-CN"/>
          </a:p>
        </p:txBody>
      </p:sp>
    </p:spTree>
    <p:extLst>
      <p:ext uri="{BB962C8B-B14F-4D97-AF65-F5344CB8AC3E}">
        <p14:creationId xmlns:p14="http://schemas.microsoft.com/office/powerpoint/2010/main" val="1919751331"/>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FB1E588-3A34-4B16-989E-4F2E7722A5C6}"/>
              </a:ext>
            </a:extLst>
          </p:cNvPr>
          <p:cNvSpPr>
            <a:spLocks noGrp="1" noChangeArrowheads="1"/>
          </p:cNvSpPr>
          <p:nvPr>
            <p:ph type="dt" sz="half" idx="10"/>
          </p:nvPr>
        </p:nvSpPr>
        <p:spPr>
          <a:ln/>
        </p:spPr>
        <p:txBody>
          <a:bodyPr/>
          <a:lstStyle>
            <a:lvl1pPr>
              <a:defRPr/>
            </a:lvl1pPr>
          </a:lstStyle>
          <a:p>
            <a:pPr>
              <a:defRPr/>
            </a:pPr>
            <a:fld id="{0F27CB3E-31D4-4F8B-8E58-38B74E5696ED}" type="datetime1">
              <a:rPr lang="en-US"/>
              <a:pPr>
                <a:defRPr/>
              </a:pPr>
              <a:t>3/18/2023</a:t>
            </a:fld>
            <a:endParaRPr lang="en-US" altLang="zh-CN"/>
          </a:p>
        </p:txBody>
      </p:sp>
      <p:sp>
        <p:nvSpPr>
          <p:cNvPr id="5" name="Rectangle 12">
            <a:extLst>
              <a:ext uri="{FF2B5EF4-FFF2-40B4-BE49-F238E27FC236}">
                <a16:creationId xmlns:a16="http://schemas.microsoft.com/office/drawing/2014/main" id="{D2AA6DF9-79C2-458F-B480-3669C89982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0113D03-D1B7-4D43-97BF-A8DB18B63059}"/>
              </a:ext>
            </a:extLst>
          </p:cNvPr>
          <p:cNvSpPr>
            <a:spLocks noGrp="1" noChangeArrowheads="1"/>
          </p:cNvSpPr>
          <p:nvPr>
            <p:ph type="sldNum" sz="quarter" idx="12"/>
          </p:nvPr>
        </p:nvSpPr>
        <p:spPr>
          <a:ln/>
        </p:spPr>
        <p:txBody>
          <a:bodyPr/>
          <a:lstStyle>
            <a:lvl1pPr>
              <a:defRPr/>
            </a:lvl1pPr>
          </a:lstStyle>
          <a:p>
            <a:pPr>
              <a:defRPr/>
            </a:pPr>
            <a:fld id="{99179C72-01C4-427C-B974-4A4A77798247}" type="slidenum">
              <a:rPr lang="en-US" altLang="zh-CN"/>
              <a:pPr>
                <a:defRPr/>
              </a:pPr>
              <a:t>‹#›</a:t>
            </a:fld>
            <a:endParaRPr lang="en-US" altLang="zh-CN"/>
          </a:p>
        </p:txBody>
      </p:sp>
    </p:spTree>
    <p:extLst>
      <p:ext uri="{BB962C8B-B14F-4D97-AF65-F5344CB8AC3E}">
        <p14:creationId xmlns:p14="http://schemas.microsoft.com/office/powerpoint/2010/main" val="226027146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9A410E93-856A-4842-A5DE-09944944D030}"/>
              </a:ext>
            </a:extLst>
          </p:cNvPr>
          <p:cNvSpPr>
            <a:spLocks noGrp="1" noChangeArrowheads="1"/>
          </p:cNvSpPr>
          <p:nvPr>
            <p:ph type="dt" sz="half" idx="10"/>
          </p:nvPr>
        </p:nvSpPr>
        <p:spPr>
          <a:ln/>
        </p:spPr>
        <p:txBody>
          <a:bodyPr/>
          <a:lstStyle>
            <a:lvl1pPr>
              <a:defRPr/>
            </a:lvl1pPr>
          </a:lstStyle>
          <a:p>
            <a:pPr>
              <a:defRPr/>
            </a:pPr>
            <a:fld id="{35207B04-92F9-4B67-B033-6084EA036A91}" type="datetime1">
              <a:rPr lang="en-US"/>
              <a:pPr>
                <a:defRPr/>
              </a:pPr>
              <a:t>3/18/2023</a:t>
            </a:fld>
            <a:endParaRPr lang="en-US" altLang="zh-CN"/>
          </a:p>
        </p:txBody>
      </p:sp>
      <p:sp>
        <p:nvSpPr>
          <p:cNvPr id="5" name="Rectangle 12">
            <a:extLst>
              <a:ext uri="{FF2B5EF4-FFF2-40B4-BE49-F238E27FC236}">
                <a16:creationId xmlns:a16="http://schemas.microsoft.com/office/drawing/2014/main" id="{2C449AB0-08FB-465D-B935-B074FD81F3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79E7221-0EE9-4F6F-8350-51670DD3F8D5}"/>
              </a:ext>
            </a:extLst>
          </p:cNvPr>
          <p:cNvSpPr>
            <a:spLocks noGrp="1" noChangeArrowheads="1"/>
          </p:cNvSpPr>
          <p:nvPr>
            <p:ph type="sldNum" sz="quarter" idx="12"/>
          </p:nvPr>
        </p:nvSpPr>
        <p:spPr>
          <a:ln/>
        </p:spPr>
        <p:txBody>
          <a:bodyPr/>
          <a:lstStyle>
            <a:lvl1pPr>
              <a:defRPr/>
            </a:lvl1pPr>
          </a:lstStyle>
          <a:p>
            <a:pPr>
              <a:defRPr/>
            </a:pPr>
            <a:fld id="{CF1931B8-F2B6-481A-8F8E-B631B5DBFC8D}" type="slidenum">
              <a:rPr lang="en-US" altLang="zh-CN"/>
              <a:pPr>
                <a:defRPr/>
              </a:pPr>
              <a:t>‹#›</a:t>
            </a:fld>
            <a:endParaRPr lang="en-US" altLang="zh-CN"/>
          </a:p>
        </p:txBody>
      </p:sp>
    </p:spTree>
    <p:extLst>
      <p:ext uri="{BB962C8B-B14F-4D97-AF65-F5344CB8AC3E}">
        <p14:creationId xmlns:p14="http://schemas.microsoft.com/office/powerpoint/2010/main" val="19177302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294A61A9-0C00-4860-9FE4-00B9124D00F6}"/>
              </a:ext>
            </a:extLst>
          </p:cNvPr>
          <p:cNvSpPr>
            <a:spLocks noGrp="1" noChangeArrowheads="1"/>
          </p:cNvSpPr>
          <p:nvPr>
            <p:ph type="dt" sz="half" idx="10"/>
          </p:nvPr>
        </p:nvSpPr>
        <p:spPr>
          <a:ln/>
        </p:spPr>
        <p:txBody>
          <a:bodyPr/>
          <a:lstStyle>
            <a:lvl1pPr>
              <a:defRPr/>
            </a:lvl1pPr>
          </a:lstStyle>
          <a:p>
            <a:pPr>
              <a:defRPr/>
            </a:pPr>
            <a:fld id="{A4B5DD1F-7C8B-44A7-B2F6-B563C1A6F481}" type="datetime1">
              <a:rPr lang="en-US"/>
              <a:pPr>
                <a:defRPr/>
              </a:pPr>
              <a:t>3/18/2023</a:t>
            </a:fld>
            <a:endParaRPr lang="en-US" altLang="zh-CN"/>
          </a:p>
        </p:txBody>
      </p:sp>
      <p:sp>
        <p:nvSpPr>
          <p:cNvPr id="6" name="Rectangle 12">
            <a:extLst>
              <a:ext uri="{FF2B5EF4-FFF2-40B4-BE49-F238E27FC236}">
                <a16:creationId xmlns:a16="http://schemas.microsoft.com/office/drawing/2014/main" id="{3C52E418-BF5A-4C80-B60F-0A64AEB799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AA0074F7-201F-498F-BBF6-9CF2145F7CF9}"/>
              </a:ext>
            </a:extLst>
          </p:cNvPr>
          <p:cNvSpPr>
            <a:spLocks noGrp="1" noChangeArrowheads="1"/>
          </p:cNvSpPr>
          <p:nvPr>
            <p:ph type="sldNum" sz="quarter" idx="12"/>
          </p:nvPr>
        </p:nvSpPr>
        <p:spPr>
          <a:ln/>
        </p:spPr>
        <p:txBody>
          <a:bodyPr/>
          <a:lstStyle>
            <a:lvl1pPr>
              <a:defRPr/>
            </a:lvl1pPr>
          </a:lstStyle>
          <a:p>
            <a:pPr>
              <a:defRPr/>
            </a:pPr>
            <a:fld id="{F40E5459-AE1F-4033-9C70-57ED13348EDB}" type="slidenum">
              <a:rPr lang="en-US" altLang="zh-CN"/>
              <a:pPr>
                <a:defRPr/>
              </a:pPr>
              <a:t>‹#›</a:t>
            </a:fld>
            <a:endParaRPr lang="en-US" altLang="zh-CN"/>
          </a:p>
        </p:txBody>
      </p:sp>
    </p:spTree>
    <p:extLst>
      <p:ext uri="{BB962C8B-B14F-4D97-AF65-F5344CB8AC3E}">
        <p14:creationId xmlns:p14="http://schemas.microsoft.com/office/powerpoint/2010/main" val="1948407263"/>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43A0164D-06BB-4826-A6FE-D019C18F0B74}"/>
              </a:ext>
            </a:extLst>
          </p:cNvPr>
          <p:cNvSpPr>
            <a:spLocks noGrp="1" noChangeArrowheads="1"/>
          </p:cNvSpPr>
          <p:nvPr>
            <p:ph type="dt" sz="half" idx="10"/>
          </p:nvPr>
        </p:nvSpPr>
        <p:spPr>
          <a:ln/>
        </p:spPr>
        <p:txBody>
          <a:bodyPr/>
          <a:lstStyle>
            <a:lvl1pPr>
              <a:defRPr/>
            </a:lvl1pPr>
          </a:lstStyle>
          <a:p>
            <a:pPr>
              <a:defRPr/>
            </a:pPr>
            <a:fld id="{F8B8139C-3BDA-423C-9B12-E5E79386E2A0}" type="datetime1">
              <a:rPr lang="en-US"/>
              <a:pPr>
                <a:defRPr/>
              </a:pPr>
              <a:t>3/18/2023</a:t>
            </a:fld>
            <a:endParaRPr lang="en-US" altLang="zh-CN"/>
          </a:p>
        </p:txBody>
      </p:sp>
      <p:sp>
        <p:nvSpPr>
          <p:cNvPr id="8" name="Rectangle 12">
            <a:extLst>
              <a:ext uri="{FF2B5EF4-FFF2-40B4-BE49-F238E27FC236}">
                <a16:creationId xmlns:a16="http://schemas.microsoft.com/office/drawing/2014/main" id="{7A66FC7F-FE3D-46AB-908C-42AE8487AD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9B4DBB19-EDFC-4466-A8B8-5A2E9C956E73}"/>
              </a:ext>
            </a:extLst>
          </p:cNvPr>
          <p:cNvSpPr>
            <a:spLocks noGrp="1" noChangeArrowheads="1"/>
          </p:cNvSpPr>
          <p:nvPr>
            <p:ph type="sldNum" sz="quarter" idx="12"/>
          </p:nvPr>
        </p:nvSpPr>
        <p:spPr>
          <a:ln/>
        </p:spPr>
        <p:txBody>
          <a:bodyPr/>
          <a:lstStyle>
            <a:lvl1pPr>
              <a:defRPr/>
            </a:lvl1pPr>
          </a:lstStyle>
          <a:p>
            <a:pPr>
              <a:defRPr/>
            </a:pPr>
            <a:fld id="{2E145A1F-C788-4471-BD2E-E67FE012FB58}" type="slidenum">
              <a:rPr lang="en-US" altLang="zh-CN"/>
              <a:pPr>
                <a:defRPr/>
              </a:pPr>
              <a:t>‹#›</a:t>
            </a:fld>
            <a:endParaRPr lang="en-US" altLang="zh-CN"/>
          </a:p>
        </p:txBody>
      </p:sp>
    </p:spTree>
    <p:extLst>
      <p:ext uri="{BB962C8B-B14F-4D97-AF65-F5344CB8AC3E}">
        <p14:creationId xmlns:p14="http://schemas.microsoft.com/office/powerpoint/2010/main" val="1152065772"/>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94FFFF5-D21E-4E89-9965-FEF374A24CC0}"/>
              </a:ext>
            </a:extLst>
          </p:cNvPr>
          <p:cNvSpPr>
            <a:spLocks noGrp="1" noChangeArrowheads="1"/>
          </p:cNvSpPr>
          <p:nvPr>
            <p:ph type="dt" sz="half" idx="10"/>
          </p:nvPr>
        </p:nvSpPr>
        <p:spPr>
          <a:ln/>
        </p:spPr>
        <p:txBody>
          <a:bodyPr/>
          <a:lstStyle>
            <a:lvl1pPr>
              <a:defRPr/>
            </a:lvl1pPr>
          </a:lstStyle>
          <a:p>
            <a:pPr>
              <a:defRPr/>
            </a:pPr>
            <a:fld id="{04D196E5-D3F6-4408-A671-EA19E6BC4765}" type="datetime1">
              <a:rPr lang="en-US"/>
              <a:pPr>
                <a:defRPr/>
              </a:pPr>
              <a:t>3/18/2023</a:t>
            </a:fld>
            <a:endParaRPr lang="en-US" altLang="zh-CN"/>
          </a:p>
        </p:txBody>
      </p:sp>
      <p:sp>
        <p:nvSpPr>
          <p:cNvPr id="4" name="Rectangle 12">
            <a:extLst>
              <a:ext uri="{FF2B5EF4-FFF2-40B4-BE49-F238E27FC236}">
                <a16:creationId xmlns:a16="http://schemas.microsoft.com/office/drawing/2014/main" id="{B40A2242-A5BA-40ED-A8F9-2079232940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94326C8-6551-44F3-B488-06DB1E087C8D}"/>
              </a:ext>
            </a:extLst>
          </p:cNvPr>
          <p:cNvSpPr>
            <a:spLocks noGrp="1" noChangeArrowheads="1"/>
          </p:cNvSpPr>
          <p:nvPr>
            <p:ph type="sldNum" sz="quarter" idx="12"/>
          </p:nvPr>
        </p:nvSpPr>
        <p:spPr>
          <a:ln/>
        </p:spPr>
        <p:txBody>
          <a:bodyPr/>
          <a:lstStyle>
            <a:lvl1pPr>
              <a:defRPr/>
            </a:lvl1pPr>
          </a:lstStyle>
          <a:p>
            <a:pPr>
              <a:defRPr/>
            </a:pPr>
            <a:fld id="{DAF4ED76-7525-444C-8107-5FC56D86A436}" type="slidenum">
              <a:rPr lang="en-US" altLang="zh-CN"/>
              <a:pPr>
                <a:defRPr/>
              </a:pPr>
              <a:t>‹#›</a:t>
            </a:fld>
            <a:endParaRPr lang="en-US" altLang="zh-CN"/>
          </a:p>
        </p:txBody>
      </p:sp>
    </p:spTree>
    <p:extLst>
      <p:ext uri="{BB962C8B-B14F-4D97-AF65-F5344CB8AC3E}">
        <p14:creationId xmlns:p14="http://schemas.microsoft.com/office/powerpoint/2010/main" val="696493478"/>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078B5C7-8D79-422F-8620-D049C47F1ADC}"/>
              </a:ext>
            </a:extLst>
          </p:cNvPr>
          <p:cNvSpPr>
            <a:spLocks noGrp="1" noChangeArrowheads="1"/>
          </p:cNvSpPr>
          <p:nvPr>
            <p:ph type="dt" sz="half" idx="10"/>
          </p:nvPr>
        </p:nvSpPr>
        <p:spPr>
          <a:ln/>
        </p:spPr>
        <p:txBody>
          <a:bodyPr/>
          <a:lstStyle>
            <a:lvl1pPr>
              <a:defRPr/>
            </a:lvl1pPr>
          </a:lstStyle>
          <a:p>
            <a:pPr>
              <a:defRPr/>
            </a:pPr>
            <a:fld id="{14FBFC90-C96F-4129-9B7F-96CC78AE48A2}" type="datetime1">
              <a:rPr lang="en-US"/>
              <a:pPr>
                <a:defRPr/>
              </a:pPr>
              <a:t>3/18/2023</a:t>
            </a:fld>
            <a:endParaRPr lang="en-US" altLang="zh-CN"/>
          </a:p>
        </p:txBody>
      </p:sp>
      <p:sp>
        <p:nvSpPr>
          <p:cNvPr id="3" name="Rectangle 12">
            <a:extLst>
              <a:ext uri="{FF2B5EF4-FFF2-40B4-BE49-F238E27FC236}">
                <a16:creationId xmlns:a16="http://schemas.microsoft.com/office/drawing/2014/main" id="{A19B0A3C-189B-49EB-A7D4-5F3C538C00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BA3EC755-9A75-44EB-84F8-A5ABF4FEE430}"/>
              </a:ext>
            </a:extLst>
          </p:cNvPr>
          <p:cNvSpPr>
            <a:spLocks noGrp="1" noChangeArrowheads="1"/>
          </p:cNvSpPr>
          <p:nvPr>
            <p:ph type="sldNum" sz="quarter" idx="12"/>
          </p:nvPr>
        </p:nvSpPr>
        <p:spPr>
          <a:ln/>
        </p:spPr>
        <p:txBody>
          <a:bodyPr/>
          <a:lstStyle>
            <a:lvl1pPr>
              <a:defRPr/>
            </a:lvl1pPr>
          </a:lstStyle>
          <a:p>
            <a:pPr>
              <a:defRPr/>
            </a:pPr>
            <a:fld id="{BDF0E1EC-8EA0-4EA4-8CFA-DFB5153E4C0C}" type="slidenum">
              <a:rPr lang="en-US" altLang="zh-CN"/>
              <a:pPr>
                <a:defRPr/>
              </a:pPr>
              <a:t>‹#›</a:t>
            </a:fld>
            <a:endParaRPr lang="en-US" altLang="zh-CN"/>
          </a:p>
        </p:txBody>
      </p:sp>
    </p:spTree>
    <p:extLst>
      <p:ext uri="{BB962C8B-B14F-4D97-AF65-F5344CB8AC3E}">
        <p14:creationId xmlns:p14="http://schemas.microsoft.com/office/powerpoint/2010/main" val="2477642437"/>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8CEA790E-CFE6-4A82-AE1C-F1A1BBB88194}"/>
              </a:ext>
            </a:extLst>
          </p:cNvPr>
          <p:cNvSpPr>
            <a:spLocks noGrp="1" noChangeArrowheads="1"/>
          </p:cNvSpPr>
          <p:nvPr>
            <p:ph type="dt" sz="half" idx="10"/>
          </p:nvPr>
        </p:nvSpPr>
        <p:spPr>
          <a:ln/>
        </p:spPr>
        <p:txBody>
          <a:bodyPr/>
          <a:lstStyle>
            <a:lvl1pPr>
              <a:defRPr/>
            </a:lvl1pPr>
          </a:lstStyle>
          <a:p>
            <a:pPr>
              <a:defRPr/>
            </a:pPr>
            <a:fld id="{8C0962DA-2D6D-4D1D-BE0D-19E79935E535}" type="datetime1">
              <a:rPr lang="en-US"/>
              <a:pPr>
                <a:defRPr/>
              </a:pPr>
              <a:t>3/18/2023</a:t>
            </a:fld>
            <a:endParaRPr lang="en-US" altLang="zh-CN"/>
          </a:p>
        </p:txBody>
      </p:sp>
      <p:sp>
        <p:nvSpPr>
          <p:cNvPr id="6" name="Rectangle 12">
            <a:extLst>
              <a:ext uri="{FF2B5EF4-FFF2-40B4-BE49-F238E27FC236}">
                <a16:creationId xmlns:a16="http://schemas.microsoft.com/office/drawing/2014/main" id="{E8D4C223-5E9E-431E-85D5-5030820D10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FEE33681-0FC0-4750-BAB5-7D263F2D84BF}"/>
              </a:ext>
            </a:extLst>
          </p:cNvPr>
          <p:cNvSpPr>
            <a:spLocks noGrp="1" noChangeArrowheads="1"/>
          </p:cNvSpPr>
          <p:nvPr>
            <p:ph type="sldNum" sz="quarter" idx="12"/>
          </p:nvPr>
        </p:nvSpPr>
        <p:spPr>
          <a:ln/>
        </p:spPr>
        <p:txBody>
          <a:bodyPr/>
          <a:lstStyle>
            <a:lvl1pPr>
              <a:defRPr/>
            </a:lvl1pPr>
          </a:lstStyle>
          <a:p>
            <a:pPr>
              <a:defRPr/>
            </a:pPr>
            <a:fld id="{C0963620-6FFE-46FB-9091-FBAB901AF27B}" type="slidenum">
              <a:rPr lang="en-US" altLang="zh-CN"/>
              <a:pPr>
                <a:defRPr/>
              </a:pPr>
              <a:t>‹#›</a:t>
            </a:fld>
            <a:endParaRPr lang="en-US" altLang="zh-CN"/>
          </a:p>
        </p:txBody>
      </p:sp>
    </p:spTree>
    <p:extLst>
      <p:ext uri="{BB962C8B-B14F-4D97-AF65-F5344CB8AC3E}">
        <p14:creationId xmlns:p14="http://schemas.microsoft.com/office/powerpoint/2010/main" val="3261482016"/>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6EA04648-AA08-4A3E-9056-A051AEB6D1CF}"/>
              </a:ext>
            </a:extLst>
          </p:cNvPr>
          <p:cNvSpPr>
            <a:spLocks noGrp="1" noChangeArrowheads="1"/>
          </p:cNvSpPr>
          <p:nvPr>
            <p:ph type="dt" sz="half" idx="10"/>
          </p:nvPr>
        </p:nvSpPr>
        <p:spPr>
          <a:ln/>
        </p:spPr>
        <p:txBody>
          <a:bodyPr/>
          <a:lstStyle>
            <a:lvl1pPr>
              <a:defRPr/>
            </a:lvl1pPr>
          </a:lstStyle>
          <a:p>
            <a:pPr>
              <a:defRPr/>
            </a:pPr>
            <a:fld id="{28008DEC-374F-45EE-8FC5-3DCDE53FA10A}" type="datetime1">
              <a:rPr lang="en-US"/>
              <a:pPr>
                <a:defRPr/>
              </a:pPr>
              <a:t>3/18/2023</a:t>
            </a:fld>
            <a:endParaRPr lang="en-US" altLang="zh-CN"/>
          </a:p>
        </p:txBody>
      </p:sp>
      <p:sp>
        <p:nvSpPr>
          <p:cNvPr id="6" name="Rectangle 12">
            <a:extLst>
              <a:ext uri="{FF2B5EF4-FFF2-40B4-BE49-F238E27FC236}">
                <a16:creationId xmlns:a16="http://schemas.microsoft.com/office/drawing/2014/main" id="{D5F327D7-FD32-4D57-8CC7-1E8D98153D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743952E-EDCC-4AB9-950F-A0938E4D7074}"/>
              </a:ext>
            </a:extLst>
          </p:cNvPr>
          <p:cNvSpPr>
            <a:spLocks noGrp="1" noChangeArrowheads="1"/>
          </p:cNvSpPr>
          <p:nvPr>
            <p:ph type="sldNum" sz="quarter" idx="12"/>
          </p:nvPr>
        </p:nvSpPr>
        <p:spPr>
          <a:ln/>
        </p:spPr>
        <p:txBody>
          <a:bodyPr/>
          <a:lstStyle>
            <a:lvl1pPr>
              <a:defRPr/>
            </a:lvl1pPr>
          </a:lstStyle>
          <a:p>
            <a:pPr>
              <a:defRPr/>
            </a:pPr>
            <a:fld id="{55DE91DE-1667-4E9C-A6B9-C01E2F8B02EB}" type="slidenum">
              <a:rPr lang="en-US" altLang="zh-CN"/>
              <a:pPr>
                <a:defRPr/>
              </a:pPr>
              <a:t>‹#›</a:t>
            </a:fld>
            <a:endParaRPr lang="en-US" altLang="zh-CN"/>
          </a:p>
        </p:txBody>
      </p:sp>
    </p:spTree>
    <p:extLst>
      <p:ext uri="{BB962C8B-B14F-4D97-AF65-F5344CB8AC3E}">
        <p14:creationId xmlns:p14="http://schemas.microsoft.com/office/powerpoint/2010/main" val="75583326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85E349C-31FA-4CD1-93D6-64DD13A22FDC}"/>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8C6A9282-A29C-4EC0-88D9-DBAADA52827D}"/>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99DC1227-2A39-457A-9ED9-A312068585A9}"/>
                  </a:ext>
                </a:extLst>
              </p:cNvPr>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Freeform 5">
                <a:extLst>
                  <a:ext uri="{FF2B5EF4-FFF2-40B4-BE49-F238E27FC236}">
                    <a16:creationId xmlns:a16="http://schemas.microsoft.com/office/drawing/2014/main" id="{7C431EBC-A7DF-4050-9153-F151E3EBF1A9}"/>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zh-CN" altLang="en-US"/>
              </a:p>
            </p:txBody>
          </p:sp>
        </p:grpSp>
        <p:grpSp>
          <p:nvGrpSpPr>
            <p:cNvPr id="1033" name="Group 6">
              <a:extLst>
                <a:ext uri="{FF2B5EF4-FFF2-40B4-BE49-F238E27FC236}">
                  <a16:creationId xmlns:a16="http://schemas.microsoft.com/office/drawing/2014/main" id="{3A6F72AD-B474-4A1D-BB90-7D6C88733E69}"/>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7FE6E501-2080-4F0A-B2C8-7A5D971F1B58}"/>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8">
                <a:extLst>
                  <a:ext uri="{FF2B5EF4-FFF2-40B4-BE49-F238E27FC236}">
                    <a16:creationId xmlns:a16="http://schemas.microsoft.com/office/drawing/2014/main" id="{557555D8-9BD7-4A76-8287-D3FFE44C5B7F}"/>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027" name="AutoShape 9">
            <a:extLst>
              <a:ext uri="{FF2B5EF4-FFF2-40B4-BE49-F238E27FC236}">
                <a16:creationId xmlns:a16="http://schemas.microsoft.com/office/drawing/2014/main" id="{9D917A74-BCE1-4901-AB9B-622475AC715B}"/>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10">
            <a:extLst>
              <a:ext uri="{FF2B5EF4-FFF2-40B4-BE49-F238E27FC236}">
                <a16:creationId xmlns:a16="http://schemas.microsoft.com/office/drawing/2014/main" id="{E1F51FB4-A798-474E-899F-E839E9CC8D7D}"/>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1675" name="Rectangle 11">
            <a:extLst>
              <a:ext uri="{FF2B5EF4-FFF2-40B4-BE49-F238E27FC236}">
                <a16:creationId xmlns:a16="http://schemas.microsoft.com/office/drawing/2014/main" id="{E74735F2-ADEA-4AD0-8102-262B69458BC0}"/>
              </a:ext>
            </a:extLst>
          </p:cNvPr>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kumimoji="0" sz="1400">
                <a:solidFill>
                  <a:schemeClr val="tx1"/>
                </a:solidFill>
              </a:defRPr>
            </a:lvl1pPr>
          </a:lstStyle>
          <a:p>
            <a:pPr>
              <a:defRPr/>
            </a:pPr>
            <a:fld id="{EE44E224-9C36-47B2-B48F-41481994F204}" type="datetime1">
              <a:rPr lang="en-US"/>
              <a:pPr>
                <a:defRPr/>
              </a:pPr>
              <a:t>3/18/2023</a:t>
            </a:fld>
            <a:endParaRPr lang="en-US" altLang="zh-CN"/>
          </a:p>
        </p:txBody>
      </p:sp>
      <p:sp>
        <p:nvSpPr>
          <p:cNvPr id="241676" name="Rectangle 12">
            <a:extLst>
              <a:ext uri="{FF2B5EF4-FFF2-40B4-BE49-F238E27FC236}">
                <a16:creationId xmlns:a16="http://schemas.microsoft.com/office/drawing/2014/main" id="{AB9D31B1-5192-4352-82A8-AE93F78652A4}"/>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FontTx/>
              <a:buNone/>
              <a:defRPr kumimoji="0" sz="1400">
                <a:solidFill>
                  <a:schemeClr val="tx1"/>
                </a:solidFill>
              </a:defRPr>
            </a:lvl1pPr>
          </a:lstStyle>
          <a:p>
            <a:pPr>
              <a:defRPr/>
            </a:pPr>
            <a:endParaRPr lang="en-US" altLang="zh-CN"/>
          </a:p>
        </p:txBody>
      </p:sp>
      <p:sp>
        <p:nvSpPr>
          <p:cNvPr id="241677" name="Rectangle 13">
            <a:extLst>
              <a:ext uri="{FF2B5EF4-FFF2-40B4-BE49-F238E27FC236}">
                <a16:creationId xmlns:a16="http://schemas.microsoft.com/office/drawing/2014/main" id="{B24E7862-C40A-4799-A8EC-825067EFAD39}"/>
              </a:ext>
            </a:extLst>
          </p:cNvPr>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spcBef>
                <a:spcPct val="0"/>
              </a:spcBef>
              <a:buFontTx/>
              <a:buNone/>
              <a:defRPr kumimoji="0" sz="2600" b="1" smtClean="0">
                <a:solidFill>
                  <a:schemeClr val="bg1"/>
                </a:solidFill>
              </a:defRPr>
            </a:lvl1pPr>
          </a:lstStyle>
          <a:p>
            <a:pPr>
              <a:defRPr/>
            </a:pPr>
            <a:fld id="{D4F28880-D6C4-4305-B04D-066BB5875B3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random/>
  </p:transition>
  <p:hf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http://210.43.128.200:8009/18/text/chapter3/images/rl3.1.gi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http://210.43.128.200:8009/18/text/chapter3/images/rl3.1.gif"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http://210.43.128.200:8009/18/text/chapter3/images/rl3.1.gi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http://210.43.128.200:8009/18/text/chapter3/images/3.3a.gi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http://210.43.128.200:8009/18/text/chapter3/images/3.3b.gi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http://210.43.128.200:8009/18/text/chapter3/images/3_5F3c%20copy.gi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http://210.43.128.200:8009/18/text/chapter3/images/3_3d%20copy.gi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http://210.43.128.200:8009/18/text/chapter3/images/3_0.gi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imgsrc.baidu.com/baike/pic/item/808a27db1fa24f44d0164ea6.jp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aike.baidu.com/view/1197418.htm" TargetMode="External"/><Relationship Id="rId2" Type="http://schemas.openxmlformats.org/officeDocument/2006/relationships/hyperlink" Target="http://baike.baidu.com/view/9679.htm" TargetMode="External"/><Relationship Id="rId1" Type="http://schemas.openxmlformats.org/officeDocument/2006/relationships/slideLayout" Target="../slideLayouts/slideLayout2.xml"/><Relationship Id="rId4" Type="http://schemas.openxmlformats.org/officeDocument/2006/relationships/hyperlink" Target="http://baike.baidu.com/view/28460.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http://210.43.128.200:8009/18/text/chapter3/images/3.4.gi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http://210.43.128.200:8009/18/text/chapter3/images/3_5.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210.43.128.200:8009/18/text/chapter3/images/rl3.1.gi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http://210.43.128.200:8009/18/text/chapter3/images/014.gif"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1">
            <a:extLst>
              <a:ext uri="{FF2B5EF4-FFF2-40B4-BE49-F238E27FC236}">
                <a16:creationId xmlns:a16="http://schemas.microsoft.com/office/drawing/2014/main" id="{1FB0C362-31C9-49D8-84C7-3268E396C5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6D0148-85DA-4429-9AAF-9069B6E76C8E}" type="datetime1">
              <a:rPr lang="en-US" altLang="zh-CN" sz="1400" smtClean="0"/>
              <a:pPr>
                <a:spcBef>
                  <a:spcPct val="0"/>
                </a:spcBef>
                <a:buClrTx/>
                <a:buSzTx/>
                <a:buFontTx/>
                <a:buNone/>
              </a:pPr>
              <a:t>3/18/2023</a:t>
            </a:fld>
            <a:endParaRPr lang="en-US" altLang="zh-CN" sz="1400"/>
          </a:p>
        </p:txBody>
      </p:sp>
      <p:sp>
        <p:nvSpPr>
          <p:cNvPr id="15362" name="灯片编号占位符 3">
            <a:extLst>
              <a:ext uri="{FF2B5EF4-FFF2-40B4-BE49-F238E27FC236}">
                <a16:creationId xmlns:a16="http://schemas.microsoft.com/office/drawing/2014/main" id="{5B48ADD3-1A3F-402C-A277-896572085C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72241F0-F31E-4564-9D4E-58C590536BDF}" type="slidenum">
              <a:rPr lang="en-US" altLang="zh-CN" sz="2600">
                <a:solidFill>
                  <a:schemeClr val="bg1"/>
                </a:solidFill>
              </a:rPr>
              <a:pPr>
                <a:spcBef>
                  <a:spcPct val="0"/>
                </a:spcBef>
                <a:buClrTx/>
                <a:buSzTx/>
                <a:buFontTx/>
                <a:buNone/>
              </a:pPr>
              <a:t>1</a:t>
            </a:fld>
            <a:endParaRPr lang="en-US" altLang="zh-CN" sz="2600">
              <a:solidFill>
                <a:schemeClr val="bg1"/>
              </a:solidFill>
            </a:endParaRPr>
          </a:p>
        </p:txBody>
      </p:sp>
      <p:sp>
        <p:nvSpPr>
          <p:cNvPr id="15363" name="AutoShape 4">
            <a:extLst>
              <a:ext uri="{FF2B5EF4-FFF2-40B4-BE49-F238E27FC236}">
                <a16:creationId xmlns:a16="http://schemas.microsoft.com/office/drawing/2014/main" id="{5C9D221A-8C1A-4413-ADF0-BA13FAB9378D}"/>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第四章 可分解产生式系统的搜索策略 </a:t>
            </a:r>
          </a:p>
        </p:txBody>
      </p:sp>
      <p:sp>
        <p:nvSpPr>
          <p:cNvPr id="317446" name="Rectangle 6">
            <a:extLst>
              <a:ext uri="{FF2B5EF4-FFF2-40B4-BE49-F238E27FC236}">
                <a16:creationId xmlns:a16="http://schemas.microsoft.com/office/drawing/2014/main" id="{34A4B2A1-F263-4F8E-8069-FD0B9A480A13}"/>
              </a:ext>
            </a:extLst>
          </p:cNvPr>
          <p:cNvSpPr>
            <a:spLocks noChangeArrowheads="1"/>
          </p:cNvSpPr>
          <p:nvPr/>
        </p:nvSpPr>
        <p:spPr bwMode="auto">
          <a:xfrm>
            <a:off x="684213" y="2349500"/>
            <a:ext cx="76327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b="1">
                <a:solidFill>
                  <a:srgbClr val="FF0000"/>
                </a:solidFill>
              </a:rPr>
              <a:t>学习目标：</a:t>
            </a:r>
            <a:br>
              <a:rPr lang="zh-CN" altLang="en-US" b="1">
                <a:solidFill>
                  <a:srgbClr val="0000FF"/>
                </a:solidFill>
              </a:rPr>
            </a:br>
            <a:r>
              <a:rPr lang="zh-CN" altLang="en-US" b="1">
                <a:solidFill>
                  <a:srgbClr val="0000FF"/>
                </a:solidFill>
              </a:rPr>
              <a:t>了解一般的与</a:t>
            </a:r>
            <a:r>
              <a:rPr lang="en-US" altLang="zh-CN" b="1">
                <a:solidFill>
                  <a:srgbClr val="0000FF"/>
                </a:solidFill>
              </a:rPr>
              <a:t>/</a:t>
            </a:r>
            <a:r>
              <a:rPr lang="zh-CN" altLang="en-US" b="1">
                <a:solidFill>
                  <a:srgbClr val="0000FF"/>
                </a:solidFill>
              </a:rPr>
              <a:t>或图搜索问题，掌握与</a:t>
            </a:r>
            <a:r>
              <a:rPr lang="en-US" altLang="zh-CN" b="1">
                <a:solidFill>
                  <a:srgbClr val="0000FF"/>
                </a:solidFill>
              </a:rPr>
              <a:t>/</a:t>
            </a:r>
            <a:r>
              <a:rPr lang="zh-CN" altLang="en-US" b="1">
                <a:solidFill>
                  <a:srgbClr val="0000FF"/>
                </a:solidFill>
              </a:rPr>
              <a:t>或图的启发式搜索算法</a:t>
            </a:r>
            <a:r>
              <a:rPr lang="en-US" altLang="zh-CN" b="1">
                <a:solidFill>
                  <a:srgbClr val="0000FF"/>
                </a:solidFill>
              </a:rPr>
              <a:t>AO*</a:t>
            </a:r>
            <a:r>
              <a:rPr lang="zh-CN" altLang="en-US" b="1">
                <a:solidFill>
                  <a:srgbClr val="0000FF"/>
                </a:solidFill>
              </a:rPr>
              <a:t>。</a:t>
            </a:r>
          </a:p>
          <a:p>
            <a:pPr eaLnBrk="1" hangingPunct="1">
              <a:spcBef>
                <a:spcPct val="50000"/>
              </a:spcBef>
              <a:buClrTx/>
              <a:buSzTx/>
              <a:buFontTx/>
              <a:buNone/>
            </a:pPr>
            <a:r>
              <a:rPr lang="zh-CN" altLang="en-US" b="1">
                <a:solidFill>
                  <a:srgbClr val="0000FF"/>
                </a:solidFill>
              </a:rPr>
              <a:t>    了解博弈树搜索问题，掌握博弈树搜索中的极小极大方法和</a:t>
            </a:r>
            <a:r>
              <a:rPr lang="en-US" altLang="zh-CN" b="1">
                <a:solidFill>
                  <a:srgbClr val="0000FF"/>
                </a:solidFill>
              </a:rPr>
              <a:t>α-β</a:t>
            </a:r>
            <a:r>
              <a:rPr lang="zh-CN" altLang="en-US" b="1">
                <a:solidFill>
                  <a:srgbClr val="0000FF"/>
                </a:solidFill>
              </a:rPr>
              <a:t>剪枝搜索方法。</a:t>
            </a:r>
          </a:p>
          <a:p>
            <a:pPr eaLnBrk="1" hangingPunct="1">
              <a:spcBef>
                <a:spcPct val="50000"/>
              </a:spcBef>
              <a:buClrTx/>
              <a:buSzTx/>
              <a:buFontTx/>
              <a:buNone/>
            </a:pPr>
            <a:r>
              <a:rPr lang="zh-CN" altLang="en-US" b="1">
                <a:solidFill>
                  <a:srgbClr val="FF0000"/>
                </a:solidFill>
              </a:rPr>
              <a:t>重点：</a:t>
            </a:r>
            <a:br>
              <a:rPr lang="zh-CN" altLang="en-US" b="1">
                <a:solidFill>
                  <a:srgbClr val="0000FF"/>
                </a:solidFill>
              </a:rPr>
            </a:br>
            <a:r>
              <a:rPr lang="zh-CN" altLang="en-US" b="1">
                <a:solidFill>
                  <a:srgbClr val="0000FF"/>
                </a:solidFill>
              </a:rPr>
              <a:t>　　</a:t>
            </a:r>
            <a:r>
              <a:rPr lang="en-US" altLang="zh-CN" b="1">
                <a:solidFill>
                  <a:srgbClr val="0000FF"/>
                </a:solidFill>
              </a:rPr>
              <a:t>AO*</a:t>
            </a:r>
            <a:r>
              <a:rPr lang="zh-CN" altLang="en-US" b="1">
                <a:solidFill>
                  <a:srgbClr val="0000FF"/>
                </a:solidFill>
              </a:rPr>
              <a:t>算法，</a:t>
            </a:r>
            <a:r>
              <a:rPr lang="en-US" altLang="zh-CN" b="1">
                <a:solidFill>
                  <a:srgbClr val="0000FF"/>
                </a:solidFill>
              </a:rPr>
              <a:t>α-β</a:t>
            </a:r>
            <a:r>
              <a:rPr lang="zh-CN" altLang="en-US" b="1">
                <a:solidFill>
                  <a:srgbClr val="0000FF"/>
                </a:solidFill>
              </a:rPr>
              <a:t>剪枝算法。</a:t>
            </a:r>
            <a:endParaRPr kumimoji="0" lang="zh-CN" altLang="en-US" b="1"/>
          </a:p>
          <a:p>
            <a:pPr eaLnBrk="1" hangingPunct="1">
              <a:buFont typeface="Wingdings" panose="05000000000000000000" pitchFamily="2" charset="2"/>
              <a:buNone/>
            </a:pPr>
            <a:r>
              <a:rPr kumimoji="0" lang="zh-CN" altLang="en-US" b="1"/>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4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4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4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1">
            <a:extLst>
              <a:ext uri="{FF2B5EF4-FFF2-40B4-BE49-F238E27FC236}">
                <a16:creationId xmlns:a16="http://schemas.microsoft.com/office/drawing/2014/main" id="{42DA815F-A982-45B2-8DF9-FC4201001E6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FBC780-1AC0-45F1-81DC-7F733E6A3E21}" type="datetime1">
              <a:rPr lang="en-US" altLang="zh-CN" sz="1400" smtClean="0"/>
              <a:pPr>
                <a:spcBef>
                  <a:spcPct val="0"/>
                </a:spcBef>
                <a:buClrTx/>
                <a:buSzTx/>
                <a:buFontTx/>
                <a:buNone/>
              </a:pPr>
              <a:t>3/18/2023</a:t>
            </a:fld>
            <a:endParaRPr lang="en-US" altLang="zh-CN" sz="1400"/>
          </a:p>
        </p:txBody>
      </p:sp>
      <p:sp>
        <p:nvSpPr>
          <p:cNvPr id="24578" name="灯片编号占位符 3">
            <a:extLst>
              <a:ext uri="{FF2B5EF4-FFF2-40B4-BE49-F238E27FC236}">
                <a16:creationId xmlns:a16="http://schemas.microsoft.com/office/drawing/2014/main" id="{EE637C29-F8EB-4C02-B080-BC61A39CAA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04FF3ED-4367-46FE-AFB4-E50653E8C480}" type="slidenum">
              <a:rPr lang="en-US" altLang="zh-CN" sz="2600">
                <a:solidFill>
                  <a:schemeClr val="bg1"/>
                </a:solidFill>
              </a:rPr>
              <a:pPr>
                <a:spcBef>
                  <a:spcPct val="0"/>
                </a:spcBef>
                <a:buClrTx/>
                <a:buSzTx/>
                <a:buFontTx/>
                <a:buNone/>
              </a:pPr>
              <a:t>10</a:t>
            </a:fld>
            <a:endParaRPr lang="en-US" altLang="zh-CN" sz="2600">
              <a:solidFill>
                <a:schemeClr val="bg1"/>
              </a:solidFill>
            </a:endParaRPr>
          </a:p>
        </p:txBody>
      </p:sp>
      <p:sp>
        <p:nvSpPr>
          <p:cNvPr id="24579" name="AutoShape 2">
            <a:extLst>
              <a:ext uri="{FF2B5EF4-FFF2-40B4-BE49-F238E27FC236}">
                <a16:creationId xmlns:a16="http://schemas.microsoft.com/office/drawing/2014/main" id="{B8DD7119-0E41-435E-A44B-EBBFAAA0DD1A}"/>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40323" name="Rectangle 3">
            <a:extLst>
              <a:ext uri="{FF2B5EF4-FFF2-40B4-BE49-F238E27FC236}">
                <a16:creationId xmlns:a16="http://schemas.microsoft.com/office/drawing/2014/main" id="{A482ABED-378D-48C6-B3BC-8E3C6166A12C}"/>
              </a:ext>
            </a:extLst>
          </p:cNvPr>
          <p:cNvSpPr>
            <a:spLocks noChangeArrowheads="1"/>
          </p:cNvSpPr>
          <p:nvPr/>
        </p:nvSpPr>
        <p:spPr bwMode="auto">
          <a:xfrm>
            <a:off x="755650" y="2636838"/>
            <a:ext cx="7991475"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r>
              <a:rPr kumimoji="0" lang="zh-CN" altLang="en-US" b="1"/>
              <a:t>定义</a:t>
            </a:r>
            <a:r>
              <a:rPr lang="zh-CN" altLang="en-US">
                <a:solidFill>
                  <a:srgbClr val="000000"/>
                </a:solidFill>
              </a:rPr>
              <a:t>  </a:t>
            </a:r>
            <a:r>
              <a:rPr kumimoji="0" lang="zh-CN" altLang="zh-CN" b="1"/>
              <a:t>设</a:t>
            </a:r>
            <a:r>
              <a:rPr kumimoji="0" lang="en-US" altLang="zh-CN" b="1"/>
              <a:t>N</a:t>
            </a:r>
            <a:r>
              <a:rPr kumimoji="0" lang="zh-CN" altLang="en-US" b="1"/>
              <a:t>是与</a:t>
            </a:r>
            <a:r>
              <a:rPr kumimoji="0" lang="en-US" altLang="zh-CN" b="1"/>
              <a:t>/</a:t>
            </a:r>
            <a:r>
              <a:rPr kumimoji="0" lang="zh-CN" altLang="en-US" b="1"/>
              <a:t>或图</a:t>
            </a:r>
            <a:r>
              <a:rPr kumimoji="0" lang="en-US" altLang="zh-CN" b="1"/>
              <a:t>G</a:t>
            </a:r>
            <a:r>
              <a:rPr kumimoji="0" lang="zh-CN" altLang="en-US" b="1"/>
              <a:t>的终止节点集合，图</a:t>
            </a:r>
            <a:r>
              <a:rPr kumimoji="0" lang="en-US" altLang="zh-CN" b="1"/>
              <a:t>G</a:t>
            </a:r>
            <a:r>
              <a:rPr kumimoji="0" lang="zh-CN" altLang="en-US" b="1"/>
              <a:t>中无回路，从节点</a:t>
            </a:r>
            <a:r>
              <a:rPr kumimoji="0" lang="en-US" altLang="zh-CN" b="1"/>
              <a:t>n</a:t>
            </a:r>
            <a:r>
              <a:rPr kumimoji="0" lang="zh-CN" altLang="en-US" b="1"/>
              <a:t>出发到 </a:t>
            </a:r>
            <a:r>
              <a:rPr kumimoji="0" lang="en-US" altLang="zh-CN" b="1"/>
              <a:t>N</a:t>
            </a:r>
            <a:r>
              <a:rPr kumimoji="0" lang="zh-CN" altLang="en-US" b="1"/>
              <a:t>的一个</a:t>
            </a:r>
            <a:r>
              <a:rPr kumimoji="0" lang="zh-CN" altLang="en-US" b="1">
                <a:solidFill>
                  <a:srgbClr val="FF0000"/>
                </a:solidFill>
              </a:rPr>
              <a:t>解图</a:t>
            </a:r>
            <a:r>
              <a:rPr kumimoji="0" lang="zh-CN" altLang="en-US" b="1"/>
              <a:t>是与</a:t>
            </a:r>
            <a:r>
              <a:rPr kumimoji="0" lang="en-US" altLang="zh-CN" b="1"/>
              <a:t>/</a:t>
            </a:r>
            <a:r>
              <a:rPr kumimoji="0" lang="zh-CN" altLang="en-US" b="1"/>
              <a:t>或图</a:t>
            </a:r>
            <a:r>
              <a:rPr kumimoji="0" lang="en-US" altLang="zh-CN" b="1"/>
              <a:t>G</a:t>
            </a:r>
            <a:r>
              <a:rPr kumimoji="0" lang="zh-CN" altLang="en-US" b="1"/>
              <a:t>的一个子图，用</a:t>
            </a:r>
            <a:r>
              <a:rPr kumimoji="0" lang="en-US" altLang="zh-CN" b="1"/>
              <a:t>G’</a:t>
            </a:r>
            <a:r>
              <a:rPr kumimoji="0" lang="zh-CN" altLang="en-US" b="1"/>
              <a:t>表示，递归定义如下：</a:t>
            </a:r>
          </a:p>
          <a:p>
            <a:pPr eaLnBrk="1" hangingPunct="1">
              <a:lnSpc>
                <a:spcPct val="120000"/>
              </a:lnSpc>
              <a:buFont typeface="Wingdings" panose="05000000000000000000" pitchFamily="2" charset="2"/>
              <a:buNone/>
            </a:pPr>
            <a:r>
              <a:rPr kumimoji="0" lang="zh-CN" altLang="en-US" b="1"/>
              <a:t>    </a:t>
            </a:r>
            <a:r>
              <a:rPr kumimoji="0" lang="en-US" altLang="zh-CN" b="1"/>
              <a:t>1. </a:t>
            </a:r>
            <a:r>
              <a:rPr kumimoji="0" lang="zh-CN" altLang="en-US" b="1"/>
              <a:t>若</a:t>
            </a:r>
            <a:r>
              <a:rPr kumimoji="0" lang="en-US" altLang="zh-CN" b="1"/>
              <a:t>n</a:t>
            </a:r>
            <a:r>
              <a:rPr kumimoji="0" lang="zh-CN" altLang="en-US" b="1"/>
              <a:t>是</a:t>
            </a:r>
            <a:r>
              <a:rPr kumimoji="0" lang="en-US" altLang="zh-CN" b="1"/>
              <a:t>N</a:t>
            </a:r>
            <a:r>
              <a:rPr kumimoji="0" lang="zh-CN" altLang="en-US" b="1"/>
              <a:t>中的一个元素，则</a:t>
            </a:r>
            <a:r>
              <a:rPr kumimoji="0" lang="en-US" altLang="zh-CN" b="1"/>
              <a:t>G’</a:t>
            </a:r>
            <a:r>
              <a:rPr kumimoji="0" lang="zh-CN" altLang="en-US" b="1"/>
              <a:t>只包括节点</a:t>
            </a:r>
            <a:r>
              <a:rPr kumimoji="0" lang="en-US" altLang="zh-CN" b="1"/>
              <a:t>n</a:t>
            </a:r>
            <a:r>
              <a:rPr kumimoji="0" lang="zh-CN" altLang="en-US" b="1"/>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1">
            <a:extLst>
              <a:ext uri="{FF2B5EF4-FFF2-40B4-BE49-F238E27FC236}">
                <a16:creationId xmlns:a16="http://schemas.microsoft.com/office/drawing/2014/main" id="{1CEE19F8-7582-4833-A670-9740C11B17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9D230D-C7DD-4B5B-A1FD-897FDB8AFB19}" type="datetime1">
              <a:rPr lang="en-US" altLang="zh-CN" sz="1400" smtClean="0"/>
              <a:pPr>
                <a:spcBef>
                  <a:spcPct val="0"/>
                </a:spcBef>
                <a:buClrTx/>
                <a:buSzTx/>
                <a:buFontTx/>
                <a:buNone/>
              </a:pPr>
              <a:t>3/18/2023</a:t>
            </a:fld>
            <a:endParaRPr lang="en-US" altLang="zh-CN" sz="1400"/>
          </a:p>
        </p:txBody>
      </p:sp>
      <p:sp>
        <p:nvSpPr>
          <p:cNvPr id="25602" name="灯片编号占位符 3">
            <a:extLst>
              <a:ext uri="{FF2B5EF4-FFF2-40B4-BE49-F238E27FC236}">
                <a16:creationId xmlns:a16="http://schemas.microsoft.com/office/drawing/2014/main" id="{89E3F325-0FAE-4657-B8AB-0651B5A5C9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1355BC-6446-426B-B415-EBD3F6B676F3}" type="slidenum">
              <a:rPr lang="en-US" altLang="zh-CN" sz="2600">
                <a:solidFill>
                  <a:schemeClr val="bg1"/>
                </a:solidFill>
              </a:rPr>
              <a:pPr>
                <a:spcBef>
                  <a:spcPct val="0"/>
                </a:spcBef>
                <a:buClrTx/>
                <a:buSzTx/>
                <a:buFontTx/>
                <a:buNone/>
              </a:pPr>
              <a:t>11</a:t>
            </a:fld>
            <a:endParaRPr lang="en-US" altLang="zh-CN" sz="2600">
              <a:solidFill>
                <a:schemeClr val="bg1"/>
              </a:solidFill>
            </a:endParaRPr>
          </a:p>
        </p:txBody>
      </p:sp>
      <p:sp>
        <p:nvSpPr>
          <p:cNvPr id="25603" name="AutoShape 2">
            <a:extLst>
              <a:ext uri="{FF2B5EF4-FFF2-40B4-BE49-F238E27FC236}">
                <a16:creationId xmlns:a16="http://schemas.microsoft.com/office/drawing/2014/main" id="{60F326B4-23ED-4B13-8FD8-89A773E89F23}"/>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41347" name="Rectangle 3">
            <a:extLst>
              <a:ext uri="{FF2B5EF4-FFF2-40B4-BE49-F238E27FC236}">
                <a16:creationId xmlns:a16="http://schemas.microsoft.com/office/drawing/2014/main" id="{EDFE268A-C1CE-4B88-B1DE-01AB0169D6CA}"/>
              </a:ext>
            </a:extLst>
          </p:cNvPr>
          <p:cNvSpPr>
            <a:spLocks noChangeArrowheads="1"/>
          </p:cNvSpPr>
          <p:nvPr/>
        </p:nvSpPr>
        <p:spPr bwMode="auto">
          <a:xfrm>
            <a:off x="684213" y="2636838"/>
            <a:ext cx="82089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kumimoji="0" lang="en-US" altLang="zh-CN" b="1"/>
              <a:t>2. </a:t>
            </a:r>
            <a:r>
              <a:rPr kumimoji="0" lang="zh-CN" altLang="en-US" b="1"/>
              <a:t>若</a:t>
            </a:r>
            <a:r>
              <a:rPr kumimoji="0" lang="en-US" altLang="zh-CN" b="1"/>
              <a:t>n</a:t>
            </a:r>
            <a:r>
              <a:rPr kumimoji="0" lang="zh-CN" altLang="en-US" b="1"/>
              <a:t>有一个从</a:t>
            </a:r>
            <a:r>
              <a:rPr kumimoji="0" lang="en-US" altLang="zh-CN" b="1"/>
              <a:t>n</a:t>
            </a:r>
            <a:r>
              <a:rPr kumimoji="0" lang="zh-CN" altLang="en-US" b="1"/>
              <a:t>出发的连接符</a:t>
            </a:r>
            <a:r>
              <a:rPr kumimoji="0" lang="en-US" altLang="zh-CN" b="1"/>
              <a:t>k</a:t>
            </a:r>
            <a:r>
              <a:rPr kumimoji="0" lang="zh-CN" altLang="en-US" b="1"/>
              <a:t>指向后继节点集合｛</a:t>
            </a:r>
            <a:r>
              <a:rPr kumimoji="0" lang="en-US" altLang="zh-CN" b="1"/>
              <a:t>n</a:t>
            </a:r>
            <a:r>
              <a:rPr kumimoji="0" lang="en-US" altLang="zh-CN" b="1" baseline="-25000"/>
              <a:t>1</a:t>
            </a:r>
            <a:r>
              <a:rPr kumimoji="0" lang="zh-CN" altLang="en-US" b="1"/>
              <a:t>，</a:t>
            </a:r>
            <a:r>
              <a:rPr kumimoji="0" lang="en-US" altLang="zh-CN" b="1"/>
              <a:t>…</a:t>
            </a:r>
            <a:r>
              <a:rPr kumimoji="0" lang="zh-CN" altLang="en-US" b="1"/>
              <a:t>，</a:t>
            </a:r>
            <a:r>
              <a:rPr kumimoji="0" lang="en-US" altLang="zh-CN" b="1"/>
              <a:t>n</a:t>
            </a:r>
            <a:r>
              <a:rPr kumimoji="0" lang="en-US" altLang="zh-CN" b="1" baseline="-25000"/>
              <a:t>k</a:t>
            </a:r>
            <a:r>
              <a:rPr kumimoji="0" lang="zh-CN" altLang="en-US" b="1"/>
              <a:t>｝，而每一个</a:t>
            </a:r>
            <a:r>
              <a:rPr kumimoji="0" lang="en-US" altLang="zh-CN" b="1"/>
              <a:t>n</a:t>
            </a:r>
            <a:r>
              <a:rPr kumimoji="0" lang="en-US" altLang="zh-CN" b="1" baseline="-25000"/>
              <a:t>i</a:t>
            </a:r>
            <a:r>
              <a:rPr kumimoji="0" lang="zh-CN" altLang="en-US" b="1"/>
              <a:t>都有从</a:t>
            </a:r>
            <a:r>
              <a:rPr kumimoji="0" lang="en-US" altLang="zh-CN" b="1"/>
              <a:t>n</a:t>
            </a:r>
            <a:r>
              <a:rPr kumimoji="0" lang="en-US" altLang="zh-CN" b="1" baseline="-25000"/>
              <a:t>i</a:t>
            </a:r>
            <a:r>
              <a:rPr kumimoji="0" lang="zh-CN" altLang="en-US" b="1"/>
              <a:t>出发的解图，则</a:t>
            </a:r>
            <a:r>
              <a:rPr kumimoji="0" lang="en-US" altLang="zh-CN" b="1"/>
              <a:t>G’</a:t>
            </a:r>
            <a:r>
              <a:rPr kumimoji="0" lang="zh-CN" altLang="en-US" b="1"/>
              <a:t>由节点</a:t>
            </a:r>
            <a:r>
              <a:rPr kumimoji="0" lang="en-US" altLang="zh-CN" b="1"/>
              <a:t>n</a:t>
            </a:r>
            <a:r>
              <a:rPr kumimoji="0" lang="zh-CN" altLang="en-US" b="1"/>
              <a:t>、连接符</a:t>
            </a:r>
            <a:r>
              <a:rPr kumimoji="0" lang="en-US" altLang="zh-CN" b="1"/>
              <a:t>k</a:t>
            </a:r>
            <a:r>
              <a:rPr kumimoji="0" lang="zh-CN" altLang="en-US" b="1"/>
              <a:t>、｛</a:t>
            </a:r>
            <a:r>
              <a:rPr kumimoji="0" lang="en-US" altLang="zh-CN" b="1"/>
              <a:t>n</a:t>
            </a:r>
            <a:r>
              <a:rPr kumimoji="0" lang="en-US" altLang="zh-CN" b="1" baseline="-25000"/>
              <a:t>1</a:t>
            </a:r>
            <a:r>
              <a:rPr kumimoji="0" lang="zh-CN" altLang="en-US" b="1"/>
              <a:t>，</a:t>
            </a:r>
            <a:r>
              <a:rPr kumimoji="0" lang="en-US" altLang="zh-CN" b="1"/>
              <a:t>…</a:t>
            </a:r>
            <a:r>
              <a:rPr kumimoji="0" lang="zh-CN" altLang="en-US" b="1"/>
              <a:t>，</a:t>
            </a:r>
            <a:r>
              <a:rPr kumimoji="0" lang="en-US" altLang="zh-CN" b="1"/>
              <a:t>n</a:t>
            </a:r>
            <a:r>
              <a:rPr kumimoji="0" lang="en-US" altLang="zh-CN" b="1" baseline="-25000"/>
              <a:t>k</a:t>
            </a:r>
            <a:r>
              <a:rPr kumimoji="0" lang="zh-CN" altLang="en-US" b="1"/>
              <a:t>｝中的每一个节点到</a:t>
            </a:r>
            <a:r>
              <a:rPr kumimoji="0" lang="en-US" altLang="zh-CN" b="1"/>
              <a:t>N</a:t>
            </a:r>
            <a:r>
              <a:rPr kumimoji="0" lang="zh-CN" altLang="en-US" b="1"/>
              <a:t>的解图所构成；</a:t>
            </a:r>
          </a:p>
          <a:p>
            <a:pPr eaLnBrk="1" hangingPunct="1">
              <a:lnSpc>
                <a:spcPct val="130000"/>
              </a:lnSpc>
              <a:buFont typeface="Wingdings" panose="05000000000000000000" pitchFamily="2" charset="2"/>
              <a:buNone/>
            </a:pPr>
            <a:r>
              <a:rPr kumimoji="0" lang="en-US" altLang="zh-CN" b="1"/>
              <a:t>3. </a:t>
            </a:r>
            <a:r>
              <a:rPr kumimoji="0" lang="zh-CN" altLang="en-US" b="1"/>
              <a:t>否则，</a:t>
            </a:r>
            <a:r>
              <a:rPr kumimoji="0" lang="en-US" altLang="zh-CN" b="1"/>
              <a:t>G</a:t>
            </a:r>
            <a:r>
              <a:rPr kumimoji="0" lang="zh-CN" altLang="en-US" b="1"/>
              <a:t>没有从</a:t>
            </a:r>
            <a:r>
              <a:rPr kumimoji="0" lang="en-US" altLang="zh-CN" b="1"/>
              <a:t>n</a:t>
            </a:r>
            <a:r>
              <a:rPr kumimoji="0" lang="zh-CN" altLang="en-US" b="1"/>
              <a:t>出发到</a:t>
            </a:r>
            <a:r>
              <a:rPr kumimoji="0" lang="en-US" altLang="zh-CN" b="1"/>
              <a:t>N</a:t>
            </a:r>
            <a:r>
              <a:rPr kumimoji="0" lang="zh-CN" altLang="en-US" b="1"/>
              <a:t>的解图．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3">
            <a:extLst>
              <a:ext uri="{FF2B5EF4-FFF2-40B4-BE49-F238E27FC236}">
                <a16:creationId xmlns:a16="http://schemas.microsoft.com/office/drawing/2014/main" id="{2D1785FF-D785-4036-97E7-E423A006F4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46CBD5-3D12-4327-A87F-E1EC1DE8BFFD}" type="datetime1">
              <a:rPr lang="en-US" altLang="zh-CN" sz="1400" smtClean="0"/>
              <a:pPr>
                <a:spcBef>
                  <a:spcPct val="0"/>
                </a:spcBef>
                <a:buClrTx/>
                <a:buSzTx/>
                <a:buFontTx/>
                <a:buNone/>
              </a:pPr>
              <a:t>3/18/2023</a:t>
            </a:fld>
            <a:endParaRPr lang="en-US" altLang="zh-CN" sz="1400"/>
          </a:p>
        </p:txBody>
      </p:sp>
      <p:sp>
        <p:nvSpPr>
          <p:cNvPr id="26626" name="灯片编号占位符 5">
            <a:extLst>
              <a:ext uri="{FF2B5EF4-FFF2-40B4-BE49-F238E27FC236}">
                <a16:creationId xmlns:a16="http://schemas.microsoft.com/office/drawing/2014/main" id="{08E4EB3F-6AD7-46FC-9EFE-35737D8E60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B1A667-5557-46E7-8C82-1013B873A161}" type="slidenum">
              <a:rPr lang="en-US" altLang="zh-CN" sz="2600">
                <a:solidFill>
                  <a:schemeClr val="bg1"/>
                </a:solidFill>
              </a:rPr>
              <a:pPr>
                <a:spcBef>
                  <a:spcPct val="0"/>
                </a:spcBef>
                <a:buClrTx/>
                <a:buSzTx/>
                <a:buFontTx/>
                <a:buNone/>
              </a:pPr>
              <a:t>12</a:t>
            </a:fld>
            <a:endParaRPr lang="en-US" altLang="zh-CN" sz="2600">
              <a:solidFill>
                <a:schemeClr val="bg1"/>
              </a:solidFill>
            </a:endParaRPr>
          </a:p>
        </p:txBody>
      </p:sp>
      <p:sp>
        <p:nvSpPr>
          <p:cNvPr id="26627" name="Rectangle 3">
            <a:extLst>
              <a:ext uri="{FF2B5EF4-FFF2-40B4-BE49-F238E27FC236}">
                <a16:creationId xmlns:a16="http://schemas.microsoft.com/office/drawing/2014/main" id="{F64C62E3-0832-4F3D-ACF4-03F0779CEEE9}"/>
              </a:ext>
            </a:extLst>
          </p:cNvPr>
          <p:cNvSpPr>
            <a:spLocks noGrp="1" noChangeArrowheads="1"/>
          </p:cNvSpPr>
          <p:nvPr>
            <p:ph type="body" idx="1"/>
          </p:nvPr>
        </p:nvSpPr>
        <p:spPr/>
        <p:txBody>
          <a:bodyPr/>
          <a:lstStyle/>
          <a:p>
            <a:pPr eaLnBrk="1" hangingPunct="1"/>
            <a:endParaRPr lang="zh-CN" altLang="zh-CN"/>
          </a:p>
        </p:txBody>
      </p:sp>
      <p:sp>
        <p:nvSpPr>
          <p:cNvPr id="454661" name="Line 5">
            <a:extLst>
              <a:ext uri="{FF2B5EF4-FFF2-40B4-BE49-F238E27FC236}">
                <a16:creationId xmlns:a16="http://schemas.microsoft.com/office/drawing/2014/main" id="{68F25AAE-5194-404B-B20B-36AD540DDCA0}"/>
              </a:ext>
            </a:extLst>
          </p:cNvPr>
          <p:cNvSpPr>
            <a:spLocks noChangeShapeType="1"/>
          </p:cNvSpPr>
          <p:nvPr/>
        </p:nvSpPr>
        <p:spPr bwMode="auto">
          <a:xfrm rot="1476510" flipH="1">
            <a:off x="1836738" y="2924175"/>
            <a:ext cx="9144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2" name="Line 6">
            <a:extLst>
              <a:ext uri="{FF2B5EF4-FFF2-40B4-BE49-F238E27FC236}">
                <a16:creationId xmlns:a16="http://schemas.microsoft.com/office/drawing/2014/main" id="{DCDAD69B-75DD-40E6-9D42-0481B96BDC34}"/>
              </a:ext>
            </a:extLst>
          </p:cNvPr>
          <p:cNvSpPr>
            <a:spLocks noChangeShapeType="1"/>
          </p:cNvSpPr>
          <p:nvPr/>
        </p:nvSpPr>
        <p:spPr bwMode="auto">
          <a:xfrm flipH="1">
            <a:off x="1003300" y="3700463"/>
            <a:ext cx="6096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3" name="Line 7">
            <a:extLst>
              <a:ext uri="{FF2B5EF4-FFF2-40B4-BE49-F238E27FC236}">
                <a16:creationId xmlns:a16="http://schemas.microsoft.com/office/drawing/2014/main" id="{03695768-9F71-4978-AC56-FD7AEEA3E28E}"/>
              </a:ext>
            </a:extLst>
          </p:cNvPr>
          <p:cNvSpPr>
            <a:spLocks noChangeShapeType="1"/>
          </p:cNvSpPr>
          <p:nvPr/>
        </p:nvSpPr>
        <p:spPr bwMode="auto">
          <a:xfrm>
            <a:off x="1012825" y="4868863"/>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4" name="Line 8">
            <a:extLst>
              <a:ext uri="{FF2B5EF4-FFF2-40B4-BE49-F238E27FC236}">
                <a16:creationId xmlns:a16="http://schemas.microsoft.com/office/drawing/2014/main" id="{D92A9AA7-A62B-4593-A85B-C02B5AB85C89}"/>
              </a:ext>
            </a:extLst>
          </p:cNvPr>
          <p:cNvSpPr>
            <a:spLocks noChangeShapeType="1"/>
          </p:cNvSpPr>
          <p:nvPr/>
        </p:nvSpPr>
        <p:spPr bwMode="auto">
          <a:xfrm>
            <a:off x="1089025" y="4768850"/>
            <a:ext cx="12858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5" name="Line 9">
            <a:extLst>
              <a:ext uri="{FF2B5EF4-FFF2-40B4-BE49-F238E27FC236}">
                <a16:creationId xmlns:a16="http://schemas.microsoft.com/office/drawing/2014/main" id="{ABEF1D9D-3C97-4B61-8F58-7CDF54F1904A}"/>
              </a:ext>
            </a:extLst>
          </p:cNvPr>
          <p:cNvSpPr>
            <a:spLocks noChangeShapeType="1"/>
          </p:cNvSpPr>
          <p:nvPr/>
        </p:nvSpPr>
        <p:spPr bwMode="auto">
          <a:xfrm>
            <a:off x="1079500" y="5516563"/>
            <a:ext cx="2209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6" name="Line 10">
            <a:extLst>
              <a:ext uri="{FF2B5EF4-FFF2-40B4-BE49-F238E27FC236}">
                <a16:creationId xmlns:a16="http://schemas.microsoft.com/office/drawing/2014/main" id="{FAA5D7FE-5F21-4584-8669-3EA31E3CD793}"/>
              </a:ext>
            </a:extLst>
          </p:cNvPr>
          <p:cNvSpPr>
            <a:spLocks noChangeShapeType="1"/>
          </p:cNvSpPr>
          <p:nvPr/>
        </p:nvSpPr>
        <p:spPr bwMode="auto">
          <a:xfrm>
            <a:off x="2465388" y="4794250"/>
            <a:ext cx="803275" cy="650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7" name="Line 11">
            <a:extLst>
              <a:ext uri="{FF2B5EF4-FFF2-40B4-BE49-F238E27FC236}">
                <a16:creationId xmlns:a16="http://schemas.microsoft.com/office/drawing/2014/main" id="{60314140-8FE3-48BD-B110-9835E5FF2E2C}"/>
              </a:ext>
            </a:extLst>
          </p:cNvPr>
          <p:cNvSpPr>
            <a:spLocks noChangeShapeType="1"/>
          </p:cNvSpPr>
          <p:nvPr/>
        </p:nvSpPr>
        <p:spPr bwMode="auto">
          <a:xfrm flipH="1">
            <a:off x="1103313" y="4786313"/>
            <a:ext cx="1290637" cy="13620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68" name="Oval 12">
            <a:extLst>
              <a:ext uri="{FF2B5EF4-FFF2-40B4-BE49-F238E27FC236}">
                <a16:creationId xmlns:a16="http://schemas.microsoft.com/office/drawing/2014/main" id="{B35C17DB-C0D0-41C5-A376-2624D447DB09}"/>
              </a:ext>
            </a:extLst>
          </p:cNvPr>
          <p:cNvSpPr>
            <a:spLocks noChangeArrowheads="1"/>
          </p:cNvSpPr>
          <p:nvPr/>
        </p:nvSpPr>
        <p:spPr bwMode="auto">
          <a:xfrm>
            <a:off x="1565275" y="3586163"/>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69" name="Oval 13">
            <a:extLst>
              <a:ext uri="{FF2B5EF4-FFF2-40B4-BE49-F238E27FC236}">
                <a16:creationId xmlns:a16="http://schemas.microsoft.com/office/drawing/2014/main" id="{9C90ACFF-502B-494D-B191-CDF418D8034B}"/>
              </a:ext>
            </a:extLst>
          </p:cNvPr>
          <p:cNvSpPr>
            <a:spLocks noChangeArrowheads="1"/>
          </p:cNvSpPr>
          <p:nvPr/>
        </p:nvSpPr>
        <p:spPr bwMode="auto">
          <a:xfrm>
            <a:off x="946150" y="4672013"/>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70" name="Oval 14">
            <a:extLst>
              <a:ext uri="{FF2B5EF4-FFF2-40B4-BE49-F238E27FC236}">
                <a16:creationId xmlns:a16="http://schemas.microsoft.com/office/drawing/2014/main" id="{6566A4B2-585D-4FEF-8D4A-6F758C2E94BA}"/>
              </a:ext>
            </a:extLst>
          </p:cNvPr>
          <p:cNvSpPr>
            <a:spLocks noChangeArrowheads="1"/>
          </p:cNvSpPr>
          <p:nvPr/>
        </p:nvSpPr>
        <p:spPr bwMode="auto">
          <a:xfrm>
            <a:off x="2360613" y="4652963"/>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71" name="Oval 15">
            <a:extLst>
              <a:ext uri="{FF2B5EF4-FFF2-40B4-BE49-F238E27FC236}">
                <a16:creationId xmlns:a16="http://schemas.microsoft.com/office/drawing/2014/main" id="{E8E9E2BE-B6DA-47F2-8AD5-0947F65506C6}"/>
              </a:ext>
            </a:extLst>
          </p:cNvPr>
          <p:cNvSpPr>
            <a:spLocks noChangeArrowheads="1"/>
          </p:cNvSpPr>
          <p:nvPr/>
        </p:nvSpPr>
        <p:spPr bwMode="auto">
          <a:xfrm>
            <a:off x="3275013" y="5429250"/>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72" name="Oval 16">
            <a:extLst>
              <a:ext uri="{FF2B5EF4-FFF2-40B4-BE49-F238E27FC236}">
                <a16:creationId xmlns:a16="http://schemas.microsoft.com/office/drawing/2014/main" id="{ECADA898-31F0-4FB6-BFC7-6C5D1F2FC003}"/>
              </a:ext>
            </a:extLst>
          </p:cNvPr>
          <p:cNvSpPr>
            <a:spLocks noChangeArrowheads="1"/>
          </p:cNvSpPr>
          <p:nvPr/>
        </p:nvSpPr>
        <p:spPr bwMode="auto">
          <a:xfrm>
            <a:off x="927100" y="5516563"/>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73" name="Oval 17">
            <a:extLst>
              <a:ext uri="{FF2B5EF4-FFF2-40B4-BE49-F238E27FC236}">
                <a16:creationId xmlns:a16="http://schemas.microsoft.com/office/drawing/2014/main" id="{8B1400B7-0B5F-47D6-B82B-C6BDC48D4373}"/>
              </a:ext>
            </a:extLst>
          </p:cNvPr>
          <p:cNvSpPr>
            <a:spLocks noChangeArrowheads="1"/>
          </p:cNvSpPr>
          <p:nvPr/>
        </p:nvSpPr>
        <p:spPr bwMode="auto">
          <a:xfrm>
            <a:off x="941388" y="6053138"/>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74" name="Oval 18">
            <a:extLst>
              <a:ext uri="{FF2B5EF4-FFF2-40B4-BE49-F238E27FC236}">
                <a16:creationId xmlns:a16="http://schemas.microsoft.com/office/drawing/2014/main" id="{C843ABDA-2A58-413E-A421-8F885F63BBD6}"/>
              </a:ext>
            </a:extLst>
          </p:cNvPr>
          <p:cNvSpPr>
            <a:spLocks noChangeArrowheads="1"/>
          </p:cNvSpPr>
          <p:nvPr/>
        </p:nvSpPr>
        <p:spPr bwMode="auto">
          <a:xfrm>
            <a:off x="2898775" y="3071813"/>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454675" name="Line 19">
            <a:extLst>
              <a:ext uri="{FF2B5EF4-FFF2-40B4-BE49-F238E27FC236}">
                <a16:creationId xmlns:a16="http://schemas.microsoft.com/office/drawing/2014/main" id="{7DB56C45-5CDF-4A6F-BB49-A0F3D6F78E28}"/>
              </a:ext>
            </a:extLst>
          </p:cNvPr>
          <p:cNvSpPr>
            <a:spLocks noChangeShapeType="1"/>
          </p:cNvSpPr>
          <p:nvPr/>
        </p:nvSpPr>
        <p:spPr bwMode="auto">
          <a:xfrm>
            <a:off x="1008063" y="5635625"/>
            <a:ext cx="0" cy="4206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6" name="Arc 20">
            <a:extLst>
              <a:ext uri="{FF2B5EF4-FFF2-40B4-BE49-F238E27FC236}">
                <a16:creationId xmlns:a16="http://schemas.microsoft.com/office/drawing/2014/main" id="{B5B98778-7120-4E44-903A-1C2FA6B714CC}"/>
              </a:ext>
            </a:extLst>
          </p:cNvPr>
          <p:cNvSpPr>
            <a:spLocks/>
          </p:cNvSpPr>
          <p:nvPr/>
        </p:nvSpPr>
        <p:spPr bwMode="auto">
          <a:xfrm rot="4134651">
            <a:off x="1065213" y="4773613"/>
            <a:ext cx="152400" cy="304800"/>
          </a:xfrm>
          <a:custGeom>
            <a:avLst/>
            <a:gdLst>
              <a:gd name="T0" fmla="*/ 0 w 21600"/>
              <a:gd name="T1" fmla="*/ 0 h 21600"/>
              <a:gd name="T2" fmla="*/ 377667668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4677" name="Arc 21">
            <a:extLst>
              <a:ext uri="{FF2B5EF4-FFF2-40B4-BE49-F238E27FC236}">
                <a16:creationId xmlns:a16="http://schemas.microsoft.com/office/drawing/2014/main" id="{2110CCAE-01B3-4916-8EE5-1A1E7FDED6B2}"/>
              </a:ext>
            </a:extLst>
          </p:cNvPr>
          <p:cNvSpPr>
            <a:spLocks/>
          </p:cNvSpPr>
          <p:nvPr/>
        </p:nvSpPr>
        <p:spPr bwMode="auto">
          <a:xfrm rot="5364023">
            <a:off x="1103313" y="5505450"/>
            <a:ext cx="152400" cy="304800"/>
          </a:xfrm>
          <a:custGeom>
            <a:avLst/>
            <a:gdLst>
              <a:gd name="T0" fmla="*/ 0 w 21600"/>
              <a:gd name="T1" fmla="*/ 0 h 21600"/>
              <a:gd name="T2" fmla="*/ 377667668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4678" name="Arc 22">
            <a:extLst>
              <a:ext uri="{FF2B5EF4-FFF2-40B4-BE49-F238E27FC236}">
                <a16:creationId xmlns:a16="http://schemas.microsoft.com/office/drawing/2014/main" id="{ED5AF2F6-20CD-4D7D-B5C6-A6A63B6893B1}"/>
              </a:ext>
            </a:extLst>
          </p:cNvPr>
          <p:cNvSpPr>
            <a:spLocks/>
          </p:cNvSpPr>
          <p:nvPr/>
        </p:nvSpPr>
        <p:spPr bwMode="auto">
          <a:xfrm rot="7135907">
            <a:off x="2374900" y="4781550"/>
            <a:ext cx="152400" cy="304800"/>
          </a:xfrm>
          <a:custGeom>
            <a:avLst/>
            <a:gdLst>
              <a:gd name="T0" fmla="*/ 0 w 21600"/>
              <a:gd name="T1" fmla="*/ 0 h 21600"/>
              <a:gd name="T2" fmla="*/ 377667668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4679" name="Text Box 23">
            <a:extLst>
              <a:ext uri="{FF2B5EF4-FFF2-40B4-BE49-F238E27FC236}">
                <a16:creationId xmlns:a16="http://schemas.microsoft.com/office/drawing/2014/main" id="{4EEF7636-129D-409B-A66C-41CEB3A69793}"/>
              </a:ext>
            </a:extLst>
          </p:cNvPr>
          <p:cNvSpPr txBox="1">
            <a:spLocks noChangeArrowheads="1"/>
          </p:cNvSpPr>
          <p:nvPr/>
        </p:nvSpPr>
        <p:spPr bwMode="auto">
          <a:xfrm>
            <a:off x="2989263" y="30146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0</a:t>
            </a:r>
            <a:endParaRPr lang="en-US" altLang="zh-CN" sz="2400">
              <a:latin typeface="Comic Sans MS" panose="030F0702030302020204" pitchFamily="66" charset="0"/>
            </a:endParaRPr>
          </a:p>
        </p:txBody>
      </p:sp>
      <p:sp>
        <p:nvSpPr>
          <p:cNvPr id="454680" name="Text Box 24">
            <a:extLst>
              <a:ext uri="{FF2B5EF4-FFF2-40B4-BE49-F238E27FC236}">
                <a16:creationId xmlns:a16="http://schemas.microsoft.com/office/drawing/2014/main" id="{CE74C384-2077-4102-9D33-27BBACC73AAA}"/>
              </a:ext>
            </a:extLst>
          </p:cNvPr>
          <p:cNvSpPr txBox="1">
            <a:spLocks noChangeArrowheads="1"/>
          </p:cNvSpPr>
          <p:nvPr/>
        </p:nvSpPr>
        <p:spPr bwMode="auto">
          <a:xfrm>
            <a:off x="1074738" y="33575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1</a:t>
            </a:r>
            <a:endParaRPr lang="en-US" altLang="zh-CN" sz="2400">
              <a:latin typeface="Comic Sans MS" panose="030F0702030302020204" pitchFamily="66" charset="0"/>
            </a:endParaRPr>
          </a:p>
        </p:txBody>
      </p:sp>
      <p:sp>
        <p:nvSpPr>
          <p:cNvPr id="454681" name="Text Box 25">
            <a:extLst>
              <a:ext uri="{FF2B5EF4-FFF2-40B4-BE49-F238E27FC236}">
                <a16:creationId xmlns:a16="http://schemas.microsoft.com/office/drawing/2014/main" id="{29AFAE0F-859F-48BD-B689-572ECBCE5222}"/>
              </a:ext>
            </a:extLst>
          </p:cNvPr>
          <p:cNvSpPr txBox="1">
            <a:spLocks noChangeArrowheads="1"/>
          </p:cNvSpPr>
          <p:nvPr/>
        </p:nvSpPr>
        <p:spPr bwMode="auto">
          <a:xfrm>
            <a:off x="539750" y="42211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3</a:t>
            </a:r>
            <a:endParaRPr lang="en-US" altLang="zh-CN" sz="2400">
              <a:latin typeface="Comic Sans MS" panose="030F0702030302020204" pitchFamily="66" charset="0"/>
            </a:endParaRPr>
          </a:p>
        </p:txBody>
      </p:sp>
      <p:sp>
        <p:nvSpPr>
          <p:cNvPr id="454682" name="Text Box 26">
            <a:extLst>
              <a:ext uri="{FF2B5EF4-FFF2-40B4-BE49-F238E27FC236}">
                <a16:creationId xmlns:a16="http://schemas.microsoft.com/office/drawing/2014/main" id="{1D7195BD-FF1C-44BA-8873-3004756F2154}"/>
              </a:ext>
            </a:extLst>
          </p:cNvPr>
          <p:cNvSpPr txBox="1">
            <a:spLocks noChangeArrowheads="1"/>
          </p:cNvSpPr>
          <p:nvPr/>
        </p:nvSpPr>
        <p:spPr bwMode="auto">
          <a:xfrm>
            <a:off x="2455863" y="44831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5</a:t>
            </a:r>
            <a:endParaRPr lang="en-US" altLang="zh-CN" sz="2400">
              <a:latin typeface="Comic Sans MS" panose="030F0702030302020204" pitchFamily="66" charset="0"/>
            </a:endParaRPr>
          </a:p>
        </p:txBody>
      </p:sp>
      <p:sp>
        <p:nvSpPr>
          <p:cNvPr id="454683" name="Text Box 27">
            <a:extLst>
              <a:ext uri="{FF2B5EF4-FFF2-40B4-BE49-F238E27FC236}">
                <a16:creationId xmlns:a16="http://schemas.microsoft.com/office/drawing/2014/main" id="{9A00D834-EB2D-4F7E-B9F9-6342B669CDD4}"/>
              </a:ext>
            </a:extLst>
          </p:cNvPr>
          <p:cNvSpPr txBox="1">
            <a:spLocks noChangeArrowheads="1"/>
          </p:cNvSpPr>
          <p:nvPr/>
        </p:nvSpPr>
        <p:spPr bwMode="auto">
          <a:xfrm>
            <a:off x="469900" y="53975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6</a:t>
            </a:r>
            <a:endParaRPr lang="en-US" altLang="zh-CN" sz="2400">
              <a:latin typeface="Comic Sans MS" panose="030F0702030302020204" pitchFamily="66" charset="0"/>
            </a:endParaRPr>
          </a:p>
        </p:txBody>
      </p:sp>
      <p:sp>
        <p:nvSpPr>
          <p:cNvPr id="454684" name="Text Box 28">
            <a:extLst>
              <a:ext uri="{FF2B5EF4-FFF2-40B4-BE49-F238E27FC236}">
                <a16:creationId xmlns:a16="http://schemas.microsoft.com/office/drawing/2014/main" id="{F0776108-589C-474C-93D6-9DADCE1B612B}"/>
              </a:ext>
            </a:extLst>
          </p:cNvPr>
          <p:cNvSpPr txBox="1">
            <a:spLocks noChangeArrowheads="1"/>
          </p:cNvSpPr>
          <p:nvPr/>
        </p:nvSpPr>
        <p:spPr bwMode="auto">
          <a:xfrm>
            <a:off x="3360738" y="49879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8</a:t>
            </a:r>
            <a:endParaRPr lang="en-US" altLang="zh-CN" sz="2400">
              <a:latin typeface="Comic Sans MS" panose="030F0702030302020204" pitchFamily="66" charset="0"/>
            </a:endParaRPr>
          </a:p>
        </p:txBody>
      </p:sp>
      <p:sp>
        <p:nvSpPr>
          <p:cNvPr id="454685" name="Text Box 29">
            <a:extLst>
              <a:ext uri="{FF2B5EF4-FFF2-40B4-BE49-F238E27FC236}">
                <a16:creationId xmlns:a16="http://schemas.microsoft.com/office/drawing/2014/main" id="{7511CF7F-3D3F-4AE4-AAF5-922227C9C850}"/>
              </a:ext>
            </a:extLst>
          </p:cNvPr>
          <p:cNvSpPr txBox="1">
            <a:spLocks noChangeArrowheads="1"/>
          </p:cNvSpPr>
          <p:nvPr/>
        </p:nvSpPr>
        <p:spPr bwMode="auto">
          <a:xfrm>
            <a:off x="698500" y="59959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7</a:t>
            </a:r>
            <a:endParaRPr lang="en-US" altLang="zh-CN" sz="2400">
              <a:latin typeface="Comic Sans MS" panose="030F0702030302020204" pitchFamily="66" charset="0"/>
            </a:endParaRPr>
          </a:p>
        </p:txBody>
      </p:sp>
      <p:sp>
        <p:nvSpPr>
          <p:cNvPr id="26653" name="Text Box 30">
            <a:extLst>
              <a:ext uri="{FF2B5EF4-FFF2-40B4-BE49-F238E27FC236}">
                <a16:creationId xmlns:a16="http://schemas.microsoft.com/office/drawing/2014/main" id="{6B038683-15B0-4C46-8C09-904131751626}"/>
              </a:ext>
            </a:extLst>
          </p:cNvPr>
          <p:cNvSpPr txBox="1">
            <a:spLocks noChangeArrowheads="1"/>
          </p:cNvSpPr>
          <p:nvPr/>
        </p:nvSpPr>
        <p:spPr bwMode="auto">
          <a:xfrm>
            <a:off x="1384300" y="614838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a:t>
            </a:r>
          </a:p>
        </p:txBody>
      </p:sp>
      <p:sp>
        <p:nvSpPr>
          <p:cNvPr id="26654" name="Text Box 32">
            <a:extLst>
              <a:ext uri="{FF2B5EF4-FFF2-40B4-BE49-F238E27FC236}">
                <a16:creationId xmlns:a16="http://schemas.microsoft.com/office/drawing/2014/main" id="{26767186-C4F7-4517-A0B9-56559DF79926}"/>
              </a:ext>
            </a:extLst>
          </p:cNvPr>
          <p:cNvSpPr txBox="1">
            <a:spLocks noChangeArrowheads="1"/>
          </p:cNvSpPr>
          <p:nvPr/>
        </p:nvSpPr>
        <p:spPr bwMode="auto">
          <a:xfrm>
            <a:off x="5251450" y="30194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0</a:t>
            </a:r>
            <a:endParaRPr lang="en-US" altLang="zh-CN" sz="2400">
              <a:latin typeface="Comic Sans MS" panose="030F0702030302020204" pitchFamily="66" charset="0"/>
            </a:endParaRPr>
          </a:p>
        </p:txBody>
      </p:sp>
      <p:sp>
        <p:nvSpPr>
          <p:cNvPr id="26655" name="Text Box 33">
            <a:extLst>
              <a:ext uri="{FF2B5EF4-FFF2-40B4-BE49-F238E27FC236}">
                <a16:creationId xmlns:a16="http://schemas.microsoft.com/office/drawing/2014/main" id="{F742801B-38E0-440E-81FA-4780E930E9BA}"/>
              </a:ext>
            </a:extLst>
          </p:cNvPr>
          <p:cNvSpPr txBox="1">
            <a:spLocks noChangeArrowheads="1"/>
          </p:cNvSpPr>
          <p:nvPr/>
        </p:nvSpPr>
        <p:spPr bwMode="auto">
          <a:xfrm>
            <a:off x="6089650" y="39338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4</a:t>
            </a:r>
            <a:endParaRPr lang="en-US" altLang="zh-CN" sz="2400">
              <a:latin typeface="Comic Sans MS" panose="030F0702030302020204" pitchFamily="66" charset="0"/>
            </a:endParaRPr>
          </a:p>
        </p:txBody>
      </p:sp>
      <p:grpSp>
        <p:nvGrpSpPr>
          <p:cNvPr id="26656" name="Group 34">
            <a:extLst>
              <a:ext uri="{FF2B5EF4-FFF2-40B4-BE49-F238E27FC236}">
                <a16:creationId xmlns:a16="http://schemas.microsoft.com/office/drawing/2014/main" id="{6077249C-2AFE-4C0E-A82B-5F438FD3E59B}"/>
              </a:ext>
            </a:extLst>
          </p:cNvPr>
          <p:cNvGrpSpPr>
            <a:grpSpLocks/>
          </p:cNvGrpSpPr>
          <p:nvPr/>
        </p:nvGrpSpPr>
        <p:grpSpPr bwMode="auto">
          <a:xfrm>
            <a:off x="3803650" y="3248025"/>
            <a:ext cx="2566988" cy="3124200"/>
            <a:chOff x="2928" y="240"/>
            <a:chExt cx="1617" cy="1968"/>
          </a:xfrm>
        </p:grpSpPr>
        <p:sp>
          <p:nvSpPr>
            <p:cNvPr id="26677" name="Line 35">
              <a:extLst>
                <a:ext uri="{FF2B5EF4-FFF2-40B4-BE49-F238E27FC236}">
                  <a16:creationId xmlns:a16="http://schemas.microsoft.com/office/drawing/2014/main" id="{529D3F47-029B-4D14-8699-0017B7958429}"/>
                </a:ext>
              </a:extLst>
            </p:cNvPr>
            <p:cNvSpPr>
              <a:spLocks noChangeShapeType="1"/>
            </p:cNvSpPr>
            <p:nvPr/>
          </p:nvSpPr>
          <p:spPr bwMode="auto">
            <a:xfrm>
              <a:off x="3792" y="336"/>
              <a:ext cx="0"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8" name="Oval 36">
              <a:extLst>
                <a:ext uri="{FF2B5EF4-FFF2-40B4-BE49-F238E27FC236}">
                  <a16:creationId xmlns:a16="http://schemas.microsoft.com/office/drawing/2014/main" id="{E896454C-8FAA-4409-AC88-539F5848B3E2}"/>
                </a:ext>
              </a:extLst>
            </p:cNvPr>
            <p:cNvSpPr>
              <a:spLocks noChangeArrowheads="1"/>
            </p:cNvSpPr>
            <p:nvPr/>
          </p:nvSpPr>
          <p:spPr bwMode="auto">
            <a:xfrm>
              <a:off x="3744" y="96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79" name="Oval 37">
              <a:extLst>
                <a:ext uri="{FF2B5EF4-FFF2-40B4-BE49-F238E27FC236}">
                  <a16:creationId xmlns:a16="http://schemas.microsoft.com/office/drawing/2014/main" id="{92965938-058E-4462-9958-DEE1B2AD798B}"/>
                </a:ext>
              </a:extLst>
            </p:cNvPr>
            <p:cNvSpPr>
              <a:spLocks noChangeArrowheads="1"/>
            </p:cNvSpPr>
            <p:nvPr/>
          </p:nvSpPr>
          <p:spPr bwMode="auto">
            <a:xfrm>
              <a:off x="4272" y="76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80" name="Oval 38">
              <a:extLst>
                <a:ext uri="{FF2B5EF4-FFF2-40B4-BE49-F238E27FC236}">
                  <a16:creationId xmlns:a16="http://schemas.microsoft.com/office/drawing/2014/main" id="{7E90607F-2495-4B2B-8277-210391E716A9}"/>
                </a:ext>
              </a:extLst>
            </p:cNvPr>
            <p:cNvSpPr>
              <a:spLocks noChangeArrowheads="1"/>
            </p:cNvSpPr>
            <p:nvPr/>
          </p:nvSpPr>
          <p:spPr bwMode="auto">
            <a:xfrm>
              <a:off x="2928" y="196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81" name="Oval 39">
              <a:extLst>
                <a:ext uri="{FF2B5EF4-FFF2-40B4-BE49-F238E27FC236}">
                  <a16:creationId xmlns:a16="http://schemas.microsoft.com/office/drawing/2014/main" id="{8290EA5E-B039-4058-9352-7BB8FCEA831E}"/>
                </a:ext>
              </a:extLst>
            </p:cNvPr>
            <p:cNvSpPr>
              <a:spLocks noChangeArrowheads="1"/>
            </p:cNvSpPr>
            <p:nvPr/>
          </p:nvSpPr>
          <p:spPr bwMode="auto">
            <a:xfrm>
              <a:off x="4032" y="144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82" name="Oval 40">
              <a:extLst>
                <a:ext uri="{FF2B5EF4-FFF2-40B4-BE49-F238E27FC236}">
                  <a16:creationId xmlns:a16="http://schemas.microsoft.com/office/drawing/2014/main" id="{F64508BD-EDC9-429B-8E20-19CFE185DA34}"/>
                </a:ext>
              </a:extLst>
            </p:cNvPr>
            <p:cNvSpPr>
              <a:spLocks noChangeArrowheads="1"/>
            </p:cNvSpPr>
            <p:nvPr/>
          </p:nvSpPr>
          <p:spPr bwMode="auto">
            <a:xfrm>
              <a:off x="3744" y="24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83" name="Line 41">
              <a:extLst>
                <a:ext uri="{FF2B5EF4-FFF2-40B4-BE49-F238E27FC236}">
                  <a16:creationId xmlns:a16="http://schemas.microsoft.com/office/drawing/2014/main" id="{157728C8-18AC-41FB-8E46-D4A5EF4B5351}"/>
                </a:ext>
              </a:extLst>
            </p:cNvPr>
            <p:cNvSpPr>
              <a:spLocks noChangeShapeType="1"/>
            </p:cNvSpPr>
            <p:nvPr/>
          </p:nvSpPr>
          <p:spPr bwMode="auto">
            <a:xfrm>
              <a:off x="3828" y="291"/>
              <a:ext cx="48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4" name="Line 42">
              <a:extLst>
                <a:ext uri="{FF2B5EF4-FFF2-40B4-BE49-F238E27FC236}">
                  <a16:creationId xmlns:a16="http://schemas.microsoft.com/office/drawing/2014/main" id="{96D5590A-C6E5-4968-851D-3976F3F83114}"/>
                </a:ext>
              </a:extLst>
            </p:cNvPr>
            <p:cNvSpPr>
              <a:spLocks noChangeShapeType="1"/>
            </p:cNvSpPr>
            <p:nvPr/>
          </p:nvSpPr>
          <p:spPr bwMode="auto">
            <a:xfrm flipH="1">
              <a:off x="3840" y="816"/>
              <a:ext cx="432"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5" name="Line 43">
              <a:extLst>
                <a:ext uri="{FF2B5EF4-FFF2-40B4-BE49-F238E27FC236}">
                  <a16:creationId xmlns:a16="http://schemas.microsoft.com/office/drawing/2014/main" id="{830C24DF-B485-491A-996C-AEB1999DCD48}"/>
                </a:ext>
              </a:extLst>
            </p:cNvPr>
            <p:cNvSpPr>
              <a:spLocks noChangeShapeType="1"/>
            </p:cNvSpPr>
            <p:nvPr/>
          </p:nvSpPr>
          <p:spPr bwMode="auto">
            <a:xfrm flipH="1">
              <a:off x="2976" y="1056"/>
              <a:ext cx="768" cy="9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6" name="Line 44">
              <a:extLst>
                <a:ext uri="{FF2B5EF4-FFF2-40B4-BE49-F238E27FC236}">
                  <a16:creationId xmlns:a16="http://schemas.microsoft.com/office/drawing/2014/main" id="{92171EB0-1B81-4EF6-92CE-BECFD8640145}"/>
                </a:ext>
              </a:extLst>
            </p:cNvPr>
            <p:cNvSpPr>
              <a:spLocks noChangeShapeType="1"/>
            </p:cNvSpPr>
            <p:nvPr/>
          </p:nvSpPr>
          <p:spPr bwMode="auto">
            <a:xfrm>
              <a:off x="3822" y="1074"/>
              <a:ext cx="24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7" name="Arc 45">
              <a:extLst>
                <a:ext uri="{FF2B5EF4-FFF2-40B4-BE49-F238E27FC236}">
                  <a16:creationId xmlns:a16="http://schemas.microsoft.com/office/drawing/2014/main" id="{FDF35E0F-B8F0-4FDC-87AE-FF3F0D6BEE2B}"/>
                </a:ext>
              </a:extLst>
            </p:cNvPr>
            <p:cNvSpPr>
              <a:spLocks/>
            </p:cNvSpPr>
            <p:nvPr/>
          </p:nvSpPr>
          <p:spPr bwMode="auto">
            <a:xfrm rot="7135907">
              <a:off x="3840" y="384"/>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8" name="Arc 46">
              <a:extLst>
                <a:ext uri="{FF2B5EF4-FFF2-40B4-BE49-F238E27FC236}">
                  <a16:creationId xmlns:a16="http://schemas.microsoft.com/office/drawing/2014/main" id="{4CC9E38C-779E-4866-91F2-EB575ECA8169}"/>
                </a:ext>
              </a:extLst>
            </p:cNvPr>
            <p:cNvSpPr>
              <a:spLocks/>
            </p:cNvSpPr>
            <p:nvPr/>
          </p:nvSpPr>
          <p:spPr bwMode="auto">
            <a:xfrm rot="7135907">
              <a:off x="3723" y="1056"/>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89" name="Text Box 47">
              <a:extLst>
                <a:ext uri="{FF2B5EF4-FFF2-40B4-BE49-F238E27FC236}">
                  <a16:creationId xmlns:a16="http://schemas.microsoft.com/office/drawing/2014/main" id="{2561542D-A867-4DF8-85CF-A06BD924D873}"/>
                </a:ext>
              </a:extLst>
            </p:cNvPr>
            <p:cNvSpPr txBox="1">
              <a:spLocks noChangeArrowheads="1"/>
            </p:cNvSpPr>
            <p:nvPr/>
          </p:nvSpPr>
          <p:spPr bwMode="auto">
            <a:xfrm>
              <a:off x="3888" y="90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5</a:t>
              </a:r>
              <a:endParaRPr lang="en-US" altLang="zh-CN" sz="2400">
                <a:latin typeface="Comic Sans MS" panose="030F0702030302020204" pitchFamily="66" charset="0"/>
              </a:endParaRPr>
            </a:p>
          </p:txBody>
        </p:sp>
        <p:sp>
          <p:nvSpPr>
            <p:cNvPr id="26690" name="Text Box 48">
              <a:extLst>
                <a:ext uri="{FF2B5EF4-FFF2-40B4-BE49-F238E27FC236}">
                  <a16:creationId xmlns:a16="http://schemas.microsoft.com/office/drawing/2014/main" id="{6F638A3B-5C82-47A6-B376-668ABF735683}"/>
                </a:ext>
              </a:extLst>
            </p:cNvPr>
            <p:cNvSpPr txBox="1">
              <a:spLocks noChangeArrowheads="1"/>
            </p:cNvSpPr>
            <p:nvPr/>
          </p:nvSpPr>
          <p:spPr bwMode="auto">
            <a:xfrm>
              <a:off x="3072" y="18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7</a:t>
              </a:r>
              <a:endParaRPr lang="en-US" altLang="zh-CN" sz="2400">
                <a:latin typeface="Comic Sans MS" panose="030F0702030302020204" pitchFamily="66" charset="0"/>
              </a:endParaRPr>
            </a:p>
          </p:txBody>
        </p:sp>
        <p:sp>
          <p:nvSpPr>
            <p:cNvPr id="26691" name="Text Box 49">
              <a:extLst>
                <a:ext uri="{FF2B5EF4-FFF2-40B4-BE49-F238E27FC236}">
                  <a16:creationId xmlns:a16="http://schemas.microsoft.com/office/drawing/2014/main" id="{B495BB18-AF96-46E4-B6B2-ACF45D300B32}"/>
                </a:ext>
              </a:extLst>
            </p:cNvPr>
            <p:cNvSpPr txBox="1">
              <a:spLocks noChangeArrowheads="1"/>
            </p:cNvSpPr>
            <p:nvPr/>
          </p:nvSpPr>
          <p:spPr bwMode="auto">
            <a:xfrm>
              <a:off x="4092" y="133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8</a:t>
              </a:r>
              <a:endParaRPr lang="en-US" altLang="zh-CN" sz="2400">
                <a:latin typeface="Comic Sans MS" panose="030F0702030302020204" pitchFamily="66" charset="0"/>
              </a:endParaRPr>
            </a:p>
          </p:txBody>
        </p:sp>
        <p:sp>
          <p:nvSpPr>
            <p:cNvPr id="26692" name="Text Box 50">
              <a:extLst>
                <a:ext uri="{FF2B5EF4-FFF2-40B4-BE49-F238E27FC236}">
                  <a16:creationId xmlns:a16="http://schemas.microsoft.com/office/drawing/2014/main" id="{C9F7C8FA-D661-4CD4-95D9-5F3726EDC9ED}"/>
                </a:ext>
              </a:extLst>
            </p:cNvPr>
            <p:cNvSpPr txBox="1">
              <a:spLocks noChangeArrowheads="1"/>
            </p:cNvSpPr>
            <p:nvPr/>
          </p:nvSpPr>
          <p:spPr bwMode="auto">
            <a:xfrm>
              <a:off x="3600" y="19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b</a:t>
              </a:r>
            </a:p>
          </p:txBody>
        </p:sp>
      </p:grpSp>
      <p:sp>
        <p:nvSpPr>
          <p:cNvPr id="26657" name="Oval 52">
            <a:extLst>
              <a:ext uri="{FF2B5EF4-FFF2-40B4-BE49-F238E27FC236}">
                <a16:creationId xmlns:a16="http://schemas.microsoft.com/office/drawing/2014/main" id="{F3CC158A-956B-4E8B-9226-D3F269CDAF89}"/>
              </a:ext>
            </a:extLst>
          </p:cNvPr>
          <p:cNvSpPr>
            <a:spLocks noChangeArrowheads="1"/>
          </p:cNvSpPr>
          <p:nvPr/>
        </p:nvSpPr>
        <p:spPr bwMode="auto">
          <a:xfrm>
            <a:off x="7413625" y="3138488"/>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58" name="Oval 53">
            <a:extLst>
              <a:ext uri="{FF2B5EF4-FFF2-40B4-BE49-F238E27FC236}">
                <a16:creationId xmlns:a16="http://schemas.microsoft.com/office/drawing/2014/main" id="{36B3C1A9-1FA2-4D15-88E2-3EEDF64FE2C0}"/>
              </a:ext>
            </a:extLst>
          </p:cNvPr>
          <p:cNvSpPr>
            <a:spLocks noChangeArrowheads="1"/>
          </p:cNvSpPr>
          <p:nvPr/>
        </p:nvSpPr>
        <p:spPr bwMode="auto">
          <a:xfrm>
            <a:off x="7413625" y="4052888"/>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59" name="Oval 54">
            <a:extLst>
              <a:ext uri="{FF2B5EF4-FFF2-40B4-BE49-F238E27FC236}">
                <a16:creationId xmlns:a16="http://schemas.microsoft.com/office/drawing/2014/main" id="{26989D8C-AAB0-42A8-9BB9-BD6B8EAA2DC7}"/>
              </a:ext>
            </a:extLst>
          </p:cNvPr>
          <p:cNvSpPr>
            <a:spLocks noChangeArrowheads="1"/>
          </p:cNvSpPr>
          <p:nvPr/>
        </p:nvSpPr>
        <p:spPr bwMode="auto">
          <a:xfrm>
            <a:off x="8251825" y="4052888"/>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60" name="Oval 55">
            <a:extLst>
              <a:ext uri="{FF2B5EF4-FFF2-40B4-BE49-F238E27FC236}">
                <a16:creationId xmlns:a16="http://schemas.microsoft.com/office/drawing/2014/main" id="{3244A459-E4A1-4373-BDFA-01112436F24C}"/>
              </a:ext>
            </a:extLst>
          </p:cNvPr>
          <p:cNvSpPr>
            <a:spLocks noChangeArrowheads="1"/>
          </p:cNvSpPr>
          <p:nvPr/>
        </p:nvSpPr>
        <p:spPr bwMode="auto">
          <a:xfrm>
            <a:off x="6375400" y="5481638"/>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61" name="Oval 56">
            <a:extLst>
              <a:ext uri="{FF2B5EF4-FFF2-40B4-BE49-F238E27FC236}">
                <a16:creationId xmlns:a16="http://schemas.microsoft.com/office/drawing/2014/main" id="{16D0D837-41C4-451F-B5EC-00962CBD7ADF}"/>
              </a:ext>
            </a:extLst>
          </p:cNvPr>
          <p:cNvSpPr>
            <a:spLocks noChangeArrowheads="1"/>
          </p:cNvSpPr>
          <p:nvPr/>
        </p:nvSpPr>
        <p:spPr bwMode="auto">
          <a:xfrm>
            <a:off x="8323263" y="5048250"/>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6662" name="Arc 57">
            <a:extLst>
              <a:ext uri="{FF2B5EF4-FFF2-40B4-BE49-F238E27FC236}">
                <a16:creationId xmlns:a16="http://schemas.microsoft.com/office/drawing/2014/main" id="{07DE953E-E0D6-4505-84B2-992D3D91B0E2}"/>
              </a:ext>
            </a:extLst>
          </p:cNvPr>
          <p:cNvSpPr>
            <a:spLocks/>
          </p:cNvSpPr>
          <p:nvPr/>
        </p:nvSpPr>
        <p:spPr bwMode="auto">
          <a:xfrm rot="7135907">
            <a:off x="7413625" y="4205288"/>
            <a:ext cx="152400" cy="304800"/>
          </a:xfrm>
          <a:custGeom>
            <a:avLst/>
            <a:gdLst>
              <a:gd name="T0" fmla="*/ 0 w 21600"/>
              <a:gd name="T1" fmla="*/ 0 h 21600"/>
              <a:gd name="T2" fmla="*/ 377667668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Arc 58">
            <a:extLst>
              <a:ext uri="{FF2B5EF4-FFF2-40B4-BE49-F238E27FC236}">
                <a16:creationId xmlns:a16="http://schemas.microsoft.com/office/drawing/2014/main" id="{B5E47B9C-2B57-43E2-BF4B-0A63DCDDC4DB}"/>
              </a:ext>
            </a:extLst>
          </p:cNvPr>
          <p:cNvSpPr>
            <a:spLocks/>
          </p:cNvSpPr>
          <p:nvPr/>
        </p:nvSpPr>
        <p:spPr bwMode="auto">
          <a:xfrm rot="7135907">
            <a:off x="7599363" y="3443288"/>
            <a:ext cx="152400" cy="304800"/>
          </a:xfrm>
          <a:custGeom>
            <a:avLst/>
            <a:gdLst>
              <a:gd name="T0" fmla="*/ 0 w 21600"/>
              <a:gd name="T1" fmla="*/ 0 h 21600"/>
              <a:gd name="T2" fmla="*/ 377667668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4" name="Line 59">
            <a:extLst>
              <a:ext uri="{FF2B5EF4-FFF2-40B4-BE49-F238E27FC236}">
                <a16:creationId xmlns:a16="http://schemas.microsoft.com/office/drawing/2014/main" id="{952B2C68-B866-4AE3-BA36-274CFA53969C}"/>
              </a:ext>
            </a:extLst>
          </p:cNvPr>
          <p:cNvSpPr>
            <a:spLocks noChangeShapeType="1"/>
          </p:cNvSpPr>
          <p:nvPr/>
        </p:nvSpPr>
        <p:spPr bwMode="auto">
          <a:xfrm>
            <a:off x="7489825" y="3290888"/>
            <a:ext cx="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Line 60">
            <a:extLst>
              <a:ext uri="{FF2B5EF4-FFF2-40B4-BE49-F238E27FC236}">
                <a16:creationId xmlns:a16="http://schemas.microsoft.com/office/drawing/2014/main" id="{9C0A4CE0-1C66-4821-BEAA-1DE07B1F1DD7}"/>
              </a:ext>
            </a:extLst>
          </p:cNvPr>
          <p:cNvSpPr>
            <a:spLocks noChangeShapeType="1"/>
          </p:cNvSpPr>
          <p:nvPr/>
        </p:nvSpPr>
        <p:spPr bwMode="auto">
          <a:xfrm>
            <a:off x="7561263" y="3219450"/>
            <a:ext cx="7620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6" name="Line 61">
            <a:extLst>
              <a:ext uri="{FF2B5EF4-FFF2-40B4-BE49-F238E27FC236}">
                <a16:creationId xmlns:a16="http://schemas.microsoft.com/office/drawing/2014/main" id="{6FB92AA0-FC10-4F99-867A-5572B92A1CC0}"/>
              </a:ext>
            </a:extLst>
          </p:cNvPr>
          <p:cNvSpPr>
            <a:spLocks noChangeShapeType="1"/>
          </p:cNvSpPr>
          <p:nvPr/>
        </p:nvSpPr>
        <p:spPr bwMode="auto">
          <a:xfrm flipH="1">
            <a:off x="6465888" y="4200525"/>
            <a:ext cx="99060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Line 62">
            <a:extLst>
              <a:ext uri="{FF2B5EF4-FFF2-40B4-BE49-F238E27FC236}">
                <a16:creationId xmlns:a16="http://schemas.microsoft.com/office/drawing/2014/main" id="{97E09C6E-EA52-4D0D-BF23-35780835FAF3}"/>
              </a:ext>
            </a:extLst>
          </p:cNvPr>
          <p:cNvSpPr>
            <a:spLocks noChangeShapeType="1"/>
          </p:cNvSpPr>
          <p:nvPr/>
        </p:nvSpPr>
        <p:spPr bwMode="auto">
          <a:xfrm>
            <a:off x="7566025" y="4186238"/>
            <a:ext cx="7620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Line 63">
            <a:extLst>
              <a:ext uri="{FF2B5EF4-FFF2-40B4-BE49-F238E27FC236}">
                <a16:creationId xmlns:a16="http://schemas.microsoft.com/office/drawing/2014/main" id="{F67B6B0C-40DD-4BD8-807F-3120AB9223B9}"/>
              </a:ext>
            </a:extLst>
          </p:cNvPr>
          <p:cNvSpPr>
            <a:spLocks noChangeShapeType="1"/>
          </p:cNvSpPr>
          <p:nvPr/>
        </p:nvSpPr>
        <p:spPr bwMode="auto">
          <a:xfrm>
            <a:off x="8356600" y="4205288"/>
            <a:ext cx="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Text Box 64">
            <a:extLst>
              <a:ext uri="{FF2B5EF4-FFF2-40B4-BE49-F238E27FC236}">
                <a16:creationId xmlns:a16="http://schemas.microsoft.com/office/drawing/2014/main" id="{62C25A3B-E31D-4173-9AFE-667B1C04A19E}"/>
              </a:ext>
            </a:extLst>
          </p:cNvPr>
          <p:cNvSpPr txBox="1">
            <a:spLocks noChangeArrowheads="1"/>
          </p:cNvSpPr>
          <p:nvPr/>
        </p:nvSpPr>
        <p:spPr bwMode="auto">
          <a:xfrm>
            <a:off x="7566025" y="29765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0</a:t>
            </a:r>
            <a:endParaRPr lang="en-US" altLang="zh-CN" sz="2400">
              <a:latin typeface="Comic Sans MS" panose="030F0702030302020204" pitchFamily="66" charset="0"/>
            </a:endParaRPr>
          </a:p>
        </p:txBody>
      </p:sp>
      <p:sp>
        <p:nvSpPr>
          <p:cNvPr id="26670" name="Text Box 65">
            <a:extLst>
              <a:ext uri="{FF2B5EF4-FFF2-40B4-BE49-F238E27FC236}">
                <a16:creationId xmlns:a16="http://schemas.microsoft.com/office/drawing/2014/main" id="{5AB59BC4-5F22-4AFD-9D89-1BDF43DA03AA}"/>
              </a:ext>
            </a:extLst>
          </p:cNvPr>
          <p:cNvSpPr txBox="1">
            <a:spLocks noChangeArrowheads="1"/>
          </p:cNvSpPr>
          <p:nvPr/>
        </p:nvSpPr>
        <p:spPr bwMode="auto">
          <a:xfrm>
            <a:off x="8347075" y="38814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4</a:t>
            </a:r>
            <a:endParaRPr lang="en-US" altLang="zh-CN" sz="2400">
              <a:latin typeface="Comic Sans MS" panose="030F0702030302020204" pitchFamily="66" charset="0"/>
            </a:endParaRPr>
          </a:p>
        </p:txBody>
      </p:sp>
      <p:sp>
        <p:nvSpPr>
          <p:cNvPr id="26671" name="Text Box 66">
            <a:extLst>
              <a:ext uri="{FF2B5EF4-FFF2-40B4-BE49-F238E27FC236}">
                <a16:creationId xmlns:a16="http://schemas.microsoft.com/office/drawing/2014/main" id="{5AC30AB8-0117-4018-AD79-C59305674154}"/>
              </a:ext>
            </a:extLst>
          </p:cNvPr>
          <p:cNvSpPr txBox="1">
            <a:spLocks noChangeArrowheads="1"/>
          </p:cNvSpPr>
          <p:nvPr/>
        </p:nvSpPr>
        <p:spPr bwMode="auto">
          <a:xfrm>
            <a:off x="7537450" y="38576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5</a:t>
            </a:r>
            <a:endParaRPr lang="en-US" altLang="zh-CN" sz="2400">
              <a:latin typeface="Comic Sans MS" panose="030F0702030302020204" pitchFamily="66" charset="0"/>
            </a:endParaRPr>
          </a:p>
        </p:txBody>
      </p:sp>
      <p:sp>
        <p:nvSpPr>
          <p:cNvPr id="26672" name="Text Box 67">
            <a:extLst>
              <a:ext uri="{FF2B5EF4-FFF2-40B4-BE49-F238E27FC236}">
                <a16:creationId xmlns:a16="http://schemas.microsoft.com/office/drawing/2014/main" id="{5BCA0395-12B5-4642-9F62-A67EEDDAF180}"/>
              </a:ext>
            </a:extLst>
          </p:cNvPr>
          <p:cNvSpPr txBox="1">
            <a:spLocks noChangeArrowheads="1"/>
          </p:cNvSpPr>
          <p:nvPr/>
        </p:nvSpPr>
        <p:spPr bwMode="auto">
          <a:xfrm>
            <a:off x="6499225" y="53482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7</a:t>
            </a:r>
            <a:endParaRPr lang="en-US" altLang="zh-CN" sz="2400">
              <a:latin typeface="Comic Sans MS" panose="030F0702030302020204" pitchFamily="66" charset="0"/>
            </a:endParaRPr>
          </a:p>
        </p:txBody>
      </p:sp>
      <p:sp>
        <p:nvSpPr>
          <p:cNvPr id="26673" name="Text Box 68">
            <a:extLst>
              <a:ext uri="{FF2B5EF4-FFF2-40B4-BE49-F238E27FC236}">
                <a16:creationId xmlns:a16="http://schemas.microsoft.com/office/drawing/2014/main" id="{696457B5-9663-4F5A-A389-ABE8075AD3A8}"/>
              </a:ext>
            </a:extLst>
          </p:cNvPr>
          <p:cNvSpPr txBox="1">
            <a:spLocks noChangeArrowheads="1"/>
          </p:cNvSpPr>
          <p:nvPr/>
        </p:nvSpPr>
        <p:spPr bwMode="auto">
          <a:xfrm>
            <a:off x="8423275" y="48815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8</a:t>
            </a:r>
            <a:endParaRPr lang="en-US" altLang="zh-CN" sz="2400">
              <a:latin typeface="Comic Sans MS" panose="030F0702030302020204" pitchFamily="66" charset="0"/>
            </a:endParaRPr>
          </a:p>
        </p:txBody>
      </p:sp>
      <p:sp>
        <p:nvSpPr>
          <p:cNvPr id="26674" name="Text Box 69">
            <a:extLst>
              <a:ext uri="{FF2B5EF4-FFF2-40B4-BE49-F238E27FC236}">
                <a16:creationId xmlns:a16="http://schemas.microsoft.com/office/drawing/2014/main" id="{D0C89D04-6748-45FA-A41A-E8B1AC30F605}"/>
              </a:ext>
            </a:extLst>
          </p:cNvPr>
          <p:cNvSpPr txBox="1">
            <a:spLocks noChangeArrowheads="1"/>
          </p:cNvSpPr>
          <p:nvPr/>
        </p:nvSpPr>
        <p:spPr bwMode="auto">
          <a:xfrm>
            <a:off x="7518400" y="5614988"/>
            <a:ext cx="990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3200">
                <a:latin typeface="Times New Roman" panose="02020603050405020304" pitchFamily="18" charset="0"/>
              </a:rPr>
              <a:t>c</a:t>
            </a:r>
          </a:p>
        </p:txBody>
      </p:sp>
      <p:pic>
        <p:nvPicPr>
          <p:cNvPr id="26675" name="Picture 70" descr="http://210.43.128.200:8009/18/text/chapter3/images/rl3.1.gif">
            <a:extLst>
              <a:ext uri="{FF2B5EF4-FFF2-40B4-BE49-F238E27FC236}">
                <a16:creationId xmlns:a16="http://schemas.microsoft.com/office/drawing/2014/main" id="{FDD7FCE1-A7BE-4776-878F-D036E0FAE968}"/>
              </a:ext>
            </a:extLst>
          </p:cNvPr>
          <p:cNvPicPr>
            <a:picLocks noChangeAspect="1" noChangeArrowheads="1"/>
          </p:cNvPicPr>
          <p:nvPr>
            <p:ph type="title"/>
          </p:nvPr>
        </p:nvPicPr>
        <p:blipFill>
          <a:blip r:embed="rId2" r:link="rId3">
            <a:extLst>
              <a:ext uri="{28A0092B-C50C-407E-A947-70E740481C1C}">
                <a14:useLocalDpi xmlns:a14="http://schemas.microsoft.com/office/drawing/2010/main" val="0"/>
              </a:ext>
            </a:extLst>
          </a:blip>
          <a:srcRect/>
          <a:stretch>
            <a:fillRect/>
          </a:stretch>
        </p:blipFill>
        <p:spPr>
          <a:xfrm>
            <a:off x="3924300" y="-100013"/>
            <a:ext cx="2976563" cy="3267076"/>
          </a:xfrm>
          <a:prstGeom prst="rect">
            <a:avLst/>
          </a:prstGeom>
          <a:noFill/>
        </p:spPr>
      </p:pic>
      <p:sp>
        <p:nvSpPr>
          <p:cNvPr id="26676" name="Line 71">
            <a:extLst>
              <a:ext uri="{FF2B5EF4-FFF2-40B4-BE49-F238E27FC236}">
                <a16:creationId xmlns:a16="http://schemas.microsoft.com/office/drawing/2014/main" id="{22AA7EF2-A50E-4539-AA07-49CD83CE2C2A}"/>
              </a:ext>
            </a:extLst>
          </p:cNvPr>
          <p:cNvSpPr>
            <a:spLocks noChangeShapeType="1"/>
          </p:cNvSpPr>
          <p:nvPr/>
        </p:nvSpPr>
        <p:spPr bwMode="auto">
          <a:xfrm flipH="1">
            <a:off x="6011863" y="908050"/>
            <a:ext cx="504825" cy="360363"/>
          </a:xfrm>
          <a:prstGeom prst="line">
            <a:avLst/>
          </a:prstGeom>
          <a:noFill/>
          <a:ln w="349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74"/>
                                        </p:tgtEl>
                                        <p:attrNameLst>
                                          <p:attrName>style.visibility</p:attrName>
                                        </p:attrNameLst>
                                      </p:cBhvr>
                                      <p:to>
                                        <p:strVal val="visible"/>
                                      </p:to>
                                    </p:set>
                                    <p:anim calcmode="lin" valueType="num">
                                      <p:cBhvr additive="base">
                                        <p:cTn id="7" dur="500" fill="hold"/>
                                        <p:tgtEl>
                                          <p:spTgt spid="454674"/>
                                        </p:tgtEl>
                                        <p:attrNameLst>
                                          <p:attrName>ppt_x</p:attrName>
                                        </p:attrNameLst>
                                      </p:cBhvr>
                                      <p:tavLst>
                                        <p:tav tm="0">
                                          <p:val>
                                            <p:strVal val="#ppt_x"/>
                                          </p:val>
                                        </p:tav>
                                        <p:tav tm="100000">
                                          <p:val>
                                            <p:strVal val="#ppt_x"/>
                                          </p:val>
                                        </p:tav>
                                      </p:tavLst>
                                    </p:anim>
                                    <p:anim calcmode="lin" valueType="num">
                                      <p:cBhvr additive="base">
                                        <p:cTn id="8" dur="500" fill="hold"/>
                                        <p:tgtEl>
                                          <p:spTgt spid="4546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4679"/>
                                        </p:tgtEl>
                                        <p:attrNameLst>
                                          <p:attrName>style.visibility</p:attrName>
                                        </p:attrNameLst>
                                      </p:cBhvr>
                                      <p:to>
                                        <p:strVal val="visible"/>
                                      </p:to>
                                    </p:set>
                                    <p:anim calcmode="lin" valueType="num">
                                      <p:cBhvr additive="base">
                                        <p:cTn id="11" dur="500" fill="hold"/>
                                        <p:tgtEl>
                                          <p:spTgt spid="454679"/>
                                        </p:tgtEl>
                                        <p:attrNameLst>
                                          <p:attrName>ppt_x</p:attrName>
                                        </p:attrNameLst>
                                      </p:cBhvr>
                                      <p:tavLst>
                                        <p:tav tm="0">
                                          <p:val>
                                            <p:strVal val="#ppt_x"/>
                                          </p:val>
                                        </p:tav>
                                        <p:tav tm="100000">
                                          <p:val>
                                            <p:strVal val="#ppt_x"/>
                                          </p:val>
                                        </p:tav>
                                      </p:tavLst>
                                    </p:anim>
                                    <p:anim calcmode="lin" valueType="num">
                                      <p:cBhvr additive="base">
                                        <p:cTn id="12" dur="500" fill="hold"/>
                                        <p:tgtEl>
                                          <p:spTgt spid="45467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54661"/>
                                        </p:tgtEl>
                                        <p:attrNameLst>
                                          <p:attrName>style.visibility</p:attrName>
                                        </p:attrNameLst>
                                      </p:cBhvr>
                                      <p:to>
                                        <p:strVal val="visible"/>
                                      </p:to>
                                    </p:set>
                                    <p:anim calcmode="lin" valueType="num">
                                      <p:cBhvr additive="base">
                                        <p:cTn id="17" dur="500" fill="hold"/>
                                        <p:tgtEl>
                                          <p:spTgt spid="454661"/>
                                        </p:tgtEl>
                                        <p:attrNameLst>
                                          <p:attrName>ppt_x</p:attrName>
                                        </p:attrNameLst>
                                      </p:cBhvr>
                                      <p:tavLst>
                                        <p:tav tm="0">
                                          <p:val>
                                            <p:strVal val="#ppt_x"/>
                                          </p:val>
                                        </p:tav>
                                        <p:tav tm="100000">
                                          <p:val>
                                            <p:strVal val="#ppt_x"/>
                                          </p:val>
                                        </p:tav>
                                      </p:tavLst>
                                    </p:anim>
                                    <p:anim calcmode="lin" valueType="num">
                                      <p:cBhvr additive="base">
                                        <p:cTn id="18" dur="500" fill="hold"/>
                                        <p:tgtEl>
                                          <p:spTgt spid="45466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4668"/>
                                        </p:tgtEl>
                                        <p:attrNameLst>
                                          <p:attrName>style.visibility</p:attrName>
                                        </p:attrNameLst>
                                      </p:cBhvr>
                                      <p:to>
                                        <p:strVal val="visible"/>
                                      </p:to>
                                    </p:set>
                                    <p:anim calcmode="lin" valueType="num">
                                      <p:cBhvr additive="base">
                                        <p:cTn id="21" dur="500" fill="hold"/>
                                        <p:tgtEl>
                                          <p:spTgt spid="454668"/>
                                        </p:tgtEl>
                                        <p:attrNameLst>
                                          <p:attrName>ppt_x</p:attrName>
                                        </p:attrNameLst>
                                      </p:cBhvr>
                                      <p:tavLst>
                                        <p:tav tm="0">
                                          <p:val>
                                            <p:strVal val="#ppt_x"/>
                                          </p:val>
                                        </p:tav>
                                        <p:tav tm="100000">
                                          <p:val>
                                            <p:strVal val="#ppt_x"/>
                                          </p:val>
                                        </p:tav>
                                      </p:tavLst>
                                    </p:anim>
                                    <p:anim calcmode="lin" valueType="num">
                                      <p:cBhvr additive="base">
                                        <p:cTn id="22" dur="500" fill="hold"/>
                                        <p:tgtEl>
                                          <p:spTgt spid="45466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54680"/>
                                        </p:tgtEl>
                                        <p:attrNameLst>
                                          <p:attrName>style.visibility</p:attrName>
                                        </p:attrNameLst>
                                      </p:cBhvr>
                                      <p:to>
                                        <p:strVal val="visible"/>
                                      </p:to>
                                    </p:set>
                                    <p:anim calcmode="lin" valueType="num">
                                      <p:cBhvr additive="base">
                                        <p:cTn id="25" dur="500" fill="hold"/>
                                        <p:tgtEl>
                                          <p:spTgt spid="454680"/>
                                        </p:tgtEl>
                                        <p:attrNameLst>
                                          <p:attrName>ppt_x</p:attrName>
                                        </p:attrNameLst>
                                      </p:cBhvr>
                                      <p:tavLst>
                                        <p:tav tm="0">
                                          <p:val>
                                            <p:strVal val="#ppt_x"/>
                                          </p:val>
                                        </p:tav>
                                        <p:tav tm="100000">
                                          <p:val>
                                            <p:strVal val="#ppt_x"/>
                                          </p:val>
                                        </p:tav>
                                      </p:tavLst>
                                    </p:anim>
                                    <p:anim calcmode="lin" valueType="num">
                                      <p:cBhvr additive="base">
                                        <p:cTn id="26" dur="500" fill="hold"/>
                                        <p:tgtEl>
                                          <p:spTgt spid="45468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54662"/>
                                        </p:tgtEl>
                                        <p:attrNameLst>
                                          <p:attrName>style.visibility</p:attrName>
                                        </p:attrNameLst>
                                      </p:cBhvr>
                                      <p:to>
                                        <p:strVal val="visible"/>
                                      </p:to>
                                    </p:set>
                                    <p:anim calcmode="lin" valueType="num">
                                      <p:cBhvr additive="base">
                                        <p:cTn id="31" dur="500" fill="hold"/>
                                        <p:tgtEl>
                                          <p:spTgt spid="454662"/>
                                        </p:tgtEl>
                                        <p:attrNameLst>
                                          <p:attrName>ppt_x</p:attrName>
                                        </p:attrNameLst>
                                      </p:cBhvr>
                                      <p:tavLst>
                                        <p:tav tm="0">
                                          <p:val>
                                            <p:strVal val="#ppt_x"/>
                                          </p:val>
                                        </p:tav>
                                        <p:tav tm="100000">
                                          <p:val>
                                            <p:strVal val="#ppt_x"/>
                                          </p:val>
                                        </p:tav>
                                      </p:tavLst>
                                    </p:anim>
                                    <p:anim calcmode="lin" valueType="num">
                                      <p:cBhvr additive="base">
                                        <p:cTn id="32" dur="500" fill="hold"/>
                                        <p:tgtEl>
                                          <p:spTgt spid="45466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4669"/>
                                        </p:tgtEl>
                                        <p:attrNameLst>
                                          <p:attrName>style.visibility</p:attrName>
                                        </p:attrNameLst>
                                      </p:cBhvr>
                                      <p:to>
                                        <p:strVal val="visible"/>
                                      </p:to>
                                    </p:set>
                                    <p:anim calcmode="lin" valueType="num">
                                      <p:cBhvr additive="base">
                                        <p:cTn id="35" dur="500" fill="hold"/>
                                        <p:tgtEl>
                                          <p:spTgt spid="454669"/>
                                        </p:tgtEl>
                                        <p:attrNameLst>
                                          <p:attrName>ppt_x</p:attrName>
                                        </p:attrNameLst>
                                      </p:cBhvr>
                                      <p:tavLst>
                                        <p:tav tm="0">
                                          <p:val>
                                            <p:strVal val="#ppt_x"/>
                                          </p:val>
                                        </p:tav>
                                        <p:tav tm="100000">
                                          <p:val>
                                            <p:strVal val="#ppt_x"/>
                                          </p:val>
                                        </p:tav>
                                      </p:tavLst>
                                    </p:anim>
                                    <p:anim calcmode="lin" valueType="num">
                                      <p:cBhvr additive="base">
                                        <p:cTn id="36" dur="500" fill="hold"/>
                                        <p:tgtEl>
                                          <p:spTgt spid="45466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54681"/>
                                        </p:tgtEl>
                                        <p:attrNameLst>
                                          <p:attrName>style.visibility</p:attrName>
                                        </p:attrNameLst>
                                      </p:cBhvr>
                                      <p:to>
                                        <p:strVal val="visible"/>
                                      </p:to>
                                    </p:set>
                                    <p:anim calcmode="lin" valueType="num">
                                      <p:cBhvr additive="base">
                                        <p:cTn id="39" dur="500" fill="hold"/>
                                        <p:tgtEl>
                                          <p:spTgt spid="454681"/>
                                        </p:tgtEl>
                                        <p:attrNameLst>
                                          <p:attrName>ppt_x</p:attrName>
                                        </p:attrNameLst>
                                      </p:cBhvr>
                                      <p:tavLst>
                                        <p:tav tm="0">
                                          <p:val>
                                            <p:strVal val="#ppt_x"/>
                                          </p:val>
                                        </p:tav>
                                        <p:tav tm="100000">
                                          <p:val>
                                            <p:strVal val="#ppt_x"/>
                                          </p:val>
                                        </p:tav>
                                      </p:tavLst>
                                    </p:anim>
                                    <p:anim calcmode="lin" valueType="num">
                                      <p:cBhvr additive="base">
                                        <p:cTn id="40" dur="500" fill="hold"/>
                                        <p:tgtEl>
                                          <p:spTgt spid="454681"/>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54676"/>
                                        </p:tgtEl>
                                        <p:attrNameLst>
                                          <p:attrName>style.visibility</p:attrName>
                                        </p:attrNameLst>
                                      </p:cBhvr>
                                      <p:to>
                                        <p:strVal val="visible"/>
                                      </p:to>
                                    </p:set>
                                    <p:anim calcmode="lin" valueType="num">
                                      <p:cBhvr additive="base">
                                        <p:cTn id="45" dur="500" fill="hold"/>
                                        <p:tgtEl>
                                          <p:spTgt spid="454676"/>
                                        </p:tgtEl>
                                        <p:attrNameLst>
                                          <p:attrName>ppt_x</p:attrName>
                                        </p:attrNameLst>
                                      </p:cBhvr>
                                      <p:tavLst>
                                        <p:tav tm="0">
                                          <p:val>
                                            <p:strVal val="#ppt_x"/>
                                          </p:val>
                                        </p:tav>
                                        <p:tav tm="100000">
                                          <p:val>
                                            <p:strVal val="#ppt_x"/>
                                          </p:val>
                                        </p:tav>
                                      </p:tavLst>
                                    </p:anim>
                                    <p:anim calcmode="lin" valueType="num">
                                      <p:cBhvr additive="base">
                                        <p:cTn id="46" dur="500" fill="hold"/>
                                        <p:tgtEl>
                                          <p:spTgt spid="45467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54663"/>
                                        </p:tgtEl>
                                        <p:attrNameLst>
                                          <p:attrName>style.visibility</p:attrName>
                                        </p:attrNameLst>
                                      </p:cBhvr>
                                      <p:to>
                                        <p:strVal val="visible"/>
                                      </p:to>
                                    </p:set>
                                    <p:anim calcmode="lin" valueType="num">
                                      <p:cBhvr additive="base">
                                        <p:cTn id="49" dur="500" fill="hold"/>
                                        <p:tgtEl>
                                          <p:spTgt spid="454663"/>
                                        </p:tgtEl>
                                        <p:attrNameLst>
                                          <p:attrName>ppt_x</p:attrName>
                                        </p:attrNameLst>
                                      </p:cBhvr>
                                      <p:tavLst>
                                        <p:tav tm="0">
                                          <p:val>
                                            <p:strVal val="#ppt_x"/>
                                          </p:val>
                                        </p:tav>
                                        <p:tav tm="100000">
                                          <p:val>
                                            <p:strVal val="#ppt_x"/>
                                          </p:val>
                                        </p:tav>
                                      </p:tavLst>
                                    </p:anim>
                                    <p:anim calcmode="lin" valueType="num">
                                      <p:cBhvr additive="base">
                                        <p:cTn id="50" dur="500" fill="hold"/>
                                        <p:tgtEl>
                                          <p:spTgt spid="45466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54664"/>
                                        </p:tgtEl>
                                        <p:attrNameLst>
                                          <p:attrName>style.visibility</p:attrName>
                                        </p:attrNameLst>
                                      </p:cBhvr>
                                      <p:to>
                                        <p:strVal val="visible"/>
                                      </p:to>
                                    </p:set>
                                    <p:anim calcmode="lin" valueType="num">
                                      <p:cBhvr additive="base">
                                        <p:cTn id="53" dur="500" fill="hold"/>
                                        <p:tgtEl>
                                          <p:spTgt spid="454664"/>
                                        </p:tgtEl>
                                        <p:attrNameLst>
                                          <p:attrName>ppt_x</p:attrName>
                                        </p:attrNameLst>
                                      </p:cBhvr>
                                      <p:tavLst>
                                        <p:tav tm="0">
                                          <p:val>
                                            <p:strVal val="#ppt_x"/>
                                          </p:val>
                                        </p:tav>
                                        <p:tav tm="100000">
                                          <p:val>
                                            <p:strVal val="#ppt_x"/>
                                          </p:val>
                                        </p:tav>
                                      </p:tavLst>
                                    </p:anim>
                                    <p:anim calcmode="lin" valueType="num">
                                      <p:cBhvr additive="base">
                                        <p:cTn id="54" dur="500" fill="hold"/>
                                        <p:tgtEl>
                                          <p:spTgt spid="45466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54683"/>
                                        </p:tgtEl>
                                        <p:attrNameLst>
                                          <p:attrName>style.visibility</p:attrName>
                                        </p:attrNameLst>
                                      </p:cBhvr>
                                      <p:to>
                                        <p:strVal val="visible"/>
                                      </p:to>
                                    </p:set>
                                    <p:anim calcmode="lin" valueType="num">
                                      <p:cBhvr additive="base">
                                        <p:cTn id="57" dur="500" fill="hold"/>
                                        <p:tgtEl>
                                          <p:spTgt spid="454683"/>
                                        </p:tgtEl>
                                        <p:attrNameLst>
                                          <p:attrName>ppt_x</p:attrName>
                                        </p:attrNameLst>
                                      </p:cBhvr>
                                      <p:tavLst>
                                        <p:tav tm="0">
                                          <p:val>
                                            <p:strVal val="#ppt_x"/>
                                          </p:val>
                                        </p:tav>
                                        <p:tav tm="100000">
                                          <p:val>
                                            <p:strVal val="#ppt_x"/>
                                          </p:val>
                                        </p:tav>
                                      </p:tavLst>
                                    </p:anim>
                                    <p:anim calcmode="lin" valueType="num">
                                      <p:cBhvr additive="base">
                                        <p:cTn id="58" dur="500" fill="hold"/>
                                        <p:tgtEl>
                                          <p:spTgt spid="45468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54682"/>
                                        </p:tgtEl>
                                        <p:attrNameLst>
                                          <p:attrName>style.visibility</p:attrName>
                                        </p:attrNameLst>
                                      </p:cBhvr>
                                      <p:to>
                                        <p:strVal val="visible"/>
                                      </p:to>
                                    </p:set>
                                    <p:anim calcmode="lin" valueType="num">
                                      <p:cBhvr additive="base">
                                        <p:cTn id="61" dur="500" fill="hold"/>
                                        <p:tgtEl>
                                          <p:spTgt spid="454682"/>
                                        </p:tgtEl>
                                        <p:attrNameLst>
                                          <p:attrName>ppt_x</p:attrName>
                                        </p:attrNameLst>
                                      </p:cBhvr>
                                      <p:tavLst>
                                        <p:tav tm="0">
                                          <p:val>
                                            <p:strVal val="#ppt_x"/>
                                          </p:val>
                                        </p:tav>
                                        <p:tav tm="100000">
                                          <p:val>
                                            <p:strVal val="#ppt_x"/>
                                          </p:val>
                                        </p:tav>
                                      </p:tavLst>
                                    </p:anim>
                                    <p:anim calcmode="lin" valueType="num">
                                      <p:cBhvr additive="base">
                                        <p:cTn id="62" dur="500" fill="hold"/>
                                        <p:tgtEl>
                                          <p:spTgt spid="45468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54670"/>
                                        </p:tgtEl>
                                        <p:attrNameLst>
                                          <p:attrName>style.visibility</p:attrName>
                                        </p:attrNameLst>
                                      </p:cBhvr>
                                      <p:to>
                                        <p:strVal val="visible"/>
                                      </p:to>
                                    </p:set>
                                    <p:anim calcmode="lin" valueType="num">
                                      <p:cBhvr additive="base">
                                        <p:cTn id="65" dur="500" fill="hold"/>
                                        <p:tgtEl>
                                          <p:spTgt spid="454670"/>
                                        </p:tgtEl>
                                        <p:attrNameLst>
                                          <p:attrName>ppt_x</p:attrName>
                                        </p:attrNameLst>
                                      </p:cBhvr>
                                      <p:tavLst>
                                        <p:tav tm="0">
                                          <p:val>
                                            <p:strVal val="#ppt_x"/>
                                          </p:val>
                                        </p:tav>
                                        <p:tav tm="100000">
                                          <p:val>
                                            <p:strVal val="#ppt_x"/>
                                          </p:val>
                                        </p:tav>
                                      </p:tavLst>
                                    </p:anim>
                                    <p:anim calcmode="lin" valueType="num">
                                      <p:cBhvr additive="base">
                                        <p:cTn id="66" dur="500" fill="hold"/>
                                        <p:tgtEl>
                                          <p:spTgt spid="45467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54672"/>
                                        </p:tgtEl>
                                        <p:attrNameLst>
                                          <p:attrName>style.visibility</p:attrName>
                                        </p:attrNameLst>
                                      </p:cBhvr>
                                      <p:to>
                                        <p:strVal val="visible"/>
                                      </p:to>
                                    </p:set>
                                    <p:anim calcmode="lin" valueType="num">
                                      <p:cBhvr additive="base">
                                        <p:cTn id="69" dur="500" fill="hold"/>
                                        <p:tgtEl>
                                          <p:spTgt spid="454672"/>
                                        </p:tgtEl>
                                        <p:attrNameLst>
                                          <p:attrName>ppt_x</p:attrName>
                                        </p:attrNameLst>
                                      </p:cBhvr>
                                      <p:tavLst>
                                        <p:tav tm="0">
                                          <p:val>
                                            <p:strVal val="#ppt_x"/>
                                          </p:val>
                                        </p:tav>
                                        <p:tav tm="100000">
                                          <p:val>
                                            <p:strVal val="#ppt_x"/>
                                          </p:val>
                                        </p:tav>
                                      </p:tavLst>
                                    </p:anim>
                                    <p:anim calcmode="lin" valueType="num">
                                      <p:cBhvr additive="base">
                                        <p:cTn id="70" dur="500" fill="hold"/>
                                        <p:tgtEl>
                                          <p:spTgt spid="454672"/>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454677"/>
                                        </p:tgtEl>
                                        <p:attrNameLst>
                                          <p:attrName>style.visibility</p:attrName>
                                        </p:attrNameLst>
                                      </p:cBhvr>
                                      <p:to>
                                        <p:strVal val="visible"/>
                                      </p:to>
                                    </p:set>
                                    <p:anim calcmode="lin" valueType="num">
                                      <p:cBhvr additive="base">
                                        <p:cTn id="75" dur="500" fill="hold"/>
                                        <p:tgtEl>
                                          <p:spTgt spid="454677"/>
                                        </p:tgtEl>
                                        <p:attrNameLst>
                                          <p:attrName>ppt_x</p:attrName>
                                        </p:attrNameLst>
                                      </p:cBhvr>
                                      <p:tavLst>
                                        <p:tav tm="0">
                                          <p:val>
                                            <p:strVal val="#ppt_x"/>
                                          </p:val>
                                        </p:tav>
                                        <p:tav tm="100000">
                                          <p:val>
                                            <p:strVal val="#ppt_x"/>
                                          </p:val>
                                        </p:tav>
                                      </p:tavLst>
                                    </p:anim>
                                    <p:anim calcmode="lin" valueType="num">
                                      <p:cBhvr additive="base">
                                        <p:cTn id="76" dur="500" fill="hold"/>
                                        <p:tgtEl>
                                          <p:spTgt spid="45467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54675"/>
                                        </p:tgtEl>
                                        <p:attrNameLst>
                                          <p:attrName>style.visibility</p:attrName>
                                        </p:attrNameLst>
                                      </p:cBhvr>
                                      <p:to>
                                        <p:strVal val="visible"/>
                                      </p:to>
                                    </p:set>
                                    <p:anim calcmode="lin" valueType="num">
                                      <p:cBhvr additive="base">
                                        <p:cTn id="79" dur="500" fill="hold"/>
                                        <p:tgtEl>
                                          <p:spTgt spid="454675"/>
                                        </p:tgtEl>
                                        <p:attrNameLst>
                                          <p:attrName>ppt_x</p:attrName>
                                        </p:attrNameLst>
                                      </p:cBhvr>
                                      <p:tavLst>
                                        <p:tav tm="0">
                                          <p:val>
                                            <p:strVal val="#ppt_x"/>
                                          </p:val>
                                        </p:tav>
                                        <p:tav tm="100000">
                                          <p:val>
                                            <p:strVal val="#ppt_x"/>
                                          </p:val>
                                        </p:tav>
                                      </p:tavLst>
                                    </p:anim>
                                    <p:anim calcmode="lin" valueType="num">
                                      <p:cBhvr additive="base">
                                        <p:cTn id="80" dur="500" fill="hold"/>
                                        <p:tgtEl>
                                          <p:spTgt spid="45467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54665"/>
                                        </p:tgtEl>
                                        <p:attrNameLst>
                                          <p:attrName>style.visibility</p:attrName>
                                        </p:attrNameLst>
                                      </p:cBhvr>
                                      <p:to>
                                        <p:strVal val="visible"/>
                                      </p:to>
                                    </p:set>
                                    <p:anim calcmode="lin" valueType="num">
                                      <p:cBhvr additive="base">
                                        <p:cTn id="83" dur="500" fill="hold"/>
                                        <p:tgtEl>
                                          <p:spTgt spid="454665"/>
                                        </p:tgtEl>
                                        <p:attrNameLst>
                                          <p:attrName>ppt_x</p:attrName>
                                        </p:attrNameLst>
                                      </p:cBhvr>
                                      <p:tavLst>
                                        <p:tav tm="0">
                                          <p:val>
                                            <p:strVal val="#ppt_x"/>
                                          </p:val>
                                        </p:tav>
                                        <p:tav tm="100000">
                                          <p:val>
                                            <p:strVal val="#ppt_x"/>
                                          </p:val>
                                        </p:tav>
                                      </p:tavLst>
                                    </p:anim>
                                    <p:anim calcmode="lin" valueType="num">
                                      <p:cBhvr additive="base">
                                        <p:cTn id="84" dur="500" fill="hold"/>
                                        <p:tgtEl>
                                          <p:spTgt spid="45466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4685"/>
                                        </p:tgtEl>
                                        <p:attrNameLst>
                                          <p:attrName>style.visibility</p:attrName>
                                        </p:attrNameLst>
                                      </p:cBhvr>
                                      <p:to>
                                        <p:strVal val="visible"/>
                                      </p:to>
                                    </p:set>
                                    <p:anim calcmode="lin" valueType="num">
                                      <p:cBhvr additive="base">
                                        <p:cTn id="87" dur="500" fill="hold"/>
                                        <p:tgtEl>
                                          <p:spTgt spid="454685"/>
                                        </p:tgtEl>
                                        <p:attrNameLst>
                                          <p:attrName>ppt_x</p:attrName>
                                        </p:attrNameLst>
                                      </p:cBhvr>
                                      <p:tavLst>
                                        <p:tav tm="0">
                                          <p:val>
                                            <p:strVal val="#ppt_x"/>
                                          </p:val>
                                        </p:tav>
                                        <p:tav tm="100000">
                                          <p:val>
                                            <p:strVal val="#ppt_x"/>
                                          </p:val>
                                        </p:tav>
                                      </p:tavLst>
                                    </p:anim>
                                    <p:anim calcmode="lin" valueType="num">
                                      <p:cBhvr additive="base">
                                        <p:cTn id="88" dur="500" fill="hold"/>
                                        <p:tgtEl>
                                          <p:spTgt spid="45468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54684"/>
                                        </p:tgtEl>
                                        <p:attrNameLst>
                                          <p:attrName>style.visibility</p:attrName>
                                        </p:attrNameLst>
                                      </p:cBhvr>
                                      <p:to>
                                        <p:strVal val="visible"/>
                                      </p:to>
                                    </p:set>
                                    <p:anim calcmode="lin" valueType="num">
                                      <p:cBhvr additive="base">
                                        <p:cTn id="91" dur="500" fill="hold"/>
                                        <p:tgtEl>
                                          <p:spTgt spid="454684"/>
                                        </p:tgtEl>
                                        <p:attrNameLst>
                                          <p:attrName>ppt_x</p:attrName>
                                        </p:attrNameLst>
                                      </p:cBhvr>
                                      <p:tavLst>
                                        <p:tav tm="0">
                                          <p:val>
                                            <p:strVal val="#ppt_x"/>
                                          </p:val>
                                        </p:tav>
                                        <p:tav tm="100000">
                                          <p:val>
                                            <p:strVal val="#ppt_x"/>
                                          </p:val>
                                        </p:tav>
                                      </p:tavLst>
                                    </p:anim>
                                    <p:anim calcmode="lin" valueType="num">
                                      <p:cBhvr additive="base">
                                        <p:cTn id="92" dur="500" fill="hold"/>
                                        <p:tgtEl>
                                          <p:spTgt spid="4546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54673"/>
                                        </p:tgtEl>
                                        <p:attrNameLst>
                                          <p:attrName>style.visibility</p:attrName>
                                        </p:attrNameLst>
                                      </p:cBhvr>
                                      <p:to>
                                        <p:strVal val="visible"/>
                                      </p:to>
                                    </p:set>
                                    <p:anim calcmode="lin" valueType="num">
                                      <p:cBhvr additive="base">
                                        <p:cTn id="95" dur="500" fill="hold"/>
                                        <p:tgtEl>
                                          <p:spTgt spid="454673"/>
                                        </p:tgtEl>
                                        <p:attrNameLst>
                                          <p:attrName>ppt_x</p:attrName>
                                        </p:attrNameLst>
                                      </p:cBhvr>
                                      <p:tavLst>
                                        <p:tav tm="0">
                                          <p:val>
                                            <p:strVal val="#ppt_x"/>
                                          </p:val>
                                        </p:tav>
                                        <p:tav tm="100000">
                                          <p:val>
                                            <p:strVal val="#ppt_x"/>
                                          </p:val>
                                        </p:tav>
                                      </p:tavLst>
                                    </p:anim>
                                    <p:anim calcmode="lin" valueType="num">
                                      <p:cBhvr additive="base">
                                        <p:cTn id="96" dur="500" fill="hold"/>
                                        <p:tgtEl>
                                          <p:spTgt spid="4546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54671"/>
                                        </p:tgtEl>
                                        <p:attrNameLst>
                                          <p:attrName>style.visibility</p:attrName>
                                        </p:attrNameLst>
                                      </p:cBhvr>
                                      <p:to>
                                        <p:strVal val="visible"/>
                                      </p:to>
                                    </p:set>
                                    <p:anim calcmode="lin" valueType="num">
                                      <p:cBhvr additive="base">
                                        <p:cTn id="99" dur="500" fill="hold"/>
                                        <p:tgtEl>
                                          <p:spTgt spid="454671"/>
                                        </p:tgtEl>
                                        <p:attrNameLst>
                                          <p:attrName>ppt_x</p:attrName>
                                        </p:attrNameLst>
                                      </p:cBhvr>
                                      <p:tavLst>
                                        <p:tav tm="0">
                                          <p:val>
                                            <p:strVal val="#ppt_x"/>
                                          </p:val>
                                        </p:tav>
                                        <p:tav tm="100000">
                                          <p:val>
                                            <p:strVal val="#ppt_x"/>
                                          </p:val>
                                        </p:tav>
                                      </p:tavLst>
                                    </p:anim>
                                    <p:anim calcmode="lin" valueType="num">
                                      <p:cBhvr additive="base">
                                        <p:cTn id="100" dur="500" fill="hold"/>
                                        <p:tgtEl>
                                          <p:spTgt spid="454671"/>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nodeType="clickEffect">
                                  <p:stCondLst>
                                    <p:cond delay="0"/>
                                  </p:stCondLst>
                                  <p:childTnLst>
                                    <p:set>
                                      <p:cBhvr>
                                        <p:cTn id="104" dur="1" fill="hold">
                                          <p:stCondLst>
                                            <p:cond delay="0"/>
                                          </p:stCondLst>
                                        </p:cTn>
                                        <p:tgtEl>
                                          <p:spTgt spid="454678"/>
                                        </p:tgtEl>
                                        <p:attrNameLst>
                                          <p:attrName>style.visibility</p:attrName>
                                        </p:attrNameLst>
                                      </p:cBhvr>
                                      <p:to>
                                        <p:strVal val="visible"/>
                                      </p:to>
                                    </p:set>
                                    <p:anim calcmode="lin" valueType="num">
                                      <p:cBhvr additive="base">
                                        <p:cTn id="105" dur="500" fill="hold"/>
                                        <p:tgtEl>
                                          <p:spTgt spid="454678"/>
                                        </p:tgtEl>
                                        <p:attrNameLst>
                                          <p:attrName>ppt_x</p:attrName>
                                        </p:attrNameLst>
                                      </p:cBhvr>
                                      <p:tavLst>
                                        <p:tav tm="0">
                                          <p:val>
                                            <p:strVal val="#ppt_x"/>
                                          </p:val>
                                        </p:tav>
                                        <p:tav tm="100000">
                                          <p:val>
                                            <p:strVal val="#ppt_x"/>
                                          </p:val>
                                        </p:tav>
                                      </p:tavLst>
                                    </p:anim>
                                    <p:anim calcmode="lin" valueType="num">
                                      <p:cBhvr additive="base">
                                        <p:cTn id="106" dur="500" fill="hold"/>
                                        <p:tgtEl>
                                          <p:spTgt spid="45467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54667"/>
                                        </p:tgtEl>
                                        <p:attrNameLst>
                                          <p:attrName>style.visibility</p:attrName>
                                        </p:attrNameLst>
                                      </p:cBhvr>
                                      <p:to>
                                        <p:strVal val="visible"/>
                                      </p:to>
                                    </p:set>
                                    <p:anim calcmode="lin" valueType="num">
                                      <p:cBhvr additive="base">
                                        <p:cTn id="109" dur="500" fill="hold"/>
                                        <p:tgtEl>
                                          <p:spTgt spid="454667"/>
                                        </p:tgtEl>
                                        <p:attrNameLst>
                                          <p:attrName>ppt_x</p:attrName>
                                        </p:attrNameLst>
                                      </p:cBhvr>
                                      <p:tavLst>
                                        <p:tav tm="0">
                                          <p:val>
                                            <p:strVal val="#ppt_x"/>
                                          </p:val>
                                        </p:tav>
                                        <p:tav tm="100000">
                                          <p:val>
                                            <p:strVal val="#ppt_x"/>
                                          </p:val>
                                        </p:tav>
                                      </p:tavLst>
                                    </p:anim>
                                    <p:anim calcmode="lin" valueType="num">
                                      <p:cBhvr additive="base">
                                        <p:cTn id="110" dur="500" fill="hold"/>
                                        <p:tgtEl>
                                          <p:spTgt spid="454667"/>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54666"/>
                                        </p:tgtEl>
                                        <p:attrNameLst>
                                          <p:attrName>style.visibility</p:attrName>
                                        </p:attrNameLst>
                                      </p:cBhvr>
                                      <p:to>
                                        <p:strVal val="visible"/>
                                      </p:to>
                                    </p:set>
                                    <p:anim calcmode="lin" valueType="num">
                                      <p:cBhvr additive="base">
                                        <p:cTn id="113" dur="500" fill="hold"/>
                                        <p:tgtEl>
                                          <p:spTgt spid="454666"/>
                                        </p:tgtEl>
                                        <p:attrNameLst>
                                          <p:attrName>ppt_x</p:attrName>
                                        </p:attrNameLst>
                                      </p:cBhvr>
                                      <p:tavLst>
                                        <p:tav tm="0">
                                          <p:val>
                                            <p:strVal val="#ppt_x"/>
                                          </p:val>
                                        </p:tav>
                                        <p:tav tm="100000">
                                          <p:val>
                                            <p:strVal val="#ppt_x"/>
                                          </p:val>
                                        </p:tav>
                                      </p:tavLst>
                                    </p:anim>
                                    <p:anim calcmode="lin" valueType="num">
                                      <p:cBhvr additive="base">
                                        <p:cTn id="114" dur="500" fill="hold"/>
                                        <p:tgtEl>
                                          <p:spTgt spid="454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8" grpId="0" animBg="1"/>
      <p:bldP spid="454669" grpId="0" animBg="1"/>
      <p:bldP spid="454670" grpId="0" animBg="1"/>
      <p:bldP spid="454671" grpId="0" animBg="1"/>
      <p:bldP spid="454672" grpId="0" animBg="1"/>
      <p:bldP spid="454673" grpId="0" animBg="1"/>
      <p:bldP spid="454674" grpId="0" animBg="1"/>
      <p:bldP spid="454679" grpId="0"/>
      <p:bldP spid="454680" grpId="0"/>
      <p:bldP spid="454681" grpId="0"/>
      <p:bldP spid="454682" grpId="0"/>
      <p:bldP spid="454683" grpId="0"/>
      <p:bldP spid="454684" grpId="0"/>
      <p:bldP spid="4546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1">
            <a:extLst>
              <a:ext uri="{FF2B5EF4-FFF2-40B4-BE49-F238E27FC236}">
                <a16:creationId xmlns:a16="http://schemas.microsoft.com/office/drawing/2014/main" id="{A1E5BAF5-A426-431E-87E2-C68D5C2821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765BB4-F031-427F-866C-D6BA959DADC9}" type="datetime1">
              <a:rPr lang="en-US" altLang="zh-CN" sz="1400" smtClean="0"/>
              <a:pPr>
                <a:spcBef>
                  <a:spcPct val="0"/>
                </a:spcBef>
                <a:buClrTx/>
                <a:buSzTx/>
                <a:buFontTx/>
                <a:buNone/>
              </a:pPr>
              <a:t>3/18/2023</a:t>
            </a:fld>
            <a:endParaRPr lang="en-US" altLang="zh-CN" sz="1400"/>
          </a:p>
        </p:txBody>
      </p:sp>
      <p:sp>
        <p:nvSpPr>
          <p:cNvPr id="27650" name="灯片编号占位符 3">
            <a:extLst>
              <a:ext uri="{FF2B5EF4-FFF2-40B4-BE49-F238E27FC236}">
                <a16:creationId xmlns:a16="http://schemas.microsoft.com/office/drawing/2014/main" id="{9BD583AA-F3CB-4B0B-AD89-F0625C1D7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AD8DA9-EE1C-4A9B-A263-E7C7CDD69276}" type="slidenum">
              <a:rPr lang="en-US" altLang="zh-CN" sz="2600">
                <a:solidFill>
                  <a:schemeClr val="bg1"/>
                </a:solidFill>
              </a:rPr>
              <a:pPr>
                <a:spcBef>
                  <a:spcPct val="0"/>
                </a:spcBef>
                <a:buClrTx/>
                <a:buSzTx/>
                <a:buFontTx/>
                <a:buNone/>
              </a:pPr>
              <a:t>13</a:t>
            </a:fld>
            <a:endParaRPr lang="en-US" altLang="zh-CN" sz="2600">
              <a:solidFill>
                <a:schemeClr val="bg1"/>
              </a:solidFill>
            </a:endParaRPr>
          </a:p>
        </p:txBody>
      </p:sp>
      <p:sp>
        <p:nvSpPr>
          <p:cNvPr id="27651" name="AutoShape 2">
            <a:extLst>
              <a:ext uri="{FF2B5EF4-FFF2-40B4-BE49-F238E27FC236}">
                <a16:creationId xmlns:a16="http://schemas.microsoft.com/office/drawing/2014/main" id="{68C5C6E4-F4BB-4D9F-A8F3-810D4B07344E}"/>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42371" name="Rectangle 3">
            <a:extLst>
              <a:ext uri="{FF2B5EF4-FFF2-40B4-BE49-F238E27FC236}">
                <a16:creationId xmlns:a16="http://schemas.microsoft.com/office/drawing/2014/main" id="{D8D5154E-0753-4D15-9524-35EE6FB19BE7}"/>
              </a:ext>
            </a:extLst>
          </p:cNvPr>
          <p:cNvSpPr>
            <a:spLocks noChangeArrowheads="1"/>
          </p:cNvSpPr>
          <p:nvPr/>
        </p:nvSpPr>
        <p:spPr bwMode="auto">
          <a:xfrm>
            <a:off x="684213" y="2636838"/>
            <a:ext cx="8208962"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0" lang="zh-CN" altLang="en-US" b="1"/>
              <a:t>加权与</a:t>
            </a:r>
            <a:r>
              <a:rPr kumimoji="0" lang="en-US" altLang="zh-CN" b="1"/>
              <a:t>/</a:t>
            </a:r>
            <a:r>
              <a:rPr kumimoji="0" lang="zh-CN" altLang="en-US" b="1"/>
              <a:t>或图：权加在连接符上。</a:t>
            </a:r>
          </a:p>
          <a:p>
            <a:pPr eaLnBrk="1" hangingPunct="1">
              <a:lnSpc>
                <a:spcPct val="120000"/>
              </a:lnSpc>
              <a:buFont typeface="Wingdings" panose="05000000000000000000" pitchFamily="2" charset="2"/>
              <a:buNone/>
            </a:pPr>
            <a:r>
              <a:rPr kumimoji="0" lang="zh-CN" altLang="en-US" b="1"/>
              <a:t>      假定所有连接符的费用均大于某一小的正数</a:t>
            </a:r>
            <a:r>
              <a:rPr kumimoji="0" lang="en-US" altLang="zh-CN" b="1"/>
              <a:t>ε</a:t>
            </a:r>
            <a:r>
              <a:rPr kumimoji="0" lang="zh-CN" altLang="en-US" b="1"/>
              <a:t>。使用连接符的费用可以计算解图的费用．</a:t>
            </a:r>
          </a:p>
          <a:p>
            <a:pPr eaLnBrk="1" hangingPunct="1">
              <a:lnSpc>
                <a:spcPct val="120000"/>
              </a:lnSpc>
            </a:pPr>
            <a:r>
              <a:rPr kumimoji="0" lang="zh-CN" altLang="en-US" b="1"/>
              <a:t>设从节点</a:t>
            </a:r>
            <a:r>
              <a:rPr kumimoji="0" lang="en-US" altLang="zh-CN" b="1"/>
              <a:t>n</a:t>
            </a:r>
            <a:r>
              <a:rPr kumimoji="0" lang="zh-CN" altLang="en-US" b="1"/>
              <a:t>到终止节点集合</a:t>
            </a:r>
            <a:r>
              <a:rPr kumimoji="0" lang="en-US" altLang="zh-CN" b="1"/>
              <a:t>N</a:t>
            </a:r>
            <a:r>
              <a:rPr kumimoji="0" lang="zh-CN" altLang="en-US" b="1"/>
              <a:t>的</a:t>
            </a:r>
            <a:r>
              <a:rPr kumimoji="0" lang="zh-CN" altLang="en-US" b="1">
                <a:solidFill>
                  <a:srgbClr val="FF0000"/>
                </a:solidFill>
              </a:rPr>
              <a:t>解图的费用</a:t>
            </a:r>
            <a:r>
              <a:rPr kumimoji="0" lang="zh-CN" altLang="en-US" b="1"/>
              <a:t>用</a:t>
            </a:r>
          </a:p>
          <a:p>
            <a:pPr eaLnBrk="1" hangingPunct="1">
              <a:lnSpc>
                <a:spcPct val="120000"/>
              </a:lnSpc>
              <a:buFont typeface="Wingdings" panose="05000000000000000000" pitchFamily="2" charset="2"/>
              <a:buNone/>
            </a:pPr>
            <a:r>
              <a:rPr kumimoji="0" lang="zh-CN" altLang="en-US" b="1"/>
              <a:t>      </a:t>
            </a:r>
            <a:r>
              <a:rPr kumimoji="0" lang="en-US" altLang="zh-CN" b="1"/>
              <a:t>k(n, N)</a:t>
            </a:r>
            <a:r>
              <a:rPr kumimoji="0" lang="zh-CN" altLang="en-US" b="1"/>
              <a:t>表示，则</a:t>
            </a:r>
            <a:r>
              <a:rPr kumimoji="0" lang="en-US" altLang="zh-CN" b="1"/>
              <a:t>k(n, N)</a:t>
            </a:r>
            <a:r>
              <a:rPr kumimoji="0" lang="zh-CN" altLang="en-US" b="1"/>
              <a:t>递归定义如下：</a:t>
            </a:r>
          </a:p>
          <a:p>
            <a:pPr eaLnBrk="1" hangingPunct="1">
              <a:lnSpc>
                <a:spcPct val="120000"/>
              </a:lnSpc>
              <a:buFont typeface="Wingdings" panose="05000000000000000000" pitchFamily="2" charset="2"/>
              <a:buNone/>
            </a:pPr>
            <a:r>
              <a:rPr kumimoji="0" lang="zh-CN" altLang="en-US" b="1"/>
              <a:t>   </a:t>
            </a:r>
            <a:r>
              <a:rPr kumimoji="0" lang="en-US" altLang="zh-CN" b="1"/>
              <a:t>1.  </a:t>
            </a:r>
            <a:r>
              <a:rPr kumimoji="0" lang="zh-CN" altLang="en-US" b="1"/>
              <a:t>若</a:t>
            </a:r>
            <a:r>
              <a:rPr kumimoji="0" lang="en-US" altLang="zh-CN" b="1"/>
              <a:t>n</a:t>
            </a:r>
            <a:r>
              <a:rPr kumimoji="0" lang="zh-CN" altLang="en-US" b="1"/>
              <a:t>是</a:t>
            </a:r>
            <a:r>
              <a:rPr kumimoji="0" lang="en-US" altLang="zh-CN" b="1"/>
              <a:t>N</a:t>
            </a:r>
            <a:r>
              <a:rPr kumimoji="0" lang="zh-CN" altLang="en-US" b="1"/>
              <a:t>中的元素，则</a:t>
            </a:r>
            <a:r>
              <a:rPr kumimoji="0" lang="en-US" altLang="zh-CN" b="1"/>
              <a:t>k(n, N) =0</a:t>
            </a:r>
            <a:r>
              <a:rPr kumimoji="0" lang="zh-CN" altLang="en-US" b="1"/>
              <a:t>；</a:t>
            </a:r>
          </a:p>
          <a:p>
            <a:pPr eaLnBrk="1" hangingPunct="1">
              <a:buFont typeface="Wingdings" panose="05000000000000000000" pitchFamily="2" charset="2"/>
              <a:buNone/>
            </a:pPr>
            <a:r>
              <a:rPr kumimoji="0" lang="zh-CN" altLang="en-US" b="1"/>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anim calcmode="lin" valueType="num">
                                      <p:cBhvr additive="base">
                                        <p:cTn id="11" dur="500" fill="hold"/>
                                        <p:tgtEl>
                                          <p:spTgt spid="4423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2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 calcmode="lin" valueType="num">
                                      <p:cBhvr additive="base">
                                        <p:cTn id="17" dur="500" fill="hold"/>
                                        <p:tgtEl>
                                          <p:spTgt spid="442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23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2371">
                                            <p:txEl>
                                              <p:pRg st="3" end="3"/>
                                            </p:txEl>
                                          </p:spTgt>
                                        </p:tgtEl>
                                        <p:attrNameLst>
                                          <p:attrName>style.visibility</p:attrName>
                                        </p:attrNameLst>
                                      </p:cBhvr>
                                      <p:to>
                                        <p:strVal val="visible"/>
                                      </p:to>
                                    </p:set>
                                    <p:anim calcmode="lin" valueType="num">
                                      <p:cBhvr additive="base">
                                        <p:cTn id="21" dur="500" fill="hold"/>
                                        <p:tgtEl>
                                          <p:spTgt spid="4423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2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 calcmode="lin" valueType="num">
                                      <p:cBhvr additive="base">
                                        <p:cTn id="27" dur="500" fill="hold"/>
                                        <p:tgtEl>
                                          <p:spTgt spid="4423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2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1">
            <a:extLst>
              <a:ext uri="{FF2B5EF4-FFF2-40B4-BE49-F238E27FC236}">
                <a16:creationId xmlns:a16="http://schemas.microsoft.com/office/drawing/2014/main" id="{A53639D9-004A-456B-A175-ED836DBC982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6BCD0B1-66A8-4505-8C0A-4BD1C9071E90}" type="datetime1">
              <a:rPr lang="en-US" altLang="zh-CN" sz="1400" smtClean="0"/>
              <a:pPr>
                <a:spcBef>
                  <a:spcPct val="0"/>
                </a:spcBef>
                <a:buClrTx/>
                <a:buSzTx/>
                <a:buFontTx/>
                <a:buNone/>
              </a:pPr>
              <a:t>3/18/2023</a:t>
            </a:fld>
            <a:endParaRPr lang="en-US" altLang="zh-CN" sz="1400"/>
          </a:p>
        </p:txBody>
      </p:sp>
      <p:sp>
        <p:nvSpPr>
          <p:cNvPr id="28674" name="灯片编号占位符 3">
            <a:extLst>
              <a:ext uri="{FF2B5EF4-FFF2-40B4-BE49-F238E27FC236}">
                <a16:creationId xmlns:a16="http://schemas.microsoft.com/office/drawing/2014/main" id="{4F5DBE97-4E8B-4845-AE5E-BD83982129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A7D294-6141-470F-8C40-C08B2CBEB16C}" type="slidenum">
              <a:rPr lang="en-US" altLang="zh-CN" sz="2600">
                <a:solidFill>
                  <a:schemeClr val="bg1"/>
                </a:solidFill>
              </a:rPr>
              <a:pPr>
                <a:spcBef>
                  <a:spcPct val="0"/>
                </a:spcBef>
                <a:buClrTx/>
                <a:buSzTx/>
                <a:buFontTx/>
                <a:buNone/>
              </a:pPr>
              <a:t>14</a:t>
            </a:fld>
            <a:endParaRPr lang="en-US" altLang="zh-CN" sz="2600">
              <a:solidFill>
                <a:schemeClr val="bg1"/>
              </a:solidFill>
            </a:endParaRPr>
          </a:p>
        </p:txBody>
      </p:sp>
      <p:sp>
        <p:nvSpPr>
          <p:cNvPr id="28675" name="AutoShape 2">
            <a:extLst>
              <a:ext uri="{FF2B5EF4-FFF2-40B4-BE49-F238E27FC236}">
                <a16:creationId xmlns:a16="http://schemas.microsoft.com/office/drawing/2014/main" id="{670BB568-9390-41C5-9FF2-1BF34502B3BA}"/>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43395" name="Rectangle 3">
            <a:extLst>
              <a:ext uri="{FF2B5EF4-FFF2-40B4-BE49-F238E27FC236}">
                <a16:creationId xmlns:a16="http://schemas.microsoft.com/office/drawing/2014/main" id="{AA4CE98A-C9D8-46FB-A33A-8A78588D4697}"/>
              </a:ext>
            </a:extLst>
          </p:cNvPr>
          <p:cNvSpPr>
            <a:spLocks noChangeArrowheads="1"/>
          </p:cNvSpPr>
          <p:nvPr/>
        </p:nvSpPr>
        <p:spPr bwMode="auto">
          <a:xfrm>
            <a:off x="900113" y="2636838"/>
            <a:ext cx="76327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kumimoji="0" lang="en-US" altLang="zh-CN" b="1"/>
              <a:t>2. </a:t>
            </a:r>
            <a:r>
              <a:rPr kumimoji="0" lang="zh-CN" altLang="en-US" b="1"/>
              <a:t>若有从</a:t>
            </a:r>
            <a:r>
              <a:rPr kumimoji="0" lang="en-US" altLang="zh-CN" b="1"/>
              <a:t>n</a:t>
            </a:r>
            <a:r>
              <a:rPr kumimoji="0" lang="zh-CN" altLang="en-US" b="1"/>
              <a:t>出发的一个连接符指向它的解图后继节点｛</a:t>
            </a:r>
            <a:r>
              <a:rPr kumimoji="0" lang="en-US" altLang="zh-CN" b="1"/>
              <a:t>n</a:t>
            </a:r>
            <a:r>
              <a:rPr kumimoji="0" lang="en-US" altLang="zh-CN" b="1" baseline="-25000"/>
              <a:t>1</a:t>
            </a:r>
            <a:r>
              <a:rPr kumimoji="0" lang="zh-CN" altLang="en-US" b="1"/>
              <a:t>，</a:t>
            </a:r>
            <a:r>
              <a:rPr kumimoji="0" lang="en-US" altLang="zh-CN" b="1"/>
              <a:t>…</a:t>
            </a:r>
            <a:r>
              <a:rPr kumimoji="0" lang="zh-CN" altLang="en-US" b="1"/>
              <a:t>，</a:t>
            </a:r>
            <a:r>
              <a:rPr kumimoji="0" lang="en-US" altLang="zh-CN" b="1"/>
              <a:t>n</a:t>
            </a:r>
            <a:r>
              <a:rPr kumimoji="0" lang="en-US" altLang="zh-CN" b="1" baseline="-25000"/>
              <a:t>i</a:t>
            </a:r>
            <a:r>
              <a:rPr kumimoji="0" lang="zh-CN" altLang="en-US" b="1"/>
              <a:t>｝，设此连接符的费用为</a:t>
            </a:r>
            <a:r>
              <a:rPr kumimoji="0" lang="en-US" altLang="zh-CN" b="1"/>
              <a:t>C</a:t>
            </a:r>
            <a:r>
              <a:rPr kumimoji="0" lang="en-US" altLang="zh-CN" b="1" baseline="-25000"/>
              <a:t>i</a:t>
            </a:r>
            <a:r>
              <a:rPr kumimoji="0" lang="zh-CN" altLang="en-US" b="1"/>
              <a:t>，则</a:t>
            </a:r>
            <a:r>
              <a:rPr kumimoji="0" lang="en-US" altLang="zh-CN" b="1"/>
              <a:t>:</a:t>
            </a:r>
          </a:p>
          <a:p>
            <a:pPr eaLnBrk="1" hangingPunct="1">
              <a:lnSpc>
                <a:spcPct val="120000"/>
              </a:lnSpc>
              <a:buFont typeface="Wingdings" panose="05000000000000000000" pitchFamily="2" charset="2"/>
              <a:buNone/>
            </a:pPr>
            <a:r>
              <a:rPr kumimoji="0" lang="en-US" altLang="zh-CN" b="1"/>
              <a:t>         k(n, N)=  C</a:t>
            </a:r>
            <a:r>
              <a:rPr kumimoji="0" lang="en-US" altLang="zh-CN" b="1" baseline="-25000"/>
              <a:t>i</a:t>
            </a:r>
            <a:r>
              <a:rPr kumimoji="0" lang="en-US" altLang="zh-CN" b="1"/>
              <a:t>+ k(n</a:t>
            </a:r>
            <a:r>
              <a:rPr kumimoji="0" lang="en-US" altLang="zh-CN" b="1" baseline="-25000"/>
              <a:t>1</a:t>
            </a:r>
            <a:r>
              <a:rPr kumimoji="0" lang="en-US" altLang="zh-CN" b="1"/>
              <a:t>, N)+…+k(n</a:t>
            </a:r>
            <a:r>
              <a:rPr kumimoji="0" lang="en-US" altLang="zh-CN" b="1" baseline="-25000"/>
              <a:t>i</a:t>
            </a:r>
            <a:r>
              <a:rPr kumimoji="0" lang="en-US" altLang="zh-CN" b="1"/>
              <a:t>, N)</a:t>
            </a:r>
          </a:p>
          <a:p>
            <a:pPr eaLnBrk="1" hangingPunct="1">
              <a:lnSpc>
                <a:spcPct val="120000"/>
              </a:lnSpc>
              <a:spcBef>
                <a:spcPct val="50000"/>
              </a:spcBef>
            </a:pPr>
            <a:r>
              <a:rPr kumimoji="0" lang="zh-CN" altLang="en-US" b="1">
                <a:solidFill>
                  <a:srgbClr val="FF0000"/>
                </a:solidFill>
              </a:rPr>
              <a:t>最佳解图</a:t>
            </a:r>
            <a:r>
              <a:rPr kumimoji="0" lang="zh-CN" altLang="en-US" b="1"/>
              <a:t>：具有最低费用的解图</a:t>
            </a:r>
            <a:endParaRPr kumimoji="0"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3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3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3">
            <a:extLst>
              <a:ext uri="{FF2B5EF4-FFF2-40B4-BE49-F238E27FC236}">
                <a16:creationId xmlns:a16="http://schemas.microsoft.com/office/drawing/2014/main" id="{49698F3A-AB98-4398-A87B-287C3A74480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A612E1-4504-446F-896B-7762E9E1CE85}" type="datetime1">
              <a:rPr lang="en-US" altLang="zh-CN" sz="1400" smtClean="0"/>
              <a:pPr>
                <a:spcBef>
                  <a:spcPct val="0"/>
                </a:spcBef>
                <a:buClrTx/>
                <a:buSzTx/>
                <a:buFontTx/>
                <a:buNone/>
              </a:pPr>
              <a:t>3/18/2023</a:t>
            </a:fld>
            <a:endParaRPr lang="en-US" altLang="zh-CN" sz="1400"/>
          </a:p>
        </p:txBody>
      </p:sp>
      <p:sp>
        <p:nvSpPr>
          <p:cNvPr id="29698" name="灯片编号占位符 5">
            <a:extLst>
              <a:ext uri="{FF2B5EF4-FFF2-40B4-BE49-F238E27FC236}">
                <a16:creationId xmlns:a16="http://schemas.microsoft.com/office/drawing/2014/main" id="{71121450-B9C0-4F4D-97E4-F6EC48ECB8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1DBAD4-ADD6-4D0D-8168-FF75A8226EF9}" type="slidenum">
              <a:rPr lang="en-US" altLang="zh-CN" sz="2600">
                <a:solidFill>
                  <a:schemeClr val="bg1"/>
                </a:solidFill>
              </a:rPr>
              <a:pPr>
                <a:spcBef>
                  <a:spcPct val="0"/>
                </a:spcBef>
                <a:buClrTx/>
                <a:buSzTx/>
                <a:buFontTx/>
                <a:buNone/>
              </a:pPr>
              <a:t>15</a:t>
            </a:fld>
            <a:endParaRPr lang="en-US" altLang="zh-CN" sz="2600">
              <a:solidFill>
                <a:schemeClr val="bg1"/>
              </a:solidFill>
            </a:endParaRPr>
          </a:p>
        </p:txBody>
      </p:sp>
      <p:sp>
        <p:nvSpPr>
          <p:cNvPr id="29699" name="AutoShape 2">
            <a:extLst>
              <a:ext uri="{FF2B5EF4-FFF2-40B4-BE49-F238E27FC236}">
                <a16:creationId xmlns:a16="http://schemas.microsoft.com/office/drawing/2014/main" id="{95912F30-CB7E-4B86-AC05-085922C86690}"/>
              </a:ext>
            </a:extLst>
          </p:cNvPr>
          <p:cNvSpPr>
            <a:spLocks noGrp="1" noChangeArrowheads="1"/>
          </p:cNvSpPr>
          <p:nvPr>
            <p:ph type="title"/>
          </p:nvPr>
        </p:nvSpPr>
        <p:spPr/>
        <p:txBody>
          <a:bodyPr/>
          <a:lstStyle/>
          <a:p>
            <a:pPr eaLnBrk="1" hangingPunct="1"/>
            <a:r>
              <a:rPr lang="zh-CN" altLang="en-US"/>
              <a:t>设</a:t>
            </a:r>
            <a:r>
              <a:rPr lang="en-US" altLang="zh-CN"/>
              <a:t>k-</a:t>
            </a:r>
            <a:r>
              <a:rPr lang="zh-CN" altLang="en-US"/>
              <a:t>连接符的费用为</a:t>
            </a:r>
            <a:r>
              <a:rPr lang="en-US" altLang="zh-CN"/>
              <a:t>k</a:t>
            </a:r>
            <a:r>
              <a:rPr lang="zh-CN" altLang="en-US"/>
              <a:t>，计算</a:t>
            </a:r>
            <a:r>
              <a:rPr lang="en-US" altLang="zh-CN" b="0"/>
              <a:t>k(n</a:t>
            </a:r>
            <a:r>
              <a:rPr kumimoji="1" lang="en-US" altLang="zh-CN" sz="2400" b="0" baseline="-25000">
                <a:solidFill>
                  <a:schemeClr val="tx1"/>
                </a:solidFill>
                <a:latin typeface="Comic Sans MS" panose="030F0702030302020204" pitchFamily="66" charset="0"/>
              </a:rPr>
              <a:t>0</a:t>
            </a:r>
            <a:r>
              <a:rPr lang="en-US" altLang="zh-CN" b="0"/>
              <a:t>, N) </a:t>
            </a:r>
          </a:p>
        </p:txBody>
      </p:sp>
      <p:sp>
        <p:nvSpPr>
          <p:cNvPr id="29700" name="Rectangle 3">
            <a:extLst>
              <a:ext uri="{FF2B5EF4-FFF2-40B4-BE49-F238E27FC236}">
                <a16:creationId xmlns:a16="http://schemas.microsoft.com/office/drawing/2014/main" id="{A6F5F0A9-F660-42A6-AB8B-824E7073C346}"/>
              </a:ext>
            </a:extLst>
          </p:cNvPr>
          <p:cNvSpPr>
            <a:spLocks noGrp="1" noChangeArrowheads="1"/>
          </p:cNvSpPr>
          <p:nvPr>
            <p:ph type="body" idx="1"/>
          </p:nvPr>
        </p:nvSpPr>
        <p:spPr/>
        <p:txBody>
          <a:bodyPr/>
          <a:lstStyle/>
          <a:p>
            <a:pPr eaLnBrk="1" hangingPunct="1"/>
            <a:endParaRPr lang="zh-CN" altLang="zh-CN"/>
          </a:p>
        </p:txBody>
      </p:sp>
      <p:grpSp>
        <p:nvGrpSpPr>
          <p:cNvPr id="2" name="Group 71">
            <a:extLst>
              <a:ext uri="{FF2B5EF4-FFF2-40B4-BE49-F238E27FC236}">
                <a16:creationId xmlns:a16="http://schemas.microsoft.com/office/drawing/2014/main" id="{F266AFBC-B97F-4B02-8F34-336EAAD46865}"/>
              </a:ext>
            </a:extLst>
          </p:cNvPr>
          <p:cNvGrpSpPr>
            <a:grpSpLocks/>
          </p:cNvGrpSpPr>
          <p:nvPr/>
        </p:nvGrpSpPr>
        <p:grpSpPr bwMode="auto">
          <a:xfrm>
            <a:off x="612775" y="2516188"/>
            <a:ext cx="3576638" cy="3681412"/>
            <a:chOff x="72" y="225"/>
            <a:chExt cx="2253" cy="2319"/>
          </a:xfrm>
        </p:grpSpPr>
        <p:sp>
          <p:nvSpPr>
            <p:cNvPr id="29741" name="Line 72">
              <a:extLst>
                <a:ext uri="{FF2B5EF4-FFF2-40B4-BE49-F238E27FC236}">
                  <a16:creationId xmlns:a16="http://schemas.microsoft.com/office/drawing/2014/main" id="{0F7E6C3C-8089-4557-A522-DB3915B99265}"/>
                </a:ext>
              </a:extLst>
            </p:cNvPr>
            <p:cNvSpPr>
              <a:spLocks noChangeShapeType="1"/>
            </p:cNvSpPr>
            <p:nvPr/>
          </p:nvSpPr>
          <p:spPr bwMode="auto">
            <a:xfrm rot="1476510" flipH="1">
              <a:off x="933" y="225"/>
              <a:ext cx="576"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2" name="Line 73">
              <a:extLst>
                <a:ext uri="{FF2B5EF4-FFF2-40B4-BE49-F238E27FC236}">
                  <a16:creationId xmlns:a16="http://schemas.microsoft.com/office/drawing/2014/main" id="{676A1D68-5251-4D49-BBE5-31EE3CA8CE35}"/>
                </a:ext>
              </a:extLst>
            </p:cNvPr>
            <p:cNvSpPr>
              <a:spLocks noChangeShapeType="1"/>
            </p:cNvSpPr>
            <p:nvPr/>
          </p:nvSpPr>
          <p:spPr bwMode="auto">
            <a:xfrm flipH="1">
              <a:off x="408" y="714"/>
              <a:ext cx="384"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3" name="Line 74">
              <a:extLst>
                <a:ext uri="{FF2B5EF4-FFF2-40B4-BE49-F238E27FC236}">
                  <a16:creationId xmlns:a16="http://schemas.microsoft.com/office/drawing/2014/main" id="{181F223C-B0AB-4D4A-8B5E-E3C6EAE752D0}"/>
                </a:ext>
              </a:extLst>
            </p:cNvPr>
            <p:cNvSpPr>
              <a:spLocks noChangeShapeType="1"/>
            </p:cNvSpPr>
            <p:nvPr/>
          </p:nvSpPr>
          <p:spPr bwMode="auto">
            <a:xfrm>
              <a:off x="414" y="1440"/>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4" name="Line 75">
              <a:extLst>
                <a:ext uri="{FF2B5EF4-FFF2-40B4-BE49-F238E27FC236}">
                  <a16:creationId xmlns:a16="http://schemas.microsoft.com/office/drawing/2014/main" id="{F8398693-254E-45A9-99BC-FA51F1E7B6FB}"/>
                </a:ext>
              </a:extLst>
            </p:cNvPr>
            <p:cNvSpPr>
              <a:spLocks noChangeShapeType="1"/>
            </p:cNvSpPr>
            <p:nvPr/>
          </p:nvSpPr>
          <p:spPr bwMode="auto">
            <a:xfrm>
              <a:off x="462" y="1332"/>
              <a:ext cx="81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5" name="Line 76">
              <a:extLst>
                <a:ext uri="{FF2B5EF4-FFF2-40B4-BE49-F238E27FC236}">
                  <a16:creationId xmlns:a16="http://schemas.microsoft.com/office/drawing/2014/main" id="{069BA116-2673-43D9-B19E-1D56629F4503}"/>
                </a:ext>
              </a:extLst>
            </p:cNvPr>
            <p:cNvSpPr>
              <a:spLocks noChangeShapeType="1"/>
            </p:cNvSpPr>
            <p:nvPr/>
          </p:nvSpPr>
          <p:spPr bwMode="auto">
            <a:xfrm>
              <a:off x="456" y="1872"/>
              <a:ext cx="13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6" name="Line 77">
              <a:extLst>
                <a:ext uri="{FF2B5EF4-FFF2-40B4-BE49-F238E27FC236}">
                  <a16:creationId xmlns:a16="http://schemas.microsoft.com/office/drawing/2014/main" id="{EC54623C-E7AB-445E-B2F3-0D6CC6125D34}"/>
                </a:ext>
              </a:extLst>
            </p:cNvPr>
            <p:cNvSpPr>
              <a:spLocks noChangeShapeType="1"/>
            </p:cNvSpPr>
            <p:nvPr/>
          </p:nvSpPr>
          <p:spPr bwMode="auto">
            <a:xfrm>
              <a:off x="1329" y="1368"/>
              <a:ext cx="528"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7" name="Line 78">
              <a:extLst>
                <a:ext uri="{FF2B5EF4-FFF2-40B4-BE49-F238E27FC236}">
                  <a16:creationId xmlns:a16="http://schemas.microsoft.com/office/drawing/2014/main" id="{6CDB9024-3F6A-458E-B137-54A1297C9092}"/>
                </a:ext>
              </a:extLst>
            </p:cNvPr>
            <p:cNvSpPr>
              <a:spLocks noChangeShapeType="1"/>
            </p:cNvSpPr>
            <p:nvPr/>
          </p:nvSpPr>
          <p:spPr bwMode="auto">
            <a:xfrm flipH="1">
              <a:off x="471" y="1398"/>
              <a:ext cx="813" cy="8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8" name="Oval 79">
              <a:extLst>
                <a:ext uri="{FF2B5EF4-FFF2-40B4-BE49-F238E27FC236}">
                  <a16:creationId xmlns:a16="http://schemas.microsoft.com/office/drawing/2014/main" id="{6F0563A0-8D47-4EF8-9A03-762EE88E8D97}"/>
                </a:ext>
              </a:extLst>
            </p:cNvPr>
            <p:cNvSpPr>
              <a:spLocks noChangeArrowheads="1"/>
            </p:cNvSpPr>
            <p:nvPr/>
          </p:nvSpPr>
          <p:spPr bwMode="auto">
            <a:xfrm>
              <a:off x="762" y="642"/>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49" name="Oval 80">
              <a:extLst>
                <a:ext uri="{FF2B5EF4-FFF2-40B4-BE49-F238E27FC236}">
                  <a16:creationId xmlns:a16="http://schemas.microsoft.com/office/drawing/2014/main" id="{99CA2591-8232-43CF-87E2-79E2977AC879}"/>
                </a:ext>
              </a:extLst>
            </p:cNvPr>
            <p:cNvSpPr>
              <a:spLocks noChangeArrowheads="1"/>
            </p:cNvSpPr>
            <p:nvPr/>
          </p:nvSpPr>
          <p:spPr bwMode="auto">
            <a:xfrm>
              <a:off x="372" y="132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50" name="Oval 81">
              <a:extLst>
                <a:ext uri="{FF2B5EF4-FFF2-40B4-BE49-F238E27FC236}">
                  <a16:creationId xmlns:a16="http://schemas.microsoft.com/office/drawing/2014/main" id="{B333CFAC-9953-43A0-9581-B23AD67834DA}"/>
                </a:ext>
              </a:extLst>
            </p:cNvPr>
            <p:cNvSpPr>
              <a:spLocks noChangeArrowheads="1"/>
            </p:cNvSpPr>
            <p:nvPr/>
          </p:nvSpPr>
          <p:spPr bwMode="auto">
            <a:xfrm>
              <a:off x="1263" y="1287"/>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51" name="Oval 82">
              <a:extLst>
                <a:ext uri="{FF2B5EF4-FFF2-40B4-BE49-F238E27FC236}">
                  <a16:creationId xmlns:a16="http://schemas.microsoft.com/office/drawing/2014/main" id="{951BB89C-D8C1-4E8A-8B4A-7871B0DE251B}"/>
                </a:ext>
              </a:extLst>
            </p:cNvPr>
            <p:cNvSpPr>
              <a:spLocks noChangeArrowheads="1"/>
            </p:cNvSpPr>
            <p:nvPr/>
          </p:nvSpPr>
          <p:spPr bwMode="auto">
            <a:xfrm>
              <a:off x="1839" y="1803"/>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52" name="Oval 83">
              <a:extLst>
                <a:ext uri="{FF2B5EF4-FFF2-40B4-BE49-F238E27FC236}">
                  <a16:creationId xmlns:a16="http://schemas.microsoft.com/office/drawing/2014/main" id="{89969EB3-07A1-406B-8655-164A68CFD7F6}"/>
                </a:ext>
              </a:extLst>
            </p:cNvPr>
            <p:cNvSpPr>
              <a:spLocks noChangeArrowheads="1"/>
            </p:cNvSpPr>
            <p:nvPr/>
          </p:nvSpPr>
          <p:spPr bwMode="auto">
            <a:xfrm>
              <a:off x="360" y="1824"/>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53" name="Oval 84">
              <a:extLst>
                <a:ext uri="{FF2B5EF4-FFF2-40B4-BE49-F238E27FC236}">
                  <a16:creationId xmlns:a16="http://schemas.microsoft.com/office/drawing/2014/main" id="{764B1484-3FE2-46FB-AC20-23CD351C214F}"/>
                </a:ext>
              </a:extLst>
            </p:cNvPr>
            <p:cNvSpPr>
              <a:spLocks noChangeArrowheads="1"/>
            </p:cNvSpPr>
            <p:nvPr/>
          </p:nvSpPr>
          <p:spPr bwMode="auto">
            <a:xfrm>
              <a:off x="369" y="219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54" name="Oval 85">
              <a:extLst>
                <a:ext uri="{FF2B5EF4-FFF2-40B4-BE49-F238E27FC236}">
                  <a16:creationId xmlns:a16="http://schemas.microsoft.com/office/drawing/2014/main" id="{35F416A6-0FDE-4B90-9182-61442C40CC84}"/>
                </a:ext>
              </a:extLst>
            </p:cNvPr>
            <p:cNvSpPr>
              <a:spLocks noChangeArrowheads="1"/>
            </p:cNvSpPr>
            <p:nvPr/>
          </p:nvSpPr>
          <p:spPr bwMode="auto">
            <a:xfrm>
              <a:off x="1602" y="31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55" name="Line 86">
              <a:extLst>
                <a:ext uri="{FF2B5EF4-FFF2-40B4-BE49-F238E27FC236}">
                  <a16:creationId xmlns:a16="http://schemas.microsoft.com/office/drawing/2014/main" id="{57F442EF-44DD-498F-AE8A-5FAC300B8FB9}"/>
                </a:ext>
              </a:extLst>
            </p:cNvPr>
            <p:cNvSpPr>
              <a:spLocks noChangeShapeType="1"/>
            </p:cNvSpPr>
            <p:nvPr/>
          </p:nvSpPr>
          <p:spPr bwMode="auto">
            <a:xfrm>
              <a:off x="411" y="1920"/>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56" name="Arc 87">
              <a:extLst>
                <a:ext uri="{FF2B5EF4-FFF2-40B4-BE49-F238E27FC236}">
                  <a16:creationId xmlns:a16="http://schemas.microsoft.com/office/drawing/2014/main" id="{E52D04E6-D633-4C56-8384-215E0E5A9758}"/>
                </a:ext>
              </a:extLst>
            </p:cNvPr>
            <p:cNvSpPr>
              <a:spLocks/>
            </p:cNvSpPr>
            <p:nvPr/>
          </p:nvSpPr>
          <p:spPr bwMode="auto">
            <a:xfrm rot="4134651">
              <a:off x="447" y="1335"/>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7" name="Arc 88">
              <a:extLst>
                <a:ext uri="{FF2B5EF4-FFF2-40B4-BE49-F238E27FC236}">
                  <a16:creationId xmlns:a16="http://schemas.microsoft.com/office/drawing/2014/main" id="{2465574D-BD2C-4489-A756-26E11404EB8C}"/>
                </a:ext>
              </a:extLst>
            </p:cNvPr>
            <p:cNvSpPr>
              <a:spLocks/>
            </p:cNvSpPr>
            <p:nvPr/>
          </p:nvSpPr>
          <p:spPr bwMode="auto">
            <a:xfrm rot="5364023">
              <a:off x="435" y="1845"/>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8" name="Arc 89">
              <a:extLst>
                <a:ext uri="{FF2B5EF4-FFF2-40B4-BE49-F238E27FC236}">
                  <a16:creationId xmlns:a16="http://schemas.microsoft.com/office/drawing/2014/main" id="{9FF3BCCE-F43B-4C6E-8D2A-7068DED669FD}"/>
                </a:ext>
              </a:extLst>
            </p:cNvPr>
            <p:cNvSpPr>
              <a:spLocks/>
            </p:cNvSpPr>
            <p:nvPr/>
          </p:nvSpPr>
          <p:spPr bwMode="auto">
            <a:xfrm rot="7135907">
              <a:off x="1272" y="1395"/>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9" name="Text Box 90">
              <a:extLst>
                <a:ext uri="{FF2B5EF4-FFF2-40B4-BE49-F238E27FC236}">
                  <a16:creationId xmlns:a16="http://schemas.microsoft.com/office/drawing/2014/main" id="{CA1951AD-B53E-43CD-A801-7422D3544219}"/>
                </a:ext>
              </a:extLst>
            </p:cNvPr>
            <p:cNvSpPr txBox="1">
              <a:spLocks noChangeArrowheads="1"/>
            </p:cNvSpPr>
            <p:nvPr/>
          </p:nvSpPr>
          <p:spPr bwMode="auto">
            <a:xfrm>
              <a:off x="1659" y="28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0</a:t>
              </a:r>
              <a:endParaRPr lang="en-US" altLang="zh-CN" sz="2400">
                <a:latin typeface="Comic Sans MS" panose="030F0702030302020204" pitchFamily="66" charset="0"/>
              </a:endParaRPr>
            </a:p>
          </p:txBody>
        </p:sp>
        <p:sp>
          <p:nvSpPr>
            <p:cNvPr id="29760" name="Text Box 91">
              <a:extLst>
                <a:ext uri="{FF2B5EF4-FFF2-40B4-BE49-F238E27FC236}">
                  <a16:creationId xmlns:a16="http://schemas.microsoft.com/office/drawing/2014/main" id="{B196FA09-4DCB-4FF2-A5C0-6B7DDD889945}"/>
                </a:ext>
              </a:extLst>
            </p:cNvPr>
            <p:cNvSpPr txBox="1">
              <a:spLocks noChangeArrowheads="1"/>
            </p:cNvSpPr>
            <p:nvPr/>
          </p:nvSpPr>
          <p:spPr bwMode="auto">
            <a:xfrm>
              <a:off x="453" y="49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1</a:t>
              </a:r>
              <a:endParaRPr lang="en-US" altLang="zh-CN" sz="2400">
                <a:latin typeface="Comic Sans MS" panose="030F0702030302020204" pitchFamily="66" charset="0"/>
              </a:endParaRPr>
            </a:p>
          </p:txBody>
        </p:sp>
        <p:sp>
          <p:nvSpPr>
            <p:cNvPr id="29761" name="Text Box 92">
              <a:extLst>
                <a:ext uri="{FF2B5EF4-FFF2-40B4-BE49-F238E27FC236}">
                  <a16:creationId xmlns:a16="http://schemas.microsoft.com/office/drawing/2014/main" id="{6ABB24A7-CAD1-4342-BF03-C9996BA96742}"/>
                </a:ext>
              </a:extLst>
            </p:cNvPr>
            <p:cNvSpPr txBox="1">
              <a:spLocks noChangeArrowheads="1"/>
            </p:cNvSpPr>
            <p:nvPr/>
          </p:nvSpPr>
          <p:spPr bwMode="auto">
            <a:xfrm>
              <a:off x="117" y="12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3</a:t>
              </a:r>
              <a:endParaRPr lang="en-US" altLang="zh-CN" sz="2400">
                <a:latin typeface="Comic Sans MS" panose="030F0702030302020204" pitchFamily="66" charset="0"/>
              </a:endParaRPr>
            </a:p>
          </p:txBody>
        </p:sp>
        <p:sp>
          <p:nvSpPr>
            <p:cNvPr id="29762" name="Text Box 93">
              <a:extLst>
                <a:ext uri="{FF2B5EF4-FFF2-40B4-BE49-F238E27FC236}">
                  <a16:creationId xmlns:a16="http://schemas.microsoft.com/office/drawing/2014/main" id="{F0838A88-67E3-4A70-8FC2-D8F7A2715953}"/>
                </a:ext>
              </a:extLst>
            </p:cNvPr>
            <p:cNvSpPr txBox="1">
              <a:spLocks noChangeArrowheads="1"/>
            </p:cNvSpPr>
            <p:nvPr/>
          </p:nvSpPr>
          <p:spPr bwMode="auto">
            <a:xfrm>
              <a:off x="1323" y="11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5</a:t>
              </a:r>
              <a:endParaRPr lang="en-US" altLang="zh-CN" sz="2400">
                <a:latin typeface="Comic Sans MS" panose="030F0702030302020204" pitchFamily="66" charset="0"/>
              </a:endParaRPr>
            </a:p>
          </p:txBody>
        </p:sp>
        <p:sp>
          <p:nvSpPr>
            <p:cNvPr id="29763" name="Text Box 94">
              <a:extLst>
                <a:ext uri="{FF2B5EF4-FFF2-40B4-BE49-F238E27FC236}">
                  <a16:creationId xmlns:a16="http://schemas.microsoft.com/office/drawing/2014/main" id="{D618C88C-7377-460B-A1C6-D74B16426F80}"/>
                </a:ext>
              </a:extLst>
            </p:cNvPr>
            <p:cNvSpPr txBox="1">
              <a:spLocks noChangeArrowheads="1"/>
            </p:cNvSpPr>
            <p:nvPr/>
          </p:nvSpPr>
          <p:spPr bwMode="auto">
            <a:xfrm>
              <a:off x="72" y="172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6</a:t>
              </a:r>
              <a:endParaRPr lang="en-US" altLang="zh-CN" sz="2400">
                <a:latin typeface="Comic Sans MS" panose="030F0702030302020204" pitchFamily="66" charset="0"/>
              </a:endParaRPr>
            </a:p>
          </p:txBody>
        </p:sp>
        <p:sp>
          <p:nvSpPr>
            <p:cNvPr id="29764" name="Text Box 95">
              <a:extLst>
                <a:ext uri="{FF2B5EF4-FFF2-40B4-BE49-F238E27FC236}">
                  <a16:creationId xmlns:a16="http://schemas.microsoft.com/office/drawing/2014/main" id="{1B721224-B49C-4E06-A4CA-BABF85C634E3}"/>
                </a:ext>
              </a:extLst>
            </p:cNvPr>
            <p:cNvSpPr txBox="1">
              <a:spLocks noChangeArrowheads="1"/>
            </p:cNvSpPr>
            <p:nvPr/>
          </p:nvSpPr>
          <p:spPr bwMode="auto">
            <a:xfrm>
              <a:off x="1893"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8</a:t>
              </a:r>
              <a:endParaRPr lang="en-US" altLang="zh-CN" sz="2400">
                <a:latin typeface="Comic Sans MS" panose="030F0702030302020204" pitchFamily="66" charset="0"/>
              </a:endParaRPr>
            </a:p>
          </p:txBody>
        </p:sp>
        <p:sp>
          <p:nvSpPr>
            <p:cNvPr id="29765" name="Text Box 96">
              <a:extLst>
                <a:ext uri="{FF2B5EF4-FFF2-40B4-BE49-F238E27FC236}">
                  <a16:creationId xmlns:a16="http://schemas.microsoft.com/office/drawing/2014/main" id="{6771ACFC-1014-4A60-B133-0C6D91A325AC}"/>
                </a:ext>
              </a:extLst>
            </p:cNvPr>
            <p:cNvSpPr txBox="1">
              <a:spLocks noChangeArrowheads="1"/>
            </p:cNvSpPr>
            <p:nvPr/>
          </p:nvSpPr>
          <p:spPr bwMode="auto">
            <a:xfrm>
              <a:off x="216" y="222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7</a:t>
              </a:r>
              <a:endParaRPr lang="en-US" altLang="zh-CN" sz="2400">
                <a:latin typeface="Comic Sans MS" panose="030F0702030302020204" pitchFamily="66" charset="0"/>
              </a:endParaRPr>
            </a:p>
          </p:txBody>
        </p:sp>
        <p:sp>
          <p:nvSpPr>
            <p:cNvPr id="29766" name="Text Box 97">
              <a:extLst>
                <a:ext uri="{FF2B5EF4-FFF2-40B4-BE49-F238E27FC236}">
                  <a16:creationId xmlns:a16="http://schemas.microsoft.com/office/drawing/2014/main" id="{69F38C60-861D-49C8-9F00-E89806186610}"/>
                </a:ext>
              </a:extLst>
            </p:cNvPr>
            <p:cNvSpPr txBox="1">
              <a:spLocks noChangeArrowheads="1"/>
            </p:cNvSpPr>
            <p:nvPr/>
          </p:nvSpPr>
          <p:spPr bwMode="auto">
            <a:xfrm>
              <a:off x="648" y="225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a:t>
              </a:r>
            </a:p>
          </p:txBody>
        </p:sp>
      </p:grpSp>
      <p:grpSp>
        <p:nvGrpSpPr>
          <p:cNvPr id="3" name="Group 98">
            <a:extLst>
              <a:ext uri="{FF2B5EF4-FFF2-40B4-BE49-F238E27FC236}">
                <a16:creationId xmlns:a16="http://schemas.microsoft.com/office/drawing/2014/main" id="{06DC1BD3-7AED-4BD3-AB37-73975A98A077}"/>
              </a:ext>
            </a:extLst>
          </p:cNvPr>
          <p:cNvGrpSpPr>
            <a:grpSpLocks/>
          </p:cNvGrpSpPr>
          <p:nvPr/>
        </p:nvGrpSpPr>
        <p:grpSpPr bwMode="auto">
          <a:xfrm>
            <a:off x="3946525" y="2611438"/>
            <a:ext cx="2971800" cy="3352800"/>
            <a:chOff x="2928" y="96"/>
            <a:chExt cx="1872" cy="2112"/>
          </a:xfrm>
        </p:grpSpPr>
        <p:sp>
          <p:nvSpPr>
            <p:cNvPr id="29722" name="Text Box 99">
              <a:extLst>
                <a:ext uri="{FF2B5EF4-FFF2-40B4-BE49-F238E27FC236}">
                  <a16:creationId xmlns:a16="http://schemas.microsoft.com/office/drawing/2014/main" id="{CD81DEF1-7715-4B50-8507-2A57B172A0B4}"/>
                </a:ext>
              </a:extLst>
            </p:cNvPr>
            <p:cNvSpPr txBox="1">
              <a:spLocks noChangeArrowheads="1"/>
            </p:cNvSpPr>
            <p:nvPr/>
          </p:nvSpPr>
          <p:spPr bwMode="auto">
            <a:xfrm>
              <a:off x="3840" y="9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0</a:t>
              </a:r>
              <a:endParaRPr lang="en-US" altLang="zh-CN" sz="2400">
                <a:latin typeface="Comic Sans MS" panose="030F0702030302020204" pitchFamily="66" charset="0"/>
              </a:endParaRPr>
            </a:p>
          </p:txBody>
        </p:sp>
        <p:sp>
          <p:nvSpPr>
            <p:cNvPr id="29723" name="Text Box 100">
              <a:extLst>
                <a:ext uri="{FF2B5EF4-FFF2-40B4-BE49-F238E27FC236}">
                  <a16:creationId xmlns:a16="http://schemas.microsoft.com/office/drawing/2014/main" id="{343B9211-D7A9-4555-9F86-488DA41B3F76}"/>
                </a:ext>
              </a:extLst>
            </p:cNvPr>
            <p:cNvSpPr txBox="1">
              <a:spLocks noChangeArrowheads="1"/>
            </p:cNvSpPr>
            <p:nvPr/>
          </p:nvSpPr>
          <p:spPr bwMode="auto">
            <a:xfrm>
              <a:off x="4368" y="6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4</a:t>
              </a:r>
              <a:endParaRPr lang="en-US" altLang="zh-CN" sz="2400">
                <a:latin typeface="Comic Sans MS" panose="030F0702030302020204" pitchFamily="66" charset="0"/>
              </a:endParaRPr>
            </a:p>
          </p:txBody>
        </p:sp>
        <p:grpSp>
          <p:nvGrpSpPr>
            <p:cNvPr id="29724" name="Group 101">
              <a:extLst>
                <a:ext uri="{FF2B5EF4-FFF2-40B4-BE49-F238E27FC236}">
                  <a16:creationId xmlns:a16="http://schemas.microsoft.com/office/drawing/2014/main" id="{E30408ED-6A59-490D-9F62-0D57FD326A65}"/>
                </a:ext>
              </a:extLst>
            </p:cNvPr>
            <p:cNvGrpSpPr>
              <a:grpSpLocks/>
            </p:cNvGrpSpPr>
            <p:nvPr/>
          </p:nvGrpSpPr>
          <p:grpSpPr bwMode="auto">
            <a:xfrm>
              <a:off x="2928" y="240"/>
              <a:ext cx="1617" cy="1968"/>
              <a:chOff x="2928" y="240"/>
              <a:chExt cx="1617" cy="1968"/>
            </a:xfrm>
          </p:grpSpPr>
          <p:sp>
            <p:nvSpPr>
              <p:cNvPr id="29725" name="Line 102">
                <a:extLst>
                  <a:ext uri="{FF2B5EF4-FFF2-40B4-BE49-F238E27FC236}">
                    <a16:creationId xmlns:a16="http://schemas.microsoft.com/office/drawing/2014/main" id="{DABD869D-2DDF-4D3A-B725-5784EA2F4A22}"/>
                  </a:ext>
                </a:extLst>
              </p:cNvPr>
              <p:cNvSpPr>
                <a:spLocks noChangeShapeType="1"/>
              </p:cNvSpPr>
              <p:nvPr/>
            </p:nvSpPr>
            <p:spPr bwMode="auto">
              <a:xfrm>
                <a:off x="3792" y="336"/>
                <a:ext cx="0"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6" name="Oval 103">
                <a:extLst>
                  <a:ext uri="{FF2B5EF4-FFF2-40B4-BE49-F238E27FC236}">
                    <a16:creationId xmlns:a16="http://schemas.microsoft.com/office/drawing/2014/main" id="{9BA0751F-7B84-49F7-B602-04629918D06E}"/>
                  </a:ext>
                </a:extLst>
              </p:cNvPr>
              <p:cNvSpPr>
                <a:spLocks noChangeArrowheads="1"/>
              </p:cNvSpPr>
              <p:nvPr/>
            </p:nvSpPr>
            <p:spPr bwMode="auto">
              <a:xfrm>
                <a:off x="3744" y="96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27" name="Oval 104">
                <a:extLst>
                  <a:ext uri="{FF2B5EF4-FFF2-40B4-BE49-F238E27FC236}">
                    <a16:creationId xmlns:a16="http://schemas.microsoft.com/office/drawing/2014/main" id="{BFC96C96-C78E-4829-A9DE-B208DB3B5221}"/>
                  </a:ext>
                </a:extLst>
              </p:cNvPr>
              <p:cNvSpPr>
                <a:spLocks noChangeArrowheads="1"/>
              </p:cNvSpPr>
              <p:nvPr/>
            </p:nvSpPr>
            <p:spPr bwMode="auto">
              <a:xfrm>
                <a:off x="4272" y="76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28" name="Oval 105">
                <a:extLst>
                  <a:ext uri="{FF2B5EF4-FFF2-40B4-BE49-F238E27FC236}">
                    <a16:creationId xmlns:a16="http://schemas.microsoft.com/office/drawing/2014/main" id="{B6579022-7950-4B8A-9AFC-C7FA5E247DF3}"/>
                  </a:ext>
                </a:extLst>
              </p:cNvPr>
              <p:cNvSpPr>
                <a:spLocks noChangeArrowheads="1"/>
              </p:cNvSpPr>
              <p:nvPr/>
            </p:nvSpPr>
            <p:spPr bwMode="auto">
              <a:xfrm>
                <a:off x="2928" y="1968"/>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29" name="Oval 106">
                <a:extLst>
                  <a:ext uri="{FF2B5EF4-FFF2-40B4-BE49-F238E27FC236}">
                    <a16:creationId xmlns:a16="http://schemas.microsoft.com/office/drawing/2014/main" id="{B8A60B51-4BB8-46B4-8E9F-AA918E22ED80}"/>
                  </a:ext>
                </a:extLst>
              </p:cNvPr>
              <p:cNvSpPr>
                <a:spLocks noChangeArrowheads="1"/>
              </p:cNvSpPr>
              <p:nvPr/>
            </p:nvSpPr>
            <p:spPr bwMode="auto">
              <a:xfrm>
                <a:off x="4032" y="144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30" name="Oval 107">
                <a:extLst>
                  <a:ext uri="{FF2B5EF4-FFF2-40B4-BE49-F238E27FC236}">
                    <a16:creationId xmlns:a16="http://schemas.microsoft.com/office/drawing/2014/main" id="{E00476B8-9B18-481D-9694-358DCE461830}"/>
                  </a:ext>
                </a:extLst>
              </p:cNvPr>
              <p:cNvSpPr>
                <a:spLocks noChangeArrowheads="1"/>
              </p:cNvSpPr>
              <p:nvPr/>
            </p:nvSpPr>
            <p:spPr bwMode="auto">
              <a:xfrm>
                <a:off x="3744" y="24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31" name="Line 108">
                <a:extLst>
                  <a:ext uri="{FF2B5EF4-FFF2-40B4-BE49-F238E27FC236}">
                    <a16:creationId xmlns:a16="http://schemas.microsoft.com/office/drawing/2014/main" id="{F973405C-1DCE-48D6-97B2-86783E4F8689}"/>
                  </a:ext>
                </a:extLst>
              </p:cNvPr>
              <p:cNvSpPr>
                <a:spLocks noChangeShapeType="1"/>
              </p:cNvSpPr>
              <p:nvPr/>
            </p:nvSpPr>
            <p:spPr bwMode="auto">
              <a:xfrm>
                <a:off x="3828" y="291"/>
                <a:ext cx="48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2" name="Line 109">
                <a:extLst>
                  <a:ext uri="{FF2B5EF4-FFF2-40B4-BE49-F238E27FC236}">
                    <a16:creationId xmlns:a16="http://schemas.microsoft.com/office/drawing/2014/main" id="{A4DD30F2-0A50-4BDE-83CD-679FC97D641B}"/>
                  </a:ext>
                </a:extLst>
              </p:cNvPr>
              <p:cNvSpPr>
                <a:spLocks noChangeShapeType="1"/>
              </p:cNvSpPr>
              <p:nvPr/>
            </p:nvSpPr>
            <p:spPr bwMode="auto">
              <a:xfrm flipH="1">
                <a:off x="3840" y="816"/>
                <a:ext cx="432"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3" name="Line 110">
                <a:extLst>
                  <a:ext uri="{FF2B5EF4-FFF2-40B4-BE49-F238E27FC236}">
                    <a16:creationId xmlns:a16="http://schemas.microsoft.com/office/drawing/2014/main" id="{79D05EEB-1386-4990-A0AD-11C749E1A40B}"/>
                  </a:ext>
                </a:extLst>
              </p:cNvPr>
              <p:cNvSpPr>
                <a:spLocks noChangeShapeType="1"/>
              </p:cNvSpPr>
              <p:nvPr/>
            </p:nvSpPr>
            <p:spPr bwMode="auto">
              <a:xfrm flipH="1">
                <a:off x="2976" y="1056"/>
                <a:ext cx="768" cy="9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4" name="Line 111">
                <a:extLst>
                  <a:ext uri="{FF2B5EF4-FFF2-40B4-BE49-F238E27FC236}">
                    <a16:creationId xmlns:a16="http://schemas.microsoft.com/office/drawing/2014/main" id="{915BF127-D116-4D37-9911-61BD5EC2D035}"/>
                  </a:ext>
                </a:extLst>
              </p:cNvPr>
              <p:cNvSpPr>
                <a:spLocks noChangeShapeType="1"/>
              </p:cNvSpPr>
              <p:nvPr/>
            </p:nvSpPr>
            <p:spPr bwMode="auto">
              <a:xfrm>
                <a:off x="3822" y="1074"/>
                <a:ext cx="24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5" name="Arc 112">
                <a:extLst>
                  <a:ext uri="{FF2B5EF4-FFF2-40B4-BE49-F238E27FC236}">
                    <a16:creationId xmlns:a16="http://schemas.microsoft.com/office/drawing/2014/main" id="{D625CB41-A07C-46CB-97BA-F525DEFE0337}"/>
                  </a:ext>
                </a:extLst>
              </p:cNvPr>
              <p:cNvSpPr>
                <a:spLocks/>
              </p:cNvSpPr>
              <p:nvPr/>
            </p:nvSpPr>
            <p:spPr bwMode="auto">
              <a:xfrm rot="7135907">
                <a:off x="3840" y="384"/>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6" name="Arc 113">
                <a:extLst>
                  <a:ext uri="{FF2B5EF4-FFF2-40B4-BE49-F238E27FC236}">
                    <a16:creationId xmlns:a16="http://schemas.microsoft.com/office/drawing/2014/main" id="{9C9F7D88-08B2-4040-9608-ABCE5F205E99}"/>
                  </a:ext>
                </a:extLst>
              </p:cNvPr>
              <p:cNvSpPr>
                <a:spLocks/>
              </p:cNvSpPr>
              <p:nvPr/>
            </p:nvSpPr>
            <p:spPr bwMode="auto">
              <a:xfrm rot="7135907">
                <a:off x="3723" y="1056"/>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7" name="Text Box 114">
                <a:extLst>
                  <a:ext uri="{FF2B5EF4-FFF2-40B4-BE49-F238E27FC236}">
                    <a16:creationId xmlns:a16="http://schemas.microsoft.com/office/drawing/2014/main" id="{45098B00-6130-417F-9452-5F3CBC194F4D}"/>
                  </a:ext>
                </a:extLst>
              </p:cNvPr>
              <p:cNvSpPr txBox="1">
                <a:spLocks noChangeArrowheads="1"/>
              </p:cNvSpPr>
              <p:nvPr/>
            </p:nvSpPr>
            <p:spPr bwMode="auto">
              <a:xfrm>
                <a:off x="3888" y="90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5</a:t>
                </a:r>
                <a:endParaRPr lang="en-US" altLang="zh-CN" sz="2400">
                  <a:latin typeface="Comic Sans MS" panose="030F0702030302020204" pitchFamily="66" charset="0"/>
                </a:endParaRPr>
              </a:p>
            </p:txBody>
          </p:sp>
          <p:sp>
            <p:nvSpPr>
              <p:cNvPr id="29738" name="Text Box 115">
                <a:extLst>
                  <a:ext uri="{FF2B5EF4-FFF2-40B4-BE49-F238E27FC236}">
                    <a16:creationId xmlns:a16="http://schemas.microsoft.com/office/drawing/2014/main" id="{F31D54F7-8C43-4158-B136-CBA78A1EF576}"/>
                  </a:ext>
                </a:extLst>
              </p:cNvPr>
              <p:cNvSpPr txBox="1">
                <a:spLocks noChangeArrowheads="1"/>
              </p:cNvSpPr>
              <p:nvPr/>
            </p:nvSpPr>
            <p:spPr bwMode="auto">
              <a:xfrm>
                <a:off x="3072" y="18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7</a:t>
                </a:r>
                <a:endParaRPr lang="en-US" altLang="zh-CN" sz="2400">
                  <a:latin typeface="Comic Sans MS" panose="030F0702030302020204" pitchFamily="66" charset="0"/>
                </a:endParaRPr>
              </a:p>
            </p:txBody>
          </p:sp>
          <p:sp>
            <p:nvSpPr>
              <p:cNvPr id="29739" name="Text Box 116">
                <a:extLst>
                  <a:ext uri="{FF2B5EF4-FFF2-40B4-BE49-F238E27FC236}">
                    <a16:creationId xmlns:a16="http://schemas.microsoft.com/office/drawing/2014/main" id="{F62F8918-FF3C-4696-8D2C-8A06A261F073}"/>
                  </a:ext>
                </a:extLst>
              </p:cNvPr>
              <p:cNvSpPr txBox="1">
                <a:spLocks noChangeArrowheads="1"/>
              </p:cNvSpPr>
              <p:nvPr/>
            </p:nvSpPr>
            <p:spPr bwMode="auto">
              <a:xfrm>
                <a:off x="4092" y="1332"/>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8</a:t>
                </a:r>
                <a:endParaRPr lang="en-US" altLang="zh-CN" sz="2400">
                  <a:latin typeface="Comic Sans MS" panose="030F0702030302020204" pitchFamily="66" charset="0"/>
                </a:endParaRPr>
              </a:p>
            </p:txBody>
          </p:sp>
          <p:sp>
            <p:nvSpPr>
              <p:cNvPr id="29740" name="Text Box 117">
                <a:extLst>
                  <a:ext uri="{FF2B5EF4-FFF2-40B4-BE49-F238E27FC236}">
                    <a16:creationId xmlns:a16="http://schemas.microsoft.com/office/drawing/2014/main" id="{AD7DA774-3ADC-43BA-BB40-5DBE50233380}"/>
                  </a:ext>
                </a:extLst>
              </p:cNvPr>
              <p:cNvSpPr txBox="1">
                <a:spLocks noChangeArrowheads="1"/>
              </p:cNvSpPr>
              <p:nvPr/>
            </p:nvSpPr>
            <p:spPr bwMode="auto">
              <a:xfrm>
                <a:off x="3600" y="19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b</a:t>
                </a:r>
              </a:p>
            </p:txBody>
          </p:sp>
        </p:grpSp>
      </p:grpSp>
      <p:grpSp>
        <p:nvGrpSpPr>
          <p:cNvPr id="5" name="Group 118">
            <a:extLst>
              <a:ext uri="{FF2B5EF4-FFF2-40B4-BE49-F238E27FC236}">
                <a16:creationId xmlns:a16="http://schemas.microsoft.com/office/drawing/2014/main" id="{E824C26C-B1A6-4F16-A5F7-75EB7948ACDA}"/>
              </a:ext>
            </a:extLst>
          </p:cNvPr>
          <p:cNvGrpSpPr>
            <a:grpSpLocks/>
          </p:cNvGrpSpPr>
          <p:nvPr/>
        </p:nvGrpSpPr>
        <p:grpSpPr bwMode="auto">
          <a:xfrm>
            <a:off x="6518275" y="2568575"/>
            <a:ext cx="2733675" cy="3217863"/>
            <a:chOff x="3792" y="258"/>
            <a:chExt cx="1722" cy="2027"/>
          </a:xfrm>
        </p:grpSpPr>
        <p:sp>
          <p:nvSpPr>
            <p:cNvPr id="29704" name="Oval 119">
              <a:extLst>
                <a:ext uri="{FF2B5EF4-FFF2-40B4-BE49-F238E27FC236}">
                  <a16:creationId xmlns:a16="http://schemas.microsoft.com/office/drawing/2014/main" id="{E123FF46-F958-4BE5-92CB-7866B0B95797}"/>
                </a:ext>
              </a:extLst>
            </p:cNvPr>
            <p:cNvSpPr>
              <a:spLocks noChangeArrowheads="1"/>
            </p:cNvSpPr>
            <p:nvPr/>
          </p:nvSpPr>
          <p:spPr bwMode="auto">
            <a:xfrm>
              <a:off x="4446" y="360"/>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05" name="Oval 120">
              <a:extLst>
                <a:ext uri="{FF2B5EF4-FFF2-40B4-BE49-F238E27FC236}">
                  <a16:creationId xmlns:a16="http://schemas.microsoft.com/office/drawing/2014/main" id="{2284E782-636F-4E19-B22D-1136CF533606}"/>
                </a:ext>
              </a:extLst>
            </p:cNvPr>
            <p:cNvSpPr>
              <a:spLocks noChangeArrowheads="1"/>
            </p:cNvSpPr>
            <p:nvPr/>
          </p:nvSpPr>
          <p:spPr bwMode="auto">
            <a:xfrm>
              <a:off x="4446" y="93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06" name="Oval 121">
              <a:extLst>
                <a:ext uri="{FF2B5EF4-FFF2-40B4-BE49-F238E27FC236}">
                  <a16:creationId xmlns:a16="http://schemas.microsoft.com/office/drawing/2014/main" id="{C7A804C9-40B7-4644-8859-AEE56C596835}"/>
                </a:ext>
              </a:extLst>
            </p:cNvPr>
            <p:cNvSpPr>
              <a:spLocks noChangeArrowheads="1"/>
            </p:cNvSpPr>
            <p:nvPr/>
          </p:nvSpPr>
          <p:spPr bwMode="auto">
            <a:xfrm>
              <a:off x="4974" y="93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07" name="Oval 122">
              <a:extLst>
                <a:ext uri="{FF2B5EF4-FFF2-40B4-BE49-F238E27FC236}">
                  <a16:creationId xmlns:a16="http://schemas.microsoft.com/office/drawing/2014/main" id="{246EB5EB-D83B-4A0B-9B58-0AD9F5EE188E}"/>
                </a:ext>
              </a:extLst>
            </p:cNvPr>
            <p:cNvSpPr>
              <a:spLocks noChangeArrowheads="1"/>
            </p:cNvSpPr>
            <p:nvPr/>
          </p:nvSpPr>
          <p:spPr bwMode="auto">
            <a:xfrm>
              <a:off x="3792" y="1836"/>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08" name="Oval 123">
              <a:extLst>
                <a:ext uri="{FF2B5EF4-FFF2-40B4-BE49-F238E27FC236}">
                  <a16:creationId xmlns:a16="http://schemas.microsoft.com/office/drawing/2014/main" id="{0574775B-8B85-4514-B84C-8488E382268E}"/>
                </a:ext>
              </a:extLst>
            </p:cNvPr>
            <p:cNvSpPr>
              <a:spLocks noChangeArrowheads="1"/>
            </p:cNvSpPr>
            <p:nvPr/>
          </p:nvSpPr>
          <p:spPr bwMode="auto">
            <a:xfrm>
              <a:off x="5019" y="1563"/>
              <a:ext cx="96"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29709" name="Arc 124">
              <a:extLst>
                <a:ext uri="{FF2B5EF4-FFF2-40B4-BE49-F238E27FC236}">
                  <a16:creationId xmlns:a16="http://schemas.microsoft.com/office/drawing/2014/main" id="{5763EE31-DEFD-493C-932E-7E757CE8713A}"/>
                </a:ext>
              </a:extLst>
            </p:cNvPr>
            <p:cNvSpPr>
              <a:spLocks/>
            </p:cNvSpPr>
            <p:nvPr/>
          </p:nvSpPr>
          <p:spPr bwMode="auto">
            <a:xfrm rot="7135907">
              <a:off x="4446" y="1032"/>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0" name="Arc 125">
              <a:extLst>
                <a:ext uri="{FF2B5EF4-FFF2-40B4-BE49-F238E27FC236}">
                  <a16:creationId xmlns:a16="http://schemas.microsoft.com/office/drawing/2014/main" id="{202BFFAA-469C-46AF-AED0-6E44C5D4CCE4}"/>
                </a:ext>
              </a:extLst>
            </p:cNvPr>
            <p:cNvSpPr>
              <a:spLocks/>
            </p:cNvSpPr>
            <p:nvPr/>
          </p:nvSpPr>
          <p:spPr bwMode="auto">
            <a:xfrm rot="7135907">
              <a:off x="4563" y="552"/>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1" name="Line 126">
              <a:extLst>
                <a:ext uri="{FF2B5EF4-FFF2-40B4-BE49-F238E27FC236}">
                  <a16:creationId xmlns:a16="http://schemas.microsoft.com/office/drawing/2014/main" id="{E172BB6D-E414-4099-99EA-9BA04CE96715}"/>
                </a:ext>
              </a:extLst>
            </p:cNvPr>
            <p:cNvSpPr>
              <a:spLocks noChangeShapeType="1"/>
            </p:cNvSpPr>
            <p:nvPr/>
          </p:nvSpPr>
          <p:spPr bwMode="auto">
            <a:xfrm>
              <a:off x="4494" y="456"/>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127">
              <a:extLst>
                <a:ext uri="{FF2B5EF4-FFF2-40B4-BE49-F238E27FC236}">
                  <a16:creationId xmlns:a16="http://schemas.microsoft.com/office/drawing/2014/main" id="{9CAB8AC4-1B4A-4152-8961-861E63480780}"/>
                </a:ext>
              </a:extLst>
            </p:cNvPr>
            <p:cNvSpPr>
              <a:spLocks noChangeShapeType="1"/>
            </p:cNvSpPr>
            <p:nvPr/>
          </p:nvSpPr>
          <p:spPr bwMode="auto">
            <a:xfrm>
              <a:off x="4539" y="411"/>
              <a:ext cx="48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3" name="Line 128">
              <a:extLst>
                <a:ext uri="{FF2B5EF4-FFF2-40B4-BE49-F238E27FC236}">
                  <a16:creationId xmlns:a16="http://schemas.microsoft.com/office/drawing/2014/main" id="{8DCE1225-E1C5-44FD-9089-91ADCEA2F977}"/>
                </a:ext>
              </a:extLst>
            </p:cNvPr>
            <p:cNvSpPr>
              <a:spLocks noChangeShapeType="1"/>
            </p:cNvSpPr>
            <p:nvPr/>
          </p:nvSpPr>
          <p:spPr bwMode="auto">
            <a:xfrm flipH="1">
              <a:off x="3849" y="1029"/>
              <a:ext cx="624"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4" name="Line 129">
              <a:extLst>
                <a:ext uri="{FF2B5EF4-FFF2-40B4-BE49-F238E27FC236}">
                  <a16:creationId xmlns:a16="http://schemas.microsoft.com/office/drawing/2014/main" id="{B0D61C9E-E642-4161-8B2E-B099E8BCAEDE}"/>
                </a:ext>
              </a:extLst>
            </p:cNvPr>
            <p:cNvSpPr>
              <a:spLocks noChangeShapeType="1"/>
            </p:cNvSpPr>
            <p:nvPr/>
          </p:nvSpPr>
          <p:spPr bwMode="auto">
            <a:xfrm>
              <a:off x="4542" y="1020"/>
              <a:ext cx="48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5" name="Line 130">
              <a:extLst>
                <a:ext uri="{FF2B5EF4-FFF2-40B4-BE49-F238E27FC236}">
                  <a16:creationId xmlns:a16="http://schemas.microsoft.com/office/drawing/2014/main" id="{93EFD07F-CF9A-4B0D-A14D-1C502AF041EB}"/>
                </a:ext>
              </a:extLst>
            </p:cNvPr>
            <p:cNvSpPr>
              <a:spLocks noChangeShapeType="1"/>
            </p:cNvSpPr>
            <p:nvPr/>
          </p:nvSpPr>
          <p:spPr bwMode="auto">
            <a:xfrm>
              <a:off x="5040" y="1032"/>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6" name="Text Box 131">
              <a:extLst>
                <a:ext uri="{FF2B5EF4-FFF2-40B4-BE49-F238E27FC236}">
                  <a16:creationId xmlns:a16="http://schemas.microsoft.com/office/drawing/2014/main" id="{44B3C718-9387-4853-BDFD-CC98EB775D2F}"/>
                </a:ext>
              </a:extLst>
            </p:cNvPr>
            <p:cNvSpPr txBox="1">
              <a:spLocks noChangeArrowheads="1"/>
            </p:cNvSpPr>
            <p:nvPr/>
          </p:nvSpPr>
          <p:spPr bwMode="auto">
            <a:xfrm>
              <a:off x="4542" y="25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0</a:t>
              </a:r>
              <a:endParaRPr lang="en-US" altLang="zh-CN" sz="2400">
                <a:latin typeface="Comic Sans MS" panose="030F0702030302020204" pitchFamily="66" charset="0"/>
              </a:endParaRPr>
            </a:p>
          </p:txBody>
        </p:sp>
        <p:sp>
          <p:nvSpPr>
            <p:cNvPr id="29717" name="Text Box 132">
              <a:extLst>
                <a:ext uri="{FF2B5EF4-FFF2-40B4-BE49-F238E27FC236}">
                  <a16:creationId xmlns:a16="http://schemas.microsoft.com/office/drawing/2014/main" id="{D8C1AF56-CF7D-460F-9E5C-972ADE91E7A3}"/>
                </a:ext>
              </a:extLst>
            </p:cNvPr>
            <p:cNvSpPr txBox="1">
              <a:spLocks noChangeArrowheads="1"/>
            </p:cNvSpPr>
            <p:nvPr/>
          </p:nvSpPr>
          <p:spPr bwMode="auto">
            <a:xfrm>
              <a:off x="5034" y="82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4</a:t>
              </a:r>
              <a:endParaRPr lang="en-US" altLang="zh-CN" sz="2400">
                <a:latin typeface="Comic Sans MS" panose="030F0702030302020204" pitchFamily="66" charset="0"/>
              </a:endParaRPr>
            </a:p>
          </p:txBody>
        </p:sp>
        <p:sp>
          <p:nvSpPr>
            <p:cNvPr id="29718" name="Text Box 133">
              <a:extLst>
                <a:ext uri="{FF2B5EF4-FFF2-40B4-BE49-F238E27FC236}">
                  <a16:creationId xmlns:a16="http://schemas.microsoft.com/office/drawing/2014/main" id="{815F89A1-5030-4C38-9B9F-F92D1073AA35}"/>
                </a:ext>
              </a:extLst>
            </p:cNvPr>
            <p:cNvSpPr txBox="1">
              <a:spLocks noChangeArrowheads="1"/>
            </p:cNvSpPr>
            <p:nvPr/>
          </p:nvSpPr>
          <p:spPr bwMode="auto">
            <a:xfrm>
              <a:off x="4524" y="81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5</a:t>
              </a:r>
              <a:endParaRPr lang="en-US" altLang="zh-CN" sz="2400">
                <a:latin typeface="Comic Sans MS" panose="030F0702030302020204" pitchFamily="66" charset="0"/>
              </a:endParaRPr>
            </a:p>
          </p:txBody>
        </p:sp>
        <p:sp>
          <p:nvSpPr>
            <p:cNvPr id="29719" name="Text Box 134">
              <a:extLst>
                <a:ext uri="{FF2B5EF4-FFF2-40B4-BE49-F238E27FC236}">
                  <a16:creationId xmlns:a16="http://schemas.microsoft.com/office/drawing/2014/main" id="{2AD30F7F-996A-4037-85C3-21AFECFE9E74}"/>
                </a:ext>
              </a:extLst>
            </p:cNvPr>
            <p:cNvSpPr txBox="1">
              <a:spLocks noChangeArrowheads="1"/>
            </p:cNvSpPr>
            <p:nvPr/>
          </p:nvSpPr>
          <p:spPr bwMode="auto">
            <a:xfrm>
              <a:off x="3870" y="17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7</a:t>
              </a:r>
              <a:endParaRPr lang="en-US" altLang="zh-CN" sz="2400">
                <a:latin typeface="Comic Sans MS" panose="030F0702030302020204" pitchFamily="66" charset="0"/>
              </a:endParaRPr>
            </a:p>
          </p:txBody>
        </p:sp>
        <p:sp>
          <p:nvSpPr>
            <p:cNvPr id="29720" name="Text Box 135">
              <a:extLst>
                <a:ext uri="{FF2B5EF4-FFF2-40B4-BE49-F238E27FC236}">
                  <a16:creationId xmlns:a16="http://schemas.microsoft.com/office/drawing/2014/main" id="{702905FC-68FF-4F1E-B977-6DDBCCED1929}"/>
                </a:ext>
              </a:extLst>
            </p:cNvPr>
            <p:cNvSpPr txBox="1">
              <a:spLocks noChangeArrowheads="1"/>
            </p:cNvSpPr>
            <p:nvPr/>
          </p:nvSpPr>
          <p:spPr bwMode="auto">
            <a:xfrm>
              <a:off x="5082" y="145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n</a:t>
              </a:r>
              <a:r>
                <a:rPr lang="en-US" altLang="zh-CN" sz="2400" baseline="-25000">
                  <a:latin typeface="Comic Sans MS" panose="030F0702030302020204" pitchFamily="66" charset="0"/>
                </a:rPr>
                <a:t>8</a:t>
              </a:r>
              <a:endParaRPr lang="en-US" altLang="zh-CN" sz="2400">
                <a:latin typeface="Comic Sans MS" panose="030F0702030302020204" pitchFamily="66" charset="0"/>
              </a:endParaRPr>
            </a:p>
          </p:txBody>
        </p:sp>
        <p:sp>
          <p:nvSpPr>
            <p:cNvPr id="29721" name="Text Box 136">
              <a:extLst>
                <a:ext uri="{FF2B5EF4-FFF2-40B4-BE49-F238E27FC236}">
                  <a16:creationId xmlns:a16="http://schemas.microsoft.com/office/drawing/2014/main" id="{ED8DA3C9-95C3-4C94-9E33-9F542F2DAF4E}"/>
                </a:ext>
              </a:extLst>
            </p:cNvPr>
            <p:cNvSpPr txBox="1">
              <a:spLocks noChangeArrowheads="1"/>
            </p:cNvSpPr>
            <p:nvPr/>
          </p:nvSpPr>
          <p:spPr bwMode="auto">
            <a:xfrm>
              <a:off x="4512" y="1920"/>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3200">
                  <a:latin typeface="Times New Roman" panose="02020603050405020304" pitchFamily="18" charset="0"/>
                </a:rPr>
                <a:t>c</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1">
            <a:extLst>
              <a:ext uri="{FF2B5EF4-FFF2-40B4-BE49-F238E27FC236}">
                <a16:creationId xmlns:a16="http://schemas.microsoft.com/office/drawing/2014/main" id="{E65574DA-2D09-45A5-A968-8A6BB493C33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ED26C9C-2991-4C20-82B9-577B1EAD9C76}" type="datetime1">
              <a:rPr lang="en-US" altLang="zh-CN" sz="1400" smtClean="0"/>
              <a:pPr>
                <a:spcBef>
                  <a:spcPct val="0"/>
                </a:spcBef>
                <a:buClrTx/>
                <a:buSzTx/>
                <a:buFontTx/>
                <a:buNone/>
              </a:pPr>
              <a:t>3/18/2023</a:t>
            </a:fld>
            <a:endParaRPr lang="en-US" altLang="zh-CN" sz="1400"/>
          </a:p>
        </p:txBody>
      </p:sp>
      <p:sp>
        <p:nvSpPr>
          <p:cNvPr id="30722" name="灯片编号占位符 3">
            <a:extLst>
              <a:ext uri="{FF2B5EF4-FFF2-40B4-BE49-F238E27FC236}">
                <a16:creationId xmlns:a16="http://schemas.microsoft.com/office/drawing/2014/main" id="{D3594A88-A4C8-47B7-A04A-2047C05CCC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532E42-7D6E-4435-B9F7-270E00EF1ED8}" type="slidenum">
              <a:rPr lang="en-US" altLang="zh-CN" sz="2600">
                <a:solidFill>
                  <a:schemeClr val="bg1"/>
                </a:solidFill>
              </a:rPr>
              <a:pPr>
                <a:spcBef>
                  <a:spcPct val="0"/>
                </a:spcBef>
                <a:buClrTx/>
                <a:buSzTx/>
                <a:buFontTx/>
                <a:buNone/>
              </a:pPr>
              <a:t>16</a:t>
            </a:fld>
            <a:endParaRPr lang="en-US" altLang="zh-CN" sz="2600">
              <a:solidFill>
                <a:schemeClr val="bg1"/>
              </a:solidFill>
            </a:endParaRPr>
          </a:p>
        </p:txBody>
      </p:sp>
      <p:sp>
        <p:nvSpPr>
          <p:cNvPr id="30723" name="AutoShape 2">
            <a:extLst>
              <a:ext uri="{FF2B5EF4-FFF2-40B4-BE49-F238E27FC236}">
                <a16:creationId xmlns:a16="http://schemas.microsoft.com/office/drawing/2014/main" id="{CF8EF878-85E7-41D7-A75E-7AAB9900CE8F}"/>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44419" name="Rectangle 3">
            <a:extLst>
              <a:ext uri="{FF2B5EF4-FFF2-40B4-BE49-F238E27FC236}">
                <a16:creationId xmlns:a16="http://schemas.microsoft.com/office/drawing/2014/main" id="{C9C1658D-4E47-4C62-AD87-1B3BCB8D0A77}"/>
              </a:ext>
            </a:extLst>
          </p:cNvPr>
          <p:cNvSpPr>
            <a:spLocks noChangeArrowheads="1"/>
          </p:cNvSpPr>
          <p:nvPr/>
        </p:nvSpPr>
        <p:spPr bwMode="auto">
          <a:xfrm>
            <a:off x="971550" y="2420938"/>
            <a:ext cx="81724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0" lang="zh-CN" altLang="en-US" b="1"/>
              <a:t>假定</a:t>
            </a:r>
            <a:r>
              <a:rPr kumimoji="0" lang="en-US" altLang="zh-CN" b="1">
                <a:solidFill>
                  <a:srgbClr val="FF0000"/>
                </a:solidFill>
              </a:rPr>
              <a:t>h*(n)</a:t>
            </a:r>
            <a:r>
              <a:rPr kumimoji="0" lang="zh-CN" altLang="en-US" b="1"/>
              <a:t>是从</a:t>
            </a:r>
            <a:r>
              <a:rPr kumimoji="0" lang="en-US" altLang="zh-CN" b="1"/>
              <a:t>n</a:t>
            </a:r>
            <a:r>
              <a:rPr kumimoji="0" lang="zh-CN" altLang="en-US" b="1"/>
              <a:t>出发的最佳解图的费用，</a:t>
            </a:r>
          </a:p>
          <a:p>
            <a:pPr eaLnBrk="1" hangingPunct="1">
              <a:lnSpc>
                <a:spcPct val="120000"/>
              </a:lnSpc>
              <a:buFont typeface="Wingdings" panose="05000000000000000000" pitchFamily="2" charset="2"/>
              <a:buNone/>
            </a:pPr>
            <a:r>
              <a:rPr kumimoji="0" lang="zh-CN" altLang="en-US" b="1"/>
              <a:t>             </a:t>
            </a:r>
            <a:r>
              <a:rPr kumimoji="0" lang="en-US" altLang="zh-CN" b="1">
                <a:solidFill>
                  <a:srgbClr val="FF0000"/>
                </a:solidFill>
              </a:rPr>
              <a:t>h(n)</a:t>
            </a:r>
            <a:r>
              <a:rPr kumimoji="0" lang="zh-CN" altLang="en-US" b="1"/>
              <a:t>是</a:t>
            </a:r>
            <a:r>
              <a:rPr kumimoji="0" lang="en-US" altLang="zh-CN" b="1"/>
              <a:t>h*(n)</a:t>
            </a:r>
            <a:r>
              <a:rPr kumimoji="0" lang="zh-CN" altLang="en-US" b="1"/>
              <a:t>的估计值。</a:t>
            </a:r>
          </a:p>
          <a:p>
            <a:pPr eaLnBrk="1" hangingPunct="1">
              <a:lnSpc>
                <a:spcPct val="120000"/>
              </a:lnSpc>
              <a:buFont typeface="Wingdings" panose="05000000000000000000" pitchFamily="2" charset="2"/>
              <a:buNone/>
            </a:pPr>
            <a:r>
              <a:rPr kumimoji="0" lang="zh-CN" altLang="en-US" b="1"/>
              <a:t>利用</a:t>
            </a:r>
            <a:r>
              <a:rPr kumimoji="0" lang="en-US" altLang="zh-CN" b="1"/>
              <a:t>h(n)</a:t>
            </a:r>
            <a:r>
              <a:rPr kumimoji="0" lang="zh-CN" altLang="en-US" b="1"/>
              <a:t>指导对</a:t>
            </a:r>
            <a:r>
              <a:rPr kumimoji="0" lang="en-US" altLang="zh-CN" b="1"/>
              <a:t>AND/OR</a:t>
            </a:r>
            <a:r>
              <a:rPr kumimoji="0" lang="zh-CN" altLang="en-US" b="1"/>
              <a:t>图的启发式搜索。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1">
            <a:extLst>
              <a:ext uri="{FF2B5EF4-FFF2-40B4-BE49-F238E27FC236}">
                <a16:creationId xmlns:a16="http://schemas.microsoft.com/office/drawing/2014/main" id="{370ACA02-999B-4E38-AC80-3B929D79782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6D4AB4-4DAE-45A8-A22A-8D64D68252FB}" type="datetime1">
              <a:rPr lang="en-US" altLang="zh-CN" sz="1400" smtClean="0"/>
              <a:pPr>
                <a:spcBef>
                  <a:spcPct val="0"/>
                </a:spcBef>
                <a:buClrTx/>
                <a:buSzTx/>
                <a:buFontTx/>
                <a:buNone/>
              </a:pPr>
              <a:t>3/18/2023</a:t>
            </a:fld>
            <a:endParaRPr lang="en-US" altLang="zh-CN" sz="1400"/>
          </a:p>
        </p:txBody>
      </p:sp>
      <p:sp>
        <p:nvSpPr>
          <p:cNvPr id="31746" name="灯片编号占位符 3">
            <a:extLst>
              <a:ext uri="{FF2B5EF4-FFF2-40B4-BE49-F238E27FC236}">
                <a16:creationId xmlns:a16="http://schemas.microsoft.com/office/drawing/2014/main" id="{4A537CE2-C2E1-4B2D-96E2-C95FA01BC6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DB51C3-7C90-468E-AF68-9716AF5F4D9B}" type="slidenum">
              <a:rPr lang="en-US" altLang="zh-CN" sz="2600">
                <a:solidFill>
                  <a:schemeClr val="bg1"/>
                </a:solidFill>
              </a:rPr>
              <a:pPr>
                <a:spcBef>
                  <a:spcPct val="0"/>
                </a:spcBef>
                <a:buClrTx/>
                <a:buSzTx/>
                <a:buFontTx/>
                <a:buNone/>
              </a:pPr>
              <a:t>17</a:t>
            </a:fld>
            <a:endParaRPr lang="en-US" altLang="zh-CN" sz="2600">
              <a:solidFill>
                <a:schemeClr val="bg1"/>
              </a:solidFill>
            </a:endParaRPr>
          </a:p>
        </p:txBody>
      </p:sp>
      <p:sp>
        <p:nvSpPr>
          <p:cNvPr id="31747" name="AutoShape 2">
            <a:extLst>
              <a:ext uri="{FF2B5EF4-FFF2-40B4-BE49-F238E27FC236}">
                <a16:creationId xmlns:a16="http://schemas.microsoft.com/office/drawing/2014/main" id="{8FCBA1C7-ADFA-414F-B74D-76B7C407388A}"/>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45443" name="Rectangle 3">
            <a:extLst>
              <a:ext uri="{FF2B5EF4-FFF2-40B4-BE49-F238E27FC236}">
                <a16:creationId xmlns:a16="http://schemas.microsoft.com/office/drawing/2014/main" id="{40D9ACBF-B654-44B3-A94D-8F9A80B3856B}"/>
              </a:ext>
            </a:extLst>
          </p:cNvPr>
          <p:cNvSpPr>
            <a:spLocks noChangeArrowheads="1"/>
          </p:cNvSpPr>
          <p:nvPr/>
        </p:nvSpPr>
        <p:spPr bwMode="auto">
          <a:xfrm>
            <a:off x="900113" y="2492375"/>
            <a:ext cx="78486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0" lang="zh-CN" altLang="en-US" b="1"/>
              <a:t>在</a:t>
            </a:r>
            <a:r>
              <a:rPr kumimoji="0" lang="en-US" altLang="zh-CN" b="1"/>
              <a:t>AND/OR</a:t>
            </a:r>
            <a:r>
              <a:rPr kumimoji="0" lang="zh-CN" altLang="en-US" b="1"/>
              <a:t>图中，对任意连接符的</a:t>
            </a:r>
            <a:r>
              <a:rPr kumimoji="0" lang="zh-CN" altLang="en-US" b="1">
                <a:solidFill>
                  <a:srgbClr val="FF0000"/>
                </a:solidFill>
              </a:rPr>
              <a:t>单调限制</a:t>
            </a:r>
            <a:r>
              <a:rPr kumimoji="0" lang="zh-CN" altLang="en-US" b="1"/>
              <a:t>是</a:t>
            </a:r>
          </a:p>
          <a:p>
            <a:pPr eaLnBrk="1" hangingPunct="1">
              <a:lnSpc>
                <a:spcPct val="120000"/>
              </a:lnSpc>
              <a:buFont typeface="Wingdings" panose="05000000000000000000" pitchFamily="2" charset="2"/>
              <a:buNone/>
            </a:pPr>
            <a:r>
              <a:rPr kumimoji="0" lang="zh-CN" altLang="en-US" b="1"/>
              <a:t>                  </a:t>
            </a:r>
            <a:r>
              <a:rPr kumimoji="0" lang="en-US" altLang="zh-CN" b="1"/>
              <a:t>h(n)≤c+h(n</a:t>
            </a:r>
            <a:r>
              <a:rPr kumimoji="0" lang="en-US" altLang="zh-CN" b="1" baseline="-25000"/>
              <a:t>1</a:t>
            </a:r>
            <a:r>
              <a:rPr kumimoji="0" lang="en-US" altLang="zh-CN" b="1"/>
              <a:t>)+…+h(n</a:t>
            </a:r>
            <a:r>
              <a:rPr kumimoji="0" lang="en-US" altLang="zh-CN" b="1" baseline="-25000"/>
              <a:t>k</a:t>
            </a:r>
            <a:r>
              <a:rPr kumimoji="0" lang="en-US" altLang="zh-CN" b="1"/>
              <a:t>)</a:t>
            </a:r>
          </a:p>
          <a:p>
            <a:pPr eaLnBrk="1" hangingPunct="1">
              <a:lnSpc>
                <a:spcPct val="120000"/>
              </a:lnSpc>
              <a:buFont typeface="Wingdings" panose="05000000000000000000" pitchFamily="2" charset="2"/>
              <a:buNone/>
            </a:pPr>
            <a:r>
              <a:rPr kumimoji="0" lang="zh-CN" altLang="en-US" b="1"/>
              <a:t>其中，</a:t>
            </a:r>
            <a:r>
              <a:rPr kumimoji="0" lang="en-US" altLang="zh-CN" b="1"/>
              <a:t>n</a:t>
            </a:r>
            <a:r>
              <a:rPr kumimoji="0" lang="zh-CN" altLang="en-US" b="1"/>
              <a:t>是任意节点，</a:t>
            </a:r>
            <a:r>
              <a:rPr kumimoji="0" lang="en-US" altLang="zh-CN" b="1"/>
              <a:t>c</a:t>
            </a:r>
            <a:r>
              <a:rPr kumimoji="0" lang="zh-CN" altLang="en-US" b="1"/>
              <a:t>是从</a:t>
            </a:r>
            <a:r>
              <a:rPr kumimoji="0" lang="en-US" altLang="zh-CN" b="1"/>
              <a:t>n</a:t>
            </a:r>
            <a:r>
              <a:rPr kumimoji="0" lang="zh-CN" altLang="en-US" b="1"/>
              <a:t>出发的连接符的费</a:t>
            </a:r>
          </a:p>
          <a:p>
            <a:pPr eaLnBrk="1" hangingPunct="1">
              <a:lnSpc>
                <a:spcPct val="120000"/>
              </a:lnSpc>
              <a:buFont typeface="Wingdings" panose="05000000000000000000" pitchFamily="2" charset="2"/>
              <a:buNone/>
            </a:pPr>
            <a:r>
              <a:rPr kumimoji="0" lang="zh-CN" altLang="en-US" b="1"/>
              <a:t>用， </a:t>
            </a:r>
            <a:r>
              <a:rPr kumimoji="0" lang="en-US" altLang="zh-CN" b="1"/>
              <a:t>n</a:t>
            </a:r>
            <a:r>
              <a:rPr kumimoji="0" lang="en-US" altLang="zh-CN" b="1" baseline="-25000"/>
              <a:t>1</a:t>
            </a:r>
            <a:r>
              <a:rPr kumimoji="0" lang="zh-CN" altLang="en-US" b="1"/>
              <a:t>，</a:t>
            </a:r>
            <a:r>
              <a:rPr kumimoji="0" lang="en-US" altLang="zh-CN" b="1"/>
              <a:t>…</a:t>
            </a:r>
            <a:r>
              <a:rPr kumimoji="0" lang="zh-CN" altLang="en-US" b="1"/>
              <a:t>，</a:t>
            </a:r>
            <a:r>
              <a:rPr kumimoji="0" lang="en-US" altLang="zh-CN" b="1"/>
              <a:t>n</a:t>
            </a:r>
            <a:r>
              <a:rPr kumimoji="0" lang="en-US" altLang="zh-CN" b="1" baseline="-25000"/>
              <a:t>k</a:t>
            </a:r>
            <a:r>
              <a:rPr kumimoji="0" lang="zh-CN" altLang="en-US" b="1"/>
              <a:t>是</a:t>
            </a:r>
            <a:r>
              <a:rPr kumimoji="0" lang="en-US" altLang="zh-CN" b="1"/>
              <a:t>n</a:t>
            </a:r>
            <a:r>
              <a:rPr kumimoji="0" lang="zh-CN" altLang="en-US" b="1"/>
              <a:t>的在此连接符下的后继节点。</a:t>
            </a:r>
          </a:p>
          <a:p>
            <a:pPr eaLnBrk="1" hangingPunct="1">
              <a:lnSpc>
                <a:spcPct val="130000"/>
              </a:lnSpc>
              <a:buFont typeface="Wingdings" panose="05000000000000000000" pitchFamily="2" charset="2"/>
              <a:buNone/>
            </a:pPr>
            <a:r>
              <a:rPr kumimoji="0" lang="en-US" altLang="zh-CN" b="1"/>
              <a:t>Note: </a:t>
            </a:r>
            <a:r>
              <a:rPr kumimoji="0" lang="zh-CN" altLang="en-US" b="1"/>
              <a:t>若对于所有的终止节点，都有</a:t>
            </a:r>
            <a:r>
              <a:rPr kumimoji="0" lang="en-US" altLang="zh-CN" b="1"/>
              <a:t>h(n)</a:t>
            </a:r>
            <a:r>
              <a:rPr kumimoji="0" lang="zh-CN" altLang="en-US" b="1"/>
              <a:t>＝</a:t>
            </a:r>
            <a:r>
              <a:rPr kumimoji="0" lang="en-US" altLang="zh-CN" b="1"/>
              <a:t>0</a:t>
            </a:r>
            <a:r>
              <a:rPr kumimoji="0" lang="zh-CN" altLang="en-US" b="1"/>
              <a:t>，则单调限制还隐含着</a:t>
            </a:r>
            <a:r>
              <a:rPr kumimoji="0" lang="en-US" altLang="zh-CN" b="1"/>
              <a:t>h</a:t>
            </a:r>
            <a:r>
              <a:rPr kumimoji="0" lang="zh-CN" altLang="en-US" b="1"/>
              <a:t>对所有的节点</a:t>
            </a:r>
            <a:r>
              <a:rPr kumimoji="0" lang="en-US" altLang="zh-CN" b="1"/>
              <a:t>n</a:t>
            </a:r>
            <a:r>
              <a:rPr kumimoji="0" lang="zh-CN" altLang="en-US" b="1"/>
              <a:t>，都有：</a:t>
            </a:r>
            <a:r>
              <a:rPr kumimoji="0" lang="en-US" altLang="zh-CN" b="1"/>
              <a:t>h(n) ≤h*(n)</a:t>
            </a:r>
            <a:r>
              <a:rPr kumimoji="0" lang="zh-CN" altLang="en-US" b="1"/>
              <a:t>。</a:t>
            </a:r>
            <a:r>
              <a:rPr kumimoji="0" lang="zh-CN" altLang="en-US"/>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 calcmode="lin" valueType="num">
                                      <p:cBhvr additive="base">
                                        <p:cTn id="7" dur="500" fill="hold"/>
                                        <p:tgtEl>
                                          <p:spTgt spid="445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anim calcmode="lin" valueType="num">
                                      <p:cBhvr additive="base">
                                        <p:cTn id="11" dur="500" fill="hold"/>
                                        <p:tgtEl>
                                          <p:spTgt spid="4454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54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anim calcmode="lin" valueType="num">
                                      <p:cBhvr additive="base">
                                        <p:cTn id="15" dur="500" fill="hold"/>
                                        <p:tgtEl>
                                          <p:spTgt spid="4454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54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anim calcmode="lin" valueType="num">
                                      <p:cBhvr additive="base">
                                        <p:cTn id="19" dur="500" fill="hold"/>
                                        <p:tgtEl>
                                          <p:spTgt spid="445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5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3">
            <a:extLst>
              <a:ext uri="{FF2B5EF4-FFF2-40B4-BE49-F238E27FC236}">
                <a16:creationId xmlns:a16="http://schemas.microsoft.com/office/drawing/2014/main" id="{D842491A-73C2-4730-9FD3-86CA19C782D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0C9BE9-0072-4472-B165-816AF6D3F0BB}" type="datetime1">
              <a:rPr lang="en-US" altLang="zh-CN" sz="1400" smtClean="0"/>
              <a:pPr>
                <a:spcBef>
                  <a:spcPct val="0"/>
                </a:spcBef>
                <a:buClrTx/>
                <a:buSzTx/>
                <a:buFontTx/>
                <a:buNone/>
              </a:pPr>
              <a:t>3/18/2023</a:t>
            </a:fld>
            <a:endParaRPr lang="en-US" altLang="zh-CN" sz="1400"/>
          </a:p>
        </p:txBody>
      </p:sp>
      <p:sp>
        <p:nvSpPr>
          <p:cNvPr id="32770" name="灯片编号占位符 5">
            <a:extLst>
              <a:ext uri="{FF2B5EF4-FFF2-40B4-BE49-F238E27FC236}">
                <a16:creationId xmlns:a16="http://schemas.microsoft.com/office/drawing/2014/main" id="{7D024538-141C-4A50-97DA-029942CEF0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CEC48F-F01D-48BB-87E3-8777E82E874F}" type="slidenum">
              <a:rPr lang="en-US" altLang="zh-CN" sz="2600">
                <a:solidFill>
                  <a:schemeClr val="bg1"/>
                </a:solidFill>
              </a:rPr>
              <a:pPr>
                <a:spcBef>
                  <a:spcPct val="0"/>
                </a:spcBef>
                <a:buClrTx/>
                <a:buSzTx/>
                <a:buFontTx/>
                <a:buNone/>
              </a:pPr>
              <a:t>18</a:t>
            </a:fld>
            <a:endParaRPr lang="en-US" altLang="zh-CN" sz="2600">
              <a:solidFill>
                <a:schemeClr val="bg1"/>
              </a:solidFill>
            </a:endParaRPr>
          </a:p>
        </p:txBody>
      </p:sp>
      <p:sp>
        <p:nvSpPr>
          <p:cNvPr id="32771" name="Rectangle 2">
            <a:extLst>
              <a:ext uri="{FF2B5EF4-FFF2-40B4-BE49-F238E27FC236}">
                <a16:creationId xmlns:a16="http://schemas.microsoft.com/office/drawing/2014/main" id="{4DFF2E72-4036-4194-884F-BABD6B962742}"/>
              </a:ext>
            </a:extLst>
          </p:cNvPr>
          <p:cNvSpPr>
            <a:spLocks noGrp="1" noChangeArrowheads="1"/>
          </p:cNvSpPr>
          <p:nvPr>
            <p:ph type="title"/>
          </p:nvPr>
        </p:nvSpPr>
        <p:spPr/>
        <p:txBody>
          <a:bodyPr/>
          <a:lstStyle/>
          <a:p>
            <a:pPr eaLnBrk="1" hangingPunct="1"/>
            <a:endParaRPr lang="zh-CN" altLang="zh-CN"/>
          </a:p>
        </p:txBody>
      </p:sp>
      <p:sp>
        <p:nvSpPr>
          <p:cNvPr id="32772" name="Rectangle 3">
            <a:extLst>
              <a:ext uri="{FF2B5EF4-FFF2-40B4-BE49-F238E27FC236}">
                <a16:creationId xmlns:a16="http://schemas.microsoft.com/office/drawing/2014/main" id="{C629C7CA-6132-43DC-9D11-F380424708D3}"/>
              </a:ext>
            </a:extLst>
          </p:cNvPr>
          <p:cNvSpPr>
            <a:spLocks noGrp="1" noChangeArrowheads="1"/>
          </p:cNvSpPr>
          <p:nvPr>
            <p:ph type="body" idx="1"/>
          </p:nvPr>
        </p:nvSpPr>
        <p:spPr>
          <a:xfrm>
            <a:off x="838200" y="2362200"/>
            <a:ext cx="8126413" cy="4306888"/>
          </a:xfrm>
        </p:spPr>
        <p:txBody>
          <a:bodyPr/>
          <a:lstStyle/>
          <a:p>
            <a:pPr eaLnBrk="1" hangingPunct="1">
              <a:spcBef>
                <a:spcPct val="0"/>
              </a:spcBef>
              <a:buClrTx/>
              <a:buSzTx/>
              <a:buFontTx/>
              <a:buNone/>
            </a:pPr>
            <a:r>
              <a:rPr kumimoji="1" lang="en-US" altLang="zh-CN">
                <a:solidFill>
                  <a:srgbClr val="000000"/>
                </a:solidFill>
                <a:latin typeface="" charset="0"/>
              </a:rPr>
              <a:t>    </a:t>
            </a:r>
            <a:r>
              <a:rPr kumimoji="1" lang="zh-CN" altLang="en-US" b="1">
                <a:solidFill>
                  <a:srgbClr val="000000"/>
                </a:solidFill>
                <a:latin typeface="" charset="0"/>
              </a:rPr>
              <a:t>搜索过程还要标记能解节点（</a:t>
            </a:r>
            <a:r>
              <a:rPr kumimoji="1" lang="en-US" altLang="zh-CN" b="1">
                <a:solidFill>
                  <a:srgbClr val="000000"/>
                </a:solidFill>
                <a:latin typeface="" charset="0"/>
              </a:rPr>
              <a:t>SOLVED</a:t>
            </a:r>
            <a:r>
              <a:rPr kumimoji="1" lang="zh-CN" altLang="en-US" b="1">
                <a:solidFill>
                  <a:srgbClr val="000000"/>
                </a:solidFill>
                <a:latin typeface="" charset="0"/>
              </a:rPr>
              <a:t>），为此给出如下定义：</a:t>
            </a:r>
            <a:br>
              <a:rPr kumimoji="1" lang="zh-CN" altLang="en-US" b="1">
                <a:solidFill>
                  <a:srgbClr val="000000"/>
                </a:solidFill>
                <a:latin typeface="" charset="0"/>
              </a:rPr>
            </a:br>
            <a:r>
              <a:rPr kumimoji="1" lang="zh-CN" altLang="en-US" b="1">
                <a:solidFill>
                  <a:srgbClr val="FF0000"/>
                </a:solidFill>
                <a:latin typeface="" charset="0"/>
              </a:rPr>
              <a:t>能解节点（</a:t>
            </a:r>
            <a:r>
              <a:rPr kumimoji="1" lang="en-US" altLang="zh-CN" b="1">
                <a:solidFill>
                  <a:srgbClr val="FF0000"/>
                </a:solidFill>
                <a:latin typeface="" charset="0"/>
              </a:rPr>
              <a:t>SOLVED</a:t>
            </a:r>
            <a:r>
              <a:rPr kumimoji="1" lang="zh-CN" altLang="en-US" b="1">
                <a:solidFill>
                  <a:srgbClr val="FF0000"/>
                </a:solidFill>
                <a:latin typeface="" charset="0"/>
              </a:rPr>
              <a:t>）</a:t>
            </a:r>
            <a:br>
              <a:rPr kumimoji="1" lang="zh-CN" altLang="en-US" b="1">
                <a:solidFill>
                  <a:srgbClr val="FF0000"/>
                </a:solidFill>
                <a:latin typeface="" charset="0"/>
              </a:rPr>
            </a:br>
            <a:r>
              <a:rPr kumimoji="1" lang="zh-CN" altLang="en-US" b="1">
                <a:solidFill>
                  <a:srgbClr val="000000"/>
                </a:solidFill>
                <a:latin typeface="" charset="0"/>
              </a:rPr>
              <a:t>①终止节点是能解节点；</a:t>
            </a:r>
            <a:br>
              <a:rPr kumimoji="1" lang="zh-CN" altLang="en-US" b="1">
                <a:solidFill>
                  <a:srgbClr val="000000"/>
                </a:solidFill>
                <a:latin typeface="" charset="0"/>
              </a:rPr>
            </a:br>
            <a:r>
              <a:rPr kumimoji="1" lang="zh-CN" altLang="en-US" b="1">
                <a:solidFill>
                  <a:srgbClr val="000000"/>
                </a:solidFill>
                <a:latin typeface="" charset="0"/>
              </a:rPr>
              <a:t>②若非终止节点有“或”子节点时，其子节点有一能解，则该非终止节点是能解节点；</a:t>
            </a:r>
            <a:br>
              <a:rPr kumimoji="1" lang="zh-CN" altLang="en-US" b="1">
                <a:solidFill>
                  <a:srgbClr val="000000"/>
                </a:solidFill>
                <a:latin typeface="" charset="0"/>
              </a:rPr>
            </a:br>
            <a:r>
              <a:rPr kumimoji="1" lang="zh-CN" altLang="en-US" b="1">
                <a:solidFill>
                  <a:srgbClr val="000000"/>
                </a:solidFill>
                <a:latin typeface="" charset="0"/>
              </a:rPr>
              <a:t>③若非终止节点有“与”子节点时，若其子节点均能解，则该非终止节点是能解节点</a:t>
            </a:r>
            <a:r>
              <a:rPr lang="zh-CN" altLang="en-US" sz="3600"/>
              <a:t>。</a:t>
            </a:r>
          </a:p>
          <a:p>
            <a:pPr eaLnBrk="1" hangingPunct="1">
              <a:spcBef>
                <a:spcPct val="50000"/>
              </a:spcBef>
              <a:buClrTx/>
              <a:buSzTx/>
              <a:buFontTx/>
              <a:buNone/>
            </a:pPr>
            <a:endParaRPr lang="en-US" altLang="zh-CN" sz="3200" b="1"/>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3">
            <a:extLst>
              <a:ext uri="{FF2B5EF4-FFF2-40B4-BE49-F238E27FC236}">
                <a16:creationId xmlns:a16="http://schemas.microsoft.com/office/drawing/2014/main" id="{D645EFB7-D2E3-4796-9989-F23C858FC1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2528D5-8E7E-453D-A158-307E7A1A192D}" type="datetime1">
              <a:rPr lang="en-US" altLang="zh-CN" sz="1400" smtClean="0"/>
              <a:pPr>
                <a:spcBef>
                  <a:spcPct val="0"/>
                </a:spcBef>
                <a:buClrTx/>
                <a:buSzTx/>
                <a:buFontTx/>
                <a:buNone/>
              </a:pPr>
              <a:t>3/18/2023</a:t>
            </a:fld>
            <a:endParaRPr lang="en-US" altLang="zh-CN" sz="1400"/>
          </a:p>
        </p:txBody>
      </p:sp>
      <p:sp>
        <p:nvSpPr>
          <p:cNvPr id="33794" name="灯片编号占位符 5">
            <a:extLst>
              <a:ext uri="{FF2B5EF4-FFF2-40B4-BE49-F238E27FC236}">
                <a16:creationId xmlns:a16="http://schemas.microsoft.com/office/drawing/2014/main" id="{334E8894-7436-4AC9-A031-F5450D06A8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D27B2E-1D37-41EB-9B5F-45F0892FCAAD}" type="slidenum">
              <a:rPr lang="en-US" altLang="zh-CN" sz="2600">
                <a:solidFill>
                  <a:schemeClr val="bg1"/>
                </a:solidFill>
              </a:rPr>
              <a:pPr>
                <a:spcBef>
                  <a:spcPct val="0"/>
                </a:spcBef>
                <a:buClrTx/>
                <a:buSzTx/>
                <a:buFontTx/>
                <a:buNone/>
              </a:pPr>
              <a:t>19</a:t>
            </a:fld>
            <a:endParaRPr lang="en-US" altLang="zh-CN" sz="2600">
              <a:solidFill>
                <a:schemeClr val="bg1"/>
              </a:solidFill>
            </a:endParaRPr>
          </a:p>
        </p:txBody>
      </p:sp>
      <p:sp>
        <p:nvSpPr>
          <p:cNvPr id="33795" name="AutoShape 2">
            <a:extLst>
              <a:ext uri="{FF2B5EF4-FFF2-40B4-BE49-F238E27FC236}">
                <a16:creationId xmlns:a16="http://schemas.microsoft.com/office/drawing/2014/main" id="{53CDB8AA-F9BF-4161-878C-91BDF25C7B23}"/>
              </a:ext>
            </a:extLst>
          </p:cNvPr>
          <p:cNvSpPr>
            <a:spLocks noGrp="1" noChangeArrowheads="1"/>
          </p:cNvSpPr>
          <p:nvPr>
            <p:ph type="title"/>
          </p:nvPr>
        </p:nvSpPr>
        <p:spPr/>
        <p:txBody>
          <a:bodyPr/>
          <a:lstStyle/>
          <a:p>
            <a:pPr eaLnBrk="1" hangingPunct="1"/>
            <a:r>
              <a:rPr lang="en-US" altLang="zh-CN"/>
              <a:t>4.2 </a:t>
            </a:r>
            <a:r>
              <a:rPr lang="zh-CN" altLang="en-US"/>
              <a:t>与</a:t>
            </a:r>
            <a:r>
              <a:rPr lang="en-US" altLang="zh-CN"/>
              <a:t>/</a:t>
            </a:r>
            <a:r>
              <a:rPr lang="zh-CN" altLang="en-US"/>
              <a:t>或图的搜索算法</a:t>
            </a:r>
            <a:r>
              <a:rPr lang="en-US" altLang="zh-CN"/>
              <a:t>……</a:t>
            </a:r>
            <a:r>
              <a:rPr lang="zh-CN" altLang="en-US"/>
              <a:t>算法</a:t>
            </a:r>
            <a:r>
              <a:rPr lang="en-US" altLang="zh-CN"/>
              <a:t>AO* </a:t>
            </a:r>
          </a:p>
        </p:txBody>
      </p:sp>
      <p:sp>
        <p:nvSpPr>
          <p:cNvPr id="342019" name="Rectangle 3">
            <a:extLst>
              <a:ext uri="{FF2B5EF4-FFF2-40B4-BE49-F238E27FC236}">
                <a16:creationId xmlns:a16="http://schemas.microsoft.com/office/drawing/2014/main" id="{0A62C62F-3B8C-4B1D-B386-C493BB11342C}"/>
              </a:ext>
            </a:extLst>
          </p:cNvPr>
          <p:cNvSpPr>
            <a:spLocks noGrp="1" noChangeArrowheads="1"/>
          </p:cNvSpPr>
          <p:nvPr>
            <p:ph type="body" idx="1"/>
          </p:nvPr>
        </p:nvSpPr>
        <p:spPr>
          <a:xfrm>
            <a:off x="838200" y="2362200"/>
            <a:ext cx="7693025" cy="4019550"/>
          </a:xfrm>
        </p:spPr>
        <p:txBody>
          <a:bodyPr/>
          <a:lstStyle/>
          <a:p>
            <a:pPr eaLnBrk="1" hangingPunct="1">
              <a:lnSpc>
                <a:spcPct val="80000"/>
              </a:lnSpc>
            </a:pPr>
            <a:r>
              <a:rPr lang="en-US" altLang="zh-CN" sz="3200" b="1">
                <a:solidFill>
                  <a:schemeClr val="tx2"/>
                </a:solidFill>
              </a:rPr>
              <a:t>AO*</a:t>
            </a:r>
            <a:r>
              <a:rPr lang="zh-CN" altLang="en-US" sz="3200" b="1">
                <a:solidFill>
                  <a:schemeClr val="tx2"/>
                </a:solidFill>
              </a:rPr>
              <a:t>算法解析：</a:t>
            </a:r>
          </a:p>
          <a:p>
            <a:pPr eaLnBrk="1" hangingPunct="1">
              <a:lnSpc>
                <a:spcPct val="80000"/>
              </a:lnSpc>
            </a:pPr>
            <a:r>
              <a:rPr kumimoji="1" lang="zh-CN" altLang="en-US" sz="1800">
                <a:solidFill>
                  <a:srgbClr val="000099"/>
                </a:solidFill>
              </a:rPr>
              <a:t>回忆：</a:t>
            </a:r>
          </a:p>
          <a:p>
            <a:pPr eaLnBrk="1" hangingPunct="1">
              <a:lnSpc>
                <a:spcPct val="95000"/>
              </a:lnSpc>
              <a:buFont typeface="Wingdings" panose="05000000000000000000" pitchFamily="2" charset="2"/>
              <a:buNone/>
            </a:pPr>
            <a:r>
              <a:rPr kumimoji="1" lang="zh-CN" altLang="en-US" sz="2000">
                <a:solidFill>
                  <a:srgbClr val="000099"/>
                </a:solidFill>
              </a:rPr>
              <a:t>    普通图搜索中的</a:t>
            </a:r>
            <a:r>
              <a:rPr kumimoji="1" lang="en-US" altLang="zh-CN" sz="2000">
                <a:solidFill>
                  <a:srgbClr val="000099"/>
                </a:solidFill>
              </a:rPr>
              <a:t>A</a:t>
            </a:r>
            <a:r>
              <a:rPr kumimoji="1" lang="zh-CN" altLang="en-US" sz="2000">
                <a:solidFill>
                  <a:srgbClr val="000099"/>
                </a:solidFill>
              </a:rPr>
              <a:t>算法：对当前搜索图的“前沿”（即在</a:t>
            </a:r>
            <a:r>
              <a:rPr kumimoji="1" lang="en-US" altLang="zh-CN" sz="2000">
                <a:solidFill>
                  <a:srgbClr val="000099"/>
                </a:solidFill>
              </a:rPr>
              <a:t>OPEN</a:t>
            </a:r>
            <a:r>
              <a:rPr kumimoji="1" lang="zh-CN" altLang="en-US" sz="2000">
                <a:solidFill>
                  <a:srgbClr val="000099"/>
                </a:solidFill>
              </a:rPr>
              <a:t>表中的节点）节点进行评价，选取</a:t>
            </a:r>
            <a:r>
              <a:rPr kumimoji="1" lang="en-US" altLang="zh-CN" sz="2000">
                <a:solidFill>
                  <a:srgbClr val="000099"/>
                </a:solidFill>
              </a:rPr>
              <a:t>f</a:t>
            </a:r>
            <a:r>
              <a:rPr kumimoji="1" lang="zh-CN" altLang="en-US" sz="2000">
                <a:solidFill>
                  <a:srgbClr val="000099"/>
                </a:solidFill>
              </a:rPr>
              <a:t>值最小的节点进行扩展。</a:t>
            </a:r>
          </a:p>
          <a:p>
            <a:pPr eaLnBrk="1" hangingPunct="1">
              <a:lnSpc>
                <a:spcPct val="80000"/>
              </a:lnSpc>
              <a:buFont typeface="Wingdings" panose="05000000000000000000" pitchFamily="2" charset="2"/>
              <a:buNone/>
            </a:pPr>
            <a:r>
              <a:rPr kumimoji="1" lang="zh-CN" altLang="en-US" sz="2000">
                <a:solidFill>
                  <a:srgbClr val="000099"/>
                </a:solidFill>
              </a:rPr>
              <a:t>    回想一下，</a:t>
            </a:r>
            <a:r>
              <a:rPr kumimoji="1" lang="en-US" altLang="zh-CN" sz="2000">
                <a:solidFill>
                  <a:srgbClr val="000099"/>
                </a:solidFill>
              </a:rPr>
              <a:t>f</a:t>
            </a:r>
            <a:r>
              <a:rPr kumimoji="1" lang="zh-CN" altLang="en-US" sz="2000">
                <a:solidFill>
                  <a:srgbClr val="000099"/>
                </a:solidFill>
              </a:rPr>
              <a:t>是如何定义的？</a:t>
            </a:r>
          </a:p>
          <a:p>
            <a:pPr eaLnBrk="1" hangingPunct="1">
              <a:lnSpc>
                <a:spcPct val="80000"/>
              </a:lnSpc>
              <a:buFont typeface="Wingdings" panose="05000000000000000000" pitchFamily="2" charset="2"/>
              <a:buNone/>
            </a:pPr>
            <a:endParaRPr kumimoji="1" lang="zh-CN" altLang="en-US" sz="2000">
              <a:solidFill>
                <a:srgbClr val="000099"/>
              </a:solidFill>
            </a:endParaRPr>
          </a:p>
          <a:p>
            <a:pPr eaLnBrk="1" hangingPunct="1">
              <a:lnSpc>
                <a:spcPct val="80000"/>
              </a:lnSpc>
              <a:buFont typeface="Wingdings" panose="05000000000000000000" pitchFamily="2" charset="2"/>
              <a:buNone/>
            </a:pPr>
            <a:endParaRPr kumimoji="1" lang="zh-CN" altLang="en-US" sz="2000">
              <a:solidFill>
                <a:srgbClr val="000099"/>
              </a:solidFill>
            </a:endParaRPr>
          </a:p>
          <a:p>
            <a:pPr eaLnBrk="1" hangingPunct="1">
              <a:lnSpc>
                <a:spcPct val="80000"/>
              </a:lnSpc>
              <a:buFont typeface="Wingdings" panose="05000000000000000000" pitchFamily="2" charset="2"/>
              <a:buNone/>
            </a:pPr>
            <a:endParaRPr kumimoji="1" lang="zh-CN" altLang="en-US" sz="1800">
              <a:solidFill>
                <a:srgbClr val="000099"/>
              </a:solidFill>
            </a:endParaRPr>
          </a:p>
          <a:p>
            <a:pPr eaLnBrk="1" hangingPunct="1">
              <a:lnSpc>
                <a:spcPct val="80000"/>
              </a:lnSpc>
              <a:buFont typeface="Wingdings" panose="05000000000000000000" pitchFamily="2" charset="2"/>
              <a:buNone/>
            </a:pPr>
            <a:endParaRPr kumimoji="1" lang="zh-CN" altLang="en-US" sz="1800">
              <a:solidFill>
                <a:srgbClr val="000099"/>
              </a:solidFill>
            </a:endParaRPr>
          </a:p>
          <a:p>
            <a:pPr eaLnBrk="1" hangingPunct="1">
              <a:lnSpc>
                <a:spcPct val="80000"/>
              </a:lnSpc>
              <a:buFont typeface="Wingdings" panose="05000000000000000000" pitchFamily="2" charset="2"/>
              <a:buNone/>
            </a:pPr>
            <a:endParaRPr kumimoji="1" lang="zh-CN" altLang="en-US" sz="1800">
              <a:solidFill>
                <a:srgbClr val="000099"/>
              </a:solidFill>
            </a:endParaRPr>
          </a:p>
          <a:p>
            <a:pPr eaLnBrk="1" hangingPunct="1">
              <a:lnSpc>
                <a:spcPct val="80000"/>
              </a:lnSpc>
              <a:buFont typeface="Wingdings" panose="05000000000000000000" pitchFamily="2" charset="2"/>
              <a:buNone/>
            </a:pPr>
            <a:endParaRPr kumimoji="1" lang="zh-CN" altLang="en-US" sz="1800">
              <a:solidFill>
                <a:srgbClr val="000099"/>
              </a:solidFill>
            </a:endParaRPr>
          </a:p>
          <a:p>
            <a:pPr eaLnBrk="1" hangingPunct="1">
              <a:lnSpc>
                <a:spcPct val="80000"/>
              </a:lnSpc>
              <a:buFont typeface="Wingdings" panose="05000000000000000000" pitchFamily="2" charset="2"/>
              <a:buNone/>
            </a:pPr>
            <a:endParaRPr kumimoji="1" lang="zh-CN" altLang="en-US" sz="1800">
              <a:solidFill>
                <a:srgbClr val="000099"/>
              </a:solidFill>
            </a:endParaRPr>
          </a:p>
          <a:p>
            <a:pPr eaLnBrk="1" hangingPunct="1">
              <a:lnSpc>
                <a:spcPct val="80000"/>
              </a:lnSpc>
              <a:buFont typeface="Wingdings" panose="05000000000000000000" pitchFamily="2" charset="2"/>
              <a:buNone/>
            </a:pPr>
            <a:r>
              <a:rPr kumimoji="1" lang="zh-CN" altLang="en-US" sz="1800">
                <a:solidFill>
                  <a:srgbClr val="000099"/>
                </a:solidFill>
              </a:rPr>
              <a:t>    </a:t>
            </a:r>
          </a:p>
        </p:txBody>
      </p:sp>
      <p:sp>
        <p:nvSpPr>
          <p:cNvPr id="33797" name="Rectangle 4">
            <a:extLst>
              <a:ext uri="{FF2B5EF4-FFF2-40B4-BE49-F238E27FC236}">
                <a16:creationId xmlns:a16="http://schemas.microsoft.com/office/drawing/2014/main" id="{444B779C-7B8A-4A00-8C84-8239A5111E73}"/>
              </a:ext>
            </a:extLst>
          </p:cNvPr>
          <p:cNvSpPr>
            <a:spLocks noChangeArrowheads="1"/>
          </p:cNvSpPr>
          <p:nvPr/>
        </p:nvSpPr>
        <p:spPr bwMode="auto">
          <a:xfrm>
            <a:off x="838200" y="2852738"/>
            <a:ext cx="7693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kumimoji="0" lang="zh-CN" altLang="zh-CN" sz="4000" b="1"/>
          </a:p>
        </p:txBody>
      </p:sp>
      <p:sp>
        <p:nvSpPr>
          <p:cNvPr id="342022" name="Rectangle 6">
            <a:extLst>
              <a:ext uri="{FF2B5EF4-FFF2-40B4-BE49-F238E27FC236}">
                <a16:creationId xmlns:a16="http://schemas.microsoft.com/office/drawing/2014/main" id="{D68CEDB9-A693-425F-A1BF-11C42F28E98B}"/>
              </a:ext>
            </a:extLst>
          </p:cNvPr>
          <p:cNvSpPr>
            <a:spLocks noChangeArrowheads="1"/>
          </p:cNvSpPr>
          <p:nvPr/>
        </p:nvSpPr>
        <p:spPr bwMode="auto">
          <a:xfrm>
            <a:off x="838200" y="3933825"/>
            <a:ext cx="7693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solidFill>
                  <a:srgbClr val="000099"/>
                </a:solidFill>
              </a:rPr>
              <a:t>   f(n) = g(n) + h(n)</a:t>
            </a:r>
            <a:r>
              <a:rPr lang="zh-CN" altLang="en-US" sz="2400">
                <a:solidFill>
                  <a:srgbClr val="000099"/>
                </a:solidFill>
              </a:rPr>
              <a:t>，其中</a:t>
            </a:r>
          </a:p>
          <a:p>
            <a:pPr eaLnBrk="1" hangingPunct="1">
              <a:buFont typeface="Wingdings" panose="05000000000000000000" pitchFamily="2" charset="2"/>
              <a:buNone/>
            </a:pPr>
            <a:r>
              <a:rPr lang="zh-CN" altLang="en-US" sz="2400">
                <a:solidFill>
                  <a:srgbClr val="000099"/>
                </a:solidFill>
              </a:rPr>
              <a:t>    </a:t>
            </a:r>
            <a:r>
              <a:rPr lang="en-US" altLang="zh-CN" sz="2400">
                <a:solidFill>
                  <a:srgbClr val="000099"/>
                </a:solidFill>
              </a:rPr>
              <a:t>g(n)</a:t>
            </a:r>
            <a:r>
              <a:rPr lang="zh-CN" altLang="en-US" sz="2400">
                <a:solidFill>
                  <a:srgbClr val="000099"/>
                </a:solidFill>
              </a:rPr>
              <a:t>：已经求得的当前搜索图中从初始节点到当前节点</a:t>
            </a:r>
            <a:r>
              <a:rPr lang="en-US" altLang="zh-CN" sz="2400">
                <a:solidFill>
                  <a:srgbClr val="000099"/>
                </a:solidFill>
              </a:rPr>
              <a:t>n</a:t>
            </a:r>
            <a:r>
              <a:rPr lang="zh-CN" altLang="en-US" sz="2400">
                <a:solidFill>
                  <a:srgbClr val="000099"/>
                </a:solidFill>
              </a:rPr>
              <a:t>的最优路径费用。</a:t>
            </a:r>
          </a:p>
          <a:p>
            <a:pPr eaLnBrk="1" hangingPunct="1">
              <a:buFont typeface="Wingdings" panose="05000000000000000000" pitchFamily="2" charset="2"/>
              <a:buNone/>
            </a:pPr>
            <a:r>
              <a:rPr lang="zh-CN" altLang="en-US" sz="2400">
                <a:solidFill>
                  <a:srgbClr val="000099"/>
                </a:solidFill>
              </a:rPr>
              <a:t>    </a:t>
            </a:r>
            <a:r>
              <a:rPr lang="en-US" altLang="zh-CN" sz="2400">
                <a:solidFill>
                  <a:srgbClr val="000099"/>
                </a:solidFill>
              </a:rPr>
              <a:t>h(n)</a:t>
            </a:r>
            <a:r>
              <a:rPr lang="zh-CN" altLang="en-US" sz="2400">
                <a:solidFill>
                  <a:srgbClr val="000099"/>
                </a:solidFill>
              </a:rPr>
              <a:t>：从</a:t>
            </a:r>
            <a:r>
              <a:rPr lang="en-US" altLang="zh-CN" sz="2400">
                <a:solidFill>
                  <a:srgbClr val="000099"/>
                </a:solidFill>
              </a:rPr>
              <a:t>n</a:t>
            </a:r>
            <a:r>
              <a:rPr lang="zh-CN" altLang="en-US" sz="2400">
                <a:solidFill>
                  <a:srgbClr val="000099"/>
                </a:solidFill>
              </a:rPr>
              <a:t>到目标节点的最优路径费用的估计值。</a:t>
            </a:r>
            <a:endParaRPr kumimoji="0" lang="zh-CN" altLang="en-US" sz="2400"/>
          </a:p>
        </p:txBody>
      </p:sp>
      <p:sp>
        <p:nvSpPr>
          <p:cNvPr id="342023" name="Rectangle 7">
            <a:extLst>
              <a:ext uri="{FF2B5EF4-FFF2-40B4-BE49-F238E27FC236}">
                <a16:creationId xmlns:a16="http://schemas.microsoft.com/office/drawing/2014/main" id="{5241428C-A35B-413C-A654-4E0A5BF6A8DF}"/>
              </a:ext>
            </a:extLst>
          </p:cNvPr>
          <p:cNvSpPr>
            <a:spLocks noChangeArrowheads="1"/>
          </p:cNvSpPr>
          <p:nvPr/>
        </p:nvSpPr>
        <p:spPr bwMode="auto">
          <a:xfrm>
            <a:off x="839788" y="5673725"/>
            <a:ext cx="76930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400">
                <a:solidFill>
                  <a:schemeClr val="tx2"/>
                </a:solidFill>
              </a:rPr>
              <a:t>结论：对节点</a:t>
            </a:r>
            <a:r>
              <a:rPr lang="en-US" altLang="zh-CN" sz="2400">
                <a:solidFill>
                  <a:schemeClr val="tx2"/>
                </a:solidFill>
              </a:rPr>
              <a:t>n</a:t>
            </a:r>
            <a:r>
              <a:rPr lang="zh-CN" altLang="en-US" sz="2400">
                <a:solidFill>
                  <a:schemeClr val="tx2"/>
                </a:solidFill>
              </a:rPr>
              <a:t>的评价，实际上是对</a:t>
            </a:r>
          </a:p>
          <a:p>
            <a:pPr eaLnBrk="1" hangingPunct="1">
              <a:lnSpc>
                <a:spcPct val="80000"/>
              </a:lnSpc>
              <a:buFont typeface="Wingdings" panose="05000000000000000000" pitchFamily="2" charset="2"/>
              <a:buNone/>
            </a:pPr>
            <a:r>
              <a:rPr lang="zh-CN" altLang="en-US" sz="2400">
                <a:solidFill>
                  <a:schemeClr val="tx2"/>
                </a:solidFill>
              </a:rPr>
              <a:t>          </a:t>
            </a:r>
            <a:r>
              <a:rPr lang="en-US" altLang="zh-CN" sz="2400">
                <a:solidFill>
                  <a:schemeClr val="tx2"/>
                </a:solidFill>
              </a:rPr>
              <a:t>"</a:t>
            </a:r>
            <a:r>
              <a:rPr lang="zh-CN" altLang="en-US" sz="2400">
                <a:solidFill>
                  <a:schemeClr val="tx2"/>
                </a:solidFill>
              </a:rPr>
              <a:t>初始节点</a:t>
            </a:r>
            <a:r>
              <a:rPr lang="en-US" altLang="zh-CN" sz="2400">
                <a:solidFill>
                  <a:schemeClr val="tx2"/>
                </a:solidFill>
              </a:rPr>
              <a:t>--</a:t>
            </a:r>
            <a:r>
              <a:rPr lang="zh-CN" altLang="en-US" sz="2400">
                <a:solidFill>
                  <a:schemeClr val="tx2"/>
                </a:solidFill>
              </a:rPr>
              <a:t>节点</a:t>
            </a:r>
            <a:r>
              <a:rPr lang="en-US" altLang="zh-CN" sz="2400">
                <a:solidFill>
                  <a:schemeClr val="tx2"/>
                </a:solidFill>
              </a:rPr>
              <a:t>n--</a:t>
            </a:r>
            <a:r>
              <a:rPr lang="zh-CN" altLang="en-US" sz="2400">
                <a:solidFill>
                  <a:schemeClr val="tx2"/>
                </a:solidFill>
              </a:rPr>
              <a:t>目标节点</a:t>
            </a:r>
            <a:r>
              <a:rPr lang="en-US" altLang="zh-CN" sz="2400">
                <a:solidFill>
                  <a:schemeClr val="tx2"/>
                </a:solidFill>
              </a:rPr>
              <a:t>"</a:t>
            </a:r>
            <a:r>
              <a:rPr lang="zh-CN" altLang="en-US" sz="2400">
                <a:solidFill>
                  <a:schemeClr val="tx2"/>
                </a:solidFill>
              </a:rPr>
              <a:t>这一条路径的评价。</a:t>
            </a:r>
          </a:p>
          <a:p>
            <a:pPr eaLnBrk="1" hangingPunct="1">
              <a:lnSpc>
                <a:spcPct val="80000"/>
              </a:lnSpc>
              <a:buFont typeface="Wingdings" panose="05000000000000000000" pitchFamily="2" charset="2"/>
              <a:buNone/>
            </a:pPr>
            <a:endParaRPr kumimoji="0" lang="en-US" altLang="zh-CN" sz="2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2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2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2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2019">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42022"/>
                                        </p:tgtEl>
                                        <p:attrNameLst>
                                          <p:attrName>style.visibility</p:attrName>
                                        </p:attrNameLst>
                                      </p:cBhvr>
                                      <p:to>
                                        <p:strVal val="visible"/>
                                      </p:to>
                                    </p:set>
                                    <p:anim calcmode="lin" valueType="num">
                                      <p:cBhvr additive="base">
                                        <p:cTn id="27" dur="500" fill="hold"/>
                                        <p:tgtEl>
                                          <p:spTgt spid="342022"/>
                                        </p:tgtEl>
                                        <p:attrNameLst>
                                          <p:attrName>ppt_x</p:attrName>
                                        </p:attrNameLst>
                                      </p:cBhvr>
                                      <p:tavLst>
                                        <p:tav tm="0">
                                          <p:val>
                                            <p:strVal val="#ppt_x"/>
                                          </p:val>
                                        </p:tav>
                                        <p:tav tm="100000">
                                          <p:val>
                                            <p:strVal val="#ppt_x"/>
                                          </p:val>
                                        </p:tav>
                                      </p:tavLst>
                                    </p:anim>
                                    <p:anim calcmode="lin" valueType="num">
                                      <p:cBhvr additive="base">
                                        <p:cTn id="28" dur="500" fill="hold"/>
                                        <p:tgtEl>
                                          <p:spTgt spid="34202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342023"/>
                                        </p:tgtEl>
                                        <p:attrNameLst>
                                          <p:attrName>style.visibility</p:attrName>
                                        </p:attrNameLst>
                                      </p:cBhvr>
                                      <p:to>
                                        <p:strVal val="visible"/>
                                      </p:to>
                                    </p:set>
                                    <p:animEffect transition="in" filter="fade">
                                      <p:cBhvr>
                                        <p:cTn id="33" dur="770" decel="100000"/>
                                        <p:tgtEl>
                                          <p:spTgt spid="342023"/>
                                        </p:tgtEl>
                                      </p:cBhvr>
                                    </p:animEffect>
                                    <p:animScale>
                                      <p:cBhvr>
                                        <p:cTn id="34" dur="770" decel="100000"/>
                                        <p:tgtEl>
                                          <p:spTgt spid="342023"/>
                                        </p:tgtEl>
                                      </p:cBhvr>
                                      <p:from x="10000" y="10000"/>
                                      <p:to x="200000" y="450000"/>
                                    </p:animScale>
                                    <p:animScale>
                                      <p:cBhvr>
                                        <p:cTn id="35" dur="1230" accel="100000" fill="hold">
                                          <p:stCondLst>
                                            <p:cond delay="770"/>
                                          </p:stCondLst>
                                        </p:cTn>
                                        <p:tgtEl>
                                          <p:spTgt spid="342023"/>
                                        </p:tgtEl>
                                      </p:cBhvr>
                                      <p:from x="200000" y="450000"/>
                                      <p:to x="100000" y="100000"/>
                                    </p:animScale>
                                    <p:set>
                                      <p:cBhvr>
                                        <p:cTn id="36" dur="770" fill="hold"/>
                                        <p:tgtEl>
                                          <p:spTgt spid="342023"/>
                                        </p:tgtEl>
                                        <p:attrNameLst>
                                          <p:attrName>ppt_x</p:attrName>
                                        </p:attrNameLst>
                                      </p:cBhvr>
                                      <p:to>
                                        <p:strVal val="(0.5)"/>
                                      </p:to>
                                    </p:set>
                                    <p:anim from="(0.5)" to="(#ppt_x)" calcmode="lin" valueType="num">
                                      <p:cBhvr>
                                        <p:cTn id="37" dur="1230" accel="100000" fill="hold">
                                          <p:stCondLst>
                                            <p:cond delay="770"/>
                                          </p:stCondLst>
                                        </p:cTn>
                                        <p:tgtEl>
                                          <p:spTgt spid="342023"/>
                                        </p:tgtEl>
                                        <p:attrNameLst>
                                          <p:attrName>ppt_x</p:attrName>
                                        </p:attrNameLst>
                                      </p:cBhvr>
                                    </p:anim>
                                    <p:set>
                                      <p:cBhvr>
                                        <p:cTn id="38" dur="770" fill="hold"/>
                                        <p:tgtEl>
                                          <p:spTgt spid="342023"/>
                                        </p:tgtEl>
                                        <p:attrNameLst>
                                          <p:attrName>ppt_y</p:attrName>
                                        </p:attrNameLst>
                                      </p:cBhvr>
                                      <p:to>
                                        <p:strVal val="(#ppt_y+0.4)"/>
                                      </p:to>
                                    </p:set>
                                    <p:anim from="(#ppt_y+0.4)" to="(#ppt_y)" calcmode="lin" valueType="num">
                                      <p:cBhvr>
                                        <p:cTn id="39" dur="1230" accel="100000" fill="hold">
                                          <p:stCondLst>
                                            <p:cond delay="770"/>
                                          </p:stCondLst>
                                        </p:cTn>
                                        <p:tgtEl>
                                          <p:spTgt spid="34202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2" grpId="0"/>
      <p:bldP spid="3420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a:extLst>
              <a:ext uri="{FF2B5EF4-FFF2-40B4-BE49-F238E27FC236}">
                <a16:creationId xmlns:a16="http://schemas.microsoft.com/office/drawing/2014/main" id="{D2925F38-73F4-4AC5-BCCD-44768F596D8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007ECA-3998-4391-B934-4BE0B0F9C9A3}" type="datetime1">
              <a:rPr lang="en-US" altLang="zh-CN" sz="1400" smtClean="0"/>
              <a:pPr>
                <a:spcBef>
                  <a:spcPct val="0"/>
                </a:spcBef>
                <a:buClrTx/>
                <a:buSzTx/>
                <a:buFontTx/>
                <a:buNone/>
              </a:pPr>
              <a:t>3/18/2023</a:t>
            </a:fld>
            <a:endParaRPr lang="en-US" altLang="zh-CN" sz="1400"/>
          </a:p>
        </p:txBody>
      </p:sp>
      <p:sp>
        <p:nvSpPr>
          <p:cNvPr id="16386" name="灯片编号占位符 5">
            <a:extLst>
              <a:ext uri="{FF2B5EF4-FFF2-40B4-BE49-F238E27FC236}">
                <a16:creationId xmlns:a16="http://schemas.microsoft.com/office/drawing/2014/main" id="{A6F9B74C-9C30-4FFB-81C0-9C4D36467D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CEC1B3-510C-448F-9032-BF553B336C3D}" type="slidenum">
              <a:rPr lang="en-US" altLang="zh-CN" sz="2600">
                <a:solidFill>
                  <a:schemeClr val="bg1"/>
                </a:solidFill>
              </a:rPr>
              <a:pPr>
                <a:spcBef>
                  <a:spcPct val="0"/>
                </a:spcBef>
                <a:buClrTx/>
                <a:buSzTx/>
                <a:buFontTx/>
                <a:buNone/>
              </a:pPr>
              <a:t>2</a:t>
            </a:fld>
            <a:endParaRPr lang="en-US" altLang="zh-CN" sz="2600">
              <a:solidFill>
                <a:schemeClr val="bg1"/>
              </a:solidFill>
            </a:endParaRPr>
          </a:p>
        </p:txBody>
      </p:sp>
      <p:sp>
        <p:nvSpPr>
          <p:cNvPr id="453635" name="Rectangle 3">
            <a:extLst>
              <a:ext uri="{FF2B5EF4-FFF2-40B4-BE49-F238E27FC236}">
                <a16:creationId xmlns:a16="http://schemas.microsoft.com/office/drawing/2014/main" id="{853999F6-A54F-48C7-A722-553EDE3E1F1E}"/>
              </a:ext>
            </a:extLst>
          </p:cNvPr>
          <p:cNvSpPr>
            <a:spLocks noGrp="1" noChangeArrowheads="1"/>
          </p:cNvSpPr>
          <p:nvPr>
            <p:ph type="body" idx="1"/>
          </p:nvPr>
        </p:nvSpPr>
        <p:spPr>
          <a:xfrm>
            <a:off x="900113" y="2492375"/>
            <a:ext cx="7993062" cy="4013200"/>
          </a:xfrm>
        </p:spPr>
        <p:txBody>
          <a:bodyPr/>
          <a:lstStyle/>
          <a:p>
            <a:pPr eaLnBrk="1" hangingPunct="1"/>
            <a:r>
              <a:rPr lang="zh-CN" altLang="en-US" sz="2400" b="1"/>
              <a:t>第二章可分解产生式系统中提到的与</a:t>
            </a:r>
            <a:r>
              <a:rPr lang="en-US" altLang="zh-CN" sz="2400" b="1"/>
              <a:t>/</a:t>
            </a:r>
            <a:r>
              <a:rPr lang="zh-CN" altLang="en-US" sz="2400" b="1"/>
              <a:t>或树表示，其中加到每一个节点上</a:t>
            </a:r>
            <a:r>
              <a:rPr lang="en-US" altLang="zh-CN" sz="2400" b="1"/>
              <a:t>AND</a:t>
            </a:r>
            <a:r>
              <a:rPr lang="zh-CN" altLang="en-US" sz="2400" b="1"/>
              <a:t>或</a:t>
            </a:r>
            <a:r>
              <a:rPr lang="en-US" altLang="zh-CN" sz="2400" b="1"/>
              <a:t>OR</a:t>
            </a:r>
            <a:r>
              <a:rPr lang="zh-CN" altLang="en-US" sz="2400" b="1"/>
              <a:t>的标记是取决于该节点对其父节点的关系。如复合状态分解后拥有一组“与”关系的后继节点；而分量状态经可应用规则作用后，生成一组“或”关系的后继节点。与</a:t>
            </a:r>
            <a:r>
              <a:rPr lang="en-US" altLang="zh-CN" sz="2400" b="1"/>
              <a:t>/</a:t>
            </a:r>
            <a:r>
              <a:rPr lang="zh-CN" altLang="en-US" sz="2400" b="1"/>
              <a:t>或树是本章介绍的与</a:t>
            </a:r>
            <a:r>
              <a:rPr lang="en-US" altLang="zh-CN" sz="2400" b="1"/>
              <a:t>/</a:t>
            </a:r>
            <a:r>
              <a:rPr lang="zh-CN" altLang="en-US" sz="2400" b="1"/>
              <a:t>或图的特例。</a:t>
            </a:r>
          </a:p>
          <a:p>
            <a:pPr eaLnBrk="1" hangingPunct="1"/>
            <a:r>
              <a:rPr lang="zh-CN" altLang="en-US" sz="2400" b="1"/>
              <a:t>在一般与</a:t>
            </a:r>
            <a:r>
              <a:rPr lang="en-US" altLang="zh-CN" sz="2400" b="1"/>
              <a:t>/</a:t>
            </a:r>
            <a:r>
              <a:rPr lang="zh-CN" altLang="en-US" sz="2400" b="1"/>
              <a:t>或图中，一个节点可能是复合状态的组成部分，而同时又是一个规则应用的结果，很难说明它是与后继还是或后继．因此，不再区别</a:t>
            </a:r>
            <a:r>
              <a:rPr lang="en-US" altLang="zh-CN" sz="2400" b="1"/>
              <a:t>AND</a:t>
            </a:r>
            <a:r>
              <a:rPr lang="zh-CN" altLang="en-US" sz="2400" b="1"/>
              <a:t>节点或</a:t>
            </a:r>
            <a:r>
              <a:rPr lang="en-US" altLang="zh-CN" sz="2400" b="1"/>
              <a:t>OR</a:t>
            </a:r>
            <a:r>
              <a:rPr lang="zh-CN" altLang="en-US" sz="2400" b="1"/>
              <a:t>节点．但在称谓上沿用习惯，仍把这种结构称作与</a:t>
            </a:r>
            <a:r>
              <a:rPr lang="en-US" altLang="zh-CN" sz="2400" b="1"/>
              <a:t>/</a:t>
            </a:r>
            <a:r>
              <a:rPr lang="zh-CN" altLang="en-US" sz="2400" b="1"/>
              <a:t>或图。</a:t>
            </a:r>
          </a:p>
        </p:txBody>
      </p:sp>
      <p:sp>
        <p:nvSpPr>
          <p:cNvPr id="16388" name="AutoShape 4">
            <a:extLst>
              <a:ext uri="{FF2B5EF4-FFF2-40B4-BE49-F238E27FC236}">
                <a16:creationId xmlns:a16="http://schemas.microsoft.com/office/drawing/2014/main" id="{87C55D6B-1D24-44AE-B92A-49FE4966562B}"/>
              </a:ext>
            </a:extLst>
          </p:cNvPr>
          <p:cNvSpPr>
            <a:spLocks noChangeArrowheads="1"/>
          </p:cNvSpPr>
          <p:nvPr>
            <p:ph type="title"/>
          </p:nvPr>
        </p:nvSpPr>
        <p:spPr>
          <a:noFill/>
        </p:spPr>
        <p:txBody>
          <a:bodyPr/>
          <a:lstStyle/>
          <a:p>
            <a:pPr eaLnBrk="1" hangingPunct="1"/>
            <a:r>
              <a:rPr lang="en-US" altLang="zh-CN"/>
              <a:t>       </a:t>
            </a:r>
            <a:r>
              <a:rPr lang="en-US" altLang="zh-CN" b="0"/>
              <a:t>4.1 </a:t>
            </a:r>
            <a:r>
              <a:rPr lang="zh-CN" altLang="en-US" b="0"/>
              <a:t>与</a:t>
            </a:r>
            <a:r>
              <a:rPr lang="en-US" altLang="zh-CN" b="0"/>
              <a:t>/</a:t>
            </a:r>
            <a:r>
              <a:rPr lang="zh-CN" altLang="en-US" b="0"/>
              <a:t>或图搜索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 calcmode="lin" valueType="num">
                                      <p:cBhvr additive="base">
                                        <p:cTn id="7" dur="500" fill="hold"/>
                                        <p:tgtEl>
                                          <p:spTgt spid="453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3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3635">
                                            <p:txEl>
                                              <p:pRg st="1" end="1"/>
                                            </p:txEl>
                                          </p:spTgt>
                                        </p:tgtEl>
                                        <p:attrNameLst>
                                          <p:attrName>style.visibility</p:attrName>
                                        </p:attrNameLst>
                                      </p:cBhvr>
                                      <p:to>
                                        <p:strVal val="visible"/>
                                      </p:to>
                                    </p:set>
                                    <p:anim calcmode="lin" valueType="num">
                                      <p:cBhvr additive="base">
                                        <p:cTn id="13" dur="500" fill="hold"/>
                                        <p:tgtEl>
                                          <p:spTgt spid="453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36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3">
            <a:extLst>
              <a:ext uri="{FF2B5EF4-FFF2-40B4-BE49-F238E27FC236}">
                <a16:creationId xmlns:a16="http://schemas.microsoft.com/office/drawing/2014/main" id="{DF656B76-8F8C-4591-9F53-12614CA37C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764EC8-09EA-4B9F-BD78-F18C96ABF530}" type="datetime1">
              <a:rPr lang="en-US" altLang="zh-CN" sz="1400" smtClean="0"/>
              <a:pPr>
                <a:spcBef>
                  <a:spcPct val="0"/>
                </a:spcBef>
                <a:buClrTx/>
                <a:buSzTx/>
                <a:buFontTx/>
                <a:buNone/>
              </a:pPr>
              <a:t>3/18/2023</a:t>
            </a:fld>
            <a:endParaRPr lang="en-US" altLang="zh-CN" sz="1400"/>
          </a:p>
        </p:txBody>
      </p:sp>
      <p:sp>
        <p:nvSpPr>
          <p:cNvPr id="34818" name="灯片编号占位符 5">
            <a:extLst>
              <a:ext uri="{FF2B5EF4-FFF2-40B4-BE49-F238E27FC236}">
                <a16:creationId xmlns:a16="http://schemas.microsoft.com/office/drawing/2014/main" id="{A3CD5CB5-2153-4946-B9E3-C6AC6335B6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60EB47-D4A7-4E90-8126-9A1A0D50D94B}" type="slidenum">
              <a:rPr lang="en-US" altLang="zh-CN" sz="2600">
                <a:solidFill>
                  <a:schemeClr val="bg1"/>
                </a:solidFill>
              </a:rPr>
              <a:pPr>
                <a:spcBef>
                  <a:spcPct val="0"/>
                </a:spcBef>
                <a:buClrTx/>
                <a:buSzTx/>
                <a:buFontTx/>
                <a:buNone/>
              </a:pPr>
              <a:t>20</a:t>
            </a:fld>
            <a:endParaRPr lang="en-US" altLang="zh-CN" sz="2600">
              <a:solidFill>
                <a:schemeClr val="bg1"/>
              </a:solidFill>
            </a:endParaRPr>
          </a:p>
        </p:txBody>
      </p:sp>
      <p:sp>
        <p:nvSpPr>
          <p:cNvPr id="34819" name="AutoShape 2">
            <a:extLst>
              <a:ext uri="{FF2B5EF4-FFF2-40B4-BE49-F238E27FC236}">
                <a16:creationId xmlns:a16="http://schemas.microsoft.com/office/drawing/2014/main" id="{08287BFC-F25B-44A7-87F2-7B14AF8546E7}"/>
              </a:ext>
            </a:extLst>
          </p:cNvPr>
          <p:cNvSpPr>
            <a:spLocks noGrp="1" noChangeArrowheads="1"/>
          </p:cNvSpPr>
          <p:nvPr>
            <p:ph type="title"/>
          </p:nvPr>
        </p:nvSpPr>
        <p:spPr/>
        <p:txBody>
          <a:bodyPr/>
          <a:lstStyle/>
          <a:p>
            <a:pPr eaLnBrk="1" hangingPunct="1"/>
            <a:r>
              <a:rPr lang="en-US" altLang="zh-CN"/>
              <a:t>AO*</a:t>
            </a:r>
            <a:r>
              <a:rPr lang="zh-CN" altLang="en-US"/>
              <a:t>算法解析：</a:t>
            </a:r>
          </a:p>
        </p:txBody>
      </p:sp>
      <p:sp>
        <p:nvSpPr>
          <p:cNvPr id="34820" name="Rectangle 3">
            <a:extLst>
              <a:ext uri="{FF2B5EF4-FFF2-40B4-BE49-F238E27FC236}">
                <a16:creationId xmlns:a16="http://schemas.microsoft.com/office/drawing/2014/main" id="{752F936F-4693-4984-BD90-B3043AD911A4}"/>
              </a:ext>
            </a:extLst>
          </p:cNvPr>
          <p:cNvSpPr>
            <a:spLocks noGrp="1" noChangeArrowheads="1"/>
          </p:cNvSpPr>
          <p:nvPr>
            <p:ph type="body" idx="1"/>
          </p:nvPr>
        </p:nvSpPr>
        <p:spPr>
          <a:xfrm>
            <a:off x="838200" y="2362200"/>
            <a:ext cx="7693025" cy="4019550"/>
          </a:xfrm>
        </p:spPr>
        <p:txBody>
          <a:bodyPr/>
          <a:lstStyle/>
          <a:p>
            <a:pPr eaLnBrk="1" hangingPunct="1">
              <a:spcBef>
                <a:spcPct val="50000"/>
              </a:spcBef>
              <a:buClrTx/>
              <a:buSzTx/>
            </a:pPr>
            <a:r>
              <a:rPr kumimoji="1" lang="zh-CN" altLang="en-US" sz="2400">
                <a:solidFill>
                  <a:srgbClr val="000099"/>
                </a:solidFill>
              </a:rPr>
              <a:t>在与</a:t>
            </a:r>
            <a:r>
              <a:rPr kumimoji="1" lang="en-US" altLang="zh-CN" sz="2400">
                <a:solidFill>
                  <a:srgbClr val="000099"/>
                </a:solidFill>
              </a:rPr>
              <a:t>/</a:t>
            </a:r>
            <a:r>
              <a:rPr kumimoji="1" lang="zh-CN" altLang="en-US" sz="2400">
                <a:solidFill>
                  <a:srgbClr val="000099"/>
                </a:solidFill>
              </a:rPr>
              <a:t>或图搜索中，由于“与”节点的存在，单纯对一个节点的评价已经不能反映解图的全面情况。</a:t>
            </a:r>
          </a:p>
          <a:p>
            <a:pPr eaLnBrk="1" hangingPunct="1">
              <a:spcBef>
                <a:spcPct val="50000"/>
              </a:spcBef>
              <a:buClrTx/>
              <a:buSzTx/>
              <a:buFont typeface="Wingdings" panose="05000000000000000000" pitchFamily="2" charset="2"/>
              <a:buNone/>
            </a:pPr>
            <a:r>
              <a:rPr kumimoji="1" lang="zh-CN" altLang="en-US" sz="2400">
                <a:solidFill>
                  <a:srgbClr val="000099"/>
                </a:solidFill>
              </a:rPr>
              <a:t>    与</a:t>
            </a:r>
            <a:r>
              <a:rPr kumimoji="1" lang="en-US" altLang="zh-CN" sz="2400">
                <a:solidFill>
                  <a:srgbClr val="000099"/>
                </a:solidFill>
              </a:rPr>
              <a:t>/</a:t>
            </a:r>
            <a:r>
              <a:rPr kumimoji="1" lang="zh-CN" altLang="en-US" sz="2400">
                <a:solidFill>
                  <a:srgbClr val="000099"/>
                </a:solidFill>
              </a:rPr>
              <a:t>或图中的解图相当于普通图中的解路径。</a:t>
            </a:r>
          </a:p>
          <a:p>
            <a:pPr eaLnBrk="1" hangingPunct="1">
              <a:spcBef>
                <a:spcPct val="50000"/>
              </a:spcBef>
              <a:buClrTx/>
              <a:buSzTx/>
              <a:buFont typeface="Wingdings" panose="05000000000000000000" pitchFamily="2" charset="2"/>
              <a:buNone/>
            </a:pPr>
            <a:r>
              <a:rPr kumimoji="1" lang="zh-CN" altLang="en-US" sz="2400">
                <a:solidFill>
                  <a:srgbClr val="000099"/>
                </a:solidFill>
              </a:rPr>
              <a:t>    从</a:t>
            </a:r>
            <a:r>
              <a:rPr kumimoji="1" lang="en-US" altLang="zh-CN" sz="2400">
                <a:solidFill>
                  <a:srgbClr val="000099"/>
                </a:solidFill>
              </a:rPr>
              <a:t>"</a:t>
            </a:r>
            <a:r>
              <a:rPr kumimoji="1" lang="zh-CN" altLang="en-US" sz="2400">
                <a:solidFill>
                  <a:srgbClr val="000099"/>
                </a:solidFill>
              </a:rPr>
              <a:t>对节点</a:t>
            </a:r>
            <a:r>
              <a:rPr kumimoji="1" lang="en-US" altLang="zh-CN" sz="2400">
                <a:solidFill>
                  <a:srgbClr val="000099"/>
                </a:solidFill>
              </a:rPr>
              <a:t>n</a:t>
            </a:r>
            <a:r>
              <a:rPr kumimoji="1" lang="zh-CN" altLang="en-US" sz="2400">
                <a:solidFill>
                  <a:srgbClr val="000099"/>
                </a:solidFill>
              </a:rPr>
              <a:t>的评价，实际上是对</a:t>
            </a:r>
            <a:r>
              <a:rPr kumimoji="1" lang="en-US" altLang="zh-CN" sz="2400">
                <a:solidFill>
                  <a:srgbClr val="000099"/>
                </a:solidFill>
              </a:rPr>
              <a:t>'</a:t>
            </a:r>
            <a:r>
              <a:rPr kumimoji="1" lang="zh-CN" altLang="en-US" sz="2400">
                <a:solidFill>
                  <a:srgbClr val="000099"/>
                </a:solidFill>
              </a:rPr>
              <a:t>初始节点</a:t>
            </a:r>
            <a:r>
              <a:rPr kumimoji="1" lang="en-US" altLang="zh-CN" sz="2400">
                <a:solidFill>
                  <a:srgbClr val="000099"/>
                </a:solidFill>
              </a:rPr>
              <a:t>--</a:t>
            </a:r>
            <a:r>
              <a:rPr kumimoji="1" lang="zh-CN" altLang="en-US" sz="2400">
                <a:solidFill>
                  <a:srgbClr val="000099"/>
                </a:solidFill>
              </a:rPr>
              <a:t>节点</a:t>
            </a:r>
            <a:r>
              <a:rPr kumimoji="1" lang="en-US" altLang="zh-CN" sz="2400">
                <a:solidFill>
                  <a:srgbClr val="000099"/>
                </a:solidFill>
              </a:rPr>
              <a:t>n--</a:t>
            </a:r>
            <a:r>
              <a:rPr kumimoji="1" lang="zh-CN" altLang="en-US" sz="2400">
                <a:solidFill>
                  <a:srgbClr val="000099"/>
                </a:solidFill>
              </a:rPr>
              <a:t>目标节点</a:t>
            </a:r>
            <a:r>
              <a:rPr kumimoji="1" lang="en-US" altLang="zh-CN" sz="2400">
                <a:solidFill>
                  <a:srgbClr val="000099"/>
                </a:solidFill>
              </a:rPr>
              <a:t>'</a:t>
            </a:r>
            <a:r>
              <a:rPr kumimoji="1" lang="zh-CN" altLang="en-US" sz="2400">
                <a:solidFill>
                  <a:srgbClr val="000099"/>
                </a:solidFill>
              </a:rPr>
              <a:t>这一条路径的评价</a:t>
            </a:r>
            <a:r>
              <a:rPr kumimoji="1" lang="en-US" altLang="zh-CN" sz="2400">
                <a:solidFill>
                  <a:srgbClr val="000099"/>
                </a:solidFill>
              </a:rPr>
              <a:t>"</a:t>
            </a:r>
            <a:r>
              <a:rPr kumimoji="1" lang="zh-CN" altLang="en-US" sz="2400">
                <a:solidFill>
                  <a:srgbClr val="000099"/>
                </a:solidFill>
              </a:rPr>
              <a:t>这一思路出发，可以很容易的想到，</a:t>
            </a:r>
            <a:r>
              <a:rPr kumimoji="1" lang="zh-CN" altLang="en-US" sz="2400">
                <a:solidFill>
                  <a:schemeClr val="tx2"/>
                </a:solidFill>
              </a:rPr>
              <a:t>能否通过对局部解图进行评价，来达到类似于普通图中</a:t>
            </a:r>
            <a:r>
              <a:rPr kumimoji="1" lang="en-US" altLang="zh-CN" sz="2400">
                <a:solidFill>
                  <a:schemeClr val="tx2"/>
                </a:solidFill>
              </a:rPr>
              <a:t>A*</a:t>
            </a:r>
            <a:r>
              <a:rPr kumimoji="1" lang="zh-CN" altLang="en-US" sz="2400">
                <a:solidFill>
                  <a:schemeClr val="tx2"/>
                </a:solidFill>
              </a:rPr>
              <a:t>搜索的目的。</a:t>
            </a:r>
            <a:r>
              <a:rPr kumimoji="1" lang="en-US" altLang="zh-CN" sz="2400">
                <a:solidFill>
                  <a:srgbClr val="000099"/>
                </a:solidFill>
              </a:rPr>
              <a:t>AO*</a:t>
            </a:r>
            <a:r>
              <a:rPr kumimoji="1" lang="zh-CN" altLang="en-US" sz="2400">
                <a:solidFill>
                  <a:srgbClr val="000099"/>
                </a:solidFill>
              </a:rPr>
              <a:t>算法，正是这样的一种适用于与</a:t>
            </a:r>
            <a:r>
              <a:rPr kumimoji="1" lang="en-US" altLang="zh-CN" sz="2400">
                <a:solidFill>
                  <a:srgbClr val="000099"/>
                </a:solidFill>
              </a:rPr>
              <a:t>/</a:t>
            </a:r>
            <a:r>
              <a:rPr kumimoji="1" lang="zh-CN" altLang="en-US" sz="2400">
                <a:solidFill>
                  <a:srgbClr val="000099"/>
                </a:solidFill>
              </a:rPr>
              <a:t>或图的搜索算法。</a:t>
            </a: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3">
            <a:extLst>
              <a:ext uri="{FF2B5EF4-FFF2-40B4-BE49-F238E27FC236}">
                <a16:creationId xmlns:a16="http://schemas.microsoft.com/office/drawing/2014/main" id="{B3EA3644-54C1-43C3-8249-62538F88D2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AAA40B-444D-45F0-BAB5-129374A93997}" type="datetime1">
              <a:rPr lang="en-US" altLang="zh-CN" sz="1400" smtClean="0"/>
              <a:pPr>
                <a:spcBef>
                  <a:spcPct val="0"/>
                </a:spcBef>
                <a:buClrTx/>
                <a:buSzTx/>
                <a:buFontTx/>
                <a:buNone/>
              </a:pPr>
              <a:t>3/18/2023</a:t>
            </a:fld>
            <a:endParaRPr lang="en-US" altLang="zh-CN" sz="1400"/>
          </a:p>
        </p:txBody>
      </p:sp>
      <p:sp>
        <p:nvSpPr>
          <p:cNvPr id="35842" name="灯片编号占位符 5">
            <a:extLst>
              <a:ext uri="{FF2B5EF4-FFF2-40B4-BE49-F238E27FC236}">
                <a16:creationId xmlns:a16="http://schemas.microsoft.com/office/drawing/2014/main" id="{C6F5BAD9-2742-4792-89CE-F1949FCD49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90AD34-6432-4169-88CE-7096E2F58497}" type="slidenum">
              <a:rPr lang="en-US" altLang="zh-CN" sz="2600">
                <a:solidFill>
                  <a:schemeClr val="bg1"/>
                </a:solidFill>
              </a:rPr>
              <a:pPr>
                <a:spcBef>
                  <a:spcPct val="0"/>
                </a:spcBef>
                <a:buClrTx/>
                <a:buSzTx/>
                <a:buFontTx/>
                <a:buNone/>
              </a:pPr>
              <a:t>21</a:t>
            </a:fld>
            <a:endParaRPr lang="en-US" altLang="zh-CN" sz="2600">
              <a:solidFill>
                <a:schemeClr val="bg1"/>
              </a:solidFill>
            </a:endParaRPr>
          </a:p>
        </p:txBody>
      </p:sp>
      <p:sp>
        <p:nvSpPr>
          <p:cNvPr id="35843" name="AutoShape 2">
            <a:extLst>
              <a:ext uri="{FF2B5EF4-FFF2-40B4-BE49-F238E27FC236}">
                <a16:creationId xmlns:a16="http://schemas.microsoft.com/office/drawing/2014/main" id="{B70EE462-EC86-406A-B69B-18C625034BF5}"/>
              </a:ext>
            </a:extLst>
          </p:cNvPr>
          <p:cNvSpPr>
            <a:spLocks noGrp="1" noChangeArrowheads="1"/>
          </p:cNvSpPr>
          <p:nvPr>
            <p:ph type="title"/>
          </p:nvPr>
        </p:nvSpPr>
        <p:spPr/>
        <p:txBody>
          <a:bodyPr/>
          <a:lstStyle/>
          <a:p>
            <a:pPr eaLnBrk="1" hangingPunct="1"/>
            <a:r>
              <a:rPr lang="en-US" altLang="zh-CN"/>
              <a:t>AO*</a:t>
            </a:r>
            <a:r>
              <a:rPr lang="zh-CN" altLang="en-US"/>
              <a:t>算法解析：</a:t>
            </a:r>
          </a:p>
        </p:txBody>
      </p:sp>
      <p:sp>
        <p:nvSpPr>
          <p:cNvPr id="338947" name="Rectangle 3">
            <a:extLst>
              <a:ext uri="{FF2B5EF4-FFF2-40B4-BE49-F238E27FC236}">
                <a16:creationId xmlns:a16="http://schemas.microsoft.com/office/drawing/2014/main" id="{19351C17-71B6-4C5D-B3E1-651B893C0478}"/>
              </a:ext>
            </a:extLst>
          </p:cNvPr>
          <p:cNvSpPr>
            <a:spLocks noGrp="1" noChangeArrowheads="1"/>
          </p:cNvSpPr>
          <p:nvPr>
            <p:ph type="body" idx="1"/>
          </p:nvPr>
        </p:nvSpPr>
        <p:spPr>
          <a:xfrm>
            <a:off x="838200" y="2362200"/>
            <a:ext cx="7693025" cy="4495800"/>
          </a:xfrm>
        </p:spPr>
        <p:txBody>
          <a:bodyPr/>
          <a:lstStyle/>
          <a:p>
            <a:pPr eaLnBrk="1" hangingPunct="1">
              <a:spcBef>
                <a:spcPct val="50000"/>
              </a:spcBef>
              <a:buClrTx/>
              <a:buSzTx/>
              <a:buFontTx/>
              <a:buNone/>
            </a:pPr>
            <a:r>
              <a:rPr kumimoji="1" lang="en-US" altLang="zh-CN">
                <a:solidFill>
                  <a:srgbClr val="000099"/>
                </a:solidFill>
              </a:rPr>
              <a:t>AO*</a:t>
            </a:r>
            <a:r>
              <a:rPr kumimoji="1" lang="zh-CN" altLang="en-US">
                <a:solidFill>
                  <a:srgbClr val="000099"/>
                </a:solidFill>
              </a:rPr>
              <a:t>算法可以划分为两个阶段。</a:t>
            </a:r>
          </a:p>
          <a:p>
            <a:pPr eaLnBrk="1" hangingPunct="1">
              <a:spcBef>
                <a:spcPct val="50000"/>
              </a:spcBef>
              <a:buClrTx/>
              <a:buSzTx/>
              <a:buFontTx/>
              <a:buNone/>
            </a:pPr>
            <a:r>
              <a:rPr kumimoji="1" lang="zh-CN" altLang="en-US">
                <a:solidFill>
                  <a:srgbClr val="CC0066"/>
                </a:solidFill>
              </a:rPr>
              <a:t>第一阶段：自顶向下的图生成过程。</a:t>
            </a:r>
            <a:endParaRPr kumimoji="1" lang="zh-CN" altLang="en-US" sz="2400">
              <a:solidFill>
                <a:srgbClr val="000099"/>
              </a:solidFill>
            </a:endParaRPr>
          </a:p>
          <a:p>
            <a:pPr eaLnBrk="1" hangingPunct="1">
              <a:spcBef>
                <a:spcPct val="50000"/>
              </a:spcBef>
              <a:buClrTx/>
              <a:buSzTx/>
              <a:buFontTx/>
              <a:buNone/>
            </a:pPr>
            <a:r>
              <a:rPr kumimoji="1" lang="zh-CN" altLang="en-US" sz="2400">
                <a:solidFill>
                  <a:srgbClr val="000000"/>
                </a:solidFill>
              </a:rPr>
              <a:t>（</a:t>
            </a:r>
            <a:r>
              <a:rPr kumimoji="1" lang="zh-CN" altLang="en-US" sz="2400">
                <a:solidFill>
                  <a:srgbClr val="000099"/>
                </a:solidFill>
              </a:rPr>
              <a:t>对于每一个已经扩展了的节点，算法都有一个指针，指向该节点的后继节点中费用值小的那个连接符。）</a:t>
            </a:r>
          </a:p>
          <a:p>
            <a:pPr eaLnBrk="1" hangingPunct="1">
              <a:spcBef>
                <a:spcPct val="50000"/>
              </a:spcBef>
              <a:buClrTx/>
              <a:buSzTx/>
              <a:buFontTx/>
              <a:buNone/>
            </a:pPr>
            <a:r>
              <a:rPr kumimoji="1" lang="zh-CN" altLang="en-US">
                <a:solidFill>
                  <a:srgbClr val="000000"/>
                </a:solidFill>
              </a:rPr>
              <a:t>    从初始节点出发，先通过有指针标记的连接符，向下搜索，一直到找到未扩展的节点为止（找到目前为止费用值最小的一个局部解图）。然后对其中一个非终止节点进行扩展，并对其后继节点赋费用值和加能解标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iterate type="lt">
                                    <p:tmPct val="0"/>
                                  </p:iterate>
                                  <p:childTnLst>
                                    <p:set>
                                      <p:cBhvr>
                                        <p:cTn id="6" dur="1" fill="hold">
                                          <p:stCondLst>
                                            <p:cond delay="0"/>
                                          </p:stCondLst>
                                        </p:cTn>
                                        <p:tgtEl>
                                          <p:spTgt spid="338947">
                                            <p:txEl>
                                              <p:pRg st="1" end="1"/>
                                            </p:txEl>
                                          </p:spTgt>
                                        </p:tgtEl>
                                        <p:attrNameLst>
                                          <p:attrName>style.visibility</p:attrName>
                                        </p:attrNameLst>
                                      </p:cBhvr>
                                      <p:to>
                                        <p:strVal val="visible"/>
                                      </p:to>
                                    </p:set>
                                    <p:anim calcmode="lin" valueType="num">
                                      <p:cBhvr additive="base">
                                        <p:cTn id="7"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nodeType="clickEffect">
                                  <p:stCondLst>
                                    <p:cond delay="0"/>
                                  </p:stCondLst>
                                  <p:childTnLst>
                                    <p:set>
                                      <p:cBhvr>
                                        <p:cTn id="12" dur="1" fill="hold">
                                          <p:stCondLst>
                                            <p:cond delay="0"/>
                                          </p:stCondLst>
                                        </p:cTn>
                                        <p:tgtEl>
                                          <p:spTgt spid="338947">
                                            <p:txEl>
                                              <p:pRg st="3" end="3"/>
                                            </p:txEl>
                                          </p:spTgt>
                                        </p:tgtEl>
                                        <p:attrNameLst>
                                          <p:attrName>style.visibility</p:attrName>
                                        </p:attrNameLst>
                                      </p:cBhvr>
                                      <p:to>
                                        <p:strVal val="visible"/>
                                      </p:to>
                                    </p:set>
                                    <p:animEffect transition="in" filter="fade">
                                      <p:cBhvr>
                                        <p:cTn id="13" dur="1000"/>
                                        <p:tgtEl>
                                          <p:spTgt spid="338947">
                                            <p:txEl>
                                              <p:pRg st="3" end="3"/>
                                            </p:txEl>
                                          </p:spTgt>
                                        </p:tgtEl>
                                      </p:cBhvr>
                                    </p:animEffect>
                                    <p:anim calcmode="lin" valueType="num">
                                      <p:cBhvr>
                                        <p:cTn id="14" dur="10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38947">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3894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iterate type="lt">
                                    <p:tmPct val="0"/>
                                  </p:iterate>
                                  <p:childTnLst>
                                    <p:set>
                                      <p:cBhvr>
                                        <p:cTn id="20" dur="1" fill="hold">
                                          <p:stCondLst>
                                            <p:cond delay="0"/>
                                          </p:stCondLst>
                                        </p:cTn>
                                        <p:tgtEl>
                                          <p:spTgt spid="338947">
                                            <p:txEl>
                                              <p:pRg st="2" end="2"/>
                                            </p:txEl>
                                          </p:spTgt>
                                        </p:tgtEl>
                                        <p:attrNameLst>
                                          <p:attrName>style.visibility</p:attrName>
                                        </p:attrNameLst>
                                      </p:cBhvr>
                                      <p:to>
                                        <p:strVal val="visible"/>
                                      </p:to>
                                    </p:set>
                                    <p:anim calcmode="lin" valueType="num">
                                      <p:cBhvr additive="base">
                                        <p:cTn id="21"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89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3">
            <a:extLst>
              <a:ext uri="{FF2B5EF4-FFF2-40B4-BE49-F238E27FC236}">
                <a16:creationId xmlns:a16="http://schemas.microsoft.com/office/drawing/2014/main" id="{B610AB10-BCC4-47BF-9F9E-FF9621BF3C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35D037-4AB3-4C52-A729-6D5864C24452}" type="datetime1">
              <a:rPr lang="en-US" altLang="zh-CN" sz="1400" smtClean="0"/>
              <a:pPr>
                <a:spcBef>
                  <a:spcPct val="0"/>
                </a:spcBef>
                <a:buClrTx/>
                <a:buSzTx/>
                <a:buFontTx/>
                <a:buNone/>
              </a:pPr>
              <a:t>3/18/2023</a:t>
            </a:fld>
            <a:endParaRPr lang="en-US" altLang="zh-CN" sz="1400"/>
          </a:p>
        </p:txBody>
      </p:sp>
      <p:sp>
        <p:nvSpPr>
          <p:cNvPr id="36866" name="灯片编号占位符 5">
            <a:extLst>
              <a:ext uri="{FF2B5EF4-FFF2-40B4-BE49-F238E27FC236}">
                <a16:creationId xmlns:a16="http://schemas.microsoft.com/office/drawing/2014/main" id="{4D1112C5-B72D-416B-8DEC-2836D21A95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78070F-E41A-495D-8262-0B52BFDCC5C0}" type="slidenum">
              <a:rPr lang="en-US" altLang="zh-CN" sz="2600">
                <a:solidFill>
                  <a:schemeClr val="bg1"/>
                </a:solidFill>
              </a:rPr>
              <a:pPr>
                <a:spcBef>
                  <a:spcPct val="0"/>
                </a:spcBef>
                <a:buClrTx/>
                <a:buSzTx/>
                <a:buFontTx/>
                <a:buNone/>
              </a:pPr>
              <a:t>22</a:t>
            </a:fld>
            <a:endParaRPr lang="en-US" altLang="zh-CN" sz="2600">
              <a:solidFill>
                <a:schemeClr val="bg1"/>
              </a:solidFill>
            </a:endParaRPr>
          </a:p>
        </p:txBody>
      </p:sp>
      <p:sp>
        <p:nvSpPr>
          <p:cNvPr id="36867" name="AutoShape 2">
            <a:extLst>
              <a:ext uri="{FF2B5EF4-FFF2-40B4-BE49-F238E27FC236}">
                <a16:creationId xmlns:a16="http://schemas.microsoft.com/office/drawing/2014/main" id="{D60FEF2E-F142-4B8F-88C4-6E121BEC6868}"/>
              </a:ext>
            </a:extLst>
          </p:cNvPr>
          <p:cNvSpPr>
            <a:spLocks noGrp="1" noChangeArrowheads="1"/>
          </p:cNvSpPr>
          <p:nvPr>
            <p:ph type="title"/>
          </p:nvPr>
        </p:nvSpPr>
        <p:spPr/>
        <p:txBody>
          <a:bodyPr/>
          <a:lstStyle/>
          <a:p>
            <a:pPr eaLnBrk="1" hangingPunct="1"/>
            <a:r>
              <a:rPr lang="en-US" altLang="zh-CN"/>
              <a:t>AO*</a:t>
            </a:r>
            <a:r>
              <a:rPr lang="zh-CN" altLang="en-US"/>
              <a:t>算法解析：</a:t>
            </a:r>
          </a:p>
        </p:txBody>
      </p:sp>
      <p:sp>
        <p:nvSpPr>
          <p:cNvPr id="344067" name="Rectangle 3">
            <a:extLst>
              <a:ext uri="{FF2B5EF4-FFF2-40B4-BE49-F238E27FC236}">
                <a16:creationId xmlns:a16="http://schemas.microsoft.com/office/drawing/2014/main" id="{8BD9ACAD-356A-4EDA-9BF4-78654EBE45C7}"/>
              </a:ext>
            </a:extLst>
          </p:cNvPr>
          <p:cNvSpPr>
            <a:spLocks noGrp="1" noChangeArrowheads="1"/>
          </p:cNvSpPr>
          <p:nvPr>
            <p:ph type="body" idx="1"/>
          </p:nvPr>
        </p:nvSpPr>
        <p:spPr>
          <a:xfrm>
            <a:off x="838200" y="2362200"/>
            <a:ext cx="7693025" cy="4019550"/>
          </a:xfrm>
        </p:spPr>
        <p:txBody>
          <a:bodyPr/>
          <a:lstStyle/>
          <a:p>
            <a:pPr eaLnBrk="1" hangingPunct="1">
              <a:spcBef>
                <a:spcPct val="50000"/>
              </a:spcBef>
              <a:buClrTx/>
              <a:buSzTx/>
              <a:buFontTx/>
              <a:buNone/>
            </a:pPr>
            <a:endParaRPr kumimoji="1" lang="en-US" altLang="zh-CN">
              <a:solidFill>
                <a:srgbClr val="CC0066"/>
              </a:solidFill>
            </a:endParaRPr>
          </a:p>
          <a:p>
            <a:pPr eaLnBrk="1" hangingPunct="1">
              <a:spcBef>
                <a:spcPct val="50000"/>
              </a:spcBef>
              <a:buClrTx/>
              <a:buSzTx/>
              <a:buFontTx/>
              <a:buNone/>
            </a:pPr>
            <a:r>
              <a:rPr kumimoji="1" lang="zh-CN" altLang="en-US">
                <a:solidFill>
                  <a:srgbClr val="CC0066"/>
                </a:solidFill>
              </a:rPr>
              <a:t>第二阶段：费用值计算过程。</a:t>
            </a:r>
          </a:p>
          <a:p>
            <a:pPr eaLnBrk="1" hangingPunct="1">
              <a:spcBef>
                <a:spcPct val="50000"/>
              </a:spcBef>
              <a:buClrTx/>
              <a:buSzTx/>
              <a:buFontTx/>
              <a:buNone/>
            </a:pPr>
            <a:r>
              <a:rPr kumimoji="1" lang="zh-CN" altLang="en-US">
                <a:solidFill>
                  <a:srgbClr val="CC0066"/>
                </a:solidFill>
              </a:rPr>
              <a:t>   </a:t>
            </a:r>
            <a:r>
              <a:rPr kumimoji="1" lang="zh-CN" altLang="en-US">
                <a:solidFill>
                  <a:srgbClr val="000000"/>
                </a:solidFill>
              </a:rPr>
              <a:t>完成自下向上的费用值修正计算、指针的标记以及节点的能解标记。</a:t>
            </a:r>
            <a:endParaRPr kumimoji="1" lang="zh-CN" altLang="en-US">
              <a:solidFill>
                <a:srgbClr val="000099"/>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fade">
                                      <p:cBhvr>
                                        <p:cTn id="7" dur="1000"/>
                                        <p:tgtEl>
                                          <p:spTgt spid="344067">
                                            <p:txEl>
                                              <p:pRg st="1" end="1"/>
                                            </p:txEl>
                                          </p:spTgt>
                                        </p:tgtEl>
                                      </p:cBhvr>
                                    </p:animEffect>
                                    <p:anim calcmode="lin" valueType="num">
                                      <p:cBhvr>
                                        <p:cTn id="8" dur="10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4406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406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Effect transition="in" filter="fade">
                                      <p:cBhvr>
                                        <p:cTn id="15" dur="1000"/>
                                        <p:tgtEl>
                                          <p:spTgt spid="344067">
                                            <p:txEl>
                                              <p:pRg st="2" end="2"/>
                                            </p:txEl>
                                          </p:spTgt>
                                        </p:tgtEl>
                                      </p:cBhvr>
                                    </p:animEffect>
                                    <p:anim calcmode="lin" valueType="num">
                                      <p:cBhvr>
                                        <p:cTn id="16" dur="10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4406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4406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a:extLst>
              <a:ext uri="{FF2B5EF4-FFF2-40B4-BE49-F238E27FC236}">
                <a16:creationId xmlns:a16="http://schemas.microsoft.com/office/drawing/2014/main" id="{49EACB8D-C64E-4579-839A-2DB78C8E8B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25CABDE-AF26-4D3D-B7A9-12D1A75A06AA}" type="datetime1">
              <a:rPr lang="en-US" altLang="zh-CN" sz="1400" smtClean="0"/>
              <a:pPr>
                <a:spcBef>
                  <a:spcPct val="0"/>
                </a:spcBef>
                <a:buClrTx/>
                <a:buSzTx/>
                <a:buFontTx/>
                <a:buNone/>
              </a:pPr>
              <a:t>3/18/2023</a:t>
            </a:fld>
            <a:endParaRPr lang="en-US" altLang="zh-CN" sz="1400"/>
          </a:p>
        </p:txBody>
      </p:sp>
      <p:sp>
        <p:nvSpPr>
          <p:cNvPr id="37890" name="灯片编号占位符 5">
            <a:extLst>
              <a:ext uri="{FF2B5EF4-FFF2-40B4-BE49-F238E27FC236}">
                <a16:creationId xmlns:a16="http://schemas.microsoft.com/office/drawing/2014/main" id="{2FA62C1E-2EE7-4BDC-8B82-086255F0AC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3C6246-D698-4803-9FB9-436D05379553}" type="slidenum">
              <a:rPr lang="en-US" altLang="zh-CN" sz="2600">
                <a:solidFill>
                  <a:schemeClr val="bg1"/>
                </a:solidFill>
              </a:rPr>
              <a:pPr>
                <a:spcBef>
                  <a:spcPct val="0"/>
                </a:spcBef>
                <a:buClrTx/>
                <a:buSzTx/>
                <a:buFontTx/>
                <a:buNone/>
              </a:pPr>
              <a:t>23</a:t>
            </a:fld>
            <a:endParaRPr lang="en-US" altLang="zh-CN" sz="2600">
              <a:solidFill>
                <a:schemeClr val="bg1"/>
              </a:solidFill>
            </a:endParaRPr>
          </a:p>
        </p:txBody>
      </p:sp>
      <p:sp>
        <p:nvSpPr>
          <p:cNvPr id="37891" name="AutoShape 2">
            <a:extLst>
              <a:ext uri="{FF2B5EF4-FFF2-40B4-BE49-F238E27FC236}">
                <a16:creationId xmlns:a16="http://schemas.microsoft.com/office/drawing/2014/main" id="{376ADF1D-4F5B-4174-BF20-96FCCCE26762}"/>
              </a:ext>
            </a:extLst>
          </p:cNvPr>
          <p:cNvSpPr>
            <a:spLocks noGrp="1" noChangeArrowheads="1"/>
          </p:cNvSpPr>
          <p:nvPr>
            <p:ph type="title"/>
          </p:nvPr>
        </p:nvSpPr>
        <p:spPr/>
        <p:txBody>
          <a:bodyPr/>
          <a:lstStyle/>
          <a:p>
            <a:pPr eaLnBrk="1" hangingPunct="1"/>
            <a:r>
              <a:rPr lang="en-US" altLang="zh-CN"/>
              <a:t>AO*</a:t>
            </a:r>
            <a:r>
              <a:rPr lang="zh-CN" altLang="en-US"/>
              <a:t>算法解析：</a:t>
            </a:r>
          </a:p>
        </p:txBody>
      </p:sp>
      <p:sp>
        <p:nvSpPr>
          <p:cNvPr id="339971" name="Rectangle 3">
            <a:extLst>
              <a:ext uri="{FF2B5EF4-FFF2-40B4-BE49-F238E27FC236}">
                <a16:creationId xmlns:a16="http://schemas.microsoft.com/office/drawing/2014/main" id="{DDF131B3-0576-4579-94A9-62B4490BA732}"/>
              </a:ext>
            </a:extLst>
          </p:cNvPr>
          <p:cNvSpPr>
            <a:spLocks noGrp="1" noChangeArrowheads="1"/>
          </p:cNvSpPr>
          <p:nvPr>
            <p:ph type="body" idx="1"/>
          </p:nvPr>
        </p:nvSpPr>
        <p:spPr/>
        <p:txBody>
          <a:bodyPr/>
          <a:lstStyle/>
          <a:p>
            <a:pPr eaLnBrk="1" hangingPunct="1">
              <a:lnSpc>
                <a:spcPct val="90000"/>
              </a:lnSpc>
            </a:pPr>
            <a:r>
              <a:rPr lang="zh-CN" altLang="en-US" sz="2400"/>
              <a:t>两个图  </a:t>
            </a:r>
          </a:p>
          <a:p>
            <a:pPr eaLnBrk="1" hangingPunct="1">
              <a:lnSpc>
                <a:spcPct val="90000"/>
              </a:lnSpc>
              <a:buFont typeface="Wingdings" panose="05000000000000000000" pitchFamily="2" charset="2"/>
              <a:buNone/>
            </a:pPr>
            <a:r>
              <a:rPr lang="zh-CN" altLang="en-US" sz="2400"/>
              <a:t>        </a:t>
            </a:r>
            <a:r>
              <a:rPr lang="en-US" altLang="zh-CN" sz="2400"/>
              <a:t>G</a:t>
            </a:r>
            <a:r>
              <a:rPr lang="zh-CN" altLang="en-US" sz="2400"/>
              <a:t>：搜索图</a:t>
            </a:r>
          </a:p>
          <a:p>
            <a:pPr eaLnBrk="1" hangingPunct="1">
              <a:lnSpc>
                <a:spcPct val="90000"/>
              </a:lnSpc>
              <a:buFont typeface="Wingdings" panose="05000000000000000000" pitchFamily="2" charset="2"/>
              <a:buNone/>
            </a:pPr>
            <a:r>
              <a:rPr lang="zh-CN" altLang="en-US" sz="2400"/>
              <a:t>        </a:t>
            </a:r>
            <a:r>
              <a:rPr lang="en-US" altLang="zh-CN" sz="2400"/>
              <a:t>G’</a:t>
            </a:r>
            <a:r>
              <a:rPr lang="zh-CN" altLang="en-US" sz="2400"/>
              <a:t>：局部解图（准部分解图）（可能变化的）          </a:t>
            </a:r>
          </a:p>
          <a:p>
            <a:pPr eaLnBrk="1" hangingPunct="1">
              <a:lnSpc>
                <a:spcPct val="90000"/>
              </a:lnSpc>
            </a:pPr>
            <a:r>
              <a:rPr lang="zh-CN" altLang="en-US" sz="2400"/>
              <a:t>两个函数</a:t>
            </a:r>
          </a:p>
          <a:p>
            <a:pPr eaLnBrk="1" hangingPunct="1">
              <a:lnSpc>
                <a:spcPct val="90000"/>
              </a:lnSpc>
              <a:buFont typeface="Wingdings" panose="05000000000000000000" pitchFamily="2" charset="2"/>
              <a:buNone/>
            </a:pPr>
            <a:r>
              <a:rPr lang="zh-CN" altLang="en-US" sz="2400"/>
              <a:t>        </a:t>
            </a:r>
            <a:r>
              <a:rPr lang="en-US" altLang="zh-CN" sz="2400"/>
              <a:t>h(n)</a:t>
            </a:r>
            <a:r>
              <a:rPr lang="zh-CN" altLang="en-US" sz="2400"/>
              <a:t>：启发函数（静态）对</a:t>
            </a:r>
            <a:r>
              <a:rPr lang="en-US" altLang="zh-CN" sz="2400"/>
              <a:t>h*(n)</a:t>
            </a:r>
            <a:r>
              <a:rPr lang="zh-CN" altLang="en-US" sz="2400"/>
              <a:t>的估计</a:t>
            </a:r>
          </a:p>
          <a:p>
            <a:pPr eaLnBrk="1" hangingPunct="1">
              <a:lnSpc>
                <a:spcPct val="90000"/>
              </a:lnSpc>
              <a:buFont typeface="Wingdings" panose="05000000000000000000" pitchFamily="2" charset="2"/>
              <a:buNone/>
            </a:pPr>
            <a:r>
              <a:rPr lang="zh-CN" altLang="en-US" sz="2400"/>
              <a:t>        </a:t>
            </a:r>
            <a:r>
              <a:rPr lang="en-US" altLang="zh-CN" sz="2400"/>
              <a:t>q(n)</a:t>
            </a:r>
            <a:r>
              <a:rPr lang="zh-CN" altLang="en-US" sz="2400"/>
              <a:t>：费用函数（动态变化）</a:t>
            </a:r>
          </a:p>
          <a:p>
            <a:pPr eaLnBrk="1" hangingPunct="1">
              <a:lnSpc>
                <a:spcPct val="90000"/>
              </a:lnSpc>
            </a:pPr>
            <a:r>
              <a:rPr lang="zh-CN" altLang="en-US" sz="2400"/>
              <a:t>两重循环</a:t>
            </a:r>
          </a:p>
          <a:p>
            <a:pPr eaLnBrk="1" hangingPunct="1">
              <a:lnSpc>
                <a:spcPct val="90000"/>
              </a:lnSpc>
              <a:buFont typeface="Wingdings" panose="05000000000000000000" pitchFamily="2" charset="2"/>
              <a:buNone/>
            </a:pPr>
            <a:r>
              <a:rPr lang="zh-CN" altLang="en-US" sz="2400"/>
              <a:t>       外层：从上向下扩展</a:t>
            </a:r>
          </a:p>
          <a:p>
            <a:pPr eaLnBrk="1" hangingPunct="1">
              <a:lnSpc>
                <a:spcPct val="90000"/>
              </a:lnSpc>
              <a:buFont typeface="Wingdings" panose="05000000000000000000" pitchFamily="2" charset="2"/>
              <a:buNone/>
            </a:pPr>
            <a:r>
              <a:rPr lang="zh-CN" altLang="en-US" sz="2400"/>
              <a:t>       内层：从下向上修改费用</a:t>
            </a:r>
            <a:r>
              <a:rPr lang="en-US" altLang="zh-CN" sz="2400"/>
              <a:t>q</a:t>
            </a:r>
            <a:r>
              <a:rPr lang="zh-CN" altLang="en-US" sz="2400"/>
              <a:t>值、标记指针</a:t>
            </a:r>
          </a:p>
          <a:p>
            <a:pPr eaLnBrk="1" hangingPunct="1">
              <a:lnSpc>
                <a:spcPct val="90000"/>
              </a:lnSpc>
            </a:pPr>
            <a:endParaRPr lang="en-US" altLang="zh-CN" sz="2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8" presetClass="entr" presetSubtype="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p:cTn id="7" dur="150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p:cTn id="8" dur="15000" fill="hold"/>
                                        <p:tgtEl>
                                          <p:spTgt spid="339971">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anim calcmode="lin" valueType="num">
                                      <p:cBhvr>
                                        <p:cTn id="11" dur="150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p:cTn id="12" dur="15000" fill="hold"/>
                                        <p:tgtEl>
                                          <p:spTgt spid="339971">
                                            <p:txEl>
                                              <p:pRg st="1" end="1"/>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anim calcmode="lin" valueType="num">
                                      <p:cBhvr>
                                        <p:cTn id="15" dur="150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p:cTn id="16" dur="15000" fill="hold"/>
                                        <p:tgtEl>
                                          <p:spTgt spid="339971">
                                            <p:txEl>
                                              <p:pRg st="2" end="2"/>
                                            </p:txEl>
                                          </p:spTgt>
                                        </p:tgtEl>
                                        <p:attrNameLst>
                                          <p:attrName>ppt_y</p:attrName>
                                        </p:attrNameLst>
                                      </p:cBhvr>
                                      <p:tavLst>
                                        <p:tav tm="0">
                                          <p:val>
                                            <p:strVal val="#ppt_y+1"/>
                                          </p:val>
                                        </p:tav>
                                        <p:tav tm="100000">
                                          <p:val>
                                            <p:strVal val="#ppt_y-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1" presetClass="entr" presetSubtype="0" fill="hold" nodeType="clickEffect">
                                  <p:stCondLst>
                                    <p:cond delay="0"/>
                                  </p:stCondLst>
                                  <p:childTnLst>
                                    <p:set>
                                      <p:cBhvr>
                                        <p:cTn id="20" dur="1" fill="hold">
                                          <p:stCondLst>
                                            <p:cond delay="0"/>
                                          </p:stCondLst>
                                        </p:cTn>
                                        <p:tgtEl>
                                          <p:spTgt spid="339971">
                                            <p:txEl>
                                              <p:pRg st="0" end="0"/>
                                            </p:txEl>
                                          </p:spTgt>
                                        </p:tgtEl>
                                        <p:attrNameLst>
                                          <p:attrName>style.visibility</p:attrName>
                                        </p:attrNameLst>
                                      </p:cBhvr>
                                      <p:to>
                                        <p:strVal val="visible"/>
                                      </p:to>
                                    </p:set>
                                    <p:animEffect transition="in" filter="fade">
                                      <p:cBhvr>
                                        <p:cTn id="21" dur="770" decel="100000"/>
                                        <p:tgtEl>
                                          <p:spTgt spid="339971">
                                            <p:txEl>
                                              <p:pRg st="0" end="0"/>
                                            </p:txEl>
                                          </p:spTgt>
                                        </p:tgtEl>
                                      </p:cBhvr>
                                    </p:animEffect>
                                    <p:animScale>
                                      <p:cBhvr>
                                        <p:cTn id="22" dur="770" decel="100000"/>
                                        <p:tgtEl>
                                          <p:spTgt spid="339971">
                                            <p:txEl>
                                              <p:pRg st="0" end="0"/>
                                            </p:txEl>
                                          </p:spTgt>
                                        </p:tgtEl>
                                      </p:cBhvr>
                                      <p:from x="10000" y="10000"/>
                                      <p:to x="200000" y="450000"/>
                                    </p:animScale>
                                    <p:animScale>
                                      <p:cBhvr>
                                        <p:cTn id="23" dur="1230" accel="100000" fill="hold">
                                          <p:stCondLst>
                                            <p:cond delay="770"/>
                                          </p:stCondLst>
                                        </p:cTn>
                                        <p:tgtEl>
                                          <p:spTgt spid="339971">
                                            <p:txEl>
                                              <p:pRg st="0" end="0"/>
                                            </p:txEl>
                                          </p:spTgt>
                                        </p:tgtEl>
                                      </p:cBhvr>
                                      <p:from x="200000" y="450000"/>
                                      <p:to x="100000" y="100000"/>
                                    </p:animScale>
                                    <p:set>
                                      <p:cBhvr>
                                        <p:cTn id="24" dur="770" fill="hold"/>
                                        <p:tgtEl>
                                          <p:spTgt spid="339971">
                                            <p:txEl>
                                              <p:pRg st="0" end="0"/>
                                            </p:txEl>
                                          </p:spTgt>
                                        </p:tgtEl>
                                        <p:attrNameLst>
                                          <p:attrName>ppt_x</p:attrName>
                                        </p:attrNameLst>
                                      </p:cBhvr>
                                      <p:to>
                                        <p:strVal val="(0.5)"/>
                                      </p:to>
                                    </p:set>
                                    <p:anim from="(0.5)" to="(#ppt_x)" calcmode="lin" valueType="num">
                                      <p:cBhvr>
                                        <p:cTn id="25" dur="1230" accel="100000" fill="hold">
                                          <p:stCondLst>
                                            <p:cond delay="770"/>
                                          </p:stCondLst>
                                        </p:cTn>
                                        <p:tgtEl>
                                          <p:spTgt spid="339971">
                                            <p:txEl>
                                              <p:pRg st="0" end="0"/>
                                            </p:txEl>
                                          </p:spTgt>
                                        </p:tgtEl>
                                        <p:attrNameLst>
                                          <p:attrName>ppt_x</p:attrName>
                                        </p:attrNameLst>
                                      </p:cBhvr>
                                    </p:anim>
                                    <p:set>
                                      <p:cBhvr>
                                        <p:cTn id="26" dur="770" fill="hold"/>
                                        <p:tgtEl>
                                          <p:spTgt spid="339971">
                                            <p:txEl>
                                              <p:pRg st="0" end="0"/>
                                            </p:txEl>
                                          </p:spTgt>
                                        </p:tgtEl>
                                        <p:attrNameLst>
                                          <p:attrName>ppt_y</p:attrName>
                                        </p:attrNameLst>
                                      </p:cBhvr>
                                      <p:to>
                                        <p:strVal val="(#ppt_y+0.4)"/>
                                      </p:to>
                                    </p:set>
                                    <p:anim from="(#ppt_y+0.4)" to="(#ppt_y)" calcmode="lin" valueType="num">
                                      <p:cBhvr>
                                        <p:cTn id="27" dur="1230" accel="100000" fill="hold">
                                          <p:stCondLst>
                                            <p:cond delay="770"/>
                                          </p:stCondLst>
                                        </p:cTn>
                                        <p:tgtEl>
                                          <p:spTgt spid="339971">
                                            <p:txEl>
                                              <p:pRg st="0" end="0"/>
                                            </p:txEl>
                                          </p:spTgt>
                                        </p:tgtEl>
                                        <p:attrNameLst>
                                          <p:attrName>ppt_y</p:attrName>
                                        </p:attrNameLst>
                                      </p:cBhvr>
                                    </p:anim>
                                  </p:childTnLst>
                                </p:cTn>
                              </p:par>
                              <p:par>
                                <p:cTn id="28" presetID="51" presetClass="entr" presetSubtype="0" fill="hold" nodeType="withEffect">
                                  <p:stCondLst>
                                    <p:cond delay="0"/>
                                  </p:stCondLst>
                                  <p:childTnLst>
                                    <p:set>
                                      <p:cBhvr>
                                        <p:cTn id="29" dur="1" fill="hold">
                                          <p:stCondLst>
                                            <p:cond delay="0"/>
                                          </p:stCondLst>
                                        </p:cTn>
                                        <p:tgtEl>
                                          <p:spTgt spid="339971">
                                            <p:txEl>
                                              <p:pRg st="1" end="1"/>
                                            </p:txEl>
                                          </p:spTgt>
                                        </p:tgtEl>
                                        <p:attrNameLst>
                                          <p:attrName>style.visibility</p:attrName>
                                        </p:attrNameLst>
                                      </p:cBhvr>
                                      <p:to>
                                        <p:strVal val="visible"/>
                                      </p:to>
                                    </p:set>
                                    <p:animEffect transition="in" filter="fade">
                                      <p:cBhvr>
                                        <p:cTn id="30" dur="770" decel="100000"/>
                                        <p:tgtEl>
                                          <p:spTgt spid="339971">
                                            <p:txEl>
                                              <p:pRg st="1" end="1"/>
                                            </p:txEl>
                                          </p:spTgt>
                                        </p:tgtEl>
                                      </p:cBhvr>
                                    </p:animEffect>
                                    <p:animScale>
                                      <p:cBhvr>
                                        <p:cTn id="31" dur="770" decel="100000"/>
                                        <p:tgtEl>
                                          <p:spTgt spid="339971">
                                            <p:txEl>
                                              <p:pRg st="1" end="1"/>
                                            </p:txEl>
                                          </p:spTgt>
                                        </p:tgtEl>
                                      </p:cBhvr>
                                      <p:from x="10000" y="10000"/>
                                      <p:to x="200000" y="450000"/>
                                    </p:animScale>
                                    <p:animScale>
                                      <p:cBhvr>
                                        <p:cTn id="32" dur="1230" accel="100000" fill="hold">
                                          <p:stCondLst>
                                            <p:cond delay="770"/>
                                          </p:stCondLst>
                                        </p:cTn>
                                        <p:tgtEl>
                                          <p:spTgt spid="339971">
                                            <p:txEl>
                                              <p:pRg st="1" end="1"/>
                                            </p:txEl>
                                          </p:spTgt>
                                        </p:tgtEl>
                                      </p:cBhvr>
                                      <p:from x="200000" y="450000"/>
                                      <p:to x="100000" y="100000"/>
                                    </p:animScale>
                                    <p:set>
                                      <p:cBhvr>
                                        <p:cTn id="33" dur="770" fill="hold"/>
                                        <p:tgtEl>
                                          <p:spTgt spid="339971">
                                            <p:txEl>
                                              <p:pRg st="1" end="1"/>
                                            </p:txEl>
                                          </p:spTgt>
                                        </p:tgtEl>
                                        <p:attrNameLst>
                                          <p:attrName>ppt_x</p:attrName>
                                        </p:attrNameLst>
                                      </p:cBhvr>
                                      <p:to>
                                        <p:strVal val="(0.5)"/>
                                      </p:to>
                                    </p:set>
                                    <p:anim from="(0.5)" to="(#ppt_x)" calcmode="lin" valueType="num">
                                      <p:cBhvr>
                                        <p:cTn id="34" dur="1230" accel="100000" fill="hold">
                                          <p:stCondLst>
                                            <p:cond delay="770"/>
                                          </p:stCondLst>
                                        </p:cTn>
                                        <p:tgtEl>
                                          <p:spTgt spid="339971">
                                            <p:txEl>
                                              <p:pRg st="1" end="1"/>
                                            </p:txEl>
                                          </p:spTgt>
                                        </p:tgtEl>
                                        <p:attrNameLst>
                                          <p:attrName>ppt_x</p:attrName>
                                        </p:attrNameLst>
                                      </p:cBhvr>
                                    </p:anim>
                                    <p:set>
                                      <p:cBhvr>
                                        <p:cTn id="35" dur="770" fill="hold"/>
                                        <p:tgtEl>
                                          <p:spTgt spid="339971">
                                            <p:txEl>
                                              <p:pRg st="1" end="1"/>
                                            </p:txEl>
                                          </p:spTgt>
                                        </p:tgtEl>
                                        <p:attrNameLst>
                                          <p:attrName>ppt_y</p:attrName>
                                        </p:attrNameLst>
                                      </p:cBhvr>
                                      <p:to>
                                        <p:strVal val="(#ppt_y+0.4)"/>
                                      </p:to>
                                    </p:set>
                                    <p:anim from="(#ppt_y+0.4)" to="(#ppt_y)" calcmode="lin" valueType="num">
                                      <p:cBhvr>
                                        <p:cTn id="36" dur="1230" accel="100000" fill="hold">
                                          <p:stCondLst>
                                            <p:cond delay="770"/>
                                          </p:stCondLst>
                                        </p:cTn>
                                        <p:tgtEl>
                                          <p:spTgt spid="339971">
                                            <p:txEl>
                                              <p:pRg st="1" end="1"/>
                                            </p:txEl>
                                          </p:spTgt>
                                        </p:tgtEl>
                                        <p:attrNameLst>
                                          <p:attrName>ppt_y</p:attrName>
                                        </p:attrNameLst>
                                      </p:cBhvr>
                                    </p:anim>
                                  </p:childTnLst>
                                </p:cTn>
                              </p:par>
                              <p:par>
                                <p:cTn id="37" presetID="51" presetClass="entr" presetSubtype="0" fill="hold" nodeType="withEffect">
                                  <p:stCondLst>
                                    <p:cond delay="0"/>
                                  </p:stCondLst>
                                  <p:childTnLst>
                                    <p:set>
                                      <p:cBhvr>
                                        <p:cTn id="38" dur="1" fill="hold">
                                          <p:stCondLst>
                                            <p:cond delay="0"/>
                                          </p:stCondLst>
                                        </p:cTn>
                                        <p:tgtEl>
                                          <p:spTgt spid="339971">
                                            <p:txEl>
                                              <p:pRg st="2" end="2"/>
                                            </p:txEl>
                                          </p:spTgt>
                                        </p:tgtEl>
                                        <p:attrNameLst>
                                          <p:attrName>style.visibility</p:attrName>
                                        </p:attrNameLst>
                                      </p:cBhvr>
                                      <p:to>
                                        <p:strVal val="visible"/>
                                      </p:to>
                                    </p:set>
                                    <p:animEffect transition="in" filter="fade">
                                      <p:cBhvr>
                                        <p:cTn id="39" dur="770" decel="100000"/>
                                        <p:tgtEl>
                                          <p:spTgt spid="339971">
                                            <p:txEl>
                                              <p:pRg st="2" end="2"/>
                                            </p:txEl>
                                          </p:spTgt>
                                        </p:tgtEl>
                                      </p:cBhvr>
                                    </p:animEffect>
                                    <p:animScale>
                                      <p:cBhvr>
                                        <p:cTn id="40" dur="770" decel="100000"/>
                                        <p:tgtEl>
                                          <p:spTgt spid="339971">
                                            <p:txEl>
                                              <p:pRg st="2" end="2"/>
                                            </p:txEl>
                                          </p:spTgt>
                                        </p:tgtEl>
                                      </p:cBhvr>
                                      <p:from x="10000" y="10000"/>
                                      <p:to x="200000" y="450000"/>
                                    </p:animScale>
                                    <p:animScale>
                                      <p:cBhvr>
                                        <p:cTn id="41" dur="1230" accel="100000" fill="hold">
                                          <p:stCondLst>
                                            <p:cond delay="770"/>
                                          </p:stCondLst>
                                        </p:cTn>
                                        <p:tgtEl>
                                          <p:spTgt spid="339971">
                                            <p:txEl>
                                              <p:pRg st="2" end="2"/>
                                            </p:txEl>
                                          </p:spTgt>
                                        </p:tgtEl>
                                      </p:cBhvr>
                                      <p:from x="200000" y="450000"/>
                                      <p:to x="100000" y="100000"/>
                                    </p:animScale>
                                    <p:set>
                                      <p:cBhvr>
                                        <p:cTn id="42" dur="770" fill="hold"/>
                                        <p:tgtEl>
                                          <p:spTgt spid="339971">
                                            <p:txEl>
                                              <p:pRg st="2" end="2"/>
                                            </p:txEl>
                                          </p:spTgt>
                                        </p:tgtEl>
                                        <p:attrNameLst>
                                          <p:attrName>ppt_x</p:attrName>
                                        </p:attrNameLst>
                                      </p:cBhvr>
                                      <p:to>
                                        <p:strVal val="(0.5)"/>
                                      </p:to>
                                    </p:set>
                                    <p:anim from="(0.5)" to="(#ppt_x)" calcmode="lin" valueType="num">
                                      <p:cBhvr>
                                        <p:cTn id="43" dur="1230" accel="100000" fill="hold">
                                          <p:stCondLst>
                                            <p:cond delay="770"/>
                                          </p:stCondLst>
                                        </p:cTn>
                                        <p:tgtEl>
                                          <p:spTgt spid="339971">
                                            <p:txEl>
                                              <p:pRg st="2" end="2"/>
                                            </p:txEl>
                                          </p:spTgt>
                                        </p:tgtEl>
                                        <p:attrNameLst>
                                          <p:attrName>ppt_x</p:attrName>
                                        </p:attrNameLst>
                                      </p:cBhvr>
                                    </p:anim>
                                    <p:set>
                                      <p:cBhvr>
                                        <p:cTn id="44" dur="770" fill="hold"/>
                                        <p:tgtEl>
                                          <p:spTgt spid="339971">
                                            <p:txEl>
                                              <p:pRg st="2" end="2"/>
                                            </p:txEl>
                                          </p:spTgt>
                                        </p:tgtEl>
                                        <p:attrNameLst>
                                          <p:attrName>ppt_y</p:attrName>
                                        </p:attrNameLst>
                                      </p:cBhvr>
                                      <p:to>
                                        <p:strVal val="(#ppt_y+0.4)"/>
                                      </p:to>
                                    </p:set>
                                    <p:anim from="(#ppt_y+0.4)" to="(#ppt_y)" calcmode="lin" valueType="num">
                                      <p:cBhvr>
                                        <p:cTn id="45" dur="1230" accel="100000" fill="hold">
                                          <p:stCondLst>
                                            <p:cond delay="770"/>
                                          </p:stCondLst>
                                        </p:cTn>
                                        <p:tgtEl>
                                          <p:spTgt spid="339971">
                                            <p:txEl>
                                              <p:pRg st="2" end="2"/>
                                            </p:txEl>
                                          </p:spTgt>
                                        </p:tgtEl>
                                        <p:attrNameLst>
                                          <p:attrName>ppt_y</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1" presetClass="entr" presetSubtype="0" fill="hold" nodeType="clickEffect">
                                  <p:stCondLst>
                                    <p:cond delay="0"/>
                                  </p:stCondLst>
                                  <p:iterate type="lt">
                                    <p:tmPct val="5000"/>
                                  </p:iterate>
                                  <p:childTnLst>
                                    <p:set>
                                      <p:cBhvr>
                                        <p:cTn id="49" dur="1" fill="hold">
                                          <p:stCondLst>
                                            <p:cond delay="0"/>
                                          </p:stCondLst>
                                        </p:cTn>
                                        <p:tgtEl>
                                          <p:spTgt spid="339971">
                                            <p:txEl>
                                              <p:pRg st="3" end="3"/>
                                            </p:txEl>
                                          </p:spTgt>
                                        </p:tgtEl>
                                        <p:attrNameLst>
                                          <p:attrName>style.visibility</p:attrName>
                                        </p:attrNameLst>
                                      </p:cBhvr>
                                      <p:to>
                                        <p:strVal val="visible"/>
                                      </p:to>
                                    </p:set>
                                    <p:anim calcmode="lin" valueType="num">
                                      <p:cBhvr>
                                        <p:cTn id="50" dur="1000" fill="hold"/>
                                        <p:tgtEl>
                                          <p:spTgt spid="339971">
                                            <p:txEl>
                                              <p:pRg st="3" end="3"/>
                                            </p:txEl>
                                          </p:spTgt>
                                        </p:tgtEl>
                                        <p:attrNameLst>
                                          <p:attrName>ppt_w</p:attrName>
                                        </p:attrNameLst>
                                      </p:cBhvr>
                                      <p:tavLst>
                                        <p:tav tm="0">
                                          <p:val>
                                            <p:fltVal val="0"/>
                                          </p:val>
                                        </p:tav>
                                        <p:tav tm="100000">
                                          <p:val>
                                            <p:strVal val="#ppt_w"/>
                                          </p:val>
                                        </p:tav>
                                      </p:tavLst>
                                    </p:anim>
                                    <p:anim calcmode="lin" valueType="num">
                                      <p:cBhvr>
                                        <p:cTn id="51" dur="1000" fill="hold"/>
                                        <p:tgtEl>
                                          <p:spTgt spid="339971">
                                            <p:txEl>
                                              <p:pRg st="3" end="3"/>
                                            </p:txEl>
                                          </p:spTgt>
                                        </p:tgtEl>
                                        <p:attrNameLst>
                                          <p:attrName>ppt_h</p:attrName>
                                        </p:attrNameLst>
                                      </p:cBhvr>
                                      <p:tavLst>
                                        <p:tav tm="0">
                                          <p:val>
                                            <p:fltVal val="0"/>
                                          </p:val>
                                        </p:tav>
                                        <p:tav tm="100000">
                                          <p:val>
                                            <p:strVal val="#ppt_h"/>
                                          </p:val>
                                        </p:tav>
                                      </p:tavLst>
                                    </p:anim>
                                    <p:anim calcmode="lin" valueType="num">
                                      <p:cBhvr>
                                        <p:cTn id="52" dur="1000" fill="hold"/>
                                        <p:tgtEl>
                                          <p:spTgt spid="339971">
                                            <p:txEl>
                                              <p:pRg st="3" end="3"/>
                                            </p:txEl>
                                          </p:spTgt>
                                        </p:tgtEl>
                                        <p:attrNameLst>
                                          <p:attrName>style.rotation</p:attrName>
                                        </p:attrNameLst>
                                      </p:cBhvr>
                                      <p:tavLst>
                                        <p:tav tm="0">
                                          <p:val>
                                            <p:fltVal val="90"/>
                                          </p:val>
                                        </p:tav>
                                        <p:tav tm="100000">
                                          <p:val>
                                            <p:fltVal val="0"/>
                                          </p:val>
                                        </p:tav>
                                      </p:tavLst>
                                    </p:anim>
                                    <p:animEffect transition="in" filter="fade">
                                      <p:cBhvr>
                                        <p:cTn id="53" dur="1000"/>
                                        <p:tgtEl>
                                          <p:spTgt spid="339971">
                                            <p:txEl>
                                              <p:pRg st="3" end="3"/>
                                            </p:txEl>
                                          </p:spTgt>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339971">
                                            <p:txEl>
                                              <p:pRg st="4" end="4"/>
                                            </p:txEl>
                                          </p:spTgt>
                                        </p:tgtEl>
                                        <p:attrNameLst>
                                          <p:attrName>style.visibility</p:attrName>
                                        </p:attrNameLst>
                                      </p:cBhvr>
                                      <p:to>
                                        <p:strVal val="visible"/>
                                      </p:to>
                                    </p:set>
                                    <p:anim calcmode="lin" valueType="num">
                                      <p:cBhvr>
                                        <p:cTn id="56" dur="1000" fill="hold"/>
                                        <p:tgtEl>
                                          <p:spTgt spid="339971">
                                            <p:txEl>
                                              <p:pRg st="4" end="4"/>
                                            </p:txEl>
                                          </p:spTgt>
                                        </p:tgtEl>
                                        <p:attrNameLst>
                                          <p:attrName>ppt_w</p:attrName>
                                        </p:attrNameLst>
                                      </p:cBhvr>
                                      <p:tavLst>
                                        <p:tav tm="0">
                                          <p:val>
                                            <p:fltVal val="0"/>
                                          </p:val>
                                        </p:tav>
                                        <p:tav tm="100000">
                                          <p:val>
                                            <p:strVal val="#ppt_w"/>
                                          </p:val>
                                        </p:tav>
                                      </p:tavLst>
                                    </p:anim>
                                    <p:anim calcmode="lin" valueType="num">
                                      <p:cBhvr>
                                        <p:cTn id="57" dur="1000" fill="hold"/>
                                        <p:tgtEl>
                                          <p:spTgt spid="339971">
                                            <p:txEl>
                                              <p:pRg st="4" end="4"/>
                                            </p:txEl>
                                          </p:spTgt>
                                        </p:tgtEl>
                                        <p:attrNameLst>
                                          <p:attrName>ppt_h</p:attrName>
                                        </p:attrNameLst>
                                      </p:cBhvr>
                                      <p:tavLst>
                                        <p:tav tm="0">
                                          <p:val>
                                            <p:fltVal val="0"/>
                                          </p:val>
                                        </p:tav>
                                        <p:tav tm="100000">
                                          <p:val>
                                            <p:strVal val="#ppt_h"/>
                                          </p:val>
                                        </p:tav>
                                      </p:tavLst>
                                    </p:anim>
                                    <p:anim calcmode="lin" valueType="num">
                                      <p:cBhvr>
                                        <p:cTn id="58" dur="1000" fill="hold"/>
                                        <p:tgtEl>
                                          <p:spTgt spid="339971">
                                            <p:txEl>
                                              <p:pRg st="4" end="4"/>
                                            </p:txEl>
                                          </p:spTgt>
                                        </p:tgtEl>
                                        <p:attrNameLst>
                                          <p:attrName>style.rotation</p:attrName>
                                        </p:attrNameLst>
                                      </p:cBhvr>
                                      <p:tavLst>
                                        <p:tav tm="0">
                                          <p:val>
                                            <p:fltVal val="90"/>
                                          </p:val>
                                        </p:tav>
                                        <p:tav tm="100000">
                                          <p:val>
                                            <p:fltVal val="0"/>
                                          </p:val>
                                        </p:tav>
                                      </p:tavLst>
                                    </p:anim>
                                    <p:animEffect transition="in" filter="fade">
                                      <p:cBhvr>
                                        <p:cTn id="59" dur="1000"/>
                                        <p:tgtEl>
                                          <p:spTgt spid="339971">
                                            <p:txEl>
                                              <p:pRg st="4" end="4"/>
                                            </p:txEl>
                                          </p:spTgt>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339971">
                                            <p:txEl>
                                              <p:pRg st="5" end="5"/>
                                            </p:txEl>
                                          </p:spTgt>
                                        </p:tgtEl>
                                        <p:attrNameLst>
                                          <p:attrName>style.visibility</p:attrName>
                                        </p:attrNameLst>
                                      </p:cBhvr>
                                      <p:to>
                                        <p:strVal val="visible"/>
                                      </p:to>
                                    </p:set>
                                    <p:anim calcmode="lin" valueType="num">
                                      <p:cBhvr>
                                        <p:cTn id="62" dur="1000" fill="hold"/>
                                        <p:tgtEl>
                                          <p:spTgt spid="339971">
                                            <p:txEl>
                                              <p:pRg st="5" end="5"/>
                                            </p:txEl>
                                          </p:spTgt>
                                        </p:tgtEl>
                                        <p:attrNameLst>
                                          <p:attrName>ppt_w</p:attrName>
                                        </p:attrNameLst>
                                      </p:cBhvr>
                                      <p:tavLst>
                                        <p:tav tm="0">
                                          <p:val>
                                            <p:fltVal val="0"/>
                                          </p:val>
                                        </p:tav>
                                        <p:tav tm="100000">
                                          <p:val>
                                            <p:strVal val="#ppt_w"/>
                                          </p:val>
                                        </p:tav>
                                      </p:tavLst>
                                    </p:anim>
                                    <p:anim calcmode="lin" valueType="num">
                                      <p:cBhvr>
                                        <p:cTn id="63" dur="1000" fill="hold"/>
                                        <p:tgtEl>
                                          <p:spTgt spid="339971">
                                            <p:txEl>
                                              <p:pRg st="5" end="5"/>
                                            </p:txEl>
                                          </p:spTgt>
                                        </p:tgtEl>
                                        <p:attrNameLst>
                                          <p:attrName>ppt_h</p:attrName>
                                        </p:attrNameLst>
                                      </p:cBhvr>
                                      <p:tavLst>
                                        <p:tav tm="0">
                                          <p:val>
                                            <p:fltVal val="0"/>
                                          </p:val>
                                        </p:tav>
                                        <p:tav tm="100000">
                                          <p:val>
                                            <p:strVal val="#ppt_h"/>
                                          </p:val>
                                        </p:tav>
                                      </p:tavLst>
                                    </p:anim>
                                    <p:anim calcmode="lin" valueType="num">
                                      <p:cBhvr>
                                        <p:cTn id="64" dur="1000" fill="hold"/>
                                        <p:tgtEl>
                                          <p:spTgt spid="339971">
                                            <p:txEl>
                                              <p:pRg st="5" end="5"/>
                                            </p:txEl>
                                          </p:spTgt>
                                        </p:tgtEl>
                                        <p:attrNameLst>
                                          <p:attrName>style.rotation</p:attrName>
                                        </p:attrNameLst>
                                      </p:cBhvr>
                                      <p:tavLst>
                                        <p:tav tm="0">
                                          <p:val>
                                            <p:fltVal val="90"/>
                                          </p:val>
                                        </p:tav>
                                        <p:tav tm="100000">
                                          <p:val>
                                            <p:fltVal val="0"/>
                                          </p:val>
                                        </p:tav>
                                      </p:tavLst>
                                    </p:anim>
                                    <p:animEffect transition="in" filter="fade">
                                      <p:cBhvr>
                                        <p:cTn id="65" dur="1000"/>
                                        <p:tgtEl>
                                          <p:spTgt spid="339971">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7" presetClass="entr" presetSubtype="0" fill="hold" nodeType="clickEffect">
                                  <p:stCondLst>
                                    <p:cond delay="0"/>
                                  </p:stCondLst>
                                  <p:childTnLst>
                                    <p:set>
                                      <p:cBhvr>
                                        <p:cTn id="69" dur="1" fill="hold">
                                          <p:stCondLst>
                                            <p:cond delay="0"/>
                                          </p:stCondLst>
                                        </p:cTn>
                                        <p:tgtEl>
                                          <p:spTgt spid="339971">
                                            <p:txEl>
                                              <p:pRg st="6" end="6"/>
                                            </p:txEl>
                                          </p:spTgt>
                                        </p:tgtEl>
                                        <p:attrNameLst>
                                          <p:attrName>style.visibility</p:attrName>
                                        </p:attrNameLst>
                                      </p:cBhvr>
                                      <p:to>
                                        <p:strVal val="visible"/>
                                      </p:to>
                                    </p:set>
                                    <p:animEffect transition="in" filter="fade">
                                      <p:cBhvr>
                                        <p:cTn id="70" dur="1000"/>
                                        <p:tgtEl>
                                          <p:spTgt spid="339971">
                                            <p:txEl>
                                              <p:pRg st="6" end="6"/>
                                            </p:txEl>
                                          </p:spTgt>
                                        </p:tgtEl>
                                      </p:cBhvr>
                                    </p:animEffect>
                                    <p:anim calcmode="lin" valueType="num">
                                      <p:cBhvr>
                                        <p:cTn id="71" dur="10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p:cTn id="72" dur="900" decel="100000" fill="hold"/>
                                        <p:tgtEl>
                                          <p:spTgt spid="339971">
                                            <p:txEl>
                                              <p:pRg st="6" end="6"/>
                                            </p:txEl>
                                          </p:spTgt>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339971">
                                            <p:txEl>
                                              <p:pRg st="6" end="6"/>
                                            </p:txEl>
                                          </p:spTgt>
                                        </p:tgtEl>
                                        <p:attrNameLst>
                                          <p:attrName>ppt_y</p:attrName>
                                        </p:attrNameLst>
                                      </p:cBhvr>
                                      <p:tavLst>
                                        <p:tav tm="0">
                                          <p:val>
                                            <p:strVal val="#ppt_y-.03"/>
                                          </p:val>
                                        </p:tav>
                                        <p:tav tm="100000">
                                          <p:val>
                                            <p:strVal val="#ppt_y"/>
                                          </p:val>
                                        </p:tav>
                                      </p:tavLst>
                                    </p:anim>
                                  </p:childTnLst>
                                </p:cTn>
                              </p:par>
                              <p:par>
                                <p:cTn id="74" presetID="37" presetClass="entr" presetSubtype="0" fill="hold" nodeType="withEffect">
                                  <p:stCondLst>
                                    <p:cond delay="0"/>
                                  </p:stCondLst>
                                  <p:childTnLst>
                                    <p:set>
                                      <p:cBhvr>
                                        <p:cTn id="75" dur="1" fill="hold">
                                          <p:stCondLst>
                                            <p:cond delay="0"/>
                                          </p:stCondLst>
                                        </p:cTn>
                                        <p:tgtEl>
                                          <p:spTgt spid="339971">
                                            <p:txEl>
                                              <p:pRg st="7" end="7"/>
                                            </p:txEl>
                                          </p:spTgt>
                                        </p:tgtEl>
                                        <p:attrNameLst>
                                          <p:attrName>style.visibility</p:attrName>
                                        </p:attrNameLst>
                                      </p:cBhvr>
                                      <p:to>
                                        <p:strVal val="visible"/>
                                      </p:to>
                                    </p:set>
                                    <p:animEffect transition="in" filter="fade">
                                      <p:cBhvr>
                                        <p:cTn id="76" dur="1000"/>
                                        <p:tgtEl>
                                          <p:spTgt spid="339971">
                                            <p:txEl>
                                              <p:pRg st="7" end="7"/>
                                            </p:txEl>
                                          </p:spTgt>
                                        </p:tgtEl>
                                      </p:cBhvr>
                                    </p:animEffect>
                                    <p:anim calcmode="lin" valueType="num">
                                      <p:cBhvr>
                                        <p:cTn id="77" dur="10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p:cTn id="78" dur="900" decel="100000" fill="hold"/>
                                        <p:tgtEl>
                                          <p:spTgt spid="339971">
                                            <p:txEl>
                                              <p:pRg st="7" end="7"/>
                                            </p:txEl>
                                          </p:spTgt>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39971">
                                            <p:txEl>
                                              <p:pRg st="7" end="7"/>
                                            </p:txEl>
                                          </p:spTgt>
                                        </p:tgtEl>
                                        <p:attrNameLst>
                                          <p:attrName>ppt_y</p:attrName>
                                        </p:attrNameLst>
                                      </p:cBhvr>
                                      <p:tavLst>
                                        <p:tav tm="0">
                                          <p:val>
                                            <p:strVal val="#ppt_y-.03"/>
                                          </p:val>
                                        </p:tav>
                                        <p:tav tm="100000">
                                          <p:val>
                                            <p:strVal val="#ppt_y"/>
                                          </p:val>
                                        </p:tav>
                                      </p:tavLst>
                                    </p:anim>
                                  </p:childTnLst>
                                </p:cTn>
                              </p:par>
                              <p:par>
                                <p:cTn id="80" presetID="37" presetClass="entr" presetSubtype="0" fill="hold" nodeType="withEffect">
                                  <p:stCondLst>
                                    <p:cond delay="0"/>
                                  </p:stCondLst>
                                  <p:childTnLst>
                                    <p:set>
                                      <p:cBhvr>
                                        <p:cTn id="81" dur="1" fill="hold">
                                          <p:stCondLst>
                                            <p:cond delay="0"/>
                                          </p:stCondLst>
                                        </p:cTn>
                                        <p:tgtEl>
                                          <p:spTgt spid="339971">
                                            <p:txEl>
                                              <p:pRg st="8" end="8"/>
                                            </p:txEl>
                                          </p:spTgt>
                                        </p:tgtEl>
                                        <p:attrNameLst>
                                          <p:attrName>style.visibility</p:attrName>
                                        </p:attrNameLst>
                                      </p:cBhvr>
                                      <p:to>
                                        <p:strVal val="visible"/>
                                      </p:to>
                                    </p:set>
                                    <p:animEffect transition="in" filter="fade">
                                      <p:cBhvr>
                                        <p:cTn id="82" dur="1000"/>
                                        <p:tgtEl>
                                          <p:spTgt spid="339971">
                                            <p:txEl>
                                              <p:pRg st="8" end="8"/>
                                            </p:txEl>
                                          </p:spTgt>
                                        </p:tgtEl>
                                      </p:cBhvr>
                                    </p:animEffect>
                                    <p:anim calcmode="lin" valueType="num">
                                      <p:cBhvr>
                                        <p:cTn id="83" dur="10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p:cTn id="84" dur="900" decel="100000" fill="hold"/>
                                        <p:tgtEl>
                                          <p:spTgt spid="339971">
                                            <p:txEl>
                                              <p:pRg st="8" end="8"/>
                                            </p:txEl>
                                          </p:spTgt>
                                        </p:tgtEl>
                                        <p:attrNameLst>
                                          <p:attrName>ppt_y</p:attrName>
                                        </p:attrNameLst>
                                      </p:cBhvr>
                                      <p:tavLst>
                                        <p:tav tm="0">
                                          <p:val>
                                            <p:strVal val="#ppt_y+1"/>
                                          </p:val>
                                        </p:tav>
                                        <p:tav tm="100000">
                                          <p:val>
                                            <p:strVal val="#ppt_y-.03"/>
                                          </p:val>
                                        </p:tav>
                                      </p:tavLst>
                                    </p:anim>
                                    <p:anim calcmode="lin" valueType="num">
                                      <p:cBhvr>
                                        <p:cTn id="85" dur="100" accel="100000" fill="hold">
                                          <p:stCondLst>
                                            <p:cond delay="900"/>
                                          </p:stCondLst>
                                        </p:cTn>
                                        <p:tgtEl>
                                          <p:spTgt spid="339971">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占位符 3">
            <a:extLst>
              <a:ext uri="{FF2B5EF4-FFF2-40B4-BE49-F238E27FC236}">
                <a16:creationId xmlns:a16="http://schemas.microsoft.com/office/drawing/2014/main" id="{C87B7A98-AA3B-4355-A7E4-D544C5F0610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09F347-B8EB-4C22-8373-EA92D5C79CA1}" type="datetime1">
              <a:rPr lang="en-US" altLang="zh-CN" sz="1400" smtClean="0"/>
              <a:pPr>
                <a:spcBef>
                  <a:spcPct val="0"/>
                </a:spcBef>
                <a:buClrTx/>
                <a:buSzTx/>
                <a:buFontTx/>
                <a:buNone/>
              </a:pPr>
              <a:t>3/18/2023</a:t>
            </a:fld>
            <a:endParaRPr lang="en-US" altLang="zh-CN" sz="1400"/>
          </a:p>
        </p:txBody>
      </p:sp>
      <p:sp>
        <p:nvSpPr>
          <p:cNvPr id="38914" name="灯片编号占位符 5">
            <a:extLst>
              <a:ext uri="{FF2B5EF4-FFF2-40B4-BE49-F238E27FC236}">
                <a16:creationId xmlns:a16="http://schemas.microsoft.com/office/drawing/2014/main" id="{37ED81AF-6EE4-4941-AD9A-583089EF25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7BF6AC-1C35-413B-9599-A85B31639765}" type="slidenum">
              <a:rPr lang="en-US" altLang="zh-CN" sz="2600">
                <a:solidFill>
                  <a:schemeClr val="bg1"/>
                </a:solidFill>
              </a:rPr>
              <a:pPr>
                <a:spcBef>
                  <a:spcPct val="0"/>
                </a:spcBef>
                <a:buClrTx/>
                <a:buSzTx/>
                <a:buFontTx/>
                <a:buNone/>
              </a:pPr>
              <a:t>24</a:t>
            </a:fld>
            <a:endParaRPr lang="en-US" altLang="zh-CN" sz="2600">
              <a:solidFill>
                <a:schemeClr val="bg1"/>
              </a:solidFill>
            </a:endParaRPr>
          </a:p>
        </p:txBody>
      </p:sp>
      <p:sp>
        <p:nvSpPr>
          <p:cNvPr id="38915" name="AutoShape 2">
            <a:extLst>
              <a:ext uri="{FF2B5EF4-FFF2-40B4-BE49-F238E27FC236}">
                <a16:creationId xmlns:a16="http://schemas.microsoft.com/office/drawing/2014/main" id="{53F2D439-548B-4C00-B601-10F78727684F}"/>
              </a:ext>
            </a:extLst>
          </p:cNvPr>
          <p:cNvSpPr>
            <a:spLocks noGrp="1" noChangeArrowheads="1"/>
          </p:cNvSpPr>
          <p:nvPr>
            <p:ph type="title"/>
          </p:nvPr>
        </p:nvSpPr>
        <p:spPr/>
        <p:txBody>
          <a:bodyPr/>
          <a:lstStyle/>
          <a:p>
            <a:pPr eaLnBrk="1" hangingPunct="1"/>
            <a:r>
              <a:rPr lang="en-US" altLang="zh-CN"/>
              <a:t>AO*</a:t>
            </a:r>
            <a:r>
              <a:rPr lang="zh-CN" altLang="en-US"/>
              <a:t>算法解析：</a:t>
            </a:r>
          </a:p>
        </p:txBody>
      </p:sp>
      <p:sp>
        <p:nvSpPr>
          <p:cNvPr id="340995" name="Rectangle 3">
            <a:extLst>
              <a:ext uri="{FF2B5EF4-FFF2-40B4-BE49-F238E27FC236}">
                <a16:creationId xmlns:a16="http://schemas.microsoft.com/office/drawing/2014/main" id="{EF4715A5-67BD-4C3F-AEAF-0A7AD64855BD}"/>
              </a:ext>
            </a:extLst>
          </p:cNvPr>
          <p:cNvSpPr>
            <a:spLocks noGrp="1" noChangeArrowheads="1"/>
          </p:cNvSpPr>
          <p:nvPr>
            <p:ph type="body" idx="1"/>
          </p:nvPr>
        </p:nvSpPr>
        <p:spPr>
          <a:xfrm>
            <a:off x="838200" y="2349500"/>
            <a:ext cx="7693025" cy="4608513"/>
          </a:xfrm>
        </p:spPr>
        <p:txBody>
          <a:bodyPr/>
          <a:lstStyle/>
          <a:p>
            <a:pPr eaLnBrk="1" hangingPunct="1">
              <a:lnSpc>
                <a:spcPct val="80000"/>
              </a:lnSpc>
            </a:pPr>
            <a:r>
              <a:rPr lang="zh-CN" altLang="en-US" sz="3600"/>
              <a:t>两种标记</a:t>
            </a:r>
          </a:p>
          <a:p>
            <a:pPr eaLnBrk="1" hangingPunct="1">
              <a:lnSpc>
                <a:spcPct val="80000"/>
              </a:lnSpc>
              <a:buFont typeface="Wingdings" panose="05000000000000000000" pitchFamily="2" charset="2"/>
              <a:buNone/>
            </a:pPr>
            <a:r>
              <a:rPr lang="zh-CN" altLang="en-US"/>
              <a:t>    </a:t>
            </a:r>
            <a:r>
              <a:rPr lang="en-US" altLang="zh-CN"/>
              <a:t>SOLVED</a:t>
            </a:r>
            <a:r>
              <a:rPr lang="zh-CN" altLang="en-US"/>
              <a:t>：标记能解节点</a:t>
            </a:r>
          </a:p>
          <a:p>
            <a:pPr eaLnBrk="1" hangingPunct="1">
              <a:lnSpc>
                <a:spcPct val="80000"/>
              </a:lnSpc>
              <a:buFont typeface="Wingdings" panose="05000000000000000000" pitchFamily="2" charset="2"/>
              <a:buNone/>
            </a:pPr>
            <a:r>
              <a:rPr lang="zh-CN" altLang="en-US"/>
              <a:t>                   </a:t>
            </a:r>
            <a:r>
              <a:rPr lang="en-US" altLang="zh-CN"/>
              <a:t>—</a:t>
            </a:r>
            <a:r>
              <a:rPr lang="zh-CN" altLang="en-US"/>
              <a:t>表明此节点的解图已找到</a:t>
            </a:r>
          </a:p>
          <a:p>
            <a:pPr eaLnBrk="1" hangingPunct="1">
              <a:lnSpc>
                <a:spcPct val="80000"/>
              </a:lnSpc>
              <a:buFont typeface="Wingdings" panose="05000000000000000000" pitchFamily="2" charset="2"/>
              <a:buNone/>
            </a:pPr>
            <a:r>
              <a:rPr lang="zh-CN" altLang="en-US"/>
              <a:t>    指针：标记连接符，用于计算</a:t>
            </a:r>
            <a:r>
              <a:rPr lang="en-US" altLang="zh-CN"/>
              <a:t>G’</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fade">
                                      <p:cBhvr>
                                        <p:cTn id="7" dur="770" decel="100000"/>
                                        <p:tgtEl>
                                          <p:spTgt spid="340995">
                                            <p:txEl>
                                              <p:pRg st="0" end="0"/>
                                            </p:txEl>
                                          </p:spTgt>
                                        </p:tgtEl>
                                      </p:cBhvr>
                                    </p:animEffect>
                                    <p:animScale>
                                      <p:cBhvr>
                                        <p:cTn id="8" dur="770" decel="100000"/>
                                        <p:tgtEl>
                                          <p:spTgt spid="340995">
                                            <p:txEl>
                                              <p:pRg st="0" end="0"/>
                                            </p:txEl>
                                          </p:spTgt>
                                        </p:tgtEl>
                                      </p:cBhvr>
                                      <p:from x="10000" y="10000"/>
                                      <p:to x="200000" y="450000"/>
                                    </p:animScale>
                                    <p:animScale>
                                      <p:cBhvr>
                                        <p:cTn id="9" dur="1230" accel="100000" fill="hold">
                                          <p:stCondLst>
                                            <p:cond delay="770"/>
                                          </p:stCondLst>
                                        </p:cTn>
                                        <p:tgtEl>
                                          <p:spTgt spid="340995">
                                            <p:txEl>
                                              <p:pRg st="0" end="0"/>
                                            </p:txEl>
                                          </p:spTgt>
                                        </p:tgtEl>
                                      </p:cBhvr>
                                      <p:from x="200000" y="450000"/>
                                      <p:to x="100000" y="100000"/>
                                    </p:animScale>
                                    <p:set>
                                      <p:cBhvr>
                                        <p:cTn id="10" dur="770" fill="hold"/>
                                        <p:tgtEl>
                                          <p:spTgt spid="340995">
                                            <p:txEl>
                                              <p:pRg st="0" end="0"/>
                                            </p:txEl>
                                          </p:spTgt>
                                        </p:tgtEl>
                                        <p:attrNameLst>
                                          <p:attrName>ppt_x</p:attrName>
                                        </p:attrNameLst>
                                      </p:cBhvr>
                                      <p:to>
                                        <p:strVal val="(0.5)"/>
                                      </p:to>
                                    </p:set>
                                    <p:anim from="(0.5)" to="(#ppt_x)" calcmode="lin" valueType="num">
                                      <p:cBhvr>
                                        <p:cTn id="11" dur="1230" accel="100000" fill="hold">
                                          <p:stCondLst>
                                            <p:cond delay="770"/>
                                          </p:stCondLst>
                                        </p:cTn>
                                        <p:tgtEl>
                                          <p:spTgt spid="340995">
                                            <p:txEl>
                                              <p:pRg st="0" end="0"/>
                                            </p:txEl>
                                          </p:spTgt>
                                        </p:tgtEl>
                                        <p:attrNameLst>
                                          <p:attrName>ppt_x</p:attrName>
                                        </p:attrNameLst>
                                      </p:cBhvr>
                                    </p:anim>
                                    <p:set>
                                      <p:cBhvr>
                                        <p:cTn id="12" dur="770" fill="hold"/>
                                        <p:tgtEl>
                                          <p:spTgt spid="340995">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340995">
                                            <p:txEl>
                                              <p:pRg st="0" end="0"/>
                                            </p:txEl>
                                          </p:spTgt>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340995">
                                            <p:txEl>
                                              <p:pRg st="1" end="1"/>
                                            </p:txEl>
                                          </p:spTgt>
                                        </p:tgtEl>
                                        <p:attrNameLst>
                                          <p:attrName>style.visibility</p:attrName>
                                        </p:attrNameLst>
                                      </p:cBhvr>
                                      <p:to>
                                        <p:strVal val="visible"/>
                                      </p:to>
                                    </p:set>
                                    <p:animEffect transition="in" filter="fade">
                                      <p:cBhvr>
                                        <p:cTn id="16" dur="770" decel="100000"/>
                                        <p:tgtEl>
                                          <p:spTgt spid="340995">
                                            <p:txEl>
                                              <p:pRg st="1" end="1"/>
                                            </p:txEl>
                                          </p:spTgt>
                                        </p:tgtEl>
                                      </p:cBhvr>
                                    </p:animEffect>
                                    <p:animScale>
                                      <p:cBhvr>
                                        <p:cTn id="17" dur="770" decel="100000"/>
                                        <p:tgtEl>
                                          <p:spTgt spid="340995">
                                            <p:txEl>
                                              <p:pRg st="1" end="1"/>
                                            </p:txEl>
                                          </p:spTgt>
                                        </p:tgtEl>
                                      </p:cBhvr>
                                      <p:from x="10000" y="10000"/>
                                      <p:to x="200000" y="450000"/>
                                    </p:animScale>
                                    <p:animScale>
                                      <p:cBhvr>
                                        <p:cTn id="18" dur="1230" accel="100000" fill="hold">
                                          <p:stCondLst>
                                            <p:cond delay="770"/>
                                          </p:stCondLst>
                                        </p:cTn>
                                        <p:tgtEl>
                                          <p:spTgt spid="340995">
                                            <p:txEl>
                                              <p:pRg st="1" end="1"/>
                                            </p:txEl>
                                          </p:spTgt>
                                        </p:tgtEl>
                                      </p:cBhvr>
                                      <p:from x="200000" y="450000"/>
                                      <p:to x="100000" y="100000"/>
                                    </p:animScale>
                                    <p:set>
                                      <p:cBhvr>
                                        <p:cTn id="19" dur="770" fill="hold"/>
                                        <p:tgtEl>
                                          <p:spTgt spid="340995">
                                            <p:txEl>
                                              <p:pRg st="1" end="1"/>
                                            </p:txEl>
                                          </p:spTgt>
                                        </p:tgtEl>
                                        <p:attrNameLst>
                                          <p:attrName>ppt_x</p:attrName>
                                        </p:attrNameLst>
                                      </p:cBhvr>
                                      <p:to>
                                        <p:strVal val="(0.5)"/>
                                      </p:to>
                                    </p:set>
                                    <p:anim from="(0.5)" to="(#ppt_x)" calcmode="lin" valueType="num">
                                      <p:cBhvr>
                                        <p:cTn id="20" dur="1230" accel="100000" fill="hold">
                                          <p:stCondLst>
                                            <p:cond delay="770"/>
                                          </p:stCondLst>
                                        </p:cTn>
                                        <p:tgtEl>
                                          <p:spTgt spid="340995">
                                            <p:txEl>
                                              <p:pRg st="1" end="1"/>
                                            </p:txEl>
                                          </p:spTgt>
                                        </p:tgtEl>
                                        <p:attrNameLst>
                                          <p:attrName>ppt_x</p:attrName>
                                        </p:attrNameLst>
                                      </p:cBhvr>
                                    </p:anim>
                                    <p:set>
                                      <p:cBhvr>
                                        <p:cTn id="21" dur="770" fill="hold"/>
                                        <p:tgtEl>
                                          <p:spTgt spid="340995">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340995">
                                            <p:txEl>
                                              <p:pRg st="1" end="1"/>
                                            </p:txEl>
                                          </p:spTgt>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340995">
                                            <p:txEl>
                                              <p:pRg st="2" end="2"/>
                                            </p:txEl>
                                          </p:spTgt>
                                        </p:tgtEl>
                                        <p:attrNameLst>
                                          <p:attrName>style.visibility</p:attrName>
                                        </p:attrNameLst>
                                      </p:cBhvr>
                                      <p:to>
                                        <p:strVal val="visible"/>
                                      </p:to>
                                    </p:set>
                                    <p:animEffect transition="in" filter="fade">
                                      <p:cBhvr>
                                        <p:cTn id="25" dur="770" decel="100000"/>
                                        <p:tgtEl>
                                          <p:spTgt spid="340995">
                                            <p:txEl>
                                              <p:pRg st="2" end="2"/>
                                            </p:txEl>
                                          </p:spTgt>
                                        </p:tgtEl>
                                      </p:cBhvr>
                                    </p:animEffect>
                                    <p:animScale>
                                      <p:cBhvr>
                                        <p:cTn id="26" dur="770" decel="100000"/>
                                        <p:tgtEl>
                                          <p:spTgt spid="340995">
                                            <p:txEl>
                                              <p:pRg st="2" end="2"/>
                                            </p:txEl>
                                          </p:spTgt>
                                        </p:tgtEl>
                                      </p:cBhvr>
                                      <p:from x="10000" y="10000"/>
                                      <p:to x="200000" y="450000"/>
                                    </p:animScale>
                                    <p:animScale>
                                      <p:cBhvr>
                                        <p:cTn id="27" dur="1230" accel="100000" fill="hold">
                                          <p:stCondLst>
                                            <p:cond delay="770"/>
                                          </p:stCondLst>
                                        </p:cTn>
                                        <p:tgtEl>
                                          <p:spTgt spid="340995">
                                            <p:txEl>
                                              <p:pRg st="2" end="2"/>
                                            </p:txEl>
                                          </p:spTgt>
                                        </p:tgtEl>
                                      </p:cBhvr>
                                      <p:from x="200000" y="450000"/>
                                      <p:to x="100000" y="100000"/>
                                    </p:animScale>
                                    <p:set>
                                      <p:cBhvr>
                                        <p:cTn id="28" dur="770" fill="hold"/>
                                        <p:tgtEl>
                                          <p:spTgt spid="340995">
                                            <p:txEl>
                                              <p:pRg st="2" end="2"/>
                                            </p:txEl>
                                          </p:spTgt>
                                        </p:tgtEl>
                                        <p:attrNameLst>
                                          <p:attrName>ppt_x</p:attrName>
                                        </p:attrNameLst>
                                      </p:cBhvr>
                                      <p:to>
                                        <p:strVal val="(0.5)"/>
                                      </p:to>
                                    </p:set>
                                    <p:anim from="(0.5)" to="(#ppt_x)" calcmode="lin" valueType="num">
                                      <p:cBhvr>
                                        <p:cTn id="29" dur="1230" accel="100000" fill="hold">
                                          <p:stCondLst>
                                            <p:cond delay="770"/>
                                          </p:stCondLst>
                                        </p:cTn>
                                        <p:tgtEl>
                                          <p:spTgt spid="340995">
                                            <p:txEl>
                                              <p:pRg st="2" end="2"/>
                                            </p:txEl>
                                          </p:spTgt>
                                        </p:tgtEl>
                                        <p:attrNameLst>
                                          <p:attrName>ppt_x</p:attrName>
                                        </p:attrNameLst>
                                      </p:cBhvr>
                                    </p:anim>
                                    <p:set>
                                      <p:cBhvr>
                                        <p:cTn id="30" dur="770" fill="hold"/>
                                        <p:tgtEl>
                                          <p:spTgt spid="340995">
                                            <p:txEl>
                                              <p:pRg st="2" end="2"/>
                                            </p:txEl>
                                          </p:spTgt>
                                        </p:tgtEl>
                                        <p:attrNameLst>
                                          <p:attrName>ppt_y</p:attrName>
                                        </p:attrNameLst>
                                      </p:cBhvr>
                                      <p:to>
                                        <p:strVal val="(#ppt_y+0.4)"/>
                                      </p:to>
                                    </p:set>
                                    <p:anim from="(#ppt_y+0.4)" to="(#ppt_y)" calcmode="lin" valueType="num">
                                      <p:cBhvr>
                                        <p:cTn id="31" dur="1230" accel="100000" fill="hold">
                                          <p:stCondLst>
                                            <p:cond delay="770"/>
                                          </p:stCondLst>
                                        </p:cTn>
                                        <p:tgtEl>
                                          <p:spTgt spid="340995">
                                            <p:txEl>
                                              <p:pRg st="2" end="2"/>
                                            </p:txEl>
                                          </p:spTgt>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340995">
                                            <p:txEl>
                                              <p:pRg st="3" end="3"/>
                                            </p:txEl>
                                          </p:spTgt>
                                        </p:tgtEl>
                                        <p:attrNameLst>
                                          <p:attrName>style.visibility</p:attrName>
                                        </p:attrNameLst>
                                      </p:cBhvr>
                                      <p:to>
                                        <p:strVal val="visible"/>
                                      </p:to>
                                    </p:set>
                                    <p:animEffect transition="in" filter="fade">
                                      <p:cBhvr>
                                        <p:cTn id="34" dur="770" decel="100000"/>
                                        <p:tgtEl>
                                          <p:spTgt spid="340995">
                                            <p:txEl>
                                              <p:pRg st="3" end="3"/>
                                            </p:txEl>
                                          </p:spTgt>
                                        </p:tgtEl>
                                      </p:cBhvr>
                                    </p:animEffect>
                                    <p:animScale>
                                      <p:cBhvr>
                                        <p:cTn id="35" dur="770" decel="100000"/>
                                        <p:tgtEl>
                                          <p:spTgt spid="340995">
                                            <p:txEl>
                                              <p:pRg st="3" end="3"/>
                                            </p:txEl>
                                          </p:spTgt>
                                        </p:tgtEl>
                                      </p:cBhvr>
                                      <p:from x="10000" y="10000"/>
                                      <p:to x="200000" y="450000"/>
                                    </p:animScale>
                                    <p:animScale>
                                      <p:cBhvr>
                                        <p:cTn id="36" dur="1230" accel="100000" fill="hold">
                                          <p:stCondLst>
                                            <p:cond delay="770"/>
                                          </p:stCondLst>
                                        </p:cTn>
                                        <p:tgtEl>
                                          <p:spTgt spid="340995">
                                            <p:txEl>
                                              <p:pRg st="3" end="3"/>
                                            </p:txEl>
                                          </p:spTgt>
                                        </p:tgtEl>
                                      </p:cBhvr>
                                      <p:from x="200000" y="450000"/>
                                      <p:to x="100000" y="100000"/>
                                    </p:animScale>
                                    <p:set>
                                      <p:cBhvr>
                                        <p:cTn id="37" dur="770" fill="hold"/>
                                        <p:tgtEl>
                                          <p:spTgt spid="340995">
                                            <p:txEl>
                                              <p:pRg st="3" end="3"/>
                                            </p:txEl>
                                          </p:spTgt>
                                        </p:tgtEl>
                                        <p:attrNameLst>
                                          <p:attrName>ppt_x</p:attrName>
                                        </p:attrNameLst>
                                      </p:cBhvr>
                                      <p:to>
                                        <p:strVal val="(0.5)"/>
                                      </p:to>
                                    </p:set>
                                    <p:anim from="(0.5)" to="(#ppt_x)" calcmode="lin" valueType="num">
                                      <p:cBhvr>
                                        <p:cTn id="38" dur="1230" accel="100000" fill="hold">
                                          <p:stCondLst>
                                            <p:cond delay="770"/>
                                          </p:stCondLst>
                                        </p:cTn>
                                        <p:tgtEl>
                                          <p:spTgt spid="340995">
                                            <p:txEl>
                                              <p:pRg st="3" end="3"/>
                                            </p:txEl>
                                          </p:spTgt>
                                        </p:tgtEl>
                                        <p:attrNameLst>
                                          <p:attrName>ppt_x</p:attrName>
                                        </p:attrNameLst>
                                      </p:cBhvr>
                                    </p:anim>
                                    <p:set>
                                      <p:cBhvr>
                                        <p:cTn id="39" dur="770" fill="hold"/>
                                        <p:tgtEl>
                                          <p:spTgt spid="340995">
                                            <p:txEl>
                                              <p:pRg st="3" end="3"/>
                                            </p:txEl>
                                          </p:spTgt>
                                        </p:tgtEl>
                                        <p:attrNameLst>
                                          <p:attrName>ppt_y</p:attrName>
                                        </p:attrNameLst>
                                      </p:cBhvr>
                                      <p:to>
                                        <p:strVal val="(#ppt_y+0.4)"/>
                                      </p:to>
                                    </p:set>
                                    <p:anim from="(#ppt_y+0.4)" to="(#ppt_y)" calcmode="lin" valueType="num">
                                      <p:cBhvr>
                                        <p:cTn id="40" dur="1230" accel="100000" fill="hold">
                                          <p:stCondLst>
                                            <p:cond delay="770"/>
                                          </p:stCondLst>
                                        </p:cTn>
                                        <p:tgtEl>
                                          <p:spTgt spid="340995">
                                            <p:txEl>
                                              <p:pRg st="3" end="3"/>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日期占位符 1">
            <a:extLst>
              <a:ext uri="{FF2B5EF4-FFF2-40B4-BE49-F238E27FC236}">
                <a16:creationId xmlns:a16="http://schemas.microsoft.com/office/drawing/2014/main" id="{612DD381-8238-46D5-9E2F-498C33FDC5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C57767-E3CE-4AD3-92A9-DCC8A6275166}" type="datetime1">
              <a:rPr lang="en-US" altLang="zh-CN" sz="1400" smtClean="0"/>
              <a:pPr>
                <a:spcBef>
                  <a:spcPct val="0"/>
                </a:spcBef>
                <a:buClrTx/>
                <a:buSzTx/>
                <a:buFontTx/>
                <a:buNone/>
              </a:pPr>
              <a:t>3/18/2023</a:t>
            </a:fld>
            <a:endParaRPr lang="en-US" altLang="zh-CN" sz="1400"/>
          </a:p>
        </p:txBody>
      </p:sp>
      <p:sp>
        <p:nvSpPr>
          <p:cNvPr id="39938" name="灯片编号占位符 3">
            <a:extLst>
              <a:ext uri="{FF2B5EF4-FFF2-40B4-BE49-F238E27FC236}">
                <a16:creationId xmlns:a16="http://schemas.microsoft.com/office/drawing/2014/main" id="{92076583-CDAD-4A9C-98F1-10ED844489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9F1CB6-4233-41FE-8A80-9EE9B3D0A761}" type="slidenum">
              <a:rPr lang="en-US" altLang="zh-CN" sz="2600">
                <a:solidFill>
                  <a:schemeClr val="bg1"/>
                </a:solidFill>
              </a:rPr>
              <a:pPr>
                <a:spcBef>
                  <a:spcPct val="0"/>
                </a:spcBef>
                <a:buClrTx/>
                <a:buSzTx/>
                <a:buFontTx/>
                <a:buNone/>
              </a:pPr>
              <a:t>25</a:t>
            </a:fld>
            <a:endParaRPr lang="en-US" altLang="zh-CN" sz="2600">
              <a:solidFill>
                <a:schemeClr val="bg1"/>
              </a:solidFill>
            </a:endParaRPr>
          </a:p>
        </p:txBody>
      </p:sp>
      <p:sp>
        <p:nvSpPr>
          <p:cNvPr id="39939" name="AutoShape 4">
            <a:extLst>
              <a:ext uri="{FF2B5EF4-FFF2-40B4-BE49-F238E27FC236}">
                <a16:creationId xmlns:a16="http://schemas.microsoft.com/office/drawing/2014/main" id="{C851D68D-F994-4CF9-8B6D-9E6E2F665473}"/>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3600" b="1">
                <a:solidFill>
                  <a:schemeClr val="tx2"/>
                </a:solidFill>
              </a:rPr>
              <a:t>1 </a:t>
            </a: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r>
              <a:rPr kumimoji="0" lang="en-US" altLang="zh-CN" sz="3600" b="1">
                <a:solidFill>
                  <a:schemeClr val="tx2"/>
                </a:solidFill>
              </a:rPr>
              <a:t>……</a:t>
            </a:r>
            <a:r>
              <a:rPr kumimoji="0" lang="zh-CN" altLang="en-US" sz="3600" b="1">
                <a:solidFill>
                  <a:schemeClr val="tx2"/>
                </a:solidFill>
              </a:rPr>
              <a:t>算法</a:t>
            </a:r>
            <a:r>
              <a:rPr kumimoji="0" lang="en-US" altLang="zh-CN" sz="3600" b="1">
                <a:solidFill>
                  <a:schemeClr val="tx2"/>
                </a:solidFill>
              </a:rPr>
              <a:t>AO*</a:t>
            </a:r>
          </a:p>
        </p:txBody>
      </p:sp>
      <p:sp>
        <p:nvSpPr>
          <p:cNvPr id="331781" name="Rectangle 5">
            <a:extLst>
              <a:ext uri="{FF2B5EF4-FFF2-40B4-BE49-F238E27FC236}">
                <a16:creationId xmlns:a16="http://schemas.microsoft.com/office/drawing/2014/main" id="{B3A14133-9A14-4D9E-9530-D9C548BAB4A0}"/>
              </a:ext>
            </a:extLst>
          </p:cNvPr>
          <p:cNvSpPr>
            <a:spLocks noChangeArrowheads="1"/>
          </p:cNvSpPr>
          <p:nvPr/>
        </p:nvSpPr>
        <p:spPr bwMode="auto">
          <a:xfrm>
            <a:off x="827088" y="2276475"/>
            <a:ext cx="806608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kumimoji="0" lang="en-US" altLang="zh-CN" b="1"/>
              <a:t> Procedure AO*</a:t>
            </a:r>
          </a:p>
          <a:p>
            <a:pPr eaLnBrk="1" hangingPunct="1">
              <a:lnSpc>
                <a:spcPct val="120000"/>
              </a:lnSpc>
              <a:buFont typeface="Wingdings" panose="05000000000000000000" pitchFamily="2" charset="2"/>
              <a:buNone/>
            </a:pPr>
            <a:r>
              <a:rPr kumimoji="0" lang="en-US" altLang="zh-CN" b="1"/>
              <a:t>        1</a:t>
            </a:r>
            <a:r>
              <a:rPr kumimoji="0" lang="zh-CN" altLang="en-US" b="1"/>
              <a:t>．建立一个只由根节点构成的搜索图</a:t>
            </a:r>
            <a:r>
              <a:rPr kumimoji="0" lang="en-US" altLang="zh-CN" b="1"/>
              <a:t>G</a:t>
            </a:r>
            <a:r>
              <a:rPr kumimoji="0" lang="zh-CN" altLang="en-US" b="1"/>
              <a:t>．</a:t>
            </a:r>
          </a:p>
          <a:p>
            <a:pPr eaLnBrk="1" hangingPunct="1">
              <a:lnSpc>
                <a:spcPct val="120000"/>
              </a:lnSpc>
              <a:buFont typeface="Wingdings" panose="05000000000000000000" pitchFamily="2" charset="2"/>
              <a:buNone/>
            </a:pPr>
            <a:r>
              <a:rPr kumimoji="0" lang="zh-CN" altLang="en-US" b="1"/>
              <a:t>             </a:t>
            </a:r>
            <a:r>
              <a:rPr kumimoji="0" lang="en-US" altLang="zh-CN" b="1"/>
              <a:t>s</a:t>
            </a:r>
            <a:r>
              <a:rPr kumimoji="0" lang="zh-CN" altLang="en-US" b="1"/>
              <a:t>的费用 </a:t>
            </a:r>
            <a:r>
              <a:rPr kumimoji="0" lang="en-US" altLang="zh-CN" b="1"/>
              <a:t>q(s) </a:t>
            </a:r>
            <a:r>
              <a:rPr kumimoji="0" lang="en-US" altLang="en-US" b="1"/>
              <a:t>:</a:t>
            </a:r>
            <a:r>
              <a:rPr kumimoji="0" lang="en-US" altLang="zh-CN" b="1"/>
              <a:t>= h(s), G’</a:t>
            </a:r>
            <a:r>
              <a:rPr kumimoji="0" lang="en-US" altLang="en-US" b="1"/>
              <a:t>:</a:t>
            </a:r>
            <a:r>
              <a:rPr kumimoji="0" lang="en-US" altLang="zh-CN" b="1"/>
              <a:t>=G</a:t>
            </a:r>
            <a:r>
              <a:rPr kumimoji="0" lang="zh-CN" altLang="en-US" b="1"/>
              <a:t>．</a:t>
            </a:r>
          </a:p>
          <a:p>
            <a:pPr eaLnBrk="1" hangingPunct="1">
              <a:lnSpc>
                <a:spcPct val="120000"/>
              </a:lnSpc>
              <a:buFont typeface="Wingdings" panose="05000000000000000000" pitchFamily="2" charset="2"/>
              <a:buNone/>
            </a:pPr>
            <a:r>
              <a:rPr kumimoji="0" lang="zh-CN" altLang="en-US" b="1"/>
              <a:t>             如果</a:t>
            </a:r>
            <a:r>
              <a:rPr kumimoji="0" lang="en-US" altLang="zh-CN" b="1"/>
              <a:t>s</a:t>
            </a:r>
            <a:r>
              <a:rPr kumimoji="0" lang="zh-CN" altLang="en-US" b="1"/>
              <a:t>是目标，标记</a:t>
            </a:r>
            <a:r>
              <a:rPr kumimoji="0" lang="en-US" altLang="zh-CN" b="1"/>
              <a:t>s</a:t>
            </a:r>
            <a:r>
              <a:rPr kumimoji="0" lang="zh-CN" altLang="en-US" b="1"/>
              <a:t>为</a:t>
            </a:r>
            <a:r>
              <a:rPr kumimoji="0" lang="en-US" altLang="zh-CN" b="1"/>
              <a:t>SOLVED.</a:t>
            </a:r>
          </a:p>
          <a:p>
            <a:pPr eaLnBrk="1" hangingPunct="1">
              <a:lnSpc>
                <a:spcPct val="120000"/>
              </a:lnSpc>
              <a:buFont typeface="Wingdings" panose="05000000000000000000" pitchFamily="2" charset="2"/>
              <a:buNone/>
            </a:pPr>
            <a:r>
              <a:rPr kumimoji="0" lang="en-US" altLang="zh-CN" b="1"/>
              <a:t>        </a:t>
            </a:r>
            <a:r>
              <a:rPr kumimoji="0" lang="en-US" altLang="zh-CN" b="1">
                <a:solidFill>
                  <a:schemeClr val="tx2"/>
                </a:solidFill>
              </a:rPr>
              <a:t>2</a:t>
            </a:r>
            <a:r>
              <a:rPr kumimoji="0" lang="zh-CN" altLang="en-US" b="1">
                <a:solidFill>
                  <a:schemeClr val="tx2"/>
                </a:solidFill>
              </a:rPr>
              <a:t>．</a:t>
            </a:r>
            <a:r>
              <a:rPr kumimoji="0" lang="en-US" altLang="zh-CN" b="1">
                <a:solidFill>
                  <a:schemeClr val="tx2"/>
                </a:solidFill>
              </a:rPr>
              <a:t>Until s</a:t>
            </a:r>
            <a:r>
              <a:rPr kumimoji="0" lang="zh-CN" altLang="en-US" b="1">
                <a:solidFill>
                  <a:schemeClr val="tx2"/>
                </a:solidFill>
              </a:rPr>
              <a:t>被标记为 </a:t>
            </a:r>
            <a:r>
              <a:rPr kumimoji="0" lang="en-US" altLang="zh-CN" b="1">
                <a:solidFill>
                  <a:schemeClr val="tx2"/>
                </a:solidFill>
              </a:rPr>
              <a:t>SOLVED</a:t>
            </a:r>
            <a:r>
              <a:rPr kumimoji="0" lang="zh-CN" altLang="en-US" b="1">
                <a:solidFill>
                  <a:schemeClr val="tx2"/>
                </a:solidFill>
              </a:rPr>
              <a:t>，</a:t>
            </a:r>
            <a:r>
              <a:rPr kumimoji="0" lang="en-US" altLang="zh-CN" b="1">
                <a:solidFill>
                  <a:schemeClr val="tx2"/>
                </a:solidFill>
              </a:rPr>
              <a:t>do</a:t>
            </a:r>
            <a:r>
              <a:rPr kumimoji="0" lang="zh-CN" altLang="en-US" b="1">
                <a:solidFill>
                  <a:schemeClr val="tx2"/>
                </a:solidFill>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17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78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1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1">
            <a:extLst>
              <a:ext uri="{FF2B5EF4-FFF2-40B4-BE49-F238E27FC236}">
                <a16:creationId xmlns:a16="http://schemas.microsoft.com/office/drawing/2014/main" id="{3F86A2E1-6657-41C5-A1AF-409DE0CF87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AD68A4-A6F0-43F7-8D65-7A8D1FE68832}" type="datetime1">
              <a:rPr lang="en-US" altLang="zh-CN" sz="1400" smtClean="0"/>
              <a:pPr>
                <a:spcBef>
                  <a:spcPct val="0"/>
                </a:spcBef>
                <a:buClrTx/>
                <a:buSzTx/>
                <a:buFontTx/>
                <a:buNone/>
              </a:pPr>
              <a:t>3/18/2023</a:t>
            </a:fld>
            <a:endParaRPr lang="en-US" altLang="zh-CN" sz="1400"/>
          </a:p>
        </p:txBody>
      </p:sp>
      <p:sp>
        <p:nvSpPr>
          <p:cNvPr id="40962" name="灯片编号占位符 3">
            <a:extLst>
              <a:ext uri="{FF2B5EF4-FFF2-40B4-BE49-F238E27FC236}">
                <a16:creationId xmlns:a16="http://schemas.microsoft.com/office/drawing/2014/main" id="{A793370B-EBC7-4105-8CAD-6282E05E04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C3274D-5544-447A-959B-4454E94E47D6}" type="slidenum">
              <a:rPr lang="en-US" altLang="zh-CN" sz="2600">
                <a:solidFill>
                  <a:schemeClr val="bg1"/>
                </a:solidFill>
              </a:rPr>
              <a:pPr>
                <a:spcBef>
                  <a:spcPct val="0"/>
                </a:spcBef>
                <a:buClrTx/>
                <a:buSzTx/>
                <a:buFontTx/>
                <a:buNone/>
              </a:pPr>
              <a:t>26</a:t>
            </a:fld>
            <a:endParaRPr lang="en-US" altLang="zh-CN" sz="2600">
              <a:solidFill>
                <a:schemeClr val="bg1"/>
              </a:solidFill>
            </a:endParaRPr>
          </a:p>
        </p:txBody>
      </p:sp>
      <p:sp>
        <p:nvSpPr>
          <p:cNvPr id="332804" name="Rectangle 4">
            <a:extLst>
              <a:ext uri="{FF2B5EF4-FFF2-40B4-BE49-F238E27FC236}">
                <a16:creationId xmlns:a16="http://schemas.microsoft.com/office/drawing/2014/main" id="{60539D1A-867B-4EA5-ABFD-6E536AEB9BD4}"/>
              </a:ext>
            </a:extLst>
          </p:cNvPr>
          <p:cNvSpPr>
            <a:spLocks noChangeArrowheads="1"/>
          </p:cNvSpPr>
          <p:nvPr/>
        </p:nvSpPr>
        <p:spPr bwMode="auto">
          <a:xfrm>
            <a:off x="755650" y="2132013"/>
            <a:ext cx="80660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kumimoji="0" lang="en-US" altLang="zh-CN" b="1"/>
              <a:t>  </a:t>
            </a:r>
            <a:r>
              <a:rPr kumimoji="0" lang="en-US" altLang="zh-CN" sz="2400" b="1">
                <a:solidFill>
                  <a:schemeClr val="tx2"/>
                </a:solidFill>
              </a:rPr>
              <a:t>3</a:t>
            </a:r>
            <a:r>
              <a:rPr kumimoji="0" lang="zh-CN" altLang="en-US" sz="2400" b="1">
                <a:solidFill>
                  <a:schemeClr val="tx2"/>
                </a:solidFill>
              </a:rPr>
              <a:t>．</a:t>
            </a:r>
            <a:r>
              <a:rPr kumimoji="0" lang="en-US" altLang="zh-CN" sz="2400" b="1">
                <a:solidFill>
                  <a:schemeClr val="tx2"/>
                </a:solidFill>
              </a:rPr>
              <a:t>begin</a:t>
            </a:r>
          </a:p>
          <a:p>
            <a:pPr eaLnBrk="1" hangingPunct="1">
              <a:lnSpc>
                <a:spcPct val="120000"/>
              </a:lnSpc>
              <a:buFont typeface="Wingdings" panose="05000000000000000000" pitchFamily="2" charset="2"/>
              <a:buNone/>
            </a:pPr>
            <a:r>
              <a:rPr kumimoji="0" lang="en-US" altLang="zh-CN" sz="2400" b="1">
                <a:solidFill>
                  <a:schemeClr val="tx2"/>
                </a:solidFill>
              </a:rPr>
              <a:t>  4</a:t>
            </a:r>
            <a:r>
              <a:rPr kumimoji="0" lang="zh-CN" altLang="en-US" sz="2400" b="1">
                <a:solidFill>
                  <a:schemeClr val="tx2"/>
                </a:solidFill>
              </a:rPr>
              <a:t>． 通过跟踪从</a:t>
            </a:r>
            <a:r>
              <a:rPr kumimoji="0" lang="en-US" altLang="zh-CN" sz="2400" b="1">
                <a:solidFill>
                  <a:schemeClr val="tx2"/>
                </a:solidFill>
              </a:rPr>
              <a:t>s</a:t>
            </a:r>
            <a:r>
              <a:rPr kumimoji="0" lang="zh-CN" altLang="en-US" sz="2400" b="1">
                <a:solidFill>
                  <a:schemeClr val="tx2"/>
                </a:solidFill>
              </a:rPr>
              <a:t>出发的有标记的连接符计算部分解图</a:t>
            </a:r>
            <a:r>
              <a:rPr kumimoji="0" lang="en-US" altLang="zh-CN" sz="2400" b="1">
                <a:solidFill>
                  <a:schemeClr val="tx2"/>
                </a:solidFill>
              </a:rPr>
              <a:t>G’</a:t>
            </a:r>
            <a:r>
              <a:rPr kumimoji="0" lang="zh-CN" altLang="en-US" sz="2400" b="1">
                <a:solidFill>
                  <a:schemeClr val="tx2"/>
                </a:solidFill>
              </a:rPr>
              <a:t>（</a:t>
            </a:r>
            <a:r>
              <a:rPr kumimoji="0" lang="en-US" altLang="zh-CN" sz="2400" b="1">
                <a:solidFill>
                  <a:schemeClr val="tx2"/>
                </a:solidFill>
              </a:rPr>
              <a:t>G</a:t>
            </a:r>
            <a:r>
              <a:rPr kumimoji="0" lang="zh-CN" altLang="en-US" sz="2400" b="1">
                <a:solidFill>
                  <a:schemeClr val="tx2"/>
                </a:solidFill>
              </a:rPr>
              <a:t>的连接符将在以后的步骤中标记）</a:t>
            </a:r>
          </a:p>
          <a:p>
            <a:pPr eaLnBrk="1" hangingPunct="1">
              <a:lnSpc>
                <a:spcPct val="120000"/>
              </a:lnSpc>
              <a:buFont typeface="Wingdings" panose="05000000000000000000" pitchFamily="2" charset="2"/>
              <a:buNone/>
            </a:pPr>
            <a:r>
              <a:rPr kumimoji="0" lang="zh-CN" altLang="en-US" sz="2400" b="1">
                <a:solidFill>
                  <a:schemeClr val="tx2"/>
                </a:solidFill>
              </a:rPr>
              <a:t>  </a:t>
            </a:r>
            <a:r>
              <a:rPr kumimoji="0" lang="en-US" altLang="zh-CN" sz="2400" b="1">
                <a:solidFill>
                  <a:schemeClr val="tx2"/>
                </a:solidFill>
              </a:rPr>
              <a:t>5</a:t>
            </a:r>
            <a:r>
              <a:rPr kumimoji="0" lang="zh-CN" altLang="en-US" sz="2400" b="1">
                <a:solidFill>
                  <a:schemeClr val="tx2"/>
                </a:solidFill>
              </a:rPr>
              <a:t>．在</a:t>
            </a:r>
            <a:r>
              <a:rPr kumimoji="0" lang="en-US" altLang="zh-CN" sz="2400" b="1">
                <a:solidFill>
                  <a:schemeClr val="tx2"/>
                </a:solidFill>
              </a:rPr>
              <a:t>G’</a:t>
            </a:r>
            <a:r>
              <a:rPr kumimoji="0" lang="zh-CN" altLang="en-US" sz="2400" b="1">
                <a:solidFill>
                  <a:schemeClr val="tx2"/>
                </a:solidFill>
              </a:rPr>
              <a:t>中选一个非终止的叶节点</a:t>
            </a:r>
            <a:r>
              <a:rPr kumimoji="0" lang="en-US" altLang="zh-CN" sz="2400" b="1">
                <a:solidFill>
                  <a:schemeClr val="tx2"/>
                </a:solidFill>
              </a:rPr>
              <a:t>n.</a:t>
            </a:r>
          </a:p>
          <a:p>
            <a:pPr eaLnBrk="1" hangingPunct="1">
              <a:lnSpc>
                <a:spcPct val="120000"/>
              </a:lnSpc>
              <a:buFont typeface="Wingdings" panose="05000000000000000000" pitchFamily="2" charset="2"/>
              <a:buNone/>
            </a:pPr>
            <a:r>
              <a:rPr kumimoji="0" lang="en-US" altLang="zh-CN" sz="2400" b="1">
                <a:solidFill>
                  <a:schemeClr val="tx2"/>
                </a:solidFill>
              </a:rPr>
              <a:t>  </a:t>
            </a:r>
            <a:r>
              <a:rPr kumimoji="0" lang="en-US" altLang="zh-CN" sz="2400" b="1">
                <a:solidFill>
                  <a:srgbClr val="CC0066"/>
                </a:solidFill>
              </a:rPr>
              <a:t>6</a:t>
            </a:r>
            <a:r>
              <a:rPr kumimoji="0" lang="zh-CN" altLang="en-US" sz="2400" b="1">
                <a:solidFill>
                  <a:srgbClr val="CC0066"/>
                </a:solidFill>
              </a:rPr>
              <a:t>．扩展节点</a:t>
            </a:r>
            <a:r>
              <a:rPr kumimoji="0" lang="en-US" altLang="zh-CN" sz="2400" b="1">
                <a:solidFill>
                  <a:srgbClr val="CC0066"/>
                </a:solidFill>
              </a:rPr>
              <a:t>n</a:t>
            </a:r>
            <a:r>
              <a:rPr kumimoji="0" lang="zh-CN" altLang="en-US" sz="2400" b="1">
                <a:solidFill>
                  <a:srgbClr val="CC0066"/>
                </a:solidFill>
              </a:rPr>
              <a:t>产生</a:t>
            </a:r>
            <a:r>
              <a:rPr kumimoji="0" lang="en-US" altLang="zh-CN" sz="2400" b="1">
                <a:solidFill>
                  <a:srgbClr val="CC0066"/>
                </a:solidFill>
              </a:rPr>
              <a:t>n</a:t>
            </a:r>
            <a:r>
              <a:rPr kumimoji="0" lang="zh-CN" altLang="en-US" sz="2400" b="1">
                <a:solidFill>
                  <a:srgbClr val="CC0066"/>
                </a:solidFill>
              </a:rPr>
              <a:t>的所有后继，并把它们连到图</a:t>
            </a:r>
            <a:r>
              <a:rPr kumimoji="0" lang="en-US" altLang="zh-CN" sz="2400" b="1">
                <a:solidFill>
                  <a:srgbClr val="CC0066"/>
                </a:solidFill>
              </a:rPr>
              <a:t>G</a:t>
            </a:r>
            <a:r>
              <a:rPr kumimoji="0" lang="zh-CN" altLang="en-US" sz="2400" b="1">
                <a:solidFill>
                  <a:srgbClr val="CC0066"/>
                </a:solidFill>
              </a:rPr>
              <a:t>上，</a:t>
            </a:r>
          </a:p>
          <a:p>
            <a:pPr eaLnBrk="1" hangingPunct="1">
              <a:lnSpc>
                <a:spcPct val="120000"/>
              </a:lnSpc>
              <a:buFont typeface="Wingdings" panose="05000000000000000000" pitchFamily="2" charset="2"/>
              <a:buNone/>
            </a:pPr>
            <a:r>
              <a:rPr kumimoji="0" lang="zh-CN" altLang="en-US" sz="2400" b="1">
                <a:solidFill>
                  <a:srgbClr val="CC0066"/>
                </a:solidFill>
              </a:rPr>
              <a:t>       对于每一个不曾在</a:t>
            </a:r>
            <a:r>
              <a:rPr kumimoji="0" lang="en-US" altLang="zh-CN" sz="2400" b="1">
                <a:solidFill>
                  <a:srgbClr val="CC0066"/>
                </a:solidFill>
              </a:rPr>
              <a:t>G</a:t>
            </a:r>
            <a:r>
              <a:rPr kumimoji="0" lang="zh-CN" altLang="en-US" sz="2400" b="1">
                <a:solidFill>
                  <a:srgbClr val="CC0066"/>
                </a:solidFill>
              </a:rPr>
              <a:t>中出现的后继</a:t>
            </a:r>
            <a:r>
              <a:rPr kumimoji="0" lang="en-US" altLang="zh-CN" sz="2400" b="1">
                <a:solidFill>
                  <a:srgbClr val="CC0066"/>
                </a:solidFill>
              </a:rPr>
              <a:t>n</a:t>
            </a:r>
            <a:r>
              <a:rPr kumimoji="0" lang="en-US" altLang="zh-CN" b="1" baseline="-25000">
                <a:solidFill>
                  <a:srgbClr val="CC0066"/>
                </a:solidFill>
              </a:rPr>
              <a:t>j</a:t>
            </a:r>
            <a:r>
              <a:rPr kumimoji="0" lang="zh-CN" altLang="en-US" sz="2400" b="1">
                <a:solidFill>
                  <a:srgbClr val="CC0066"/>
                </a:solidFill>
              </a:rPr>
              <a:t>，</a:t>
            </a:r>
            <a:r>
              <a:rPr kumimoji="0" lang="en-US" altLang="zh-CN" sz="2400" b="1">
                <a:solidFill>
                  <a:srgbClr val="CC0066"/>
                </a:solidFill>
              </a:rPr>
              <a:t>q(n</a:t>
            </a:r>
            <a:r>
              <a:rPr kumimoji="0" lang="en-US" altLang="zh-CN" b="1" baseline="-25000">
                <a:solidFill>
                  <a:srgbClr val="CC0066"/>
                </a:solidFill>
              </a:rPr>
              <a:t>j</a:t>
            </a:r>
            <a:r>
              <a:rPr kumimoji="0" lang="en-US" altLang="zh-CN" sz="2400" b="1">
                <a:solidFill>
                  <a:srgbClr val="CC0066"/>
                </a:solidFill>
              </a:rPr>
              <a:t>) </a:t>
            </a:r>
            <a:r>
              <a:rPr kumimoji="0" lang="en-US" altLang="en-US" sz="2400" b="1">
                <a:solidFill>
                  <a:srgbClr val="CC0066"/>
                </a:solidFill>
              </a:rPr>
              <a:t>:</a:t>
            </a:r>
            <a:r>
              <a:rPr kumimoji="0" lang="en-US" altLang="zh-CN" sz="2400" b="1">
                <a:solidFill>
                  <a:srgbClr val="CC0066"/>
                </a:solidFill>
              </a:rPr>
              <a:t>=h(n</a:t>
            </a:r>
            <a:r>
              <a:rPr kumimoji="0" lang="en-US" altLang="zh-CN" b="1" baseline="-25000">
                <a:solidFill>
                  <a:srgbClr val="CC0066"/>
                </a:solidFill>
              </a:rPr>
              <a:t>j</a:t>
            </a:r>
            <a:r>
              <a:rPr kumimoji="0" lang="en-US" altLang="zh-CN" sz="2400" b="1">
                <a:solidFill>
                  <a:srgbClr val="CC0066"/>
                </a:solidFill>
              </a:rPr>
              <a:t>)</a:t>
            </a:r>
            <a:r>
              <a:rPr kumimoji="0" lang="zh-CN" altLang="en-US" sz="2400" b="1">
                <a:solidFill>
                  <a:srgbClr val="CC0066"/>
                </a:solidFill>
              </a:rPr>
              <a:t>，</a:t>
            </a:r>
          </a:p>
          <a:p>
            <a:pPr eaLnBrk="1" hangingPunct="1">
              <a:lnSpc>
                <a:spcPct val="120000"/>
              </a:lnSpc>
              <a:buFont typeface="Wingdings" panose="05000000000000000000" pitchFamily="2" charset="2"/>
              <a:buNone/>
            </a:pPr>
            <a:r>
              <a:rPr kumimoji="0" lang="zh-CN" altLang="en-US" sz="2400" b="1">
                <a:solidFill>
                  <a:srgbClr val="CC0066"/>
                </a:solidFill>
              </a:rPr>
              <a:t>      如果这些后继中某些节点是终止节点，则用</a:t>
            </a:r>
            <a:r>
              <a:rPr kumimoji="0" lang="en-US" altLang="zh-CN" sz="2400" b="1">
                <a:solidFill>
                  <a:srgbClr val="CC0066"/>
                </a:solidFill>
              </a:rPr>
              <a:t>SOLVED</a:t>
            </a:r>
            <a:r>
              <a:rPr kumimoji="0" lang="zh-CN" altLang="en-US" sz="2400" b="1">
                <a:solidFill>
                  <a:srgbClr val="CC0066"/>
                </a:solidFill>
              </a:rPr>
              <a:t>标记。</a:t>
            </a:r>
          </a:p>
        </p:txBody>
      </p:sp>
      <p:sp>
        <p:nvSpPr>
          <p:cNvPr id="40964" name="AutoShape 5">
            <a:extLst>
              <a:ext uri="{FF2B5EF4-FFF2-40B4-BE49-F238E27FC236}">
                <a16:creationId xmlns:a16="http://schemas.microsoft.com/office/drawing/2014/main" id="{0393459F-93AC-46AF-80EF-4E95F2A7343F}"/>
              </a:ext>
            </a:extLst>
          </p:cNvPr>
          <p:cNvSpPr>
            <a:spLocks noChangeArrowheads="1"/>
          </p:cNvSpPr>
          <p:nvPr/>
        </p:nvSpPr>
        <p:spPr bwMode="auto">
          <a:xfrm>
            <a:off x="762000" y="1052513"/>
            <a:ext cx="7924800" cy="852487"/>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r>
              <a:rPr kumimoji="0" lang="en-US" altLang="zh-CN" sz="3600" b="1">
                <a:solidFill>
                  <a:schemeClr val="tx2"/>
                </a:solidFill>
              </a:rPr>
              <a:t>……</a:t>
            </a:r>
            <a:r>
              <a:rPr kumimoji="0" lang="zh-CN" altLang="en-US" sz="3600" b="1">
                <a:solidFill>
                  <a:schemeClr val="tx2"/>
                </a:solidFill>
              </a:rPr>
              <a:t>算法</a:t>
            </a:r>
            <a:r>
              <a:rPr kumimoji="0" lang="en-US" altLang="zh-CN" sz="3600" b="1">
                <a:solidFill>
                  <a:schemeClr val="tx2"/>
                </a:solidFill>
              </a:rPr>
              <a:t>AO*</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28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28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28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28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28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日期占位符 1">
            <a:extLst>
              <a:ext uri="{FF2B5EF4-FFF2-40B4-BE49-F238E27FC236}">
                <a16:creationId xmlns:a16="http://schemas.microsoft.com/office/drawing/2014/main" id="{EE8D1FE9-9BA0-4C54-9BBE-454179603CB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7F8D59-3957-4082-A74B-0EB2F7D653DE}" type="datetime1">
              <a:rPr lang="en-US" altLang="zh-CN" sz="1400" smtClean="0"/>
              <a:pPr>
                <a:spcBef>
                  <a:spcPct val="0"/>
                </a:spcBef>
                <a:buClrTx/>
                <a:buSzTx/>
                <a:buFontTx/>
                <a:buNone/>
              </a:pPr>
              <a:t>3/18/2023</a:t>
            </a:fld>
            <a:endParaRPr lang="en-US" altLang="zh-CN" sz="1400"/>
          </a:p>
        </p:txBody>
      </p:sp>
      <p:sp>
        <p:nvSpPr>
          <p:cNvPr id="41986" name="灯片编号占位符 3">
            <a:extLst>
              <a:ext uri="{FF2B5EF4-FFF2-40B4-BE49-F238E27FC236}">
                <a16:creationId xmlns:a16="http://schemas.microsoft.com/office/drawing/2014/main" id="{D2C257E3-30C5-4F01-8BB9-5C01BD0588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E1D99A-7CB1-4467-9085-2A51160C8740}" type="slidenum">
              <a:rPr lang="en-US" altLang="zh-CN" sz="2600">
                <a:solidFill>
                  <a:schemeClr val="bg1"/>
                </a:solidFill>
              </a:rPr>
              <a:pPr>
                <a:spcBef>
                  <a:spcPct val="0"/>
                </a:spcBef>
                <a:buClrTx/>
                <a:buSzTx/>
                <a:buFontTx/>
                <a:buNone/>
              </a:pPr>
              <a:t>27</a:t>
            </a:fld>
            <a:endParaRPr lang="en-US" altLang="zh-CN" sz="2600">
              <a:solidFill>
                <a:schemeClr val="bg1"/>
              </a:solidFill>
            </a:endParaRPr>
          </a:p>
        </p:txBody>
      </p:sp>
      <p:sp>
        <p:nvSpPr>
          <p:cNvPr id="330757" name="Rectangle 5">
            <a:extLst>
              <a:ext uri="{FF2B5EF4-FFF2-40B4-BE49-F238E27FC236}">
                <a16:creationId xmlns:a16="http://schemas.microsoft.com/office/drawing/2014/main" id="{27938CEA-F974-483F-B2A8-1B5DA1E3B0E3}"/>
              </a:ext>
            </a:extLst>
          </p:cNvPr>
          <p:cNvSpPr>
            <a:spLocks noChangeArrowheads="1"/>
          </p:cNvSpPr>
          <p:nvPr/>
        </p:nvSpPr>
        <p:spPr bwMode="auto">
          <a:xfrm>
            <a:off x="755650" y="2636838"/>
            <a:ext cx="80660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kumimoji="0" lang="en-US" altLang="zh-CN" b="1"/>
              <a:t>   7</a:t>
            </a:r>
            <a:r>
              <a:rPr kumimoji="0" lang="zh-CN" altLang="en-US" b="1"/>
              <a:t>．</a:t>
            </a:r>
            <a:r>
              <a:rPr kumimoji="0" lang="en-US" altLang="zh-CN" b="1"/>
              <a:t>S:</a:t>
            </a:r>
            <a:r>
              <a:rPr kumimoji="0" lang="zh-CN" altLang="en-US" b="1"/>
              <a:t>＝</a:t>
            </a:r>
            <a:r>
              <a:rPr kumimoji="0" lang="en-US" altLang="zh-CN" b="1"/>
              <a:t>{n}</a:t>
            </a:r>
            <a:r>
              <a:rPr kumimoji="0" lang="zh-CN" altLang="en-US" b="1"/>
              <a:t>；建立一个只由</a:t>
            </a:r>
            <a:r>
              <a:rPr kumimoji="0" lang="en-US" altLang="zh-CN" b="1"/>
              <a:t>n</a:t>
            </a:r>
            <a:r>
              <a:rPr kumimoji="0" lang="zh-CN" altLang="en-US" b="1"/>
              <a:t>构成的单元素集合</a:t>
            </a:r>
            <a:r>
              <a:rPr kumimoji="0" lang="en-US" altLang="zh-CN" b="1"/>
              <a:t>S</a:t>
            </a:r>
            <a:r>
              <a:rPr kumimoji="0" lang="zh-CN" altLang="en-US" b="1"/>
              <a:t>。</a:t>
            </a:r>
          </a:p>
          <a:p>
            <a:pPr eaLnBrk="1" hangingPunct="1">
              <a:lnSpc>
                <a:spcPct val="120000"/>
              </a:lnSpc>
              <a:buFont typeface="Wingdings" panose="05000000000000000000" pitchFamily="2" charset="2"/>
              <a:buNone/>
            </a:pPr>
            <a:r>
              <a:rPr kumimoji="0" lang="zh-CN" altLang="en-US" b="1"/>
              <a:t>   </a:t>
            </a:r>
            <a:r>
              <a:rPr kumimoji="0" lang="en-US" altLang="zh-CN" b="1">
                <a:solidFill>
                  <a:schemeClr val="tx2"/>
                </a:solidFill>
              </a:rPr>
              <a:t>8</a:t>
            </a:r>
            <a:r>
              <a:rPr kumimoji="0" lang="zh-CN" altLang="en-US" b="1">
                <a:solidFill>
                  <a:schemeClr val="tx2"/>
                </a:solidFill>
              </a:rPr>
              <a:t>．</a:t>
            </a:r>
            <a:r>
              <a:rPr kumimoji="0" lang="en-US" altLang="zh-CN" b="1">
                <a:solidFill>
                  <a:schemeClr val="tx2"/>
                </a:solidFill>
              </a:rPr>
              <a:t>Until S</a:t>
            </a:r>
            <a:r>
              <a:rPr kumimoji="0" lang="zh-CN" altLang="en-US" b="1">
                <a:solidFill>
                  <a:schemeClr val="tx2"/>
                </a:solidFill>
              </a:rPr>
              <a:t>变空，</a:t>
            </a:r>
            <a:r>
              <a:rPr kumimoji="0" lang="en-US" altLang="zh-CN" b="1">
                <a:solidFill>
                  <a:schemeClr val="tx2"/>
                </a:solidFill>
              </a:rPr>
              <a:t>do</a:t>
            </a:r>
            <a:r>
              <a:rPr kumimoji="0" lang="zh-CN" altLang="en-US" b="1">
                <a:solidFill>
                  <a:schemeClr val="tx2"/>
                </a:solidFill>
              </a:rPr>
              <a:t>：</a:t>
            </a:r>
          </a:p>
          <a:p>
            <a:pPr eaLnBrk="1" hangingPunct="1">
              <a:lnSpc>
                <a:spcPct val="120000"/>
              </a:lnSpc>
              <a:buFont typeface="Wingdings" panose="05000000000000000000" pitchFamily="2" charset="2"/>
              <a:buNone/>
            </a:pPr>
            <a:r>
              <a:rPr kumimoji="0" lang="zh-CN" altLang="en-US" b="1">
                <a:solidFill>
                  <a:schemeClr val="tx2"/>
                </a:solidFill>
              </a:rPr>
              <a:t>   </a:t>
            </a:r>
            <a:r>
              <a:rPr kumimoji="0" lang="en-US" altLang="zh-CN" b="1">
                <a:solidFill>
                  <a:schemeClr val="tx2"/>
                </a:solidFill>
              </a:rPr>
              <a:t>9</a:t>
            </a:r>
            <a:r>
              <a:rPr kumimoji="0" lang="zh-CN" altLang="en-US" b="1">
                <a:solidFill>
                  <a:schemeClr val="tx2"/>
                </a:solidFill>
              </a:rPr>
              <a:t>．</a:t>
            </a:r>
            <a:r>
              <a:rPr kumimoji="0" lang="en-US" altLang="zh-CN" b="1">
                <a:solidFill>
                  <a:schemeClr val="tx2"/>
                </a:solidFill>
              </a:rPr>
              <a:t>begin</a:t>
            </a:r>
          </a:p>
          <a:p>
            <a:pPr eaLnBrk="1" hangingPunct="1">
              <a:lnSpc>
                <a:spcPct val="120000"/>
              </a:lnSpc>
              <a:buFont typeface="Wingdings" panose="05000000000000000000" pitchFamily="2" charset="2"/>
              <a:buNone/>
            </a:pPr>
            <a:r>
              <a:rPr kumimoji="0" lang="en-US" altLang="zh-CN" b="1">
                <a:solidFill>
                  <a:schemeClr val="tx2"/>
                </a:solidFill>
              </a:rPr>
              <a:t>  10</a:t>
            </a:r>
            <a:r>
              <a:rPr kumimoji="0" lang="zh-CN" altLang="en-US" b="1">
                <a:solidFill>
                  <a:schemeClr val="tx2"/>
                </a:solidFill>
              </a:rPr>
              <a:t>．从 </a:t>
            </a:r>
            <a:r>
              <a:rPr kumimoji="0" lang="en-US" altLang="zh-CN" b="1">
                <a:solidFill>
                  <a:schemeClr val="tx2"/>
                </a:solidFill>
              </a:rPr>
              <a:t>S</a:t>
            </a:r>
            <a:r>
              <a:rPr kumimoji="0" lang="zh-CN" altLang="en-US" b="1">
                <a:solidFill>
                  <a:schemeClr val="tx2"/>
                </a:solidFill>
              </a:rPr>
              <a:t>中删除节点</a:t>
            </a:r>
            <a:r>
              <a:rPr kumimoji="0" lang="en-US" altLang="zh-CN" b="1">
                <a:solidFill>
                  <a:schemeClr val="tx2"/>
                </a:solidFill>
              </a:rPr>
              <a:t>m</a:t>
            </a:r>
            <a:r>
              <a:rPr kumimoji="0" lang="zh-CN" altLang="en-US" b="1">
                <a:solidFill>
                  <a:schemeClr val="tx2"/>
                </a:solidFill>
              </a:rPr>
              <a:t>，满足 </a:t>
            </a:r>
            <a:r>
              <a:rPr kumimoji="0" lang="en-US" altLang="zh-CN" b="1">
                <a:solidFill>
                  <a:schemeClr val="tx2"/>
                </a:solidFill>
              </a:rPr>
              <a:t>m</a:t>
            </a:r>
            <a:r>
              <a:rPr kumimoji="0" lang="zh-CN" altLang="en-US" b="1">
                <a:solidFill>
                  <a:schemeClr val="tx2"/>
                </a:solidFill>
              </a:rPr>
              <a:t>在</a:t>
            </a:r>
            <a:r>
              <a:rPr kumimoji="0" lang="en-US" altLang="zh-CN" b="1">
                <a:solidFill>
                  <a:schemeClr val="tx2"/>
                </a:solidFill>
              </a:rPr>
              <a:t>G</a:t>
            </a:r>
            <a:r>
              <a:rPr kumimoji="0" lang="zh-CN" altLang="en-US" b="1">
                <a:solidFill>
                  <a:schemeClr val="tx2"/>
                </a:solidFill>
              </a:rPr>
              <a:t>中的后裔不</a:t>
            </a:r>
          </a:p>
          <a:p>
            <a:pPr eaLnBrk="1" hangingPunct="1">
              <a:lnSpc>
                <a:spcPct val="120000"/>
              </a:lnSpc>
              <a:buFont typeface="Wingdings" panose="05000000000000000000" pitchFamily="2" charset="2"/>
              <a:buNone/>
            </a:pPr>
            <a:r>
              <a:rPr kumimoji="0" lang="zh-CN" altLang="en-US" b="1">
                <a:solidFill>
                  <a:schemeClr val="tx2"/>
                </a:solidFill>
              </a:rPr>
              <a:t>         出现在 </a:t>
            </a:r>
            <a:r>
              <a:rPr kumimoji="0" lang="en-US" altLang="zh-CN" b="1">
                <a:solidFill>
                  <a:schemeClr val="tx2"/>
                </a:solidFill>
              </a:rPr>
              <a:t>S</a:t>
            </a:r>
            <a:r>
              <a:rPr kumimoji="0" lang="zh-CN" altLang="en-US" b="1">
                <a:solidFill>
                  <a:schemeClr val="tx2"/>
                </a:solidFill>
              </a:rPr>
              <a:t>中</a:t>
            </a:r>
          </a:p>
          <a:p>
            <a:pPr eaLnBrk="1" hangingPunct="1">
              <a:buFont typeface="Wingdings" panose="05000000000000000000" pitchFamily="2" charset="2"/>
              <a:buNone/>
            </a:pPr>
            <a:r>
              <a:rPr kumimoji="0" lang="zh-CN" altLang="en-US" b="1"/>
              <a:t>       </a:t>
            </a:r>
          </a:p>
        </p:txBody>
      </p:sp>
      <p:sp>
        <p:nvSpPr>
          <p:cNvPr id="41988" name="AutoShape 6">
            <a:extLst>
              <a:ext uri="{FF2B5EF4-FFF2-40B4-BE49-F238E27FC236}">
                <a16:creationId xmlns:a16="http://schemas.microsoft.com/office/drawing/2014/main" id="{D52AFCAE-23CB-40E5-BF1E-32FDD6C0BF27}"/>
              </a:ext>
            </a:extLst>
          </p:cNvPr>
          <p:cNvSpPr>
            <a:spLocks noChangeArrowheads="1"/>
          </p:cNvSpPr>
          <p:nvPr/>
        </p:nvSpPr>
        <p:spPr bwMode="auto">
          <a:xfrm>
            <a:off x="762000" y="1052513"/>
            <a:ext cx="7924800" cy="852487"/>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r>
              <a:rPr kumimoji="0" lang="en-US" altLang="zh-CN" sz="3600" b="1">
                <a:solidFill>
                  <a:schemeClr val="tx2"/>
                </a:solidFill>
              </a:rPr>
              <a:t>……</a:t>
            </a:r>
            <a:r>
              <a:rPr kumimoji="0" lang="zh-CN" altLang="en-US" sz="3600" b="1">
                <a:solidFill>
                  <a:schemeClr val="tx2"/>
                </a:solidFill>
              </a:rPr>
              <a:t>算法</a:t>
            </a:r>
            <a:r>
              <a:rPr kumimoji="0" lang="en-US" altLang="zh-CN" sz="3600" b="1">
                <a:solidFill>
                  <a:schemeClr val="tx2"/>
                </a:solidFill>
              </a:rPr>
              <a:t>AO*</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7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07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07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075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075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07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1">
            <a:extLst>
              <a:ext uri="{FF2B5EF4-FFF2-40B4-BE49-F238E27FC236}">
                <a16:creationId xmlns:a16="http://schemas.microsoft.com/office/drawing/2014/main" id="{539BC143-A1FE-40AC-8153-31CF9D27DE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1C994A-07DE-4173-AEAD-43149A83C200}" type="datetime1">
              <a:rPr lang="en-US" altLang="zh-CN" sz="1400" smtClean="0"/>
              <a:pPr>
                <a:spcBef>
                  <a:spcPct val="0"/>
                </a:spcBef>
                <a:buClrTx/>
                <a:buSzTx/>
                <a:buFontTx/>
                <a:buNone/>
              </a:pPr>
              <a:t>3/18/2023</a:t>
            </a:fld>
            <a:endParaRPr lang="en-US" altLang="zh-CN" sz="1400"/>
          </a:p>
        </p:txBody>
      </p:sp>
      <p:sp>
        <p:nvSpPr>
          <p:cNvPr id="43010" name="灯片编号占位符 3">
            <a:extLst>
              <a:ext uri="{FF2B5EF4-FFF2-40B4-BE49-F238E27FC236}">
                <a16:creationId xmlns:a16="http://schemas.microsoft.com/office/drawing/2014/main" id="{CFFB0270-E9D3-4B3B-8ACB-01418881EE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97C969-5BE4-48D7-B0CE-14DE815B777A}" type="slidenum">
              <a:rPr lang="en-US" altLang="zh-CN" sz="2600">
                <a:solidFill>
                  <a:schemeClr val="bg1"/>
                </a:solidFill>
              </a:rPr>
              <a:pPr>
                <a:spcBef>
                  <a:spcPct val="0"/>
                </a:spcBef>
                <a:buClrTx/>
                <a:buSzTx/>
                <a:buFontTx/>
                <a:buNone/>
              </a:pPr>
              <a:t>28</a:t>
            </a:fld>
            <a:endParaRPr lang="en-US" altLang="zh-CN" sz="2600">
              <a:solidFill>
                <a:schemeClr val="bg1"/>
              </a:solidFill>
            </a:endParaRPr>
          </a:p>
        </p:txBody>
      </p:sp>
      <p:sp>
        <p:nvSpPr>
          <p:cNvPr id="333828" name="Rectangle 4">
            <a:extLst>
              <a:ext uri="{FF2B5EF4-FFF2-40B4-BE49-F238E27FC236}">
                <a16:creationId xmlns:a16="http://schemas.microsoft.com/office/drawing/2014/main" id="{EFDCFB34-801A-4F23-BF15-9436A1927ED0}"/>
              </a:ext>
            </a:extLst>
          </p:cNvPr>
          <p:cNvSpPr>
            <a:spLocks noChangeArrowheads="1"/>
          </p:cNvSpPr>
          <p:nvPr/>
        </p:nvSpPr>
        <p:spPr bwMode="auto">
          <a:xfrm>
            <a:off x="755650" y="2276475"/>
            <a:ext cx="80660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0" lang="en-US" altLang="zh-CN" b="1">
                <a:solidFill>
                  <a:srgbClr val="CC0066"/>
                </a:solidFill>
              </a:rPr>
              <a:t>11</a:t>
            </a:r>
            <a:r>
              <a:rPr kumimoji="0" lang="zh-CN" altLang="en-US" b="1">
                <a:solidFill>
                  <a:srgbClr val="CC0066"/>
                </a:solidFill>
              </a:rPr>
              <a:t>． 按以下步骤修改</a:t>
            </a:r>
            <a:r>
              <a:rPr kumimoji="0" lang="en-US" altLang="zh-CN" b="1">
                <a:solidFill>
                  <a:srgbClr val="CC0066"/>
                </a:solidFill>
              </a:rPr>
              <a:t>m</a:t>
            </a:r>
            <a:r>
              <a:rPr kumimoji="0" lang="zh-CN" altLang="en-US" b="1">
                <a:solidFill>
                  <a:srgbClr val="CC0066"/>
                </a:solidFill>
              </a:rPr>
              <a:t>的费用</a:t>
            </a:r>
            <a:r>
              <a:rPr kumimoji="0" lang="en-US" altLang="zh-CN" b="1">
                <a:solidFill>
                  <a:srgbClr val="CC0066"/>
                </a:solidFill>
              </a:rPr>
              <a:t>q(m)</a:t>
            </a:r>
            <a:r>
              <a:rPr kumimoji="0" lang="zh-CN" altLang="en-US" b="1">
                <a:solidFill>
                  <a:srgbClr val="CC0066"/>
                </a:solidFill>
              </a:rPr>
              <a:t>：</a:t>
            </a:r>
          </a:p>
          <a:p>
            <a:pPr eaLnBrk="1" hangingPunct="1">
              <a:buFont typeface="Wingdings" panose="05000000000000000000" pitchFamily="2" charset="2"/>
              <a:buNone/>
            </a:pPr>
            <a:r>
              <a:rPr kumimoji="0" lang="zh-CN" altLang="en-US" b="1">
                <a:solidFill>
                  <a:srgbClr val="CC0066"/>
                </a:solidFill>
              </a:rPr>
              <a:t>  对于每一从</a:t>
            </a:r>
            <a:r>
              <a:rPr kumimoji="0" lang="en-US" altLang="zh-CN" b="1">
                <a:solidFill>
                  <a:srgbClr val="CC0066"/>
                </a:solidFill>
              </a:rPr>
              <a:t>m</a:t>
            </a:r>
            <a:r>
              <a:rPr kumimoji="0" lang="zh-CN" altLang="en-US" b="1">
                <a:solidFill>
                  <a:srgbClr val="CC0066"/>
                </a:solidFill>
              </a:rPr>
              <a:t>出发的指向节点集合</a:t>
            </a:r>
            <a:r>
              <a:rPr kumimoji="0" lang="en-US" altLang="zh-CN" b="1">
                <a:solidFill>
                  <a:srgbClr val="CC0066"/>
                </a:solidFill>
              </a:rPr>
              <a:t>{n</a:t>
            </a:r>
            <a:r>
              <a:rPr kumimoji="0" lang="en-US" altLang="zh-CN" b="1" baseline="-25000">
                <a:solidFill>
                  <a:srgbClr val="CC0066"/>
                </a:solidFill>
              </a:rPr>
              <a:t>1i</a:t>
            </a:r>
            <a:r>
              <a:rPr kumimoji="0" lang="zh-CN" altLang="en-US" b="1">
                <a:solidFill>
                  <a:srgbClr val="CC0066"/>
                </a:solidFill>
              </a:rPr>
              <a:t>，</a:t>
            </a:r>
            <a:r>
              <a:rPr kumimoji="0" lang="en-US" altLang="zh-CN" b="1">
                <a:solidFill>
                  <a:srgbClr val="CC0066"/>
                </a:solidFill>
              </a:rPr>
              <a:t>…</a:t>
            </a:r>
            <a:r>
              <a:rPr kumimoji="0" lang="zh-CN" altLang="en-US" b="1">
                <a:solidFill>
                  <a:srgbClr val="CC0066"/>
                </a:solidFill>
              </a:rPr>
              <a:t>，</a:t>
            </a:r>
            <a:r>
              <a:rPr kumimoji="0" lang="en-US" altLang="zh-CN" b="1">
                <a:solidFill>
                  <a:srgbClr val="CC0066"/>
                </a:solidFill>
              </a:rPr>
              <a:t>n</a:t>
            </a:r>
            <a:r>
              <a:rPr kumimoji="0" lang="en-US" altLang="zh-CN" b="1" baseline="-25000">
                <a:solidFill>
                  <a:srgbClr val="CC0066"/>
                </a:solidFill>
              </a:rPr>
              <a:t>ki</a:t>
            </a:r>
            <a:r>
              <a:rPr kumimoji="0" lang="en-US" altLang="zh-CN" b="1">
                <a:solidFill>
                  <a:srgbClr val="CC0066"/>
                </a:solidFill>
              </a:rPr>
              <a:t>}</a:t>
            </a:r>
          </a:p>
          <a:p>
            <a:pPr eaLnBrk="1" hangingPunct="1">
              <a:buFont typeface="Wingdings" panose="05000000000000000000" pitchFamily="2" charset="2"/>
              <a:buNone/>
            </a:pPr>
            <a:r>
              <a:rPr kumimoji="0" lang="zh-CN" altLang="en-US" b="1">
                <a:solidFill>
                  <a:srgbClr val="CC0066"/>
                </a:solidFill>
              </a:rPr>
              <a:t>的连接符，计算</a:t>
            </a:r>
            <a:r>
              <a:rPr kumimoji="0" lang="en-US" altLang="zh-CN" b="1">
                <a:solidFill>
                  <a:srgbClr val="CC0066"/>
                </a:solidFill>
              </a:rPr>
              <a:t>q</a:t>
            </a:r>
            <a:r>
              <a:rPr kumimoji="0" lang="en-US" altLang="zh-CN" b="1" baseline="-25000">
                <a:solidFill>
                  <a:srgbClr val="CC0066"/>
                </a:solidFill>
              </a:rPr>
              <a:t>i</a:t>
            </a:r>
            <a:r>
              <a:rPr kumimoji="0" lang="en-US" altLang="zh-CN" b="1">
                <a:solidFill>
                  <a:srgbClr val="CC0066"/>
                </a:solidFill>
              </a:rPr>
              <a:t>(m)=c</a:t>
            </a:r>
            <a:r>
              <a:rPr kumimoji="0" lang="en-US" altLang="zh-CN" b="1" baseline="-25000">
                <a:solidFill>
                  <a:srgbClr val="CC0066"/>
                </a:solidFill>
              </a:rPr>
              <a:t>i</a:t>
            </a:r>
            <a:r>
              <a:rPr kumimoji="0" lang="en-US" altLang="zh-CN" b="1">
                <a:solidFill>
                  <a:srgbClr val="CC0066"/>
                </a:solidFill>
              </a:rPr>
              <a:t>+q(n</a:t>
            </a:r>
            <a:r>
              <a:rPr kumimoji="0" lang="en-US" altLang="zh-CN" b="1" baseline="-25000">
                <a:solidFill>
                  <a:srgbClr val="CC0066"/>
                </a:solidFill>
              </a:rPr>
              <a:t>1i</a:t>
            </a:r>
            <a:r>
              <a:rPr kumimoji="0" lang="en-US" altLang="zh-CN" b="1">
                <a:solidFill>
                  <a:srgbClr val="CC0066"/>
                </a:solidFill>
              </a:rPr>
              <a:t>)+…+q(n</a:t>
            </a:r>
            <a:r>
              <a:rPr kumimoji="0" lang="en-US" altLang="zh-CN" b="1" baseline="-25000">
                <a:solidFill>
                  <a:srgbClr val="CC0066"/>
                </a:solidFill>
              </a:rPr>
              <a:t>ki</a:t>
            </a:r>
            <a:r>
              <a:rPr kumimoji="0" lang="en-US" altLang="zh-CN" b="1">
                <a:solidFill>
                  <a:srgbClr val="CC0066"/>
                </a:solidFill>
              </a:rPr>
              <a:t>)</a:t>
            </a:r>
            <a:r>
              <a:rPr kumimoji="0" lang="zh-CN" altLang="en-US" b="1">
                <a:solidFill>
                  <a:srgbClr val="CC0066"/>
                </a:solidFill>
              </a:rPr>
              <a:t>，</a:t>
            </a:r>
          </a:p>
          <a:p>
            <a:pPr eaLnBrk="1" hangingPunct="1">
              <a:buFont typeface="Wingdings" panose="05000000000000000000" pitchFamily="2" charset="2"/>
              <a:buNone/>
            </a:pPr>
            <a:r>
              <a:rPr kumimoji="0" lang="en-US" altLang="zh-CN" b="1">
                <a:solidFill>
                  <a:srgbClr val="CC0066"/>
                </a:solidFill>
              </a:rPr>
              <a:t>q(m):</a:t>
            </a:r>
            <a:r>
              <a:rPr kumimoji="0" lang="zh-CN" altLang="en-US" b="1">
                <a:solidFill>
                  <a:srgbClr val="CC0066"/>
                </a:solidFill>
              </a:rPr>
              <a:t>＝</a:t>
            </a:r>
            <a:r>
              <a:rPr kumimoji="0" lang="en-US" altLang="zh-CN" b="1">
                <a:solidFill>
                  <a:srgbClr val="CC0066"/>
                </a:solidFill>
              </a:rPr>
              <a:t>min {q</a:t>
            </a:r>
            <a:r>
              <a:rPr kumimoji="0" lang="en-US" altLang="zh-CN" b="1" baseline="-25000">
                <a:solidFill>
                  <a:srgbClr val="CC0066"/>
                </a:solidFill>
              </a:rPr>
              <a:t>i</a:t>
            </a:r>
            <a:r>
              <a:rPr kumimoji="0" lang="en-US" altLang="zh-CN" b="1">
                <a:solidFill>
                  <a:srgbClr val="CC0066"/>
                </a:solidFill>
              </a:rPr>
              <a:t>(m)}</a:t>
            </a:r>
            <a:r>
              <a:rPr kumimoji="0" lang="zh-CN" altLang="en-US" b="1">
                <a:solidFill>
                  <a:srgbClr val="CC0066"/>
                </a:solidFill>
              </a:rPr>
              <a:t>。</a:t>
            </a:r>
          </a:p>
          <a:p>
            <a:pPr eaLnBrk="1" hangingPunct="1">
              <a:buFont typeface="Wingdings" panose="05000000000000000000" pitchFamily="2" charset="2"/>
              <a:buNone/>
            </a:pPr>
            <a:r>
              <a:rPr kumimoji="0" lang="en-US" altLang="zh-CN" b="1">
                <a:solidFill>
                  <a:srgbClr val="CC0066"/>
                </a:solidFill>
              </a:rPr>
              <a:t>(1)</a:t>
            </a:r>
            <a:r>
              <a:rPr kumimoji="0" lang="zh-CN" altLang="en-US" b="1">
                <a:solidFill>
                  <a:srgbClr val="CC0066"/>
                </a:solidFill>
              </a:rPr>
              <a:t>将指针标记加到实现此最小值的连接符上。</a:t>
            </a:r>
          </a:p>
          <a:p>
            <a:pPr eaLnBrk="1" hangingPunct="1">
              <a:buFont typeface="Wingdings" panose="05000000000000000000" pitchFamily="2" charset="2"/>
              <a:buNone/>
            </a:pPr>
            <a:r>
              <a:rPr kumimoji="0" lang="en-US" altLang="zh-CN" b="1">
                <a:solidFill>
                  <a:srgbClr val="CC0066"/>
                </a:solidFill>
              </a:rPr>
              <a:t>(2)</a:t>
            </a:r>
            <a:r>
              <a:rPr kumimoji="0" lang="zh-CN" altLang="en-US" b="1">
                <a:solidFill>
                  <a:srgbClr val="CC0066"/>
                </a:solidFill>
              </a:rPr>
              <a:t>如果本次标记与以前的不同，抹去先前的标记。</a:t>
            </a:r>
          </a:p>
          <a:p>
            <a:pPr eaLnBrk="1" hangingPunct="1">
              <a:buFont typeface="Wingdings" panose="05000000000000000000" pitchFamily="2" charset="2"/>
              <a:buNone/>
            </a:pPr>
            <a:r>
              <a:rPr kumimoji="0" lang="en-US" altLang="zh-CN" b="1">
                <a:solidFill>
                  <a:srgbClr val="CC0066"/>
                </a:solidFill>
              </a:rPr>
              <a:t>(3)</a:t>
            </a:r>
            <a:r>
              <a:rPr kumimoji="0" lang="zh-CN" altLang="en-US" b="1">
                <a:solidFill>
                  <a:srgbClr val="CC0066"/>
                </a:solidFill>
              </a:rPr>
              <a:t>如果这个连接符指向的所有后继节点都标记了</a:t>
            </a:r>
            <a:r>
              <a:rPr kumimoji="0" lang="en-US" altLang="zh-CN" b="1">
                <a:solidFill>
                  <a:srgbClr val="CC0066"/>
                </a:solidFill>
              </a:rPr>
              <a:t>SOLVED</a:t>
            </a:r>
            <a:r>
              <a:rPr kumimoji="0" lang="zh-CN" altLang="en-US" b="1">
                <a:solidFill>
                  <a:srgbClr val="CC0066"/>
                </a:solidFill>
              </a:rPr>
              <a:t>，则把</a:t>
            </a:r>
            <a:r>
              <a:rPr kumimoji="0" lang="en-US" altLang="zh-CN" b="1">
                <a:solidFill>
                  <a:srgbClr val="CC0066"/>
                </a:solidFill>
              </a:rPr>
              <a:t>m</a:t>
            </a:r>
            <a:r>
              <a:rPr kumimoji="0" lang="zh-CN" altLang="en-US" b="1">
                <a:solidFill>
                  <a:srgbClr val="CC0066"/>
                </a:solidFill>
              </a:rPr>
              <a:t>标上</a:t>
            </a:r>
            <a:r>
              <a:rPr kumimoji="0" lang="en-US" altLang="zh-CN" b="1">
                <a:solidFill>
                  <a:srgbClr val="CC0066"/>
                </a:solidFill>
              </a:rPr>
              <a:t>SOLVED</a:t>
            </a:r>
            <a:r>
              <a:rPr kumimoji="0" lang="zh-CN" altLang="en-US" b="1">
                <a:solidFill>
                  <a:srgbClr val="CC0066"/>
                </a:solidFill>
              </a:rPr>
              <a:t>．</a:t>
            </a:r>
            <a:endParaRPr kumimoji="0" lang="zh-CN" altLang="en-US" b="1"/>
          </a:p>
        </p:txBody>
      </p:sp>
      <p:sp>
        <p:nvSpPr>
          <p:cNvPr id="43012" name="AutoShape 5">
            <a:extLst>
              <a:ext uri="{FF2B5EF4-FFF2-40B4-BE49-F238E27FC236}">
                <a16:creationId xmlns:a16="http://schemas.microsoft.com/office/drawing/2014/main" id="{5635FCD9-90FB-4B7C-9BE6-E93460A684E9}"/>
              </a:ext>
            </a:extLst>
          </p:cNvPr>
          <p:cNvSpPr>
            <a:spLocks noChangeArrowheads="1"/>
          </p:cNvSpPr>
          <p:nvPr/>
        </p:nvSpPr>
        <p:spPr bwMode="auto">
          <a:xfrm>
            <a:off x="762000" y="1052513"/>
            <a:ext cx="7924800" cy="852487"/>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r>
              <a:rPr kumimoji="0" lang="en-US" altLang="zh-CN" sz="3600" b="1">
                <a:solidFill>
                  <a:schemeClr val="tx2"/>
                </a:solidFill>
              </a:rPr>
              <a:t>……</a:t>
            </a:r>
            <a:r>
              <a:rPr kumimoji="0" lang="zh-CN" altLang="en-US" sz="3600" b="1">
                <a:solidFill>
                  <a:schemeClr val="tx2"/>
                </a:solidFill>
              </a:rPr>
              <a:t>算法</a:t>
            </a:r>
            <a:r>
              <a:rPr kumimoji="0" lang="en-US" altLang="zh-CN" sz="3600" b="1">
                <a:solidFill>
                  <a:schemeClr val="tx2"/>
                </a:solidFill>
              </a:rPr>
              <a:t>AO*</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3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38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38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38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382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382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338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日期占位符 1">
            <a:extLst>
              <a:ext uri="{FF2B5EF4-FFF2-40B4-BE49-F238E27FC236}">
                <a16:creationId xmlns:a16="http://schemas.microsoft.com/office/drawing/2014/main" id="{7CEE550D-DF49-47D4-B476-B0C3B28707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C09951-6E52-4227-8B6F-1A09CF5490E4}" type="datetime1">
              <a:rPr lang="en-US" altLang="zh-CN" sz="1400" smtClean="0"/>
              <a:pPr>
                <a:spcBef>
                  <a:spcPct val="0"/>
                </a:spcBef>
                <a:buClrTx/>
                <a:buSzTx/>
                <a:buFontTx/>
                <a:buNone/>
              </a:pPr>
              <a:t>3/18/2023</a:t>
            </a:fld>
            <a:endParaRPr lang="en-US" altLang="zh-CN" sz="1400"/>
          </a:p>
        </p:txBody>
      </p:sp>
      <p:sp>
        <p:nvSpPr>
          <p:cNvPr id="44034" name="灯片编号占位符 3">
            <a:extLst>
              <a:ext uri="{FF2B5EF4-FFF2-40B4-BE49-F238E27FC236}">
                <a16:creationId xmlns:a16="http://schemas.microsoft.com/office/drawing/2014/main" id="{FDB8460D-7963-43C5-AC8E-733751F0D7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D1BC43B-914D-4661-BA36-4E74679A8721}" type="slidenum">
              <a:rPr lang="en-US" altLang="zh-CN" sz="2600">
                <a:solidFill>
                  <a:schemeClr val="bg1"/>
                </a:solidFill>
              </a:rPr>
              <a:pPr>
                <a:spcBef>
                  <a:spcPct val="0"/>
                </a:spcBef>
                <a:buClrTx/>
                <a:buSzTx/>
                <a:buFontTx/>
                <a:buNone/>
              </a:pPr>
              <a:t>29</a:t>
            </a:fld>
            <a:endParaRPr lang="en-US" altLang="zh-CN" sz="2600">
              <a:solidFill>
                <a:schemeClr val="bg1"/>
              </a:solidFill>
            </a:endParaRPr>
          </a:p>
        </p:txBody>
      </p:sp>
      <p:sp>
        <p:nvSpPr>
          <p:cNvPr id="44035" name="Rectangle 4">
            <a:extLst>
              <a:ext uri="{FF2B5EF4-FFF2-40B4-BE49-F238E27FC236}">
                <a16:creationId xmlns:a16="http://schemas.microsoft.com/office/drawing/2014/main" id="{26ED6734-24B9-471D-92CF-F1DBB5A4CC23}"/>
              </a:ext>
            </a:extLst>
          </p:cNvPr>
          <p:cNvSpPr>
            <a:spLocks noChangeArrowheads="1"/>
          </p:cNvSpPr>
          <p:nvPr/>
        </p:nvSpPr>
        <p:spPr bwMode="auto">
          <a:xfrm>
            <a:off x="1187450" y="2697163"/>
            <a:ext cx="73453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0" lang="en-US" altLang="zh-CN" b="1"/>
              <a:t>12</a:t>
            </a:r>
            <a:r>
              <a:rPr kumimoji="0" lang="zh-CN" altLang="en-US" b="1"/>
              <a:t>．  如果</a:t>
            </a:r>
            <a:r>
              <a:rPr kumimoji="0" lang="en-US" altLang="zh-CN" b="1"/>
              <a:t>m</a:t>
            </a:r>
            <a:r>
              <a:rPr kumimoji="0" lang="zh-CN" altLang="en-US" b="1"/>
              <a:t>标记了</a:t>
            </a:r>
            <a:r>
              <a:rPr kumimoji="0" lang="en-US" altLang="zh-CN" b="1"/>
              <a:t>SOLVED  </a:t>
            </a:r>
            <a:r>
              <a:rPr kumimoji="0" lang="zh-CN" altLang="en-US" b="1"/>
              <a:t>或者</a:t>
            </a:r>
          </a:p>
          <a:p>
            <a:pPr eaLnBrk="1" hangingPunct="1">
              <a:lnSpc>
                <a:spcPct val="120000"/>
              </a:lnSpc>
              <a:spcBef>
                <a:spcPct val="0"/>
              </a:spcBef>
              <a:buClrTx/>
              <a:buSzTx/>
              <a:buFontTx/>
              <a:buNone/>
            </a:pPr>
            <a:r>
              <a:rPr kumimoji="0" lang="zh-CN" altLang="en-US" b="1"/>
              <a:t>         如果</a:t>
            </a:r>
            <a:r>
              <a:rPr kumimoji="0" lang="en-US" altLang="zh-CN" b="1"/>
              <a:t>m</a:t>
            </a:r>
            <a:r>
              <a:rPr kumimoji="0" lang="zh-CN" altLang="en-US" b="1"/>
              <a:t>的修改费用与以前的费用不同，</a:t>
            </a:r>
          </a:p>
          <a:p>
            <a:pPr eaLnBrk="1" hangingPunct="1">
              <a:lnSpc>
                <a:spcPct val="120000"/>
              </a:lnSpc>
              <a:spcBef>
                <a:spcPct val="0"/>
              </a:spcBef>
              <a:buClrTx/>
              <a:buSzTx/>
              <a:buFontTx/>
              <a:buNone/>
            </a:pPr>
            <a:r>
              <a:rPr kumimoji="0" lang="zh-CN" altLang="en-US" b="1"/>
              <a:t>则把</a:t>
            </a:r>
            <a:r>
              <a:rPr kumimoji="0" lang="en-US" altLang="zh-CN" b="1"/>
              <a:t>m</a:t>
            </a:r>
            <a:r>
              <a:rPr kumimoji="0" lang="zh-CN" altLang="en-US" b="1"/>
              <a:t>的通过指针标记的连接的所有父节点加到</a:t>
            </a:r>
            <a:r>
              <a:rPr kumimoji="0" lang="en-US" altLang="zh-CN" b="1"/>
              <a:t>S</a:t>
            </a:r>
            <a:r>
              <a:rPr kumimoji="0" lang="zh-CN" altLang="en-US" b="1"/>
              <a:t>中．</a:t>
            </a:r>
          </a:p>
          <a:p>
            <a:pPr eaLnBrk="1" hangingPunct="1">
              <a:lnSpc>
                <a:spcPct val="120000"/>
              </a:lnSpc>
              <a:spcBef>
                <a:spcPct val="0"/>
              </a:spcBef>
              <a:buClrTx/>
              <a:buSzTx/>
              <a:buFontTx/>
              <a:buNone/>
            </a:pPr>
            <a:r>
              <a:rPr kumimoji="0" lang="en-US" altLang="zh-CN" b="1"/>
              <a:t>13</a:t>
            </a:r>
            <a:r>
              <a:rPr kumimoji="0" lang="zh-CN" altLang="en-US" b="1"/>
              <a:t>．    </a:t>
            </a:r>
            <a:r>
              <a:rPr kumimoji="0" lang="en-US" altLang="zh-CN" b="1"/>
              <a:t>end</a:t>
            </a:r>
          </a:p>
          <a:p>
            <a:pPr eaLnBrk="1" hangingPunct="1">
              <a:lnSpc>
                <a:spcPct val="120000"/>
              </a:lnSpc>
              <a:spcBef>
                <a:spcPct val="0"/>
              </a:spcBef>
              <a:buClrTx/>
              <a:buSzTx/>
              <a:buFontTx/>
              <a:buNone/>
            </a:pPr>
            <a:r>
              <a:rPr kumimoji="0" lang="en-US" altLang="zh-CN" b="1"/>
              <a:t>14</a:t>
            </a:r>
            <a:r>
              <a:rPr kumimoji="0" lang="zh-CN" altLang="en-US" b="1"/>
              <a:t>． </a:t>
            </a:r>
            <a:r>
              <a:rPr kumimoji="0" lang="en-US" altLang="zh-CN" b="1"/>
              <a:t>end</a:t>
            </a:r>
            <a:r>
              <a:rPr kumimoji="0" lang="en-US" altLang="zh-CN"/>
              <a:t> </a:t>
            </a:r>
          </a:p>
        </p:txBody>
      </p:sp>
      <p:sp>
        <p:nvSpPr>
          <p:cNvPr id="44036" name="AutoShape 5">
            <a:extLst>
              <a:ext uri="{FF2B5EF4-FFF2-40B4-BE49-F238E27FC236}">
                <a16:creationId xmlns:a16="http://schemas.microsoft.com/office/drawing/2014/main" id="{E2FD7EA1-3E91-464F-B6A7-C66DC37114D9}"/>
              </a:ext>
            </a:extLst>
          </p:cNvPr>
          <p:cNvSpPr>
            <a:spLocks noChangeArrowheads="1"/>
          </p:cNvSpPr>
          <p:nvPr/>
        </p:nvSpPr>
        <p:spPr bwMode="auto">
          <a:xfrm>
            <a:off x="762000" y="1052513"/>
            <a:ext cx="7924800" cy="852487"/>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r>
              <a:rPr kumimoji="0" lang="en-US" altLang="zh-CN" sz="3600" b="1">
                <a:solidFill>
                  <a:schemeClr val="tx2"/>
                </a:solidFill>
              </a:rPr>
              <a:t>……</a:t>
            </a:r>
            <a:r>
              <a:rPr kumimoji="0" lang="zh-CN" altLang="en-US" sz="3600" b="1">
                <a:solidFill>
                  <a:schemeClr val="tx2"/>
                </a:solidFill>
              </a:rPr>
              <a:t>算法</a:t>
            </a:r>
            <a:r>
              <a:rPr kumimoji="0" lang="en-US" altLang="zh-CN" sz="3600" b="1">
                <a:solidFill>
                  <a:schemeClr val="tx2"/>
                </a:solidFill>
              </a:rPr>
              <a:t>AO*</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1">
            <a:extLst>
              <a:ext uri="{FF2B5EF4-FFF2-40B4-BE49-F238E27FC236}">
                <a16:creationId xmlns:a16="http://schemas.microsoft.com/office/drawing/2014/main" id="{04BECAF5-5F53-42E3-AC64-72FC2952BE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45035E-EAA1-4202-8901-2754C6EF302F}" type="datetime1">
              <a:rPr lang="en-US" altLang="zh-CN" sz="1400" smtClean="0"/>
              <a:pPr>
                <a:spcBef>
                  <a:spcPct val="0"/>
                </a:spcBef>
                <a:buClrTx/>
                <a:buSzTx/>
                <a:buFontTx/>
                <a:buNone/>
              </a:pPr>
              <a:t>3/18/2023</a:t>
            </a:fld>
            <a:endParaRPr lang="en-US" altLang="zh-CN" sz="1400"/>
          </a:p>
        </p:txBody>
      </p:sp>
      <p:sp>
        <p:nvSpPr>
          <p:cNvPr id="17410" name="灯片编号占位符 3">
            <a:extLst>
              <a:ext uri="{FF2B5EF4-FFF2-40B4-BE49-F238E27FC236}">
                <a16:creationId xmlns:a16="http://schemas.microsoft.com/office/drawing/2014/main" id="{58BE4C2A-1B37-4ADA-BE53-4E8CC32862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F59DE9-B0C6-490D-A36A-991EF0357664}" type="slidenum">
              <a:rPr lang="en-US" altLang="zh-CN" sz="2600">
                <a:solidFill>
                  <a:schemeClr val="bg1"/>
                </a:solidFill>
              </a:rPr>
              <a:pPr>
                <a:spcBef>
                  <a:spcPct val="0"/>
                </a:spcBef>
                <a:buClrTx/>
                <a:buSzTx/>
                <a:buFontTx/>
                <a:buNone/>
              </a:pPr>
              <a:t>3</a:t>
            </a:fld>
            <a:endParaRPr lang="en-US" altLang="zh-CN" sz="2600">
              <a:solidFill>
                <a:schemeClr val="bg1"/>
              </a:solidFill>
            </a:endParaRPr>
          </a:p>
        </p:txBody>
      </p:sp>
      <p:sp>
        <p:nvSpPr>
          <p:cNvPr id="17411" name="AutoShape 2">
            <a:extLst>
              <a:ext uri="{FF2B5EF4-FFF2-40B4-BE49-F238E27FC236}">
                <a16:creationId xmlns:a16="http://schemas.microsoft.com/office/drawing/2014/main" id="{B34B2ECB-8CAA-4E1E-9949-DA3CED32A1DD}"/>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endParaRPr kumimoji="0" lang="zh-CN" altLang="zh-CN" sz="3600">
              <a:solidFill>
                <a:schemeClr val="tx2"/>
              </a:solidFill>
            </a:endParaRPr>
          </a:p>
        </p:txBody>
      </p:sp>
      <p:sp>
        <p:nvSpPr>
          <p:cNvPr id="434179" name="Rectangle 3">
            <a:extLst>
              <a:ext uri="{FF2B5EF4-FFF2-40B4-BE49-F238E27FC236}">
                <a16:creationId xmlns:a16="http://schemas.microsoft.com/office/drawing/2014/main" id="{9166338D-8D83-4C21-B854-8A597FA34B77}"/>
              </a:ext>
            </a:extLst>
          </p:cNvPr>
          <p:cNvSpPr>
            <a:spLocks noChangeArrowheads="1"/>
          </p:cNvSpPr>
          <p:nvPr/>
        </p:nvSpPr>
        <p:spPr bwMode="auto">
          <a:xfrm>
            <a:off x="684213" y="2060575"/>
            <a:ext cx="76327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buFont typeface="Wingdings" panose="05000000000000000000" pitchFamily="2" charset="2"/>
              <a:buNone/>
            </a:pPr>
            <a:endParaRPr kumimoji="0" lang="en-US" altLang="zh-CN" b="1"/>
          </a:p>
          <a:p>
            <a:pPr eaLnBrk="1" hangingPunct="1">
              <a:lnSpc>
                <a:spcPct val="120000"/>
              </a:lnSpc>
              <a:buFont typeface="Wingdings" panose="05000000000000000000" pitchFamily="2" charset="2"/>
              <a:buNone/>
            </a:pPr>
            <a:r>
              <a:rPr kumimoji="0" lang="en-US" altLang="zh-CN" b="1"/>
              <a:t>       </a:t>
            </a:r>
          </a:p>
        </p:txBody>
      </p:sp>
      <p:pic>
        <p:nvPicPr>
          <p:cNvPr id="17413" name="Picture 5" descr="http://210.43.128.200:8009/18/text/chapter3/images/rl3.1.gif">
            <a:extLst>
              <a:ext uri="{FF2B5EF4-FFF2-40B4-BE49-F238E27FC236}">
                <a16:creationId xmlns:a16="http://schemas.microsoft.com/office/drawing/2014/main" id="{DF6A0720-A7E3-48C8-9862-E4984C83B4D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55875" y="2349500"/>
            <a:ext cx="4873625"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Line 6">
            <a:extLst>
              <a:ext uri="{FF2B5EF4-FFF2-40B4-BE49-F238E27FC236}">
                <a16:creationId xmlns:a16="http://schemas.microsoft.com/office/drawing/2014/main" id="{70497EB9-17B1-44B4-B4B5-9CCAEB6DCE6C}"/>
              </a:ext>
            </a:extLst>
          </p:cNvPr>
          <p:cNvSpPr>
            <a:spLocks noChangeShapeType="1"/>
          </p:cNvSpPr>
          <p:nvPr/>
        </p:nvSpPr>
        <p:spPr bwMode="auto">
          <a:xfrm flipH="1">
            <a:off x="5940425" y="3644900"/>
            <a:ext cx="863600" cy="576263"/>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5" name="AutoShape 7">
            <a:extLst>
              <a:ext uri="{FF2B5EF4-FFF2-40B4-BE49-F238E27FC236}">
                <a16:creationId xmlns:a16="http://schemas.microsoft.com/office/drawing/2014/main" id="{7CA66568-78AA-4574-8F26-5882E7E27041}"/>
              </a:ext>
            </a:extLst>
          </p:cNvPr>
          <p:cNvSpPr>
            <a:spLocks noChangeArrowheads="1"/>
          </p:cNvSpPr>
          <p:nvPr/>
        </p:nvSpPr>
        <p:spPr bwMode="auto">
          <a:xfrm>
            <a:off x="977900" y="9779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3600" b="1">
                <a:solidFill>
                  <a:schemeClr val="tx2"/>
                </a:solidFill>
              </a:rPr>
              <a:t>       </a:t>
            </a:r>
            <a:r>
              <a:rPr kumimoji="0" lang="zh-CN" altLang="en-US" sz="3600" b="1">
                <a:solidFill>
                  <a:schemeClr val="tx2"/>
                </a:solidFill>
              </a:rPr>
              <a:t>例</a:t>
            </a:r>
            <a:r>
              <a:rPr kumimoji="0" lang="en-US" altLang="zh-CN" sz="3600" b="1">
                <a:solidFill>
                  <a:schemeClr val="tx2"/>
                </a:solidFill>
              </a:rPr>
              <a:t>.  </a:t>
            </a:r>
            <a:r>
              <a:rPr kumimoji="0" lang="zh-CN" altLang="en-US" sz="3600">
                <a:solidFill>
                  <a:schemeClr val="tx2"/>
                </a:solidFill>
              </a:rPr>
              <a:t>一个与</a:t>
            </a:r>
            <a:r>
              <a:rPr kumimoji="0" lang="en-US" altLang="zh-CN" sz="3600">
                <a:solidFill>
                  <a:schemeClr val="tx2"/>
                </a:solidFill>
              </a:rPr>
              <a:t>/</a:t>
            </a:r>
            <a:r>
              <a:rPr kumimoji="0" lang="zh-CN" altLang="en-US" sz="3600">
                <a:solidFill>
                  <a:schemeClr val="tx2"/>
                </a:solidFill>
              </a:rPr>
              <a:t>或图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日期占位符 3">
            <a:extLst>
              <a:ext uri="{FF2B5EF4-FFF2-40B4-BE49-F238E27FC236}">
                <a16:creationId xmlns:a16="http://schemas.microsoft.com/office/drawing/2014/main" id="{F008AC9B-0A75-45D2-8562-4439DD71F3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2A7E57-1F17-4E6A-8BC6-DCB93DD2C281}" type="datetime1">
              <a:rPr lang="en-US" altLang="zh-CN" sz="1400" smtClean="0"/>
              <a:pPr>
                <a:spcBef>
                  <a:spcPct val="0"/>
                </a:spcBef>
                <a:buClrTx/>
                <a:buSzTx/>
                <a:buFontTx/>
                <a:buNone/>
              </a:pPr>
              <a:t>3/18/2023</a:t>
            </a:fld>
            <a:endParaRPr lang="en-US" altLang="zh-CN" sz="1400"/>
          </a:p>
        </p:txBody>
      </p:sp>
      <p:sp>
        <p:nvSpPr>
          <p:cNvPr id="45058" name="灯片编号占位符 5">
            <a:extLst>
              <a:ext uri="{FF2B5EF4-FFF2-40B4-BE49-F238E27FC236}">
                <a16:creationId xmlns:a16="http://schemas.microsoft.com/office/drawing/2014/main" id="{B2B607D3-9C8A-4E79-9470-3FEBE43B84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109913-F948-4BA4-99F3-FBDE9DC623F4}" type="slidenum">
              <a:rPr lang="en-US" altLang="zh-CN" sz="2600">
                <a:solidFill>
                  <a:schemeClr val="bg1"/>
                </a:solidFill>
              </a:rPr>
              <a:pPr>
                <a:spcBef>
                  <a:spcPct val="0"/>
                </a:spcBef>
                <a:buClrTx/>
                <a:buSzTx/>
                <a:buFontTx/>
                <a:buNone/>
              </a:pPr>
              <a:t>30</a:t>
            </a:fld>
            <a:endParaRPr lang="en-US" altLang="zh-CN" sz="2600">
              <a:solidFill>
                <a:schemeClr val="bg1"/>
              </a:solidFill>
            </a:endParaRPr>
          </a:p>
        </p:txBody>
      </p:sp>
      <p:sp>
        <p:nvSpPr>
          <p:cNvPr id="45059" name="AutoShape 2">
            <a:extLst>
              <a:ext uri="{FF2B5EF4-FFF2-40B4-BE49-F238E27FC236}">
                <a16:creationId xmlns:a16="http://schemas.microsoft.com/office/drawing/2014/main" id="{52FEA1CC-A99E-4056-A8A6-0DFE77BF8228}"/>
              </a:ext>
            </a:extLst>
          </p:cNvPr>
          <p:cNvSpPr>
            <a:spLocks noGrp="1" noChangeArrowheads="1"/>
          </p:cNvSpPr>
          <p:nvPr>
            <p:ph type="title"/>
          </p:nvPr>
        </p:nvSpPr>
        <p:spPr/>
        <p:txBody>
          <a:bodyPr/>
          <a:lstStyle/>
          <a:p>
            <a:pPr eaLnBrk="1" hangingPunct="1"/>
            <a:r>
              <a:rPr lang="en-US" altLang="zh-CN"/>
              <a:t>2 AO*</a:t>
            </a:r>
            <a:r>
              <a:rPr lang="zh-CN" altLang="en-US"/>
              <a:t>算法应用举例</a:t>
            </a:r>
          </a:p>
        </p:txBody>
      </p:sp>
      <p:pic>
        <p:nvPicPr>
          <p:cNvPr id="45060" name="Picture 4" descr="http://210.43.128.200:8009/18/text/chapter3/images/rl3.1.gif">
            <a:extLst>
              <a:ext uri="{FF2B5EF4-FFF2-40B4-BE49-F238E27FC236}">
                <a16:creationId xmlns:a16="http://schemas.microsoft.com/office/drawing/2014/main" id="{1232FDD8-7C92-49FC-A61B-B75D4BB7969B}"/>
              </a:ext>
            </a:extLst>
          </p:cNvPr>
          <p:cNvPicPr>
            <a:picLocks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4991100" y="44450"/>
            <a:ext cx="3613150" cy="3960813"/>
          </a:xfrm>
          <a:noFill/>
        </p:spPr>
      </p:pic>
      <p:sp>
        <p:nvSpPr>
          <p:cNvPr id="45061" name="Rectangle 5">
            <a:extLst>
              <a:ext uri="{FF2B5EF4-FFF2-40B4-BE49-F238E27FC236}">
                <a16:creationId xmlns:a16="http://schemas.microsoft.com/office/drawing/2014/main" id="{A752A775-21FF-43BE-9B55-F6485DA9AC0C}"/>
              </a:ext>
            </a:extLst>
          </p:cNvPr>
          <p:cNvSpPr>
            <a:spLocks noChangeArrowheads="1"/>
          </p:cNvSpPr>
          <p:nvPr/>
        </p:nvSpPr>
        <p:spPr bwMode="auto">
          <a:xfrm>
            <a:off x="900113" y="3716338"/>
            <a:ext cx="76327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rPr>
              <a:t>设某个问题的状态空间如图所示。</a:t>
            </a:r>
            <a:br>
              <a:rPr lang="zh-CN" altLang="en-US" sz="2000" b="1">
                <a:solidFill>
                  <a:srgbClr val="000000"/>
                </a:solidFill>
              </a:rPr>
            </a:br>
            <a:r>
              <a:rPr lang="zh-CN" altLang="en-US" sz="2000" b="1">
                <a:solidFill>
                  <a:srgbClr val="000000"/>
                </a:solidFill>
              </a:rPr>
              <a:t>　　</a:t>
            </a:r>
            <a:br>
              <a:rPr lang="zh-CN" altLang="en-US" sz="2000" b="1">
                <a:solidFill>
                  <a:srgbClr val="000000"/>
                </a:solidFill>
              </a:rPr>
            </a:br>
            <a:r>
              <a:rPr lang="en-US" altLang="zh-CN" sz="1800" b="1">
                <a:solidFill>
                  <a:srgbClr val="000000"/>
                </a:solidFill>
              </a:rPr>
              <a:t>h</a:t>
            </a:r>
            <a:r>
              <a:rPr lang="en-US" altLang="zh-CN" sz="1800"/>
              <a:t> </a:t>
            </a:r>
            <a:r>
              <a:rPr lang="en-US" altLang="zh-CN" sz="2000" b="1">
                <a:solidFill>
                  <a:srgbClr val="000000"/>
                </a:solidFill>
              </a:rPr>
              <a:t>(n</a:t>
            </a:r>
            <a:r>
              <a:rPr lang="en-US" altLang="zh-CN" sz="2000" b="1" baseline="-25000">
                <a:solidFill>
                  <a:srgbClr val="000000"/>
                </a:solidFill>
              </a:rPr>
              <a:t>0</a:t>
            </a:r>
            <a:r>
              <a:rPr lang="en-US" altLang="zh-CN" sz="2000" b="1">
                <a:solidFill>
                  <a:srgbClr val="000000"/>
                </a:solidFill>
              </a:rPr>
              <a:t>)</a:t>
            </a:r>
            <a:r>
              <a:rPr lang="zh-CN" altLang="en-US" sz="2000" b="1">
                <a:solidFill>
                  <a:srgbClr val="000000"/>
                </a:solidFill>
              </a:rPr>
              <a:t>＝</a:t>
            </a:r>
            <a:r>
              <a:rPr lang="en-US" altLang="zh-CN" sz="2000" b="1">
                <a:solidFill>
                  <a:srgbClr val="000000"/>
                </a:solidFill>
              </a:rPr>
              <a:t>0</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1</a:t>
            </a:r>
            <a:r>
              <a:rPr lang="en-US" altLang="zh-CN" sz="2000" b="1">
                <a:solidFill>
                  <a:srgbClr val="000000"/>
                </a:solidFill>
              </a:rPr>
              <a:t>)</a:t>
            </a:r>
            <a:r>
              <a:rPr lang="zh-CN" altLang="en-US" sz="2000" b="1">
                <a:solidFill>
                  <a:srgbClr val="000000"/>
                </a:solidFill>
              </a:rPr>
              <a:t>＝</a:t>
            </a:r>
            <a:r>
              <a:rPr lang="en-US" altLang="zh-CN" sz="2000" b="1">
                <a:solidFill>
                  <a:srgbClr val="000000"/>
                </a:solidFill>
              </a:rPr>
              <a:t>2</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2</a:t>
            </a:r>
            <a:r>
              <a:rPr lang="en-US" altLang="zh-CN" sz="2000" b="1">
                <a:solidFill>
                  <a:srgbClr val="000000"/>
                </a:solidFill>
              </a:rPr>
              <a:t>)</a:t>
            </a:r>
            <a:r>
              <a:rPr lang="zh-CN" altLang="en-US" sz="2000" b="1">
                <a:solidFill>
                  <a:srgbClr val="000000"/>
                </a:solidFill>
              </a:rPr>
              <a:t>＝</a:t>
            </a:r>
            <a:r>
              <a:rPr lang="en-US" altLang="zh-CN" sz="2000" b="1">
                <a:solidFill>
                  <a:srgbClr val="000000"/>
                </a:solidFill>
              </a:rPr>
              <a:t>4</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3</a:t>
            </a:r>
            <a:r>
              <a:rPr lang="en-US" altLang="zh-CN" sz="2000" b="1">
                <a:solidFill>
                  <a:srgbClr val="000000"/>
                </a:solidFill>
              </a:rPr>
              <a:t>)</a:t>
            </a:r>
            <a:r>
              <a:rPr lang="zh-CN" altLang="en-US" sz="2000" b="1">
                <a:solidFill>
                  <a:srgbClr val="000000"/>
                </a:solidFill>
              </a:rPr>
              <a:t>＝</a:t>
            </a:r>
            <a:r>
              <a:rPr lang="en-US" altLang="zh-CN" sz="2000" b="1">
                <a:solidFill>
                  <a:srgbClr val="000000"/>
                </a:solidFill>
              </a:rPr>
              <a:t>4</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4</a:t>
            </a:r>
            <a:r>
              <a:rPr lang="en-US" altLang="zh-CN" sz="2000" b="1">
                <a:solidFill>
                  <a:srgbClr val="000000"/>
                </a:solidFill>
              </a:rPr>
              <a:t>)</a:t>
            </a:r>
            <a:r>
              <a:rPr lang="zh-CN" altLang="en-US" sz="2000" b="1">
                <a:solidFill>
                  <a:srgbClr val="000000"/>
                </a:solidFill>
              </a:rPr>
              <a:t>＝</a:t>
            </a:r>
            <a:r>
              <a:rPr lang="en-US" altLang="zh-CN" sz="2000" b="1">
                <a:solidFill>
                  <a:srgbClr val="000000"/>
                </a:solidFill>
              </a:rPr>
              <a:t>1</a:t>
            </a:r>
            <a:r>
              <a:rPr lang="zh-CN" altLang="en-US" sz="2000" b="1">
                <a:solidFill>
                  <a:srgbClr val="000000"/>
                </a:solidFill>
              </a:rPr>
              <a:t>，</a:t>
            </a:r>
          </a:p>
          <a:p>
            <a:pPr eaLnBrk="1" hangingPunct="1">
              <a:spcBef>
                <a:spcPct val="50000"/>
              </a:spcBef>
              <a:buClrTx/>
              <a:buSzTx/>
              <a:buFontTx/>
              <a:buNone/>
            </a:pPr>
            <a:r>
              <a:rPr lang="en-US" altLang="zh-CN" sz="1800" b="1">
                <a:solidFill>
                  <a:srgbClr val="000000"/>
                </a:solidFill>
              </a:rPr>
              <a:t>h</a:t>
            </a:r>
            <a:r>
              <a:rPr lang="en-US" altLang="zh-CN" sz="2000" b="1">
                <a:solidFill>
                  <a:srgbClr val="000000"/>
                </a:solidFill>
              </a:rPr>
              <a:t>(n</a:t>
            </a:r>
            <a:r>
              <a:rPr lang="en-US" altLang="zh-CN" sz="2000" b="1" baseline="-25000">
                <a:solidFill>
                  <a:srgbClr val="000000"/>
                </a:solidFill>
              </a:rPr>
              <a:t>5</a:t>
            </a:r>
            <a:r>
              <a:rPr lang="en-US" altLang="zh-CN" sz="2000" b="1">
                <a:solidFill>
                  <a:srgbClr val="000000"/>
                </a:solidFill>
              </a:rPr>
              <a:t>)</a:t>
            </a:r>
            <a:r>
              <a:rPr lang="zh-CN" altLang="en-US" sz="2000" b="1">
                <a:solidFill>
                  <a:srgbClr val="000000"/>
                </a:solidFill>
              </a:rPr>
              <a:t>＝</a:t>
            </a:r>
            <a:r>
              <a:rPr lang="en-US" altLang="zh-CN" sz="2000" b="1">
                <a:solidFill>
                  <a:srgbClr val="000000"/>
                </a:solidFill>
              </a:rPr>
              <a:t>1</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6</a:t>
            </a:r>
            <a:r>
              <a:rPr lang="en-US" altLang="zh-CN" sz="2000" b="1">
                <a:solidFill>
                  <a:srgbClr val="000000"/>
                </a:solidFill>
              </a:rPr>
              <a:t>)</a:t>
            </a:r>
            <a:r>
              <a:rPr lang="zh-CN" altLang="en-US" sz="2000" b="1">
                <a:solidFill>
                  <a:srgbClr val="000000"/>
                </a:solidFill>
              </a:rPr>
              <a:t>＝</a:t>
            </a:r>
            <a:r>
              <a:rPr lang="en-US" altLang="zh-CN" sz="2000" b="1">
                <a:solidFill>
                  <a:srgbClr val="000000"/>
                </a:solidFill>
              </a:rPr>
              <a:t>2</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7</a:t>
            </a:r>
            <a:r>
              <a:rPr lang="en-US" altLang="zh-CN" sz="2000" b="1">
                <a:solidFill>
                  <a:srgbClr val="000000"/>
                </a:solidFill>
              </a:rPr>
              <a:t>)</a:t>
            </a:r>
            <a:r>
              <a:rPr lang="zh-CN" altLang="en-US" sz="2000" b="1">
                <a:solidFill>
                  <a:srgbClr val="000000"/>
                </a:solidFill>
              </a:rPr>
              <a:t>＝</a:t>
            </a:r>
            <a:r>
              <a:rPr lang="en-US" altLang="zh-CN" sz="2000" b="1">
                <a:solidFill>
                  <a:srgbClr val="000000"/>
                </a:solidFill>
              </a:rPr>
              <a:t>h(n</a:t>
            </a:r>
            <a:r>
              <a:rPr lang="en-US" altLang="zh-CN" sz="2000" b="1" baseline="-25000">
                <a:solidFill>
                  <a:srgbClr val="000000"/>
                </a:solidFill>
              </a:rPr>
              <a:t>8</a:t>
            </a:r>
            <a:r>
              <a:rPr lang="en-US" altLang="zh-CN" sz="2000" b="1">
                <a:solidFill>
                  <a:srgbClr val="000000"/>
                </a:solidFill>
              </a:rPr>
              <a:t>)</a:t>
            </a:r>
            <a:r>
              <a:rPr lang="zh-CN" altLang="en-US" sz="2000" b="1">
                <a:solidFill>
                  <a:srgbClr val="000000"/>
                </a:solidFill>
              </a:rPr>
              <a:t>＝</a:t>
            </a:r>
            <a:r>
              <a:rPr lang="en-US" altLang="zh-CN" sz="2000" b="1">
                <a:solidFill>
                  <a:srgbClr val="000000"/>
                </a:solidFill>
              </a:rPr>
              <a:t>0</a:t>
            </a:r>
            <a:r>
              <a:rPr lang="zh-CN" altLang="en-US" sz="2000" b="1">
                <a:solidFill>
                  <a:srgbClr val="000000"/>
                </a:solidFill>
              </a:rPr>
              <a:t>（目标节点）。</a:t>
            </a:r>
            <a:br>
              <a:rPr lang="zh-CN" altLang="en-US" sz="2000" b="1">
                <a:solidFill>
                  <a:srgbClr val="000000"/>
                </a:solidFill>
              </a:rPr>
            </a:br>
            <a:endParaRPr lang="zh-CN" altLang="en-US" sz="2000" b="1">
              <a:solidFill>
                <a:srgbClr val="000000"/>
              </a:solidFill>
            </a:endParaRPr>
          </a:p>
          <a:p>
            <a:pPr eaLnBrk="1" hangingPunct="1">
              <a:spcBef>
                <a:spcPct val="50000"/>
              </a:spcBef>
              <a:buClrTx/>
              <a:buSzTx/>
              <a:buFontTx/>
              <a:buNone/>
            </a:pPr>
            <a:r>
              <a:rPr lang="zh-CN" altLang="en-US" sz="2000" b="1">
                <a:solidFill>
                  <a:srgbClr val="000000"/>
                </a:solidFill>
              </a:rPr>
              <a:t>假设</a:t>
            </a:r>
            <a:r>
              <a:rPr lang="en-US" altLang="zh-CN" sz="2000" b="1">
                <a:solidFill>
                  <a:srgbClr val="000000"/>
                </a:solidFill>
              </a:rPr>
              <a:t>k-</a:t>
            </a:r>
            <a:r>
              <a:rPr lang="zh-CN" altLang="en-US" sz="2000" b="1">
                <a:solidFill>
                  <a:srgbClr val="000000"/>
                </a:solidFill>
              </a:rPr>
              <a:t>连接符的费用值为</a:t>
            </a:r>
            <a:r>
              <a:rPr lang="en-US" altLang="zh-CN" sz="2000" b="1">
                <a:solidFill>
                  <a:srgbClr val="000000"/>
                </a:solidFill>
              </a:rPr>
              <a:t>k</a:t>
            </a:r>
            <a:r>
              <a:rPr lang="zh-CN" altLang="en-US" sz="2000" b="1">
                <a:solidFill>
                  <a:srgbClr val="000000"/>
                </a:solidFill>
              </a:rPr>
              <a:t>。</a:t>
            </a:r>
          </a:p>
        </p:txBody>
      </p:sp>
      <p:sp>
        <p:nvSpPr>
          <p:cNvPr id="45062" name="Line 7">
            <a:extLst>
              <a:ext uri="{FF2B5EF4-FFF2-40B4-BE49-F238E27FC236}">
                <a16:creationId xmlns:a16="http://schemas.microsoft.com/office/drawing/2014/main" id="{32E1C6E2-E538-41C5-B269-EC28952B75BE}"/>
              </a:ext>
            </a:extLst>
          </p:cNvPr>
          <p:cNvSpPr>
            <a:spLocks noChangeShapeType="1"/>
          </p:cNvSpPr>
          <p:nvPr/>
        </p:nvSpPr>
        <p:spPr bwMode="auto">
          <a:xfrm flipH="1">
            <a:off x="7451725" y="1125538"/>
            <a:ext cx="720725" cy="574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a:p>
        </p:txBody>
      </p:sp>
      <p:sp>
        <p:nvSpPr>
          <p:cNvPr id="45063" name="Line 6">
            <a:extLst>
              <a:ext uri="{FF2B5EF4-FFF2-40B4-BE49-F238E27FC236}">
                <a16:creationId xmlns:a16="http://schemas.microsoft.com/office/drawing/2014/main" id="{529F5E23-3F85-4577-A9AD-2E405A58A398}"/>
              </a:ext>
            </a:extLst>
          </p:cNvPr>
          <p:cNvSpPr>
            <a:spLocks noChangeShapeType="1"/>
          </p:cNvSpPr>
          <p:nvPr/>
        </p:nvSpPr>
        <p:spPr bwMode="auto">
          <a:xfrm flipH="1">
            <a:off x="7451725" y="1268413"/>
            <a:ext cx="720725"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日期占位符 3">
            <a:extLst>
              <a:ext uri="{FF2B5EF4-FFF2-40B4-BE49-F238E27FC236}">
                <a16:creationId xmlns:a16="http://schemas.microsoft.com/office/drawing/2014/main" id="{41EF33A5-7A1C-4D8F-9C8A-59FB7BBF70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893F51-E6FC-468D-9F9A-64F92CAD90F6}" type="datetime1">
              <a:rPr lang="en-US" altLang="zh-CN" sz="1400" smtClean="0"/>
              <a:pPr>
                <a:spcBef>
                  <a:spcPct val="0"/>
                </a:spcBef>
                <a:buClrTx/>
                <a:buSzTx/>
                <a:buFontTx/>
                <a:buNone/>
              </a:pPr>
              <a:t>3/18/2023</a:t>
            </a:fld>
            <a:endParaRPr lang="en-US" altLang="zh-CN" sz="1400"/>
          </a:p>
        </p:txBody>
      </p:sp>
      <p:sp>
        <p:nvSpPr>
          <p:cNvPr id="46082" name="灯片编号占位符 5">
            <a:extLst>
              <a:ext uri="{FF2B5EF4-FFF2-40B4-BE49-F238E27FC236}">
                <a16:creationId xmlns:a16="http://schemas.microsoft.com/office/drawing/2014/main" id="{45768EDE-3E23-4E69-A7EF-32871BCA3A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8D652D-836E-40E6-AE47-8A8039A3613B}" type="slidenum">
              <a:rPr lang="en-US" altLang="zh-CN" sz="2600">
                <a:solidFill>
                  <a:schemeClr val="bg1"/>
                </a:solidFill>
              </a:rPr>
              <a:pPr>
                <a:spcBef>
                  <a:spcPct val="0"/>
                </a:spcBef>
                <a:buClrTx/>
                <a:buSzTx/>
                <a:buFontTx/>
                <a:buNone/>
              </a:pPr>
              <a:t>31</a:t>
            </a:fld>
            <a:endParaRPr lang="en-US" altLang="zh-CN" sz="2600">
              <a:solidFill>
                <a:schemeClr val="bg1"/>
              </a:solidFill>
            </a:endParaRPr>
          </a:p>
        </p:txBody>
      </p:sp>
      <p:sp>
        <p:nvSpPr>
          <p:cNvPr id="46083" name="Rectangle 2">
            <a:extLst>
              <a:ext uri="{FF2B5EF4-FFF2-40B4-BE49-F238E27FC236}">
                <a16:creationId xmlns:a16="http://schemas.microsoft.com/office/drawing/2014/main" id="{EFA627B5-DC0F-42C2-8DA1-9EDC15FC0981}"/>
              </a:ext>
            </a:extLst>
          </p:cNvPr>
          <p:cNvSpPr>
            <a:spLocks noGrp="1" noChangeArrowheads="1"/>
          </p:cNvSpPr>
          <p:nvPr>
            <p:ph type="title"/>
          </p:nvPr>
        </p:nvSpPr>
        <p:spPr/>
        <p:txBody>
          <a:bodyPr/>
          <a:lstStyle/>
          <a:p>
            <a:pPr eaLnBrk="1" hangingPunct="1"/>
            <a:endParaRPr lang="zh-CN" altLang="zh-CN"/>
          </a:p>
        </p:txBody>
      </p:sp>
      <p:pic>
        <p:nvPicPr>
          <p:cNvPr id="46084" name="Picture 5" descr="http://210.43.128.200:8009/18/text/chapter3/images/3.3a.gif">
            <a:extLst>
              <a:ext uri="{FF2B5EF4-FFF2-40B4-BE49-F238E27FC236}">
                <a16:creationId xmlns:a16="http://schemas.microsoft.com/office/drawing/2014/main" id="{D2AF6E86-686D-4460-ACB4-C4D0CB2806C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76400" y="2424113"/>
            <a:ext cx="45243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a:extLst>
              <a:ext uri="{FF2B5EF4-FFF2-40B4-BE49-F238E27FC236}">
                <a16:creationId xmlns:a16="http://schemas.microsoft.com/office/drawing/2014/main" id="{D6AA9030-04AB-4158-BE8E-8AC74C90912B}"/>
              </a:ext>
            </a:extLst>
          </p:cNvPr>
          <p:cNvSpPr>
            <a:spLocks noChangeArrowheads="1"/>
          </p:cNvSpPr>
          <p:nvPr>
            <p:ph type="body" idx="1"/>
          </p:nvPr>
        </p:nvSpPr>
        <p:spPr>
          <a:xfrm>
            <a:off x="838200" y="6099175"/>
            <a:ext cx="7693025" cy="758825"/>
          </a:xfrm>
          <a:solidFill>
            <a:schemeClr val="bg1"/>
          </a:solidFill>
        </p:spPr>
        <p:txBody>
          <a:bodyPr/>
          <a:lstStyle/>
          <a:p>
            <a:pPr eaLnBrk="1" hangingPunct="1">
              <a:buFont typeface="Wingdings" panose="05000000000000000000" pitchFamily="2" charset="2"/>
              <a:buNone/>
            </a:pPr>
            <a:r>
              <a:rPr kumimoji="1" lang="en-US" altLang="zh-CN"/>
              <a:t>                  </a:t>
            </a:r>
            <a:r>
              <a:rPr kumimoji="1" lang="zh-CN" altLang="en-US"/>
              <a:t>图</a:t>
            </a:r>
            <a:r>
              <a:rPr kumimoji="1" lang="en-US" altLang="zh-CN"/>
              <a:t>4.3(a)  </a:t>
            </a:r>
            <a:r>
              <a:rPr kumimoji="1" lang="zh-CN" altLang="en-US"/>
              <a:t>一次循环后</a:t>
            </a:r>
          </a:p>
        </p:txBody>
      </p:sp>
      <p:sp>
        <p:nvSpPr>
          <p:cNvPr id="46086" name="Arc 8">
            <a:extLst>
              <a:ext uri="{FF2B5EF4-FFF2-40B4-BE49-F238E27FC236}">
                <a16:creationId xmlns:a16="http://schemas.microsoft.com/office/drawing/2014/main" id="{D045BCE4-D190-4B6B-A662-0D88B5981382}"/>
              </a:ext>
            </a:extLst>
          </p:cNvPr>
          <p:cNvSpPr>
            <a:spLocks/>
          </p:cNvSpPr>
          <p:nvPr/>
        </p:nvSpPr>
        <p:spPr bwMode="auto">
          <a:xfrm flipV="1">
            <a:off x="4140200" y="3213100"/>
            <a:ext cx="360363"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日期占位符 3">
            <a:extLst>
              <a:ext uri="{FF2B5EF4-FFF2-40B4-BE49-F238E27FC236}">
                <a16:creationId xmlns:a16="http://schemas.microsoft.com/office/drawing/2014/main" id="{2EB0BC6E-F1A1-4D80-B665-94E701B5449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E49591-14FC-4922-8D75-424EC06A129F}" type="datetime1">
              <a:rPr lang="en-US" altLang="zh-CN" sz="1400" smtClean="0"/>
              <a:pPr>
                <a:spcBef>
                  <a:spcPct val="0"/>
                </a:spcBef>
                <a:buClrTx/>
                <a:buSzTx/>
                <a:buFontTx/>
                <a:buNone/>
              </a:pPr>
              <a:t>3/18/2023</a:t>
            </a:fld>
            <a:endParaRPr lang="en-US" altLang="zh-CN" sz="1400"/>
          </a:p>
        </p:txBody>
      </p:sp>
      <p:sp>
        <p:nvSpPr>
          <p:cNvPr id="47106" name="灯片编号占位符 5">
            <a:extLst>
              <a:ext uri="{FF2B5EF4-FFF2-40B4-BE49-F238E27FC236}">
                <a16:creationId xmlns:a16="http://schemas.microsoft.com/office/drawing/2014/main" id="{C72E0CE2-9D98-4146-A613-F2DBCAC77B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2BCA42-2625-4E2D-B6F7-1F6C28F4FEE9}" type="slidenum">
              <a:rPr lang="en-US" altLang="zh-CN" sz="2600">
                <a:solidFill>
                  <a:schemeClr val="bg1"/>
                </a:solidFill>
              </a:rPr>
              <a:pPr>
                <a:spcBef>
                  <a:spcPct val="0"/>
                </a:spcBef>
                <a:buClrTx/>
                <a:buSzTx/>
                <a:buFontTx/>
                <a:buNone/>
              </a:pPr>
              <a:t>32</a:t>
            </a:fld>
            <a:endParaRPr lang="en-US" altLang="zh-CN" sz="2600">
              <a:solidFill>
                <a:schemeClr val="bg1"/>
              </a:solidFill>
            </a:endParaRPr>
          </a:p>
        </p:txBody>
      </p:sp>
      <p:sp>
        <p:nvSpPr>
          <p:cNvPr id="47107" name="Rectangle 2">
            <a:extLst>
              <a:ext uri="{FF2B5EF4-FFF2-40B4-BE49-F238E27FC236}">
                <a16:creationId xmlns:a16="http://schemas.microsoft.com/office/drawing/2014/main" id="{3EEB3252-D358-4D8B-A5A6-C3C338AA77F6}"/>
              </a:ext>
            </a:extLst>
          </p:cNvPr>
          <p:cNvSpPr>
            <a:spLocks noGrp="1" noChangeArrowheads="1"/>
          </p:cNvSpPr>
          <p:nvPr>
            <p:ph type="title"/>
          </p:nvPr>
        </p:nvSpPr>
        <p:spPr/>
        <p:txBody>
          <a:bodyPr/>
          <a:lstStyle/>
          <a:p>
            <a:pPr eaLnBrk="1" hangingPunct="1"/>
            <a:endParaRPr lang="zh-CN" altLang="zh-CN"/>
          </a:p>
        </p:txBody>
      </p:sp>
      <p:pic>
        <p:nvPicPr>
          <p:cNvPr id="47108" name="Picture 5" descr="http://210.43.128.200:8009/18/text/chapter3/images/3.3b.gif">
            <a:extLst>
              <a:ext uri="{FF2B5EF4-FFF2-40B4-BE49-F238E27FC236}">
                <a16:creationId xmlns:a16="http://schemas.microsoft.com/office/drawing/2014/main" id="{DE8E62D0-98C2-4694-82E7-080F49C3E161}"/>
              </a:ext>
            </a:extLst>
          </p:cNvPr>
          <p:cNvPicPr>
            <a:picLocks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3065463" y="2565400"/>
            <a:ext cx="4224337" cy="3541713"/>
          </a:xfrm>
          <a:noFill/>
        </p:spPr>
      </p:pic>
      <p:sp>
        <p:nvSpPr>
          <p:cNvPr id="47109" name="Text Box 6">
            <a:extLst>
              <a:ext uri="{FF2B5EF4-FFF2-40B4-BE49-F238E27FC236}">
                <a16:creationId xmlns:a16="http://schemas.microsoft.com/office/drawing/2014/main" id="{A2A2793E-E66D-426A-B0AA-98CF478CB92B}"/>
              </a:ext>
            </a:extLst>
          </p:cNvPr>
          <p:cNvSpPr txBox="1">
            <a:spLocks noChangeArrowheads="1"/>
          </p:cNvSpPr>
          <p:nvPr/>
        </p:nvSpPr>
        <p:spPr bwMode="auto">
          <a:xfrm>
            <a:off x="3276600" y="5862638"/>
            <a:ext cx="3733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a:latin typeface="Times New Roman" panose="02020603050405020304" pitchFamily="18" charset="0"/>
              </a:rPr>
              <a:t>图</a:t>
            </a:r>
            <a:r>
              <a:rPr lang="en-US" altLang="zh-CN">
                <a:latin typeface="Times New Roman" panose="02020603050405020304" pitchFamily="18" charset="0"/>
              </a:rPr>
              <a:t>4.3(b)  </a:t>
            </a:r>
            <a:r>
              <a:rPr lang="zh-CN" altLang="en-US">
                <a:latin typeface="Times New Roman" panose="02020603050405020304" pitchFamily="18" charset="0"/>
              </a:rPr>
              <a:t>两次循环后</a:t>
            </a: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占位符 3">
            <a:extLst>
              <a:ext uri="{FF2B5EF4-FFF2-40B4-BE49-F238E27FC236}">
                <a16:creationId xmlns:a16="http://schemas.microsoft.com/office/drawing/2014/main" id="{8D0AA1D0-9CEB-4CA8-9738-533793AC46D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E690E2-1D0F-4939-80D9-3CC2D8EFA7D4}" type="datetime1">
              <a:rPr lang="en-US" altLang="zh-CN" sz="1400" smtClean="0"/>
              <a:pPr>
                <a:spcBef>
                  <a:spcPct val="0"/>
                </a:spcBef>
                <a:buClrTx/>
                <a:buSzTx/>
                <a:buFontTx/>
                <a:buNone/>
              </a:pPr>
              <a:t>3/18/2023</a:t>
            </a:fld>
            <a:endParaRPr lang="en-US" altLang="zh-CN" sz="1400"/>
          </a:p>
        </p:txBody>
      </p:sp>
      <p:sp>
        <p:nvSpPr>
          <p:cNvPr id="48130" name="灯片编号占位符 5">
            <a:extLst>
              <a:ext uri="{FF2B5EF4-FFF2-40B4-BE49-F238E27FC236}">
                <a16:creationId xmlns:a16="http://schemas.microsoft.com/office/drawing/2014/main" id="{5C5ADADC-4C1E-4AAD-B057-D7C7B4EF43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811F5C-C694-4F01-A310-C95BAA3B7B58}" type="slidenum">
              <a:rPr lang="en-US" altLang="zh-CN" sz="2600">
                <a:solidFill>
                  <a:schemeClr val="bg1"/>
                </a:solidFill>
              </a:rPr>
              <a:pPr>
                <a:spcBef>
                  <a:spcPct val="0"/>
                </a:spcBef>
                <a:buClrTx/>
                <a:buSzTx/>
                <a:buFontTx/>
                <a:buNone/>
              </a:pPr>
              <a:t>33</a:t>
            </a:fld>
            <a:endParaRPr lang="en-US" altLang="zh-CN" sz="2600">
              <a:solidFill>
                <a:schemeClr val="bg1"/>
              </a:solidFill>
            </a:endParaRPr>
          </a:p>
        </p:txBody>
      </p:sp>
      <p:sp>
        <p:nvSpPr>
          <p:cNvPr id="48131" name="Rectangle 2">
            <a:extLst>
              <a:ext uri="{FF2B5EF4-FFF2-40B4-BE49-F238E27FC236}">
                <a16:creationId xmlns:a16="http://schemas.microsoft.com/office/drawing/2014/main" id="{62F640D3-E74C-4F02-A2E3-CBCE2BFF21D8}"/>
              </a:ext>
            </a:extLst>
          </p:cNvPr>
          <p:cNvSpPr>
            <a:spLocks noGrp="1" noChangeArrowheads="1"/>
          </p:cNvSpPr>
          <p:nvPr>
            <p:ph type="title"/>
          </p:nvPr>
        </p:nvSpPr>
        <p:spPr/>
        <p:txBody>
          <a:bodyPr/>
          <a:lstStyle/>
          <a:p>
            <a:pPr eaLnBrk="1" hangingPunct="1"/>
            <a:endParaRPr lang="zh-CN" altLang="zh-CN"/>
          </a:p>
        </p:txBody>
      </p:sp>
      <p:pic>
        <p:nvPicPr>
          <p:cNvPr id="48132" name="Picture 4" descr="http://210.43.128.200:8009/18/text/chapter3/images/3_5F3c%20copy.gif">
            <a:extLst>
              <a:ext uri="{FF2B5EF4-FFF2-40B4-BE49-F238E27FC236}">
                <a16:creationId xmlns:a16="http://schemas.microsoft.com/office/drawing/2014/main" id="{D09EAEEF-F61E-4954-A08C-09D26C9C6562}"/>
              </a:ext>
            </a:extLst>
          </p:cNvPr>
          <p:cNvPicPr>
            <a:picLocks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2916238" y="2239963"/>
            <a:ext cx="3656012" cy="4141787"/>
          </a:xfrm>
          <a:noFill/>
        </p:spPr>
      </p:pic>
      <p:sp>
        <p:nvSpPr>
          <p:cNvPr id="48133" name="Text Box 5">
            <a:extLst>
              <a:ext uri="{FF2B5EF4-FFF2-40B4-BE49-F238E27FC236}">
                <a16:creationId xmlns:a16="http://schemas.microsoft.com/office/drawing/2014/main" id="{34357531-3FFE-4E9A-BCE5-E2CFFB8EB1D9}"/>
              </a:ext>
            </a:extLst>
          </p:cNvPr>
          <p:cNvSpPr txBox="1">
            <a:spLocks noChangeArrowheads="1"/>
          </p:cNvSpPr>
          <p:nvPr/>
        </p:nvSpPr>
        <p:spPr bwMode="auto">
          <a:xfrm>
            <a:off x="4006850" y="5805488"/>
            <a:ext cx="3733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a:latin typeface="Times New Roman" panose="02020603050405020304" pitchFamily="18" charset="0"/>
              </a:rPr>
              <a:t>图</a:t>
            </a:r>
            <a:r>
              <a:rPr lang="en-US" altLang="zh-CN">
                <a:latin typeface="Times New Roman" panose="02020603050405020304" pitchFamily="18" charset="0"/>
              </a:rPr>
              <a:t>4.3(c)  </a:t>
            </a:r>
            <a:r>
              <a:rPr lang="zh-CN" altLang="en-US">
                <a:latin typeface="Times New Roman" panose="02020603050405020304" pitchFamily="18" charset="0"/>
              </a:rPr>
              <a:t>三次循环后</a:t>
            </a:r>
          </a:p>
        </p:txBody>
      </p:sp>
      <p:sp>
        <p:nvSpPr>
          <p:cNvPr id="48134" name="Text Box 6">
            <a:extLst>
              <a:ext uri="{FF2B5EF4-FFF2-40B4-BE49-F238E27FC236}">
                <a16:creationId xmlns:a16="http://schemas.microsoft.com/office/drawing/2014/main" id="{F0C51597-3F60-49B1-B3EC-EBFE2CB8E710}"/>
              </a:ext>
            </a:extLst>
          </p:cNvPr>
          <p:cNvSpPr txBox="1">
            <a:spLocks noChangeArrowheads="1"/>
          </p:cNvSpPr>
          <p:nvPr/>
        </p:nvSpPr>
        <p:spPr bwMode="auto">
          <a:xfrm>
            <a:off x="4654550" y="5192713"/>
            <a:ext cx="3733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rPr>
              <a:t>0</a:t>
            </a: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占位符 3">
            <a:extLst>
              <a:ext uri="{FF2B5EF4-FFF2-40B4-BE49-F238E27FC236}">
                <a16:creationId xmlns:a16="http://schemas.microsoft.com/office/drawing/2014/main" id="{9152FAA1-86DA-4471-AF92-09593A633AA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A4CDF8-50CA-47F2-A729-FCF4E509E6EC}" type="datetime1">
              <a:rPr lang="en-US" altLang="zh-CN" sz="1400" smtClean="0"/>
              <a:pPr>
                <a:spcBef>
                  <a:spcPct val="0"/>
                </a:spcBef>
                <a:buClrTx/>
                <a:buSzTx/>
                <a:buFontTx/>
                <a:buNone/>
              </a:pPr>
              <a:t>3/18/2023</a:t>
            </a:fld>
            <a:endParaRPr lang="en-US" altLang="zh-CN" sz="1400"/>
          </a:p>
        </p:txBody>
      </p:sp>
      <p:sp>
        <p:nvSpPr>
          <p:cNvPr id="49154" name="灯片编号占位符 5">
            <a:extLst>
              <a:ext uri="{FF2B5EF4-FFF2-40B4-BE49-F238E27FC236}">
                <a16:creationId xmlns:a16="http://schemas.microsoft.com/office/drawing/2014/main" id="{997DCF1C-82D8-41E8-9AC8-E657BCA056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09C478-AF5F-4245-9A53-60A27B78EA4E}" type="slidenum">
              <a:rPr lang="en-US" altLang="zh-CN" sz="2600">
                <a:solidFill>
                  <a:schemeClr val="bg1"/>
                </a:solidFill>
              </a:rPr>
              <a:pPr>
                <a:spcBef>
                  <a:spcPct val="0"/>
                </a:spcBef>
                <a:buClrTx/>
                <a:buSzTx/>
                <a:buFontTx/>
                <a:buNone/>
              </a:pPr>
              <a:t>34</a:t>
            </a:fld>
            <a:endParaRPr lang="en-US" altLang="zh-CN" sz="2600">
              <a:solidFill>
                <a:schemeClr val="bg1"/>
              </a:solidFill>
            </a:endParaRPr>
          </a:p>
        </p:txBody>
      </p:sp>
      <p:sp>
        <p:nvSpPr>
          <p:cNvPr id="49155" name="Rectangle 2">
            <a:extLst>
              <a:ext uri="{FF2B5EF4-FFF2-40B4-BE49-F238E27FC236}">
                <a16:creationId xmlns:a16="http://schemas.microsoft.com/office/drawing/2014/main" id="{9ED43059-5259-4C7D-86DE-28A5A126347A}"/>
              </a:ext>
            </a:extLst>
          </p:cNvPr>
          <p:cNvSpPr>
            <a:spLocks noGrp="1" noChangeArrowheads="1"/>
          </p:cNvSpPr>
          <p:nvPr>
            <p:ph type="title"/>
          </p:nvPr>
        </p:nvSpPr>
        <p:spPr/>
        <p:txBody>
          <a:bodyPr/>
          <a:lstStyle/>
          <a:p>
            <a:pPr eaLnBrk="1" hangingPunct="1"/>
            <a:endParaRPr lang="zh-CN" altLang="zh-CN"/>
          </a:p>
        </p:txBody>
      </p:sp>
      <p:pic>
        <p:nvPicPr>
          <p:cNvPr id="49156" name="Picture 4" descr="http://210.43.128.200:8009/18/text/chapter3/images/3_3d%20copy.gif">
            <a:extLst>
              <a:ext uri="{FF2B5EF4-FFF2-40B4-BE49-F238E27FC236}">
                <a16:creationId xmlns:a16="http://schemas.microsoft.com/office/drawing/2014/main" id="{604E060A-8C02-48F6-9A2C-59EBAB81587D}"/>
              </a:ext>
            </a:extLst>
          </p:cNvPr>
          <p:cNvPicPr>
            <a:picLocks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3260725" y="2276475"/>
            <a:ext cx="3422650" cy="3868738"/>
          </a:xfrm>
          <a:noFill/>
        </p:spPr>
      </p:pic>
      <p:sp>
        <p:nvSpPr>
          <p:cNvPr id="49157" name="Text Box 6">
            <a:extLst>
              <a:ext uri="{FF2B5EF4-FFF2-40B4-BE49-F238E27FC236}">
                <a16:creationId xmlns:a16="http://schemas.microsoft.com/office/drawing/2014/main" id="{745E3BF4-7496-4612-AF64-50C2AC4D9B8D}"/>
              </a:ext>
            </a:extLst>
          </p:cNvPr>
          <p:cNvSpPr txBox="1">
            <a:spLocks noChangeArrowheads="1"/>
          </p:cNvSpPr>
          <p:nvPr/>
        </p:nvSpPr>
        <p:spPr bwMode="auto">
          <a:xfrm>
            <a:off x="4006850" y="5805488"/>
            <a:ext cx="3733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a:latin typeface="Times New Roman" panose="02020603050405020304" pitchFamily="18" charset="0"/>
              </a:rPr>
              <a:t>图</a:t>
            </a:r>
            <a:r>
              <a:rPr lang="en-US" altLang="zh-CN">
                <a:latin typeface="Times New Roman" panose="02020603050405020304" pitchFamily="18" charset="0"/>
              </a:rPr>
              <a:t>4.3(d)  </a:t>
            </a:r>
            <a:r>
              <a:rPr lang="zh-CN" altLang="en-US">
                <a:latin typeface="Times New Roman" panose="02020603050405020304" pitchFamily="18" charset="0"/>
              </a:rPr>
              <a:t>四次循环后</a:t>
            </a: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占位符 3">
            <a:extLst>
              <a:ext uri="{FF2B5EF4-FFF2-40B4-BE49-F238E27FC236}">
                <a16:creationId xmlns:a16="http://schemas.microsoft.com/office/drawing/2014/main" id="{3CF49AAE-F9D6-497D-93BE-529760725A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EFBBD2-E7EB-4021-8A36-48F159C37AF7}" type="datetime1">
              <a:rPr lang="en-US" altLang="zh-CN" sz="1400" smtClean="0"/>
              <a:pPr>
                <a:spcBef>
                  <a:spcPct val="0"/>
                </a:spcBef>
                <a:buClrTx/>
                <a:buSzTx/>
                <a:buFontTx/>
                <a:buNone/>
              </a:pPr>
              <a:t>3/18/2023</a:t>
            </a:fld>
            <a:endParaRPr lang="en-US" altLang="zh-CN" sz="1400"/>
          </a:p>
        </p:txBody>
      </p:sp>
      <p:sp>
        <p:nvSpPr>
          <p:cNvPr id="50178" name="灯片编号占位符 5">
            <a:extLst>
              <a:ext uri="{FF2B5EF4-FFF2-40B4-BE49-F238E27FC236}">
                <a16:creationId xmlns:a16="http://schemas.microsoft.com/office/drawing/2014/main" id="{7D9AFDEF-A8F7-4D06-827C-6D1AC3766E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F0276C-573F-451B-8713-984D920E3F9D}" type="slidenum">
              <a:rPr lang="en-US" altLang="zh-CN" sz="2600">
                <a:solidFill>
                  <a:schemeClr val="bg1"/>
                </a:solidFill>
              </a:rPr>
              <a:pPr>
                <a:spcBef>
                  <a:spcPct val="0"/>
                </a:spcBef>
                <a:buClrTx/>
                <a:buSzTx/>
                <a:buFontTx/>
                <a:buNone/>
              </a:pPr>
              <a:t>35</a:t>
            </a:fld>
            <a:endParaRPr lang="en-US" altLang="zh-CN" sz="2600">
              <a:solidFill>
                <a:schemeClr val="bg1"/>
              </a:solidFill>
            </a:endParaRPr>
          </a:p>
        </p:txBody>
      </p:sp>
      <p:sp>
        <p:nvSpPr>
          <p:cNvPr id="50179" name="Text Box 4">
            <a:extLst>
              <a:ext uri="{FF2B5EF4-FFF2-40B4-BE49-F238E27FC236}">
                <a16:creationId xmlns:a16="http://schemas.microsoft.com/office/drawing/2014/main" id="{9809F1B7-C863-4D7C-848C-902AD3DAA5A8}"/>
              </a:ext>
            </a:extLst>
          </p:cNvPr>
          <p:cNvSpPr txBox="1">
            <a:spLocks noChangeArrowheads="1"/>
          </p:cNvSpPr>
          <p:nvPr/>
        </p:nvSpPr>
        <p:spPr bwMode="auto">
          <a:xfrm>
            <a:off x="847725" y="762000"/>
            <a:ext cx="76962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99"/>
                </a:solidFill>
                <a:latin typeface="Times New Roman" panose="02020603050405020304" pitchFamily="18" charset="0"/>
              </a:rPr>
              <a:t>从</a:t>
            </a:r>
            <a:r>
              <a:rPr lang="en-US" altLang="zh-CN" sz="2400">
                <a:solidFill>
                  <a:srgbClr val="000099"/>
                </a:solidFill>
                <a:latin typeface="Times New Roman" panose="02020603050405020304" pitchFamily="18" charset="0"/>
              </a:rPr>
              <a:t>n</a:t>
            </a:r>
            <a:r>
              <a:rPr lang="en-US" altLang="zh-CN" sz="2400" baseline="-25000">
                <a:solidFill>
                  <a:srgbClr val="000099"/>
                </a:solidFill>
                <a:latin typeface="Times New Roman" panose="02020603050405020304" pitchFamily="18" charset="0"/>
              </a:rPr>
              <a:t>0</a:t>
            </a:r>
            <a:r>
              <a:rPr lang="zh-CN" altLang="en-US" sz="2400">
                <a:solidFill>
                  <a:srgbClr val="000099"/>
                </a:solidFill>
                <a:latin typeface="Times New Roman" panose="02020603050405020304" pitchFamily="18" charset="0"/>
              </a:rPr>
              <a:t>开始，沿指向连接符的指针找到的解图即为搜索的结果。</a:t>
            </a:r>
            <a:r>
              <a:rPr lang="en-US" altLang="zh-CN" sz="2400">
                <a:solidFill>
                  <a:srgbClr val="000099"/>
                </a:solidFill>
                <a:latin typeface="Times New Roman" panose="02020603050405020304" pitchFamily="18" charset="0"/>
              </a:rPr>
              <a:t>n</a:t>
            </a:r>
            <a:r>
              <a:rPr lang="en-US" altLang="zh-CN" sz="2400" baseline="-25000">
                <a:solidFill>
                  <a:srgbClr val="000099"/>
                </a:solidFill>
                <a:latin typeface="Times New Roman" panose="02020603050405020304" pitchFamily="18" charset="0"/>
              </a:rPr>
              <a:t>0</a:t>
            </a:r>
            <a:r>
              <a:rPr lang="zh-CN" altLang="en-US" sz="2400">
                <a:solidFill>
                  <a:srgbClr val="000099"/>
                </a:solidFill>
                <a:latin typeface="Times New Roman" panose="02020603050405020304" pitchFamily="18" charset="0"/>
              </a:rPr>
              <a:t>给出的修正费用值</a:t>
            </a:r>
            <a:r>
              <a:rPr lang="en-US" altLang="zh-CN" sz="2400">
                <a:solidFill>
                  <a:srgbClr val="000099"/>
                </a:solidFill>
                <a:latin typeface="Times New Roman" panose="02020603050405020304" pitchFamily="18" charset="0"/>
              </a:rPr>
              <a:t>q(n</a:t>
            </a:r>
            <a:r>
              <a:rPr lang="en-US" altLang="zh-CN" sz="2400" baseline="-25000">
                <a:solidFill>
                  <a:srgbClr val="000099"/>
                </a:solidFill>
                <a:latin typeface="Times New Roman" panose="02020603050405020304" pitchFamily="18" charset="0"/>
              </a:rPr>
              <a:t>0</a:t>
            </a:r>
            <a:r>
              <a:rPr lang="en-US" altLang="zh-CN" sz="2400">
                <a:solidFill>
                  <a:srgbClr val="000099"/>
                </a:solidFill>
                <a:latin typeface="Times New Roman" panose="02020603050405020304" pitchFamily="18" charset="0"/>
              </a:rPr>
              <a:t>)</a:t>
            </a:r>
            <a:r>
              <a:rPr lang="zh-CN" altLang="en-US" sz="240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rPr>
              <a:t>5</a:t>
            </a:r>
            <a:r>
              <a:rPr lang="zh-CN" altLang="en-US" sz="2400">
                <a:solidFill>
                  <a:srgbClr val="000099"/>
                </a:solidFill>
                <a:latin typeface="Times New Roman" panose="02020603050405020304" pitchFamily="18" charset="0"/>
              </a:rPr>
              <a:t>就是解图的费用值。</a:t>
            </a:r>
            <a:endParaRPr lang="zh-CN" altLang="en-US" sz="2400">
              <a:latin typeface="Times New Roman" panose="02020603050405020304" pitchFamily="18" charset="0"/>
            </a:endParaRPr>
          </a:p>
          <a:p>
            <a:pPr eaLnBrk="1" hangingPunct="1">
              <a:spcBef>
                <a:spcPct val="50000"/>
              </a:spcBef>
              <a:buClrTx/>
              <a:buSzTx/>
              <a:buFontTx/>
              <a:buNone/>
            </a:pPr>
            <a:endParaRPr lang="en-US" altLang="zh-CN" sz="1400">
              <a:latin typeface="Comic Sans MS" panose="030F0702030302020204" pitchFamily="66" charset="0"/>
            </a:endParaRPr>
          </a:p>
        </p:txBody>
      </p:sp>
      <p:sp>
        <p:nvSpPr>
          <p:cNvPr id="50180" name="Rectangle 5">
            <a:extLst>
              <a:ext uri="{FF2B5EF4-FFF2-40B4-BE49-F238E27FC236}">
                <a16:creationId xmlns:a16="http://schemas.microsoft.com/office/drawing/2014/main" id="{5A9332C8-0422-4576-B7D5-AC0DCDD928D2}"/>
              </a:ext>
            </a:extLst>
          </p:cNvPr>
          <p:cNvSpPr>
            <a:spLocks noChangeArrowheads="1"/>
          </p:cNvSpPr>
          <p:nvPr/>
        </p:nvSpPr>
        <p:spPr bwMode="auto">
          <a:xfrm>
            <a:off x="3924300" y="2724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pic>
        <p:nvPicPr>
          <p:cNvPr id="50181" name="Picture 6" descr="http://210.43.128.200:8009/18/text/chapter3/images/3_0.gif">
            <a:extLst>
              <a:ext uri="{FF2B5EF4-FFF2-40B4-BE49-F238E27FC236}">
                <a16:creationId xmlns:a16="http://schemas.microsoft.com/office/drawing/2014/main" id="{2B5B17CC-8B7C-4093-A243-BEAA1E65B74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76363" y="1644650"/>
            <a:ext cx="41671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 Box 7">
            <a:extLst>
              <a:ext uri="{FF2B5EF4-FFF2-40B4-BE49-F238E27FC236}">
                <a16:creationId xmlns:a16="http://schemas.microsoft.com/office/drawing/2014/main" id="{0CA6FE18-CC13-4C9F-90DD-3F9525F64F6D}"/>
              </a:ext>
            </a:extLst>
          </p:cNvPr>
          <p:cNvSpPr txBox="1">
            <a:spLocks noChangeArrowheads="1"/>
          </p:cNvSpPr>
          <p:nvPr/>
        </p:nvSpPr>
        <p:spPr bwMode="auto">
          <a:xfrm>
            <a:off x="2600325" y="5661025"/>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600">
                <a:latin typeface="Times New Roman" panose="02020603050405020304" pitchFamily="18" charset="0"/>
              </a:rPr>
              <a:t>图</a:t>
            </a:r>
            <a:r>
              <a:rPr lang="en-US" altLang="zh-CN" sz="3600">
                <a:latin typeface="Times New Roman" panose="02020603050405020304" pitchFamily="18" charset="0"/>
              </a:rPr>
              <a:t>4.3(e)  </a:t>
            </a:r>
            <a:r>
              <a:rPr lang="zh-CN" altLang="en-US" sz="3600">
                <a:latin typeface="Times New Roman" panose="02020603050405020304" pitchFamily="18" charset="0"/>
              </a:rPr>
              <a:t>搜索得到的解图</a:t>
            </a: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3">
            <a:extLst>
              <a:ext uri="{FF2B5EF4-FFF2-40B4-BE49-F238E27FC236}">
                <a16:creationId xmlns:a16="http://schemas.microsoft.com/office/drawing/2014/main" id="{5072AA37-B91A-419A-9468-C7E1F9324B6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9D86AD-0A88-416D-8FC3-63DA4E56CE3A}" type="datetime1">
              <a:rPr lang="en-US" altLang="zh-CN" sz="1400" smtClean="0"/>
              <a:pPr>
                <a:spcBef>
                  <a:spcPct val="0"/>
                </a:spcBef>
                <a:buClrTx/>
                <a:buSzTx/>
                <a:buFontTx/>
                <a:buNone/>
              </a:pPr>
              <a:t>3/18/2023</a:t>
            </a:fld>
            <a:endParaRPr lang="en-US" altLang="zh-CN" sz="1400"/>
          </a:p>
        </p:txBody>
      </p:sp>
      <p:sp>
        <p:nvSpPr>
          <p:cNvPr id="51202" name="灯片编号占位符 5">
            <a:extLst>
              <a:ext uri="{FF2B5EF4-FFF2-40B4-BE49-F238E27FC236}">
                <a16:creationId xmlns:a16="http://schemas.microsoft.com/office/drawing/2014/main" id="{C3D812E5-A0D8-4A94-8C62-8E2134C536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B3C978-AC2E-4393-863C-1532C9C10821}" type="slidenum">
              <a:rPr lang="en-US" altLang="zh-CN" sz="2600">
                <a:solidFill>
                  <a:schemeClr val="bg1"/>
                </a:solidFill>
              </a:rPr>
              <a:pPr>
                <a:spcBef>
                  <a:spcPct val="0"/>
                </a:spcBef>
                <a:buClrTx/>
                <a:buSzTx/>
                <a:buFontTx/>
                <a:buNone/>
              </a:pPr>
              <a:t>36</a:t>
            </a:fld>
            <a:endParaRPr lang="en-US" altLang="zh-CN" sz="2600">
              <a:solidFill>
                <a:schemeClr val="bg1"/>
              </a:solidFill>
            </a:endParaRPr>
          </a:p>
        </p:txBody>
      </p:sp>
      <p:sp>
        <p:nvSpPr>
          <p:cNvPr id="51203" name="AutoShape 2">
            <a:extLst>
              <a:ext uri="{FF2B5EF4-FFF2-40B4-BE49-F238E27FC236}">
                <a16:creationId xmlns:a16="http://schemas.microsoft.com/office/drawing/2014/main" id="{36D56422-C6CE-4111-B582-5C1AE4371969}"/>
              </a:ext>
            </a:extLst>
          </p:cNvPr>
          <p:cNvSpPr>
            <a:spLocks noGrp="1" noChangeArrowheads="1"/>
          </p:cNvSpPr>
          <p:nvPr>
            <p:ph type="title"/>
          </p:nvPr>
        </p:nvSpPr>
        <p:spPr/>
        <p:txBody>
          <a:bodyPr/>
          <a:lstStyle/>
          <a:p>
            <a:pPr eaLnBrk="1" hangingPunct="1"/>
            <a:r>
              <a:rPr kumimoji="1" lang="en-US" altLang="zh-CN" b="0">
                <a:solidFill>
                  <a:srgbClr val="0000FF"/>
                </a:solidFill>
              </a:rPr>
              <a:t>Note</a:t>
            </a:r>
          </a:p>
        </p:txBody>
      </p:sp>
      <p:sp>
        <p:nvSpPr>
          <p:cNvPr id="51204" name="Rectangle 3">
            <a:extLst>
              <a:ext uri="{FF2B5EF4-FFF2-40B4-BE49-F238E27FC236}">
                <a16:creationId xmlns:a16="http://schemas.microsoft.com/office/drawing/2014/main" id="{1AC1982C-BFAB-42CD-8E95-269ABB092383}"/>
              </a:ext>
            </a:extLst>
          </p:cNvPr>
          <p:cNvSpPr>
            <a:spLocks noGrp="1" noChangeArrowheads="1"/>
          </p:cNvSpPr>
          <p:nvPr>
            <p:ph type="body" idx="1"/>
          </p:nvPr>
        </p:nvSpPr>
        <p:spPr/>
        <p:txBody>
          <a:bodyPr/>
          <a:lstStyle/>
          <a:p>
            <a:pPr eaLnBrk="1" hangingPunct="1">
              <a:spcBef>
                <a:spcPct val="50000"/>
              </a:spcBef>
              <a:buClrTx/>
              <a:buSzTx/>
              <a:buFontTx/>
              <a:buNone/>
            </a:pPr>
            <a:r>
              <a:rPr kumimoji="1" lang="zh-CN" altLang="en-US">
                <a:solidFill>
                  <a:srgbClr val="000000"/>
                </a:solidFill>
              </a:rPr>
              <a:t>（</a:t>
            </a:r>
            <a:r>
              <a:rPr kumimoji="1" lang="en-US" altLang="zh-CN">
                <a:solidFill>
                  <a:srgbClr val="000000"/>
                </a:solidFill>
              </a:rPr>
              <a:t>1</a:t>
            </a:r>
            <a:r>
              <a:rPr kumimoji="1" lang="zh-CN" altLang="en-US">
                <a:solidFill>
                  <a:srgbClr val="000000"/>
                </a:solidFill>
              </a:rPr>
              <a:t>）在第</a:t>
            </a:r>
            <a:r>
              <a:rPr kumimoji="1" lang="en-US" altLang="zh-CN">
                <a:solidFill>
                  <a:srgbClr val="000000"/>
                </a:solidFill>
              </a:rPr>
              <a:t>6</a:t>
            </a:r>
            <a:r>
              <a:rPr kumimoji="1" lang="zh-CN" altLang="en-US">
                <a:solidFill>
                  <a:srgbClr val="000000"/>
                </a:solidFill>
              </a:rPr>
              <a:t>步扩展节点</a:t>
            </a:r>
            <a:r>
              <a:rPr kumimoji="1" lang="en-US" altLang="zh-CN">
                <a:solidFill>
                  <a:srgbClr val="000000"/>
                </a:solidFill>
              </a:rPr>
              <a:t>n</a:t>
            </a:r>
            <a:r>
              <a:rPr kumimoji="1" lang="zh-CN" altLang="en-US">
                <a:solidFill>
                  <a:srgbClr val="000000"/>
                </a:solidFill>
              </a:rPr>
              <a:t>时，若不存在后继节点（即陷入死胡同），则可在第</a:t>
            </a:r>
            <a:r>
              <a:rPr kumimoji="1" lang="en-US" altLang="zh-CN">
                <a:solidFill>
                  <a:srgbClr val="000000"/>
                </a:solidFill>
              </a:rPr>
              <a:t>11</a:t>
            </a:r>
            <a:r>
              <a:rPr kumimoji="1" lang="zh-CN" altLang="en-US">
                <a:solidFill>
                  <a:srgbClr val="000000"/>
                </a:solidFill>
              </a:rPr>
              <a:t>步中对</a:t>
            </a:r>
            <a:r>
              <a:rPr kumimoji="1" lang="en-US" altLang="zh-CN">
                <a:solidFill>
                  <a:srgbClr val="000000"/>
                </a:solidFill>
              </a:rPr>
              <a:t>m</a:t>
            </a:r>
            <a:r>
              <a:rPr kumimoji="1" lang="zh-CN" altLang="en-US">
                <a:solidFill>
                  <a:srgbClr val="000000"/>
                </a:solidFill>
              </a:rPr>
              <a:t>（即</a:t>
            </a:r>
            <a:r>
              <a:rPr kumimoji="1" lang="en-US" altLang="zh-CN">
                <a:solidFill>
                  <a:srgbClr val="000000"/>
                </a:solidFill>
              </a:rPr>
              <a:t>n</a:t>
            </a:r>
            <a:r>
              <a:rPr kumimoji="1" lang="zh-CN" altLang="en-US">
                <a:solidFill>
                  <a:srgbClr val="000000"/>
                </a:solidFill>
              </a:rPr>
              <a:t>）赋一个高的</a:t>
            </a:r>
            <a:r>
              <a:rPr kumimoji="1" lang="en-US" altLang="zh-CN">
                <a:solidFill>
                  <a:srgbClr val="000000"/>
                </a:solidFill>
              </a:rPr>
              <a:t>q</a:t>
            </a:r>
            <a:r>
              <a:rPr kumimoji="1" lang="zh-CN" altLang="en-US">
                <a:solidFill>
                  <a:srgbClr val="000000"/>
                </a:solidFill>
              </a:rPr>
              <a:t>值，这个高的</a:t>
            </a:r>
            <a:r>
              <a:rPr kumimoji="1" lang="en-US" altLang="zh-CN">
                <a:solidFill>
                  <a:srgbClr val="000000"/>
                </a:solidFill>
              </a:rPr>
              <a:t>q</a:t>
            </a:r>
            <a:r>
              <a:rPr kumimoji="1" lang="zh-CN" altLang="en-US">
                <a:solidFill>
                  <a:srgbClr val="000000"/>
                </a:solidFill>
              </a:rPr>
              <a:t>值会依次传递到</a:t>
            </a:r>
            <a:r>
              <a:rPr kumimoji="1" lang="en-US" altLang="zh-CN">
                <a:solidFill>
                  <a:srgbClr val="000000"/>
                </a:solidFill>
              </a:rPr>
              <a:t>s</a:t>
            </a:r>
            <a:r>
              <a:rPr kumimoji="1" lang="zh-CN" altLang="en-US">
                <a:solidFill>
                  <a:srgbClr val="000000"/>
                </a:solidFill>
              </a:rPr>
              <a:t>，使得含有节点</a:t>
            </a:r>
            <a:r>
              <a:rPr kumimoji="1" lang="en-US" altLang="zh-CN">
                <a:solidFill>
                  <a:srgbClr val="000000"/>
                </a:solidFill>
              </a:rPr>
              <a:t>n</a:t>
            </a:r>
            <a:r>
              <a:rPr kumimoji="1" lang="zh-CN" altLang="en-US">
                <a:solidFill>
                  <a:srgbClr val="000000"/>
                </a:solidFill>
              </a:rPr>
              <a:t>的子图具有高的</a:t>
            </a:r>
            <a:r>
              <a:rPr kumimoji="1" lang="en-US" altLang="zh-CN">
                <a:solidFill>
                  <a:srgbClr val="000000"/>
                </a:solidFill>
              </a:rPr>
              <a:t>q</a:t>
            </a:r>
            <a:r>
              <a:rPr kumimoji="1" lang="zh-CN" altLang="en-US">
                <a:solidFill>
                  <a:srgbClr val="000000"/>
                </a:solidFill>
              </a:rPr>
              <a:t>（</a:t>
            </a:r>
            <a:r>
              <a:rPr kumimoji="1" lang="en-US" altLang="zh-CN">
                <a:solidFill>
                  <a:srgbClr val="000000"/>
                </a:solidFill>
              </a:rPr>
              <a:t>s</a:t>
            </a:r>
            <a:r>
              <a:rPr kumimoji="1" lang="zh-CN" altLang="en-US">
                <a:solidFill>
                  <a:srgbClr val="000000"/>
                </a:solidFill>
              </a:rPr>
              <a:t>），从而排除了被当作候选局部解图的可能性。</a:t>
            </a:r>
          </a:p>
          <a:p>
            <a:pPr eaLnBrk="1" hangingPunct="1">
              <a:buFont typeface="Wingdings" panose="05000000000000000000" pitchFamily="2" charset="2"/>
              <a:buNone/>
            </a:pPr>
            <a:endParaRPr lang="en-US" altLang="zh-CN"/>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3">
            <a:extLst>
              <a:ext uri="{FF2B5EF4-FFF2-40B4-BE49-F238E27FC236}">
                <a16:creationId xmlns:a16="http://schemas.microsoft.com/office/drawing/2014/main" id="{8ACDBFD3-89C2-4CA9-B158-8E12925F3D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6DC595-BBA2-490B-B621-5A1E6C67804E}" type="datetime1">
              <a:rPr lang="en-US" altLang="zh-CN" sz="1400" smtClean="0"/>
              <a:pPr>
                <a:spcBef>
                  <a:spcPct val="0"/>
                </a:spcBef>
                <a:buClrTx/>
                <a:buSzTx/>
                <a:buFontTx/>
                <a:buNone/>
              </a:pPr>
              <a:t>3/18/2023</a:t>
            </a:fld>
            <a:endParaRPr lang="en-US" altLang="zh-CN" sz="1400"/>
          </a:p>
        </p:txBody>
      </p:sp>
      <p:sp>
        <p:nvSpPr>
          <p:cNvPr id="52226" name="灯片编号占位符 5">
            <a:extLst>
              <a:ext uri="{FF2B5EF4-FFF2-40B4-BE49-F238E27FC236}">
                <a16:creationId xmlns:a16="http://schemas.microsoft.com/office/drawing/2014/main" id="{BEE40455-04FC-484B-AEA5-49835A395E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81A98D-A77C-42BB-9047-F62C97249A64}" type="slidenum">
              <a:rPr lang="en-US" altLang="zh-CN" sz="2600">
                <a:solidFill>
                  <a:schemeClr val="bg1"/>
                </a:solidFill>
              </a:rPr>
              <a:pPr>
                <a:spcBef>
                  <a:spcPct val="0"/>
                </a:spcBef>
                <a:buClrTx/>
                <a:buSzTx/>
                <a:buFontTx/>
                <a:buNone/>
              </a:pPr>
              <a:t>37</a:t>
            </a:fld>
            <a:endParaRPr lang="en-US" altLang="zh-CN" sz="2600">
              <a:solidFill>
                <a:schemeClr val="bg1"/>
              </a:solidFill>
            </a:endParaRPr>
          </a:p>
        </p:txBody>
      </p:sp>
      <p:sp>
        <p:nvSpPr>
          <p:cNvPr id="52227" name="Rectangle 2">
            <a:extLst>
              <a:ext uri="{FF2B5EF4-FFF2-40B4-BE49-F238E27FC236}">
                <a16:creationId xmlns:a16="http://schemas.microsoft.com/office/drawing/2014/main" id="{7F54313F-3964-4B19-A409-EF2332A7A519}"/>
              </a:ext>
            </a:extLst>
          </p:cNvPr>
          <p:cNvSpPr>
            <a:spLocks noGrp="1" noChangeArrowheads="1"/>
          </p:cNvSpPr>
          <p:nvPr>
            <p:ph type="title"/>
          </p:nvPr>
        </p:nvSpPr>
        <p:spPr/>
        <p:txBody>
          <a:bodyPr/>
          <a:lstStyle/>
          <a:p>
            <a:pPr eaLnBrk="1" hangingPunct="1"/>
            <a:endParaRPr lang="zh-CN" altLang="zh-CN"/>
          </a:p>
        </p:txBody>
      </p:sp>
      <p:sp>
        <p:nvSpPr>
          <p:cNvPr id="52228" name="Rectangle 3">
            <a:extLst>
              <a:ext uri="{FF2B5EF4-FFF2-40B4-BE49-F238E27FC236}">
                <a16:creationId xmlns:a16="http://schemas.microsoft.com/office/drawing/2014/main" id="{2226C721-FD3D-4B88-B471-583E739ABB8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a:t>(2)</a:t>
            </a:r>
            <a:r>
              <a:rPr lang="zh-CN" altLang="en-US"/>
              <a:t>如果一个与／或 图存在解图，如果对于图中所有的节点</a:t>
            </a:r>
            <a:r>
              <a:rPr lang="en-US" altLang="zh-CN"/>
              <a:t>n</a:t>
            </a:r>
            <a:r>
              <a:rPr lang="zh-CN" altLang="en-US"/>
              <a:t>都有</a:t>
            </a:r>
            <a:r>
              <a:rPr lang="en-US" altLang="zh-CN"/>
              <a:t>h</a:t>
            </a:r>
            <a:r>
              <a:rPr lang="zh-CN" altLang="en-US"/>
              <a:t>（</a:t>
            </a:r>
            <a:r>
              <a:rPr lang="en-US" altLang="zh-CN"/>
              <a:t>n</a:t>
            </a:r>
            <a:r>
              <a:rPr lang="zh-CN" altLang="en-US"/>
              <a:t>）≤</a:t>
            </a:r>
            <a:r>
              <a:rPr lang="en-US" altLang="zh-CN"/>
              <a:t>h*</a:t>
            </a:r>
            <a:r>
              <a:rPr lang="zh-CN" altLang="en-US"/>
              <a:t>（</a:t>
            </a:r>
            <a:r>
              <a:rPr lang="en-US" altLang="zh-CN"/>
              <a:t>n</a:t>
            </a:r>
            <a:r>
              <a:rPr lang="zh-CN" altLang="en-US"/>
              <a:t>），并且启发函数</a:t>
            </a:r>
            <a:r>
              <a:rPr lang="en-US" altLang="zh-CN"/>
              <a:t>h</a:t>
            </a:r>
            <a:r>
              <a:rPr lang="zh-CN" altLang="en-US"/>
              <a:t>满足单调限制，则</a:t>
            </a:r>
            <a:r>
              <a:rPr lang="en-US" altLang="zh-CN"/>
              <a:t>AO*</a:t>
            </a:r>
            <a:r>
              <a:rPr lang="zh-CN" altLang="en-US"/>
              <a:t>算法必然终止于找出最佳解图。</a:t>
            </a: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a:extLst>
              <a:ext uri="{FF2B5EF4-FFF2-40B4-BE49-F238E27FC236}">
                <a16:creationId xmlns:a16="http://schemas.microsoft.com/office/drawing/2014/main" id="{FD47321A-7751-4B77-9E9E-20D64FFB95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13E458-BF18-42F6-804D-987CB774F0A7}" type="datetime1">
              <a:rPr lang="en-US" altLang="zh-CN" sz="1400" smtClean="0"/>
              <a:pPr>
                <a:spcBef>
                  <a:spcPct val="0"/>
                </a:spcBef>
                <a:buClrTx/>
                <a:buSzTx/>
                <a:buFontTx/>
                <a:buNone/>
              </a:pPr>
              <a:t>3/18/2023</a:t>
            </a:fld>
            <a:endParaRPr lang="en-US" altLang="zh-CN" sz="1400"/>
          </a:p>
        </p:txBody>
      </p:sp>
      <p:sp>
        <p:nvSpPr>
          <p:cNvPr id="53250" name="灯片编号占位符 5">
            <a:extLst>
              <a:ext uri="{FF2B5EF4-FFF2-40B4-BE49-F238E27FC236}">
                <a16:creationId xmlns:a16="http://schemas.microsoft.com/office/drawing/2014/main" id="{69F90A4E-1E8A-4496-858B-615717D4E6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FA632B-45FA-402F-AAD5-72BE542D55FD}" type="slidenum">
              <a:rPr lang="en-US" altLang="zh-CN" sz="2600">
                <a:solidFill>
                  <a:schemeClr val="bg1"/>
                </a:solidFill>
              </a:rPr>
              <a:pPr>
                <a:spcBef>
                  <a:spcPct val="0"/>
                </a:spcBef>
                <a:buClrTx/>
                <a:buSzTx/>
                <a:buFontTx/>
                <a:buNone/>
              </a:pPr>
              <a:t>38</a:t>
            </a:fld>
            <a:endParaRPr lang="en-US" altLang="zh-CN" sz="2600">
              <a:solidFill>
                <a:schemeClr val="bg1"/>
              </a:solidFill>
            </a:endParaRPr>
          </a:p>
        </p:txBody>
      </p:sp>
      <p:sp>
        <p:nvSpPr>
          <p:cNvPr id="53251" name="AutoShape 2">
            <a:extLst>
              <a:ext uri="{FF2B5EF4-FFF2-40B4-BE49-F238E27FC236}">
                <a16:creationId xmlns:a16="http://schemas.microsoft.com/office/drawing/2014/main" id="{B8D9B9C5-7DB3-457A-A586-A496A7E722CC}"/>
              </a:ext>
            </a:extLst>
          </p:cNvPr>
          <p:cNvSpPr>
            <a:spLocks noGrp="1" noChangeArrowheads="1"/>
          </p:cNvSpPr>
          <p:nvPr>
            <p:ph type="title"/>
          </p:nvPr>
        </p:nvSpPr>
        <p:spPr/>
        <p:txBody>
          <a:bodyPr/>
          <a:lstStyle/>
          <a:p>
            <a:pPr eaLnBrk="1" hangingPunct="1"/>
            <a:r>
              <a:rPr lang="zh-CN" altLang="en-US"/>
              <a:t>练习</a:t>
            </a:r>
            <a:r>
              <a:rPr lang="en-US" altLang="zh-CN"/>
              <a:t>1’</a:t>
            </a:r>
            <a:r>
              <a:rPr lang="zh-CN" altLang="en-US"/>
              <a:t>：</a:t>
            </a:r>
          </a:p>
        </p:txBody>
      </p:sp>
      <p:sp>
        <p:nvSpPr>
          <p:cNvPr id="53252" name="Rectangle 3">
            <a:extLst>
              <a:ext uri="{FF2B5EF4-FFF2-40B4-BE49-F238E27FC236}">
                <a16:creationId xmlns:a16="http://schemas.microsoft.com/office/drawing/2014/main" id="{CAD44CA2-5F80-46AF-A1E8-1717596B4DED}"/>
              </a:ext>
            </a:extLst>
          </p:cNvPr>
          <p:cNvSpPr>
            <a:spLocks noGrp="1" noChangeArrowheads="1"/>
          </p:cNvSpPr>
          <p:nvPr>
            <p:ph type="body" idx="1"/>
          </p:nvPr>
        </p:nvSpPr>
        <p:spPr>
          <a:xfrm>
            <a:off x="838200" y="2362200"/>
            <a:ext cx="7693025" cy="4811713"/>
          </a:xfrm>
        </p:spPr>
        <p:txBody>
          <a:bodyPr/>
          <a:lstStyle/>
          <a:p>
            <a:pPr algn="just"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rPr>
              <a:t>假定我们有一个产生式系统，基于如下重写规则：</a:t>
            </a:r>
          </a:p>
          <a:p>
            <a:pPr algn="just"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1</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0</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1</a:t>
            </a:r>
            <a:r>
              <a:rPr lang="en-US" altLang="zh-CN" sz="2000">
                <a:solidFill>
                  <a:srgbClr val="000000"/>
                </a:solidFill>
                <a:latin typeface="Times New Roman" panose="02020603050405020304" pitchFamily="18" charset="0"/>
                <a:cs typeface="Times New Roman" panose="02020603050405020304" pitchFamily="18" charset="0"/>
              </a:rPr>
              <a:t>, n</a:t>
            </a:r>
            <a:r>
              <a:rPr lang="it-IT" altLang="zh-CN" sz="2000" baseline="-30000">
                <a:solidFill>
                  <a:srgbClr val="000000"/>
                </a:solidFill>
                <a:latin typeface="Times New Roman" panose="02020603050405020304" pitchFamily="18" charset="0"/>
                <a:cs typeface="Times New Roman" panose="02020603050405020304" pitchFamily="18" charset="0"/>
              </a:rPr>
              <a:t>2                  </a:t>
            </a: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5</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2</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6</a:t>
            </a:r>
            <a:r>
              <a:rPr lang="en-US" altLang="zh-CN" sz="2000">
                <a:solidFill>
                  <a:srgbClr val="000000"/>
                </a:solidFill>
                <a:latin typeface="Times New Roman" panose="02020603050405020304" pitchFamily="18" charset="0"/>
                <a:cs typeface="Times New Roman" panose="02020603050405020304" pitchFamily="18" charset="0"/>
              </a:rPr>
              <a:t>, n</a:t>
            </a:r>
            <a:r>
              <a:rPr lang="it-IT" altLang="zh-CN" sz="2000" baseline="-30000">
                <a:solidFill>
                  <a:srgbClr val="000000"/>
                </a:solidFill>
                <a:latin typeface="Times New Roman" panose="02020603050405020304" pitchFamily="18" charset="0"/>
                <a:cs typeface="Times New Roman" panose="02020603050405020304" pitchFamily="18" charset="0"/>
              </a:rPr>
              <a:t>7</a:t>
            </a:r>
            <a:endParaRPr lang="en-US" altLang="zh-CN" sz="200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2</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0</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2</a:t>
            </a:r>
            <a:r>
              <a:rPr lang="en-US" altLang="zh-CN" sz="2000">
                <a:solidFill>
                  <a:srgbClr val="000000"/>
                </a:solidFill>
                <a:latin typeface="Times New Roman" panose="02020603050405020304" pitchFamily="18" charset="0"/>
                <a:cs typeface="Times New Roman" panose="02020603050405020304" pitchFamily="18" charset="0"/>
              </a:rPr>
              <a:t>, n</a:t>
            </a:r>
            <a:r>
              <a:rPr lang="it-IT" altLang="zh-CN" sz="2000" baseline="-30000">
                <a:solidFill>
                  <a:srgbClr val="000000"/>
                </a:solidFill>
                <a:latin typeface="Times New Roman" panose="02020603050405020304" pitchFamily="18" charset="0"/>
                <a:cs typeface="Times New Roman" panose="02020603050405020304" pitchFamily="18" charset="0"/>
              </a:rPr>
              <a:t>3                  </a:t>
            </a: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6</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3</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5</a:t>
            </a:r>
            <a:r>
              <a:rPr lang="en-US" altLang="zh-CN" sz="2000">
                <a:solidFill>
                  <a:srgbClr val="000000"/>
                </a:solidFill>
                <a:latin typeface="Times New Roman" panose="02020603050405020304" pitchFamily="18" charset="0"/>
                <a:cs typeface="Times New Roman" panose="02020603050405020304" pitchFamily="18" charset="0"/>
              </a:rPr>
              <a:t>, n</a:t>
            </a:r>
            <a:r>
              <a:rPr lang="it-IT" altLang="zh-CN" sz="2000" baseline="-30000">
                <a:solidFill>
                  <a:srgbClr val="000000"/>
                </a:solidFill>
                <a:latin typeface="Times New Roman" panose="02020603050405020304" pitchFamily="18" charset="0"/>
                <a:cs typeface="Times New Roman" panose="02020603050405020304" pitchFamily="18" charset="0"/>
              </a:rPr>
              <a:t>6</a:t>
            </a:r>
            <a:endParaRPr lang="en-US" altLang="zh-CN" sz="200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3</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1</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2                          </a:t>
            </a: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7</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4</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2</a:t>
            </a:r>
            <a:endParaRPr lang="en-US" altLang="zh-CN" sz="200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sz="2000">
                <a:solidFill>
                  <a:srgbClr val="000000"/>
                </a:solidFill>
                <a:latin typeface="Times New Roman" panose="02020603050405020304" pitchFamily="18" charset="0"/>
                <a:cs typeface="Times New Roman" panose="02020603050405020304" pitchFamily="18" charset="0"/>
              </a:rPr>
              <a:t>R</a:t>
            </a:r>
            <a:r>
              <a:rPr lang="it-IT" altLang="zh-CN" sz="2000" baseline="-30000">
                <a:solidFill>
                  <a:srgbClr val="000000"/>
                </a:solidFill>
                <a:latin typeface="Times New Roman" panose="02020603050405020304" pitchFamily="18" charset="0"/>
                <a:cs typeface="Times New Roman" panose="02020603050405020304" pitchFamily="18" charset="0"/>
              </a:rPr>
              <a:t>4</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1</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4</a:t>
            </a:r>
            <a:r>
              <a:rPr lang="en-US" altLang="zh-CN" sz="2000">
                <a:solidFill>
                  <a:srgbClr val="000000"/>
                </a:solidFill>
                <a:latin typeface="Times New Roman" panose="02020603050405020304" pitchFamily="18" charset="0"/>
                <a:cs typeface="Times New Roman" panose="02020603050405020304" pitchFamily="18" charset="0"/>
              </a:rPr>
              <a:t>                 R</a:t>
            </a:r>
            <a:r>
              <a:rPr lang="it-IT" altLang="zh-CN" sz="2000" baseline="-30000">
                <a:solidFill>
                  <a:srgbClr val="000000"/>
                </a:solidFill>
                <a:latin typeface="Times New Roman" panose="02020603050405020304" pitchFamily="18" charset="0"/>
                <a:cs typeface="Times New Roman" panose="02020603050405020304" pitchFamily="18" charset="0"/>
              </a:rPr>
              <a:t>8</a:t>
            </a:r>
            <a:r>
              <a:rPr lang="zh-CN" altLang="it-IT"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5</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7</a:t>
            </a:r>
            <a:endParaRPr lang="it-IT" altLang="zh-CN" sz="2000">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it-IT" sz="2000">
                <a:solidFill>
                  <a:srgbClr val="000000"/>
                </a:solidFill>
                <a:latin typeface="Times New Roman" panose="02020603050405020304" pitchFamily="18" charset="0"/>
                <a:cs typeface="Times New Roman" panose="02020603050405020304" pitchFamily="18" charset="0"/>
              </a:rPr>
              <a:t>（</a:t>
            </a:r>
            <a:r>
              <a:rPr lang="it-IT" altLang="zh-CN" sz="2000">
                <a:solidFill>
                  <a:srgbClr val="000000"/>
                </a:solidFill>
                <a:latin typeface="Times New Roman" panose="02020603050405020304" pitchFamily="18" charset="0"/>
                <a:cs typeface="Times New Roman" panose="02020603050405020304" pitchFamily="18" charset="0"/>
              </a:rPr>
              <a:t>1</a:t>
            </a:r>
            <a:r>
              <a:rPr lang="zh-CN" altLang="it-IT" sz="2000">
                <a:solidFill>
                  <a:srgbClr val="000000"/>
                </a:solidFill>
                <a:latin typeface="Times New Roman" panose="02020603050405020304" pitchFamily="18" charset="0"/>
                <a:cs typeface="Times New Roman" panose="02020603050405020304" pitchFamily="18" charset="0"/>
              </a:rPr>
              <a:t>）用与</a:t>
            </a:r>
            <a:r>
              <a:rPr lang="it-IT" altLang="zh-CN" sz="2000">
                <a:solidFill>
                  <a:srgbClr val="000000"/>
                </a:solidFill>
                <a:latin typeface="Times New Roman" panose="02020603050405020304" pitchFamily="18" charset="0"/>
                <a:cs typeface="Times New Roman" panose="02020603050405020304" pitchFamily="18" charset="0"/>
              </a:rPr>
              <a:t>/</a:t>
            </a:r>
            <a:r>
              <a:rPr lang="zh-CN" altLang="it-IT" sz="2000">
                <a:solidFill>
                  <a:srgbClr val="000000"/>
                </a:solidFill>
                <a:latin typeface="Times New Roman" panose="02020603050405020304" pitchFamily="18" charset="0"/>
                <a:cs typeface="Times New Roman" panose="02020603050405020304" pitchFamily="18" charset="0"/>
              </a:rPr>
              <a:t>或图表示此产生式系统。</a:t>
            </a:r>
          </a:p>
          <a:p>
            <a:pPr algn="just" eaLnBrk="1" hangingPunct="1">
              <a:buFont typeface="Wingdings" panose="05000000000000000000" pitchFamily="2" charset="2"/>
              <a:buNone/>
            </a:pPr>
            <a:r>
              <a:rPr lang="zh-CN" altLang="it-IT" sz="2000">
                <a:solidFill>
                  <a:srgbClr val="000000"/>
                </a:solidFill>
                <a:latin typeface="Times New Roman" panose="02020603050405020304" pitchFamily="18" charset="0"/>
                <a:cs typeface="Times New Roman" panose="02020603050405020304" pitchFamily="18" charset="0"/>
              </a:rPr>
              <a:t>（</a:t>
            </a:r>
            <a:r>
              <a:rPr lang="it-IT" altLang="zh-CN" sz="2000">
                <a:solidFill>
                  <a:srgbClr val="000000"/>
                </a:solidFill>
                <a:latin typeface="Times New Roman" panose="02020603050405020304" pitchFamily="18" charset="0"/>
                <a:cs typeface="Times New Roman" panose="02020603050405020304" pitchFamily="18" charset="0"/>
              </a:rPr>
              <a:t>2</a:t>
            </a:r>
            <a:r>
              <a:rPr lang="zh-CN" altLang="it-IT" sz="2000">
                <a:solidFill>
                  <a:srgbClr val="000000"/>
                </a:solidFill>
                <a:latin typeface="Times New Roman" panose="02020603050405020304" pitchFamily="18" charset="0"/>
                <a:cs typeface="Times New Roman" panose="02020603050405020304" pitchFamily="18" charset="0"/>
              </a:rPr>
              <a:t>）若</a:t>
            </a:r>
            <a:r>
              <a:rPr lang="it-IT" altLang="zh-CN" sz="2000">
                <a:solidFill>
                  <a:srgbClr val="000000"/>
                </a:solidFill>
                <a:latin typeface="Times New Roman" panose="02020603050405020304" pitchFamily="18" charset="0"/>
                <a:cs typeface="Times New Roman" panose="02020603050405020304" pitchFamily="18" charset="0"/>
              </a:rPr>
              <a:t>h(n</a:t>
            </a:r>
            <a:r>
              <a:rPr lang="it-IT" altLang="zh-CN" sz="2000" baseline="-30000">
                <a:solidFill>
                  <a:srgbClr val="000000"/>
                </a:solidFill>
                <a:latin typeface="Times New Roman" panose="02020603050405020304" pitchFamily="18" charset="0"/>
                <a:cs typeface="Times New Roman" panose="02020603050405020304" pitchFamily="18" charset="0"/>
              </a:rPr>
              <a:t>0</a:t>
            </a:r>
            <a:r>
              <a:rPr lang="it-IT" altLang="zh-CN" sz="2000">
                <a:solidFill>
                  <a:srgbClr val="000000"/>
                </a:solidFill>
                <a:latin typeface="Times New Roman" panose="02020603050405020304" pitchFamily="18" charset="0"/>
                <a:cs typeface="Times New Roman" panose="02020603050405020304" pitchFamily="18" charset="0"/>
              </a:rPr>
              <a:t>)=0, h(n</a:t>
            </a:r>
            <a:r>
              <a:rPr lang="it-IT" altLang="zh-CN" sz="2000" baseline="-30000">
                <a:solidFill>
                  <a:srgbClr val="000000"/>
                </a:solidFill>
                <a:latin typeface="Times New Roman" panose="02020603050405020304" pitchFamily="18" charset="0"/>
                <a:cs typeface="Times New Roman" panose="02020603050405020304" pitchFamily="18" charset="0"/>
              </a:rPr>
              <a:t>1</a:t>
            </a:r>
            <a:r>
              <a:rPr lang="it-IT" altLang="zh-CN" sz="2000">
                <a:solidFill>
                  <a:srgbClr val="000000"/>
                </a:solidFill>
                <a:latin typeface="Times New Roman" panose="02020603050405020304" pitchFamily="18" charset="0"/>
                <a:cs typeface="Times New Roman" panose="02020603050405020304" pitchFamily="18" charset="0"/>
              </a:rPr>
              <a:t>)=2, h(n</a:t>
            </a:r>
            <a:r>
              <a:rPr lang="it-IT" altLang="zh-CN" sz="2000" baseline="-30000">
                <a:solidFill>
                  <a:srgbClr val="000000"/>
                </a:solidFill>
                <a:latin typeface="Times New Roman" panose="02020603050405020304" pitchFamily="18" charset="0"/>
                <a:cs typeface="Times New Roman" panose="02020603050405020304" pitchFamily="18" charset="0"/>
              </a:rPr>
              <a:t>2</a:t>
            </a:r>
            <a:r>
              <a:rPr lang="it-IT" altLang="zh-CN" sz="2000">
                <a:solidFill>
                  <a:srgbClr val="000000"/>
                </a:solidFill>
                <a:latin typeface="Times New Roman" panose="02020603050405020304" pitchFamily="18" charset="0"/>
                <a:cs typeface="Times New Roman" panose="02020603050405020304" pitchFamily="18" charset="0"/>
              </a:rPr>
              <a:t>)=4,h(n</a:t>
            </a:r>
            <a:r>
              <a:rPr lang="it-IT" altLang="zh-CN" sz="2000" baseline="-30000">
                <a:solidFill>
                  <a:srgbClr val="000000"/>
                </a:solidFill>
                <a:latin typeface="Times New Roman" panose="02020603050405020304" pitchFamily="18" charset="0"/>
                <a:cs typeface="Times New Roman" panose="02020603050405020304" pitchFamily="18" charset="0"/>
              </a:rPr>
              <a:t>3</a:t>
            </a:r>
            <a:r>
              <a:rPr lang="it-IT" altLang="zh-CN" sz="2000">
                <a:solidFill>
                  <a:srgbClr val="000000"/>
                </a:solidFill>
                <a:latin typeface="Times New Roman" panose="02020603050405020304" pitchFamily="18" charset="0"/>
                <a:cs typeface="Times New Roman" panose="02020603050405020304" pitchFamily="18" charset="0"/>
              </a:rPr>
              <a:t>)=4,</a:t>
            </a:r>
          </a:p>
          <a:p>
            <a:pPr algn="just" eaLnBrk="1" hangingPunct="1">
              <a:buFont typeface="Wingdings" panose="05000000000000000000" pitchFamily="2" charset="2"/>
              <a:buNone/>
            </a:pPr>
            <a:r>
              <a:rPr lang="it-IT" altLang="zh-CN" sz="2000">
                <a:solidFill>
                  <a:srgbClr val="000000"/>
                </a:solidFill>
                <a:latin typeface="Times New Roman" panose="02020603050405020304" pitchFamily="18" charset="0"/>
                <a:cs typeface="Times New Roman" panose="02020603050405020304" pitchFamily="18" charset="0"/>
              </a:rPr>
              <a:t>              h(n</a:t>
            </a:r>
            <a:r>
              <a:rPr lang="it-IT" altLang="zh-CN" sz="2000" baseline="-30000">
                <a:solidFill>
                  <a:srgbClr val="000000"/>
                </a:solidFill>
                <a:latin typeface="Times New Roman" panose="02020603050405020304" pitchFamily="18" charset="0"/>
                <a:cs typeface="Times New Roman" panose="02020603050405020304" pitchFamily="18" charset="0"/>
              </a:rPr>
              <a:t>4</a:t>
            </a:r>
            <a:r>
              <a:rPr lang="it-IT" altLang="zh-CN" sz="2000">
                <a:solidFill>
                  <a:srgbClr val="000000"/>
                </a:solidFill>
                <a:latin typeface="Times New Roman" panose="02020603050405020304" pitchFamily="18" charset="0"/>
                <a:cs typeface="Times New Roman" panose="02020603050405020304" pitchFamily="18" charset="0"/>
              </a:rPr>
              <a:t>)=3,h(n</a:t>
            </a:r>
            <a:r>
              <a:rPr lang="it-IT" altLang="zh-CN" sz="2000" baseline="-30000">
                <a:solidFill>
                  <a:srgbClr val="000000"/>
                </a:solidFill>
                <a:latin typeface="Times New Roman" panose="02020603050405020304" pitchFamily="18" charset="0"/>
                <a:cs typeface="Times New Roman" panose="02020603050405020304" pitchFamily="18" charset="0"/>
              </a:rPr>
              <a:t>5</a:t>
            </a:r>
            <a:r>
              <a:rPr lang="it-IT" altLang="zh-CN" sz="2000">
                <a:solidFill>
                  <a:srgbClr val="000000"/>
                </a:solidFill>
                <a:latin typeface="Times New Roman" panose="02020603050405020304" pitchFamily="18" charset="0"/>
                <a:cs typeface="Times New Roman" panose="02020603050405020304" pitchFamily="18" charset="0"/>
              </a:rPr>
              <a:t>)=1,h(n</a:t>
            </a:r>
            <a:r>
              <a:rPr lang="it-IT" altLang="zh-CN" sz="2000" baseline="-30000">
                <a:solidFill>
                  <a:srgbClr val="000000"/>
                </a:solidFill>
                <a:latin typeface="Times New Roman" panose="02020603050405020304" pitchFamily="18" charset="0"/>
                <a:cs typeface="Times New Roman" panose="02020603050405020304" pitchFamily="18" charset="0"/>
              </a:rPr>
              <a:t>6</a:t>
            </a:r>
            <a:r>
              <a:rPr lang="it-IT" altLang="zh-CN" sz="2000">
                <a:solidFill>
                  <a:srgbClr val="000000"/>
                </a:solidFill>
                <a:latin typeface="Times New Roman" panose="02020603050405020304" pitchFamily="18" charset="0"/>
                <a:cs typeface="Times New Roman" panose="02020603050405020304" pitchFamily="18" charset="0"/>
              </a:rPr>
              <a:t>)=0,h(n</a:t>
            </a:r>
            <a:r>
              <a:rPr lang="it-IT" altLang="zh-CN" sz="2000" baseline="-30000">
                <a:solidFill>
                  <a:srgbClr val="000000"/>
                </a:solidFill>
                <a:latin typeface="Times New Roman" panose="02020603050405020304" pitchFamily="18" charset="0"/>
                <a:cs typeface="Times New Roman" panose="02020603050405020304" pitchFamily="18" charset="0"/>
              </a:rPr>
              <a:t>7</a:t>
            </a:r>
            <a:r>
              <a:rPr lang="it-IT" altLang="zh-CN" sz="2000">
                <a:solidFill>
                  <a:srgbClr val="000000"/>
                </a:solidFill>
                <a:latin typeface="Times New Roman" panose="02020603050405020304" pitchFamily="18" charset="0"/>
                <a:cs typeface="Times New Roman" panose="02020603050405020304" pitchFamily="18" charset="0"/>
              </a:rPr>
              <a:t>)=0,</a:t>
            </a:r>
          </a:p>
          <a:p>
            <a:pPr eaLnBrk="1" hangingPunct="1">
              <a:buFont typeface="Wingdings" panose="05000000000000000000" pitchFamily="2" charset="2"/>
              <a:buNone/>
            </a:pPr>
            <a:r>
              <a:rPr lang="zh-CN" altLang="it-IT" sz="2000">
                <a:solidFill>
                  <a:srgbClr val="000000"/>
                </a:solidFill>
                <a:latin typeface="Times New Roman" panose="02020603050405020304" pitchFamily="18" charset="0"/>
                <a:cs typeface="Times New Roman" panose="02020603050405020304" pitchFamily="18" charset="0"/>
              </a:rPr>
              <a:t>     为启发函数，</a:t>
            </a:r>
            <a:r>
              <a:rPr lang="it-IT" altLang="zh-CN" sz="2000">
                <a:solidFill>
                  <a:srgbClr val="000000"/>
                </a:solidFill>
                <a:latin typeface="Times New Roman" panose="02020603050405020304" pitchFamily="18" charset="0"/>
                <a:cs typeface="Times New Roman" panose="02020603050405020304" pitchFamily="18" charset="0"/>
              </a:rPr>
              <a:t>k-</a:t>
            </a:r>
            <a:r>
              <a:rPr lang="zh-CN" altLang="it-IT" sz="2000">
                <a:solidFill>
                  <a:srgbClr val="000000"/>
                </a:solidFill>
                <a:latin typeface="Times New Roman" panose="02020603050405020304" pitchFamily="18" charset="0"/>
                <a:cs typeface="Times New Roman" panose="02020603050405020304" pitchFamily="18" charset="0"/>
              </a:rPr>
              <a:t>连接符的费用为</a:t>
            </a:r>
            <a:r>
              <a:rPr lang="it-IT" altLang="zh-CN" sz="2000">
                <a:solidFill>
                  <a:srgbClr val="000000"/>
                </a:solidFill>
                <a:latin typeface="Times New Roman" panose="02020603050405020304" pitchFamily="18" charset="0"/>
                <a:cs typeface="Times New Roman" panose="02020603050405020304" pitchFamily="18" charset="0"/>
              </a:rPr>
              <a:t>k</a:t>
            </a:r>
            <a:r>
              <a:rPr lang="zh-CN" altLang="it-IT" sz="2000">
                <a:solidFill>
                  <a:srgbClr val="000000"/>
                </a:solidFill>
                <a:latin typeface="Times New Roman" panose="02020603050405020304" pitchFamily="18" charset="0"/>
                <a:cs typeface="Times New Roman" panose="02020603050405020304" pitchFamily="18" charset="0"/>
              </a:rPr>
              <a:t>，求</a:t>
            </a:r>
            <a:r>
              <a:rPr lang="it-IT" altLang="zh-CN" sz="2000">
                <a:solidFill>
                  <a:srgbClr val="000000"/>
                </a:solidFill>
                <a:latin typeface="Times New Roman" panose="02020603050405020304" pitchFamily="18" charset="0"/>
                <a:cs typeface="Times New Roman" panose="02020603050405020304" pitchFamily="18" charset="0"/>
              </a:rPr>
              <a:t>n</a:t>
            </a:r>
            <a:r>
              <a:rPr lang="it-IT" altLang="zh-CN" sz="2000" baseline="-30000">
                <a:solidFill>
                  <a:srgbClr val="000000"/>
                </a:solidFill>
                <a:latin typeface="Times New Roman" panose="02020603050405020304" pitchFamily="18" charset="0"/>
                <a:cs typeface="Times New Roman" panose="02020603050405020304" pitchFamily="18" charset="0"/>
              </a:rPr>
              <a:t>0</a:t>
            </a:r>
            <a:r>
              <a:rPr lang="zh-CN" altLang="it-IT" sz="2000">
                <a:solidFill>
                  <a:srgbClr val="000000"/>
                </a:solidFill>
                <a:latin typeface="Times New Roman" panose="02020603050405020304" pitchFamily="18" charset="0"/>
                <a:cs typeface="Times New Roman" panose="02020603050405020304" pitchFamily="18" charset="0"/>
              </a:rPr>
              <a:t>到</a:t>
            </a:r>
            <a:r>
              <a:rPr lang="it-IT" altLang="zh-CN" sz="2000">
                <a:solidFill>
                  <a:srgbClr val="000000"/>
                </a:solidFill>
                <a:latin typeface="Times New Roman" panose="02020603050405020304" pitchFamily="18" charset="0"/>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 n</a:t>
            </a:r>
            <a:r>
              <a:rPr lang="it-IT" altLang="zh-CN" sz="2000" baseline="-30000">
                <a:solidFill>
                  <a:srgbClr val="000000"/>
                </a:solidFill>
                <a:latin typeface="Times New Roman" panose="02020603050405020304" pitchFamily="18" charset="0"/>
                <a:cs typeface="Times New Roman" panose="02020603050405020304" pitchFamily="18" charset="0"/>
              </a:rPr>
              <a:t>6</a:t>
            </a:r>
            <a:r>
              <a:rPr lang="en-US" altLang="zh-CN" sz="2000">
                <a:solidFill>
                  <a:srgbClr val="000000"/>
                </a:solidFill>
                <a:cs typeface="Times New Roman" panose="02020603050405020304" pitchFamily="18" charset="0"/>
              </a:rPr>
              <a:t>,</a:t>
            </a:r>
            <a:r>
              <a:rPr lang="en-US" altLang="zh-CN" sz="2000">
                <a:solidFill>
                  <a:srgbClr val="000000"/>
                </a:solidFill>
                <a:latin typeface="Times New Roman" panose="02020603050405020304" pitchFamily="18" charset="0"/>
                <a:cs typeface="Times New Roman" panose="02020603050405020304" pitchFamily="18" charset="0"/>
              </a:rPr>
              <a:t> n</a:t>
            </a:r>
            <a:r>
              <a:rPr lang="it-IT" altLang="zh-CN" sz="2000" baseline="-30000">
                <a:solidFill>
                  <a:srgbClr val="000000"/>
                </a:solidFill>
                <a:latin typeface="Times New Roman" panose="02020603050405020304" pitchFamily="18" charset="0"/>
                <a:cs typeface="Times New Roman" panose="02020603050405020304" pitchFamily="18" charset="0"/>
              </a:rPr>
              <a:t>7</a:t>
            </a:r>
            <a:r>
              <a:rPr lang="it-IT" altLang="zh-CN" sz="2000">
                <a:solidFill>
                  <a:srgbClr val="000000"/>
                </a:solidFill>
                <a:latin typeface="Times New Roman" panose="02020603050405020304" pitchFamily="18" charset="0"/>
                <a:cs typeface="Times New Roman" panose="02020603050405020304" pitchFamily="18" charset="0"/>
              </a:rPr>
              <a:t>}</a:t>
            </a:r>
            <a:r>
              <a:rPr lang="zh-CN" altLang="it-IT" sz="2000">
                <a:solidFill>
                  <a:srgbClr val="000000"/>
                </a:solidFill>
                <a:latin typeface="Times New Roman" panose="02020603050405020304" pitchFamily="18" charset="0"/>
                <a:cs typeface="Times New Roman" panose="02020603050405020304" pitchFamily="18" charset="0"/>
              </a:rPr>
              <a:t>的最佳解图。（要求：使用</a:t>
            </a:r>
            <a:r>
              <a:rPr lang="it-IT" altLang="zh-CN" sz="2000">
                <a:solidFill>
                  <a:srgbClr val="000000"/>
                </a:solidFill>
                <a:latin typeface="Times New Roman" panose="02020603050405020304" pitchFamily="18" charset="0"/>
                <a:cs typeface="Times New Roman" panose="02020603050405020304" pitchFamily="18" charset="0"/>
              </a:rPr>
              <a:t>AO*</a:t>
            </a:r>
            <a:r>
              <a:rPr lang="zh-CN" altLang="it-IT" sz="2000">
                <a:solidFill>
                  <a:srgbClr val="000000"/>
                </a:solidFill>
                <a:latin typeface="Times New Roman" panose="02020603050405020304" pitchFamily="18" charset="0"/>
                <a:cs typeface="Times New Roman" panose="02020603050405020304" pitchFamily="18" charset="0"/>
              </a:rPr>
              <a:t>算法，画出各次循环图，标明各点费用</a:t>
            </a:r>
            <a:r>
              <a:rPr lang="it-IT" altLang="zh-CN" sz="2000">
                <a:solidFill>
                  <a:srgbClr val="000000"/>
                </a:solidFill>
                <a:latin typeface="Times New Roman" panose="02020603050405020304" pitchFamily="18" charset="0"/>
                <a:cs typeface="Times New Roman" panose="02020603050405020304" pitchFamily="18" charset="0"/>
              </a:rPr>
              <a:t>q(n)</a:t>
            </a:r>
            <a:r>
              <a:rPr lang="zh-CN" altLang="it-IT" sz="2000">
                <a:solidFill>
                  <a:srgbClr val="000000"/>
                </a:solidFill>
                <a:latin typeface="Times New Roman" panose="02020603050405020304" pitchFamily="18" charset="0"/>
                <a:cs typeface="Times New Roman" panose="02020603050405020304" pitchFamily="18" charset="0"/>
              </a:rPr>
              <a:t>，画出最后的最佳解图，并指明最佳解图的费用）</a:t>
            </a:r>
            <a:r>
              <a:rPr lang="zh-CN" altLang="it-IT" sz="2000"/>
              <a:t> </a:t>
            </a:r>
            <a:endParaRPr lang="zh-CN" altLang="en-US" sz="2000"/>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a:extLst>
              <a:ext uri="{FF2B5EF4-FFF2-40B4-BE49-F238E27FC236}">
                <a16:creationId xmlns:a16="http://schemas.microsoft.com/office/drawing/2014/main" id="{075416F4-36B9-4EA2-8CF4-7362597E48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6900CC-D610-4993-A314-129B64BF51F5}" type="datetime1">
              <a:rPr lang="en-US" altLang="zh-CN" sz="1400" smtClean="0"/>
              <a:pPr>
                <a:spcBef>
                  <a:spcPct val="0"/>
                </a:spcBef>
                <a:buClrTx/>
                <a:buSzTx/>
                <a:buFontTx/>
                <a:buNone/>
              </a:pPr>
              <a:t>3/18/2023</a:t>
            </a:fld>
            <a:endParaRPr lang="en-US" altLang="zh-CN" sz="1400"/>
          </a:p>
        </p:txBody>
      </p:sp>
      <p:sp>
        <p:nvSpPr>
          <p:cNvPr id="54274" name="灯片编号占位符 5">
            <a:extLst>
              <a:ext uri="{FF2B5EF4-FFF2-40B4-BE49-F238E27FC236}">
                <a16:creationId xmlns:a16="http://schemas.microsoft.com/office/drawing/2014/main" id="{9D6E2328-7486-4539-8E4E-1211A37B69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285D09-8CBC-413D-8F65-79044A22EFEA}" type="slidenum">
              <a:rPr lang="en-US" altLang="zh-CN" sz="2600">
                <a:solidFill>
                  <a:schemeClr val="bg1"/>
                </a:solidFill>
              </a:rPr>
              <a:pPr>
                <a:spcBef>
                  <a:spcPct val="0"/>
                </a:spcBef>
                <a:buClrTx/>
                <a:buSzTx/>
                <a:buFontTx/>
                <a:buNone/>
              </a:pPr>
              <a:t>39</a:t>
            </a:fld>
            <a:endParaRPr lang="en-US" altLang="zh-CN" sz="2600">
              <a:solidFill>
                <a:schemeClr val="bg1"/>
              </a:solidFill>
            </a:endParaRPr>
          </a:p>
        </p:txBody>
      </p:sp>
      <p:sp>
        <p:nvSpPr>
          <p:cNvPr id="54275" name="AutoShape 2">
            <a:extLst>
              <a:ext uri="{FF2B5EF4-FFF2-40B4-BE49-F238E27FC236}">
                <a16:creationId xmlns:a16="http://schemas.microsoft.com/office/drawing/2014/main" id="{453A6E61-26C6-4683-9518-754C8A4B7D07}"/>
              </a:ext>
            </a:extLst>
          </p:cNvPr>
          <p:cNvSpPr>
            <a:spLocks noGrp="1" noChangeArrowheads="1"/>
          </p:cNvSpPr>
          <p:nvPr>
            <p:ph type="title"/>
          </p:nvPr>
        </p:nvSpPr>
        <p:spPr/>
        <p:txBody>
          <a:bodyPr/>
          <a:lstStyle/>
          <a:p>
            <a:pPr eaLnBrk="1" hangingPunct="1"/>
            <a:r>
              <a:rPr lang="zh-CN" altLang="en-US"/>
              <a:t>练习</a:t>
            </a:r>
            <a:r>
              <a:rPr lang="en-US" altLang="zh-CN"/>
              <a:t>2’</a:t>
            </a:r>
            <a:r>
              <a:rPr lang="zh-CN" altLang="en-US"/>
              <a:t>：</a:t>
            </a:r>
          </a:p>
        </p:txBody>
      </p:sp>
      <p:sp>
        <p:nvSpPr>
          <p:cNvPr id="54276" name="Rectangle 3">
            <a:extLst>
              <a:ext uri="{FF2B5EF4-FFF2-40B4-BE49-F238E27FC236}">
                <a16:creationId xmlns:a16="http://schemas.microsoft.com/office/drawing/2014/main" id="{3276D94C-DC34-409C-A068-71E3391853D6}"/>
              </a:ext>
            </a:extLst>
          </p:cNvPr>
          <p:cNvSpPr>
            <a:spLocks noGrp="1" noChangeArrowheads="1"/>
          </p:cNvSpPr>
          <p:nvPr>
            <p:ph type="body" idx="1"/>
          </p:nvPr>
        </p:nvSpPr>
        <p:spPr>
          <a:xfrm>
            <a:off x="838200" y="2362200"/>
            <a:ext cx="7693025" cy="4162425"/>
          </a:xfrm>
        </p:spPr>
        <p:txBody>
          <a:bodyPr/>
          <a:lstStyle/>
          <a:p>
            <a:pPr eaLnBrk="1" hangingPunct="1">
              <a:lnSpc>
                <a:spcPct val="110000"/>
              </a:lnSpc>
              <a:buFont typeface="Wingdings" panose="05000000000000000000" pitchFamily="2" charset="2"/>
              <a:buNone/>
            </a:pPr>
            <a:r>
              <a:rPr lang="en-US" altLang="zh-CN" sz="2000"/>
              <a:t>   </a:t>
            </a:r>
            <a:r>
              <a:rPr lang="zh-CN" altLang="en-US" sz="2000"/>
              <a:t>一个产生式系统使用下面一组重写规则，这些重写规则把左面的数字转换成右边的数字串。</a:t>
            </a:r>
          </a:p>
          <a:p>
            <a:pPr eaLnBrk="1" hangingPunct="1">
              <a:lnSpc>
                <a:spcPct val="110000"/>
              </a:lnSpc>
              <a:buFont typeface="Wingdings" panose="05000000000000000000" pitchFamily="2" charset="2"/>
              <a:buNone/>
            </a:pPr>
            <a:r>
              <a:rPr lang="zh-CN" altLang="en-US" sz="2000"/>
              <a:t>    </a:t>
            </a:r>
            <a:r>
              <a:rPr lang="en-US" altLang="zh-CN" sz="2000"/>
              <a:t>6→3,3          4→3,1</a:t>
            </a:r>
          </a:p>
          <a:p>
            <a:pPr eaLnBrk="1" hangingPunct="1">
              <a:lnSpc>
                <a:spcPct val="110000"/>
              </a:lnSpc>
              <a:buFont typeface="Wingdings" panose="05000000000000000000" pitchFamily="2" charset="2"/>
              <a:buNone/>
            </a:pPr>
            <a:r>
              <a:rPr lang="en-US" altLang="zh-CN" sz="2000"/>
              <a:t>    6→4,2          3→2,1</a:t>
            </a:r>
          </a:p>
          <a:p>
            <a:pPr eaLnBrk="1" hangingPunct="1">
              <a:lnSpc>
                <a:spcPct val="110000"/>
              </a:lnSpc>
              <a:buFont typeface="Wingdings" panose="05000000000000000000" pitchFamily="2" charset="2"/>
              <a:buNone/>
            </a:pPr>
            <a:r>
              <a:rPr lang="en-US" altLang="zh-CN" sz="2000"/>
              <a:t>    4→2,2          2→1,1</a:t>
            </a:r>
          </a:p>
          <a:p>
            <a:pPr eaLnBrk="1" hangingPunct="1">
              <a:lnSpc>
                <a:spcPct val="110000"/>
              </a:lnSpc>
              <a:buFont typeface="Wingdings" panose="05000000000000000000" pitchFamily="2" charset="2"/>
              <a:buNone/>
            </a:pPr>
            <a:r>
              <a:rPr lang="en-US" altLang="zh-CN" sz="2000"/>
              <a:t>    </a:t>
            </a:r>
            <a:r>
              <a:rPr lang="zh-CN" altLang="en-US" sz="2000"/>
              <a:t>使用这些规则把</a:t>
            </a:r>
            <a:r>
              <a:rPr lang="en-US" altLang="zh-CN" sz="2000"/>
              <a:t>6</a:t>
            </a:r>
            <a:r>
              <a:rPr lang="zh-CN" altLang="en-US" sz="2000"/>
              <a:t>转换成由</a:t>
            </a:r>
            <a:r>
              <a:rPr lang="en-US" altLang="zh-CN" sz="2000"/>
              <a:t>1</a:t>
            </a:r>
            <a:r>
              <a:rPr lang="zh-CN" altLang="en-US" sz="2000"/>
              <a:t>组成的数字串。假设</a:t>
            </a:r>
            <a:r>
              <a:rPr lang="en-US" altLang="zh-CN" sz="2000"/>
              <a:t>k-</a:t>
            </a:r>
            <a:r>
              <a:rPr lang="zh-CN" altLang="en-US" sz="2000"/>
              <a:t>连接符的费用是</a:t>
            </a:r>
            <a:r>
              <a:rPr lang="en-US" altLang="zh-CN" sz="2000"/>
              <a:t>k</a:t>
            </a:r>
            <a:r>
              <a:rPr lang="zh-CN" altLang="en-US" sz="2000"/>
              <a:t>，用数字</a:t>
            </a:r>
            <a:r>
              <a:rPr lang="en-US" altLang="zh-CN" sz="2000"/>
              <a:t>1</a:t>
            </a:r>
            <a:r>
              <a:rPr lang="zh-CN" altLang="en-US" sz="2000"/>
              <a:t>标记的节点的</a:t>
            </a:r>
            <a:r>
              <a:rPr lang="en-US" altLang="zh-CN" sz="2000"/>
              <a:t>h</a:t>
            </a:r>
            <a:r>
              <a:rPr lang="zh-CN" altLang="en-US" sz="2000"/>
              <a:t>函数值是</a:t>
            </a:r>
            <a:r>
              <a:rPr lang="en-US" altLang="zh-CN" sz="2000"/>
              <a:t>0</a:t>
            </a:r>
            <a:r>
              <a:rPr lang="zh-CN" altLang="en-US" sz="2000"/>
              <a:t>，用数字</a:t>
            </a:r>
            <a:r>
              <a:rPr lang="en-US" altLang="zh-CN" sz="2000"/>
              <a:t>n(n≠1)</a:t>
            </a:r>
            <a:r>
              <a:rPr lang="zh-CN" altLang="en-US" sz="2000"/>
              <a:t>标记的节点的</a:t>
            </a:r>
            <a:r>
              <a:rPr lang="en-US" altLang="zh-CN" sz="2000"/>
              <a:t>h</a:t>
            </a:r>
            <a:r>
              <a:rPr lang="zh-CN" altLang="en-US" sz="2000"/>
              <a:t>函数值是</a:t>
            </a:r>
            <a:r>
              <a:rPr lang="en-US" altLang="zh-CN" sz="2000"/>
              <a:t>n</a:t>
            </a:r>
            <a:r>
              <a:rPr lang="zh-CN" altLang="en-US" sz="2000"/>
              <a:t>。请用</a:t>
            </a:r>
            <a:r>
              <a:rPr lang="en-US" altLang="zh-CN" sz="2000"/>
              <a:t>AO*</a:t>
            </a:r>
            <a:r>
              <a:rPr lang="zh-CN" altLang="en-US" sz="2000"/>
              <a:t>算法描述解题过程</a:t>
            </a:r>
            <a:r>
              <a:rPr lang="zh-CN" altLang="it-IT" sz="2000"/>
              <a:t>（要求：画出各次循环图，标明各点费用</a:t>
            </a:r>
            <a:r>
              <a:rPr lang="it-IT" altLang="zh-CN" sz="2000"/>
              <a:t>q(n)</a:t>
            </a:r>
            <a:r>
              <a:rPr lang="zh-CN" altLang="it-IT" sz="2000"/>
              <a:t>，画出最后的最佳解图，并指明最佳解图的费用）。</a:t>
            </a:r>
            <a:endParaRPr lang="zh-CN" altLang="en-US" sz="2000"/>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1">
            <a:extLst>
              <a:ext uri="{FF2B5EF4-FFF2-40B4-BE49-F238E27FC236}">
                <a16:creationId xmlns:a16="http://schemas.microsoft.com/office/drawing/2014/main" id="{1DB7559B-4202-4963-8D73-2DFFDED2A9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4A9BFA-CCFD-4C34-9828-35446F548471}" type="datetime1">
              <a:rPr lang="en-US" altLang="zh-CN" sz="1400" smtClean="0"/>
              <a:pPr>
                <a:spcBef>
                  <a:spcPct val="0"/>
                </a:spcBef>
                <a:buClrTx/>
                <a:buSzTx/>
                <a:buFontTx/>
                <a:buNone/>
              </a:pPr>
              <a:t>3/18/2023</a:t>
            </a:fld>
            <a:endParaRPr lang="en-US" altLang="zh-CN" sz="1400"/>
          </a:p>
        </p:txBody>
      </p:sp>
      <p:sp>
        <p:nvSpPr>
          <p:cNvPr id="18434" name="灯片编号占位符 3">
            <a:extLst>
              <a:ext uri="{FF2B5EF4-FFF2-40B4-BE49-F238E27FC236}">
                <a16:creationId xmlns:a16="http://schemas.microsoft.com/office/drawing/2014/main" id="{9FD41996-1874-4DFE-ACA5-9B02F7E979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976DB5-7456-467C-B67D-875826357D8F}" type="slidenum">
              <a:rPr lang="en-US" altLang="zh-CN" sz="2600">
                <a:solidFill>
                  <a:schemeClr val="bg1"/>
                </a:solidFill>
              </a:rPr>
              <a:pPr>
                <a:spcBef>
                  <a:spcPct val="0"/>
                </a:spcBef>
                <a:buClrTx/>
                <a:buSzTx/>
                <a:buFontTx/>
                <a:buNone/>
              </a:pPr>
              <a:t>4</a:t>
            </a:fld>
            <a:endParaRPr lang="en-US" altLang="zh-CN" sz="2600">
              <a:solidFill>
                <a:schemeClr val="bg1"/>
              </a:solidFill>
            </a:endParaRPr>
          </a:p>
        </p:txBody>
      </p:sp>
      <p:sp>
        <p:nvSpPr>
          <p:cNvPr id="18435" name="AutoShape 2">
            <a:extLst>
              <a:ext uri="{FF2B5EF4-FFF2-40B4-BE49-F238E27FC236}">
                <a16:creationId xmlns:a16="http://schemas.microsoft.com/office/drawing/2014/main" id="{E9B3A6C8-1DC8-4D0B-BD3E-39B7647CB17D}"/>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36227" name="Rectangle 3">
            <a:extLst>
              <a:ext uri="{FF2B5EF4-FFF2-40B4-BE49-F238E27FC236}">
                <a16:creationId xmlns:a16="http://schemas.microsoft.com/office/drawing/2014/main" id="{DD64B2B9-E02A-48F7-9527-66D8210CAF13}"/>
              </a:ext>
            </a:extLst>
          </p:cNvPr>
          <p:cNvSpPr>
            <a:spLocks noChangeArrowheads="1"/>
          </p:cNvSpPr>
          <p:nvPr/>
        </p:nvSpPr>
        <p:spPr bwMode="auto">
          <a:xfrm>
            <a:off x="684213" y="2205038"/>
            <a:ext cx="845978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0" lang="en-US" altLang="zh-CN" b="1"/>
              <a:t> </a:t>
            </a:r>
            <a:r>
              <a:rPr kumimoji="0" lang="zh-CN" altLang="en-US" sz="2400" b="1"/>
              <a:t>定义：  </a:t>
            </a:r>
            <a:r>
              <a:rPr kumimoji="0" lang="zh-CN" altLang="en-US" sz="2400" b="1">
                <a:solidFill>
                  <a:srgbClr val="FF0000"/>
                </a:solidFill>
              </a:rPr>
              <a:t>与</a:t>
            </a:r>
            <a:r>
              <a:rPr kumimoji="0" lang="en-US" altLang="zh-CN" sz="2400" b="1">
                <a:solidFill>
                  <a:srgbClr val="FF0000"/>
                </a:solidFill>
              </a:rPr>
              <a:t>/</a:t>
            </a:r>
            <a:r>
              <a:rPr kumimoji="0" lang="zh-CN" altLang="en-US" sz="2400" b="1">
                <a:solidFill>
                  <a:srgbClr val="FF0000"/>
                </a:solidFill>
              </a:rPr>
              <a:t>或图</a:t>
            </a:r>
            <a:r>
              <a:rPr kumimoji="0" lang="zh-CN" altLang="en-US" sz="2400" b="1"/>
              <a:t>是一种超图．在超图中父亲节点和一组后继节点用超弧连接．  超弧又叫 </a:t>
            </a:r>
            <a:r>
              <a:rPr kumimoji="0" lang="en-US" altLang="zh-CN" sz="2400" b="1"/>
              <a:t>k-</a:t>
            </a:r>
            <a:r>
              <a:rPr kumimoji="0" lang="zh-CN" altLang="en-US" sz="2400" b="1"/>
              <a:t>连接符．</a:t>
            </a:r>
          </a:p>
          <a:p>
            <a:pPr eaLnBrk="1" hangingPunct="1">
              <a:lnSpc>
                <a:spcPct val="140000"/>
              </a:lnSpc>
              <a:buFont typeface="Wingdings" panose="05000000000000000000" pitchFamily="2" charset="2"/>
              <a:buNone/>
            </a:pPr>
            <a:r>
              <a:rPr kumimoji="0" lang="zh-CN" altLang="en-US" sz="2400" b="1"/>
              <a:t>     </a:t>
            </a:r>
            <a:r>
              <a:rPr kumimoji="0" lang="en-US" altLang="zh-CN" sz="2400" b="1">
                <a:solidFill>
                  <a:srgbClr val="FF0000"/>
                </a:solidFill>
              </a:rPr>
              <a:t>k-</a:t>
            </a:r>
            <a:r>
              <a:rPr kumimoji="0" lang="zh-CN" altLang="en-US" sz="2400" b="1">
                <a:solidFill>
                  <a:srgbClr val="FF0000"/>
                </a:solidFill>
              </a:rPr>
              <a:t>连接符</a:t>
            </a:r>
            <a:r>
              <a:rPr kumimoji="0" lang="en-US" altLang="zh-CN" sz="2400" b="1"/>
              <a:t>: </a:t>
            </a:r>
            <a:r>
              <a:rPr kumimoji="0" lang="zh-CN" altLang="en-US" sz="2400" b="1"/>
              <a:t>一个父节点指向一组</a:t>
            </a:r>
            <a:r>
              <a:rPr kumimoji="0" lang="en-US" altLang="zh-CN" sz="2400" b="1"/>
              <a:t>k</a:t>
            </a:r>
            <a:r>
              <a:rPr kumimoji="0" lang="zh-CN" altLang="en-US" sz="2400" b="1"/>
              <a:t>个有与关系的后继节点，  </a:t>
            </a:r>
          </a:p>
          <a:p>
            <a:pPr eaLnBrk="1" hangingPunct="1">
              <a:lnSpc>
                <a:spcPct val="140000"/>
              </a:lnSpc>
              <a:buFont typeface="Wingdings" panose="05000000000000000000" pitchFamily="2" charset="2"/>
              <a:buNone/>
            </a:pPr>
            <a:r>
              <a:rPr kumimoji="0" lang="zh-CN" altLang="en-US" sz="2400" b="1"/>
              <a:t>                     这样一组弧线称为一个</a:t>
            </a:r>
            <a:r>
              <a:rPr kumimoji="0" lang="en-US" altLang="zh-CN" sz="2400" b="1"/>
              <a:t>k-</a:t>
            </a:r>
            <a:r>
              <a:rPr kumimoji="0" lang="zh-CN" altLang="en-US" sz="2400" b="1"/>
              <a:t>连接符．</a:t>
            </a:r>
          </a:p>
          <a:p>
            <a:pPr eaLnBrk="1" hangingPunct="1">
              <a:lnSpc>
                <a:spcPct val="140000"/>
              </a:lnSpc>
              <a:buFont typeface="Wingdings" panose="05000000000000000000" pitchFamily="2" charset="2"/>
              <a:buNone/>
            </a:pPr>
            <a:r>
              <a:rPr kumimoji="0" lang="zh-CN" altLang="en-US" sz="2400" b="1"/>
              <a:t>     </a:t>
            </a:r>
            <a:r>
              <a:rPr kumimoji="0" lang="en-US" altLang="zh-CN" sz="2400" b="1"/>
              <a:t>k&gt;1</a:t>
            </a:r>
            <a:r>
              <a:rPr kumimoji="0" lang="zh-CN" altLang="en-US" sz="2400" b="1"/>
              <a:t>时，用一圆弧标记此连接符。</a:t>
            </a:r>
          </a:p>
          <a:p>
            <a:pPr eaLnBrk="1" hangingPunct="1">
              <a:lnSpc>
                <a:spcPct val="140000"/>
              </a:lnSpc>
              <a:buFont typeface="Wingdings" panose="05000000000000000000" pitchFamily="2" charset="2"/>
              <a:buNone/>
            </a:pPr>
            <a:r>
              <a:rPr kumimoji="0" lang="en-US" altLang="zh-CN" sz="2400" b="1"/>
              <a:t>Note:</a:t>
            </a:r>
            <a:r>
              <a:rPr kumimoji="0" lang="zh-CN" altLang="en-US" sz="2400" b="1"/>
              <a:t>若所有的连接符都是</a:t>
            </a:r>
            <a:r>
              <a:rPr kumimoji="0" lang="en-US" altLang="zh-CN" sz="2400" b="1"/>
              <a:t>1-</a:t>
            </a:r>
            <a:r>
              <a:rPr kumimoji="0" lang="zh-CN" altLang="en-US" sz="2400" b="1"/>
              <a:t>连接符，</a:t>
            </a:r>
          </a:p>
          <a:p>
            <a:pPr eaLnBrk="1" hangingPunct="1">
              <a:lnSpc>
                <a:spcPct val="140000"/>
              </a:lnSpc>
              <a:buFont typeface="Wingdings" panose="05000000000000000000" pitchFamily="2" charset="2"/>
              <a:buNone/>
            </a:pPr>
            <a:r>
              <a:rPr kumimoji="0" lang="zh-CN" altLang="en-US" sz="2400" b="1"/>
              <a:t>          则得到的就是与</a:t>
            </a:r>
            <a:r>
              <a:rPr kumimoji="0" lang="en-US" altLang="zh-CN" sz="2400" b="1"/>
              <a:t>/</a:t>
            </a:r>
            <a:r>
              <a:rPr kumimoji="0" lang="zh-CN" altLang="en-US" sz="2400" b="1"/>
              <a:t>或图的特例</a:t>
            </a:r>
            <a:r>
              <a:rPr kumimoji="0" lang="en-US" altLang="zh-CN" sz="2400" b="1"/>
              <a:t>--</a:t>
            </a:r>
            <a:r>
              <a:rPr kumimoji="0" lang="zh-CN" altLang="en-US" sz="2400" b="1"/>
              <a:t>普通有向图。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436227">
                                            <p:txEl>
                                              <p:pRg st="1" end="1"/>
                                            </p:txEl>
                                          </p:spTgt>
                                        </p:tgtEl>
                                        <p:attrNameLst>
                                          <p:attrName>style.visibility</p:attrName>
                                        </p:attrNameLst>
                                      </p:cBhvr>
                                      <p:to>
                                        <p:strVal val="visible"/>
                                      </p:to>
                                    </p:set>
                                    <p:anim calcmode="lin" valueType="num">
                                      <p:cBhvr additive="base">
                                        <p:cTn id="11" dur="500" fill="hold"/>
                                        <p:tgtEl>
                                          <p:spTgt spid="436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62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6227">
                                            <p:txEl>
                                              <p:pRg st="2" end="2"/>
                                            </p:txEl>
                                          </p:spTgt>
                                        </p:tgtEl>
                                        <p:attrNameLst>
                                          <p:attrName>style.visibility</p:attrName>
                                        </p:attrNameLst>
                                      </p:cBhvr>
                                      <p:to>
                                        <p:strVal val="visible"/>
                                      </p:to>
                                    </p:set>
                                    <p:anim calcmode="lin" valueType="num">
                                      <p:cBhvr additive="base">
                                        <p:cTn id="15" dur="500" fill="hold"/>
                                        <p:tgtEl>
                                          <p:spTgt spid="4362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6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622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6227">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36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a:extLst>
              <a:ext uri="{FF2B5EF4-FFF2-40B4-BE49-F238E27FC236}">
                <a16:creationId xmlns:a16="http://schemas.microsoft.com/office/drawing/2014/main" id="{0032B406-2B08-4886-92C7-E5E0B952472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67DAF1-A578-4FDA-AD1B-C4FA4629EACF}" type="datetime1">
              <a:rPr lang="en-US" altLang="zh-CN" sz="1400" smtClean="0"/>
              <a:pPr>
                <a:spcBef>
                  <a:spcPct val="0"/>
                </a:spcBef>
                <a:buClrTx/>
                <a:buSzTx/>
                <a:buFontTx/>
                <a:buNone/>
              </a:pPr>
              <a:t>3/18/2023</a:t>
            </a:fld>
            <a:endParaRPr lang="en-US" altLang="zh-CN" sz="1400"/>
          </a:p>
        </p:txBody>
      </p:sp>
      <p:sp>
        <p:nvSpPr>
          <p:cNvPr id="55298" name="灯片编号占位符 5">
            <a:extLst>
              <a:ext uri="{FF2B5EF4-FFF2-40B4-BE49-F238E27FC236}">
                <a16:creationId xmlns:a16="http://schemas.microsoft.com/office/drawing/2014/main" id="{B7A43538-AE65-439D-BC3B-0D6F396BB3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D72F69-1952-4D1A-835B-7192F7E589CB}" type="slidenum">
              <a:rPr lang="en-US" altLang="zh-CN" sz="2600">
                <a:solidFill>
                  <a:schemeClr val="bg1"/>
                </a:solidFill>
              </a:rPr>
              <a:pPr>
                <a:spcBef>
                  <a:spcPct val="0"/>
                </a:spcBef>
                <a:buClrTx/>
                <a:buSzTx/>
                <a:buFontTx/>
                <a:buNone/>
              </a:pPr>
              <a:t>40</a:t>
            </a:fld>
            <a:endParaRPr lang="en-US" altLang="zh-CN" sz="2600">
              <a:solidFill>
                <a:schemeClr val="bg1"/>
              </a:solidFill>
            </a:endParaRPr>
          </a:p>
        </p:txBody>
      </p:sp>
      <p:sp>
        <p:nvSpPr>
          <p:cNvPr id="55299" name="AutoShape 2">
            <a:extLst>
              <a:ext uri="{FF2B5EF4-FFF2-40B4-BE49-F238E27FC236}">
                <a16:creationId xmlns:a16="http://schemas.microsoft.com/office/drawing/2014/main" id="{1F035EE6-5167-4902-869A-C725674A400E}"/>
              </a:ext>
            </a:extLst>
          </p:cNvPr>
          <p:cNvSpPr>
            <a:spLocks noGrp="1" noChangeArrowheads="1"/>
          </p:cNvSpPr>
          <p:nvPr>
            <p:ph type="title"/>
          </p:nvPr>
        </p:nvSpPr>
        <p:spPr/>
        <p:txBody>
          <a:bodyPr/>
          <a:lstStyle/>
          <a:p>
            <a:pPr eaLnBrk="1" hangingPunct="1"/>
            <a:r>
              <a:rPr lang="en-US" altLang="zh-CN" sz="3200"/>
              <a:t>4.4 </a:t>
            </a:r>
            <a:r>
              <a:rPr lang="zh-CN" altLang="en-US" sz="3200"/>
              <a:t>博弈树搜索</a:t>
            </a:r>
            <a:br>
              <a:rPr lang="zh-CN" altLang="en-US" sz="3200"/>
            </a:br>
            <a:r>
              <a:rPr lang="zh-CN" altLang="en-US" sz="3200"/>
              <a:t>博弈</a:t>
            </a:r>
          </a:p>
        </p:txBody>
      </p:sp>
      <p:sp>
        <p:nvSpPr>
          <p:cNvPr id="418819" name="Rectangle 3">
            <a:extLst>
              <a:ext uri="{FF2B5EF4-FFF2-40B4-BE49-F238E27FC236}">
                <a16:creationId xmlns:a16="http://schemas.microsoft.com/office/drawing/2014/main" id="{8AB22E66-A945-42DC-804B-3B6D0E57D3EB}"/>
              </a:ext>
            </a:extLst>
          </p:cNvPr>
          <p:cNvSpPr>
            <a:spLocks noGrp="1" noChangeArrowheads="1"/>
          </p:cNvSpPr>
          <p:nvPr>
            <p:ph type="body" idx="1"/>
          </p:nvPr>
        </p:nvSpPr>
        <p:spPr>
          <a:xfrm>
            <a:off x="838200" y="2362200"/>
            <a:ext cx="7693025" cy="4495800"/>
          </a:xfrm>
        </p:spPr>
        <p:txBody>
          <a:bodyPr/>
          <a:lstStyle/>
          <a:p>
            <a:pPr eaLnBrk="1" hangingPunct="1">
              <a:lnSpc>
                <a:spcPct val="120000"/>
              </a:lnSpc>
              <a:spcBef>
                <a:spcPct val="0"/>
              </a:spcBef>
            </a:pPr>
            <a:r>
              <a:rPr lang="zh-CN" altLang="en-US" sz="2000"/>
              <a:t>具有竞争或对抗性质的行为称为博弈行为。</a:t>
            </a:r>
          </a:p>
          <a:p>
            <a:pPr eaLnBrk="1" hangingPunct="1">
              <a:lnSpc>
                <a:spcPct val="120000"/>
              </a:lnSpc>
              <a:spcBef>
                <a:spcPct val="0"/>
              </a:spcBef>
              <a:buFont typeface="Wingdings" panose="05000000000000000000" pitchFamily="2" charset="2"/>
              <a:buNone/>
            </a:pPr>
            <a:r>
              <a:rPr lang="zh-CN" altLang="en-US" sz="2000"/>
              <a:t>     比如日常生活中的下棋，打牌等。</a:t>
            </a:r>
          </a:p>
          <a:p>
            <a:pPr eaLnBrk="1" hangingPunct="1">
              <a:lnSpc>
                <a:spcPct val="120000"/>
              </a:lnSpc>
              <a:spcBef>
                <a:spcPct val="0"/>
              </a:spcBef>
              <a:buFont typeface="Wingdings" panose="05000000000000000000" pitchFamily="2" charset="2"/>
              <a:buNone/>
            </a:pPr>
            <a:r>
              <a:rPr lang="zh-CN" altLang="en-US" sz="2000"/>
              <a:t>     在这类行为中，参加斗争或竞争的各方各自具有不同的目标或利益。为了达到各自的目标和利益，各方必须考虑对手的各种可能的行动方案，并力图选取对自己最为有利或最为合理的方案。</a:t>
            </a:r>
          </a:p>
          <a:p>
            <a:pPr eaLnBrk="1" hangingPunct="1">
              <a:lnSpc>
                <a:spcPct val="120000"/>
              </a:lnSpc>
              <a:spcBef>
                <a:spcPct val="0"/>
              </a:spcBef>
            </a:pPr>
            <a:r>
              <a:rPr lang="zh-CN" altLang="en-US" sz="2000" b="1"/>
              <a:t>博弈论 </a:t>
            </a:r>
            <a:r>
              <a:rPr lang="en-US" altLang="zh-CN" sz="2000" b="1"/>
              <a:t>Game Theory</a:t>
            </a:r>
            <a:r>
              <a:rPr lang="en-US" altLang="zh-CN" sz="2000"/>
              <a:t> </a:t>
            </a:r>
            <a:r>
              <a:rPr lang="en-US" altLang="zh-CN" sz="2000">
                <a:hlinkClick r:id="rId2"/>
              </a:rPr>
              <a:t> </a:t>
            </a:r>
            <a:r>
              <a:rPr lang="en-US" altLang="zh-CN" sz="2000"/>
              <a:t> </a:t>
            </a:r>
            <a:endParaRPr lang="en-US" altLang="zh-CN" sz="2000" b="1"/>
          </a:p>
          <a:p>
            <a:pPr eaLnBrk="1" hangingPunct="1">
              <a:lnSpc>
                <a:spcPct val="120000"/>
              </a:lnSpc>
              <a:spcBef>
                <a:spcPct val="0"/>
              </a:spcBef>
              <a:buFont typeface="Wingdings" panose="05000000000000000000" pitchFamily="2" charset="2"/>
              <a:buNone/>
            </a:pPr>
            <a:r>
              <a:rPr lang="en-US" altLang="zh-CN" sz="2000"/>
              <a:t>    </a:t>
            </a:r>
            <a:r>
              <a:rPr lang="zh-CN" altLang="en-US" sz="2000"/>
              <a:t>博弈论就是研究博弈行为中斗争各方是否存在着最合理的行为方案，以及如何找到这个合理的行为方案的数学理论和方法。</a:t>
            </a:r>
          </a:p>
          <a:p>
            <a:pPr eaLnBrk="1" hangingPunct="1">
              <a:lnSpc>
                <a:spcPct val="120000"/>
              </a:lnSpc>
              <a:spcBef>
                <a:spcPct val="0"/>
              </a:spcBef>
              <a:buFont typeface="Wingdings" panose="05000000000000000000" pitchFamily="2" charset="2"/>
              <a:buNone/>
            </a:pPr>
            <a:r>
              <a:rPr lang="zh-CN" altLang="en-US" sz="2000"/>
              <a:t>     博弈论亦名“对策论”、“赛局理论”，属应用数学的一个分支</a:t>
            </a:r>
            <a:r>
              <a:rPr lang="en-US" altLang="zh-CN" sz="2000"/>
              <a:t>, </a:t>
            </a:r>
            <a:r>
              <a:rPr lang="zh-CN" altLang="en-US" sz="2000"/>
              <a:t>目前在生物学，经济学，国际关系，计算机科学</a:t>
            </a:r>
            <a:r>
              <a:rPr lang="en-US" altLang="zh-CN" sz="2000"/>
              <a:t>, </a:t>
            </a:r>
            <a:r>
              <a:rPr lang="zh-CN" altLang="en-US" sz="2000"/>
              <a:t>政治学，军事战略和其他很多学科都有广泛的应用。</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8819">
                                            <p:txEl>
                                              <p:pRg st="1" end="1"/>
                                            </p:txEl>
                                          </p:spTgt>
                                        </p:tgtEl>
                                        <p:attrNameLst>
                                          <p:attrName>style.visibility</p:attrName>
                                        </p:attrNameLst>
                                      </p:cBhvr>
                                      <p:to>
                                        <p:strVal val="visible"/>
                                      </p:to>
                                    </p:set>
                                    <p:anim calcmode="lin" valueType="num">
                                      <p:cBhvr additive="base">
                                        <p:cTn id="11" dur="500" fill="hold"/>
                                        <p:tgtEl>
                                          <p:spTgt spid="4188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88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8819">
                                            <p:txEl>
                                              <p:pRg st="2" end="2"/>
                                            </p:txEl>
                                          </p:spTgt>
                                        </p:tgtEl>
                                        <p:attrNameLst>
                                          <p:attrName>style.visibility</p:attrName>
                                        </p:attrNameLst>
                                      </p:cBhvr>
                                      <p:to>
                                        <p:strVal val="visible"/>
                                      </p:to>
                                    </p:set>
                                    <p:anim calcmode="lin" valueType="num">
                                      <p:cBhvr additive="base">
                                        <p:cTn id="15" dur="500" fill="hold"/>
                                        <p:tgtEl>
                                          <p:spTgt spid="4188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8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18819">
                                            <p:txEl>
                                              <p:pRg st="3" end="3"/>
                                            </p:txEl>
                                          </p:spTgt>
                                        </p:tgtEl>
                                        <p:attrNameLst>
                                          <p:attrName>style.visibility</p:attrName>
                                        </p:attrNameLst>
                                      </p:cBhvr>
                                      <p:to>
                                        <p:strVal val="visible"/>
                                      </p:to>
                                    </p:set>
                                    <p:anim calcmode="lin" valueType="num">
                                      <p:cBhvr additive="base">
                                        <p:cTn id="21" dur="500" fill="hold"/>
                                        <p:tgtEl>
                                          <p:spTgt spid="4188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88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8819">
                                            <p:txEl>
                                              <p:pRg st="4" end="4"/>
                                            </p:txEl>
                                          </p:spTgt>
                                        </p:tgtEl>
                                        <p:attrNameLst>
                                          <p:attrName>style.visibility</p:attrName>
                                        </p:attrNameLst>
                                      </p:cBhvr>
                                      <p:to>
                                        <p:strVal val="visible"/>
                                      </p:to>
                                    </p:set>
                                    <p:anim calcmode="lin" valueType="num">
                                      <p:cBhvr additive="base">
                                        <p:cTn id="25" dur="500" fill="hold"/>
                                        <p:tgtEl>
                                          <p:spTgt spid="4188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88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8819">
                                            <p:txEl>
                                              <p:pRg st="5" end="5"/>
                                            </p:txEl>
                                          </p:spTgt>
                                        </p:tgtEl>
                                        <p:attrNameLst>
                                          <p:attrName>style.visibility</p:attrName>
                                        </p:attrNameLst>
                                      </p:cBhvr>
                                      <p:to>
                                        <p:strVal val="visible"/>
                                      </p:to>
                                    </p:set>
                                    <p:anim calcmode="lin" valueType="num">
                                      <p:cBhvr additive="base">
                                        <p:cTn id="29" dur="500" fill="hold"/>
                                        <p:tgtEl>
                                          <p:spTgt spid="4188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88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占位符 3">
            <a:extLst>
              <a:ext uri="{FF2B5EF4-FFF2-40B4-BE49-F238E27FC236}">
                <a16:creationId xmlns:a16="http://schemas.microsoft.com/office/drawing/2014/main" id="{1EA9CE94-1385-4EA6-A9EA-24831521B7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F2B4A1-802B-46F6-8586-E29AB7A7768B}" type="datetime1">
              <a:rPr lang="en-US" altLang="zh-CN" sz="1400" smtClean="0"/>
              <a:pPr>
                <a:spcBef>
                  <a:spcPct val="0"/>
                </a:spcBef>
                <a:buClrTx/>
                <a:buSzTx/>
                <a:buFontTx/>
                <a:buNone/>
              </a:pPr>
              <a:t>3/18/2023</a:t>
            </a:fld>
            <a:endParaRPr lang="en-US" altLang="zh-CN" sz="1400"/>
          </a:p>
        </p:txBody>
      </p:sp>
      <p:sp>
        <p:nvSpPr>
          <p:cNvPr id="56322" name="灯片编号占位符 5">
            <a:extLst>
              <a:ext uri="{FF2B5EF4-FFF2-40B4-BE49-F238E27FC236}">
                <a16:creationId xmlns:a16="http://schemas.microsoft.com/office/drawing/2014/main" id="{4F8BA22D-18B0-438C-ADCA-D3E7DE31D1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147706-8DCC-4A2D-8CB1-FACE931C10DC}" type="slidenum">
              <a:rPr lang="en-US" altLang="zh-CN" sz="2600">
                <a:solidFill>
                  <a:schemeClr val="bg1"/>
                </a:solidFill>
              </a:rPr>
              <a:pPr>
                <a:spcBef>
                  <a:spcPct val="0"/>
                </a:spcBef>
                <a:buClrTx/>
                <a:buSzTx/>
                <a:buFontTx/>
                <a:buNone/>
              </a:pPr>
              <a:t>41</a:t>
            </a:fld>
            <a:endParaRPr lang="en-US" altLang="zh-CN" sz="2600">
              <a:solidFill>
                <a:schemeClr val="bg1"/>
              </a:solidFill>
            </a:endParaRPr>
          </a:p>
        </p:txBody>
      </p:sp>
      <p:sp>
        <p:nvSpPr>
          <p:cNvPr id="56323" name="AutoShape 2">
            <a:extLst>
              <a:ext uri="{FF2B5EF4-FFF2-40B4-BE49-F238E27FC236}">
                <a16:creationId xmlns:a16="http://schemas.microsoft.com/office/drawing/2014/main" id="{54CB2519-9C9F-46BF-A615-F6B19FFA9389}"/>
              </a:ext>
            </a:extLst>
          </p:cNvPr>
          <p:cNvSpPr>
            <a:spLocks noGrp="1" noChangeArrowheads="1"/>
          </p:cNvSpPr>
          <p:nvPr>
            <p:ph type="title"/>
          </p:nvPr>
        </p:nvSpPr>
        <p:spPr/>
        <p:txBody>
          <a:bodyPr/>
          <a:lstStyle/>
          <a:p>
            <a:pPr eaLnBrk="1" hangingPunct="1"/>
            <a:r>
              <a:rPr lang="zh-CN" altLang="en-US"/>
              <a:t>博弈论历史</a:t>
            </a:r>
          </a:p>
        </p:txBody>
      </p:sp>
      <p:sp>
        <p:nvSpPr>
          <p:cNvPr id="417795" name="Rectangle 3">
            <a:extLst>
              <a:ext uri="{FF2B5EF4-FFF2-40B4-BE49-F238E27FC236}">
                <a16:creationId xmlns:a16="http://schemas.microsoft.com/office/drawing/2014/main" id="{03C3FE17-99E6-496E-B22F-F832D4FD9C7E}"/>
              </a:ext>
            </a:extLst>
          </p:cNvPr>
          <p:cNvSpPr>
            <a:spLocks noGrp="1" noChangeArrowheads="1"/>
          </p:cNvSpPr>
          <p:nvPr>
            <p:ph type="body" idx="1"/>
          </p:nvPr>
        </p:nvSpPr>
        <p:spPr>
          <a:xfrm>
            <a:off x="838200" y="2362200"/>
            <a:ext cx="7693025" cy="4495800"/>
          </a:xfrm>
        </p:spPr>
        <p:txBody>
          <a:bodyPr/>
          <a:lstStyle/>
          <a:p>
            <a:pPr eaLnBrk="1" hangingPunct="1">
              <a:lnSpc>
                <a:spcPct val="80000"/>
              </a:lnSpc>
            </a:pPr>
            <a:r>
              <a:rPr lang="zh-CN" altLang="en-US" sz="2000"/>
              <a:t>博弈论思想古已有之，我国古代的</a:t>
            </a:r>
            <a:r>
              <a:rPr lang="en-US" altLang="zh-CN" sz="2000"/>
              <a:t>《</a:t>
            </a:r>
            <a:r>
              <a:rPr lang="zh-CN" altLang="en-US" sz="2000">
                <a:hlinkClick r:id="rId2"/>
              </a:rPr>
              <a:t>孙子兵法</a:t>
            </a:r>
            <a:r>
              <a:rPr lang="en-US" altLang="zh-CN" sz="2000"/>
              <a:t>》</a:t>
            </a:r>
            <a:r>
              <a:rPr lang="zh-CN" altLang="en-US" sz="2000"/>
              <a:t>就不仅是一部军事著作，而且算是最早的一部博弈论专著。博弈论最初主要研究象棋、桥牌、赌博中的胜负问题，人们对博弈局势的把握只停留在经验上，没有向理论化发展。</a:t>
            </a:r>
          </a:p>
          <a:p>
            <a:pPr eaLnBrk="1" hangingPunct="1">
              <a:lnSpc>
                <a:spcPct val="80000"/>
              </a:lnSpc>
            </a:pPr>
            <a:r>
              <a:rPr lang="zh-CN" altLang="en-US" sz="2000"/>
              <a:t>近代对于博弈论的研究，开始于策墨洛（</a:t>
            </a:r>
            <a:r>
              <a:rPr lang="en-US" altLang="zh-CN" sz="2000" i="1"/>
              <a:t>Zermelo</a:t>
            </a:r>
            <a:r>
              <a:rPr lang="zh-CN" altLang="en-US" sz="2000"/>
              <a:t>），波雷尔（</a:t>
            </a:r>
            <a:r>
              <a:rPr lang="en-US" altLang="zh-CN" sz="2000" i="1"/>
              <a:t>Borel</a:t>
            </a:r>
            <a:r>
              <a:rPr lang="zh-CN" altLang="en-US" sz="2000"/>
              <a:t>）及冯</a:t>
            </a:r>
            <a:r>
              <a:rPr lang="en-US" altLang="zh-CN" sz="2000"/>
              <a:t>·</a:t>
            </a:r>
            <a:r>
              <a:rPr lang="zh-CN" altLang="en-US" sz="2000"/>
              <a:t>诺伊曼（</a:t>
            </a:r>
            <a:r>
              <a:rPr lang="en-US" altLang="zh-CN" sz="2000" i="1"/>
              <a:t>von Neumann</a:t>
            </a:r>
            <a:r>
              <a:rPr lang="zh-CN" altLang="en-US" sz="2000"/>
              <a:t>）。</a:t>
            </a:r>
          </a:p>
          <a:p>
            <a:pPr eaLnBrk="1" hangingPunct="1">
              <a:lnSpc>
                <a:spcPct val="80000"/>
              </a:lnSpc>
            </a:pPr>
            <a:r>
              <a:rPr lang="en-US" altLang="zh-CN" sz="2000"/>
              <a:t>1928</a:t>
            </a:r>
            <a:r>
              <a:rPr lang="zh-CN" altLang="en-US" sz="2000"/>
              <a:t>年，冯</a:t>
            </a:r>
            <a:r>
              <a:rPr lang="en-US" altLang="zh-CN" sz="2000"/>
              <a:t>·</a:t>
            </a:r>
            <a:r>
              <a:rPr lang="zh-CN" altLang="en-US" sz="2000"/>
              <a:t>诺依曼证明了博弈论的基本原理，从而宣告了博弈论的正式诞生。</a:t>
            </a:r>
            <a:r>
              <a:rPr lang="en-US" altLang="zh-CN" sz="2000"/>
              <a:t>1944</a:t>
            </a:r>
            <a:r>
              <a:rPr lang="zh-CN" altLang="en-US" sz="2000"/>
              <a:t>年，冯</a:t>
            </a:r>
            <a:r>
              <a:rPr lang="en-US" altLang="zh-CN" sz="2000"/>
              <a:t>·</a:t>
            </a:r>
            <a:r>
              <a:rPr lang="zh-CN" altLang="en-US" sz="2000"/>
              <a:t>诺依曼和摩根斯坦共著的划时代巨著</a:t>
            </a:r>
            <a:r>
              <a:rPr lang="en-US" altLang="zh-CN" sz="2000"/>
              <a:t>《</a:t>
            </a:r>
            <a:r>
              <a:rPr lang="zh-CN" altLang="en-US" sz="2000"/>
              <a:t>博弈论与经济行为</a:t>
            </a:r>
            <a:r>
              <a:rPr lang="en-US" altLang="zh-CN" sz="2000"/>
              <a:t>》</a:t>
            </a:r>
            <a:r>
              <a:rPr lang="zh-CN" altLang="en-US" sz="2000"/>
              <a:t>将双人博弈推广到</a:t>
            </a:r>
            <a:r>
              <a:rPr lang="en-US" altLang="zh-CN" sz="2000"/>
              <a:t>n</a:t>
            </a:r>
            <a:r>
              <a:rPr lang="zh-CN" altLang="en-US" sz="2000"/>
              <a:t>人博弈结构并将博弈论系统地应用于经济领域，从而奠定了这一学科的基础和理论体系。</a:t>
            </a:r>
          </a:p>
          <a:p>
            <a:pPr eaLnBrk="1" hangingPunct="1">
              <a:lnSpc>
                <a:spcPct val="80000"/>
              </a:lnSpc>
            </a:pPr>
            <a:r>
              <a:rPr lang="en-US" altLang="zh-CN" sz="2000"/>
              <a:t>1950</a:t>
            </a:r>
            <a:r>
              <a:rPr lang="zh-CN" altLang="en-US" sz="2000"/>
              <a:t>～</a:t>
            </a:r>
            <a:r>
              <a:rPr lang="en-US" altLang="zh-CN" sz="2000"/>
              <a:t>1951</a:t>
            </a:r>
            <a:r>
              <a:rPr lang="zh-CN" altLang="en-US" sz="2000"/>
              <a:t>年，</a:t>
            </a:r>
            <a:r>
              <a:rPr lang="zh-CN" altLang="en-US" sz="2000">
                <a:hlinkClick r:id="rId3"/>
              </a:rPr>
              <a:t>约翰</a:t>
            </a:r>
            <a:r>
              <a:rPr lang="en-US" altLang="zh-CN" sz="2000">
                <a:hlinkClick r:id="rId3"/>
              </a:rPr>
              <a:t>·</a:t>
            </a:r>
            <a:r>
              <a:rPr lang="zh-CN" altLang="en-US" sz="2000">
                <a:hlinkClick r:id="rId3"/>
              </a:rPr>
              <a:t>福布斯</a:t>
            </a:r>
            <a:r>
              <a:rPr lang="en-US" altLang="zh-CN" sz="2000">
                <a:hlinkClick r:id="rId3"/>
              </a:rPr>
              <a:t>·</a:t>
            </a:r>
            <a:r>
              <a:rPr lang="zh-CN" altLang="en-US" sz="2000">
                <a:hlinkClick r:id="rId3"/>
              </a:rPr>
              <a:t>纳什</a:t>
            </a:r>
            <a:r>
              <a:rPr lang="zh-CN" altLang="en-US" sz="2000"/>
              <a:t>（</a:t>
            </a:r>
            <a:r>
              <a:rPr lang="en-US" altLang="zh-CN" sz="2000" i="1"/>
              <a:t>John Forbes Nash Jr</a:t>
            </a:r>
            <a:r>
              <a:rPr lang="zh-CN" altLang="en-US" sz="2000"/>
              <a:t>）利用不动点定理证明了均衡点的存在，为博弈论的一般化奠定了坚实的基础。纳什的开创性论文</a:t>
            </a:r>
            <a:r>
              <a:rPr lang="en-US" altLang="zh-CN" sz="2000"/>
              <a:t>《n</a:t>
            </a:r>
            <a:r>
              <a:rPr lang="zh-CN" altLang="en-US" sz="2000"/>
              <a:t>人博弈的均衡点</a:t>
            </a:r>
            <a:r>
              <a:rPr lang="en-US" altLang="zh-CN" sz="2000"/>
              <a:t>》</a:t>
            </a:r>
            <a:r>
              <a:rPr lang="zh-CN" altLang="en-US" sz="2000"/>
              <a:t>（</a:t>
            </a:r>
            <a:r>
              <a:rPr lang="en-US" altLang="zh-CN" sz="2000"/>
              <a:t>1950</a:t>
            </a:r>
            <a:r>
              <a:rPr lang="zh-CN" altLang="en-US" sz="2000"/>
              <a:t>），</a:t>
            </a:r>
            <a:r>
              <a:rPr lang="en-US" altLang="zh-CN" sz="2000"/>
              <a:t>《</a:t>
            </a:r>
            <a:r>
              <a:rPr lang="zh-CN" altLang="en-US" sz="2000"/>
              <a:t>非合作博弈</a:t>
            </a:r>
            <a:r>
              <a:rPr lang="en-US" altLang="zh-CN" sz="2000"/>
              <a:t>》</a:t>
            </a:r>
            <a:r>
              <a:rPr lang="zh-CN" altLang="en-US" sz="2000"/>
              <a:t>（</a:t>
            </a:r>
            <a:r>
              <a:rPr lang="en-US" altLang="zh-CN" sz="2000"/>
              <a:t>1951</a:t>
            </a:r>
            <a:r>
              <a:rPr lang="zh-CN" altLang="en-US" sz="2000"/>
              <a:t>）等等，给出了</a:t>
            </a:r>
            <a:r>
              <a:rPr lang="zh-CN" altLang="en-US" sz="2000">
                <a:hlinkClick r:id="rId4"/>
              </a:rPr>
              <a:t>纳什均衡</a:t>
            </a:r>
            <a:r>
              <a:rPr lang="zh-CN" altLang="en-US" sz="2000"/>
              <a:t>的概念和均衡存在定理。此外，塞尔顿、哈桑尼的研究也对博弈论发展起到推动作用。今天博弈论已发展成一门较完善的学科。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 calcmode="lin" valueType="num">
                                      <p:cBhvr additive="base">
                                        <p:cTn id="7" dur="500" fill="hold"/>
                                        <p:tgtEl>
                                          <p:spTgt spid="417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7795">
                                            <p:txEl>
                                              <p:pRg st="1" end="1"/>
                                            </p:txEl>
                                          </p:spTgt>
                                        </p:tgtEl>
                                        <p:attrNameLst>
                                          <p:attrName>style.visibility</p:attrName>
                                        </p:attrNameLst>
                                      </p:cBhvr>
                                      <p:to>
                                        <p:strVal val="visible"/>
                                      </p:to>
                                    </p:set>
                                    <p:anim calcmode="lin" valueType="num">
                                      <p:cBhvr additive="base">
                                        <p:cTn id="13" dur="500" fill="hold"/>
                                        <p:tgtEl>
                                          <p:spTgt spid="417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7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7795">
                                            <p:txEl>
                                              <p:pRg st="2" end="2"/>
                                            </p:txEl>
                                          </p:spTgt>
                                        </p:tgtEl>
                                        <p:attrNameLst>
                                          <p:attrName>style.visibility</p:attrName>
                                        </p:attrNameLst>
                                      </p:cBhvr>
                                      <p:to>
                                        <p:strVal val="visible"/>
                                      </p:to>
                                    </p:set>
                                    <p:anim calcmode="lin" valueType="num">
                                      <p:cBhvr additive="base">
                                        <p:cTn id="19" dur="500" fill="hold"/>
                                        <p:tgtEl>
                                          <p:spTgt spid="417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7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7795">
                                            <p:txEl>
                                              <p:pRg st="3" end="3"/>
                                            </p:txEl>
                                          </p:spTgt>
                                        </p:tgtEl>
                                        <p:attrNameLst>
                                          <p:attrName>style.visibility</p:attrName>
                                        </p:attrNameLst>
                                      </p:cBhvr>
                                      <p:to>
                                        <p:strVal val="visible"/>
                                      </p:to>
                                    </p:set>
                                    <p:anim calcmode="lin" valueType="num">
                                      <p:cBhvr additive="base">
                                        <p:cTn id="25" dur="500" fill="hold"/>
                                        <p:tgtEl>
                                          <p:spTgt spid="417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7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3">
            <a:extLst>
              <a:ext uri="{FF2B5EF4-FFF2-40B4-BE49-F238E27FC236}">
                <a16:creationId xmlns:a16="http://schemas.microsoft.com/office/drawing/2014/main" id="{24534F82-4B22-448C-8775-2AB0D773E7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9D6ECF-F6BB-4D4A-92D5-8C3BFC782895}" type="datetime1">
              <a:rPr lang="en-US" altLang="zh-CN" sz="1400" smtClean="0"/>
              <a:pPr>
                <a:spcBef>
                  <a:spcPct val="0"/>
                </a:spcBef>
                <a:buClrTx/>
                <a:buSzTx/>
                <a:buFontTx/>
                <a:buNone/>
              </a:pPr>
              <a:t>3/18/2023</a:t>
            </a:fld>
            <a:endParaRPr lang="en-US" altLang="zh-CN" sz="1400"/>
          </a:p>
        </p:txBody>
      </p:sp>
      <p:sp>
        <p:nvSpPr>
          <p:cNvPr id="57346" name="灯片编号占位符 5">
            <a:extLst>
              <a:ext uri="{FF2B5EF4-FFF2-40B4-BE49-F238E27FC236}">
                <a16:creationId xmlns:a16="http://schemas.microsoft.com/office/drawing/2014/main" id="{9D4B9162-AE65-4B41-84C5-192C96332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913C3A-B887-4A2B-BE03-54FA5CADFA10}" type="slidenum">
              <a:rPr lang="en-US" altLang="zh-CN" sz="2600">
                <a:solidFill>
                  <a:schemeClr val="bg1"/>
                </a:solidFill>
              </a:rPr>
              <a:pPr>
                <a:spcBef>
                  <a:spcPct val="0"/>
                </a:spcBef>
                <a:buClrTx/>
                <a:buSzTx/>
                <a:buFontTx/>
                <a:buNone/>
              </a:pPr>
              <a:t>42</a:t>
            </a:fld>
            <a:endParaRPr lang="en-US" altLang="zh-CN" sz="2600">
              <a:solidFill>
                <a:schemeClr val="bg1"/>
              </a:solidFill>
            </a:endParaRPr>
          </a:p>
        </p:txBody>
      </p:sp>
      <p:sp>
        <p:nvSpPr>
          <p:cNvPr id="57347" name="AutoShape 2">
            <a:extLst>
              <a:ext uri="{FF2B5EF4-FFF2-40B4-BE49-F238E27FC236}">
                <a16:creationId xmlns:a16="http://schemas.microsoft.com/office/drawing/2014/main" id="{081706C9-55C4-4B10-AB49-6C697AC80618}"/>
              </a:ext>
            </a:extLst>
          </p:cNvPr>
          <p:cNvSpPr>
            <a:spLocks noGrp="1" noChangeArrowheads="1"/>
          </p:cNvSpPr>
          <p:nvPr>
            <p:ph type="title"/>
          </p:nvPr>
        </p:nvSpPr>
        <p:spPr/>
        <p:txBody>
          <a:bodyPr/>
          <a:lstStyle/>
          <a:p>
            <a:pPr eaLnBrk="1" hangingPunct="1"/>
            <a:r>
              <a:rPr lang="zh-CN" altLang="en-US" sz="3200"/>
              <a:t>博弈分类</a:t>
            </a:r>
            <a:r>
              <a:rPr lang="en-US" altLang="zh-CN" sz="3200"/>
              <a:t>-</a:t>
            </a:r>
            <a:r>
              <a:rPr lang="zh-CN" altLang="en-US" sz="3200"/>
              <a:t>根据不同的基准有不同的分类</a:t>
            </a:r>
          </a:p>
        </p:txBody>
      </p:sp>
      <p:sp>
        <p:nvSpPr>
          <p:cNvPr id="419843" name="Rectangle 3">
            <a:extLst>
              <a:ext uri="{FF2B5EF4-FFF2-40B4-BE49-F238E27FC236}">
                <a16:creationId xmlns:a16="http://schemas.microsoft.com/office/drawing/2014/main" id="{750F4792-1C3B-458F-B53E-B56BFAE410CF}"/>
              </a:ext>
            </a:extLst>
          </p:cNvPr>
          <p:cNvSpPr>
            <a:spLocks noGrp="1" noChangeArrowheads="1"/>
          </p:cNvSpPr>
          <p:nvPr>
            <p:ph type="body" idx="1"/>
          </p:nvPr>
        </p:nvSpPr>
        <p:spPr>
          <a:xfrm>
            <a:off x="684213" y="2087563"/>
            <a:ext cx="7847012" cy="4941887"/>
          </a:xfrm>
        </p:spPr>
        <p:txBody>
          <a:bodyPr/>
          <a:lstStyle/>
          <a:p>
            <a:pPr eaLnBrk="1" hangingPunct="1">
              <a:lnSpc>
                <a:spcPct val="80000"/>
              </a:lnSpc>
              <a:buFont typeface="Wingdings" panose="05000000000000000000" pitchFamily="2" charset="2"/>
              <a:buNone/>
            </a:pPr>
            <a:endParaRPr lang="en-US" altLang="zh-CN" sz="1800"/>
          </a:p>
          <a:p>
            <a:pPr eaLnBrk="1" hangingPunct="1">
              <a:lnSpc>
                <a:spcPct val="80000"/>
              </a:lnSpc>
            </a:pPr>
            <a:r>
              <a:rPr lang="zh-CN" altLang="en-US" sz="1800"/>
              <a:t>合作博弈和非合作博弈。</a:t>
            </a:r>
          </a:p>
          <a:p>
            <a:pPr eaLnBrk="1" hangingPunct="1">
              <a:lnSpc>
                <a:spcPct val="80000"/>
              </a:lnSpc>
              <a:buFont typeface="Wingdings" panose="05000000000000000000" pitchFamily="2" charset="2"/>
              <a:buNone/>
            </a:pPr>
            <a:r>
              <a:rPr lang="zh-CN" altLang="en-US" sz="1800"/>
              <a:t>      它们的区别在于相互发生作用的当事人之间有没有一个具有约束力的协议，如果有，就是合作博弈，如果没有，就是非合作博弈。</a:t>
            </a:r>
          </a:p>
          <a:p>
            <a:pPr eaLnBrk="1" hangingPunct="1">
              <a:lnSpc>
                <a:spcPct val="80000"/>
              </a:lnSpc>
            </a:pPr>
            <a:r>
              <a:rPr lang="zh-CN" altLang="en-US" sz="1800"/>
              <a:t>从行为的时间序列性，分为静态博弈和动态博弈</a:t>
            </a:r>
          </a:p>
          <a:p>
            <a:pPr eaLnBrk="1" hangingPunct="1">
              <a:lnSpc>
                <a:spcPct val="80000"/>
              </a:lnSpc>
              <a:buFont typeface="Wingdings" panose="05000000000000000000" pitchFamily="2" charset="2"/>
              <a:buNone/>
            </a:pPr>
            <a:r>
              <a:rPr lang="zh-CN" altLang="en-US" sz="1800"/>
              <a:t>      静态博弈是指在博弈中，参与人同时选择或虽非同时选择但后行动者并不知道先行动者采取了什么具体行动；</a:t>
            </a:r>
          </a:p>
          <a:p>
            <a:pPr eaLnBrk="1" hangingPunct="1">
              <a:lnSpc>
                <a:spcPct val="80000"/>
              </a:lnSpc>
              <a:buFont typeface="Wingdings" panose="05000000000000000000" pitchFamily="2" charset="2"/>
              <a:buNone/>
            </a:pPr>
            <a:r>
              <a:rPr lang="zh-CN" altLang="en-US" sz="1800"/>
              <a:t>      动态博弈是指在博弈中，参与人的行动有先后顺序，且后行动者能够观察到先行动者所选择的行动。</a:t>
            </a:r>
          </a:p>
          <a:p>
            <a:pPr eaLnBrk="1" hangingPunct="1">
              <a:lnSpc>
                <a:spcPct val="80000"/>
              </a:lnSpc>
              <a:buFont typeface="Wingdings" panose="05000000000000000000" pitchFamily="2" charset="2"/>
              <a:buNone/>
            </a:pPr>
            <a:r>
              <a:rPr lang="zh-CN" altLang="en-US" sz="1800"/>
              <a:t>       “囚徒困境”就是同时决策的，属于静态博弈；而棋牌类游戏等决策或行动有先后次序的，属于动态博弈。</a:t>
            </a:r>
          </a:p>
          <a:p>
            <a:pPr eaLnBrk="1" hangingPunct="1">
              <a:lnSpc>
                <a:spcPct val="80000"/>
              </a:lnSpc>
            </a:pPr>
            <a:r>
              <a:rPr lang="zh-CN" altLang="en-US" sz="1800"/>
              <a:t>按照参与人对其他参与人的了解程度分为完全信息博弈和不完全信息博弈。</a:t>
            </a:r>
          </a:p>
          <a:p>
            <a:pPr eaLnBrk="1" hangingPunct="1">
              <a:lnSpc>
                <a:spcPct val="80000"/>
              </a:lnSpc>
              <a:buFont typeface="Wingdings" panose="05000000000000000000" pitchFamily="2" charset="2"/>
              <a:buNone/>
            </a:pPr>
            <a:r>
              <a:rPr lang="zh-CN" altLang="en-US" sz="1800"/>
              <a:t>      完全博弈是指在博弈过程中，每一位参与人对其他参与人的特征、策略空间及收益函数有准确的信息。</a:t>
            </a:r>
          </a:p>
          <a:p>
            <a:pPr eaLnBrk="1" hangingPunct="1">
              <a:lnSpc>
                <a:spcPct val="80000"/>
              </a:lnSpc>
              <a:buFont typeface="Wingdings" panose="05000000000000000000" pitchFamily="2" charset="2"/>
              <a:buNone/>
            </a:pPr>
            <a:r>
              <a:rPr lang="zh-CN" altLang="en-US" sz="1800"/>
              <a:t>       如果参与人对其他参与人的特征、策略空间及收益函数信息了解的不够准确、或者不是对所有参与人的特征、策略空间及收益函数都有准确的信息，在这种情况下进行的博弈就是不完全信息博弈。</a:t>
            </a:r>
            <a:br>
              <a:rPr lang="zh-CN" altLang="en-US" sz="1800"/>
            </a:br>
            <a:endParaRPr lang="zh-CN" altLang="en-US" sz="18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 calcmode="lin" valueType="num">
                                      <p:cBhvr additive="base">
                                        <p:cTn id="7" dur="500" fill="hold"/>
                                        <p:tgtEl>
                                          <p:spTgt spid="419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43">
                                            <p:txEl>
                                              <p:pRg st="2" end="2"/>
                                            </p:txEl>
                                          </p:spTgt>
                                        </p:tgtEl>
                                        <p:attrNameLst>
                                          <p:attrName>style.visibility</p:attrName>
                                        </p:attrNameLst>
                                      </p:cBhvr>
                                      <p:to>
                                        <p:strVal val="visible"/>
                                      </p:to>
                                    </p:set>
                                    <p:anim calcmode="lin" valueType="num">
                                      <p:cBhvr additive="base">
                                        <p:cTn id="11" dur="500" fill="hold"/>
                                        <p:tgtEl>
                                          <p:spTgt spid="4198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9843">
                                            <p:txEl>
                                              <p:pRg st="3" end="3"/>
                                            </p:txEl>
                                          </p:spTgt>
                                        </p:tgtEl>
                                        <p:attrNameLst>
                                          <p:attrName>style.visibility</p:attrName>
                                        </p:attrNameLst>
                                      </p:cBhvr>
                                      <p:to>
                                        <p:strVal val="visible"/>
                                      </p:to>
                                    </p:set>
                                    <p:anim calcmode="lin" valueType="num">
                                      <p:cBhvr additive="base">
                                        <p:cTn id="17" dur="500" fill="hold"/>
                                        <p:tgtEl>
                                          <p:spTgt spid="4198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9843">
                                            <p:txEl>
                                              <p:pRg st="4" end="4"/>
                                            </p:txEl>
                                          </p:spTgt>
                                        </p:tgtEl>
                                        <p:attrNameLst>
                                          <p:attrName>style.visibility</p:attrName>
                                        </p:attrNameLst>
                                      </p:cBhvr>
                                      <p:to>
                                        <p:strVal val="visible"/>
                                      </p:to>
                                    </p:set>
                                    <p:anim calcmode="lin" valueType="num">
                                      <p:cBhvr additive="base">
                                        <p:cTn id="23" dur="500" fill="hold"/>
                                        <p:tgtEl>
                                          <p:spTgt spid="4198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19843">
                                            <p:txEl>
                                              <p:pRg st="5" end="5"/>
                                            </p:txEl>
                                          </p:spTgt>
                                        </p:tgtEl>
                                        <p:attrNameLst>
                                          <p:attrName>style.visibility</p:attrName>
                                        </p:attrNameLst>
                                      </p:cBhvr>
                                      <p:to>
                                        <p:strVal val="visible"/>
                                      </p:to>
                                    </p:set>
                                    <p:anim calcmode="lin" valueType="num">
                                      <p:cBhvr additive="base">
                                        <p:cTn id="29" dur="500" fill="hold"/>
                                        <p:tgtEl>
                                          <p:spTgt spid="4198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19843">
                                            <p:txEl>
                                              <p:pRg st="6" end="6"/>
                                            </p:txEl>
                                          </p:spTgt>
                                        </p:tgtEl>
                                        <p:attrNameLst>
                                          <p:attrName>style.visibility</p:attrName>
                                        </p:attrNameLst>
                                      </p:cBhvr>
                                      <p:to>
                                        <p:strVal val="visible"/>
                                      </p:to>
                                    </p:set>
                                    <p:anim calcmode="lin" valueType="num">
                                      <p:cBhvr additive="base">
                                        <p:cTn id="35" dur="500" fill="hold"/>
                                        <p:tgtEl>
                                          <p:spTgt spid="41984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19843">
                                            <p:txEl>
                                              <p:pRg st="7" end="7"/>
                                            </p:txEl>
                                          </p:spTgt>
                                        </p:tgtEl>
                                        <p:attrNameLst>
                                          <p:attrName>style.visibility</p:attrName>
                                        </p:attrNameLst>
                                      </p:cBhvr>
                                      <p:to>
                                        <p:strVal val="visible"/>
                                      </p:to>
                                    </p:set>
                                    <p:anim calcmode="lin" valueType="num">
                                      <p:cBhvr additive="base">
                                        <p:cTn id="41" dur="500" fill="hold"/>
                                        <p:tgtEl>
                                          <p:spTgt spid="419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19843">
                                            <p:txEl>
                                              <p:pRg st="8" end="8"/>
                                            </p:txEl>
                                          </p:spTgt>
                                        </p:tgtEl>
                                        <p:attrNameLst>
                                          <p:attrName>style.visibility</p:attrName>
                                        </p:attrNameLst>
                                      </p:cBhvr>
                                      <p:to>
                                        <p:strVal val="visible"/>
                                      </p:to>
                                    </p:set>
                                    <p:anim calcmode="lin" valueType="num">
                                      <p:cBhvr additive="base">
                                        <p:cTn id="47" dur="500" fill="hold"/>
                                        <p:tgtEl>
                                          <p:spTgt spid="41984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419843">
                                            <p:txEl>
                                              <p:pRg st="9" end="9"/>
                                            </p:txEl>
                                          </p:spTgt>
                                        </p:tgtEl>
                                        <p:attrNameLst>
                                          <p:attrName>style.visibility</p:attrName>
                                        </p:attrNameLst>
                                      </p:cBhvr>
                                      <p:to>
                                        <p:strVal val="visible"/>
                                      </p:to>
                                    </p:set>
                                    <p:anim calcmode="lin" valueType="num">
                                      <p:cBhvr additive="base">
                                        <p:cTn id="53" dur="500" fill="hold"/>
                                        <p:tgtEl>
                                          <p:spTgt spid="41984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198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日期占位符 3">
            <a:extLst>
              <a:ext uri="{FF2B5EF4-FFF2-40B4-BE49-F238E27FC236}">
                <a16:creationId xmlns:a16="http://schemas.microsoft.com/office/drawing/2014/main" id="{343F841C-370C-4B50-8450-3AB7C4F3AE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4E5921-BDF4-4094-B593-F2ED1706D1A5}" type="datetime1">
              <a:rPr lang="en-US" altLang="zh-CN" sz="1400" smtClean="0"/>
              <a:pPr>
                <a:spcBef>
                  <a:spcPct val="0"/>
                </a:spcBef>
                <a:buClrTx/>
                <a:buSzTx/>
                <a:buFontTx/>
                <a:buNone/>
              </a:pPr>
              <a:t>3/18/2023</a:t>
            </a:fld>
            <a:endParaRPr lang="en-US" altLang="zh-CN" sz="1400"/>
          </a:p>
        </p:txBody>
      </p:sp>
      <p:sp>
        <p:nvSpPr>
          <p:cNvPr id="58370" name="灯片编号占位符 5">
            <a:extLst>
              <a:ext uri="{FF2B5EF4-FFF2-40B4-BE49-F238E27FC236}">
                <a16:creationId xmlns:a16="http://schemas.microsoft.com/office/drawing/2014/main" id="{2C3ED8CE-FABA-4BCD-BAD8-448A79782E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0D9CBF-C721-41F9-9003-6750E285FECF}" type="slidenum">
              <a:rPr lang="en-US" altLang="zh-CN" sz="2600">
                <a:solidFill>
                  <a:schemeClr val="bg1"/>
                </a:solidFill>
              </a:rPr>
              <a:pPr>
                <a:spcBef>
                  <a:spcPct val="0"/>
                </a:spcBef>
                <a:buClrTx/>
                <a:buSzTx/>
                <a:buFontTx/>
                <a:buNone/>
              </a:pPr>
              <a:t>43</a:t>
            </a:fld>
            <a:endParaRPr lang="en-US" altLang="zh-CN" sz="2600">
              <a:solidFill>
                <a:schemeClr val="bg1"/>
              </a:solidFill>
            </a:endParaRPr>
          </a:p>
        </p:txBody>
      </p:sp>
      <p:sp>
        <p:nvSpPr>
          <p:cNvPr id="58371" name="AutoShape 2">
            <a:extLst>
              <a:ext uri="{FF2B5EF4-FFF2-40B4-BE49-F238E27FC236}">
                <a16:creationId xmlns:a16="http://schemas.microsoft.com/office/drawing/2014/main" id="{87C7CC83-6B3D-4C8D-8DFE-815E20948A2D}"/>
              </a:ext>
            </a:extLst>
          </p:cNvPr>
          <p:cNvSpPr>
            <a:spLocks noGrp="1" noChangeArrowheads="1"/>
          </p:cNvSpPr>
          <p:nvPr>
            <p:ph type="title"/>
          </p:nvPr>
        </p:nvSpPr>
        <p:spPr/>
        <p:txBody>
          <a:bodyPr/>
          <a:lstStyle/>
          <a:p>
            <a:pPr eaLnBrk="1" hangingPunct="1"/>
            <a:r>
              <a:rPr lang="zh-CN" altLang="en-US" sz="4800"/>
              <a:t>囚徒困境</a:t>
            </a:r>
          </a:p>
        </p:txBody>
      </p:sp>
      <p:sp>
        <p:nvSpPr>
          <p:cNvPr id="420867" name="Rectangle 3">
            <a:extLst>
              <a:ext uri="{FF2B5EF4-FFF2-40B4-BE49-F238E27FC236}">
                <a16:creationId xmlns:a16="http://schemas.microsoft.com/office/drawing/2014/main" id="{986FC740-192A-4B8B-BBA0-9438A4F1F8B4}"/>
              </a:ext>
            </a:extLst>
          </p:cNvPr>
          <p:cNvSpPr>
            <a:spLocks noGrp="1" noChangeArrowheads="1"/>
          </p:cNvSpPr>
          <p:nvPr>
            <p:ph type="body" idx="1"/>
          </p:nvPr>
        </p:nvSpPr>
        <p:spPr>
          <a:xfrm>
            <a:off x="827088" y="2305050"/>
            <a:ext cx="7693025" cy="4652963"/>
          </a:xfrm>
        </p:spPr>
        <p:txBody>
          <a:bodyPr/>
          <a:lstStyle/>
          <a:p>
            <a:pPr eaLnBrk="1" hangingPunct="1">
              <a:spcBef>
                <a:spcPct val="0"/>
              </a:spcBef>
              <a:buFont typeface="Wingdings" panose="05000000000000000000" pitchFamily="2" charset="2"/>
              <a:buNone/>
            </a:pPr>
            <a:r>
              <a:rPr lang="zh-CN" altLang="en-US" sz="2000"/>
              <a:t>警方逮捕甲、乙两名嫌疑犯，但没有足够证据指控二人入罪。于是</a:t>
            </a:r>
          </a:p>
          <a:p>
            <a:pPr eaLnBrk="1" hangingPunct="1">
              <a:spcBef>
                <a:spcPct val="0"/>
              </a:spcBef>
              <a:buFont typeface="Wingdings" panose="05000000000000000000" pitchFamily="2" charset="2"/>
              <a:buNone/>
            </a:pPr>
            <a:r>
              <a:rPr lang="zh-CN" altLang="en-US" sz="2000"/>
              <a:t>警方分开囚禁嫌疑犯，分别和二人见面，并向双方提供以下相同的</a:t>
            </a:r>
          </a:p>
          <a:p>
            <a:pPr eaLnBrk="1" hangingPunct="1">
              <a:spcBef>
                <a:spcPct val="0"/>
              </a:spcBef>
              <a:buFont typeface="Wingdings" panose="05000000000000000000" pitchFamily="2" charset="2"/>
              <a:buNone/>
            </a:pPr>
            <a:r>
              <a:rPr lang="zh-CN" altLang="en-US" sz="2000"/>
              <a:t>选择：</a:t>
            </a:r>
          </a:p>
          <a:p>
            <a:pPr eaLnBrk="1" hangingPunct="1">
              <a:spcBef>
                <a:spcPct val="0"/>
              </a:spcBef>
            </a:pPr>
            <a:r>
              <a:rPr lang="zh-CN" altLang="en-US" sz="2000"/>
              <a:t>若一人认罪并作证检举对方（称“背叛”对方），而对方保持沉默，此人将即时获释，沉默者将判监</a:t>
            </a:r>
            <a:r>
              <a:rPr lang="en-US" altLang="zh-CN" sz="2000"/>
              <a:t>10</a:t>
            </a:r>
            <a:r>
              <a:rPr lang="zh-CN" altLang="en-US" sz="2000"/>
              <a:t>年。</a:t>
            </a:r>
          </a:p>
          <a:p>
            <a:pPr eaLnBrk="1" hangingPunct="1">
              <a:spcBef>
                <a:spcPct val="0"/>
              </a:spcBef>
            </a:pPr>
            <a:r>
              <a:rPr lang="zh-CN" altLang="en-US" sz="2000"/>
              <a:t>若二人都保持沉默（称互相“合作”），则二人同样判监半年。</a:t>
            </a:r>
          </a:p>
          <a:p>
            <a:pPr eaLnBrk="1" hangingPunct="1">
              <a:spcBef>
                <a:spcPct val="0"/>
              </a:spcBef>
            </a:pPr>
            <a:r>
              <a:rPr lang="zh-CN" altLang="en-US" sz="2000"/>
              <a:t>若二人都互相检举（互相“背叛”），则二人同样判监</a:t>
            </a:r>
            <a:r>
              <a:rPr lang="en-US" altLang="zh-CN" sz="2000"/>
              <a:t>2</a:t>
            </a:r>
            <a:r>
              <a:rPr lang="zh-CN" altLang="en-US" sz="2000"/>
              <a:t>年。</a:t>
            </a:r>
          </a:p>
          <a:p>
            <a:pPr eaLnBrk="1" hangingPunct="1">
              <a:spcBef>
                <a:spcPct val="0"/>
              </a:spcBef>
              <a:buFont typeface="Wingdings" panose="05000000000000000000" pitchFamily="2" charset="2"/>
              <a:buNone/>
            </a:pPr>
            <a:endParaRPr lang="zh-CN" altLang="en-US" sz="2000"/>
          </a:p>
          <a:p>
            <a:pPr eaLnBrk="1" hangingPunct="1">
              <a:spcBef>
                <a:spcPct val="0"/>
              </a:spcBef>
              <a:buFont typeface="Wingdings" panose="05000000000000000000" pitchFamily="2" charset="2"/>
              <a:buNone/>
            </a:pPr>
            <a:r>
              <a:rPr lang="zh-CN" altLang="en-US" sz="2000"/>
              <a:t>假定：每个参与者（即“囚徒”）都是利己的，即都寻求最大自身利益，而不关心另一参与者的利益。参与者某一策略所得利益，如果在任何情况下都比其他策略要低的话，此策略称为“严格劣势”，理性的参与者绝不会选择。没有任何其它力量干预个人决策，参与者可完全按照自己意愿选择策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 calcmode="lin" valueType="num">
                                      <p:cBhvr additive="base">
                                        <p:cTn id="7" dur="500" fill="hold"/>
                                        <p:tgtEl>
                                          <p:spTgt spid="420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0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0867">
                                            <p:txEl>
                                              <p:pRg st="1" end="1"/>
                                            </p:txEl>
                                          </p:spTgt>
                                        </p:tgtEl>
                                        <p:attrNameLst>
                                          <p:attrName>style.visibility</p:attrName>
                                        </p:attrNameLst>
                                      </p:cBhvr>
                                      <p:to>
                                        <p:strVal val="visible"/>
                                      </p:to>
                                    </p:set>
                                    <p:anim calcmode="lin" valueType="num">
                                      <p:cBhvr additive="base">
                                        <p:cTn id="11" dur="500" fill="hold"/>
                                        <p:tgtEl>
                                          <p:spTgt spid="420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08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0867">
                                            <p:txEl>
                                              <p:pRg st="2" end="2"/>
                                            </p:txEl>
                                          </p:spTgt>
                                        </p:tgtEl>
                                        <p:attrNameLst>
                                          <p:attrName>style.visibility</p:attrName>
                                        </p:attrNameLst>
                                      </p:cBhvr>
                                      <p:to>
                                        <p:strVal val="visible"/>
                                      </p:to>
                                    </p:set>
                                    <p:anim calcmode="lin" valueType="num">
                                      <p:cBhvr additive="base">
                                        <p:cTn id="15" dur="500" fill="hold"/>
                                        <p:tgtEl>
                                          <p:spTgt spid="4208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0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20867">
                                            <p:txEl>
                                              <p:pRg st="3" end="3"/>
                                            </p:txEl>
                                          </p:spTgt>
                                        </p:tgtEl>
                                        <p:attrNameLst>
                                          <p:attrName>style.visibility</p:attrName>
                                        </p:attrNameLst>
                                      </p:cBhvr>
                                      <p:to>
                                        <p:strVal val="visible"/>
                                      </p:to>
                                    </p:set>
                                    <p:anim calcmode="lin" valueType="num">
                                      <p:cBhvr additive="base">
                                        <p:cTn id="21" dur="500" fill="hold"/>
                                        <p:tgtEl>
                                          <p:spTgt spid="4208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0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20867">
                                            <p:txEl>
                                              <p:pRg st="4" end="4"/>
                                            </p:txEl>
                                          </p:spTgt>
                                        </p:tgtEl>
                                        <p:attrNameLst>
                                          <p:attrName>style.visibility</p:attrName>
                                        </p:attrNameLst>
                                      </p:cBhvr>
                                      <p:to>
                                        <p:strVal val="visible"/>
                                      </p:to>
                                    </p:set>
                                    <p:anim calcmode="lin" valueType="num">
                                      <p:cBhvr additive="base">
                                        <p:cTn id="27" dur="500" fill="hold"/>
                                        <p:tgtEl>
                                          <p:spTgt spid="420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0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20867">
                                            <p:txEl>
                                              <p:pRg st="5" end="5"/>
                                            </p:txEl>
                                          </p:spTgt>
                                        </p:tgtEl>
                                        <p:attrNameLst>
                                          <p:attrName>style.visibility</p:attrName>
                                        </p:attrNameLst>
                                      </p:cBhvr>
                                      <p:to>
                                        <p:strVal val="visible"/>
                                      </p:to>
                                    </p:set>
                                    <p:anim calcmode="lin" valueType="num">
                                      <p:cBhvr additive="base">
                                        <p:cTn id="33" dur="500" fill="hold"/>
                                        <p:tgtEl>
                                          <p:spTgt spid="4208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0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20867">
                                            <p:txEl>
                                              <p:pRg st="7" end="7"/>
                                            </p:txEl>
                                          </p:spTgt>
                                        </p:tgtEl>
                                        <p:attrNameLst>
                                          <p:attrName>style.visibility</p:attrName>
                                        </p:attrNameLst>
                                      </p:cBhvr>
                                      <p:to>
                                        <p:strVal val="visible"/>
                                      </p:to>
                                    </p:set>
                                    <p:anim calcmode="lin" valueType="num">
                                      <p:cBhvr additive="base">
                                        <p:cTn id="39" dur="500" fill="hold"/>
                                        <p:tgtEl>
                                          <p:spTgt spid="42086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08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a:extLst>
              <a:ext uri="{FF2B5EF4-FFF2-40B4-BE49-F238E27FC236}">
                <a16:creationId xmlns:a16="http://schemas.microsoft.com/office/drawing/2014/main" id="{84FA03E2-2473-479E-BB8F-D9E55FC5EC2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A97A5C-EBAC-4973-B562-053962384E57}" type="datetime1">
              <a:rPr lang="en-US" altLang="zh-CN" sz="1400" smtClean="0"/>
              <a:pPr>
                <a:spcBef>
                  <a:spcPct val="0"/>
                </a:spcBef>
                <a:buClrTx/>
                <a:buSzTx/>
                <a:buFontTx/>
                <a:buNone/>
              </a:pPr>
              <a:t>3/18/2023</a:t>
            </a:fld>
            <a:endParaRPr lang="en-US" altLang="zh-CN" sz="1400"/>
          </a:p>
        </p:txBody>
      </p:sp>
      <p:sp>
        <p:nvSpPr>
          <p:cNvPr id="59394" name="灯片编号占位符 5">
            <a:extLst>
              <a:ext uri="{FF2B5EF4-FFF2-40B4-BE49-F238E27FC236}">
                <a16:creationId xmlns:a16="http://schemas.microsoft.com/office/drawing/2014/main" id="{8E262951-34AE-4633-BC67-A5328D4284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7739D6-F2BF-4395-B24D-2A023240EF34}" type="slidenum">
              <a:rPr lang="en-US" altLang="zh-CN" sz="2600">
                <a:solidFill>
                  <a:schemeClr val="bg1"/>
                </a:solidFill>
              </a:rPr>
              <a:pPr>
                <a:spcBef>
                  <a:spcPct val="0"/>
                </a:spcBef>
                <a:buClrTx/>
                <a:buSzTx/>
                <a:buFontTx/>
                <a:buNone/>
              </a:pPr>
              <a:t>44</a:t>
            </a:fld>
            <a:endParaRPr lang="en-US" altLang="zh-CN" sz="2600">
              <a:solidFill>
                <a:schemeClr val="bg1"/>
              </a:solidFill>
            </a:endParaRPr>
          </a:p>
        </p:txBody>
      </p:sp>
      <p:sp>
        <p:nvSpPr>
          <p:cNvPr id="59395" name="Rectangle 2">
            <a:extLst>
              <a:ext uri="{FF2B5EF4-FFF2-40B4-BE49-F238E27FC236}">
                <a16:creationId xmlns:a16="http://schemas.microsoft.com/office/drawing/2014/main" id="{F888E330-1DEA-4FE2-978E-24C7CAFF4B55}"/>
              </a:ext>
            </a:extLst>
          </p:cNvPr>
          <p:cNvSpPr>
            <a:spLocks noGrp="1" noChangeArrowheads="1"/>
          </p:cNvSpPr>
          <p:nvPr>
            <p:ph type="title"/>
          </p:nvPr>
        </p:nvSpPr>
        <p:spPr/>
        <p:txBody>
          <a:bodyPr/>
          <a:lstStyle/>
          <a:p>
            <a:pPr eaLnBrk="1" hangingPunct="1"/>
            <a:endParaRPr lang="zh-CN" altLang="zh-CN"/>
          </a:p>
        </p:txBody>
      </p:sp>
      <p:sp>
        <p:nvSpPr>
          <p:cNvPr id="421891" name="Rectangle 3">
            <a:extLst>
              <a:ext uri="{FF2B5EF4-FFF2-40B4-BE49-F238E27FC236}">
                <a16:creationId xmlns:a16="http://schemas.microsoft.com/office/drawing/2014/main" id="{9BF73757-6FA5-4139-84BC-468AD414BFD9}"/>
              </a:ext>
            </a:extLst>
          </p:cNvPr>
          <p:cNvSpPr>
            <a:spLocks noGrp="1" noChangeArrowheads="1"/>
          </p:cNvSpPr>
          <p:nvPr>
            <p:ph type="body" idx="1"/>
          </p:nvPr>
        </p:nvSpPr>
        <p:spPr>
          <a:xfrm>
            <a:off x="838200" y="2362200"/>
            <a:ext cx="7693025" cy="4495800"/>
          </a:xfrm>
        </p:spPr>
        <p:txBody>
          <a:bodyPr/>
          <a:lstStyle/>
          <a:p>
            <a:pPr eaLnBrk="1" hangingPunct="1">
              <a:spcBef>
                <a:spcPct val="0"/>
              </a:spcBef>
              <a:buFont typeface="Wingdings" panose="05000000000000000000" pitchFamily="2" charset="2"/>
              <a:buNone/>
            </a:pPr>
            <a:r>
              <a:rPr lang="zh-CN" altLang="en-US" sz="2000"/>
              <a:t>试设想困境中两名理性囚徒会如何作出选择：</a:t>
            </a:r>
          </a:p>
          <a:p>
            <a:pPr eaLnBrk="1" hangingPunct="1">
              <a:spcBef>
                <a:spcPct val="0"/>
              </a:spcBef>
            </a:pPr>
            <a:r>
              <a:rPr lang="zh-CN" altLang="en-US" sz="2000"/>
              <a:t>若对方沉默，背叛会让我获释，所以会选择背叛。</a:t>
            </a:r>
          </a:p>
          <a:p>
            <a:pPr eaLnBrk="1" hangingPunct="1">
              <a:spcBef>
                <a:spcPct val="0"/>
              </a:spcBef>
            </a:pPr>
            <a:r>
              <a:rPr lang="zh-CN" altLang="en-US" sz="2000"/>
              <a:t>若对方背叛指控我，我也要指控对方才能得到较低的刑期，所以也是会选择背叛。</a:t>
            </a:r>
          </a:p>
          <a:p>
            <a:pPr eaLnBrk="1" hangingPunct="1">
              <a:spcBef>
                <a:spcPct val="0"/>
              </a:spcBef>
              <a:buFont typeface="Wingdings" panose="05000000000000000000" pitchFamily="2" charset="2"/>
              <a:buNone/>
            </a:pPr>
            <a:r>
              <a:rPr lang="zh-CN" altLang="en-US" sz="2000"/>
              <a:t>     二人面对的情况一样，所以二人的理性思考都会得出相同的结论</a:t>
            </a:r>
            <a:r>
              <a:rPr lang="en-US" altLang="zh-CN" sz="2000"/>
              <a:t>——</a:t>
            </a:r>
            <a:r>
              <a:rPr lang="zh-CN" altLang="en-US" sz="2000"/>
              <a:t>选择背叛，结果二人同样服刑</a:t>
            </a:r>
            <a:r>
              <a:rPr lang="en-US" altLang="zh-CN" sz="2000"/>
              <a:t>2</a:t>
            </a:r>
            <a:r>
              <a:rPr lang="zh-CN" altLang="en-US" sz="2000"/>
              <a:t>年。</a:t>
            </a:r>
          </a:p>
          <a:p>
            <a:pPr eaLnBrk="1" hangingPunct="1">
              <a:spcBef>
                <a:spcPct val="0"/>
              </a:spcBef>
              <a:buFont typeface="Wingdings" panose="05000000000000000000" pitchFamily="2" charset="2"/>
              <a:buNone/>
            </a:pPr>
            <a:r>
              <a:rPr lang="zh-CN" altLang="en-US" sz="2000"/>
              <a:t>     这显然不是顾及团体利益的最优解决方案。以全体利益而言，如果两个参与者都合作保持沉默，两人都只会被判刑半年，总体利益更高，结果也比两人背叛对方、判刑</a:t>
            </a:r>
            <a:r>
              <a:rPr lang="en-US" altLang="zh-CN" sz="2000"/>
              <a:t>2</a:t>
            </a:r>
            <a:r>
              <a:rPr lang="zh-CN" altLang="en-US" sz="2000"/>
              <a:t>年的情况较佳。但根据以上假设，二人均为理性的个人，且只追求自己个人利益。均衡状况会是两个囚徒都选择背叛，结果二人判决均比合作为高，总体利益较合作为低。这就是“困境”所在。</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 calcmode="lin" valueType="num">
                                      <p:cBhvr additive="base">
                                        <p:cTn id="7" dur="500" fill="hold"/>
                                        <p:tgtEl>
                                          <p:spTgt spid="421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1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421891">
                                            <p:txEl>
                                              <p:pRg st="1" end="1"/>
                                            </p:txEl>
                                          </p:spTgt>
                                        </p:tgtEl>
                                        <p:attrNameLst>
                                          <p:attrName>style.visibility</p:attrName>
                                        </p:attrNameLst>
                                      </p:cBhvr>
                                      <p:to>
                                        <p:strVal val="visible"/>
                                      </p:to>
                                    </p:set>
                                    <p:anim from="(-#ppt_w/2)" to="(#ppt_x)" calcmode="lin" valueType="num">
                                      <p:cBhvr>
                                        <p:cTn id="13" dur="600" fill="hold">
                                          <p:stCondLst>
                                            <p:cond delay="0"/>
                                          </p:stCondLst>
                                        </p:cTn>
                                        <p:tgtEl>
                                          <p:spTgt spid="421891">
                                            <p:txEl>
                                              <p:pRg st="1" end="1"/>
                                            </p:txEl>
                                          </p:spTgt>
                                        </p:tgtEl>
                                        <p:attrNameLst>
                                          <p:attrName>ppt_x</p:attrName>
                                        </p:attrNameLst>
                                      </p:cBhvr>
                                    </p:anim>
                                    <p:anim from="0" to="-1.0" calcmode="lin" valueType="num">
                                      <p:cBhvr>
                                        <p:cTn id="14" dur="200" decel="50000" autoRev="1" fill="hold">
                                          <p:stCondLst>
                                            <p:cond delay="600"/>
                                          </p:stCondLst>
                                        </p:cTn>
                                        <p:tgtEl>
                                          <p:spTgt spid="421891">
                                            <p:txEl>
                                              <p:pRg st="1" end="1"/>
                                            </p:txEl>
                                          </p:spTgt>
                                        </p:tgtEl>
                                        <p:attrNameLst>
                                          <p:attrName>xshear</p:attrName>
                                        </p:attrNameLst>
                                      </p:cBhvr>
                                    </p:anim>
                                    <p:animScale>
                                      <p:cBhvr>
                                        <p:cTn id="15" dur="200" decel="100000" autoRev="1" fill="hold">
                                          <p:stCondLst>
                                            <p:cond delay="600"/>
                                          </p:stCondLst>
                                        </p:cTn>
                                        <p:tgtEl>
                                          <p:spTgt spid="421891">
                                            <p:txEl>
                                              <p:pRg st="1" end="1"/>
                                            </p:txEl>
                                          </p:spTgt>
                                        </p:tgtEl>
                                      </p:cBhvr>
                                      <p:from x="100000" y="100000"/>
                                      <p:to x="80000" y="100000"/>
                                    </p:animScale>
                                    <p:anim by="(#ppt_h/3+#ppt_w*0.1)" calcmode="lin" valueType="num">
                                      <p:cBhvr additive="sum">
                                        <p:cTn id="16" dur="200" decel="100000" autoRev="1" fill="hold">
                                          <p:stCondLst>
                                            <p:cond delay="600"/>
                                          </p:stCondLst>
                                        </p:cTn>
                                        <p:tgtEl>
                                          <p:spTgt spid="421891">
                                            <p:txEl>
                                              <p:pRg st="1" end="1"/>
                                            </p:txEl>
                                          </p:spTgt>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21891">
                                            <p:txEl>
                                              <p:pRg st="2" end="2"/>
                                            </p:txEl>
                                          </p:spTgt>
                                        </p:tgtEl>
                                        <p:attrNameLst>
                                          <p:attrName>style.visibility</p:attrName>
                                        </p:attrNameLst>
                                      </p:cBhvr>
                                      <p:to>
                                        <p:strVal val="visible"/>
                                      </p:to>
                                    </p:set>
                                    <p:anim calcmode="lin" valueType="num">
                                      <p:cBhvr additive="base">
                                        <p:cTn id="21" dur="500" fill="hold"/>
                                        <p:tgtEl>
                                          <p:spTgt spid="42189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1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421891">
                                            <p:txEl>
                                              <p:pRg st="3" end="3"/>
                                            </p:txEl>
                                          </p:spTgt>
                                        </p:tgtEl>
                                        <p:attrNameLst>
                                          <p:attrName>style.visibility</p:attrName>
                                        </p:attrNameLst>
                                      </p:cBhvr>
                                      <p:to>
                                        <p:strVal val="visible"/>
                                      </p:to>
                                    </p:set>
                                    <p:animEffect transition="in" filter="fade">
                                      <p:cBhvr>
                                        <p:cTn id="27" dur="1000"/>
                                        <p:tgtEl>
                                          <p:spTgt spid="421891">
                                            <p:txEl>
                                              <p:pRg st="3" end="3"/>
                                            </p:txEl>
                                          </p:spTgt>
                                        </p:tgtEl>
                                      </p:cBhvr>
                                    </p:animEffect>
                                    <p:anim calcmode="lin" valueType="num">
                                      <p:cBhvr>
                                        <p:cTn id="28" dur="1000" fill="hold"/>
                                        <p:tgtEl>
                                          <p:spTgt spid="421891">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421891">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21891">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421891">
                                            <p:txEl>
                                              <p:pRg st="4" end="4"/>
                                            </p:txEl>
                                          </p:spTgt>
                                        </p:tgtEl>
                                        <p:attrNameLst>
                                          <p:attrName>style.visibility</p:attrName>
                                        </p:attrNameLst>
                                      </p:cBhvr>
                                      <p:to>
                                        <p:strVal val="visible"/>
                                      </p:to>
                                    </p:set>
                                    <p:animEffect transition="in" filter="fade">
                                      <p:cBhvr>
                                        <p:cTn id="33" dur="1000"/>
                                        <p:tgtEl>
                                          <p:spTgt spid="421891">
                                            <p:txEl>
                                              <p:pRg st="4" end="4"/>
                                            </p:txEl>
                                          </p:spTgt>
                                        </p:tgtEl>
                                      </p:cBhvr>
                                    </p:animEffect>
                                    <p:anim calcmode="lin" valueType="num">
                                      <p:cBhvr>
                                        <p:cTn id="34" dur="1000" fill="hold"/>
                                        <p:tgtEl>
                                          <p:spTgt spid="421891">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421891">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21891">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占位符 3">
            <a:extLst>
              <a:ext uri="{FF2B5EF4-FFF2-40B4-BE49-F238E27FC236}">
                <a16:creationId xmlns:a16="http://schemas.microsoft.com/office/drawing/2014/main" id="{5BC0AEF6-5DB1-41EF-8F31-3F1B06F6D82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3B76E0-AFB8-48BE-9FC4-B793D11B4D25}" type="datetime1">
              <a:rPr lang="en-US" altLang="zh-CN" sz="1400" smtClean="0"/>
              <a:pPr>
                <a:spcBef>
                  <a:spcPct val="0"/>
                </a:spcBef>
                <a:buClrTx/>
                <a:buSzTx/>
                <a:buFontTx/>
                <a:buNone/>
              </a:pPr>
              <a:t>3/18/2023</a:t>
            </a:fld>
            <a:endParaRPr lang="en-US" altLang="zh-CN" sz="1400"/>
          </a:p>
        </p:txBody>
      </p:sp>
      <p:sp>
        <p:nvSpPr>
          <p:cNvPr id="60418" name="灯片编号占位符 5">
            <a:extLst>
              <a:ext uri="{FF2B5EF4-FFF2-40B4-BE49-F238E27FC236}">
                <a16:creationId xmlns:a16="http://schemas.microsoft.com/office/drawing/2014/main" id="{722B8A99-5273-4125-9494-3BFA6F3BB7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4AA3F9-483A-4146-BF5F-5E239EE9B5A8}" type="slidenum">
              <a:rPr lang="en-US" altLang="zh-CN" sz="2600">
                <a:solidFill>
                  <a:schemeClr val="bg1"/>
                </a:solidFill>
              </a:rPr>
              <a:pPr>
                <a:spcBef>
                  <a:spcPct val="0"/>
                </a:spcBef>
                <a:buClrTx/>
                <a:buSzTx/>
                <a:buFontTx/>
                <a:buNone/>
              </a:pPr>
              <a:t>45</a:t>
            </a:fld>
            <a:endParaRPr lang="en-US" altLang="zh-CN" sz="2600">
              <a:solidFill>
                <a:schemeClr val="bg1"/>
              </a:solidFill>
            </a:endParaRPr>
          </a:p>
        </p:txBody>
      </p:sp>
      <p:sp>
        <p:nvSpPr>
          <p:cNvPr id="60419" name="AutoShape 2">
            <a:extLst>
              <a:ext uri="{FF2B5EF4-FFF2-40B4-BE49-F238E27FC236}">
                <a16:creationId xmlns:a16="http://schemas.microsoft.com/office/drawing/2014/main" id="{4D1E4423-4894-4588-AB9B-119D87B783D3}"/>
              </a:ext>
            </a:extLst>
          </p:cNvPr>
          <p:cNvSpPr>
            <a:spLocks noGrp="1" noChangeArrowheads="1"/>
          </p:cNvSpPr>
          <p:nvPr>
            <p:ph type="title"/>
          </p:nvPr>
        </p:nvSpPr>
        <p:spPr/>
        <p:txBody>
          <a:bodyPr/>
          <a:lstStyle/>
          <a:p>
            <a:pPr eaLnBrk="1" hangingPunct="1"/>
            <a:r>
              <a:rPr lang="en-US" altLang="zh-CN"/>
              <a:t>4.4 </a:t>
            </a:r>
            <a:r>
              <a:rPr lang="zh-CN" altLang="en-US"/>
              <a:t>博弈树搜索 </a:t>
            </a:r>
          </a:p>
        </p:txBody>
      </p:sp>
      <p:sp>
        <p:nvSpPr>
          <p:cNvPr id="60420" name="Rectangle 3">
            <a:extLst>
              <a:ext uri="{FF2B5EF4-FFF2-40B4-BE49-F238E27FC236}">
                <a16:creationId xmlns:a16="http://schemas.microsoft.com/office/drawing/2014/main" id="{D287A662-0893-4D3C-A6F5-B1C5EE49156C}"/>
              </a:ext>
            </a:extLst>
          </p:cNvPr>
          <p:cNvSpPr>
            <a:spLocks noGrp="1" noChangeArrowheads="1"/>
          </p:cNvSpPr>
          <p:nvPr>
            <p:ph type="body" idx="1"/>
          </p:nvPr>
        </p:nvSpPr>
        <p:spPr>
          <a:xfrm>
            <a:off x="971550" y="2362200"/>
            <a:ext cx="7559675" cy="4019550"/>
          </a:xfrm>
        </p:spPr>
        <p:txBody>
          <a:bodyPr/>
          <a:lstStyle/>
          <a:p>
            <a:pPr eaLnBrk="1" hangingPunct="1">
              <a:lnSpc>
                <a:spcPct val="90000"/>
              </a:lnSpc>
              <a:buFont typeface="Wingdings" panose="05000000000000000000" pitchFamily="2" charset="2"/>
              <a:buNone/>
            </a:pPr>
            <a:r>
              <a:rPr kumimoji="1" lang="en-US" altLang="zh-CN" sz="2400">
                <a:solidFill>
                  <a:srgbClr val="000000"/>
                </a:solidFill>
              </a:rPr>
              <a:t>   </a:t>
            </a:r>
            <a:r>
              <a:rPr kumimoji="1" lang="zh-CN" altLang="en-US" sz="2400">
                <a:solidFill>
                  <a:srgbClr val="000000"/>
                </a:solidFill>
              </a:rPr>
              <a:t>对于单人博弈的一些问题，可用一般的搜索技术进行求解，本节着重讨论双人完备信息这一类博弈问题的搜索策略。</a:t>
            </a:r>
          </a:p>
          <a:p>
            <a:pPr eaLnBrk="1" hangingPunct="1">
              <a:lnSpc>
                <a:spcPct val="90000"/>
              </a:lnSpc>
            </a:pPr>
            <a:r>
              <a:rPr kumimoji="1" lang="zh-CN" altLang="en-US" sz="2400">
                <a:solidFill>
                  <a:srgbClr val="FF0000"/>
                </a:solidFill>
              </a:rPr>
              <a:t>双人、具有完备信息博弈问题</a:t>
            </a:r>
            <a:r>
              <a:rPr kumimoji="1" lang="zh-CN" altLang="en-US" sz="2400">
                <a:solidFill>
                  <a:srgbClr val="000000"/>
                </a:solidFill>
              </a:rPr>
              <a:t>的特点</a:t>
            </a:r>
            <a:r>
              <a:rPr kumimoji="1" lang="zh-CN" altLang="en-US" sz="2400">
                <a:solidFill>
                  <a:srgbClr val="003399"/>
                </a:solidFill>
              </a:rPr>
              <a:t>：</a:t>
            </a:r>
          </a:p>
          <a:p>
            <a:pPr eaLnBrk="1" hangingPunct="1">
              <a:lnSpc>
                <a:spcPct val="90000"/>
              </a:lnSpc>
              <a:buFont typeface="Wingdings" panose="05000000000000000000" pitchFamily="2" charset="2"/>
              <a:buNone/>
            </a:pPr>
            <a:r>
              <a:rPr kumimoji="1" lang="zh-CN" altLang="en-US" sz="2400">
                <a:solidFill>
                  <a:srgbClr val="003399"/>
                </a:solidFill>
              </a:rPr>
              <a:t>（</a:t>
            </a:r>
            <a:r>
              <a:rPr kumimoji="1" lang="en-US" altLang="zh-CN" sz="2400">
                <a:solidFill>
                  <a:srgbClr val="003399"/>
                </a:solidFill>
              </a:rPr>
              <a:t>1</a:t>
            </a:r>
            <a:r>
              <a:rPr kumimoji="1" lang="zh-CN" altLang="en-US" sz="2400">
                <a:solidFill>
                  <a:srgbClr val="003399"/>
                </a:solidFill>
              </a:rPr>
              <a:t>）双人对弈，对垒的双方轮流走步。</a:t>
            </a:r>
          </a:p>
          <a:p>
            <a:pPr eaLnBrk="1" hangingPunct="1">
              <a:lnSpc>
                <a:spcPct val="90000"/>
              </a:lnSpc>
              <a:buFont typeface="Wingdings" panose="05000000000000000000" pitchFamily="2" charset="2"/>
              <a:buNone/>
            </a:pPr>
            <a:r>
              <a:rPr kumimoji="1" lang="zh-CN" altLang="en-US" sz="2400">
                <a:solidFill>
                  <a:srgbClr val="003399"/>
                </a:solidFill>
              </a:rPr>
              <a:t>（</a:t>
            </a:r>
            <a:r>
              <a:rPr kumimoji="1" lang="en-US" altLang="zh-CN" sz="2400">
                <a:solidFill>
                  <a:srgbClr val="003399"/>
                </a:solidFill>
              </a:rPr>
              <a:t>2</a:t>
            </a:r>
            <a:r>
              <a:rPr kumimoji="1" lang="zh-CN" altLang="en-US" sz="2400">
                <a:solidFill>
                  <a:srgbClr val="003399"/>
                </a:solidFill>
              </a:rPr>
              <a:t>）信息完备，对垒双方所得到的信息是一样的，</a:t>
            </a:r>
          </a:p>
          <a:p>
            <a:pPr eaLnBrk="1" hangingPunct="1">
              <a:lnSpc>
                <a:spcPct val="90000"/>
              </a:lnSpc>
              <a:buFont typeface="Wingdings" panose="05000000000000000000" pitchFamily="2" charset="2"/>
              <a:buNone/>
            </a:pPr>
            <a:r>
              <a:rPr kumimoji="1" lang="zh-CN" altLang="en-US" sz="2400">
                <a:solidFill>
                  <a:srgbClr val="003399"/>
                </a:solidFill>
              </a:rPr>
              <a:t>         不存在一方能看到，而另一方看不到的情况。</a:t>
            </a:r>
          </a:p>
          <a:p>
            <a:pPr eaLnBrk="1" hangingPunct="1">
              <a:lnSpc>
                <a:spcPct val="90000"/>
              </a:lnSpc>
              <a:buFont typeface="Wingdings" panose="05000000000000000000" pitchFamily="2" charset="2"/>
              <a:buNone/>
            </a:pPr>
            <a:r>
              <a:rPr kumimoji="1" lang="zh-CN" altLang="en-US" sz="2400">
                <a:solidFill>
                  <a:srgbClr val="003399"/>
                </a:solidFill>
              </a:rPr>
              <a:t>（</a:t>
            </a:r>
            <a:r>
              <a:rPr kumimoji="1" lang="en-US" altLang="zh-CN" sz="2400">
                <a:solidFill>
                  <a:srgbClr val="003399"/>
                </a:solidFill>
              </a:rPr>
              <a:t>3</a:t>
            </a:r>
            <a:r>
              <a:rPr kumimoji="1" lang="zh-CN" altLang="en-US" sz="2400">
                <a:solidFill>
                  <a:srgbClr val="003399"/>
                </a:solidFill>
              </a:rPr>
              <a:t>）</a:t>
            </a:r>
            <a:r>
              <a:rPr kumimoji="1" lang="zh-CN" altLang="en-US" sz="2400">
                <a:solidFill>
                  <a:srgbClr val="FF0000"/>
                </a:solidFill>
              </a:rPr>
              <a:t>零和</a:t>
            </a:r>
            <a:r>
              <a:rPr kumimoji="1" lang="zh-CN" altLang="en-US" sz="2400">
                <a:solidFill>
                  <a:srgbClr val="003399"/>
                </a:solidFill>
              </a:rPr>
              <a:t>。即对一方有利的棋，对另一方肯定不利，</a:t>
            </a:r>
          </a:p>
          <a:p>
            <a:pPr eaLnBrk="1" hangingPunct="1">
              <a:lnSpc>
                <a:spcPct val="90000"/>
              </a:lnSpc>
              <a:buFont typeface="Wingdings" panose="05000000000000000000" pitchFamily="2" charset="2"/>
              <a:buNone/>
            </a:pPr>
            <a:r>
              <a:rPr kumimoji="1" lang="zh-CN" altLang="en-US" sz="2400">
                <a:solidFill>
                  <a:srgbClr val="003399"/>
                </a:solidFill>
              </a:rPr>
              <a:t>         不存在对双方均有利、或均无利的棋。</a:t>
            </a:r>
          </a:p>
          <a:p>
            <a:pPr eaLnBrk="1" hangingPunct="1">
              <a:lnSpc>
                <a:spcPct val="90000"/>
              </a:lnSpc>
              <a:buFont typeface="Wingdings" panose="05000000000000000000" pitchFamily="2" charset="2"/>
              <a:buNone/>
            </a:pPr>
            <a:r>
              <a:rPr kumimoji="1" lang="zh-CN" altLang="en-US" sz="2400">
                <a:solidFill>
                  <a:srgbClr val="003399"/>
                </a:solidFill>
              </a:rPr>
              <a:t>         对弈的结果是一方赢，另一方输，或者双方和棋。</a:t>
            </a: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a:extLst>
              <a:ext uri="{FF2B5EF4-FFF2-40B4-BE49-F238E27FC236}">
                <a16:creationId xmlns:a16="http://schemas.microsoft.com/office/drawing/2014/main" id="{B69E6290-88D2-4BCD-816F-A618DF7C1C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4083AD-A79E-42D3-BB03-8917AA062E42}" type="datetime1">
              <a:rPr lang="en-US" altLang="zh-CN" sz="1400" smtClean="0"/>
              <a:pPr>
                <a:spcBef>
                  <a:spcPct val="0"/>
                </a:spcBef>
                <a:buClrTx/>
                <a:buSzTx/>
                <a:buFontTx/>
                <a:buNone/>
              </a:pPr>
              <a:t>3/18/2023</a:t>
            </a:fld>
            <a:endParaRPr lang="en-US" altLang="zh-CN" sz="1400"/>
          </a:p>
        </p:txBody>
      </p:sp>
      <p:sp>
        <p:nvSpPr>
          <p:cNvPr id="61442" name="灯片编号占位符 5">
            <a:extLst>
              <a:ext uri="{FF2B5EF4-FFF2-40B4-BE49-F238E27FC236}">
                <a16:creationId xmlns:a16="http://schemas.microsoft.com/office/drawing/2014/main" id="{81B1E5FA-57EB-464B-91B2-922AF6477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24D3C3-6268-4CDD-9241-DA9C24025784}" type="slidenum">
              <a:rPr lang="en-US" altLang="zh-CN" sz="2600">
                <a:solidFill>
                  <a:schemeClr val="bg1"/>
                </a:solidFill>
              </a:rPr>
              <a:pPr>
                <a:spcBef>
                  <a:spcPct val="0"/>
                </a:spcBef>
                <a:buClrTx/>
                <a:buSzTx/>
                <a:buFontTx/>
                <a:buNone/>
              </a:pPr>
              <a:t>46</a:t>
            </a:fld>
            <a:endParaRPr lang="en-US" altLang="zh-CN" sz="2600">
              <a:solidFill>
                <a:schemeClr val="bg1"/>
              </a:solidFill>
            </a:endParaRPr>
          </a:p>
        </p:txBody>
      </p:sp>
      <p:sp>
        <p:nvSpPr>
          <p:cNvPr id="61443" name="Rectangle 2">
            <a:extLst>
              <a:ext uri="{FF2B5EF4-FFF2-40B4-BE49-F238E27FC236}">
                <a16:creationId xmlns:a16="http://schemas.microsoft.com/office/drawing/2014/main" id="{08B58C09-B166-4634-AE4A-3E3AF8544DD1}"/>
              </a:ext>
            </a:extLst>
          </p:cNvPr>
          <p:cNvSpPr>
            <a:spLocks noGrp="1" noChangeArrowheads="1"/>
          </p:cNvSpPr>
          <p:nvPr>
            <p:ph type="title"/>
          </p:nvPr>
        </p:nvSpPr>
        <p:spPr/>
        <p:txBody>
          <a:bodyPr/>
          <a:lstStyle/>
          <a:p>
            <a:pPr eaLnBrk="1" hangingPunct="1"/>
            <a:endParaRPr lang="zh-CN" altLang="zh-CN"/>
          </a:p>
        </p:txBody>
      </p:sp>
      <p:sp>
        <p:nvSpPr>
          <p:cNvPr id="412675" name="Rectangle 3">
            <a:extLst>
              <a:ext uri="{FF2B5EF4-FFF2-40B4-BE49-F238E27FC236}">
                <a16:creationId xmlns:a16="http://schemas.microsoft.com/office/drawing/2014/main" id="{DACCD984-ECBB-4330-8C1C-BAFCA9420ADC}"/>
              </a:ext>
            </a:extLst>
          </p:cNvPr>
          <p:cNvSpPr>
            <a:spLocks noGrp="1" noChangeArrowheads="1"/>
          </p:cNvSpPr>
          <p:nvPr>
            <p:ph type="body" idx="1"/>
          </p:nvPr>
        </p:nvSpPr>
        <p:spPr>
          <a:xfrm>
            <a:off x="838200" y="2290763"/>
            <a:ext cx="7693025" cy="4667250"/>
          </a:xfrm>
        </p:spPr>
        <p:txBody>
          <a:bodyPr/>
          <a:lstStyle/>
          <a:p>
            <a:pPr eaLnBrk="1" hangingPunct="1">
              <a:lnSpc>
                <a:spcPct val="90000"/>
              </a:lnSpc>
            </a:pPr>
            <a:r>
              <a:rPr kumimoji="1" lang="zh-CN" altLang="en-US" sz="2400"/>
              <a:t>零和博弈 （</a:t>
            </a:r>
            <a:r>
              <a:rPr lang="en-US" altLang="zh-CN" sz="2400"/>
              <a:t>zero - sum game</a:t>
            </a:r>
            <a:r>
              <a:rPr lang="zh-CN" altLang="en-US" sz="2400"/>
              <a:t>）：  是指博弈的参与者中</a:t>
            </a:r>
            <a:r>
              <a:rPr lang="en-US" altLang="zh-CN" sz="2400"/>
              <a:t>,</a:t>
            </a:r>
            <a:r>
              <a:rPr lang="zh-CN" altLang="en-US" sz="2400"/>
              <a:t>一方之所得是它方之所失</a:t>
            </a:r>
            <a:r>
              <a:rPr lang="en-US" altLang="zh-CN" sz="2400"/>
              <a:t>,</a:t>
            </a:r>
            <a:r>
              <a:rPr lang="zh-CN" altLang="en-US" sz="2400"/>
              <a:t>总量上看</a:t>
            </a:r>
            <a:r>
              <a:rPr lang="en-US" altLang="zh-CN" sz="2400"/>
              <a:t>,</a:t>
            </a:r>
            <a:r>
              <a:rPr lang="zh-CN" altLang="en-US" sz="2400"/>
              <a:t>支付水平不起变化或者为零。</a:t>
            </a:r>
          </a:p>
          <a:p>
            <a:pPr eaLnBrk="1" hangingPunct="1">
              <a:lnSpc>
                <a:spcPct val="90000"/>
              </a:lnSpc>
            </a:pPr>
            <a:r>
              <a:rPr lang="zh-CN" altLang="en-US" sz="2400"/>
              <a:t>非零和博弈是一种非合作下的博弈，博弈中各方的收益或损失的总和不是零值。在经济学研究中很有用。</a:t>
            </a:r>
          </a:p>
          <a:p>
            <a:pPr eaLnBrk="1" hangingPunct="1">
              <a:lnSpc>
                <a:spcPct val="90000"/>
              </a:lnSpc>
              <a:buFont typeface="Wingdings" panose="05000000000000000000" pitchFamily="2" charset="2"/>
              <a:buNone/>
            </a:pPr>
            <a:r>
              <a:rPr lang="zh-CN" altLang="en-US" sz="2400"/>
              <a:t>     </a:t>
            </a:r>
            <a:r>
              <a:rPr lang="zh-CN" altLang="en-US" sz="2000"/>
              <a:t>在这种状况时，自己的所得并不与他人的所失的大小相等，连自己的幸福也未必建立在他人的痛苦之上，即使伤害他人也可能“损人不利己”，所以博弈双方存在“双赢”的可能，进而合作。</a:t>
            </a:r>
          </a:p>
          <a:p>
            <a:pPr eaLnBrk="1" hangingPunct="1">
              <a:lnSpc>
                <a:spcPct val="90000"/>
              </a:lnSpc>
              <a:buFont typeface="Wingdings" panose="05000000000000000000" pitchFamily="2" charset="2"/>
              <a:buNone/>
            </a:pPr>
            <a:r>
              <a:rPr lang="zh-CN" altLang="en-US" sz="2000"/>
              <a:t>    譬如，在恋爱中一方受伤的时候，对方并不是一定得到满足。也有可能双方一起能得到精神的满足。也有可能双方一起受伤。通常，彼此精神的损益不是零和的。</a:t>
            </a:r>
          </a:p>
          <a:p>
            <a:pPr eaLnBrk="1" hangingPunct="1">
              <a:lnSpc>
                <a:spcPct val="90000"/>
              </a:lnSpc>
              <a:buFont typeface="Wingdings" panose="05000000000000000000" pitchFamily="2" charset="2"/>
              <a:buNone/>
            </a:pPr>
            <a:r>
              <a:rPr lang="zh-CN" altLang="en-US" sz="2000"/>
              <a:t>    比如目前的中美关系，就并非“非此即彼”，而是可以合作双赢。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412675">
                                            <p:txEl>
                                              <p:pRg st="1" end="1"/>
                                            </p:txEl>
                                          </p:spTgt>
                                        </p:tgtEl>
                                        <p:attrNameLst>
                                          <p:attrName>style.visibility</p:attrName>
                                        </p:attrNameLst>
                                      </p:cBhvr>
                                      <p:to>
                                        <p:strVal val="visible"/>
                                      </p:to>
                                    </p:set>
                                    <p:anim calcmode="lin" valueType="num">
                                      <p:cBhvr additive="base">
                                        <p:cTn id="11" dur="500" fill="hold"/>
                                        <p:tgtEl>
                                          <p:spTgt spid="412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2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 calcmode="lin" valueType="num">
                                      <p:cBhvr additive="base">
                                        <p:cTn id="17" dur="500" fill="hold"/>
                                        <p:tgtEl>
                                          <p:spTgt spid="4126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2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412675">
                                            <p:txEl>
                                              <p:pRg st="3" end="3"/>
                                            </p:txEl>
                                          </p:spTgt>
                                        </p:tgtEl>
                                        <p:attrNameLst>
                                          <p:attrName>style.visibility</p:attrName>
                                        </p:attrNameLst>
                                      </p:cBhvr>
                                      <p:to>
                                        <p:strVal val="visible"/>
                                      </p:to>
                                    </p:set>
                                    <p:animEffect transition="in" filter="fade">
                                      <p:cBhvr>
                                        <p:cTn id="23" dur="1000"/>
                                        <p:tgtEl>
                                          <p:spTgt spid="412675">
                                            <p:txEl>
                                              <p:pRg st="3" end="3"/>
                                            </p:txEl>
                                          </p:spTgt>
                                        </p:tgtEl>
                                      </p:cBhvr>
                                    </p:animEffect>
                                    <p:anim calcmode="lin" valueType="num">
                                      <p:cBhvr>
                                        <p:cTn id="24" dur="1000" fill="hold"/>
                                        <p:tgtEl>
                                          <p:spTgt spid="412675">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412675">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1267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2675">
                                            <p:txEl>
                                              <p:pRg st="4" end="4"/>
                                            </p:txEl>
                                          </p:spTgt>
                                        </p:tgtEl>
                                        <p:attrNameLst>
                                          <p:attrName>style.visibility</p:attrName>
                                        </p:attrNameLst>
                                      </p:cBhvr>
                                      <p:to>
                                        <p:strVal val="visible"/>
                                      </p:to>
                                    </p:set>
                                    <p:anim calcmode="lin" valueType="num">
                                      <p:cBhvr additive="base">
                                        <p:cTn id="31" dur="500" fill="hold"/>
                                        <p:tgtEl>
                                          <p:spTgt spid="412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2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占位符 3">
            <a:extLst>
              <a:ext uri="{FF2B5EF4-FFF2-40B4-BE49-F238E27FC236}">
                <a16:creationId xmlns:a16="http://schemas.microsoft.com/office/drawing/2014/main" id="{A66905D3-FD8B-4A9B-8036-CF1C5801AE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B37336-BF4A-4D08-B114-058DB4D08BB5}" type="datetime1">
              <a:rPr lang="en-US" altLang="zh-CN" sz="1400" smtClean="0"/>
              <a:pPr>
                <a:spcBef>
                  <a:spcPct val="0"/>
                </a:spcBef>
                <a:buClrTx/>
                <a:buSzTx/>
                <a:buFontTx/>
                <a:buNone/>
              </a:pPr>
              <a:t>3/18/2023</a:t>
            </a:fld>
            <a:endParaRPr lang="en-US" altLang="zh-CN" sz="1400"/>
          </a:p>
        </p:txBody>
      </p:sp>
      <p:sp>
        <p:nvSpPr>
          <p:cNvPr id="62466" name="灯片编号占位符 5">
            <a:extLst>
              <a:ext uri="{FF2B5EF4-FFF2-40B4-BE49-F238E27FC236}">
                <a16:creationId xmlns:a16="http://schemas.microsoft.com/office/drawing/2014/main" id="{4FFB19BF-6F73-4911-A318-AB8A25740D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287E1B-2C22-4D7D-9459-4DD03547966F}" type="slidenum">
              <a:rPr lang="en-US" altLang="zh-CN" sz="2600">
                <a:solidFill>
                  <a:schemeClr val="bg1"/>
                </a:solidFill>
              </a:rPr>
              <a:pPr>
                <a:spcBef>
                  <a:spcPct val="0"/>
                </a:spcBef>
                <a:buClrTx/>
                <a:buSzTx/>
                <a:buFontTx/>
                <a:buNone/>
              </a:pPr>
              <a:t>47</a:t>
            </a:fld>
            <a:endParaRPr lang="en-US" altLang="zh-CN" sz="2600">
              <a:solidFill>
                <a:schemeClr val="bg1"/>
              </a:solidFill>
            </a:endParaRPr>
          </a:p>
        </p:txBody>
      </p:sp>
      <p:sp>
        <p:nvSpPr>
          <p:cNvPr id="62467" name="AutoShape 2">
            <a:extLst>
              <a:ext uri="{FF2B5EF4-FFF2-40B4-BE49-F238E27FC236}">
                <a16:creationId xmlns:a16="http://schemas.microsoft.com/office/drawing/2014/main" id="{8E900969-1B61-4F56-AFF1-913B329251EA}"/>
              </a:ext>
            </a:extLst>
          </p:cNvPr>
          <p:cNvSpPr>
            <a:spLocks noGrp="1" noChangeArrowheads="1"/>
          </p:cNvSpPr>
          <p:nvPr>
            <p:ph type="title"/>
          </p:nvPr>
        </p:nvSpPr>
        <p:spPr/>
        <p:txBody>
          <a:bodyPr/>
          <a:lstStyle/>
          <a:p>
            <a:pPr eaLnBrk="1" hangingPunct="1"/>
            <a:r>
              <a:rPr lang="zh-CN" altLang="en-US"/>
              <a:t>无处不在的博弈 </a:t>
            </a:r>
          </a:p>
        </p:txBody>
      </p:sp>
      <p:sp>
        <p:nvSpPr>
          <p:cNvPr id="415747" name="Rectangle 3">
            <a:extLst>
              <a:ext uri="{FF2B5EF4-FFF2-40B4-BE49-F238E27FC236}">
                <a16:creationId xmlns:a16="http://schemas.microsoft.com/office/drawing/2014/main" id="{27177176-4278-4229-841F-716607688B18}"/>
              </a:ext>
            </a:extLst>
          </p:cNvPr>
          <p:cNvSpPr>
            <a:spLocks noGrp="1" noChangeArrowheads="1"/>
          </p:cNvSpPr>
          <p:nvPr>
            <p:ph type="body" idx="1"/>
          </p:nvPr>
        </p:nvSpPr>
        <p:spPr>
          <a:xfrm>
            <a:off x="838200" y="2278063"/>
            <a:ext cx="7693025" cy="4391025"/>
          </a:xfrm>
        </p:spPr>
        <p:txBody>
          <a:bodyPr/>
          <a:lstStyle/>
          <a:p>
            <a:pPr eaLnBrk="1" hangingPunct="1">
              <a:lnSpc>
                <a:spcPct val="90000"/>
              </a:lnSpc>
            </a:pPr>
            <a:r>
              <a:rPr lang="zh-CN" altLang="en-US" sz="2400"/>
              <a:t>日常生活中的一切，均可从博弈得到解释，大到美日贸易战，小到今天早上你突然生病。 </a:t>
            </a:r>
          </a:p>
          <a:p>
            <a:pPr eaLnBrk="1" hangingPunct="1">
              <a:lnSpc>
                <a:spcPct val="90000"/>
              </a:lnSpc>
            </a:pPr>
            <a:r>
              <a:rPr lang="zh-CN" altLang="en-US" sz="2400"/>
              <a:t>“自然”是研究</a:t>
            </a:r>
            <a:r>
              <a:rPr lang="zh-CN" altLang="en-US" sz="2400">
                <a:solidFill>
                  <a:srgbClr val="CC0066"/>
                </a:solidFill>
              </a:rPr>
              <a:t>单人博弈</a:t>
            </a:r>
            <a:r>
              <a:rPr lang="zh-CN" altLang="en-US" sz="2400"/>
              <a:t>的重要假定。</a:t>
            </a:r>
          </a:p>
          <a:p>
            <a:pPr eaLnBrk="1" hangingPunct="1">
              <a:lnSpc>
                <a:spcPct val="90000"/>
              </a:lnSpc>
              <a:buFont typeface="Wingdings" panose="05000000000000000000" pitchFamily="2" charset="2"/>
              <a:buNone/>
            </a:pPr>
            <a:r>
              <a:rPr lang="zh-CN" altLang="en-US" sz="2400"/>
              <a:t>    农夫种庄稼也是同自然进行博弈的一个过程。</a:t>
            </a:r>
          </a:p>
          <a:p>
            <a:pPr eaLnBrk="1" hangingPunct="1">
              <a:lnSpc>
                <a:spcPct val="90000"/>
              </a:lnSpc>
              <a:buFont typeface="Wingdings" panose="05000000000000000000" pitchFamily="2" charset="2"/>
              <a:buNone/>
            </a:pPr>
            <a:r>
              <a:rPr lang="zh-CN" altLang="en-US" sz="2400"/>
              <a:t>    自然的策略可以是：天旱、多雨、风调雨顺。</a:t>
            </a:r>
          </a:p>
          <a:p>
            <a:pPr eaLnBrk="1" hangingPunct="1">
              <a:lnSpc>
                <a:spcPct val="90000"/>
              </a:lnSpc>
              <a:buFont typeface="Wingdings" panose="05000000000000000000" pitchFamily="2" charset="2"/>
              <a:buNone/>
            </a:pPr>
            <a:r>
              <a:rPr lang="zh-CN" altLang="en-US" sz="2400"/>
              <a:t>    农夫对应的策略分别是：防旱、防涝、放心地休息。当然，“自然”究竟采用哪种策略并不确定，于是农夫只有根据经验判断或气象预报来确定自己的行动。</a:t>
            </a:r>
          </a:p>
          <a:p>
            <a:pPr eaLnBrk="1" hangingPunct="1">
              <a:lnSpc>
                <a:spcPct val="90000"/>
              </a:lnSpc>
              <a:buFont typeface="Wingdings" panose="05000000000000000000" pitchFamily="2" charset="2"/>
              <a:buNone/>
            </a:pPr>
            <a:r>
              <a:rPr lang="zh-CN" altLang="en-US" sz="2400"/>
              <a:t>     如果估计今年的旱情较重，就可早做防旱准备；</a:t>
            </a:r>
          </a:p>
          <a:p>
            <a:pPr eaLnBrk="1" hangingPunct="1">
              <a:lnSpc>
                <a:spcPct val="90000"/>
              </a:lnSpc>
              <a:buFont typeface="Wingdings" panose="05000000000000000000" pitchFamily="2" charset="2"/>
              <a:buNone/>
            </a:pPr>
            <a:r>
              <a:rPr lang="zh-CN" altLang="en-US" sz="2400"/>
              <a:t>     如果估计水情严重，就早做防涝准备；</a:t>
            </a:r>
          </a:p>
          <a:p>
            <a:pPr eaLnBrk="1" hangingPunct="1">
              <a:lnSpc>
                <a:spcPct val="90000"/>
              </a:lnSpc>
              <a:buFont typeface="Wingdings" panose="05000000000000000000" pitchFamily="2" charset="2"/>
              <a:buNone/>
            </a:pPr>
            <a:r>
              <a:rPr lang="zh-CN" altLang="en-US" sz="2400"/>
              <a:t>     如果估计是风调雨顺，农夫就可以悠哉悠哉了。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415747">
                                            <p:txEl>
                                              <p:pRg st="1" end="1"/>
                                            </p:txEl>
                                          </p:spTgt>
                                        </p:tgtEl>
                                        <p:attrNameLst>
                                          <p:attrName>style.visibility</p:attrName>
                                        </p:attrNameLst>
                                      </p:cBhvr>
                                      <p:to>
                                        <p:strVal val="visible"/>
                                      </p:to>
                                    </p:set>
                                    <p:anim calcmode="lin" valueType="num">
                                      <p:cBhvr additive="base">
                                        <p:cTn id="11" dur="500" fill="hold"/>
                                        <p:tgtEl>
                                          <p:spTgt spid="4157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5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3" presetClass="entr" presetSubtype="0" fill="hold" nodeType="click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Effect transition="in" filter="fade">
                                      <p:cBhvr>
                                        <p:cTn id="17" dur="100"/>
                                        <p:tgtEl>
                                          <p:spTgt spid="415747">
                                            <p:txEl>
                                              <p:pRg st="2" end="2"/>
                                            </p:txEl>
                                          </p:spTgt>
                                        </p:tgtEl>
                                      </p:cBhvr>
                                    </p:animEffect>
                                    <p:anim calcmode="lin" valueType="num">
                                      <p:cBhvr>
                                        <p:cTn id="18" dur="400" fill="hold"/>
                                        <p:tgtEl>
                                          <p:spTgt spid="415747">
                                            <p:txEl>
                                              <p:pRg st="2" end="2"/>
                                            </p:txEl>
                                          </p:spTgt>
                                        </p:tgtEl>
                                        <p:attrNameLst>
                                          <p:attrName>ppt_x</p:attrName>
                                        </p:attrNameLst>
                                      </p:cBhvr>
                                      <p:tavLst>
                                        <p:tav tm="0">
                                          <p:val>
                                            <p:strVal val="#ppt_x"/>
                                          </p:val>
                                        </p:tav>
                                        <p:tav tm="100000">
                                          <p:val>
                                            <p:strVal val="#ppt_x"/>
                                          </p:val>
                                        </p:tav>
                                      </p:tavLst>
                                    </p:anim>
                                    <p:anim calcmode="lin" valueType="num">
                                      <p:cBhvr>
                                        <p:cTn id="19" dur="400" fill="hold"/>
                                        <p:tgtEl>
                                          <p:spTgt spid="415747">
                                            <p:txEl>
                                              <p:pRg st="2" end="2"/>
                                            </p:txEl>
                                          </p:spTgt>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415747">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415747">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2" presetID="43" presetClass="entr" presetSubtype="0" fill="hold" nodeType="withEffect">
                                  <p:stCondLst>
                                    <p:cond delay="0"/>
                                  </p:stCondLst>
                                  <p:childTnLst>
                                    <p:set>
                                      <p:cBhvr>
                                        <p:cTn id="23" dur="1" fill="hold">
                                          <p:stCondLst>
                                            <p:cond delay="0"/>
                                          </p:stCondLst>
                                        </p:cTn>
                                        <p:tgtEl>
                                          <p:spTgt spid="415747">
                                            <p:txEl>
                                              <p:pRg st="3" end="3"/>
                                            </p:txEl>
                                          </p:spTgt>
                                        </p:tgtEl>
                                        <p:attrNameLst>
                                          <p:attrName>style.visibility</p:attrName>
                                        </p:attrNameLst>
                                      </p:cBhvr>
                                      <p:to>
                                        <p:strVal val="visible"/>
                                      </p:to>
                                    </p:set>
                                    <p:animEffect transition="in" filter="fade">
                                      <p:cBhvr>
                                        <p:cTn id="24" dur="100"/>
                                        <p:tgtEl>
                                          <p:spTgt spid="415747">
                                            <p:txEl>
                                              <p:pRg st="3" end="3"/>
                                            </p:txEl>
                                          </p:spTgt>
                                        </p:tgtEl>
                                      </p:cBhvr>
                                    </p:animEffect>
                                    <p:anim calcmode="lin" valueType="num">
                                      <p:cBhvr>
                                        <p:cTn id="25" dur="400" fill="hold"/>
                                        <p:tgtEl>
                                          <p:spTgt spid="415747">
                                            <p:txEl>
                                              <p:pRg st="3" end="3"/>
                                            </p:txEl>
                                          </p:spTgt>
                                        </p:tgtEl>
                                        <p:attrNameLst>
                                          <p:attrName>ppt_x</p:attrName>
                                        </p:attrNameLst>
                                      </p:cBhvr>
                                      <p:tavLst>
                                        <p:tav tm="0">
                                          <p:val>
                                            <p:strVal val="#ppt_x"/>
                                          </p:val>
                                        </p:tav>
                                        <p:tav tm="100000">
                                          <p:val>
                                            <p:strVal val="#ppt_x"/>
                                          </p:val>
                                        </p:tav>
                                      </p:tavLst>
                                    </p:anim>
                                    <p:anim calcmode="lin" valueType="num">
                                      <p:cBhvr>
                                        <p:cTn id="26" dur="400" fill="hold"/>
                                        <p:tgtEl>
                                          <p:spTgt spid="415747">
                                            <p:txEl>
                                              <p:pRg st="3" end="3"/>
                                            </p:txEl>
                                          </p:spTgt>
                                        </p:tgtEl>
                                        <p:attrNameLst>
                                          <p:attrName>ppt_y</p:attrName>
                                        </p:attrNameLst>
                                      </p:cBhvr>
                                      <p:tavLst>
                                        <p:tav tm="0">
                                          <p:val>
                                            <p:strVal val="#ppt_y+0.31"/>
                                          </p:val>
                                        </p:tav>
                                        <p:tav tm="100000">
                                          <p:val>
                                            <p:strVal val="#ppt_y+0.31"/>
                                          </p:val>
                                        </p:tav>
                                      </p:tavLst>
                                    </p:anim>
                                    <p:anim calcmode="lin" valueType="num">
                                      <p:cBhvr>
                                        <p:cTn id="27" dur="600" decel="50000" fill="hold">
                                          <p:stCondLst>
                                            <p:cond delay="400"/>
                                          </p:stCondLst>
                                        </p:cTn>
                                        <p:tgtEl>
                                          <p:spTgt spid="415747">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600" decel="50000" fill="hold">
                                          <p:stCondLst>
                                            <p:cond delay="400"/>
                                          </p:stCondLst>
                                        </p:cTn>
                                        <p:tgtEl>
                                          <p:spTgt spid="415747">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9" presetID="43" presetClass="entr" presetSubtype="0" fill="hold" nodeType="withEffect">
                                  <p:stCondLst>
                                    <p:cond delay="0"/>
                                  </p:stCondLst>
                                  <p:childTnLst>
                                    <p:set>
                                      <p:cBhvr>
                                        <p:cTn id="30" dur="1" fill="hold">
                                          <p:stCondLst>
                                            <p:cond delay="0"/>
                                          </p:stCondLst>
                                        </p:cTn>
                                        <p:tgtEl>
                                          <p:spTgt spid="415747">
                                            <p:txEl>
                                              <p:pRg st="4" end="4"/>
                                            </p:txEl>
                                          </p:spTgt>
                                        </p:tgtEl>
                                        <p:attrNameLst>
                                          <p:attrName>style.visibility</p:attrName>
                                        </p:attrNameLst>
                                      </p:cBhvr>
                                      <p:to>
                                        <p:strVal val="visible"/>
                                      </p:to>
                                    </p:set>
                                    <p:animEffect transition="in" filter="fade">
                                      <p:cBhvr>
                                        <p:cTn id="31" dur="100"/>
                                        <p:tgtEl>
                                          <p:spTgt spid="415747">
                                            <p:txEl>
                                              <p:pRg st="4" end="4"/>
                                            </p:txEl>
                                          </p:spTgt>
                                        </p:tgtEl>
                                      </p:cBhvr>
                                    </p:animEffect>
                                    <p:anim calcmode="lin" valueType="num">
                                      <p:cBhvr>
                                        <p:cTn id="32" dur="400" fill="hold"/>
                                        <p:tgtEl>
                                          <p:spTgt spid="415747">
                                            <p:txEl>
                                              <p:pRg st="4" end="4"/>
                                            </p:txEl>
                                          </p:spTgt>
                                        </p:tgtEl>
                                        <p:attrNameLst>
                                          <p:attrName>ppt_x</p:attrName>
                                        </p:attrNameLst>
                                      </p:cBhvr>
                                      <p:tavLst>
                                        <p:tav tm="0">
                                          <p:val>
                                            <p:strVal val="#ppt_x"/>
                                          </p:val>
                                        </p:tav>
                                        <p:tav tm="100000">
                                          <p:val>
                                            <p:strVal val="#ppt_x"/>
                                          </p:val>
                                        </p:tav>
                                      </p:tavLst>
                                    </p:anim>
                                    <p:anim calcmode="lin" valueType="num">
                                      <p:cBhvr>
                                        <p:cTn id="33" dur="400" fill="hold"/>
                                        <p:tgtEl>
                                          <p:spTgt spid="415747">
                                            <p:txEl>
                                              <p:pRg st="4" end="4"/>
                                            </p:txEl>
                                          </p:spTgt>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415747">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415747">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6" presetID="43" presetClass="entr" presetSubtype="0" fill="hold" nodeType="withEffect">
                                  <p:stCondLst>
                                    <p:cond delay="0"/>
                                  </p:stCondLst>
                                  <p:childTnLst>
                                    <p:set>
                                      <p:cBhvr>
                                        <p:cTn id="37" dur="1" fill="hold">
                                          <p:stCondLst>
                                            <p:cond delay="0"/>
                                          </p:stCondLst>
                                        </p:cTn>
                                        <p:tgtEl>
                                          <p:spTgt spid="415747">
                                            <p:txEl>
                                              <p:pRg st="5" end="5"/>
                                            </p:txEl>
                                          </p:spTgt>
                                        </p:tgtEl>
                                        <p:attrNameLst>
                                          <p:attrName>style.visibility</p:attrName>
                                        </p:attrNameLst>
                                      </p:cBhvr>
                                      <p:to>
                                        <p:strVal val="visible"/>
                                      </p:to>
                                    </p:set>
                                    <p:animEffect transition="in" filter="fade">
                                      <p:cBhvr>
                                        <p:cTn id="38" dur="100"/>
                                        <p:tgtEl>
                                          <p:spTgt spid="415747">
                                            <p:txEl>
                                              <p:pRg st="5" end="5"/>
                                            </p:txEl>
                                          </p:spTgt>
                                        </p:tgtEl>
                                      </p:cBhvr>
                                    </p:animEffect>
                                    <p:anim calcmode="lin" valueType="num">
                                      <p:cBhvr>
                                        <p:cTn id="39" dur="400" fill="hold"/>
                                        <p:tgtEl>
                                          <p:spTgt spid="415747">
                                            <p:txEl>
                                              <p:pRg st="5" end="5"/>
                                            </p:txEl>
                                          </p:spTgt>
                                        </p:tgtEl>
                                        <p:attrNameLst>
                                          <p:attrName>ppt_x</p:attrName>
                                        </p:attrNameLst>
                                      </p:cBhvr>
                                      <p:tavLst>
                                        <p:tav tm="0">
                                          <p:val>
                                            <p:strVal val="#ppt_x"/>
                                          </p:val>
                                        </p:tav>
                                        <p:tav tm="100000">
                                          <p:val>
                                            <p:strVal val="#ppt_x"/>
                                          </p:val>
                                        </p:tav>
                                      </p:tavLst>
                                    </p:anim>
                                    <p:anim calcmode="lin" valueType="num">
                                      <p:cBhvr>
                                        <p:cTn id="40" dur="400" fill="hold"/>
                                        <p:tgtEl>
                                          <p:spTgt spid="415747">
                                            <p:txEl>
                                              <p:pRg st="5" end="5"/>
                                            </p:txEl>
                                          </p:spTgt>
                                        </p:tgtEl>
                                        <p:attrNameLst>
                                          <p:attrName>ppt_y</p:attrName>
                                        </p:attrNameLst>
                                      </p:cBhvr>
                                      <p:tavLst>
                                        <p:tav tm="0">
                                          <p:val>
                                            <p:strVal val="#ppt_y+0.31"/>
                                          </p:val>
                                        </p:tav>
                                        <p:tav tm="100000">
                                          <p:val>
                                            <p:strVal val="#ppt_y+0.31"/>
                                          </p:val>
                                        </p:tav>
                                      </p:tavLst>
                                    </p:anim>
                                    <p:anim calcmode="lin" valueType="num">
                                      <p:cBhvr>
                                        <p:cTn id="41" dur="600" decel="50000" fill="hold">
                                          <p:stCondLst>
                                            <p:cond delay="400"/>
                                          </p:stCondLst>
                                        </p:cTn>
                                        <p:tgtEl>
                                          <p:spTgt spid="415747">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2" dur="600" decel="50000" fill="hold">
                                          <p:stCondLst>
                                            <p:cond delay="400"/>
                                          </p:stCondLst>
                                        </p:cTn>
                                        <p:tgtEl>
                                          <p:spTgt spid="415747">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3" presetID="43" presetClass="entr" presetSubtype="0" fill="hold" nodeType="withEffect">
                                  <p:stCondLst>
                                    <p:cond delay="0"/>
                                  </p:stCondLst>
                                  <p:childTnLst>
                                    <p:set>
                                      <p:cBhvr>
                                        <p:cTn id="44" dur="1" fill="hold">
                                          <p:stCondLst>
                                            <p:cond delay="0"/>
                                          </p:stCondLst>
                                        </p:cTn>
                                        <p:tgtEl>
                                          <p:spTgt spid="415747">
                                            <p:txEl>
                                              <p:pRg st="6" end="6"/>
                                            </p:txEl>
                                          </p:spTgt>
                                        </p:tgtEl>
                                        <p:attrNameLst>
                                          <p:attrName>style.visibility</p:attrName>
                                        </p:attrNameLst>
                                      </p:cBhvr>
                                      <p:to>
                                        <p:strVal val="visible"/>
                                      </p:to>
                                    </p:set>
                                    <p:animEffect transition="in" filter="fade">
                                      <p:cBhvr>
                                        <p:cTn id="45" dur="100"/>
                                        <p:tgtEl>
                                          <p:spTgt spid="415747">
                                            <p:txEl>
                                              <p:pRg st="6" end="6"/>
                                            </p:txEl>
                                          </p:spTgt>
                                        </p:tgtEl>
                                      </p:cBhvr>
                                    </p:animEffect>
                                    <p:anim calcmode="lin" valueType="num">
                                      <p:cBhvr>
                                        <p:cTn id="46" dur="400" fill="hold"/>
                                        <p:tgtEl>
                                          <p:spTgt spid="415747">
                                            <p:txEl>
                                              <p:pRg st="6" end="6"/>
                                            </p:txEl>
                                          </p:spTgt>
                                        </p:tgtEl>
                                        <p:attrNameLst>
                                          <p:attrName>ppt_x</p:attrName>
                                        </p:attrNameLst>
                                      </p:cBhvr>
                                      <p:tavLst>
                                        <p:tav tm="0">
                                          <p:val>
                                            <p:strVal val="#ppt_x"/>
                                          </p:val>
                                        </p:tav>
                                        <p:tav tm="100000">
                                          <p:val>
                                            <p:strVal val="#ppt_x"/>
                                          </p:val>
                                        </p:tav>
                                      </p:tavLst>
                                    </p:anim>
                                    <p:anim calcmode="lin" valueType="num">
                                      <p:cBhvr>
                                        <p:cTn id="47" dur="400" fill="hold"/>
                                        <p:tgtEl>
                                          <p:spTgt spid="415747">
                                            <p:txEl>
                                              <p:pRg st="6" end="6"/>
                                            </p:txEl>
                                          </p:spTgt>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415747">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415747">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0" presetID="43" presetClass="entr" presetSubtype="0" fill="hold" nodeType="withEffect">
                                  <p:stCondLst>
                                    <p:cond delay="0"/>
                                  </p:stCondLst>
                                  <p:childTnLst>
                                    <p:set>
                                      <p:cBhvr>
                                        <p:cTn id="51" dur="1" fill="hold">
                                          <p:stCondLst>
                                            <p:cond delay="0"/>
                                          </p:stCondLst>
                                        </p:cTn>
                                        <p:tgtEl>
                                          <p:spTgt spid="415747">
                                            <p:txEl>
                                              <p:pRg st="7" end="7"/>
                                            </p:txEl>
                                          </p:spTgt>
                                        </p:tgtEl>
                                        <p:attrNameLst>
                                          <p:attrName>style.visibility</p:attrName>
                                        </p:attrNameLst>
                                      </p:cBhvr>
                                      <p:to>
                                        <p:strVal val="visible"/>
                                      </p:to>
                                    </p:set>
                                    <p:animEffect transition="in" filter="fade">
                                      <p:cBhvr>
                                        <p:cTn id="52" dur="100"/>
                                        <p:tgtEl>
                                          <p:spTgt spid="415747">
                                            <p:txEl>
                                              <p:pRg st="7" end="7"/>
                                            </p:txEl>
                                          </p:spTgt>
                                        </p:tgtEl>
                                      </p:cBhvr>
                                    </p:animEffect>
                                    <p:anim calcmode="lin" valueType="num">
                                      <p:cBhvr>
                                        <p:cTn id="53" dur="400" fill="hold"/>
                                        <p:tgtEl>
                                          <p:spTgt spid="415747">
                                            <p:txEl>
                                              <p:pRg st="7" end="7"/>
                                            </p:txEl>
                                          </p:spTgt>
                                        </p:tgtEl>
                                        <p:attrNameLst>
                                          <p:attrName>ppt_x</p:attrName>
                                        </p:attrNameLst>
                                      </p:cBhvr>
                                      <p:tavLst>
                                        <p:tav tm="0">
                                          <p:val>
                                            <p:strVal val="#ppt_x"/>
                                          </p:val>
                                        </p:tav>
                                        <p:tav tm="100000">
                                          <p:val>
                                            <p:strVal val="#ppt_x"/>
                                          </p:val>
                                        </p:tav>
                                      </p:tavLst>
                                    </p:anim>
                                    <p:anim calcmode="lin" valueType="num">
                                      <p:cBhvr>
                                        <p:cTn id="54" dur="400" fill="hold"/>
                                        <p:tgtEl>
                                          <p:spTgt spid="415747">
                                            <p:txEl>
                                              <p:pRg st="7" end="7"/>
                                            </p:txEl>
                                          </p:spTgt>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415747">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415747">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占位符 3">
            <a:extLst>
              <a:ext uri="{FF2B5EF4-FFF2-40B4-BE49-F238E27FC236}">
                <a16:creationId xmlns:a16="http://schemas.microsoft.com/office/drawing/2014/main" id="{D6A18B00-7D05-435D-B277-0F4E5C1605C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833670-487C-4AFF-A2A4-7F549D82A377}" type="datetime1">
              <a:rPr lang="en-US" altLang="zh-CN" sz="1400" smtClean="0"/>
              <a:pPr>
                <a:spcBef>
                  <a:spcPct val="0"/>
                </a:spcBef>
                <a:buClrTx/>
                <a:buSzTx/>
                <a:buFontTx/>
                <a:buNone/>
              </a:pPr>
              <a:t>3/18/2023</a:t>
            </a:fld>
            <a:endParaRPr lang="en-US" altLang="zh-CN" sz="1400"/>
          </a:p>
        </p:txBody>
      </p:sp>
      <p:sp>
        <p:nvSpPr>
          <p:cNvPr id="63490" name="灯片编号占位符 5">
            <a:extLst>
              <a:ext uri="{FF2B5EF4-FFF2-40B4-BE49-F238E27FC236}">
                <a16:creationId xmlns:a16="http://schemas.microsoft.com/office/drawing/2014/main" id="{DD37F389-16D1-4CD3-A0A2-6A9916EC80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B89D31-4FD5-426D-AB34-233E4345CEE9}" type="slidenum">
              <a:rPr lang="en-US" altLang="zh-CN" sz="2600">
                <a:solidFill>
                  <a:schemeClr val="bg1"/>
                </a:solidFill>
              </a:rPr>
              <a:pPr>
                <a:spcBef>
                  <a:spcPct val="0"/>
                </a:spcBef>
                <a:buClrTx/>
                <a:buSzTx/>
                <a:buFontTx/>
                <a:buNone/>
              </a:pPr>
              <a:t>48</a:t>
            </a:fld>
            <a:endParaRPr lang="en-US" altLang="zh-CN" sz="2600">
              <a:solidFill>
                <a:schemeClr val="bg1"/>
              </a:solidFill>
            </a:endParaRPr>
          </a:p>
        </p:txBody>
      </p:sp>
      <p:sp>
        <p:nvSpPr>
          <p:cNvPr id="63491" name="Rectangle 2">
            <a:extLst>
              <a:ext uri="{FF2B5EF4-FFF2-40B4-BE49-F238E27FC236}">
                <a16:creationId xmlns:a16="http://schemas.microsoft.com/office/drawing/2014/main" id="{EDFA5263-C703-4EFE-ACD4-C57851CC0928}"/>
              </a:ext>
            </a:extLst>
          </p:cNvPr>
          <p:cNvSpPr>
            <a:spLocks noGrp="1" noChangeArrowheads="1"/>
          </p:cNvSpPr>
          <p:nvPr>
            <p:ph type="title"/>
          </p:nvPr>
        </p:nvSpPr>
        <p:spPr/>
        <p:txBody>
          <a:bodyPr/>
          <a:lstStyle/>
          <a:p>
            <a:pPr eaLnBrk="1" hangingPunct="1"/>
            <a:endParaRPr lang="zh-CN" altLang="zh-CN"/>
          </a:p>
        </p:txBody>
      </p:sp>
      <p:sp>
        <p:nvSpPr>
          <p:cNvPr id="63492" name="Rectangle 3">
            <a:extLst>
              <a:ext uri="{FF2B5EF4-FFF2-40B4-BE49-F238E27FC236}">
                <a16:creationId xmlns:a16="http://schemas.microsoft.com/office/drawing/2014/main" id="{72F42C92-A0EE-48D5-AFB7-34EAEFA80D47}"/>
              </a:ext>
            </a:extLst>
          </p:cNvPr>
          <p:cNvSpPr>
            <a:spLocks noGrp="1" noChangeArrowheads="1"/>
          </p:cNvSpPr>
          <p:nvPr>
            <p:ph type="body" idx="1"/>
          </p:nvPr>
        </p:nvSpPr>
        <p:spPr/>
        <p:txBody>
          <a:bodyPr/>
          <a:lstStyle/>
          <a:p>
            <a:pPr eaLnBrk="1" hangingPunct="1"/>
            <a:r>
              <a:rPr lang="zh-CN" altLang="en-US">
                <a:solidFill>
                  <a:srgbClr val="CC0066"/>
                </a:solidFill>
              </a:rPr>
              <a:t>双人博弈：</a:t>
            </a:r>
          </a:p>
          <a:p>
            <a:pPr eaLnBrk="1" hangingPunct="1">
              <a:buFont typeface="Wingdings" panose="05000000000000000000" pitchFamily="2" charset="2"/>
              <a:buNone/>
            </a:pPr>
            <a:r>
              <a:rPr lang="zh-CN" altLang="en-US"/>
              <a:t>夫妻吵架</a:t>
            </a:r>
          </a:p>
          <a:p>
            <a:pPr eaLnBrk="1" hangingPunct="1">
              <a:buFont typeface="Wingdings" panose="05000000000000000000" pitchFamily="2" charset="2"/>
              <a:buNone/>
            </a:pPr>
            <a:r>
              <a:rPr lang="zh-CN" altLang="en-US"/>
              <a:t>   夫妻双方都有两种策略，强硬或软弱。</a:t>
            </a:r>
          </a:p>
          <a:p>
            <a:pPr eaLnBrk="1" hangingPunct="1">
              <a:buFont typeface="Wingdings" panose="05000000000000000000" pitchFamily="2" charset="2"/>
              <a:buNone/>
            </a:pPr>
            <a:r>
              <a:rPr lang="zh-CN" altLang="en-US"/>
              <a:t>   博弈的可能结果有四种组合：</a:t>
            </a:r>
            <a:r>
              <a:rPr lang="zh-CN" altLang="en-US">
                <a:solidFill>
                  <a:srgbClr val="CC0066"/>
                </a:solidFill>
              </a:rPr>
              <a:t>夫强硬妻强硬</a:t>
            </a:r>
            <a:r>
              <a:rPr lang="zh-CN" altLang="en-US"/>
              <a:t>、夫强硬妻软弱、夫软弱妻强硬、</a:t>
            </a:r>
            <a:r>
              <a:rPr lang="zh-CN" altLang="en-US">
                <a:solidFill>
                  <a:schemeClr val="tx2"/>
                </a:solidFill>
              </a:rPr>
              <a:t>夫软弱妻软弱</a:t>
            </a:r>
            <a:r>
              <a:rPr lang="zh-CN" altLang="en-US"/>
              <a:t>。</a:t>
            </a:r>
          </a:p>
          <a:p>
            <a:pPr eaLnBrk="1" hangingPunct="1">
              <a:buFont typeface="Wingdings" panose="05000000000000000000" pitchFamily="2" charset="2"/>
              <a:buNone/>
            </a:pPr>
            <a:r>
              <a:rPr lang="zh-CN" altLang="en-US"/>
              <a:t>商业界常见，如两个空调厂家的价格战 </a:t>
            </a:r>
          </a:p>
          <a:p>
            <a:pPr eaLnBrk="1" hangingPunct="1">
              <a:buFont typeface="Wingdings" panose="05000000000000000000" pitchFamily="2" charset="2"/>
              <a:buNone/>
            </a:pPr>
            <a:endParaRPr lang="en-US" altLang="zh-CN"/>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日期占位符 3">
            <a:extLst>
              <a:ext uri="{FF2B5EF4-FFF2-40B4-BE49-F238E27FC236}">
                <a16:creationId xmlns:a16="http://schemas.microsoft.com/office/drawing/2014/main" id="{2855C552-057F-412E-91B7-D3B50C83D29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E7A0E3-592F-40CE-95A2-9CE1159A7407}" type="datetime1">
              <a:rPr lang="en-US" altLang="zh-CN" sz="1400" smtClean="0"/>
              <a:pPr>
                <a:spcBef>
                  <a:spcPct val="0"/>
                </a:spcBef>
                <a:buClrTx/>
                <a:buSzTx/>
                <a:buFontTx/>
                <a:buNone/>
              </a:pPr>
              <a:t>3/18/2023</a:t>
            </a:fld>
            <a:endParaRPr lang="en-US" altLang="zh-CN" sz="1400"/>
          </a:p>
        </p:txBody>
      </p:sp>
      <p:sp>
        <p:nvSpPr>
          <p:cNvPr id="64514" name="灯片编号占位符 5">
            <a:extLst>
              <a:ext uri="{FF2B5EF4-FFF2-40B4-BE49-F238E27FC236}">
                <a16:creationId xmlns:a16="http://schemas.microsoft.com/office/drawing/2014/main" id="{58526722-EEB9-47D7-952C-6D73B8F2BB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21AFB9-26D1-4ED7-906E-6471A930268B}" type="slidenum">
              <a:rPr lang="en-US" altLang="zh-CN" sz="2600">
                <a:solidFill>
                  <a:schemeClr val="bg1"/>
                </a:solidFill>
              </a:rPr>
              <a:pPr>
                <a:spcBef>
                  <a:spcPct val="0"/>
                </a:spcBef>
                <a:buClrTx/>
                <a:buSzTx/>
                <a:buFontTx/>
                <a:buNone/>
              </a:pPr>
              <a:t>49</a:t>
            </a:fld>
            <a:endParaRPr lang="en-US" altLang="zh-CN" sz="2600">
              <a:solidFill>
                <a:schemeClr val="bg1"/>
              </a:solidFill>
            </a:endParaRPr>
          </a:p>
        </p:txBody>
      </p:sp>
      <p:sp>
        <p:nvSpPr>
          <p:cNvPr id="64515" name="Rectangle 2">
            <a:extLst>
              <a:ext uri="{FF2B5EF4-FFF2-40B4-BE49-F238E27FC236}">
                <a16:creationId xmlns:a16="http://schemas.microsoft.com/office/drawing/2014/main" id="{316EAAD3-6751-44E0-9525-68864C61CFA8}"/>
              </a:ext>
            </a:extLst>
          </p:cNvPr>
          <p:cNvSpPr>
            <a:spLocks noGrp="1" noChangeArrowheads="1"/>
          </p:cNvSpPr>
          <p:nvPr>
            <p:ph type="title"/>
          </p:nvPr>
        </p:nvSpPr>
        <p:spPr/>
        <p:txBody>
          <a:bodyPr/>
          <a:lstStyle/>
          <a:p>
            <a:pPr eaLnBrk="1" hangingPunct="1"/>
            <a:endParaRPr lang="zh-CN" altLang="zh-CN"/>
          </a:p>
        </p:txBody>
      </p:sp>
      <p:sp>
        <p:nvSpPr>
          <p:cNvPr id="64516" name="Rectangle 3">
            <a:extLst>
              <a:ext uri="{FF2B5EF4-FFF2-40B4-BE49-F238E27FC236}">
                <a16:creationId xmlns:a16="http://schemas.microsoft.com/office/drawing/2014/main" id="{2157EB57-60EA-4798-84F8-E29A52733C93}"/>
              </a:ext>
            </a:extLst>
          </p:cNvPr>
          <p:cNvSpPr>
            <a:spLocks noGrp="1" noChangeArrowheads="1"/>
          </p:cNvSpPr>
          <p:nvPr>
            <p:ph type="body" idx="1"/>
          </p:nvPr>
        </p:nvSpPr>
        <p:spPr>
          <a:xfrm>
            <a:off x="838200" y="2362200"/>
            <a:ext cx="7693025" cy="3875088"/>
          </a:xfrm>
        </p:spPr>
        <p:txBody>
          <a:bodyPr/>
          <a:lstStyle/>
          <a:p>
            <a:pPr eaLnBrk="1" hangingPunct="1"/>
            <a:r>
              <a:rPr lang="zh-CN" altLang="en-US" sz="2400" b="1"/>
              <a:t>智猪博弈</a:t>
            </a:r>
            <a:r>
              <a:rPr lang="zh-CN" altLang="en-US" sz="2400"/>
              <a:t>（</a:t>
            </a:r>
            <a:r>
              <a:rPr lang="en-US" altLang="zh-CN" sz="2400" i="1"/>
              <a:t>Pigs’payoffs</a:t>
            </a:r>
            <a:r>
              <a:rPr lang="zh-CN" altLang="en-US" sz="2400"/>
              <a:t>）</a:t>
            </a:r>
            <a:endParaRPr lang="zh-CN" altLang="en-US" sz="2400" b="1"/>
          </a:p>
          <a:p>
            <a:pPr eaLnBrk="1" hangingPunct="1">
              <a:buFont typeface="Wingdings" panose="05000000000000000000" pitchFamily="2" charset="2"/>
              <a:buNone/>
            </a:pPr>
            <a:r>
              <a:rPr lang="zh-CN" altLang="en-US" sz="2400"/>
              <a:t>    智猪博弈讲的是：猪圈里有两头猪，一头大猪，一头小猪。猪圈的一边有个踏板，每踩一下踏板，在远离踏板的猪圈的另一边的投食口就会落下少量的食物。如果有一只猪去踩踏板，另一只猪就有机会抢先吃到另一边落下的食物。当小猪踩动踏板时，大猪会在小猪跑到食槽之前刚好吃光所有的食物；若是大猪踩动了踏板，则还有机会在小猪吃完落下的食物之前跑到食槽，争吃到另一半残羹。 </a:t>
            </a:r>
            <a:br>
              <a:rPr lang="zh-CN" altLang="en-US" sz="2400"/>
            </a:br>
            <a:endParaRPr lang="zh-CN" altLang="en-US" sz="2400"/>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1">
            <a:extLst>
              <a:ext uri="{FF2B5EF4-FFF2-40B4-BE49-F238E27FC236}">
                <a16:creationId xmlns:a16="http://schemas.microsoft.com/office/drawing/2014/main" id="{CCE6BD7D-1F01-4707-BD37-8189369983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87D2C5-CAAC-4DCC-ACF9-7E0041DDA68B}" type="datetime1">
              <a:rPr lang="en-US" altLang="zh-CN" sz="1400" smtClean="0"/>
              <a:pPr>
                <a:spcBef>
                  <a:spcPct val="0"/>
                </a:spcBef>
                <a:buClrTx/>
                <a:buSzTx/>
                <a:buFontTx/>
                <a:buNone/>
              </a:pPr>
              <a:t>3/18/2023</a:t>
            </a:fld>
            <a:endParaRPr lang="en-US" altLang="zh-CN" sz="1400"/>
          </a:p>
        </p:txBody>
      </p:sp>
      <p:sp>
        <p:nvSpPr>
          <p:cNvPr id="19458" name="灯片编号占位符 3">
            <a:extLst>
              <a:ext uri="{FF2B5EF4-FFF2-40B4-BE49-F238E27FC236}">
                <a16:creationId xmlns:a16="http://schemas.microsoft.com/office/drawing/2014/main" id="{134D333C-B3F2-445F-8228-C04343B1F5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D29D15-DFBA-4FA8-828C-CF67E352E1EF}" type="slidenum">
              <a:rPr lang="en-US" altLang="zh-CN" sz="2600">
                <a:solidFill>
                  <a:schemeClr val="bg1"/>
                </a:solidFill>
              </a:rPr>
              <a:pPr>
                <a:spcBef>
                  <a:spcPct val="0"/>
                </a:spcBef>
                <a:buClrTx/>
                <a:buSzTx/>
                <a:buFontTx/>
                <a:buNone/>
              </a:pPr>
              <a:t>5</a:t>
            </a:fld>
            <a:endParaRPr lang="en-US" altLang="zh-CN" sz="2600">
              <a:solidFill>
                <a:schemeClr val="bg1"/>
              </a:solidFill>
            </a:endParaRPr>
          </a:p>
        </p:txBody>
      </p:sp>
      <p:sp>
        <p:nvSpPr>
          <p:cNvPr id="19459" name="AutoShape 2">
            <a:extLst>
              <a:ext uri="{FF2B5EF4-FFF2-40B4-BE49-F238E27FC236}">
                <a16:creationId xmlns:a16="http://schemas.microsoft.com/office/drawing/2014/main" id="{EADE1D3C-305A-439E-8D68-25EC9B7CCB6E}"/>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37251" name="Rectangle 3">
            <a:extLst>
              <a:ext uri="{FF2B5EF4-FFF2-40B4-BE49-F238E27FC236}">
                <a16:creationId xmlns:a16="http://schemas.microsoft.com/office/drawing/2014/main" id="{8204A713-FA34-4CC4-890C-D3DBCD8F192C}"/>
              </a:ext>
            </a:extLst>
          </p:cNvPr>
          <p:cNvSpPr>
            <a:spLocks noChangeArrowheads="1"/>
          </p:cNvSpPr>
          <p:nvPr/>
        </p:nvSpPr>
        <p:spPr bwMode="auto">
          <a:xfrm>
            <a:off x="684213" y="2205038"/>
            <a:ext cx="845978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0" lang="zh-CN" altLang="en-US" sz="2400" b="1"/>
              <a:t>与</a:t>
            </a:r>
            <a:r>
              <a:rPr kumimoji="0" lang="en-US" altLang="zh-CN" sz="2400" b="1"/>
              <a:t>/</a:t>
            </a:r>
            <a:r>
              <a:rPr kumimoji="0" lang="zh-CN" altLang="en-US" sz="2400" b="1"/>
              <a:t>或树</a:t>
            </a:r>
            <a:r>
              <a:rPr kumimoji="0" lang="en-US" altLang="zh-CN" sz="2400" b="1"/>
              <a:t>: </a:t>
            </a:r>
            <a:r>
              <a:rPr kumimoji="0" lang="zh-CN" altLang="en-US" sz="2400" b="1"/>
              <a:t>每一个节点最多只有一个父亲的与</a:t>
            </a:r>
            <a:r>
              <a:rPr kumimoji="0" lang="en-US" altLang="zh-CN" sz="2400" b="1"/>
              <a:t>/</a:t>
            </a:r>
            <a:r>
              <a:rPr kumimoji="0" lang="zh-CN" altLang="en-US" sz="2400" b="1"/>
              <a:t>或图．</a:t>
            </a:r>
          </a:p>
          <a:p>
            <a:pPr eaLnBrk="1" hangingPunct="1">
              <a:lnSpc>
                <a:spcPct val="140000"/>
              </a:lnSpc>
            </a:pPr>
            <a:r>
              <a:rPr kumimoji="0" lang="zh-CN" altLang="en-US" sz="2400" b="1"/>
              <a:t>根节点</a:t>
            </a:r>
            <a:r>
              <a:rPr kumimoji="0" lang="en-US" altLang="zh-CN" sz="2400" b="1"/>
              <a:t>: </a:t>
            </a:r>
            <a:r>
              <a:rPr kumimoji="0" lang="zh-CN" altLang="en-US" sz="2400" b="1"/>
              <a:t>在</a:t>
            </a:r>
            <a:r>
              <a:rPr kumimoji="0" lang="en-US" altLang="zh-CN" sz="2400" b="1"/>
              <a:t>AND/OR</a:t>
            </a:r>
            <a:r>
              <a:rPr kumimoji="0" lang="zh-CN" altLang="en-US" sz="2400" b="1"/>
              <a:t>树或</a:t>
            </a:r>
            <a:r>
              <a:rPr kumimoji="0" lang="en-US" altLang="zh-CN" sz="2400" b="1"/>
              <a:t>AND / OR</a:t>
            </a:r>
            <a:r>
              <a:rPr kumimoji="0" lang="zh-CN" altLang="en-US" sz="2400" b="1"/>
              <a:t>图中没有父节点的节点</a:t>
            </a:r>
            <a:r>
              <a:rPr kumimoji="0" lang="en-US" altLang="zh-CN" sz="2400" b="1"/>
              <a:t>.</a:t>
            </a:r>
          </a:p>
          <a:p>
            <a:pPr eaLnBrk="1" hangingPunct="1">
              <a:lnSpc>
                <a:spcPct val="140000"/>
              </a:lnSpc>
            </a:pPr>
            <a:r>
              <a:rPr kumimoji="0" lang="zh-CN" altLang="en-US" sz="2400" b="1"/>
              <a:t>叶节点</a:t>
            </a:r>
            <a:r>
              <a:rPr kumimoji="0" lang="en-US" altLang="zh-CN" sz="2400" b="1"/>
              <a:t>: </a:t>
            </a:r>
            <a:r>
              <a:rPr kumimoji="0" lang="zh-CN" altLang="en-US" sz="2400" b="1"/>
              <a:t>在</a:t>
            </a:r>
            <a:r>
              <a:rPr kumimoji="0" lang="en-US" altLang="zh-CN" sz="2400" b="1"/>
              <a:t>AND/OR</a:t>
            </a:r>
            <a:r>
              <a:rPr kumimoji="0" lang="zh-CN" altLang="en-US" sz="2400" b="1"/>
              <a:t>树或</a:t>
            </a:r>
            <a:r>
              <a:rPr kumimoji="0" lang="en-US" altLang="zh-CN" sz="2400" b="1"/>
              <a:t>AND / OR</a:t>
            </a:r>
            <a:r>
              <a:rPr kumimoji="0" lang="zh-CN" altLang="en-US" sz="2400" b="1"/>
              <a:t>图中没有后继的节点．</a:t>
            </a:r>
          </a:p>
          <a:p>
            <a:pPr eaLnBrk="1" hangingPunct="1">
              <a:lnSpc>
                <a:spcPct val="140000"/>
              </a:lnSpc>
            </a:pPr>
            <a:r>
              <a:rPr kumimoji="0" lang="zh-CN" altLang="en-US" sz="2400" b="1"/>
              <a:t>终止节点</a:t>
            </a:r>
            <a:r>
              <a:rPr kumimoji="0" lang="en-US" altLang="zh-CN" sz="2400" b="1"/>
              <a:t>: </a:t>
            </a:r>
            <a:r>
              <a:rPr kumimoji="0" lang="zh-CN" altLang="en-US" sz="2400" b="1"/>
              <a:t>满足终止条件的节点．</a:t>
            </a:r>
            <a:r>
              <a:rPr kumimoji="0" lang="zh-CN" altLang="en-US" sz="2400"/>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7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7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日期占位符 3">
            <a:extLst>
              <a:ext uri="{FF2B5EF4-FFF2-40B4-BE49-F238E27FC236}">
                <a16:creationId xmlns:a16="http://schemas.microsoft.com/office/drawing/2014/main" id="{0E99E30E-E9EF-44DC-BFA4-B33850AE38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2737FC-E6D9-4418-BA49-B1FD2033DEE6}" type="datetime1">
              <a:rPr lang="en-US" altLang="zh-CN" sz="1400" smtClean="0"/>
              <a:pPr>
                <a:spcBef>
                  <a:spcPct val="0"/>
                </a:spcBef>
                <a:buClrTx/>
                <a:buSzTx/>
                <a:buFontTx/>
                <a:buNone/>
              </a:pPr>
              <a:t>3/18/2023</a:t>
            </a:fld>
            <a:endParaRPr lang="en-US" altLang="zh-CN" sz="1400"/>
          </a:p>
        </p:txBody>
      </p:sp>
      <p:sp>
        <p:nvSpPr>
          <p:cNvPr id="65538" name="灯片编号占位符 5">
            <a:extLst>
              <a:ext uri="{FF2B5EF4-FFF2-40B4-BE49-F238E27FC236}">
                <a16:creationId xmlns:a16="http://schemas.microsoft.com/office/drawing/2014/main" id="{DA224901-A0A2-4337-8D75-CB00D9B4AF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840ADA-05CD-401F-BDFB-01586EA5EAB9}" type="slidenum">
              <a:rPr lang="en-US" altLang="zh-CN" sz="2600">
                <a:solidFill>
                  <a:schemeClr val="bg1"/>
                </a:solidFill>
              </a:rPr>
              <a:pPr>
                <a:spcBef>
                  <a:spcPct val="0"/>
                </a:spcBef>
                <a:buClrTx/>
                <a:buSzTx/>
                <a:buFontTx/>
                <a:buNone/>
              </a:pPr>
              <a:t>50</a:t>
            </a:fld>
            <a:endParaRPr lang="en-US" altLang="zh-CN" sz="2600">
              <a:solidFill>
                <a:schemeClr val="bg1"/>
              </a:solidFill>
            </a:endParaRPr>
          </a:p>
        </p:txBody>
      </p:sp>
      <p:sp>
        <p:nvSpPr>
          <p:cNvPr id="65539" name="Rectangle 2">
            <a:extLst>
              <a:ext uri="{FF2B5EF4-FFF2-40B4-BE49-F238E27FC236}">
                <a16:creationId xmlns:a16="http://schemas.microsoft.com/office/drawing/2014/main" id="{BF4314B7-6DDC-46D3-92CA-75A446608CDC}"/>
              </a:ext>
            </a:extLst>
          </p:cNvPr>
          <p:cNvSpPr>
            <a:spLocks noGrp="1" noChangeArrowheads="1"/>
          </p:cNvSpPr>
          <p:nvPr>
            <p:ph type="title"/>
          </p:nvPr>
        </p:nvSpPr>
        <p:spPr/>
        <p:txBody>
          <a:bodyPr/>
          <a:lstStyle/>
          <a:p>
            <a:pPr eaLnBrk="1" hangingPunct="1"/>
            <a:endParaRPr lang="zh-CN" altLang="zh-CN"/>
          </a:p>
        </p:txBody>
      </p:sp>
      <p:sp>
        <p:nvSpPr>
          <p:cNvPr id="424963" name="Rectangle 3">
            <a:extLst>
              <a:ext uri="{FF2B5EF4-FFF2-40B4-BE49-F238E27FC236}">
                <a16:creationId xmlns:a16="http://schemas.microsoft.com/office/drawing/2014/main" id="{71342B88-5304-49DC-AF69-23338CE5D3F6}"/>
              </a:ext>
            </a:extLst>
          </p:cNvPr>
          <p:cNvSpPr>
            <a:spLocks noGrp="1" noChangeArrowheads="1"/>
          </p:cNvSpPr>
          <p:nvPr>
            <p:ph type="body" idx="1"/>
          </p:nvPr>
        </p:nvSpPr>
        <p:spPr>
          <a:xfrm>
            <a:off x="838200" y="2362200"/>
            <a:ext cx="7693025" cy="3803650"/>
          </a:xfrm>
        </p:spPr>
        <p:txBody>
          <a:bodyPr/>
          <a:lstStyle/>
          <a:p>
            <a:pPr eaLnBrk="1" hangingPunct="1"/>
            <a:r>
              <a:rPr lang="zh-CN" altLang="en-US"/>
              <a:t>两只猪各会采取什么策略？</a:t>
            </a:r>
          </a:p>
          <a:p>
            <a:pPr eaLnBrk="1" hangingPunct="1">
              <a:buFont typeface="Wingdings" panose="05000000000000000000" pitchFamily="2" charset="2"/>
              <a:buNone/>
            </a:pPr>
            <a:r>
              <a:rPr lang="zh-CN" altLang="en-US"/>
              <a:t>    小猪将选择“搭便车”策略，也就是舒舒服服地等在食槽边；而大猪则为一点残羹不知疲倦地奔忙于踏板和食槽之间。 </a:t>
            </a:r>
          </a:p>
          <a:p>
            <a:pPr eaLnBrk="1" hangingPunct="1"/>
            <a:r>
              <a:rPr lang="zh-CN" altLang="en-US"/>
              <a:t>“小猪躺着大猪跑”的现象是由于故事中的游戏规则所导致的。规则的核心指标是：每次落下的食物数量和踏板与投食口之间的距离。 </a:t>
            </a:r>
            <a:br>
              <a:rPr lang="zh-CN" altLang="en-US"/>
            </a:br>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3" presetClass="entr" presetSubtype="0" fill="hold"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Effect transition="in" filter="fade">
                                      <p:cBhvr>
                                        <p:cTn id="13" dur="100"/>
                                        <p:tgtEl>
                                          <p:spTgt spid="424963">
                                            <p:txEl>
                                              <p:pRg st="1" end="1"/>
                                            </p:txEl>
                                          </p:spTgt>
                                        </p:tgtEl>
                                      </p:cBhvr>
                                    </p:animEffect>
                                    <p:anim calcmode="lin" valueType="num">
                                      <p:cBhvr>
                                        <p:cTn id="14" dur="4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p:cTn id="15" dur="400" fill="hold"/>
                                        <p:tgtEl>
                                          <p:spTgt spid="424963">
                                            <p:txEl>
                                              <p:pRg st="1" end="1"/>
                                            </p:txEl>
                                          </p:spTgt>
                                        </p:tgtEl>
                                        <p:attrNameLst>
                                          <p:attrName>ppt_y</p:attrName>
                                        </p:attrNameLst>
                                      </p:cBhvr>
                                      <p:tavLst>
                                        <p:tav tm="0">
                                          <p:val>
                                            <p:strVal val="#ppt_y+0.31"/>
                                          </p:val>
                                        </p:tav>
                                        <p:tav tm="100000">
                                          <p:val>
                                            <p:strVal val="#ppt_y+0.31"/>
                                          </p:val>
                                        </p:tav>
                                      </p:tavLst>
                                    </p:anim>
                                    <p:anim calcmode="lin" valueType="num">
                                      <p:cBhvr>
                                        <p:cTn id="16" dur="600" decel="50000" fill="hold">
                                          <p:stCondLst>
                                            <p:cond delay="400"/>
                                          </p:stCondLst>
                                        </p:cTn>
                                        <p:tgtEl>
                                          <p:spTgt spid="42496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 dur="600" decel="50000" fill="hold">
                                          <p:stCondLst>
                                            <p:cond delay="400"/>
                                          </p:stCondLst>
                                        </p:cTn>
                                        <p:tgtEl>
                                          <p:spTgt spid="42496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7" presetClass="entr" presetSubtype="0" fill="hold" nodeType="clickEffect">
                                  <p:stCondLst>
                                    <p:cond delay="0"/>
                                  </p:stCondLst>
                                  <p:childTnLst>
                                    <p:set>
                                      <p:cBhvr>
                                        <p:cTn id="21" dur="1" fill="hold">
                                          <p:stCondLst>
                                            <p:cond delay="0"/>
                                          </p:stCondLst>
                                        </p:cTn>
                                        <p:tgtEl>
                                          <p:spTgt spid="424963">
                                            <p:txEl>
                                              <p:pRg st="2" end="2"/>
                                            </p:txEl>
                                          </p:spTgt>
                                        </p:tgtEl>
                                        <p:attrNameLst>
                                          <p:attrName>style.visibility</p:attrName>
                                        </p:attrNameLst>
                                      </p:cBhvr>
                                      <p:to>
                                        <p:strVal val="visible"/>
                                      </p:to>
                                    </p:set>
                                    <p:animEffect transition="in" filter="fade">
                                      <p:cBhvr>
                                        <p:cTn id="22" dur="1000"/>
                                        <p:tgtEl>
                                          <p:spTgt spid="424963">
                                            <p:txEl>
                                              <p:pRg st="2" end="2"/>
                                            </p:txEl>
                                          </p:spTgt>
                                        </p:tgtEl>
                                      </p:cBhvr>
                                    </p:animEffect>
                                    <p:anim calcmode="lin" valueType="num">
                                      <p:cBhvr>
                                        <p:cTn id="23" dur="10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424963">
                                            <p:txEl>
                                              <p:pRg st="2" end="2"/>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42496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日期占位符 3">
            <a:extLst>
              <a:ext uri="{FF2B5EF4-FFF2-40B4-BE49-F238E27FC236}">
                <a16:creationId xmlns:a16="http://schemas.microsoft.com/office/drawing/2014/main" id="{AFB9A4A3-8AEF-4EDB-85B2-E1548ED7B2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9FA5C0-EEA2-4358-BFDE-15C7149C29BF}" type="datetime1">
              <a:rPr lang="en-US" altLang="zh-CN" sz="1400" smtClean="0"/>
              <a:pPr>
                <a:spcBef>
                  <a:spcPct val="0"/>
                </a:spcBef>
                <a:buClrTx/>
                <a:buSzTx/>
                <a:buFontTx/>
                <a:buNone/>
              </a:pPr>
              <a:t>3/18/2023</a:t>
            </a:fld>
            <a:endParaRPr lang="en-US" altLang="zh-CN" sz="1400"/>
          </a:p>
        </p:txBody>
      </p:sp>
      <p:sp>
        <p:nvSpPr>
          <p:cNvPr id="66562" name="灯片编号占位符 5">
            <a:extLst>
              <a:ext uri="{FF2B5EF4-FFF2-40B4-BE49-F238E27FC236}">
                <a16:creationId xmlns:a16="http://schemas.microsoft.com/office/drawing/2014/main" id="{EEDF5D96-CBC5-4AB7-A740-ACCB0B0332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FC863D3-BF8F-47C6-948B-F3F366D28E2A}" type="slidenum">
              <a:rPr lang="en-US" altLang="zh-CN" sz="2600">
                <a:solidFill>
                  <a:schemeClr val="bg1"/>
                </a:solidFill>
              </a:rPr>
              <a:pPr>
                <a:spcBef>
                  <a:spcPct val="0"/>
                </a:spcBef>
                <a:buClrTx/>
                <a:buSzTx/>
                <a:buFontTx/>
                <a:buNone/>
              </a:pPr>
              <a:t>51</a:t>
            </a:fld>
            <a:endParaRPr lang="en-US" altLang="zh-CN" sz="2600">
              <a:solidFill>
                <a:schemeClr val="bg1"/>
              </a:solidFill>
            </a:endParaRPr>
          </a:p>
        </p:txBody>
      </p:sp>
      <p:sp>
        <p:nvSpPr>
          <p:cNvPr id="66563" name="Rectangle 2">
            <a:extLst>
              <a:ext uri="{FF2B5EF4-FFF2-40B4-BE49-F238E27FC236}">
                <a16:creationId xmlns:a16="http://schemas.microsoft.com/office/drawing/2014/main" id="{D29A768B-21FE-48BC-88CC-E5C98095EF50}"/>
              </a:ext>
            </a:extLst>
          </p:cNvPr>
          <p:cNvSpPr>
            <a:spLocks noGrp="1" noChangeArrowheads="1"/>
          </p:cNvSpPr>
          <p:nvPr>
            <p:ph type="title"/>
          </p:nvPr>
        </p:nvSpPr>
        <p:spPr/>
        <p:txBody>
          <a:bodyPr/>
          <a:lstStyle/>
          <a:p>
            <a:pPr eaLnBrk="1" hangingPunct="1"/>
            <a:endParaRPr lang="zh-CN" altLang="zh-CN"/>
          </a:p>
        </p:txBody>
      </p:sp>
      <p:sp>
        <p:nvSpPr>
          <p:cNvPr id="425987" name="Rectangle 3">
            <a:extLst>
              <a:ext uri="{FF2B5EF4-FFF2-40B4-BE49-F238E27FC236}">
                <a16:creationId xmlns:a16="http://schemas.microsoft.com/office/drawing/2014/main" id="{FC54F74B-D43D-45BE-962A-A22F3FA180DF}"/>
              </a:ext>
            </a:extLst>
          </p:cNvPr>
          <p:cNvSpPr>
            <a:spLocks noGrp="1" noChangeArrowheads="1"/>
          </p:cNvSpPr>
          <p:nvPr>
            <p:ph type="body" idx="1"/>
          </p:nvPr>
        </p:nvSpPr>
        <p:spPr>
          <a:xfrm>
            <a:off x="838200" y="2362200"/>
            <a:ext cx="7693025" cy="4019550"/>
          </a:xfrm>
        </p:spPr>
        <p:txBody>
          <a:bodyPr/>
          <a:lstStyle/>
          <a:p>
            <a:pPr eaLnBrk="1" hangingPunct="1"/>
            <a:r>
              <a:rPr lang="zh-CN" altLang="en-US"/>
              <a:t>如果改变一下核心指标，猪圈里还会出现同样的“小猪躺着大猪跑”的景象吗？试试看。 </a:t>
            </a:r>
            <a:br>
              <a:rPr lang="zh-CN" altLang="en-US"/>
            </a:br>
            <a:endParaRPr lang="zh-CN" altLang="en-US"/>
          </a:p>
          <a:p>
            <a:pPr eaLnBrk="1" hangingPunct="1">
              <a:buFont typeface="Wingdings" panose="05000000000000000000" pitchFamily="2" charset="2"/>
              <a:buNone/>
            </a:pPr>
            <a:r>
              <a:rPr lang="zh-CN" altLang="en-US"/>
              <a:t>改变方案一：减量方案。投食仅原来的一半分量。</a:t>
            </a:r>
          </a:p>
          <a:p>
            <a:pPr eaLnBrk="1" hangingPunct="1">
              <a:buFont typeface="Wingdings" panose="05000000000000000000" pitchFamily="2" charset="2"/>
              <a:buNone/>
            </a:pPr>
            <a:r>
              <a:rPr lang="zh-CN" altLang="en-US"/>
              <a:t>    结果：是小猪大猪都不去踩踏板了。</a:t>
            </a:r>
          </a:p>
          <a:p>
            <a:pPr eaLnBrk="1" hangingPunct="1">
              <a:buFont typeface="Wingdings" panose="05000000000000000000" pitchFamily="2" charset="2"/>
              <a:buNone/>
            </a:pPr>
            <a:r>
              <a:rPr lang="zh-CN" altLang="en-US"/>
              <a:t>    如果目的是想让猪们去多踩踏板，这个游戏规则的设计显然是失败的。 </a:t>
            </a:r>
            <a:br>
              <a:rPr lang="zh-CN" altLang="en-US"/>
            </a:br>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 calcmode="lin" valueType="num">
                                      <p:cBhvr additive="base">
                                        <p:cTn id="7" dur="500" fill="hold"/>
                                        <p:tgtEl>
                                          <p:spTgt spid="425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5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425987">
                                            <p:txEl>
                                              <p:pRg st="1" end="1"/>
                                            </p:txEl>
                                          </p:spTgt>
                                        </p:tgtEl>
                                        <p:attrNameLst>
                                          <p:attrName>style.visibility</p:attrName>
                                        </p:attrNameLst>
                                      </p:cBhvr>
                                      <p:to>
                                        <p:strVal val="visible"/>
                                      </p:to>
                                    </p:set>
                                    <p:anim from="(-#ppt_w/2)" to="(#ppt_x)" calcmode="lin" valueType="num">
                                      <p:cBhvr>
                                        <p:cTn id="13" dur="600" fill="hold">
                                          <p:stCondLst>
                                            <p:cond delay="0"/>
                                          </p:stCondLst>
                                        </p:cTn>
                                        <p:tgtEl>
                                          <p:spTgt spid="425987">
                                            <p:txEl>
                                              <p:pRg st="1" end="1"/>
                                            </p:txEl>
                                          </p:spTgt>
                                        </p:tgtEl>
                                        <p:attrNameLst>
                                          <p:attrName>ppt_x</p:attrName>
                                        </p:attrNameLst>
                                      </p:cBhvr>
                                    </p:anim>
                                    <p:anim from="0" to="-1.0" calcmode="lin" valueType="num">
                                      <p:cBhvr>
                                        <p:cTn id="14" dur="200" decel="50000" autoRev="1" fill="hold">
                                          <p:stCondLst>
                                            <p:cond delay="600"/>
                                          </p:stCondLst>
                                        </p:cTn>
                                        <p:tgtEl>
                                          <p:spTgt spid="425987">
                                            <p:txEl>
                                              <p:pRg st="1" end="1"/>
                                            </p:txEl>
                                          </p:spTgt>
                                        </p:tgtEl>
                                        <p:attrNameLst>
                                          <p:attrName>xshear</p:attrName>
                                        </p:attrNameLst>
                                      </p:cBhvr>
                                    </p:anim>
                                    <p:animScale>
                                      <p:cBhvr>
                                        <p:cTn id="15" dur="200" decel="100000" autoRev="1" fill="hold">
                                          <p:stCondLst>
                                            <p:cond delay="600"/>
                                          </p:stCondLst>
                                        </p:cTn>
                                        <p:tgtEl>
                                          <p:spTgt spid="425987">
                                            <p:txEl>
                                              <p:pRg st="1" end="1"/>
                                            </p:txEl>
                                          </p:spTgt>
                                        </p:tgtEl>
                                      </p:cBhvr>
                                      <p:from x="100000" y="100000"/>
                                      <p:to x="80000" y="100000"/>
                                    </p:animScale>
                                    <p:anim by="(#ppt_h/3+#ppt_w*0.1)" calcmode="lin" valueType="num">
                                      <p:cBhvr additive="sum">
                                        <p:cTn id="16" dur="200" decel="100000" autoRev="1" fill="hold">
                                          <p:stCondLst>
                                            <p:cond delay="600"/>
                                          </p:stCondLst>
                                        </p:cTn>
                                        <p:tgtEl>
                                          <p:spTgt spid="425987">
                                            <p:txEl>
                                              <p:pRg st="1" end="1"/>
                                            </p:txEl>
                                          </p:spTgt>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4" presetClass="entr" presetSubtype="0" fill="hold" nodeType="clickEffect">
                                  <p:stCondLst>
                                    <p:cond delay="0"/>
                                  </p:stCondLst>
                                  <p:childTnLst>
                                    <p:set>
                                      <p:cBhvr>
                                        <p:cTn id="20" dur="1" fill="hold">
                                          <p:stCondLst>
                                            <p:cond delay="0"/>
                                          </p:stCondLst>
                                        </p:cTn>
                                        <p:tgtEl>
                                          <p:spTgt spid="425987">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425987">
                                            <p:txEl>
                                              <p:pRg st="2" end="2"/>
                                            </p:txEl>
                                          </p:spTgt>
                                        </p:tgtEl>
                                        <p:attrNameLst>
                                          <p:attrName>ppt_x</p:attrName>
                                        </p:attrNameLst>
                                      </p:cBhvr>
                                    </p:anim>
                                    <p:anim from="0" to="-1.0" calcmode="lin" valueType="num">
                                      <p:cBhvr>
                                        <p:cTn id="22" dur="200" decel="50000" autoRev="1" fill="hold">
                                          <p:stCondLst>
                                            <p:cond delay="600"/>
                                          </p:stCondLst>
                                        </p:cTn>
                                        <p:tgtEl>
                                          <p:spTgt spid="425987">
                                            <p:txEl>
                                              <p:pRg st="2" end="2"/>
                                            </p:txEl>
                                          </p:spTgt>
                                        </p:tgtEl>
                                        <p:attrNameLst>
                                          <p:attrName>xshear</p:attrName>
                                        </p:attrNameLst>
                                      </p:cBhvr>
                                    </p:anim>
                                    <p:animScale>
                                      <p:cBhvr>
                                        <p:cTn id="23" dur="200" decel="100000" autoRev="1" fill="hold">
                                          <p:stCondLst>
                                            <p:cond delay="600"/>
                                          </p:stCondLst>
                                        </p:cTn>
                                        <p:tgtEl>
                                          <p:spTgt spid="425987">
                                            <p:txEl>
                                              <p:pRg st="2" end="2"/>
                                            </p:txEl>
                                          </p:spTgt>
                                        </p:tgtEl>
                                      </p:cBhvr>
                                      <p:from x="100000" y="100000"/>
                                      <p:to x="80000" y="100000"/>
                                    </p:animScale>
                                    <p:anim by="(#ppt_h/3+#ppt_w*0.1)" calcmode="lin" valueType="num">
                                      <p:cBhvr additive="sum">
                                        <p:cTn id="24" dur="200" decel="100000" autoRev="1" fill="hold">
                                          <p:stCondLst>
                                            <p:cond delay="600"/>
                                          </p:stCondLst>
                                        </p:cTn>
                                        <p:tgtEl>
                                          <p:spTgt spid="425987">
                                            <p:txEl>
                                              <p:pRg st="2" end="2"/>
                                            </p:txEl>
                                          </p:spTgt>
                                        </p:tgtEl>
                                        <p:attrNameLst>
                                          <p:attrName>ppt_x</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25987">
                                            <p:txEl>
                                              <p:pRg st="3" end="3"/>
                                            </p:txEl>
                                          </p:spTgt>
                                        </p:tgtEl>
                                        <p:attrNameLst>
                                          <p:attrName>style.visibility</p:attrName>
                                        </p:attrNameLst>
                                      </p:cBhvr>
                                      <p:to>
                                        <p:strVal val="visible"/>
                                      </p:to>
                                    </p:set>
                                    <p:anim calcmode="lin" valueType="num">
                                      <p:cBhvr additive="base">
                                        <p:cTn id="29"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59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日期占位符 3">
            <a:extLst>
              <a:ext uri="{FF2B5EF4-FFF2-40B4-BE49-F238E27FC236}">
                <a16:creationId xmlns:a16="http://schemas.microsoft.com/office/drawing/2014/main" id="{6A1A79FC-D5B0-4A66-A494-795F6F99211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51F67B-CF7B-4044-AC54-F3954923C02B}" type="datetime1">
              <a:rPr lang="en-US" altLang="zh-CN" sz="1400" smtClean="0"/>
              <a:pPr>
                <a:spcBef>
                  <a:spcPct val="0"/>
                </a:spcBef>
                <a:buClrTx/>
                <a:buSzTx/>
                <a:buFontTx/>
                <a:buNone/>
              </a:pPr>
              <a:t>3/18/2023</a:t>
            </a:fld>
            <a:endParaRPr lang="en-US" altLang="zh-CN" sz="1400"/>
          </a:p>
        </p:txBody>
      </p:sp>
      <p:sp>
        <p:nvSpPr>
          <p:cNvPr id="67586" name="灯片编号占位符 5">
            <a:extLst>
              <a:ext uri="{FF2B5EF4-FFF2-40B4-BE49-F238E27FC236}">
                <a16:creationId xmlns:a16="http://schemas.microsoft.com/office/drawing/2014/main" id="{D35CBF75-B0AA-4EB2-A606-AD422F8FC7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A3A330-9448-46FD-AE04-8073150D8B14}" type="slidenum">
              <a:rPr lang="en-US" altLang="zh-CN" sz="2600">
                <a:solidFill>
                  <a:schemeClr val="bg1"/>
                </a:solidFill>
              </a:rPr>
              <a:pPr>
                <a:spcBef>
                  <a:spcPct val="0"/>
                </a:spcBef>
                <a:buClrTx/>
                <a:buSzTx/>
                <a:buFontTx/>
                <a:buNone/>
              </a:pPr>
              <a:t>52</a:t>
            </a:fld>
            <a:endParaRPr lang="en-US" altLang="zh-CN" sz="2600">
              <a:solidFill>
                <a:schemeClr val="bg1"/>
              </a:solidFill>
            </a:endParaRPr>
          </a:p>
        </p:txBody>
      </p:sp>
      <p:sp>
        <p:nvSpPr>
          <p:cNvPr id="67587" name="Rectangle 2">
            <a:extLst>
              <a:ext uri="{FF2B5EF4-FFF2-40B4-BE49-F238E27FC236}">
                <a16:creationId xmlns:a16="http://schemas.microsoft.com/office/drawing/2014/main" id="{9E8DF99D-FEF3-44D7-92E3-822A94ABDFDF}"/>
              </a:ext>
            </a:extLst>
          </p:cNvPr>
          <p:cNvSpPr>
            <a:spLocks noGrp="1" noChangeArrowheads="1"/>
          </p:cNvSpPr>
          <p:nvPr>
            <p:ph type="title"/>
          </p:nvPr>
        </p:nvSpPr>
        <p:spPr/>
        <p:txBody>
          <a:bodyPr/>
          <a:lstStyle/>
          <a:p>
            <a:pPr eaLnBrk="1" hangingPunct="1"/>
            <a:endParaRPr lang="zh-CN" altLang="zh-CN"/>
          </a:p>
        </p:txBody>
      </p:sp>
      <p:sp>
        <p:nvSpPr>
          <p:cNvPr id="67588" name="Rectangle 3">
            <a:extLst>
              <a:ext uri="{FF2B5EF4-FFF2-40B4-BE49-F238E27FC236}">
                <a16:creationId xmlns:a16="http://schemas.microsoft.com/office/drawing/2014/main" id="{62DE1F41-1DAE-4A4B-A944-2CEEA7CDB761}"/>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400"/>
              <a:t>   </a:t>
            </a:r>
            <a:r>
              <a:rPr lang="zh-CN" altLang="en-US" sz="2400"/>
              <a:t>改变方案二：增量方案。投食为原来的</a:t>
            </a:r>
            <a:r>
              <a:rPr lang="en-US" altLang="zh-CN" sz="2400"/>
              <a:t>2</a:t>
            </a:r>
            <a:r>
              <a:rPr lang="zh-CN" altLang="en-US" sz="2400"/>
              <a:t>倍分量。</a:t>
            </a:r>
          </a:p>
          <a:p>
            <a:pPr eaLnBrk="1" hangingPunct="1">
              <a:lnSpc>
                <a:spcPct val="90000"/>
              </a:lnSpc>
              <a:buFont typeface="Wingdings" panose="05000000000000000000" pitchFamily="2" charset="2"/>
              <a:buNone/>
            </a:pPr>
            <a:r>
              <a:rPr lang="zh-CN" altLang="en-US" sz="2400"/>
              <a:t>    结果：小猪、大猪都会去踩踏板。谁想吃，谁就会去踩踏板。反正对方不会一次把食物吃完。小猪和大猪相当于生活在物质相对丰富的“共产主义”社会，所以竞争意识却不会很强。 </a:t>
            </a:r>
            <a:br>
              <a:rPr lang="zh-CN" altLang="en-US" sz="2400"/>
            </a:br>
            <a:endParaRPr lang="zh-CN" altLang="en-US" sz="2400"/>
          </a:p>
          <a:p>
            <a:pPr eaLnBrk="1" hangingPunct="1">
              <a:lnSpc>
                <a:spcPct val="90000"/>
              </a:lnSpc>
              <a:buFont typeface="Wingdings" panose="05000000000000000000" pitchFamily="2" charset="2"/>
              <a:buNone/>
            </a:pPr>
            <a:r>
              <a:rPr lang="zh-CN" altLang="en-US" sz="2400"/>
              <a:t>    对于游戏规则的设计者来说，这个规则的成本相当高（每次提供双份的食物）；而且因为竞争不强烈，想让猪们去多踩踏板的效果并不好。 </a:t>
            </a:r>
            <a:br>
              <a:rPr lang="zh-CN" altLang="en-US" sz="2400"/>
            </a:br>
            <a:endParaRPr lang="zh-CN" altLang="en-US" sz="2400"/>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日期占位符 3">
            <a:extLst>
              <a:ext uri="{FF2B5EF4-FFF2-40B4-BE49-F238E27FC236}">
                <a16:creationId xmlns:a16="http://schemas.microsoft.com/office/drawing/2014/main" id="{CD5EDE3D-9521-45A8-87F6-1D882B91A63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7F9507-9B57-493D-965D-8DF704963FE5}" type="datetime1">
              <a:rPr lang="en-US" altLang="zh-CN" sz="1400" smtClean="0"/>
              <a:pPr>
                <a:spcBef>
                  <a:spcPct val="0"/>
                </a:spcBef>
                <a:buClrTx/>
                <a:buSzTx/>
                <a:buFontTx/>
                <a:buNone/>
              </a:pPr>
              <a:t>3/18/2023</a:t>
            </a:fld>
            <a:endParaRPr lang="en-US" altLang="zh-CN" sz="1400"/>
          </a:p>
        </p:txBody>
      </p:sp>
      <p:sp>
        <p:nvSpPr>
          <p:cNvPr id="68610" name="灯片编号占位符 5">
            <a:extLst>
              <a:ext uri="{FF2B5EF4-FFF2-40B4-BE49-F238E27FC236}">
                <a16:creationId xmlns:a16="http://schemas.microsoft.com/office/drawing/2014/main" id="{333A9584-A19C-4686-B5A6-0E312EF50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E45B5D-88FE-4CF9-A128-F08C5A493039}" type="slidenum">
              <a:rPr lang="en-US" altLang="zh-CN" sz="2600">
                <a:solidFill>
                  <a:schemeClr val="bg1"/>
                </a:solidFill>
              </a:rPr>
              <a:pPr>
                <a:spcBef>
                  <a:spcPct val="0"/>
                </a:spcBef>
                <a:buClrTx/>
                <a:buSzTx/>
                <a:buFontTx/>
                <a:buNone/>
              </a:pPr>
              <a:t>53</a:t>
            </a:fld>
            <a:endParaRPr lang="en-US" altLang="zh-CN" sz="2600">
              <a:solidFill>
                <a:schemeClr val="bg1"/>
              </a:solidFill>
            </a:endParaRPr>
          </a:p>
        </p:txBody>
      </p:sp>
      <p:sp>
        <p:nvSpPr>
          <p:cNvPr id="68611" name="Rectangle 2">
            <a:extLst>
              <a:ext uri="{FF2B5EF4-FFF2-40B4-BE49-F238E27FC236}">
                <a16:creationId xmlns:a16="http://schemas.microsoft.com/office/drawing/2014/main" id="{2279D3AD-3377-43AA-B087-D2C77F054458}"/>
              </a:ext>
            </a:extLst>
          </p:cNvPr>
          <p:cNvSpPr>
            <a:spLocks noGrp="1" noChangeArrowheads="1"/>
          </p:cNvSpPr>
          <p:nvPr>
            <p:ph type="title"/>
          </p:nvPr>
        </p:nvSpPr>
        <p:spPr/>
        <p:txBody>
          <a:bodyPr/>
          <a:lstStyle/>
          <a:p>
            <a:pPr eaLnBrk="1" hangingPunct="1"/>
            <a:endParaRPr lang="zh-CN" altLang="zh-CN"/>
          </a:p>
        </p:txBody>
      </p:sp>
      <p:sp>
        <p:nvSpPr>
          <p:cNvPr id="68612" name="Rectangle 3">
            <a:extLst>
              <a:ext uri="{FF2B5EF4-FFF2-40B4-BE49-F238E27FC236}">
                <a16:creationId xmlns:a16="http://schemas.microsoft.com/office/drawing/2014/main" id="{28E4B920-299B-4446-8E1A-F7B239815C13}"/>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a:t>  </a:t>
            </a:r>
            <a:r>
              <a:rPr lang="zh-CN" altLang="en-US"/>
              <a:t>改变方案三：减量加移位方案。投食仅原来的一半分量，但同时将投食口移到踏板附近。</a:t>
            </a:r>
          </a:p>
          <a:p>
            <a:pPr eaLnBrk="1" hangingPunct="1">
              <a:lnSpc>
                <a:spcPct val="90000"/>
              </a:lnSpc>
              <a:buFont typeface="Wingdings" panose="05000000000000000000" pitchFamily="2" charset="2"/>
              <a:buNone/>
            </a:pPr>
            <a:r>
              <a:rPr lang="zh-CN" altLang="en-US"/>
              <a:t>   结果：小猪和大猪都在拼命地抢着踩踏板。等待者不得食，而多劳者多得。每次的收获刚好消费完。 </a:t>
            </a:r>
            <a:br>
              <a:rPr lang="zh-CN" altLang="en-US"/>
            </a:br>
            <a:endParaRPr lang="zh-CN" altLang="en-US"/>
          </a:p>
          <a:p>
            <a:pPr eaLnBrk="1" hangingPunct="1">
              <a:lnSpc>
                <a:spcPct val="90000"/>
              </a:lnSpc>
              <a:buFont typeface="Wingdings" panose="05000000000000000000" pitchFamily="2" charset="2"/>
              <a:buNone/>
            </a:pPr>
            <a:r>
              <a:rPr lang="zh-CN" altLang="en-US"/>
              <a:t>   对于游戏设计者，这是一个最好的方案。成本不高，但收获最大。 </a:t>
            </a:r>
            <a:br>
              <a:rPr lang="zh-CN" altLang="en-US"/>
            </a:br>
            <a:endParaRPr lang="zh-CN" altLang="en-US"/>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日期占位符 3">
            <a:extLst>
              <a:ext uri="{FF2B5EF4-FFF2-40B4-BE49-F238E27FC236}">
                <a16:creationId xmlns:a16="http://schemas.microsoft.com/office/drawing/2014/main" id="{80C8EACB-8E48-4523-BD96-CF545B705A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045885-2F0B-414D-A61F-7B9BE6CC2165}" type="datetime1">
              <a:rPr lang="en-US" altLang="zh-CN" sz="1400" smtClean="0"/>
              <a:pPr>
                <a:spcBef>
                  <a:spcPct val="0"/>
                </a:spcBef>
                <a:buClrTx/>
                <a:buSzTx/>
                <a:buFontTx/>
                <a:buNone/>
              </a:pPr>
              <a:t>3/18/2023</a:t>
            </a:fld>
            <a:endParaRPr lang="en-US" altLang="zh-CN" sz="1400"/>
          </a:p>
        </p:txBody>
      </p:sp>
      <p:sp>
        <p:nvSpPr>
          <p:cNvPr id="69634" name="灯片编号占位符 5">
            <a:extLst>
              <a:ext uri="{FF2B5EF4-FFF2-40B4-BE49-F238E27FC236}">
                <a16:creationId xmlns:a16="http://schemas.microsoft.com/office/drawing/2014/main" id="{DA81D7E5-CC1E-420C-8DE5-C262B3635C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07331C-B1E9-4E95-A172-082BDF7B4E39}" type="slidenum">
              <a:rPr lang="en-US" altLang="zh-CN" sz="2600">
                <a:solidFill>
                  <a:schemeClr val="bg1"/>
                </a:solidFill>
              </a:rPr>
              <a:pPr>
                <a:spcBef>
                  <a:spcPct val="0"/>
                </a:spcBef>
                <a:buClrTx/>
                <a:buSzTx/>
                <a:buFontTx/>
                <a:buNone/>
              </a:pPr>
              <a:t>54</a:t>
            </a:fld>
            <a:endParaRPr lang="en-US" altLang="zh-CN" sz="2600">
              <a:solidFill>
                <a:schemeClr val="bg1"/>
              </a:solidFill>
            </a:endParaRPr>
          </a:p>
        </p:txBody>
      </p:sp>
      <p:sp>
        <p:nvSpPr>
          <p:cNvPr id="69635" name="Rectangle 2">
            <a:extLst>
              <a:ext uri="{FF2B5EF4-FFF2-40B4-BE49-F238E27FC236}">
                <a16:creationId xmlns:a16="http://schemas.microsoft.com/office/drawing/2014/main" id="{E16DB06B-DA26-4887-A895-D8EF9928EBEA}"/>
              </a:ext>
            </a:extLst>
          </p:cNvPr>
          <p:cNvSpPr>
            <a:spLocks noGrp="1" noChangeArrowheads="1"/>
          </p:cNvSpPr>
          <p:nvPr>
            <p:ph type="title"/>
          </p:nvPr>
        </p:nvSpPr>
        <p:spPr/>
        <p:txBody>
          <a:bodyPr/>
          <a:lstStyle/>
          <a:p>
            <a:pPr eaLnBrk="1" hangingPunct="1"/>
            <a:endParaRPr lang="zh-CN" altLang="zh-CN"/>
          </a:p>
        </p:txBody>
      </p:sp>
      <p:sp>
        <p:nvSpPr>
          <p:cNvPr id="69636" name="Rectangle 3">
            <a:extLst>
              <a:ext uri="{FF2B5EF4-FFF2-40B4-BE49-F238E27FC236}">
                <a16:creationId xmlns:a16="http://schemas.microsoft.com/office/drawing/2014/main" id="{F73209FB-95EC-40FD-BE08-3EC03BB6DA1F}"/>
              </a:ext>
            </a:extLst>
          </p:cNvPr>
          <p:cNvSpPr>
            <a:spLocks noGrp="1" noChangeArrowheads="1"/>
          </p:cNvSpPr>
          <p:nvPr>
            <p:ph type="body" idx="1"/>
          </p:nvPr>
        </p:nvSpPr>
        <p:spPr>
          <a:xfrm>
            <a:off x="838200" y="2362200"/>
            <a:ext cx="7693025" cy="3875088"/>
          </a:xfrm>
        </p:spPr>
        <p:txBody>
          <a:bodyPr/>
          <a:lstStyle/>
          <a:p>
            <a:pPr eaLnBrk="1" hangingPunct="1">
              <a:lnSpc>
                <a:spcPct val="90000"/>
              </a:lnSpc>
            </a:pPr>
            <a:r>
              <a:rPr lang="zh-CN" altLang="en-US" sz="2000"/>
              <a:t>原版的“智猪博弈”故事给了竞争中的弱者（小猪）以等待为最佳策略的启发。但是对于社会而言，因为小猪未能参与竞争，小猪搭便车时的社会资源配置的并不是最佳状态。为使资源最有效配置，规则的设计者是不愿看见有人搭便车的，政府如此，公司的老板也是如此。而能否完全杜绝“搭便车”现象，就要看游戏规则的核心指标设置是否合适了。 </a:t>
            </a:r>
          </a:p>
          <a:p>
            <a:pPr eaLnBrk="1" hangingPunct="1">
              <a:lnSpc>
                <a:spcPct val="90000"/>
              </a:lnSpc>
            </a:pPr>
            <a:r>
              <a:rPr lang="zh-CN" altLang="en-US" sz="2000"/>
              <a:t>许多人并未读过“智猪博弈”的故事，但是却在自觉地使用小猪的策略。股市上等待庄家抬轿的散户；等待产业市场中出现具有赢利能力新产品、继而大举仿制牟取暴利的游资；公司里不创造效益但分享成果的人，等等。因此，对于制订各种经济管理的游戏规则的人，必须深谙“智猪博弈”指标改变的个中道理。 </a:t>
            </a:r>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日期占位符 3">
            <a:extLst>
              <a:ext uri="{FF2B5EF4-FFF2-40B4-BE49-F238E27FC236}">
                <a16:creationId xmlns:a16="http://schemas.microsoft.com/office/drawing/2014/main" id="{0892B6DC-1850-4E81-8765-98363A9160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6B6B0BE-E572-4B45-AB9C-2B1062332A83}" type="datetime1">
              <a:rPr lang="en-US" altLang="zh-CN" sz="1400" smtClean="0"/>
              <a:pPr>
                <a:spcBef>
                  <a:spcPct val="0"/>
                </a:spcBef>
                <a:buClrTx/>
                <a:buSzTx/>
                <a:buFontTx/>
                <a:buNone/>
              </a:pPr>
              <a:t>3/18/2023</a:t>
            </a:fld>
            <a:endParaRPr lang="en-US" altLang="zh-CN" sz="1400"/>
          </a:p>
        </p:txBody>
      </p:sp>
      <p:sp>
        <p:nvSpPr>
          <p:cNvPr id="70658" name="灯片编号占位符 5">
            <a:extLst>
              <a:ext uri="{FF2B5EF4-FFF2-40B4-BE49-F238E27FC236}">
                <a16:creationId xmlns:a16="http://schemas.microsoft.com/office/drawing/2014/main" id="{940FEC3D-9D50-4379-9F47-60D3DB5ACB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096800A-6E93-4CB0-9BDA-6AD9EDECD29E}" type="slidenum">
              <a:rPr lang="en-US" altLang="zh-CN" sz="2600">
                <a:solidFill>
                  <a:schemeClr val="bg1"/>
                </a:solidFill>
              </a:rPr>
              <a:pPr>
                <a:spcBef>
                  <a:spcPct val="0"/>
                </a:spcBef>
                <a:buClrTx/>
                <a:buSzTx/>
                <a:buFontTx/>
                <a:buNone/>
              </a:pPr>
              <a:t>55</a:t>
            </a:fld>
            <a:endParaRPr lang="en-US" altLang="zh-CN" sz="2600">
              <a:solidFill>
                <a:schemeClr val="bg1"/>
              </a:solidFill>
            </a:endParaRPr>
          </a:p>
        </p:txBody>
      </p:sp>
      <p:sp>
        <p:nvSpPr>
          <p:cNvPr id="70659" name="AutoShape 2">
            <a:extLst>
              <a:ext uri="{FF2B5EF4-FFF2-40B4-BE49-F238E27FC236}">
                <a16:creationId xmlns:a16="http://schemas.microsoft.com/office/drawing/2014/main" id="{94E393A2-52D5-41ED-B3C1-896A34FDF714}"/>
              </a:ext>
            </a:extLst>
          </p:cNvPr>
          <p:cNvSpPr>
            <a:spLocks noGrp="1" noChangeArrowheads="1"/>
          </p:cNvSpPr>
          <p:nvPr>
            <p:ph type="title"/>
          </p:nvPr>
        </p:nvSpPr>
        <p:spPr/>
        <p:txBody>
          <a:bodyPr/>
          <a:lstStyle/>
          <a:p>
            <a:pPr eaLnBrk="1" hangingPunct="1"/>
            <a:r>
              <a:rPr lang="en-US" altLang="zh-CN"/>
              <a:t>4.4 </a:t>
            </a:r>
            <a:r>
              <a:rPr lang="zh-CN" altLang="en-US"/>
              <a:t>博弈树搜索</a:t>
            </a:r>
          </a:p>
        </p:txBody>
      </p:sp>
      <p:sp>
        <p:nvSpPr>
          <p:cNvPr id="70660" name="Rectangle 3">
            <a:extLst>
              <a:ext uri="{FF2B5EF4-FFF2-40B4-BE49-F238E27FC236}">
                <a16:creationId xmlns:a16="http://schemas.microsoft.com/office/drawing/2014/main" id="{E8C8F24C-6CE5-4222-8FD8-27CD75DAC5DB}"/>
              </a:ext>
            </a:extLst>
          </p:cNvPr>
          <p:cNvSpPr>
            <a:spLocks noGrp="1" noChangeArrowheads="1"/>
          </p:cNvSpPr>
          <p:nvPr>
            <p:ph type="body" idx="1"/>
          </p:nvPr>
        </p:nvSpPr>
        <p:spPr>
          <a:xfrm>
            <a:off x="838200" y="2362200"/>
            <a:ext cx="7693025" cy="4090988"/>
          </a:xfrm>
        </p:spPr>
        <p:txBody>
          <a:bodyPr/>
          <a:lstStyle/>
          <a:p>
            <a:pPr eaLnBrk="1" hangingPunct="1"/>
            <a:r>
              <a:rPr kumimoji="1" lang="zh-CN" altLang="en-US">
                <a:solidFill>
                  <a:srgbClr val="000000"/>
                </a:solidFill>
              </a:rPr>
              <a:t>双人、具有完备信息博弈的实例有：一字棋、余一棋、西洋跳棋、国际象棋、中国象棋、围棋等。</a:t>
            </a:r>
          </a:p>
          <a:p>
            <a:pPr eaLnBrk="1" hangingPunct="1"/>
            <a:r>
              <a:rPr kumimoji="1" lang="zh-CN" altLang="en-US">
                <a:solidFill>
                  <a:srgbClr val="000000"/>
                </a:solidFill>
              </a:rPr>
              <a:t>对于带机遇性的任何博弈，因不具有完备信息，不属这里讨论范围，但有些论述可推广到某些机遇博弈中应用。 </a:t>
            </a: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日期占位符 3">
            <a:extLst>
              <a:ext uri="{FF2B5EF4-FFF2-40B4-BE49-F238E27FC236}">
                <a16:creationId xmlns:a16="http://schemas.microsoft.com/office/drawing/2014/main" id="{75FD7A32-1117-430A-811D-5A710F1B242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11E7F6-EFAD-4A06-879F-CA7582B6BB61}" type="datetime1">
              <a:rPr lang="en-US" altLang="zh-CN" sz="1400" smtClean="0"/>
              <a:pPr>
                <a:spcBef>
                  <a:spcPct val="0"/>
                </a:spcBef>
                <a:buClrTx/>
                <a:buSzTx/>
                <a:buFontTx/>
                <a:buNone/>
              </a:pPr>
              <a:t>3/18/2023</a:t>
            </a:fld>
            <a:endParaRPr lang="en-US" altLang="zh-CN" sz="1400"/>
          </a:p>
        </p:txBody>
      </p:sp>
      <p:sp>
        <p:nvSpPr>
          <p:cNvPr id="71682" name="灯片编号占位符 5">
            <a:extLst>
              <a:ext uri="{FF2B5EF4-FFF2-40B4-BE49-F238E27FC236}">
                <a16:creationId xmlns:a16="http://schemas.microsoft.com/office/drawing/2014/main" id="{E6E2F30A-CB1E-46E3-A9F8-046F2C0D98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7CB53B-6331-4C57-A4CD-8B63C1B619F8}" type="slidenum">
              <a:rPr lang="en-US" altLang="zh-CN" sz="2600">
                <a:solidFill>
                  <a:schemeClr val="bg1"/>
                </a:solidFill>
              </a:rPr>
              <a:pPr>
                <a:spcBef>
                  <a:spcPct val="0"/>
                </a:spcBef>
                <a:buClrTx/>
                <a:buSzTx/>
                <a:buFontTx/>
                <a:buNone/>
              </a:pPr>
              <a:t>56</a:t>
            </a:fld>
            <a:endParaRPr lang="en-US" altLang="zh-CN" sz="2600">
              <a:solidFill>
                <a:schemeClr val="bg1"/>
              </a:solidFill>
            </a:endParaRPr>
          </a:p>
        </p:txBody>
      </p:sp>
      <p:sp>
        <p:nvSpPr>
          <p:cNvPr id="71683" name="AutoShape 2">
            <a:extLst>
              <a:ext uri="{FF2B5EF4-FFF2-40B4-BE49-F238E27FC236}">
                <a16:creationId xmlns:a16="http://schemas.microsoft.com/office/drawing/2014/main" id="{C0488132-1957-4999-A00C-5B6C55A877AA}"/>
              </a:ext>
            </a:extLst>
          </p:cNvPr>
          <p:cNvSpPr>
            <a:spLocks noGrp="1" noChangeArrowheads="1"/>
          </p:cNvSpPr>
          <p:nvPr>
            <p:ph type="title"/>
          </p:nvPr>
        </p:nvSpPr>
        <p:spPr/>
        <p:txBody>
          <a:bodyPr/>
          <a:lstStyle/>
          <a:p>
            <a:pPr eaLnBrk="1" hangingPunct="1"/>
            <a:r>
              <a:rPr lang="zh-CN" altLang="en-US"/>
              <a:t>一、</a:t>
            </a:r>
            <a:r>
              <a:rPr kumimoji="1" lang="zh-CN" altLang="en-US">
                <a:solidFill>
                  <a:srgbClr val="000000"/>
                </a:solidFill>
              </a:rPr>
              <a:t>博弈树</a:t>
            </a:r>
          </a:p>
        </p:txBody>
      </p:sp>
      <p:sp>
        <p:nvSpPr>
          <p:cNvPr id="358403" name="Rectangle 3">
            <a:extLst>
              <a:ext uri="{FF2B5EF4-FFF2-40B4-BE49-F238E27FC236}">
                <a16:creationId xmlns:a16="http://schemas.microsoft.com/office/drawing/2014/main" id="{E616ADDF-6402-4F75-B632-6D90BAAB3649}"/>
              </a:ext>
            </a:extLst>
          </p:cNvPr>
          <p:cNvSpPr>
            <a:spLocks noGrp="1" noChangeArrowheads="1"/>
          </p:cNvSpPr>
          <p:nvPr>
            <p:ph type="body" idx="1"/>
          </p:nvPr>
        </p:nvSpPr>
        <p:spPr/>
        <p:txBody>
          <a:bodyPr/>
          <a:lstStyle/>
          <a:p>
            <a:pPr eaLnBrk="1" hangingPunct="1">
              <a:lnSpc>
                <a:spcPct val="90000"/>
              </a:lnSpc>
            </a:pPr>
            <a:r>
              <a:rPr kumimoji="1" lang="zh-CN" altLang="en-US">
                <a:solidFill>
                  <a:srgbClr val="000000"/>
                </a:solidFill>
              </a:rPr>
              <a:t>博弈问题可以用产生式系统的形式来描述。</a:t>
            </a:r>
          </a:p>
          <a:p>
            <a:pPr eaLnBrk="1" hangingPunct="1">
              <a:lnSpc>
                <a:spcPct val="90000"/>
              </a:lnSpc>
              <a:buFont typeface="Wingdings" panose="05000000000000000000" pitchFamily="2" charset="2"/>
              <a:buNone/>
            </a:pPr>
            <a:r>
              <a:rPr kumimoji="1" lang="zh-CN" altLang="en-US">
                <a:solidFill>
                  <a:srgbClr val="000000"/>
                </a:solidFill>
              </a:rPr>
              <a:t>   例如中国象棋，</a:t>
            </a:r>
          </a:p>
          <a:p>
            <a:pPr eaLnBrk="1" hangingPunct="1">
              <a:lnSpc>
                <a:spcPct val="90000"/>
              </a:lnSpc>
              <a:buFont typeface="Wingdings" panose="05000000000000000000" pitchFamily="2" charset="2"/>
              <a:buNone/>
            </a:pPr>
            <a:r>
              <a:rPr kumimoji="1" lang="zh-CN" altLang="en-US">
                <a:solidFill>
                  <a:srgbClr val="000000"/>
                </a:solidFill>
              </a:rPr>
              <a:t>    状态描述：棋盘上棋子各种位置布局</a:t>
            </a:r>
          </a:p>
          <a:p>
            <a:pPr eaLnBrk="1" hangingPunct="1">
              <a:lnSpc>
                <a:spcPct val="90000"/>
              </a:lnSpc>
              <a:buFont typeface="Wingdings" panose="05000000000000000000" pitchFamily="2" charset="2"/>
              <a:buNone/>
            </a:pPr>
            <a:r>
              <a:rPr kumimoji="1" lang="zh-CN" altLang="en-US">
                <a:solidFill>
                  <a:srgbClr val="000000"/>
                </a:solidFill>
              </a:rPr>
              <a:t>    产生式规则：各类棋子的合法走步</a:t>
            </a:r>
          </a:p>
          <a:p>
            <a:pPr eaLnBrk="1" hangingPunct="1">
              <a:lnSpc>
                <a:spcPct val="90000"/>
              </a:lnSpc>
              <a:buFont typeface="Wingdings" panose="05000000000000000000" pitchFamily="2" charset="2"/>
              <a:buNone/>
            </a:pPr>
            <a:r>
              <a:rPr kumimoji="1" lang="zh-CN" altLang="en-US">
                <a:solidFill>
                  <a:srgbClr val="000000"/>
                </a:solidFill>
              </a:rPr>
              <a:t>    目标：将（帅）被吃掉</a:t>
            </a:r>
          </a:p>
          <a:p>
            <a:pPr eaLnBrk="1" hangingPunct="1">
              <a:lnSpc>
                <a:spcPct val="90000"/>
              </a:lnSpc>
              <a:buFont typeface="Wingdings" panose="05000000000000000000" pitchFamily="2" charset="2"/>
              <a:buNone/>
            </a:pPr>
            <a:r>
              <a:rPr kumimoji="1" lang="zh-CN" altLang="en-US"/>
              <a:t>    规则作用于初始状态描述及其所有的后裔状 </a:t>
            </a:r>
          </a:p>
          <a:p>
            <a:pPr eaLnBrk="1" hangingPunct="1">
              <a:lnSpc>
                <a:spcPct val="90000"/>
              </a:lnSpc>
              <a:buFont typeface="Wingdings" panose="05000000000000000000" pitchFamily="2" charset="2"/>
              <a:buNone/>
            </a:pPr>
            <a:r>
              <a:rPr kumimoji="1" lang="zh-CN" altLang="en-US"/>
              <a:t>    态描述，就产生了博弈图或博弈树．</a:t>
            </a:r>
            <a:br>
              <a:rPr kumimoji="1" lang="zh-CN" altLang="en-US">
                <a:solidFill>
                  <a:srgbClr val="000000"/>
                </a:solidFill>
              </a:rPr>
            </a:br>
            <a:endParaRPr kumimoji="1" lang="zh-CN" altLang="en-US">
              <a:solidFill>
                <a:srgbClr val="00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additive="base">
                                        <p:cTn id="7" dur="500" fill="hold"/>
                                        <p:tgtEl>
                                          <p:spTgt spid="358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anim calcmode="lin" valueType="num">
                                      <p:cBhvr additive="base">
                                        <p:cTn id="11" dur="500" fill="hold"/>
                                        <p:tgtEl>
                                          <p:spTgt spid="3584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4" presetClass="entr" presetSubtype="0" fill="hold" nodeType="clickEffect">
                                  <p:stCondLst>
                                    <p:cond delay="0"/>
                                  </p:stCondLst>
                                  <p:childTnLst>
                                    <p:set>
                                      <p:cBhvr>
                                        <p:cTn id="16" dur="1" fill="hold">
                                          <p:stCondLst>
                                            <p:cond delay="0"/>
                                          </p:stCondLst>
                                        </p:cTn>
                                        <p:tgtEl>
                                          <p:spTgt spid="358403">
                                            <p:txEl>
                                              <p:pRg st="2" end="2"/>
                                            </p:txEl>
                                          </p:spTgt>
                                        </p:tgtEl>
                                        <p:attrNameLst>
                                          <p:attrName>style.visibility</p:attrName>
                                        </p:attrNameLst>
                                      </p:cBhvr>
                                      <p:to>
                                        <p:strVal val="visible"/>
                                      </p:to>
                                    </p:set>
                                    <p:anim from="(-#ppt_w/2)" to="(#ppt_x)" calcmode="lin" valueType="num">
                                      <p:cBhvr>
                                        <p:cTn id="17" dur="600" fill="hold">
                                          <p:stCondLst>
                                            <p:cond delay="0"/>
                                          </p:stCondLst>
                                        </p:cTn>
                                        <p:tgtEl>
                                          <p:spTgt spid="358403">
                                            <p:txEl>
                                              <p:pRg st="2" end="2"/>
                                            </p:txEl>
                                          </p:spTgt>
                                        </p:tgtEl>
                                        <p:attrNameLst>
                                          <p:attrName>ppt_x</p:attrName>
                                        </p:attrNameLst>
                                      </p:cBhvr>
                                    </p:anim>
                                    <p:anim from="0" to="-1.0" calcmode="lin" valueType="num">
                                      <p:cBhvr>
                                        <p:cTn id="18" dur="200" decel="50000" autoRev="1" fill="hold">
                                          <p:stCondLst>
                                            <p:cond delay="600"/>
                                          </p:stCondLst>
                                        </p:cTn>
                                        <p:tgtEl>
                                          <p:spTgt spid="358403">
                                            <p:txEl>
                                              <p:pRg st="2" end="2"/>
                                            </p:txEl>
                                          </p:spTgt>
                                        </p:tgtEl>
                                        <p:attrNameLst>
                                          <p:attrName>xshear</p:attrName>
                                        </p:attrNameLst>
                                      </p:cBhvr>
                                    </p:anim>
                                    <p:animScale>
                                      <p:cBhvr>
                                        <p:cTn id="19" dur="200" decel="100000" autoRev="1" fill="hold">
                                          <p:stCondLst>
                                            <p:cond delay="600"/>
                                          </p:stCondLst>
                                        </p:cTn>
                                        <p:tgtEl>
                                          <p:spTgt spid="358403">
                                            <p:txEl>
                                              <p:pRg st="2" end="2"/>
                                            </p:txEl>
                                          </p:spTgt>
                                        </p:tgtEl>
                                      </p:cBhvr>
                                      <p:from x="100000" y="100000"/>
                                      <p:to x="80000" y="100000"/>
                                    </p:animScale>
                                    <p:anim by="(#ppt_h/3+#ppt_w*0.1)" calcmode="lin" valueType="num">
                                      <p:cBhvr additive="sum">
                                        <p:cTn id="20" dur="200" decel="100000" autoRev="1" fill="hold">
                                          <p:stCondLst>
                                            <p:cond delay="600"/>
                                          </p:stCondLst>
                                        </p:cTn>
                                        <p:tgtEl>
                                          <p:spTgt spid="358403">
                                            <p:txEl>
                                              <p:pRg st="2" end="2"/>
                                            </p:txEl>
                                          </p:spTgt>
                                        </p:tgtEl>
                                        <p:attrNameLst>
                                          <p:attrName>ppt_x</p:attrName>
                                        </p:attrNameLst>
                                      </p:cBhvr>
                                    </p:anim>
                                  </p:childTnLst>
                                </p:cTn>
                              </p:par>
                              <p:par>
                                <p:cTn id="21" presetID="34" presetClass="entr" presetSubtype="0" fill="hold" nodeType="withEffect">
                                  <p:stCondLst>
                                    <p:cond delay="0"/>
                                  </p:stCondLst>
                                  <p:childTnLst>
                                    <p:set>
                                      <p:cBhvr>
                                        <p:cTn id="22" dur="1" fill="hold">
                                          <p:stCondLst>
                                            <p:cond delay="0"/>
                                          </p:stCondLst>
                                        </p:cTn>
                                        <p:tgtEl>
                                          <p:spTgt spid="358403">
                                            <p:txEl>
                                              <p:pRg st="3" end="3"/>
                                            </p:txEl>
                                          </p:spTgt>
                                        </p:tgtEl>
                                        <p:attrNameLst>
                                          <p:attrName>style.visibility</p:attrName>
                                        </p:attrNameLst>
                                      </p:cBhvr>
                                      <p:to>
                                        <p:strVal val="visible"/>
                                      </p:to>
                                    </p:set>
                                    <p:anim from="(-#ppt_w/2)" to="(#ppt_x)" calcmode="lin" valueType="num">
                                      <p:cBhvr>
                                        <p:cTn id="23" dur="600" fill="hold">
                                          <p:stCondLst>
                                            <p:cond delay="0"/>
                                          </p:stCondLst>
                                        </p:cTn>
                                        <p:tgtEl>
                                          <p:spTgt spid="358403">
                                            <p:txEl>
                                              <p:pRg st="3" end="3"/>
                                            </p:txEl>
                                          </p:spTgt>
                                        </p:tgtEl>
                                        <p:attrNameLst>
                                          <p:attrName>ppt_x</p:attrName>
                                        </p:attrNameLst>
                                      </p:cBhvr>
                                    </p:anim>
                                    <p:anim from="0" to="-1.0" calcmode="lin" valueType="num">
                                      <p:cBhvr>
                                        <p:cTn id="24" dur="200" decel="50000" autoRev="1" fill="hold">
                                          <p:stCondLst>
                                            <p:cond delay="600"/>
                                          </p:stCondLst>
                                        </p:cTn>
                                        <p:tgtEl>
                                          <p:spTgt spid="358403">
                                            <p:txEl>
                                              <p:pRg st="3" end="3"/>
                                            </p:txEl>
                                          </p:spTgt>
                                        </p:tgtEl>
                                        <p:attrNameLst>
                                          <p:attrName>xshear</p:attrName>
                                        </p:attrNameLst>
                                      </p:cBhvr>
                                    </p:anim>
                                    <p:animScale>
                                      <p:cBhvr>
                                        <p:cTn id="25" dur="200" decel="100000" autoRev="1" fill="hold">
                                          <p:stCondLst>
                                            <p:cond delay="600"/>
                                          </p:stCondLst>
                                        </p:cTn>
                                        <p:tgtEl>
                                          <p:spTgt spid="358403">
                                            <p:txEl>
                                              <p:pRg st="3" end="3"/>
                                            </p:txEl>
                                          </p:spTgt>
                                        </p:tgtEl>
                                      </p:cBhvr>
                                      <p:from x="100000" y="100000"/>
                                      <p:to x="80000" y="100000"/>
                                    </p:animScale>
                                    <p:anim by="(#ppt_h/3+#ppt_w*0.1)" calcmode="lin" valueType="num">
                                      <p:cBhvr additive="sum">
                                        <p:cTn id="26" dur="200" decel="100000" autoRev="1" fill="hold">
                                          <p:stCondLst>
                                            <p:cond delay="600"/>
                                          </p:stCondLst>
                                        </p:cTn>
                                        <p:tgtEl>
                                          <p:spTgt spid="358403">
                                            <p:txEl>
                                              <p:pRg st="3" end="3"/>
                                            </p:txEl>
                                          </p:spTgt>
                                        </p:tgtEl>
                                        <p:attrNameLst>
                                          <p:attrName>ppt_x</p:attrName>
                                        </p:attrNameLst>
                                      </p:cBhvr>
                                    </p:anim>
                                  </p:childTnLst>
                                </p:cTn>
                              </p:par>
                              <p:par>
                                <p:cTn id="27" presetID="34" presetClass="entr" presetSubtype="0" fill="hold" nodeType="withEffect">
                                  <p:stCondLst>
                                    <p:cond delay="0"/>
                                  </p:stCondLst>
                                  <p:childTnLst>
                                    <p:set>
                                      <p:cBhvr>
                                        <p:cTn id="28" dur="1" fill="hold">
                                          <p:stCondLst>
                                            <p:cond delay="0"/>
                                          </p:stCondLst>
                                        </p:cTn>
                                        <p:tgtEl>
                                          <p:spTgt spid="358403">
                                            <p:txEl>
                                              <p:pRg st="4" end="4"/>
                                            </p:txEl>
                                          </p:spTgt>
                                        </p:tgtEl>
                                        <p:attrNameLst>
                                          <p:attrName>style.visibility</p:attrName>
                                        </p:attrNameLst>
                                      </p:cBhvr>
                                      <p:to>
                                        <p:strVal val="visible"/>
                                      </p:to>
                                    </p:set>
                                    <p:anim from="(-#ppt_w/2)" to="(#ppt_x)" calcmode="lin" valueType="num">
                                      <p:cBhvr>
                                        <p:cTn id="29" dur="600" fill="hold">
                                          <p:stCondLst>
                                            <p:cond delay="0"/>
                                          </p:stCondLst>
                                        </p:cTn>
                                        <p:tgtEl>
                                          <p:spTgt spid="358403">
                                            <p:txEl>
                                              <p:pRg st="4" end="4"/>
                                            </p:txEl>
                                          </p:spTgt>
                                        </p:tgtEl>
                                        <p:attrNameLst>
                                          <p:attrName>ppt_x</p:attrName>
                                        </p:attrNameLst>
                                      </p:cBhvr>
                                    </p:anim>
                                    <p:anim from="0" to="-1.0" calcmode="lin" valueType="num">
                                      <p:cBhvr>
                                        <p:cTn id="30" dur="200" decel="50000" autoRev="1" fill="hold">
                                          <p:stCondLst>
                                            <p:cond delay="600"/>
                                          </p:stCondLst>
                                        </p:cTn>
                                        <p:tgtEl>
                                          <p:spTgt spid="358403">
                                            <p:txEl>
                                              <p:pRg st="4" end="4"/>
                                            </p:txEl>
                                          </p:spTgt>
                                        </p:tgtEl>
                                        <p:attrNameLst>
                                          <p:attrName>xshear</p:attrName>
                                        </p:attrNameLst>
                                      </p:cBhvr>
                                    </p:anim>
                                    <p:animScale>
                                      <p:cBhvr>
                                        <p:cTn id="31" dur="200" decel="100000" autoRev="1" fill="hold">
                                          <p:stCondLst>
                                            <p:cond delay="600"/>
                                          </p:stCondLst>
                                        </p:cTn>
                                        <p:tgtEl>
                                          <p:spTgt spid="358403">
                                            <p:txEl>
                                              <p:pRg st="4" end="4"/>
                                            </p:txEl>
                                          </p:spTgt>
                                        </p:tgtEl>
                                      </p:cBhvr>
                                      <p:from x="100000" y="100000"/>
                                      <p:to x="80000" y="100000"/>
                                    </p:animScale>
                                    <p:anim by="(#ppt_h/3+#ppt_w*0.1)" calcmode="lin" valueType="num">
                                      <p:cBhvr additive="sum">
                                        <p:cTn id="32" dur="200" decel="100000" autoRev="1" fill="hold">
                                          <p:stCondLst>
                                            <p:cond delay="600"/>
                                          </p:stCondLst>
                                        </p:cTn>
                                        <p:tgtEl>
                                          <p:spTgt spid="358403">
                                            <p:txEl>
                                              <p:pRg st="4" end="4"/>
                                            </p:txEl>
                                          </p:spTgt>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8403">
                                            <p:txEl>
                                              <p:pRg st="5" end="5"/>
                                            </p:txEl>
                                          </p:spTgt>
                                        </p:tgtEl>
                                        <p:attrNameLst>
                                          <p:attrName>style.visibility</p:attrName>
                                        </p:attrNameLst>
                                      </p:cBhvr>
                                      <p:to>
                                        <p:strVal val="visible"/>
                                      </p:to>
                                    </p:set>
                                    <p:anim calcmode="lin" valueType="num">
                                      <p:cBhvr additive="base">
                                        <p:cTn id="37" dur="500" fill="hold"/>
                                        <p:tgtEl>
                                          <p:spTgt spid="3584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8403">
                                            <p:txEl>
                                              <p:pRg st="6" end="6"/>
                                            </p:txEl>
                                          </p:spTgt>
                                        </p:tgtEl>
                                        <p:attrNameLst>
                                          <p:attrName>style.visibility</p:attrName>
                                        </p:attrNameLst>
                                      </p:cBhvr>
                                      <p:to>
                                        <p:strVal val="visible"/>
                                      </p:to>
                                    </p:set>
                                    <p:anim calcmode="lin" valueType="num">
                                      <p:cBhvr additive="base">
                                        <p:cTn id="43" dur="500" fill="hold"/>
                                        <p:tgtEl>
                                          <p:spTgt spid="3584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日期占位符 3">
            <a:extLst>
              <a:ext uri="{FF2B5EF4-FFF2-40B4-BE49-F238E27FC236}">
                <a16:creationId xmlns:a16="http://schemas.microsoft.com/office/drawing/2014/main" id="{D68AAA89-3ADB-4F58-9F31-9421098BF2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9734BD-4BD8-4A64-877B-844B2A733DBE}" type="datetime1">
              <a:rPr lang="en-US" altLang="zh-CN" sz="1400" smtClean="0"/>
              <a:pPr>
                <a:spcBef>
                  <a:spcPct val="0"/>
                </a:spcBef>
                <a:buClrTx/>
                <a:buSzTx/>
                <a:buFontTx/>
                <a:buNone/>
              </a:pPr>
              <a:t>3/18/2023</a:t>
            </a:fld>
            <a:endParaRPr lang="en-US" altLang="zh-CN" sz="1400"/>
          </a:p>
        </p:txBody>
      </p:sp>
      <p:sp>
        <p:nvSpPr>
          <p:cNvPr id="72706" name="灯片编号占位符 5">
            <a:extLst>
              <a:ext uri="{FF2B5EF4-FFF2-40B4-BE49-F238E27FC236}">
                <a16:creationId xmlns:a16="http://schemas.microsoft.com/office/drawing/2014/main" id="{4375B1BF-1D71-438F-A98F-75022D691C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BA0887-6557-43B9-8DAA-8C5035A975E0}" type="slidenum">
              <a:rPr lang="en-US" altLang="zh-CN" sz="2600">
                <a:solidFill>
                  <a:schemeClr val="bg1"/>
                </a:solidFill>
              </a:rPr>
              <a:pPr>
                <a:spcBef>
                  <a:spcPct val="0"/>
                </a:spcBef>
                <a:buClrTx/>
                <a:buSzTx/>
                <a:buFontTx/>
                <a:buNone/>
              </a:pPr>
              <a:t>57</a:t>
            </a:fld>
            <a:endParaRPr lang="en-US" altLang="zh-CN" sz="2600">
              <a:solidFill>
                <a:schemeClr val="bg1"/>
              </a:solidFill>
            </a:endParaRPr>
          </a:p>
        </p:txBody>
      </p:sp>
      <p:sp>
        <p:nvSpPr>
          <p:cNvPr id="356354" name="AutoShape 2">
            <a:extLst>
              <a:ext uri="{FF2B5EF4-FFF2-40B4-BE49-F238E27FC236}">
                <a16:creationId xmlns:a16="http://schemas.microsoft.com/office/drawing/2014/main" id="{13657EF7-6DA8-4B27-8635-DE3CD201FA76}"/>
              </a:ext>
            </a:extLst>
          </p:cNvPr>
          <p:cNvSpPr>
            <a:spLocks noGrp="1" noChangeArrowheads="1"/>
          </p:cNvSpPr>
          <p:nvPr>
            <p:ph type="title"/>
          </p:nvPr>
        </p:nvSpPr>
        <p:spPr>
          <a:xfrm>
            <a:off x="762000" y="1854200"/>
            <a:ext cx="7924800" cy="1143000"/>
          </a:xfrm>
        </p:spPr>
        <p:txBody>
          <a:bodyPr/>
          <a:lstStyle/>
          <a:p>
            <a:pPr eaLnBrk="1" hangingPunct="1"/>
            <a:r>
              <a:rPr kumimoji="1" lang="zh-CN" altLang="en-US" sz="3200">
                <a:solidFill>
                  <a:srgbClr val="003399"/>
                </a:solidFill>
              </a:rPr>
              <a:t>？ ？博弈问题为什么可以用与</a:t>
            </a:r>
            <a:r>
              <a:rPr kumimoji="1" lang="en-US" altLang="zh-CN" sz="3200" b="0">
                <a:solidFill>
                  <a:srgbClr val="0000FF"/>
                </a:solidFill>
              </a:rPr>
              <a:t>/</a:t>
            </a:r>
            <a:r>
              <a:rPr kumimoji="1" lang="zh-CN" altLang="en-US" sz="3200">
                <a:solidFill>
                  <a:srgbClr val="003399"/>
                </a:solidFill>
              </a:rPr>
              <a:t>或图表示</a:t>
            </a:r>
          </a:p>
        </p:txBody>
      </p:sp>
      <p:sp>
        <p:nvSpPr>
          <p:cNvPr id="356355" name="Rectangle 3">
            <a:extLst>
              <a:ext uri="{FF2B5EF4-FFF2-40B4-BE49-F238E27FC236}">
                <a16:creationId xmlns:a16="http://schemas.microsoft.com/office/drawing/2014/main" id="{23814BCE-0411-4295-89C5-DF400F911B5F}"/>
              </a:ext>
            </a:extLst>
          </p:cNvPr>
          <p:cNvSpPr>
            <a:spLocks noGrp="1" noChangeArrowheads="1"/>
          </p:cNvSpPr>
          <p:nvPr>
            <p:ph type="body" idx="1"/>
          </p:nvPr>
        </p:nvSpPr>
        <p:spPr>
          <a:xfrm>
            <a:off x="838200" y="2728913"/>
            <a:ext cx="7693025" cy="3724275"/>
          </a:xfrm>
        </p:spPr>
        <p:txBody>
          <a:bodyPr/>
          <a:lstStyle/>
          <a:p>
            <a:pPr eaLnBrk="1" hangingPunct="1">
              <a:spcBef>
                <a:spcPct val="50000"/>
              </a:spcBef>
              <a:buClrTx/>
              <a:buSzTx/>
              <a:buFont typeface="Wingdings" panose="05000000000000000000" pitchFamily="2" charset="2"/>
              <a:buNone/>
            </a:pPr>
            <a:endParaRPr kumimoji="1" lang="en-US" altLang="zh-CN" sz="2400">
              <a:solidFill>
                <a:srgbClr val="003399"/>
              </a:solidFill>
            </a:endParaRPr>
          </a:p>
          <a:p>
            <a:pPr eaLnBrk="1" hangingPunct="1">
              <a:spcBef>
                <a:spcPct val="50000"/>
              </a:spcBef>
              <a:buClrTx/>
              <a:buSzTx/>
              <a:buFont typeface="Wingdings" panose="05000000000000000000" pitchFamily="2" charset="2"/>
              <a:buNone/>
            </a:pPr>
            <a:r>
              <a:rPr kumimoji="1" lang="en-US" altLang="zh-CN" sz="2400">
                <a:solidFill>
                  <a:srgbClr val="003399"/>
                </a:solidFill>
              </a:rPr>
              <a:t>    </a:t>
            </a:r>
            <a:r>
              <a:rPr kumimoji="1" lang="zh-CN" altLang="en-US" sz="2400">
                <a:solidFill>
                  <a:srgbClr val="003399"/>
                </a:solidFill>
              </a:rPr>
              <a:t>可以这样来看待这个问题：当轮到我方走棋时，只需从若干个可以走的棋中，选择一个棋走就可以了。从这个意义上说，若干个可以走的棋是“或”的关系。而对于轮到对方走棋时，对于我方来说，必须能够应付对手的每一种走棋。这就相当于这些棋是“与</a:t>
            </a:r>
            <a:r>
              <a:rPr kumimoji="1" lang="en-US" altLang="zh-CN" sz="2400">
                <a:solidFill>
                  <a:srgbClr val="003399"/>
                </a:solidFill>
              </a:rPr>
              <a:t>"</a:t>
            </a:r>
            <a:r>
              <a:rPr kumimoji="1" lang="zh-CN" altLang="en-US" sz="2400">
                <a:solidFill>
                  <a:srgbClr val="003399"/>
                </a:solidFill>
              </a:rPr>
              <a:t>的关系。因此，博弈问题可以看成是一个与</a:t>
            </a:r>
            <a:r>
              <a:rPr kumimoji="1" lang="en-US" altLang="zh-CN" sz="2400">
                <a:solidFill>
                  <a:srgbClr val="003399"/>
                </a:solidFill>
              </a:rPr>
              <a:t>/</a:t>
            </a:r>
            <a:r>
              <a:rPr kumimoji="1" lang="zh-CN" altLang="en-US" sz="2400">
                <a:solidFill>
                  <a:srgbClr val="003399"/>
                </a:solidFill>
              </a:rPr>
              <a:t>或图，但是与一般的与</a:t>
            </a:r>
            <a:r>
              <a:rPr kumimoji="1" lang="en-US" altLang="zh-CN" sz="2400">
                <a:solidFill>
                  <a:srgbClr val="003399"/>
                </a:solidFill>
              </a:rPr>
              <a:t>/</a:t>
            </a:r>
            <a:r>
              <a:rPr kumimoji="1" lang="zh-CN" altLang="en-US" sz="2400">
                <a:solidFill>
                  <a:srgbClr val="003399"/>
                </a:solidFill>
              </a:rPr>
              <a:t>或图并不一样，是一种特殊的与</a:t>
            </a:r>
            <a:r>
              <a:rPr kumimoji="1" lang="en-US" altLang="zh-CN" sz="2400">
                <a:solidFill>
                  <a:srgbClr val="003399"/>
                </a:solidFill>
              </a:rPr>
              <a:t>/</a:t>
            </a:r>
            <a:r>
              <a:rPr kumimoji="1" lang="zh-CN" altLang="en-US" sz="2400">
                <a:solidFill>
                  <a:srgbClr val="003399"/>
                </a:solidFill>
              </a:rPr>
              <a:t>或图。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56354"/>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anim calcmode="lin" valueType="num">
                                      <p:cBhvr additive="base">
                                        <p:cTn id="11" dur="500" fill="hold"/>
                                        <p:tgtEl>
                                          <p:spTgt spid="356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63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p:bldP spid="35635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日期占位符 3">
            <a:extLst>
              <a:ext uri="{FF2B5EF4-FFF2-40B4-BE49-F238E27FC236}">
                <a16:creationId xmlns:a16="http://schemas.microsoft.com/office/drawing/2014/main" id="{ECDC4A06-EBCA-49A4-BE06-266DEAC145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00D4FA-67BC-45C7-A0B6-EB4148CBA6AF}" type="datetime1">
              <a:rPr lang="en-US" altLang="zh-CN" sz="1400" smtClean="0"/>
              <a:pPr>
                <a:spcBef>
                  <a:spcPct val="0"/>
                </a:spcBef>
                <a:buClrTx/>
                <a:buSzTx/>
                <a:buFontTx/>
                <a:buNone/>
              </a:pPr>
              <a:t>3/18/2023</a:t>
            </a:fld>
            <a:endParaRPr lang="en-US" altLang="zh-CN" sz="1400"/>
          </a:p>
        </p:txBody>
      </p:sp>
      <p:sp>
        <p:nvSpPr>
          <p:cNvPr id="73730" name="灯片编号占位符 5">
            <a:extLst>
              <a:ext uri="{FF2B5EF4-FFF2-40B4-BE49-F238E27FC236}">
                <a16:creationId xmlns:a16="http://schemas.microsoft.com/office/drawing/2014/main" id="{401B433E-3364-4F03-9F24-4BF530A78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FE7CCC-8FFB-42FF-B4E9-834773026F16}" type="slidenum">
              <a:rPr lang="en-US" altLang="zh-CN" sz="2600">
                <a:solidFill>
                  <a:schemeClr val="bg1"/>
                </a:solidFill>
              </a:rPr>
              <a:pPr>
                <a:spcBef>
                  <a:spcPct val="0"/>
                </a:spcBef>
                <a:buClrTx/>
                <a:buSzTx/>
                <a:buFontTx/>
                <a:buNone/>
              </a:pPr>
              <a:t>58</a:t>
            </a:fld>
            <a:endParaRPr lang="en-US" altLang="zh-CN" sz="2600">
              <a:solidFill>
                <a:schemeClr val="bg1"/>
              </a:solidFill>
            </a:endParaRPr>
          </a:p>
        </p:txBody>
      </p:sp>
      <p:sp>
        <p:nvSpPr>
          <p:cNvPr id="73731" name="AutoShape 2">
            <a:extLst>
              <a:ext uri="{FF2B5EF4-FFF2-40B4-BE49-F238E27FC236}">
                <a16:creationId xmlns:a16="http://schemas.microsoft.com/office/drawing/2014/main" id="{BB1D2BA0-9F2C-46AA-A589-014DD04C56E1}"/>
              </a:ext>
            </a:extLst>
          </p:cNvPr>
          <p:cNvSpPr>
            <a:spLocks noGrp="1" noChangeArrowheads="1"/>
          </p:cNvSpPr>
          <p:nvPr>
            <p:ph type="title"/>
          </p:nvPr>
        </p:nvSpPr>
        <p:spPr/>
        <p:txBody>
          <a:bodyPr/>
          <a:lstStyle/>
          <a:p>
            <a:pPr eaLnBrk="1" hangingPunct="1"/>
            <a:r>
              <a:rPr kumimoji="1" lang="en-US" altLang="zh-CN">
                <a:solidFill>
                  <a:srgbClr val="CC0000"/>
                </a:solidFill>
              </a:rPr>
              <a:t>Grundy</a:t>
            </a:r>
            <a:r>
              <a:rPr kumimoji="1" lang="zh-CN" altLang="en-US">
                <a:solidFill>
                  <a:srgbClr val="CC0000"/>
                </a:solidFill>
              </a:rPr>
              <a:t>博弈</a:t>
            </a:r>
          </a:p>
        </p:txBody>
      </p:sp>
      <p:sp>
        <p:nvSpPr>
          <p:cNvPr id="359427" name="Rectangle 3">
            <a:extLst>
              <a:ext uri="{FF2B5EF4-FFF2-40B4-BE49-F238E27FC236}">
                <a16:creationId xmlns:a16="http://schemas.microsoft.com/office/drawing/2014/main" id="{22C56506-D95E-482A-AA9D-E7CFFC2E489C}"/>
              </a:ext>
            </a:extLst>
          </p:cNvPr>
          <p:cNvSpPr>
            <a:spLocks noGrp="1" noChangeArrowheads="1"/>
          </p:cNvSpPr>
          <p:nvPr>
            <p:ph type="body" idx="1"/>
          </p:nvPr>
        </p:nvSpPr>
        <p:spPr>
          <a:xfrm>
            <a:off x="827088" y="2708275"/>
            <a:ext cx="7693025" cy="3724275"/>
          </a:xfrm>
        </p:spPr>
        <p:txBody>
          <a:bodyPr/>
          <a:lstStyle/>
          <a:p>
            <a:pPr eaLnBrk="1" hangingPunct="1">
              <a:lnSpc>
                <a:spcPct val="90000"/>
              </a:lnSpc>
            </a:pPr>
            <a:r>
              <a:rPr kumimoji="1" lang="en-US" altLang="zh-CN" sz="2400">
                <a:solidFill>
                  <a:srgbClr val="CC0000"/>
                </a:solidFill>
              </a:rPr>
              <a:t>Grundy</a:t>
            </a:r>
            <a:r>
              <a:rPr kumimoji="1" lang="zh-CN" altLang="en-US" sz="2400">
                <a:solidFill>
                  <a:srgbClr val="CC0000"/>
                </a:solidFill>
              </a:rPr>
              <a:t>博弈</a:t>
            </a:r>
            <a:r>
              <a:rPr kumimoji="1" lang="zh-CN" altLang="en-US" sz="2400">
                <a:solidFill>
                  <a:srgbClr val="000000"/>
                </a:solidFill>
              </a:rPr>
              <a:t>是一个分钱币的游戏。</a:t>
            </a:r>
            <a:r>
              <a:rPr kumimoji="1" lang="zh-CN" altLang="en-US" sz="2400">
                <a:solidFill>
                  <a:srgbClr val="000099"/>
                </a:solidFill>
              </a:rPr>
              <a:t>分钱币问题是一种简单的博弈问题。</a:t>
            </a:r>
          </a:p>
          <a:p>
            <a:pPr eaLnBrk="1" hangingPunct="1">
              <a:lnSpc>
                <a:spcPct val="90000"/>
              </a:lnSpc>
            </a:pPr>
            <a:r>
              <a:rPr kumimoji="1" lang="zh-CN" altLang="en-US" sz="2400">
                <a:solidFill>
                  <a:srgbClr val="000000"/>
                </a:solidFill>
              </a:rPr>
              <a:t>有一堆数目为</a:t>
            </a:r>
            <a:r>
              <a:rPr kumimoji="1" lang="en-US" altLang="zh-CN" sz="2400">
                <a:solidFill>
                  <a:srgbClr val="000000"/>
                </a:solidFill>
              </a:rPr>
              <a:t>N</a:t>
            </a:r>
            <a:r>
              <a:rPr kumimoji="1" lang="zh-CN" altLang="en-US" sz="2400">
                <a:solidFill>
                  <a:srgbClr val="000000"/>
                </a:solidFill>
              </a:rPr>
              <a:t>的钱币，由两位选手轮流进行分堆，要求每个选手每次只把其中某一堆分成数目不等的两小堆。例如选手甲把</a:t>
            </a:r>
            <a:r>
              <a:rPr kumimoji="1" lang="en-US" altLang="zh-CN" sz="2400">
                <a:solidFill>
                  <a:srgbClr val="000000"/>
                </a:solidFill>
              </a:rPr>
              <a:t>N</a:t>
            </a:r>
            <a:r>
              <a:rPr kumimoji="1" lang="zh-CN" altLang="en-US" sz="2400">
                <a:solidFill>
                  <a:srgbClr val="000000"/>
                </a:solidFill>
              </a:rPr>
              <a:t>分成两堆后，轮到选手乙就可以挑其中一堆来分，如此进行下去直到有一位选手先无法把钱币再分成不相等的两堆时就得认输（</a:t>
            </a:r>
            <a:r>
              <a:rPr lang="zh-CN" altLang="en-US" sz="2400"/>
              <a:t>直到桌子上的每堆硬币都是一个或两个为止，谁先遇到这种情况谁就算是输了</a:t>
            </a:r>
            <a:r>
              <a:rPr kumimoji="1" lang="zh-CN" altLang="en-US" sz="2400">
                <a:solidFill>
                  <a:srgbClr val="000000"/>
                </a:solidFill>
              </a:rPr>
              <a:t>）。</a:t>
            </a:r>
          </a:p>
          <a:p>
            <a:pPr eaLnBrk="1" hangingPunct="1">
              <a:lnSpc>
                <a:spcPct val="90000"/>
              </a:lnSpc>
              <a:buFont typeface="Wingdings" panose="05000000000000000000" pitchFamily="2" charset="2"/>
              <a:buNone/>
            </a:pPr>
            <a:r>
              <a:rPr kumimoji="1" lang="zh-CN" altLang="en-US" sz="2400">
                <a:solidFill>
                  <a:srgbClr val="000000"/>
                </a:solidFill>
              </a:rPr>
              <a:t>    以下用</a:t>
            </a:r>
            <a:r>
              <a:rPr kumimoji="1" lang="en-US" altLang="zh-CN" sz="2400">
                <a:solidFill>
                  <a:srgbClr val="000099"/>
                </a:solidFill>
              </a:rPr>
              <a:t>MIN</a:t>
            </a:r>
            <a:r>
              <a:rPr kumimoji="1" lang="zh-CN" altLang="en-US" sz="2400">
                <a:solidFill>
                  <a:srgbClr val="000099"/>
                </a:solidFill>
              </a:rPr>
              <a:t>代表对方，</a:t>
            </a:r>
            <a:r>
              <a:rPr kumimoji="1" lang="en-US" altLang="zh-CN" sz="2400">
                <a:solidFill>
                  <a:srgbClr val="000099"/>
                </a:solidFill>
              </a:rPr>
              <a:t>MAX</a:t>
            </a:r>
            <a:r>
              <a:rPr kumimoji="1" lang="zh-CN" altLang="en-US" sz="2400">
                <a:solidFill>
                  <a:srgbClr val="000099"/>
                </a:solidFill>
              </a:rPr>
              <a:t>代表我方。</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 calcmode="lin" valueType="num">
                                      <p:cBhvr additive="base">
                                        <p:cTn id="7" dur="500" fill="hold"/>
                                        <p:tgtEl>
                                          <p:spTgt spid="359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9427">
                                            <p:txEl>
                                              <p:pRg st="1" end="1"/>
                                            </p:txEl>
                                          </p:spTgt>
                                        </p:tgtEl>
                                        <p:attrNameLst>
                                          <p:attrName>style.visibility</p:attrName>
                                        </p:attrNameLst>
                                      </p:cBhvr>
                                      <p:to>
                                        <p:strVal val="visible"/>
                                      </p:to>
                                    </p:set>
                                    <p:anim calcmode="lin" valueType="num">
                                      <p:cBhvr additive="base">
                                        <p:cTn id="13" dur="500" fill="hold"/>
                                        <p:tgtEl>
                                          <p:spTgt spid="359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9427">
                                            <p:txEl>
                                              <p:pRg st="2" end="2"/>
                                            </p:txEl>
                                          </p:spTgt>
                                        </p:tgtEl>
                                        <p:attrNameLst>
                                          <p:attrName>style.visibility</p:attrName>
                                        </p:attrNameLst>
                                      </p:cBhvr>
                                      <p:to>
                                        <p:strVal val="visible"/>
                                      </p:to>
                                    </p:set>
                                    <p:anim calcmode="lin" valueType="num">
                                      <p:cBhvr additive="base">
                                        <p:cTn id="19" dur="500" fill="hold"/>
                                        <p:tgtEl>
                                          <p:spTgt spid="3594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日期占位符 3">
            <a:extLst>
              <a:ext uri="{FF2B5EF4-FFF2-40B4-BE49-F238E27FC236}">
                <a16:creationId xmlns:a16="http://schemas.microsoft.com/office/drawing/2014/main" id="{5BC39BA8-7F43-4BB4-B2D6-59C7F10E790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4C8DE7-7517-4329-AE90-B21A4C696AE1}" type="datetime1">
              <a:rPr lang="en-US" altLang="zh-CN" sz="1400" smtClean="0"/>
              <a:pPr>
                <a:spcBef>
                  <a:spcPct val="0"/>
                </a:spcBef>
                <a:buClrTx/>
                <a:buSzTx/>
                <a:buFontTx/>
                <a:buNone/>
              </a:pPr>
              <a:t>3/18/2023</a:t>
            </a:fld>
            <a:endParaRPr lang="en-US" altLang="zh-CN" sz="1400"/>
          </a:p>
        </p:txBody>
      </p:sp>
      <p:sp>
        <p:nvSpPr>
          <p:cNvPr id="74754" name="灯片编号占位符 5">
            <a:extLst>
              <a:ext uri="{FF2B5EF4-FFF2-40B4-BE49-F238E27FC236}">
                <a16:creationId xmlns:a16="http://schemas.microsoft.com/office/drawing/2014/main" id="{4BABF0F8-6204-4F12-86E1-3C0A94A348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32348D-07DB-462D-8591-7789D8181703}" type="slidenum">
              <a:rPr lang="en-US" altLang="zh-CN" sz="2600">
                <a:solidFill>
                  <a:schemeClr val="bg1"/>
                </a:solidFill>
              </a:rPr>
              <a:pPr>
                <a:spcBef>
                  <a:spcPct val="0"/>
                </a:spcBef>
                <a:buClrTx/>
                <a:buSzTx/>
                <a:buFontTx/>
                <a:buNone/>
              </a:pPr>
              <a:t>59</a:t>
            </a:fld>
            <a:endParaRPr lang="en-US" altLang="zh-CN" sz="2600">
              <a:solidFill>
                <a:schemeClr val="bg1"/>
              </a:solidFill>
            </a:endParaRPr>
          </a:p>
        </p:txBody>
      </p:sp>
      <p:sp>
        <p:nvSpPr>
          <p:cNvPr id="74755" name="Rectangle 2">
            <a:extLst>
              <a:ext uri="{FF2B5EF4-FFF2-40B4-BE49-F238E27FC236}">
                <a16:creationId xmlns:a16="http://schemas.microsoft.com/office/drawing/2014/main" id="{0C199AE1-1981-49F7-9C99-2248C39FC671}"/>
              </a:ext>
            </a:extLst>
          </p:cNvPr>
          <p:cNvSpPr>
            <a:spLocks noGrp="1" noChangeArrowheads="1"/>
          </p:cNvSpPr>
          <p:nvPr>
            <p:ph type="title"/>
          </p:nvPr>
        </p:nvSpPr>
        <p:spPr/>
        <p:txBody>
          <a:bodyPr/>
          <a:lstStyle/>
          <a:p>
            <a:pPr eaLnBrk="1" hangingPunct="1"/>
            <a:endParaRPr lang="zh-CN" altLang="zh-CN"/>
          </a:p>
        </p:txBody>
      </p:sp>
      <p:sp>
        <p:nvSpPr>
          <p:cNvPr id="74756" name="Rectangle 3">
            <a:extLst>
              <a:ext uri="{FF2B5EF4-FFF2-40B4-BE49-F238E27FC236}">
                <a16:creationId xmlns:a16="http://schemas.microsoft.com/office/drawing/2014/main" id="{FCF158FA-55F6-4AAA-A684-E50C038A250B}"/>
              </a:ext>
            </a:extLst>
          </p:cNvPr>
          <p:cNvSpPr>
            <a:spLocks noGrp="1" noChangeArrowheads="1"/>
          </p:cNvSpPr>
          <p:nvPr>
            <p:ph type="body" idx="1"/>
          </p:nvPr>
        </p:nvSpPr>
        <p:spPr/>
        <p:txBody>
          <a:bodyPr/>
          <a:lstStyle/>
          <a:p>
            <a:pPr eaLnBrk="1" hangingPunct="1"/>
            <a:endParaRPr lang="zh-CN" altLang="zh-CN"/>
          </a:p>
        </p:txBody>
      </p:sp>
      <p:sp>
        <p:nvSpPr>
          <p:cNvPr id="74757" name="Rectangle 4">
            <a:extLst>
              <a:ext uri="{FF2B5EF4-FFF2-40B4-BE49-F238E27FC236}">
                <a16:creationId xmlns:a16="http://schemas.microsoft.com/office/drawing/2014/main" id="{1C59F37B-E5F7-4371-9CFA-F596F2A9487E}"/>
              </a:ext>
            </a:extLst>
          </p:cNvPr>
          <p:cNvSpPr>
            <a:spLocks noChangeArrowheads="1"/>
          </p:cNvSpPr>
          <p:nvPr/>
        </p:nvSpPr>
        <p:spPr bwMode="auto">
          <a:xfrm>
            <a:off x="2714625" y="1524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pic>
        <p:nvPicPr>
          <p:cNvPr id="74758" name="Picture 5" descr="http://210.43.128.200:8009/18/text/chapter3/images/3.4.gif">
            <a:extLst>
              <a:ext uri="{FF2B5EF4-FFF2-40B4-BE49-F238E27FC236}">
                <a16:creationId xmlns:a16="http://schemas.microsoft.com/office/drawing/2014/main" id="{0B20F352-7642-4159-9CBF-82402A33297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04900" y="457200"/>
            <a:ext cx="6934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 Box 6">
            <a:extLst>
              <a:ext uri="{FF2B5EF4-FFF2-40B4-BE49-F238E27FC236}">
                <a16:creationId xmlns:a16="http://schemas.microsoft.com/office/drawing/2014/main" id="{83FC77AF-CA42-44A9-9392-42D6C1A76993}"/>
              </a:ext>
            </a:extLst>
          </p:cNvPr>
          <p:cNvSpPr txBox="1">
            <a:spLocks noChangeArrowheads="1"/>
          </p:cNvSpPr>
          <p:nvPr/>
        </p:nvSpPr>
        <p:spPr bwMode="auto">
          <a:xfrm>
            <a:off x="2362200" y="5805488"/>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rgbClr val="FF0000"/>
                </a:solidFill>
                <a:latin typeface="" charset="0"/>
              </a:rPr>
              <a:t>Grundy</a:t>
            </a:r>
            <a:r>
              <a:rPr lang="zh-CN" altLang="en-US">
                <a:solidFill>
                  <a:srgbClr val="FF0000"/>
                </a:solidFill>
                <a:latin typeface="" charset="0"/>
              </a:rPr>
              <a:t>博弈状态空间图</a:t>
            </a:r>
            <a:endParaRPr lang="zh-CN" altLang="en-US">
              <a:latin typeface="Comic Sans MS" panose="030F0702030302020204" pitchFamily="66"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1">
            <a:extLst>
              <a:ext uri="{FF2B5EF4-FFF2-40B4-BE49-F238E27FC236}">
                <a16:creationId xmlns:a16="http://schemas.microsoft.com/office/drawing/2014/main" id="{717DCED2-9764-4D8C-93DA-A90F28419EE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7E8346-E247-496A-AFF3-2094C88B4FF2}" type="datetime1">
              <a:rPr lang="en-US" altLang="zh-CN" sz="1400" smtClean="0"/>
              <a:pPr>
                <a:spcBef>
                  <a:spcPct val="0"/>
                </a:spcBef>
                <a:buClrTx/>
                <a:buSzTx/>
                <a:buFontTx/>
                <a:buNone/>
              </a:pPr>
              <a:t>3/18/2023</a:t>
            </a:fld>
            <a:endParaRPr lang="en-US" altLang="zh-CN" sz="1400"/>
          </a:p>
        </p:txBody>
      </p:sp>
      <p:sp>
        <p:nvSpPr>
          <p:cNvPr id="20482" name="灯片编号占位符 3">
            <a:extLst>
              <a:ext uri="{FF2B5EF4-FFF2-40B4-BE49-F238E27FC236}">
                <a16:creationId xmlns:a16="http://schemas.microsoft.com/office/drawing/2014/main" id="{3C4B81A7-74E5-4A6E-A757-D7D114EA2A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D82F0A-EBCB-4601-B7ED-3A08FB6B4979}" type="slidenum">
              <a:rPr lang="en-US" altLang="zh-CN" sz="2600">
                <a:solidFill>
                  <a:schemeClr val="bg1"/>
                </a:solidFill>
              </a:rPr>
              <a:pPr>
                <a:spcBef>
                  <a:spcPct val="0"/>
                </a:spcBef>
                <a:buClrTx/>
                <a:buSzTx/>
                <a:buFontTx/>
                <a:buNone/>
              </a:pPr>
              <a:t>6</a:t>
            </a:fld>
            <a:endParaRPr lang="en-US" altLang="zh-CN" sz="2600">
              <a:solidFill>
                <a:schemeClr val="bg1"/>
              </a:solidFill>
            </a:endParaRPr>
          </a:p>
        </p:txBody>
      </p:sp>
      <p:sp>
        <p:nvSpPr>
          <p:cNvPr id="20483" name="AutoShape 2">
            <a:extLst>
              <a:ext uri="{FF2B5EF4-FFF2-40B4-BE49-F238E27FC236}">
                <a16:creationId xmlns:a16="http://schemas.microsoft.com/office/drawing/2014/main" id="{91A9C5D0-F2A1-4D38-ACEB-767E19AA2591}"/>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与</a:t>
            </a:r>
            <a:r>
              <a:rPr kumimoji="0" lang="en-US" altLang="zh-CN" sz="3600" b="1">
                <a:solidFill>
                  <a:schemeClr val="tx2"/>
                </a:solidFill>
              </a:rPr>
              <a:t>/</a:t>
            </a:r>
            <a:r>
              <a:rPr kumimoji="0" lang="zh-CN" altLang="en-US" sz="3600" b="1">
                <a:solidFill>
                  <a:schemeClr val="tx2"/>
                </a:solidFill>
              </a:rPr>
              <a:t>或图搜索</a:t>
            </a:r>
          </a:p>
        </p:txBody>
      </p:sp>
      <p:sp>
        <p:nvSpPr>
          <p:cNvPr id="438275" name="Rectangle 3">
            <a:extLst>
              <a:ext uri="{FF2B5EF4-FFF2-40B4-BE49-F238E27FC236}">
                <a16:creationId xmlns:a16="http://schemas.microsoft.com/office/drawing/2014/main" id="{25A8A195-C46F-4A98-A193-21164D936031}"/>
              </a:ext>
            </a:extLst>
          </p:cNvPr>
          <p:cNvSpPr>
            <a:spLocks noChangeArrowheads="1"/>
          </p:cNvSpPr>
          <p:nvPr/>
        </p:nvSpPr>
        <p:spPr bwMode="auto">
          <a:xfrm>
            <a:off x="684213" y="2205038"/>
            <a:ext cx="813593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0" lang="zh-CN" altLang="en-US" b="1"/>
              <a:t>一个可分解的产生式系统定义一个隐含的与</a:t>
            </a:r>
            <a:r>
              <a:rPr kumimoji="0" lang="en-US" altLang="zh-CN" b="1"/>
              <a:t>/</a:t>
            </a:r>
            <a:r>
              <a:rPr kumimoji="0" lang="zh-CN" altLang="en-US" b="1"/>
              <a:t>或图．图的根节点表示产生式系统的初始状态描述，连接符表示对一状态描述应用产生式规则或把这一状态描述分解成若干组成部分．</a:t>
            </a:r>
          </a:p>
          <a:p>
            <a:pPr eaLnBrk="1" hangingPunct="1">
              <a:lnSpc>
                <a:spcPct val="140000"/>
              </a:lnSpc>
            </a:pPr>
            <a:r>
              <a:rPr kumimoji="0" lang="zh-CN" altLang="en-US" b="1">
                <a:solidFill>
                  <a:srgbClr val="FF0000"/>
                </a:solidFill>
              </a:rPr>
              <a:t>可分解产生式系统的任务</a:t>
            </a:r>
            <a:r>
              <a:rPr kumimoji="0" lang="en-US" altLang="zh-CN" b="1"/>
              <a:t>:</a:t>
            </a:r>
            <a:r>
              <a:rPr kumimoji="0" lang="zh-CN" altLang="en-US" b="1"/>
              <a:t>从隐含的与</a:t>
            </a:r>
            <a:r>
              <a:rPr kumimoji="0" lang="en-US" altLang="zh-CN" b="1"/>
              <a:t>/</a:t>
            </a:r>
            <a:r>
              <a:rPr kumimoji="0" lang="zh-CN" altLang="en-US" b="1"/>
              <a:t>或图出发找出一个从根节点出发到终止节点集的解图。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2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日期占位符 3">
            <a:extLst>
              <a:ext uri="{FF2B5EF4-FFF2-40B4-BE49-F238E27FC236}">
                <a16:creationId xmlns:a16="http://schemas.microsoft.com/office/drawing/2014/main" id="{76723306-840B-40B1-A9C3-69322333F33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082C79-95F4-4E59-9C17-B9F28A5C1A38}" type="datetime1">
              <a:rPr lang="en-US" altLang="zh-CN" sz="1400" smtClean="0"/>
              <a:pPr>
                <a:spcBef>
                  <a:spcPct val="0"/>
                </a:spcBef>
                <a:buClrTx/>
                <a:buSzTx/>
                <a:buFontTx/>
                <a:buNone/>
              </a:pPr>
              <a:t>3/18/2023</a:t>
            </a:fld>
            <a:endParaRPr lang="en-US" altLang="zh-CN" sz="1400"/>
          </a:p>
        </p:txBody>
      </p:sp>
      <p:sp>
        <p:nvSpPr>
          <p:cNvPr id="75778" name="灯片编号占位符 5">
            <a:extLst>
              <a:ext uri="{FF2B5EF4-FFF2-40B4-BE49-F238E27FC236}">
                <a16:creationId xmlns:a16="http://schemas.microsoft.com/office/drawing/2014/main" id="{BB4353DD-5800-4A7D-BB1F-C820F115DD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2015F8-AA53-4E22-ADD2-2288067F04D5}" type="slidenum">
              <a:rPr lang="en-US" altLang="zh-CN" sz="2600">
                <a:solidFill>
                  <a:schemeClr val="bg1"/>
                </a:solidFill>
              </a:rPr>
              <a:pPr>
                <a:spcBef>
                  <a:spcPct val="0"/>
                </a:spcBef>
                <a:buClrTx/>
                <a:buSzTx/>
                <a:buFontTx/>
                <a:buNone/>
              </a:pPr>
              <a:t>60</a:t>
            </a:fld>
            <a:endParaRPr lang="en-US" altLang="zh-CN" sz="2600">
              <a:solidFill>
                <a:schemeClr val="bg1"/>
              </a:solidFill>
            </a:endParaRPr>
          </a:p>
        </p:txBody>
      </p:sp>
      <p:sp>
        <p:nvSpPr>
          <p:cNvPr id="75779" name="Rectangle 2">
            <a:extLst>
              <a:ext uri="{FF2B5EF4-FFF2-40B4-BE49-F238E27FC236}">
                <a16:creationId xmlns:a16="http://schemas.microsoft.com/office/drawing/2014/main" id="{E04FDFF0-83F5-43C0-929A-EF40306FE727}"/>
              </a:ext>
            </a:extLst>
          </p:cNvPr>
          <p:cNvSpPr>
            <a:spLocks noGrp="1" noChangeArrowheads="1"/>
          </p:cNvSpPr>
          <p:nvPr>
            <p:ph type="title"/>
          </p:nvPr>
        </p:nvSpPr>
        <p:spPr/>
        <p:txBody>
          <a:bodyPr/>
          <a:lstStyle/>
          <a:p>
            <a:pPr eaLnBrk="1" hangingPunct="1"/>
            <a:endParaRPr lang="zh-CN" altLang="zh-CN"/>
          </a:p>
        </p:txBody>
      </p:sp>
      <p:sp>
        <p:nvSpPr>
          <p:cNvPr id="75780" name="Rectangle 3">
            <a:extLst>
              <a:ext uri="{FF2B5EF4-FFF2-40B4-BE49-F238E27FC236}">
                <a16:creationId xmlns:a16="http://schemas.microsoft.com/office/drawing/2014/main" id="{E300A959-F97D-4997-87D8-331CF2B166C1}"/>
              </a:ext>
            </a:extLst>
          </p:cNvPr>
          <p:cNvSpPr>
            <a:spLocks noGrp="1" noChangeArrowheads="1"/>
          </p:cNvSpPr>
          <p:nvPr>
            <p:ph type="body" idx="1"/>
          </p:nvPr>
        </p:nvSpPr>
        <p:spPr/>
        <p:txBody>
          <a:bodyPr/>
          <a:lstStyle/>
          <a:p>
            <a:pPr eaLnBrk="1" hangingPunct="1">
              <a:lnSpc>
                <a:spcPct val="90000"/>
              </a:lnSpc>
              <a:spcBef>
                <a:spcPct val="50000"/>
              </a:spcBef>
              <a:buClrTx/>
              <a:buSzTx/>
            </a:pPr>
            <a:r>
              <a:rPr kumimoji="1" lang="zh-CN" altLang="en-US" sz="2400"/>
              <a:t>实现一种取胜的策略就是搜索一个解图的问题，解图就代表一种完整的博弈策略。</a:t>
            </a:r>
          </a:p>
          <a:p>
            <a:pPr eaLnBrk="1" hangingPunct="1">
              <a:lnSpc>
                <a:spcPct val="90000"/>
              </a:lnSpc>
              <a:spcBef>
                <a:spcPct val="50000"/>
              </a:spcBef>
              <a:buClrTx/>
              <a:buSzTx/>
            </a:pPr>
            <a:r>
              <a:rPr kumimoji="1" lang="zh-CN" altLang="en-US" sz="2400"/>
              <a:t>问题：对于简单的游戏，采用与寻找 </a:t>
            </a:r>
            <a:r>
              <a:rPr kumimoji="1" lang="en-US" altLang="zh-CN" sz="2400"/>
              <a:t>AND</a:t>
            </a:r>
            <a:r>
              <a:rPr kumimoji="1" lang="zh-CN" altLang="en-US" sz="2400"/>
              <a:t>／</a:t>
            </a:r>
            <a:r>
              <a:rPr kumimoji="1" lang="en-US" altLang="zh-CN" sz="2400"/>
              <a:t>OR</a:t>
            </a:r>
            <a:r>
              <a:rPr kumimoji="1" lang="zh-CN" altLang="en-US" sz="2400"/>
              <a:t>图解图相类似的技术是可以解决的．但是，对于复杂的游戏，这种方法是根本行不通的．</a:t>
            </a:r>
          </a:p>
          <a:p>
            <a:pPr eaLnBrk="1" hangingPunct="1">
              <a:lnSpc>
                <a:spcPct val="90000"/>
              </a:lnSpc>
              <a:spcBef>
                <a:spcPct val="50000"/>
              </a:spcBef>
              <a:buClrTx/>
              <a:buSzTx/>
              <a:buFont typeface="Wingdings" panose="05000000000000000000" pitchFamily="2" charset="2"/>
              <a:buNone/>
            </a:pPr>
            <a:r>
              <a:rPr kumimoji="1" lang="zh-CN" altLang="en-US" sz="2400">
                <a:solidFill>
                  <a:srgbClr val="000000"/>
                </a:solidFill>
              </a:rPr>
              <a:t>    中国象棋，每个势态有</a:t>
            </a:r>
            <a:r>
              <a:rPr kumimoji="1" lang="en-US" altLang="zh-CN" sz="2400">
                <a:solidFill>
                  <a:srgbClr val="000000"/>
                </a:solidFill>
              </a:rPr>
              <a:t>40</a:t>
            </a:r>
            <a:r>
              <a:rPr kumimoji="1" lang="zh-CN" altLang="en-US" sz="2400">
                <a:solidFill>
                  <a:srgbClr val="000000"/>
                </a:solidFill>
              </a:rPr>
              <a:t>种不同的走法，如果一盘棋双方平均走</a:t>
            </a:r>
            <a:r>
              <a:rPr kumimoji="1" lang="en-US" altLang="zh-CN" sz="2400">
                <a:solidFill>
                  <a:srgbClr val="000000"/>
                </a:solidFill>
              </a:rPr>
              <a:t>50</a:t>
            </a:r>
            <a:r>
              <a:rPr kumimoji="1" lang="zh-CN" altLang="en-US" sz="2400">
                <a:solidFill>
                  <a:srgbClr val="000000"/>
                </a:solidFill>
              </a:rPr>
              <a:t>步，则总节点数约为</a:t>
            </a:r>
            <a:r>
              <a:rPr kumimoji="1" lang="en-US" altLang="zh-CN" sz="2400">
                <a:solidFill>
                  <a:srgbClr val="000000"/>
                </a:solidFill>
              </a:rPr>
              <a:t>10</a:t>
            </a:r>
            <a:r>
              <a:rPr kumimoji="1" lang="en-US" altLang="zh-CN" sz="2400" baseline="30000">
                <a:solidFill>
                  <a:srgbClr val="000000"/>
                </a:solidFill>
              </a:rPr>
              <a:t>161</a:t>
            </a:r>
            <a:r>
              <a:rPr kumimoji="1" lang="zh-CN" altLang="en-US" sz="2400">
                <a:solidFill>
                  <a:srgbClr val="000000"/>
                </a:solidFill>
              </a:rPr>
              <a:t>个。要考虑完整的搜索策略，就是用亿次机来处理，花的时间也得比宇宙的年龄还长。</a:t>
            </a: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日期占位符 3">
            <a:extLst>
              <a:ext uri="{FF2B5EF4-FFF2-40B4-BE49-F238E27FC236}">
                <a16:creationId xmlns:a16="http://schemas.microsoft.com/office/drawing/2014/main" id="{B582EDB3-464F-4DCD-94AD-38940DA3C71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A894BE-138B-4771-8DFD-B4FA0C61698C}" type="datetime1">
              <a:rPr lang="en-US" altLang="zh-CN" sz="1400" smtClean="0"/>
              <a:pPr>
                <a:spcBef>
                  <a:spcPct val="0"/>
                </a:spcBef>
                <a:buClrTx/>
                <a:buSzTx/>
                <a:buFontTx/>
                <a:buNone/>
              </a:pPr>
              <a:t>3/18/2023</a:t>
            </a:fld>
            <a:endParaRPr lang="en-US" altLang="zh-CN" sz="1400"/>
          </a:p>
        </p:txBody>
      </p:sp>
      <p:sp>
        <p:nvSpPr>
          <p:cNvPr id="76802" name="灯片编号占位符 5">
            <a:extLst>
              <a:ext uri="{FF2B5EF4-FFF2-40B4-BE49-F238E27FC236}">
                <a16:creationId xmlns:a16="http://schemas.microsoft.com/office/drawing/2014/main" id="{328CD439-9B53-4328-84FD-13FBDFB752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DB64D0-AD66-44BC-9BD0-EF7E940E0FC3}" type="slidenum">
              <a:rPr lang="en-US" altLang="zh-CN" sz="2600">
                <a:solidFill>
                  <a:schemeClr val="bg1"/>
                </a:solidFill>
              </a:rPr>
              <a:pPr>
                <a:spcBef>
                  <a:spcPct val="0"/>
                </a:spcBef>
                <a:buClrTx/>
                <a:buSzTx/>
                <a:buFontTx/>
                <a:buNone/>
              </a:pPr>
              <a:t>61</a:t>
            </a:fld>
            <a:endParaRPr lang="en-US" altLang="zh-CN" sz="2600">
              <a:solidFill>
                <a:schemeClr val="bg1"/>
              </a:solidFill>
            </a:endParaRPr>
          </a:p>
        </p:txBody>
      </p:sp>
      <p:sp>
        <p:nvSpPr>
          <p:cNvPr id="76803" name="Rectangle 2">
            <a:extLst>
              <a:ext uri="{FF2B5EF4-FFF2-40B4-BE49-F238E27FC236}">
                <a16:creationId xmlns:a16="http://schemas.microsoft.com/office/drawing/2014/main" id="{53E358A4-33BB-40FF-9201-ED13875E430A}"/>
              </a:ext>
            </a:extLst>
          </p:cNvPr>
          <p:cNvSpPr>
            <a:spLocks noGrp="1" noChangeArrowheads="1"/>
          </p:cNvSpPr>
          <p:nvPr>
            <p:ph type="title"/>
          </p:nvPr>
        </p:nvSpPr>
        <p:spPr/>
        <p:txBody>
          <a:bodyPr/>
          <a:lstStyle/>
          <a:p>
            <a:pPr eaLnBrk="1" hangingPunct="1"/>
            <a:endParaRPr lang="zh-CN" altLang="zh-CN"/>
          </a:p>
        </p:txBody>
      </p:sp>
      <p:sp>
        <p:nvSpPr>
          <p:cNvPr id="76804" name="Rectangle 3">
            <a:extLst>
              <a:ext uri="{FF2B5EF4-FFF2-40B4-BE49-F238E27FC236}">
                <a16:creationId xmlns:a16="http://schemas.microsoft.com/office/drawing/2014/main" id="{FF6768FB-7DA7-400D-972F-0ACE324F121B}"/>
              </a:ext>
            </a:extLst>
          </p:cNvPr>
          <p:cNvSpPr>
            <a:spLocks noGrp="1" noChangeArrowheads="1"/>
          </p:cNvSpPr>
          <p:nvPr>
            <p:ph type="body" idx="1"/>
          </p:nvPr>
        </p:nvSpPr>
        <p:spPr/>
        <p:txBody>
          <a:bodyPr/>
          <a:lstStyle/>
          <a:p>
            <a:pPr eaLnBrk="1" hangingPunct="1">
              <a:lnSpc>
                <a:spcPct val="90000"/>
              </a:lnSpc>
              <a:spcBef>
                <a:spcPct val="50000"/>
              </a:spcBef>
              <a:buClrTx/>
              <a:buSzTx/>
              <a:buFontTx/>
              <a:buNone/>
            </a:pPr>
            <a:r>
              <a:rPr kumimoji="1" lang="en-US" altLang="zh-CN">
                <a:solidFill>
                  <a:srgbClr val="000000"/>
                </a:solidFill>
              </a:rPr>
              <a:t>   </a:t>
            </a:r>
            <a:r>
              <a:rPr kumimoji="1" lang="zh-CN" altLang="en-US"/>
              <a:t>对于西洋跳棋、国际象棋大致也如此，博弈树大约有</a:t>
            </a:r>
            <a:r>
              <a:rPr kumimoji="1" lang="en-US" altLang="zh-CN"/>
              <a:t>10</a:t>
            </a:r>
            <a:r>
              <a:rPr kumimoji="1" lang="en-US" altLang="zh-CN" baseline="30000"/>
              <a:t>40</a:t>
            </a:r>
            <a:r>
              <a:rPr kumimoji="1" lang="zh-CN" altLang="en-US"/>
              <a:t>个节点，象棋博弈树大约有</a:t>
            </a:r>
            <a:r>
              <a:rPr kumimoji="1" lang="en-US" altLang="zh-CN"/>
              <a:t>10</a:t>
            </a:r>
            <a:r>
              <a:rPr kumimoji="1" lang="en-US" altLang="zh-CN" baseline="30000"/>
              <a:t>120</a:t>
            </a:r>
            <a:r>
              <a:rPr kumimoji="1" lang="zh-CN" altLang="en-US"/>
              <a:t>个节点．假设每</a:t>
            </a:r>
            <a:r>
              <a:rPr kumimoji="1" lang="en-US" altLang="zh-CN"/>
              <a:t>1</a:t>
            </a:r>
            <a:r>
              <a:rPr kumimoji="1" lang="zh-CN" altLang="en-US"/>
              <a:t>／</a:t>
            </a:r>
            <a:r>
              <a:rPr kumimoji="1" lang="en-US" altLang="zh-CN"/>
              <a:t>3</a:t>
            </a:r>
            <a:r>
              <a:rPr kumimoji="1" lang="zh-CN" altLang="en-US"/>
              <a:t>毫微秒产生一个节点，产生整个跳棋的博弈树也需要</a:t>
            </a:r>
            <a:r>
              <a:rPr kumimoji="1" lang="en-US" altLang="zh-CN"/>
              <a:t>10</a:t>
            </a:r>
            <a:r>
              <a:rPr kumimoji="1" lang="en-US" altLang="zh-CN" baseline="30000"/>
              <a:t>21</a:t>
            </a:r>
            <a:r>
              <a:rPr kumimoji="1" lang="zh-CN" altLang="en-US"/>
              <a:t>个世纪。</a:t>
            </a:r>
          </a:p>
          <a:p>
            <a:pPr eaLnBrk="1" hangingPunct="1">
              <a:lnSpc>
                <a:spcPct val="90000"/>
              </a:lnSpc>
              <a:spcBef>
                <a:spcPct val="50000"/>
              </a:spcBef>
              <a:buClrTx/>
              <a:buSzTx/>
              <a:buFontTx/>
              <a:buNone/>
            </a:pPr>
            <a:r>
              <a:rPr kumimoji="1" lang="zh-CN" altLang="en-US">
                <a:solidFill>
                  <a:srgbClr val="000000"/>
                </a:solidFill>
              </a:rPr>
              <a:t>     而围棋更复杂了。</a:t>
            </a:r>
            <a:endParaRPr kumimoji="1" lang="zh-CN" altLang="en-US"/>
          </a:p>
          <a:p>
            <a:pPr eaLnBrk="1" hangingPunct="1">
              <a:lnSpc>
                <a:spcPct val="90000"/>
              </a:lnSpc>
              <a:spcBef>
                <a:spcPct val="50000"/>
              </a:spcBef>
              <a:buClrTx/>
              <a:buSzTx/>
              <a:buFontTx/>
              <a:buNone/>
            </a:pPr>
            <a:r>
              <a:rPr kumimoji="1" lang="zh-CN" altLang="en-US">
                <a:solidFill>
                  <a:srgbClr val="000099"/>
                </a:solidFill>
              </a:rPr>
              <a:t>    因此，对于实际的博弈问题，无论是从空间，还是从时间上来说，要想通过生成其所有状态空间图的方法来得到取胜策略，都是不可能的。</a:t>
            </a:r>
            <a:endParaRPr lang="zh-CN" altLang="en-US"/>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日期占位符 3">
            <a:extLst>
              <a:ext uri="{FF2B5EF4-FFF2-40B4-BE49-F238E27FC236}">
                <a16:creationId xmlns:a16="http://schemas.microsoft.com/office/drawing/2014/main" id="{BA3D9504-0E5C-4BEC-8EF0-BE5244CBC89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7499225-9347-40FB-ADE8-4C001192E316}" type="datetime1">
              <a:rPr lang="en-US" altLang="zh-CN" sz="1400" smtClean="0"/>
              <a:pPr>
                <a:spcBef>
                  <a:spcPct val="0"/>
                </a:spcBef>
                <a:buClrTx/>
                <a:buSzTx/>
                <a:buFontTx/>
                <a:buNone/>
              </a:pPr>
              <a:t>3/18/2023</a:t>
            </a:fld>
            <a:endParaRPr lang="en-US" altLang="zh-CN" sz="1400"/>
          </a:p>
        </p:txBody>
      </p:sp>
      <p:sp>
        <p:nvSpPr>
          <p:cNvPr id="77826" name="灯片编号占位符 5">
            <a:extLst>
              <a:ext uri="{FF2B5EF4-FFF2-40B4-BE49-F238E27FC236}">
                <a16:creationId xmlns:a16="http://schemas.microsoft.com/office/drawing/2014/main" id="{C98166F4-0251-4313-A37B-3E3E3A409A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A5F387-6A0E-4684-A47C-F6A73AF78EBD}" type="slidenum">
              <a:rPr lang="en-US" altLang="zh-CN" sz="2600">
                <a:solidFill>
                  <a:schemeClr val="bg1"/>
                </a:solidFill>
              </a:rPr>
              <a:pPr>
                <a:spcBef>
                  <a:spcPct val="0"/>
                </a:spcBef>
                <a:buClrTx/>
                <a:buSzTx/>
                <a:buFontTx/>
                <a:buNone/>
              </a:pPr>
              <a:t>62</a:t>
            </a:fld>
            <a:endParaRPr lang="en-US" altLang="zh-CN" sz="2600">
              <a:solidFill>
                <a:schemeClr val="bg1"/>
              </a:solidFill>
            </a:endParaRPr>
          </a:p>
        </p:txBody>
      </p:sp>
      <p:sp>
        <p:nvSpPr>
          <p:cNvPr id="77827" name="Rectangle 2">
            <a:extLst>
              <a:ext uri="{FF2B5EF4-FFF2-40B4-BE49-F238E27FC236}">
                <a16:creationId xmlns:a16="http://schemas.microsoft.com/office/drawing/2014/main" id="{660EE05A-B29D-4E2D-A259-2F60A3A7BB8D}"/>
              </a:ext>
            </a:extLst>
          </p:cNvPr>
          <p:cNvSpPr>
            <a:spLocks noGrp="1" noChangeArrowheads="1"/>
          </p:cNvSpPr>
          <p:nvPr>
            <p:ph type="title"/>
          </p:nvPr>
        </p:nvSpPr>
        <p:spPr/>
        <p:txBody>
          <a:bodyPr/>
          <a:lstStyle/>
          <a:p>
            <a:pPr eaLnBrk="1" hangingPunct="1"/>
            <a:endParaRPr lang="zh-CN" altLang="zh-CN"/>
          </a:p>
        </p:txBody>
      </p:sp>
      <p:sp>
        <p:nvSpPr>
          <p:cNvPr id="77828" name="Rectangle 3">
            <a:extLst>
              <a:ext uri="{FF2B5EF4-FFF2-40B4-BE49-F238E27FC236}">
                <a16:creationId xmlns:a16="http://schemas.microsoft.com/office/drawing/2014/main" id="{F0547758-8B12-4A3A-83E3-DF99C87F4BA9}"/>
              </a:ext>
            </a:extLst>
          </p:cNvPr>
          <p:cNvSpPr>
            <a:spLocks noGrp="1" noChangeArrowheads="1"/>
          </p:cNvSpPr>
          <p:nvPr>
            <p:ph type="body" idx="1"/>
          </p:nvPr>
        </p:nvSpPr>
        <p:spPr/>
        <p:txBody>
          <a:bodyPr/>
          <a:lstStyle/>
          <a:p>
            <a:pPr eaLnBrk="1" hangingPunct="1">
              <a:buFont typeface="Wingdings" panose="05000000000000000000" pitchFamily="2" charset="2"/>
              <a:buNone/>
            </a:pPr>
            <a:r>
              <a:rPr kumimoji="1" lang="en-US" altLang="zh-CN">
                <a:solidFill>
                  <a:srgbClr val="000000"/>
                </a:solidFill>
              </a:rPr>
              <a:t>  </a:t>
            </a:r>
            <a:r>
              <a:rPr kumimoji="1" lang="zh-CN" altLang="en-US">
                <a:solidFill>
                  <a:srgbClr val="000000"/>
                </a:solidFill>
              </a:rPr>
              <a:t>思考：对于一个优秀的博弈者来说，应考虑的不只是对方一步的走法，而是若干步的走法。而且这一过程一般来说是动态进行的，也就是说，在考虑若干步走法以后，下了一步棋，而在对方走棋之后，还要再次考虑若干步走法，决定下一步的走法，而不是一劳永逸，搜索一次就决定了所有的走法。</a:t>
            </a:r>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日期占位符 3">
            <a:extLst>
              <a:ext uri="{FF2B5EF4-FFF2-40B4-BE49-F238E27FC236}">
                <a16:creationId xmlns:a16="http://schemas.microsoft.com/office/drawing/2014/main" id="{87FA9676-91F4-4AF1-86EC-BD164ED3FC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A3E038F-F639-45DA-AB12-E96998B88AF9}" type="datetime1">
              <a:rPr lang="en-US" altLang="zh-CN" sz="1400" smtClean="0"/>
              <a:pPr>
                <a:spcBef>
                  <a:spcPct val="0"/>
                </a:spcBef>
                <a:buClrTx/>
                <a:buSzTx/>
                <a:buFontTx/>
                <a:buNone/>
              </a:pPr>
              <a:t>3/18/2023</a:t>
            </a:fld>
            <a:endParaRPr lang="en-US" altLang="zh-CN" sz="1400"/>
          </a:p>
        </p:txBody>
      </p:sp>
      <p:sp>
        <p:nvSpPr>
          <p:cNvPr id="78850" name="灯片编号占位符 5">
            <a:extLst>
              <a:ext uri="{FF2B5EF4-FFF2-40B4-BE49-F238E27FC236}">
                <a16:creationId xmlns:a16="http://schemas.microsoft.com/office/drawing/2014/main" id="{A2526283-76CF-4072-AAC1-6A016C6CAB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AC0B23-816F-41F7-A368-647410CB2A90}" type="slidenum">
              <a:rPr lang="en-US" altLang="zh-CN" sz="2600">
                <a:solidFill>
                  <a:schemeClr val="bg1"/>
                </a:solidFill>
              </a:rPr>
              <a:pPr>
                <a:spcBef>
                  <a:spcPct val="0"/>
                </a:spcBef>
                <a:buClrTx/>
                <a:buSzTx/>
                <a:buFontTx/>
                <a:buNone/>
              </a:pPr>
              <a:t>63</a:t>
            </a:fld>
            <a:endParaRPr lang="en-US" altLang="zh-CN" sz="2600">
              <a:solidFill>
                <a:schemeClr val="bg1"/>
              </a:solidFill>
            </a:endParaRPr>
          </a:p>
        </p:txBody>
      </p:sp>
      <p:sp>
        <p:nvSpPr>
          <p:cNvPr id="78851" name="AutoShape 2">
            <a:extLst>
              <a:ext uri="{FF2B5EF4-FFF2-40B4-BE49-F238E27FC236}">
                <a16:creationId xmlns:a16="http://schemas.microsoft.com/office/drawing/2014/main" id="{8460889C-3A49-43F8-AF5B-C586848362E4}"/>
              </a:ext>
            </a:extLst>
          </p:cNvPr>
          <p:cNvSpPr>
            <a:spLocks noGrp="1" noChangeArrowheads="1"/>
          </p:cNvSpPr>
          <p:nvPr>
            <p:ph type="title"/>
          </p:nvPr>
        </p:nvSpPr>
        <p:spPr/>
        <p:txBody>
          <a:bodyPr/>
          <a:lstStyle/>
          <a:p>
            <a:pPr eaLnBrk="1" hangingPunct="1"/>
            <a:r>
              <a:rPr lang="en-US" altLang="zh-CN"/>
              <a:t> </a:t>
            </a:r>
            <a:r>
              <a:rPr lang="zh-CN" altLang="en-US"/>
              <a:t>二、极小极大过程 </a:t>
            </a:r>
          </a:p>
        </p:txBody>
      </p:sp>
      <p:sp>
        <p:nvSpPr>
          <p:cNvPr id="363523" name="Rectangle 3">
            <a:extLst>
              <a:ext uri="{FF2B5EF4-FFF2-40B4-BE49-F238E27FC236}">
                <a16:creationId xmlns:a16="http://schemas.microsoft.com/office/drawing/2014/main" id="{0F69AE7A-CEE6-41E1-9730-B7057E68D208}"/>
              </a:ext>
            </a:extLst>
          </p:cNvPr>
          <p:cNvSpPr>
            <a:spLocks noGrp="1" noChangeArrowheads="1"/>
          </p:cNvSpPr>
          <p:nvPr>
            <p:ph type="body" idx="1"/>
          </p:nvPr>
        </p:nvSpPr>
        <p:spPr>
          <a:xfrm>
            <a:off x="838200" y="2362200"/>
            <a:ext cx="7693025" cy="4495800"/>
          </a:xfrm>
        </p:spPr>
        <p:txBody>
          <a:bodyPr/>
          <a:lstStyle/>
          <a:p>
            <a:pPr eaLnBrk="1" hangingPunct="1">
              <a:spcBef>
                <a:spcPct val="50000"/>
              </a:spcBef>
              <a:buClrTx/>
              <a:buSzTx/>
              <a:buFontTx/>
              <a:buNone/>
            </a:pPr>
            <a:r>
              <a:rPr kumimoji="1" lang="en-US" altLang="zh-CN"/>
              <a:t>    </a:t>
            </a:r>
            <a:r>
              <a:rPr kumimoji="1" lang="zh-CN" altLang="en-US"/>
              <a:t>极小极大过程模拟的就是人的一种思维过程。是考虑双方对弈若干步之后，从可能的走步中选</a:t>
            </a:r>
            <a:r>
              <a:rPr kumimoji="1" lang="zh-CN" altLang="en-US">
                <a:solidFill>
                  <a:srgbClr val="FF0000"/>
                </a:solidFill>
              </a:rPr>
              <a:t>一步</a:t>
            </a:r>
            <a:r>
              <a:rPr kumimoji="1" lang="zh-CN" altLang="en-US"/>
              <a:t>相对好棋的着法来走，即在有限的搜索深度范围内进行求解。</a:t>
            </a:r>
          </a:p>
          <a:p>
            <a:pPr eaLnBrk="1" hangingPunct="1">
              <a:spcBef>
                <a:spcPct val="50000"/>
              </a:spcBef>
              <a:buClrTx/>
              <a:buSzTx/>
              <a:buFontTx/>
              <a:buNone/>
            </a:pPr>
            <a:r>
              <a:rPr kumimoji="1" lang="zh-CN" altLang="en-US">
                <a:solidFill>
                  <a:srgbClr val="CC0066"/>
                </a:solidFill>
              </a:rPr>
              <a:t>   下面的讨论规定：顶节点深度</a:t>
            </a:r>
            <a:r>
              <a:rPr kumimoji="1" lang="en-US" altLang="zh-CN">
                <a:solidFill>
                  <a:srgbClr val="CC0066"/>
                </a:solidFill>
              </a:rPr>
              <a:t>d</a:t>
            </a:r>
            <a:r>
              <a:rPr kumimoji="1" lang="zh-CN" altLang="en-US">
                <a:solidFill>
                  <a:srgbClr val="CC0066"/>
                </a:solidFill>
              </a:rPr>
              <a:t>＝</a:t>
            </a:r>
            <a:r>
              <a:rPr kumimoji="1" lang="en-US" altLang="zh-CN">
                <a:solidFill>
                  <a:srgbClr val="CC0066"/>
                </a:solidFill>
              </a:rPr>
              <a:t>0</a:t>
            </a:r>
            <a:r>
              <a:rPr kumimoji="1" lang="zh-CN" altLang="en-US">
                <a:solidFill>
                  <a:srgbClr val="CC0066"/>
                </a:solidFill>
              </a:rPr>
              <a:t>，</a:t>
            </a:r>
            <a:r>
              <a:rPr kumimoji="1" lang="en-US" altLang="zh-CN">
                <a:solidFill>
                  <a:srgbClr val="CC0066"/>
                </a:solidFill>
              </a:rPr>
              <a:t>MAX</a:t>
            </a:r>
            <a:r>
              <a:rPr kumimoji="1" lang="zh-CN" altLang="en-US">
                <a:solidFill>
                  <a:srgbClr val="CC0066"/>
                </a:solidFill>
              </a:rPr>
              <a:t>代表程序方，</a:t>
            </a:r>
            <a:r>
              <a:rPr kumimoji="1" lang="en-US" altLang="zh-CN">
                <a:solidFill>
                  <a:srgbClr val="CC0066"/>
                </a:solidFill>
              </a:rPr>
              <a:t>MIN</a:t>
            </a:r>
            <a:r>
              <a:rPr kumimoji="1" lang="zh-CN" altLang="en-US">
                <a:solidFill>
                  <a:srgbClr val="CC0066"/>
                </a:solidFill>
              </a:rPr>
              <a:t>代表对手方，且</a:t>
            </a:r>
            <a:r>
              <a:rPr kumimoji="1" lang="en-US" altLang="zh-CN">
                <a:solidFill>
                  <a:srgbClr val="CC0066"/>
                </a:solidFill>
              </a:rPr>
              <a:t>MAX</a:t>
            </a:r>
            <a:r>
              <a:rPr kumimoji="1" lang="zh-CN" altLang="en-US">
                <a:solidFill>
                  <a:srgbClr val="CC0066"/>
                </a:solidFill>
              </a:rPr>
              <a:t>先走。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anim calcmode="lin" valueType="num">
                                      <p:cBhvr additive="base">
                                        <p:cTn id="13"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35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日期占位符 3">
            <a:extLst>
              <a:ext uri="{FF2B5EF4-FFF2-40B4-BE49-F238E27FC236}">
                <a16:creationId xmlns:a16="http://schemas.microsoft.com/office/drawing/2014/main" id="{D61ACC74-8141-414B-883E-1E496E01FC4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4CB29C-1BD7-40EF-9AD3-A600748D3738}" type="datetime1">
              <a:rPr lang="en-US" altLang="zh-CN" sz="1400" smtClean="0"/>
              <a:pPr>
                <a:spcBef>
                  <a:spcPct val="0"/>
                </a:spcBef>
                <a:buClrTx/>
                <a:buSzTx/>
                <a:buFontTx/>
                <a:buNone/>
              </a:pPr>
              <a:t>3/18/2023</a:t>
            </a:fld>
            <a:endParaRPr lang="en-US" altLang="zh-CN" sz="1400"/>
          </a:p>
        </p:txBody>
      </p:sp>
      <p:sp>
        <p:nvSpPr>
          <p:cNvPr id="79874" name="灯片编号占位符 5">
            <a:extLst>
              <a:ext uri="{FF2B5EF4-FFF2-40B4-BE49-F238E27FC236}">
                <a16:creationId xmlns:a16="http://schemas.microsoft.com/office/drawing/2014/main" id="{BDBB0F74-F624-41C0-862A-978BA8B1F5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E4CCB9-3A2C-4B6D-BC6C-67B9CC4FE90D}" type="slidenum">
              <a:rPr lang="en-US" altLang="zh-CN" sz="2600">
                <a:solidFill>
                  <a:schemeClr val="bg1"/>
                </a:solidFill>
              </a:rPr>
              <a:pPr>
                <a:spcBef>
                  <a:spcPct val="0"/>
                </a:spcBef>
                <a:buClrTx/>
                <a:buSzTx/>
                <a:buFontTx/>
                <a:buNone/>
              </a:pPr>
              <a:t>64</a:t>
            </a:fld>
            <a:endParaRPr lang="en-US" altLang="zh-CN" sz="2600">
              <a:solidFill>
                <a:schemeClr val="bg1"/>
              </a:solidFill>
            </a:endParaRPr>
          </a:p>
        </p:txBody>
      </p:sp>
      <p:sp>
        <p:nvSpPr>
          <p:cNvPr id="79875" name="Rectangle 2">
            <a:extLst>
              <a:ext uri="{FF2B5EF4-FFF2-40B4-BE49-F238E27FC236}">
                <a16:creationId xmlns:a16="http://schemas.microsoft.com/office/drawing/2014/main" id="{7EEC9F40-2FAB-474D-8BA0-077F9ABDBD84}"/>
              </a:ext>
            </a:extLst>
          </p:cNvPr>
          <p:cNvSpPr>
            <a:spLocks noGrp="1" noChangeArrowheads="1"/>
          </p:cNvSpPr>
          <p:nvPr>
            <p:ph type="title"/>
          </p:nvPr>
        </p:nvSpPr>
        <p:spPr/>
        <p:txBody>
          <a:bodyPr/>
          <a:lstStyle/>
          <a:p>
            <a:pPr eaLnBrk="1" hangingPunct="1"/>
            <a:endParaRPr lang="zh-CN" altLang="zh-CN"/>
          </a:p>
        </p:txBody>
      </p:sp>
      <p:sp>
        <p:nvSpPr>
          <p:cNvPr id="79876" name="Rectangle 3">
            <a:extLst>
              <a:ext uri="{FF2B5EF4-FFF2-40B4-BE49-F238E27FC236}">
                <a16:creationId xmlns:a16="http://schemas.microsoft.com/office/drawing/2014/main" id="{1E996676-0CBE-4546-92C8-5C061185E495}"/>
              </a:ext>
            </a:extLst>
          </p:cNvPr>
          <p:cNvSpPr>
            <a:spLocks noGrp="1" noChangeArrowheads="1"/>
          </p:cNvSpPr>
          <p:nvPr>
            <p:ph type="body" idx="1"/>
          </p:nvPr>
        </p:nvSpPr>
        <p:spPr>
          <a:xfrm>
            <a:off x="838200" y="2362200"/>
            <a:ext cx="7693025" cy="3875088"/>
          </a:xfrm>
        </p:spPr>
        <p:txBody>
          <a:bodyPr/>
          <a:lstStyle/>
          <a:p>
            <a:pPr eaLnBrk="1" hangingPunct="1">
              <a:lnSpc>
                <a:spcPct val="90000"/>
              </a:lnSpc>
            </a:pPr>
            <a:r>
              <a:rPr lang="zh-CN" altLang="en-US">
                <a:solidFill>
                  <a:srgbClr val="CC0066"/>
                </a:solidFill>
              </a:rPr>
              <a:t>静态估值函数</a:t>
            </a:r>
            <a:r>
              <a:rPr lang="en-US" altLang="zh-CN"/>
              <a:t>e(p)</a:t>
            </a:r>
            <a:r>
              <a:rPr lang="zh-CN" altLang="en-US"/>
              <a:t>：建立在该棋的各种知识和特征上。</a:t>
            </a:r>
            <a:r>
              <a:rPr lang="zh-CN" altLang="en-US">
                <a:solidFill>
                  <a:srgbClr val="CC0066"/>
                </a:solidFill>
              </a:rPr>
              <a:t>对在一定深度处的节点所代表的局面  进行评价优劣的估计值．</a:t>
            </a:r>
          </a:p>
          <a:p>
            <a:pPr eaLnBrk="1" hangingPunct="1">
              <a:lnSpc>
                <a:spcPct val="90000"/>
              </a:lnSpc>
            </a:pPr>
            <a:r>
              <a:rPr lang="zh-CN" altLang="en-US"/>
              <a:t>静态估值函数因游戏而异．</a:t>
            </a:r>
          </a:p>
          <a:p>
            <a:pPr eaLnBrk="1" hangingPunct="1">
              <a:lnSpc>
                <a:spcPct val="90000"/>
              </a:lnSpc>
              <a:buFont typeface="Wingdings" panose="05000000000000000000" pitchFamily="2" charset="2"/>
              <a:buNone/>
            </a:pPr>
            <a:r>
              <a:rPr lang="zh-CN" altLang="en-US"/>
              <a:t>   </a:t>
            </a:r>
            <a:r>
              <a:rPr lang="zh-CN" altLang="en-US">
                <a:solidFill>
                  <a:srgbClr val="CC0066"/>
                </a:solidFill>
              </a:rPr>
              <a:t>如果对自己（</a:t>
            </a:r>
            <a:r>
              <a:rPr lang="en-US" altLang="zh-CN">
                <a:solidFill>
                  <a:srgbClr val="CC0066"/>
                </a:solidFill>
              </a:rPr>
              <a:t>MAX</a:t>
            </a:r>
            <a:r>
              <a:rPr lang="zh-CN" altLang="en-US">
                <a:solidFill>
                  <a:srgbClr val="CC0066"/>
                </a:solidFill>
              </a:rPr>
              <a:t>）有利，则取正值，越大，表示对我方越有利。等于正无穷大时，表示我方必胜。</a:t>
            </a:r>
          </a:p>
          <a:p>
            <a:pPr eaLnBrk="1" hangingPunct="1">
              <a:lnSpc>
                <a:spcPct val="90000"/>
              </a:lnSpc>
              <a:buFont typeface="Wingdings" panose="05000000000000000000" pitchFamily="2" charset="2"/>
              <a:buNone/>
            </a:pPr>
            <a:r>
              <a:rPr lang="zh-CN" altLang="en-US">
                <a:solidFill>
                  <a:srgbClr val="CC0066"/>
                </a:solidFill>
              </a:rPr>
              <a:t>   如果对自己不利，则取负值．越小，表示对我方越不利。等于负无穷大时，表示对方必胜。</a:t>
            </a: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日期占位符 3">
            <a:extLst>
              <a:ext uri="{FF2B5EF4-FFF2-40B4-BE49-F238E27FC236}">
                <a16:creationId xmlns:a16="http://schemas.microsoft.com/office/drawing/2014/main" id="{ACA3418E-73F2-4352-B43D-A4AF431CA6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AB1D8F-D75F-40AA-AFEA-DDCB325AB0A2}" type="datetime1">
              <a:rPr lang="en-US" altLang="zh-CN" sz="1400" smtClean="0"/>
              <a:pPr>
                <a:spcBef>
                  <a:spcPct val="0"/>
                </a:spcBef>
                <a:buClrTx/>
                <a:buSzTx/>
                <a:buFontTx/>
                <a:buNone/>
              </a:pPr>
              <a:t>3/18/2023</a:t>
            </a:fld>
            <a:endParaRPr lang="en-US" altLang="zh-CN" sz="1400"/>
          </a:p>
        </p:txBody>
      </p:sp>
      <p:sp>
        <p:nvSpPr>
          <p:cNvPr id="80898" name="灯片编号占位符 5">
            <a:extLst>
              <a:ext uri="{FF2B5EF4-FFF2-40B4-BE49-F238E27FC236}">
                <a16:creationId xmlns:a16="http://schemas.microsoft.com/office/drawing/2014/main" id="{85E9E6AF-3B9F-4564-855D-932F2A33E2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084935-909B-442B-928C-5E02E8CE36DB}" type="slidenum">
              <a:rPr lang="en-US" altLang="zh-CN" sz="2600">
                <a:solidFill>
                  <a:schemeClr val="bg1"/>
                </a:solidFill>
              </a:rPr>
              <a:pPr>
                <a:spcBef>
                  <a:spcPct val="0"/>
                </a:spcBef>
                <a:buClrTx/>
                <a:buSzTx/>
                <a:buFontTx/>
                <a:buNone/>
              </a:pPr>
              <a:t>65</a:t>
            </a:fld>
            <a:endParaRPr lang="en-US" altLang="zh-CN" sz="2600">
              <a:solidFill>
                <a:schemeClr val="bg1"/>
              </a:solidFill>
            </a:endParaRPr>
          </a:p>
        </p:txBody>
      </p:sp>
      <p:sp>
        <p:nvSpPr>
          <p:cNvPr id="80899" name="Rectangle 2">
            <a:extLst>
              <a:ext uri="{FF2B5EF4-FFF2-40B4-BE49-F238E27FC236}">
                <a16:creationId xmlns:a16="http://schemas.microsoft.com/office/drawing/2014/main" id="{A44C3C87-66DC-4E8C-B55A-30FAE9D2A5BE}"/>
              </a:ext>
            </a:extLst>
          </p:cNvPr>
          <p:cNvSpPr>
            <a:spLocks noGrp="1" noChangeArrowheads="1"/>
          </p:cNvSpPr>
          <p:nvPr>
            <p:ph type="title"/>
          </p:nvPr>
        </p:nvSpPr>
        <p:spPr/>
        <p:txBody>
          <a:bodyPr/>
          <a:lstStyle/>
          <a:p>
            <a:pPr eaLnBrk="1" hangingPunct="1"/>
            <a:endParaRPr lang="zh-CN" altLang="zh-CN"/>
          </a:p>
        </p:txBody>
      </p:sp>
      <p:sp>
        <p:nvSpPr>
          <p:cNvPr id="80900" name="Rectangle 3">
            <a:extLst>
              <a:ext uri="{FF2B5EF4-FFF2-40B4-BE49-F238E27FC236}">
                <a16:creationId xmlns:a16="http://schemas.microsoft.com/office/drawing/2014/main" id="{0EAF63F2-2760-47C0-8F68-937BEB32177D}"/>
              </a:ext>
            </a:extLst>
          </p:cNvPr>
          <p:cNvSpPr>
            <a:spLocks noGrp="1" noChangeArrowheads="1"/>
          </p:cNvSpPr>
          <p:nvPr>
            <p:ph type="body" idx="1"/>
          </p:nvPr>
        </p:nvSpPr>
        <p:spPr/>
        <p:txBody>
          <a:bodyPr/>
          <a:lstStyle/>
          <a:p>
            <a:pPr eaLnBrk="1" hangingPunct="1">
              <a:lnSpc>
                <a:spcPct val="90000"/>
              </a:lnSpc>
              <a:spcBef>
                <a:spcPct val="50000"/>
              </a:spcBef>
              <a:buClrTx/>
              <a:buSzTx/>
              <a:buFontTx/>
              <a:buNone/>
            </a:pPr>
            <a:r>
              <a:rPr lang="zh-CN" altLang="en-US" sz="3200">
                <a:solidFill>
                  <a:srgbClr val="CC0066"/>
                </a:solidFill>
              </a:rPr>
              <a:t>极小极大过程基本思想：</a:t>
            </a:r>
          </a:p>
          <a:p>
            <a:pPr eaLnBrk="1" hangingPunct="1">
              <a:lnSpc>
                <a:spcPct val="90000"/>
              </a:lnSpc>
              <a:spcBef>
                <a:spcPct val="50000"/>
              </a:spcBef>
              <a:buClrTx/>
              <a:buSzTx/>
              <a:buFontTx/>
              <a:buNone/>
            </a:pPr>
            <a:r>
              <a:rPr kumimoji="1" lang="zh-CN" altLang="en-US" sz="2400">
                <a:solidFill>
                  <a:srgbClr val="000099"/>
                </a:solidFill>
              </a:rPr>
              <a:t>    当轮到我方走棋时，首先按照一定的搜索深度生成出给定深度以内的所有状态，计算所有叶节点的静态估值函数值。然后逆向计算：对于我方要走的节点（</a:t>
            </a:r>
            <a:r>
              <a:rPr kumimoji="1" lang="en-US" altLang="zh-CN" sz="2400">
                <a:solidFill>
                  <a:srgbClr val="000099"/>
                </a:solidFill>
              </a:rPr>
              <a:t>MAX</a:t>
            </a:r>
            <a:r>
              <a:rPr kumimoji="1" lang="zh-CN" altLang="en-US" sz="2400">
                <a:solidFill>
                  <a:srgbClr val="000099"/>
                </a:solidFill>
              </a:rPr>
              <a:t>节点）取其子节点中的最大值为该节点的值（因为我方总是选择对我方有利的棋）；对于对方要走的节点（</a:t>
            </a:r>
            <a:r>
              <a:rPr kumimoji="1" lang="en-US" altLang="zh-CN" sz="2400">
                <a:solidFill>
                  <a:srgbClr val="000099"/>
                </a:solidFill>
              </a:rPr>
              <a:t>MIN</a:t>
            </a:r>
            <a:r>
              <a:rPr kumimoji="1" lang="zh-CN" altLang="en-US" sz="2400">
                <a:solidFill>
                  <a:srgbClr val="000099"/>
                </a:solidFill>
              </a:rPr>
              <a:t>节点）取其子节点中的最小值为该节点的值（对方总是选择对我方不利的棋）。一直到计算出根节点的值为止。获得根节点取值的那一分枝，即为所选择的最佳走步。</a:t>
            </a:r>
            <a:endParaRPr kumimoji="1" lang="zh-CN" altLang="en-US" sz="2400"/>
          </a:p>
          <a:p>
            <a:pPr eaLnBrk="1" hangingPunct="1">
              <a:lnSpc>
                <a:spcPct val="90000"/>
              </a:lnSpc>
              <a:buFont typeface="Wingdings" panose="05000000000000000000" pitchFamily="2" charset="2"/>
              <a:buNone/>
            </a:pPr>
            <a:endParaRPr lang="en-US" altLang="zh-CN" sz="2400"/>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占位符 3">
            <a:extLst>
              <a:ext uri="{FF2B5EF4-FFF2-40B4-BE49-F238E27FC236}">
                <a16:creationId xmlns:a16="http://schemas.microsoft.com/office/drawing/2014/main" id="{3E34E075-4395-44F2-8735-0DA4A4030DF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34AF892-7EDF-4CCC-8CF9-0154FFBE9E74}" type="datetime1">
              <a:rPr lang="en-US" altLang="zh-CN" sz="1400" smtClean="0"/>
              <a:pPr>
                <a:spcBef>
                  <a:spcPct val="0"/>
                </a:spcBef>
                <a:buClrTx/>
                <a:buSzTx/>
                <a:buFontTx/>
                <a:buNone/>
              </a:pPr>
              <a:t>3/18/2023</a:t>
            </a:fld>
            <a:endParaRPr lang="en-US" altLang="zh-CN" sz="1400"/>
          </a:p>
        </p:txBody>
      </p:sp>
      <p:sp>
        <p:nvSpPr>
          <p:cNvPr id="81922" name="灯片编号占位符 5">
            <a:extLst>
              <a:ext uri="{FF2B5EF4-FFF2-40B4-BE49-F238E27FC236}">
                <a16:creationId xmlns:a16="http://schemas.microsoft.com/office/drawing/2014/main" id="{7168FCBE-70F4-4876-8484-EA9551BC3B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46676E-6071-4265-AA12-A8170E49F9DC}" type="slidenum">
              <a:rPr lang="en-US" altLang="zh-CN" sz="2600">
                <a:solidFill>
                  <a:schemeClr val="bg1"/>
                </a:solidFill>
              </a:rPr>
              <a:pPr>
                <a:spcBef>
                  <a:spcPct val="0"/>
                </a:spcBef>
                <a:buClrTx/>
                <a:buSzTx/>
                <a:buFontTx/>
                <a:buNone/>
              </a:pPr>
              <a:t>66</a:t>
            </a:fld>
            <a:endParaRPr lang="en-US" altLang="zh-CN" sz="2600">
              <a:solidFill>
                <a:schemeClr val="bg1"/>
              </a:solidFill>
            </a:endParaRPr>
          </a:p>
        </p:txBody>
      </p:sp>
      <p:sp>
        <p:nvSpPr>
          <p:cNvPr id="81923" name="Rectangle 2">
            <a:extLst>
              <a:ext uri="{FF2B5EF4-FFF2-40B4-BE49-F238E27FC236}">
                <a16:creationId xmlns:a16="http://schemas.microsoft.com/office/drawing/2014/main" id="{6135F044-199D-4DE5-8C73-FBFE943EFAA8}"/>
              </a:ext>
            </a:extLst>
          </p:cNvPr>
          <p:cNvSpPr>
            <a:spLocks noGrp="1" noChangeArrowheads="1"/>
          </p:cNvSpPr>
          <p:nvPr>
            <p:ph type="title"/>
          </p:nvPr>
        </p:nvSpPr>
        <p:spPr/>
        <p:txBody>
          <a:bodyPr/>
          <a:lstStyle/>
          <a:p>
            <a:pPr eaLnBrk="1" hangingPunct="1"/>
            <a:endParaRPr lang="zh-CN" altLang="zh-CN"/>
          </a:p>
        </p:txBody>
      </p:sp>
      <p:sp>
        <p:nvSpPr>
          <p:cNvPr id="81924" name="Rectangle 3">
            <a:extLst>
              <a:ext uri="{FF2B5EF4-FFF2-40B4-BE49-F238E27FC236}">
                <a16:creationId xmlns:a16="http://schemas.microsoft.com/office/drawing/2014/main" id="{13EA9935-43DE-4D92-921E-1BC088CC3327}"/>
              </a:ext>
            </a:extLst>
          </p:cNvPr>
          <p:cNvSpPr>
            <a:spLocks noGrp="1" noChangeArrowheads="1"/>
          </p:cNvSpPr>
          <p:nvPr>
            <p:ph type="body" idx="1"/>
          </p:nvPr>
        </p:nvSpPr>
        <p:spPr/>
        <p:txBody>
          <a:bodyPr/>
          <a:lstStyle/>
          <a:p>
            <a:pPr eaLnBrk="1" hangingPunct="1">
              <a:lnSpc>
                <a:spcPct val="80000"/>
              </a:lnSpc>
            </a:pPr>
            <a:r>
              <a:rPr lang="zh-CN" altLang="en-US">
                <a:solidFill>
                  <a:srgbClr val="CC0066"/>
                </a:solidFill>
              </a:rPr>
              <a:t>极小极大原则</a:t>
            </a:r>
          </a:p>
          <a:p>
            <a:pPr eaLnBrk="1" hangingPunct="1">
              <a:lnSpc>
                <a:spcPct val="80000"/>
              </a:lnSpc>
              <a:buFont typeface="Wingdings" panose="05000000000000000000" pitchFamily="2" charset="2"/>
              <a:buNone/>
            </a:pPr>
            <a:r>
              <a:rPr lang="zh-CN" altLang="en-US" sz="2000"/>
              <a:t>    </a:t>
            </a:r>
            <a:r>
              <a:rPr lang="en-US" altLang="zh-CN" sz="2000"/>
              <a:t>MAX</a:t>
            </a:r>
            <a:r>
              <a:rPr lang="zh-CN" altLang="en-US" sz="2000"/>
              <a:t>节点在其</a:t>
            </a:r>
            <a:r>
              <a:rPr lang="en-US" altLang="zh-CN" sz="2000"/>
              <a:t>MIN</a:t>
            </a:r>
            <a:r>
              <a:rPr lang="zh-CN" altLang="en-US" sz="2000"/>
              <a:t>子节点的倒推值中选</a:t>
            </a:r>
            <a:r>
              <a:rPr lang="en-US" altLang="zh-CN" sz="2000"/>
              <a:t>max</a:t>
            </a:r>
            <a:r>
              <a:rPr lang="zh-CN" altLang="en-US" sz="2000"/>
              <a:t>；</a:t>
            </a:r>
          </a:p>
          <a:p>
            <a:pPr eaLnBrk="1" hangingPunct="1">
              <a:lnSpc>
                <a:spcPct val="80000"/>
              </a:lnSpc>
              <a:buFont typeface="Wingdings" panose="05000000000000000000" pitchFamily="2" charset="2"/>
              <a:buNone/>
            </a:pPr>
            <a:r>
              <a:rPr lang="zh-CN" altLang="en-US" sz="2000"/>
              <a:t>    </a:t>
            </a:r>
            <a:r>
              <a:rPr lang="en-US" altLang="zh-CN" sz="2000"/>
              <a:t>MIN</a:t>
            </a:r>
            <a:r>
              <a:rPr lang="zh-CN" altLang="en-US" sz="2000"/>
              <a:t>节点在其</a:t>
            </a:r>
            <a:r>
              <a:rPr lang="en-US" altLang="zh-CN" sz="2000"/>
              <a:t>MAX</a:t>
            </a:r>
            <a:r>
              <a:rPr lang="zh-CN" altLang="en-US" sz="2000"/>
              <a:t>子节点的倒推值中选</a:t>
            </a:r>
            <a:r>
              <a:rPr lang="en-US" altLang="zh-CN" sz="2000"/>
              <a:t>min</a:t>
            </a:r>
          </a:p>
          <a:p>
            <a:pPr eaLnBrk="1" hangingPunct="1">
              <a:lnSpc>
                <a:spcPct val="80000"/>
              </a:lnSpc>
            </a:pPr>
            <a:r>
              <a:rPr lang="zh-CN" altLang="en-US">
                <a:solidFill>
                  <a:srgbClr val="CC0066"/>
                </a:solidFill>
              </a:rPr>
              <a:t>倒推值</a:t>
            </a:r>
          </a:p>
          <a:p>
            <a:pPr eaLnBrk="1" hangingPunct="1">
              <a:lnSpc>
                <a:spcPct val="80000"/>
              </a:lnSpc>
              <a:buFont typeface="Wingdings" panose="05000000000000000000" pitchFamily="2" charset="2"/>
              <a:buNone/>
            </a:pPr>
            <a:r>
              <a:rPr lang="zh-CN" altLang="en-US" sz="2000"/>
              <a:t>    在极小极大过程中，第</a:t>
            </a:r>
            <a:r>
              <a:rPr lang="en-US" altLang="zh-CN" sz="2000"/>
              <a:t>i</a:t>
            </a:r>
            <a:r>
              <a:rPr lang="zh-CN" altLang="en-US" sz="2000"/>
              <a:t>层节点根据第</a:t>
            </a:r>
            <a:r>
              <a:rPr lang="en-US" altLang="zh-CN" sz="2000"/>
              <a:t>i+1</a:t>
            </a:r>
            <a:r>
              <a:rPr lang="zh-CN" altLang="en-US" sz="2000"/>
              <a:t>层节点的值使用极小极大原则而获得的值。</a:t>
            </a:r>
          </a:p>
          <a:p>
            <a:pPr eaLnBrk="1" hangingPunct="1">
              <a:lnSpc>
                <a:spcPct val="80000"/>
              </a:lnSpc>
            </a:pPr>
            <a:r>
              <a:rPr lang="zh-CN" altLang="en-US">
                <a:solidFill>
                  <a:srgbClr val="CC0066"/>
                </a:solidFill>
              </a:rPr>
              <a:t>极小极大过程</a:t>
            </a:r>
          </a:p>
          <a:p>
            <a:pPr eaLnBrk="1" hangingPunct="1">
              <a:lnSpc>
                <a:spcPct val="80000"/>
              </a:lnSpc>
              <a:buFont typeface="Wingdings" panose="05000000000000000000" pitchFamily="2" charset="2"/>
              <a:buNone/>
            </a:pPr>
            <a:r>
              <a:rPr lang="en-US" altLang="zh-CN" sz="2000"/>
              <a:t>1.</a:t>
            </a:r>
            <a:r>
              <a:rPr lang="zh-CN" altLang="en-US" sz="2000"/>
              <a:t>按宽度优先生成</a:t>
            </a:r>
            <a:r>
              <a:rPr lang="en-US" altLang="zh-CN" sz="2000"/>
              <a:t>0</a:t>
            </a:r>
            <a:r>
              <a:rPr lang="zh-CN" altLang="en-US" sz="2000"/>
              <a:t>至</a:t>
            </a:r>
            <a:r>
              <a:rPr lang="en-US" altLang="zh-CN" sz="2000"/>
              <a:t>L</a:t>
            </a:r>
            <a:r>
              <a:rPr lang="zh-CN" altLang="en-US" sz="2000"/>
              <a:t>层所有节点。</a:t>
            </a:r>
          </a:p>
          <a:p>
            <a:pPr eaLnBrk="1" hangingPunct="1">
              <a:lnSpc>
                <a:spcPct val="80000"/>
              </a:lnSpc>
              <a:buFont typeface="Wingdings" panose="05000000000000000000" pitchFamily="2" charset="2"/>
              <a:buNone/>
            </a:pPr>
            <a:r>
              <a:rPr lang="en-US" altLang="zh-CN" sz="2000"/>
              <a:t>2.</a:t>
            </a:r>
            <a:r>
              <a:rPr lang="zh-CN" altLang="en-US" sz="2000"/>
              <a:t>使用静态估值函数计算第</a:t>
            </a:r>
            <a:r>
              <a:rPr lang="en-US" altLang="zh-CN" sz="2000"/>
              <a:t>L</a:t>
            </a:r>
            <a:r>
              <a:rPr lang="zh-CN" altLang="en-US" sz="2000"/>
              <a:t>层节点的函数值。</a:t>
            </a:r>
          </a:p>
          <a:p>
            <a:pPr eaLnBrk="1" hangingPunct="1">
              <a:lnSpc>
                <a:spcPct val="80000"/>
              </a:lnSpc>
              <a:buFont typeface="Wingdings" panose="05000000000000000000" pitchFamily="2" charset="2"/>
              <a:buNone/>
            </a:pPr>
            <a:r>
              <a:rPr lang="en-US" altLang="zh-CN" sz="2000"/>
              <a:t>3.</a:t>
            </a:r>
            <a:r>
              <a:rPr lang="zh-CN" altLang="en-US" sz="2000"/>
              <a:t>按极小极大原则计算各层节点的倒推值，直到求出初始节点的倒推值为止。实现该倒推值的走步就是相对好的走步。</a:t>
            </a:r>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日期占位符 3">
            <a:extLst>
              <a:ext uri="{FF2B5EF4-FFF2-40B4-BE49-F238E27FC236}">
                <a16:creationId xmlns:a16="http://schemas.microsoft.com/office/drawing/2014/main" id="{88290F31-8C4D-471F-9D85-2D7804F80B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584306-0BF7-4B18-A4B2-5B55DCA97FB8}" type="datetime1">
              <a:rPr lang="en-US" altLang="zh-CN" sz="1400" smtClean="0"/>
              <a:pPr>
                <a:spcBef>
                  <a:spcPct val="0"/>
                </a:spcBef>
                <a:buClrTx/>
                <a:buSzTx/>
                <a:buFontTx/>
                <a:buNone/>
              </a:pPr>
              <a:t>3/18/2023</a:t>
            </a:fld>
            <a:endParaRPr lang="en-US" altLang="zh-CN" sz="1400"/>
          </a:p>
        </p:txBody>
      </p:sp>
      <p:sp>
        <p:nvSpPr>
          <p:cNvPr id="82946" name="灯片编号占位符 5">
            <a:extLst>
              <a:ext uri="{FF2B5EF4-FFF2-40B4-BE49-F238E27FC236}">
                <a16:creationId xmlns:a16="http://schemas.microsoft.com/office/drawing/2014/main" id="{4958DAE1-1EF8-4A60-962A-3CCFA0B6B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97E384-8423-49E0-B977-E858056C607A}" type="slidenum">
              <a:rPr lang="en-US" altLang="zh-CN" sz="2600">
                <a:solidFill>
                  <a:schemeClr val="bg1"/>
                </a:solidFill>
              </a:rPr>
              <a:pPr>
                <a:spcBef>
                  <a:spcPct val="0"/>
                </a:spcBef>
                <a:buClrTx/>
                <a:buSzTx/>
                <a:buFontTx/>
                <a:buNone/>
              </a:pPr>
              <a:t>67</a:t>
            </a:fld>
            <a:endParaRPr lang="en-US" altLang="zh-CN" sz="2600">
              <a:solidFill>
                <a:schemeClr val="bg1"/>
              </a:solidFill>
            </a:endParaRPr>
          </a:p>
        </p:txBody>
      </p:sp>
      <p:sp>
        <p:nvSpPr>
          <p:cNvPr id="82947" name="AutoShape 2">
            <a:extLst>
              <a:ext uri="{FF2B5EF4-FFF2-40B4-BE49-F238E27FC236}">
                <a16:creationId xmlns:a16="http://schemas.microsoft.com/office/drawing/2014/main" id="{96BD5909-6D0C-4124-9B99-ABB04E5CB3BF}"/>
              </a:ext>
            </a:extLst>
          </p:cNvPr>
          <p:cNvSpPr>
            <a:spLocks noGrp="1" noChangeArrowheads="1"/>
          </p:cNvSpPr>
          <p:nvPr>
            <p:ph type="title"/>
          </p:nvPr>
        </p:nvSpPr>
        <p:spPr/>
        <p:txBody>
          <a:bodyPr/>
          <a:lstStyle/>
          <a:p>
            <a:pPr eaLnBrk="1" hangingPunct="1"/>
            <a:r>
              <a:rPr lang="zh-CN" altLang="en-US"/>
              <a:t>例</a:t>
            </a:r>
          </a:p>
        </p:txBody>
      </p:sp>
      <p:pic>
        <p:nvPicPr>
          <p:cNvPr id="82948" name="Picture 4" descr="http://210.43.128.200:8009/18/text/chapter3/images/3_5.gif">
            <a:extLst>
              <a:ext uri="{FF2B5EF4-FFF2-40B4-BE49-F238E27FC236}">
                <a16:creationId xmlns:a16="http://schemas.microsoft.com/office/drawing/2014/main" id="{3BF731A4-35F7-4E2D-A7EE-FE64C3548EBA}"/>
              </a:ext>
            </a:extLst>
          </p:cNvPr>
          <p:cNvPicPr>
            <a:picLocks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1619250" y="2852738"/>
            <a:ext cx="5988050" cy="3240087"/>
          </a:xfrm>
          <a:noFill/>
        </p:spPr>
      </p:pic>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日期占位符 3">
            <a:extLst>
              <a:ext uri="{FF2B5EF4-FFF2-40B4-BE49-F238E27FC236}">
                <a16:creationId xmlns:a16="http://schemas.microsoft.com/office/drawing/2014/main" id="{B229FC5F-BCE1-46BE-9909-631956F234E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7FA2EC-F624-4525-AF36-3B00991E279F}" type="datetime1">
              <a:rPr lang="en-US" altLang="zh-CN" sz="1400" smtClean="0"/>
              <a:pPr>
                <a:spcBef>
                  <a:spcPct val="0"/>
                </a:spcBef>
                <a:buClrTx/>
                <a:buSzTx/>
                <a:buFontTx/>
                <a:buNone/>
              </a:pPr>
              <a:t>3/18/2023</a:t>
            </a:fld>
            <a:endParaRPr lang="en-US" altLang="zh-CN" sz="1400"/>
          </a:p>
        </p:txBody>
      </p:sp>
      <p:sp>
        <p:nvSpPr>
          <p:cNvPr id="83970" name="灯片编号占位符 5">
            <a:extLst>
              <a:ext uri="{FF2B5EF4-FFF2-40B4-BE49-F238E27FC236}">
                <a16:creationId xmlns:a16="http://schemas.microsoft.com/office/drawing/2014/main" id="{82C3F3F6-ECE5-4CB6-961B-10A2620F97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961B0F-837F-4B6D-ACE9-CE8640F88EC0}" type="slidenum">
              <a:rPr lang="en-US" altLang="zh-CN" sz="2600">
                <a:solidFill>
                  <a:schemeClr val="bg1"/>
                </a:solidFill>
              </a:rPr>
              <a:pPr>
                <a:spcBef>
                  <a:spcPct val="0"/>
                </a:spcBef>
                <a:buClrTx/>
                <a:buSzTx/>
                <a:buFontTx/>
                <a:buNone/>
              </a:pPr>
              <a:t>68</a:t>
            </a:fld>
            <a:endParaRPr lang="en-US" altLang="zh-CN" sz="2600">
              <a:solidFill>
                <a:schemeClr val="bg1"/>
              </a:solidFill>
            </a:endParaRPr>
          </a:p>
        </p:txBody>
      </p:sp>
      <p:sp>
        <p:nvSpPr>
          <p:cNvPr id="83971" name="AutoShape 2">
            <a:extLst>
              <a:ext uri="{FF2B5EF4-FFF2-40B4-BE49-F238E27FC236}">
                <a16:creationId xmlns:a16="http://schemas.microsoft.com/office/drawing/2014/main" id="{7802DF4B-2AD8-4D13-AAEC-C6B6E097C475}"/>
              </a:ext>
            </a:extLst>
          </p:cNvPr>
          <p:cNvSpPr>
            <a:spLocks noGrp="1" noChangeArrowheads="1"/>
          </p:cNvSpPr>
          <p:nvPr>
            <p:ph type="title"/>
          </p:nvPr>
        </p:nvSpPr>
        <p:spPr/>
        <p:txBody>
          <a:bodyPr/>
          <a:lstStyle/>
          <a:p>
            <a:pPr eaLnBrk="1" hangingPunct="1"/>
            <a:r>
              <a:rPr kumimoji="1" lang="en-US" altLang="zh-CN" b="0">
                <a:solidFill>
                  <a:srgbClr val="0000FF"/>
                </a:solidFill>
              </a:rPr>
              <a:t>MINIMAX</a:t>
            </a:r>
            <a:r>
              <a:rPr kumimoji="1" lang="zh-CN" altLang="en-US" b="0">
                <a:solidFill>
                  <a:srgbClr val="0000FF"/>
                </a:solidFill>
              </a:rPr>
              <a:t>过程</a:t>
            </a:r>
          </a:p>
        </p:txBody>
      </p:sp>
      <p:sp>
        <p:nvSpPr>
          <p:cNvPr id="83972" name="Rectangle 3">
            <a:extLst>
              <a:ext uri="{FF2B5EF4-FFF2-40B4-BE49-F238E27FC236}">
                <a16:creationId xmlns:a16="http://schemas.microsoft.com/office/drawing/2014/main" id="{87ADD78D-9226-4307-8D20-DB4AEE922338}"/>
              </a:ext>
            </a:extLst>
          </p:cNvPr>
          <p:cNvSpPr>
            <a:spLocks noGrp="1" noChangeArrowheads="1"/>
          </p:cNvSpPr>
          <p:nvPr>
            <p:ph type="body" idx="1"/>
          </p:nvPr>
        </p:nvSpPr>
        <p:spPr>
          <a:xfrm>
            <a:off x="838200" y="2362200"/>
            <a:ext cx="7693025" cy="4738688"/>
          </a:xfrm>
        </p:spPr>
        <p:txBody>
          <a:bodyPr/>
          <a:lstStyle/>
          <a:p>
            <a:pPr eaLnBrk="1" hangingPunct="1">
              <a:lnSpc>
                <a:spcPct val="90000"/>
              </a:lnSpc>
              <a:buFont typeface="Wingdings" panose="05000000000000000000" pitchFamily="2" charset="2"/>
              <a:buNone/>
            </a:pPr>
            <a:r>
              <a:rPr kumimoji="1" lang="en-US" altLang="zh-CN" sz="2000" b="1">
                <a:solidFill>
                  <a:srgbClr val="0000FF"/>
                </a:solidFill>
              </a:rPr>
              <a:t>①T:</a:t>
            </a:r>
            <a:r>
              <a:rPr kumimoji="1" lang="zh-CN" altLang="en-US" sz="2000" b="1">
                <a:solidFill>
                  <a:srgbClr val="0000FF"/>
                </a:solidFill>
              </a:rPr>
              <a:t>＝（</a:t>
            </a:r>
            <a:r>
              <a:rPr kumimoji="1" lang="en-US" altLang="zh-CN" sz="2000" b="1">
                <a:solidFill>
                  <a:srgbClr val="0000FF"/>
                </a:solidFill>
              </a:rPr>
              <a:t>s</a:t>
            </a:r>
            <a:r>
              <a:rPr kumimoji="1" lang="zh-CN" altLang="en-US" sz="2000" b="1">
                <a:solidFill>
                  <a:srgbClr val="0000FF"/>
                </a:solidFill>
              </a:rPr>
              <a:t>，</a:t>
            </a:r>
            <a:r>
              <a:rPr kumimoji="1" lang="en-US" altLang="zh-CN" sz="2000" b="1">
                <a:solidFill>
                  <a:srgbClr val="0000FF"/>
                </a:solidFill>
              </a:rPr>
              <a:t>MAX</a:t>
            </a:r>
            <a:r>
              <a:rPr kumimoji="1" lang="zh-CN" altLang="en-US" sz="2000" b="1">
                <a:solidFill>
                  <a:srgbClr val="0000FF"/>
                </a:solidFill>
              </a:rPr>
              <a:t>），</a:t>
            </a:r>
            <a:r>
              <a:rPr kumimoji="1" lang="en-US" altLang="zh-CN" sz="2000" b="1">
                <a:solidFill>
                  <a:srgbClr val="0000FF"/>
                </a:solidFill>
              </a:rPr>
              <a:t>OPEN:</a:t>
            </a:r>
            <a:r>
              <a:rPr kumimoji="1" lang="zh-CN" altLang="en-US" sz="2000" b="1">
                <a:solidFill>
                  <a:srgbClr val="0000FF"/>
                </a:solidFill>
              </a:rPr>
              <a:t>＝（</a:t>
            </a:r>
            <a:r>
              <a:rPr kumimoji="1" lang="en-US" altLang="zh-CN" sz="2000" b="1">
                <a:solidFill>
                  <a:srgbClr val="0000FF"/>
                </a:solidFill>
              </a:rPr>
              <a:t>s</a:t>
            </a:r>
            <a:r>
              <a:rPr kumimoji="1" lang="zh-CN" altLang="en-US" sz="2000" b="1">
                <a:solidFill>
                  <a:srgbClr val="0000FF"/>
                </a:solidFill>
              </a:rPr>
              <a:t>），</a:t>
            </a:r>
            <a:r>
              <a:rPr kumimoji="1" lang="en-US" altLang="zh-CN" sz="2000" b="1">
                <a:solidFill>
                  <a:srgbClr val="0000FF"/>
                </a:solidFill>
              </a:rPr>
              <a:t>CLOSED:</a:t>
            </a:r>
            <a:r>
              <a:rPr kumimoji="1" lang="zh-CN" altLang="en-US" sz="2000" b="1">
                <a:solidFill>
                  <a:srgbClr val="0000FF"/>
                </a:solidFill>
              </a:rPr>
              <a:t>＝（ ）；</a:t>
            </a:r>
          </a:p>
          <a:p>
            <a:pPr eaLnBrk="1" hangingPunct="1">
              <a:lnSpc>
                <a:spcPct val="90000"/>
              </a:lnSpc>
              <a:buFont typeface="Wingdings" panose="05000000000000000000" pitchFamily="2" charset="2"/>
              <a:buNone/>
            </a:pPr>
            <a:r>
              <a:rPr kumimoji="1" lang="zh-CN" altLang="en-US" sz="2000" b="1">
                <a:solidFill>
                  <a:srgbClr val="0000FF"/>
                </a:solidFill>
              </a:rPr>
              <a:t>        开始时树由初始节点构成，</a:t>
            </a:r>
            <a:r>
              <a:rPr kumimoji="1" lang="en-US" altLang="zh-CN" sz="2000" b="1">
                <a:solidFill>
                  <a:srgbClr val="0000FF"/>
                </a:solidFill>
              </a:rPr>
              <a:t>OPEN</a:t>
            </a:r>
            <a:r>
              <a:rPr kumimoji="1" lang="zh-CN" altLang="en-US" sz="2000" b="1">
                <a:solidFill>
                  <a:srgbClr val="0000FF"/>
                </a:solidFill>
              </a:rPr>
              <a:t>表只含有</a:t>
            </a:r>
            <a:r>
              <a:rPr kumimoji="1" lang="en-US" altLang="zh-CN" sz="2000" b="1">
                <a:solidFill>
                  <a:srgbClr val="0000FF"/>
                </a:solidFill>
              </a:rPr>
              <a:t>s</a:t>
            </a:r>
            <a:r>
              <a:rPr kumimoji="1" lang="zh-CN" altLang="en-US" sz="2000" b="1">
                <a:solidFill>
                  <a:srgbClr val="0000FF"/>
                </a:solidFill>
              </a:rPr>
              <a:t>。</a:t>
            </a:r>
          </a:p>
          <a:p>
            <a:pPr eaLnBrk="1" hangingPunct="1">
              <a:lnSpc>
                <a:spcPct val="90000"/>
              </a:lnSpc>
              <a:buFont typeface="Wingdings" panose="05000000000000000000" pitchFamily="2" charset="2"/>
              <a:buNone/>
            </a:pPr>
            <a:r>
              <a:rPr kumimoji="1" lang="zh-CN" altLang="en-US" sz="2000" b="1">
                <a:solidFill>
                  <a:srgbClr val="0000FF"/>
                </a:solidFill>
              </a:rPr>
              <a:t>②</a:t>
            </a:r>
            <a:r>
              <a:rPr kumimoji="1" lang="en-US" altLang="zh-CN" sz="2000" b="1">
                <a:solidFill>
                  <a:srgbClr val="0000FF"/>
                </a:solidFill>
              </a:rPr>
              <a:t>LOOP1:IF OPEN</a:t>
            </a:r>
            <a:r>
              <a:rPr kumimoji="1" lang="zh-CN" altLang="en-US" sz="2000" b="1">
                <a:solidFill>
                  <a:srgbClr val="0000FF"/>
                </a:solidFill>
              </a:rPr>
              <a:t>＝（ ），</a:t>
            </a:r>
            <a:r>
              <a:rPr kumimoji="1" lang="en-US" altLang="zh-CN" sz="2000" b="1">
                <a:solidFill>
                  <a:srgbClr val="0000FF"/>
                </a:solidFill>
              </a:rPr>
              <a:t>THEN GO LOOP2</a:t>
            </a:r>
            <a:r>
              <a:rPr kumimoji="1" lang="zh-CN" altLang="en-US" sz="2000" b="1">
                <a:solidFill>
                  <a:srgbClr val="0000FF"/>
                </a:solidFill>
              </a:rPr>
              <a:t>；</a:t>
            </a:r>
          </a:p>
          <a:p>
            <a:pPr eaLnBrk="1" hangingPunct="1">
              <a:lnSpc>
                <a:spcPct val="90000"/>
              </a:lnSpc>
              <a:buFont typeface="Wingdings" panose="05000000000000000000" pitchFamily="2" charset="2"/>
              <a:buNone/>
            </a:pPr>
            <a:r>
              <a:rPr kumimoji="1" lang="zh-CN" altLang="en-US" sz="2000" b="1">
                <a:solidFill>
                  <a:srgbClr val="0000FF"/>
                </a:solidFill>
              </a:rPr>
              <a:t>③</a:t>
            </a:r>
            <a:r>
              <a:rPr kumimoji="1" lang="en-US" altLang="zh-CN" sz="2000" b="1">
                <a:solidFill>
                  <a:srgbClr val="0000FF"/>
                </a:solidFill>
              </a:rPr>
              <a:t>n:</a:t>
            </a:r>
            <a:r>
              <a:rPr kumimoji="1" lang="zh-CN" altLang="en-US" sz="2000" b="1">
                <a:solidFill>
                  <a:srgbClr val="0000FF"/>
                </a:solidFill>
              </a:rPr>
              <a:t>＝</a:t>
            </a:r>
            <a:r>
              <a:rPr kumimoji="1" lang="en-US" altLang="zh-CN" sz="2000" b="1">
                <a:solidFill>
                  <a:srgbClr val="0000FF"/>
                </a:solidFill>
              </a:rPr>
              <a:t>FIRST</a:t>
            </a:r>
            <a:r>
              <a:rPr kumimoji="1" lang="zh-CN" altLang="en-US" sz="2000" b="1">
                <a:solidFill>
                  <a:srgbClr val="0000FF"/>
                </a:solidFill>
              </a:rPr>
              <a:t>（</a:t>
            </a:r>
            <a:r>
              <a:rPr kumimoji="1" lang="en-US" altLang="zh-CN" sz="2000" b="1">
                <a:solidFill>
                  <a:srgbClr val="0000FF"/>
                </a:solidFill>
              </a:rPr>
              <a:t>OPEN</a:t>
            </a:r>
            <a:r>
              <a:rPr kumimoji="1" lang="zh-CN" altLang="en-US" sz="2000" b="1">
                <a:solidFill>
                  <a:srgbClr val="0000FF"/>
                </a:solidFill>
              </a:rPr>
              <a:t>），</a:t>
            </a:r>
            <a:r>
              <a:rPr kumimoji="1" lang="en-US" altLang="zh-CN" sz="2000" b="1">
                <a:solidFill>
                  <a:srgbClr val="0000FF"/>
                </a:solidFill>
              </a:rPr>
              <a:t>REMOVE</a:t>
            </a:r>
            <a:r>
              <a:rPr kumimoji="1" lang="zh-CN" altLang="en-US" sz="2000" b="1">
                <a:solidFill>
                  <a:srgbClr val="0000FF"/>
                </a:solidFill>
              </a:rPr>
              <a:t>（</a:t>
            </a:r>
            <a:r>
              <a:rPr kumimoji="1" lang="en-US" altLang="zh-CN" sz="2000" b="1">
                <a:solidFill>
                  <a:srgbClr val="0000FF"/>
                </a:solidFill>
              </a:rPr>
              <a:t>n</a:t>
            </a:r>
            <a:r>
              <a:rPr kumimoji="1" lang="zh-CN" altLang="en-US" sz="2000" b="1">
                <a:solidFill>
                  <a:srgbClr val="0000FF"/>
                </a:solidFill>
              </a:rPr>
              <a:t>，</a:t>
            </a:r>
            <a:r>
              <a:rPr kumimoji="1" lang="en-US" altLang="zh-CN" sz="2000" b="1">
                <a:solidFill>
                  <a:srgbClr val="0000FF"/>
                </a:solidFill>
              </a:rPr>
              <a:t>OPEN</a:t>
            </a:r>
            <a:r>
              <a:rPr kumimoji="1" lang="zh-CN" altLang="en-US" sz="2000" b="1">
                <a:solidFill>
                  <a:srgbClr val="0000FF"/>
                </a:solidFill>
              </a:rPr>
              <a:t>），</a:t>
            </a:r>
          </a:p>
          <a:p>
            <a:pPr eaLnBrk="1" hangingPunct="1">
              <a:lnSpc>
                <a:spcPct val="90000"/>
              </a:lnSpc>
              <a:buFont typeface="Wingdings" panose="05000000000000000000" pitchFamily="2" charset="2"/>
              <a:buNone/>
            </a:pPr>
            <a:r>
              <a:rPr kumimoji="1" lang="zh-CN" altLang="en-US" sz="2000" b="1">
                <a:solidFill>
                  <a:srgbClr val="0000FF"/>
                </a:solidFill>
              </a:rPr>
              <a:t>    </a:t>
            </a:r>
            <a:r>
              <a:rPr kumimoji="1" lang="en-US" altLang="zh-CN" sz="2000" b="1">
                <a:solidFill>
                  <a:srgbClr val="0000FF"/>
                </a:solidFill>
              </a:rPr>
              <a:t>ADD</a:t>
            </a:r>
            <a:r>
              <a:rPr kumimoji="1" lang="zh-CN" altLang="en-US" sz="2000" b="1">
                <a:solidFill>
                  <a:srgbClr val="0000FF"/>
                </a:solidFill>
              </a:rPr>
              <a:t>（</a:t>
            </a:r>
            <a:r>
              <a:rPr kumimoji="1" lang="en-US" altLang="zh-CN" sz="2000" b="1">
                <a:solidFill>
                  <a:srgbClr val="0000FF"/>
                </a:solidFill>
              </a:rPr>
              <a:t>n</a:t>
            </a:r>
            <a:r>
              <a:rPr kumimoji="1" lang="zh-CN" altLang="en-US" sz="2000" b="1">
                <a:solidFill>
                  <a:srgbClr val="0000FF"/>
                </a:solidFill>
              </a:rPr>
              <a:t>，</a:t>
            </a:r>
            <a:r>
              <a:rPr kumimoji="1" lang="en-US" altLang="zh-CN" sz="2000" b="1">
                <a:solidFill>
                  <a:srgbClr val="0000FF"/>
                </a:solidFill>
              </a:rPr>
              <a:t>CLOSED</a:t>
            </a:r>
            <a:r>
              <a:rPr kumimoji="1" lang="zh-CN" altLang="en-US" sz="2000" b="1">
                <a:solidFill>
                  <a:srgbClr val="0000FF"/>
                </a:solidFill>
              </a:rPr>
              <a:t>）；</a:t>
            </a:r>
          </a:p>
          <a:p>
            <a:pPr eaLnBrk="1" hangingPunct="1">
              <a:lnSpc>
                <a:spcPct val="90000"/>
              </a:lnSpc>
              <a:buFont typeface="Wingdings" panose="05000000000000000000" pitchFamily="2" charset="2"/>
              <a:buNone/>
            </a:pPr>
            <a:r>
              <a:rPr kumimoji="1" lang="zh-CN" altLang="en-US" sz="2000" b="1">
                <a:solidFill>
                  <a:srgbClr val="0000FF"/>
                </a:solidFill>
              </a:rPr>
              <a:t>④</a:t>
            </a:r>
            <a:r>
              <a:rPr kumimoji="1" lang="en-US" altLang="zh-CN" sz="2000" b="1">
                <a:solidFill>
                  <a:srgbClr val="0000FF"/>
                </a:solidFill>
              </a:rPr>
              <a:t>IF n</a:t>
            </a:r>
            <a:r>
              <a:rPr kumimoji="1" lang="zh-CN" altLang="en-US" sz="2000" b="1">
                <a:solidFill>
                  <a:srgbClr val="0000FF"/>
                </a:solidFill>
              </a:rPr>
              <a:t>可直接判定为赢、输或平局</a:t>
            </a:r>
          </a:p>
          <a:p>
            <a:pPr eaLnBrk="1" hangingPunct="1">
              <a:lnSpc>
                <a:spcPct val="90000"/>
              </a:lnSpc>
              <a:buFont typeface="Wingdings" panose="05000000000000000000" pitchFamily="2" charset="2"/>
              <a:buNone/>
            </a:pPr>
            <a:r>
              <a:rPr kumimoji="1" lang="zh-CN" altLang="en-US" sz="2000" b="1">
                <a:solidFill>
                  <a:srgbClr val="0000FF"/>
                </a:solidFill>
              </a:rPr>
              <a:t>  </a:t>
            </a:r>
            <a:r>
              <a:rPr kumimoji="1" lang="en-US" altLang="zh-CN" sz="2000" b="1">
                <a:solidFill>
                  <a:srgbClr val="0000FF"/>
                </a:solidFill>
              </a:rPr>
              <a:t>THEN e(n):</a:t>
            </a:r>
            <a:r>
              <a:rPr kumimoji="1" lang="zh-CN" altLang="en-US" sz="2000" b="1">
                <a:solidFill>
                  <a:srgbClr val="0000FF"/>
                </a:solidFill>
              </a:rPr>
              <a:t>＝∞∨－∞∨</a:t>
            </a:r>
            <a:r>
              <a:rPr kumimoji="1" lang="en-US" altLang="zh-CN" sz="2000" b="1">
                <a:solidFill>
                  <a:srgbClr val="0000FF"/>
                </a:solidFill>
              </a:rPr>
              <a:t>0</a:t>
            </a:r>
            <a:r>
              <a:rPr kumimoji="1" lang="zh-CN" altLang="en-US" sz="2000" b="1">
                <a:solidFill>
                  <a:srgbClr val="0000FF"/>
                </a:solidFill>
              </a:rPr>
              <a:t>，</a:t>
            </a:r>
            <a:r>
              <a:rPr kumimoji="1" lang="en-US" altLang="zh-CN" sz="2000" b="1">
                <a:solidFill>
                  <a:srgbClr val="0000FF"/>
                </a:solidFill>
              </a:rPr>
              <a:t>GO LOOP1</a:t>
            </a:r>
          </a:p>
          <a:p>
            <a:pPr eaLnBrk="1" hangingPunct="1">
              <a:lnSpc>
                <a:spcPct val="90000"/>
              </a:lnSpc>
              <a:buFont typeface="Wingdings" panose="05000000000000000000" pitchFamily="2" charset="2"/>
              <a:buNone/>
            </a:pPr>
            <a:r>
              <a:rPr kumimoji="1" lang="en-US" altLang="zh-CN" sz="2000" b="1">
                <a:solidFill>
                  <a:srgbClr val="0000FF"/>
                </a:solidFill>
              </a:rPr>
              <a:t>   ELSE EXPAND</a:t>
            </a:r>
            <a:r>
              <a:rPr kumimoji="1" lang="zh-CN" altLang="en-US" sz="2000" b="1">
                <a:solidFill>
                  <a:srgbClr val="0000FF"/>
                </a:solidFill>
              </a:rPr>
              <a:t>（</a:t>
            </a:r>
            <a:r>
              <a:rPr kumimoji="1" lang="en-US" altLang="zh-CN" sz="2000" b="1">
                <a:solidFill>
                  <a:srgbClr val="0000FF"/>
                </a:solidFill>
              </a:rPr>
              <a:t>n</a:t>
            </a:r>
            <a:r>
              <a:rPr kumimoji="1" lang="zh-CN" altLang="en-US" sz="2000" b="1">
                <a:solidFill>
                  <a:srgbClr val="0000FF"/>
                </a:solidFill>
              </a:rPr>
              <a:t>）→</a:t>
            </a:r>
            <a:r>
              <a:rPr kumimoji="1" lang="en-US" altLang="zh-CN" sz="2000" b="1">
                <a:solidFill>
                  <a:srgbClr val="0000FF"/>
                </a:solidFill>
              </a:rPr>
              <a:t>{n</a:t>
            </a:r>
            <a:r>
              <a:rPr kumimoji="1" lang="en-US" altLang="zh-CN" sz="2000" b="1" baseline="-25000">
                <a:solidFill>
                  <a:srgbClr val="0000FF"/>
                </a:solidFill>
              </a:rPr>
              <a:t>i</a:t>
            </a:r>
            <a:r>
              <a:rPr kumimoji="1" lang="en-US" altLang="zh-CN" sz="2000" b="1">
                <a:solidFill>
                  <a:srgbClr val="0000FF"/>
                </a:solidFill>
              </a:rPr>
              <a:t>}</a:t>
            </a:r>
            <a:r>
              <a:rPr kumimoji="1" lang="zh-CN" altLang="en-US" sz="2000" b="1">
                <a:solidFill>
                  <a:srgbClr val="0000FF"/>
                </a:solidFill>
              </a:rPr>
              <a:t>，</a:t>
            </a:r>
            <a:r>
              <a:rPr kumimoji="1" lang="en-US" altLang="zh-CN" sz="2000" b="1">
                <a:solidFill>
                  <a:srgbClr val="0000FF"/>
                </a:solidFill>
              </a:rPr>
              <a:t>ADD</a:t>
            </a:r>
            <a:r>
              <a:rPr kumimoji="1" lang="zh-CN" altLang="en-US" sz="2000" b="1">
                <a:solidFill>
                  <a:srgbClr val="0000FF"/>
                </a:solidFill>
              </a:rPr>
              <a:t>（</a:t>
            </a:r>
            <a:r>
              <a:rPr kumimoji="1" lang="en-US" altLang="zh-CN" sz="2000" b="1">
                <a:solidFill>
                  <a:srgbClr val="0000FF"/>
                </a:solidFill>
              </a:rPr>
              <a:t>{n</a:t>
            </a:r>
            <a:r>
              <a:rPr kumimoji="1" lang="en-US" altLang="zh-CN" sz="2000" b="1" baseline="-25000">
                <a:solidFill>
                  <a:srgbClr val="0000FF"/>
                </a:solidFill>
              </a:rPr>
              <a:t>i</a:t>
            </a:r>
            <a:r>
              <a:rPr kumimoji="1" lang="en-US" altLang="zh-CN" sz="2000" b="1">
                <a:solidFill>
                  <a:srgbClr val="0000FF"/>
                </a:solidFill>
              </a:rPr>
              <a:t>}</a:t>
            </a:r>
            <a:r>
              <a:rPr kumimoji="1" lang="zh-CN" altLang="en-US" sz="2000" b="1">
                <a:solidFill>
                  <a:srgbClr val="0000FF"/>
                </a:solidFill>
              </a:rPr>
              <a:t>，</a:t>
            </a:r>
            <a:r>
              <a:rPr kumimoji="1" lang="en-US" altLang="zh-CN" sz="2000" b="1">
                <a:solidFill>
                  <a:srgbClr val="0000FF"/>
                </a:solidFill>
              </a:rPr>
              <a:t>T</a:t>
            </a:r>
            <a:r>
              <a:rPr kumimoji="1" lang="zh-CN" altLang="en-US" sz="2000" b="1">
                <a:solidFill>
                  <a:srgbClr val="0000FF"/>
                </a:solidFill>
              </a:rPr>
              <a:t>）</a:t>
            </a:r>
            <a:br>
              <a:rPr kumimoji="1" lang="zh-CN" altLang="en-US" sz="2000" b="1">
                <a:solidFill>
                  <a:srgbClr val="0000FF"/>
                </a:solidFill>
              </a:rPr>
            </a:br>
            <a:r>
              <a:rPr kumimoji="1" lang="zh-CN" altLang="en-US" sz="2000" b="1">
                <a:solidFill>
                  <a:srgbClr val="0000FF"/>
                </a:solidFill>
              </a:rPr>
              <a:t> </a:t>
            </a:r>
            <a:r>
              <a:rPr kumimoji="1" lang="en-US" altLang="zh-CN" sz="2000" b="1">
                <a:solidFill>
                  <a:srgbClr val="0000FF"/>
                </a:solidFill>
              </a:rPr>
              <a:t>IF d</a:t>
            </a:r>
            <a:r>
              <a:rPr kumimoji="1" lang="zh-CN" altLang="en-US" sz="2000" b="1">
                <a:solidFill>
                  <a:srgbClr val="0000FF"/>
                </a:solidFill>
              </a:rPr>
              <a:t>（</a:t>
            </a:r>
            <a:r>
              <a:rPr kumimoji="1" lang="en-US" altLang="zh-CN" sz="2000" b="1">
                <a:solidFill>
                  <a:srgbClr val="0000FF"/>
                </a:solidFill>
              </a:rPr>
              <a:t>n</a:t>
            </a:r>
            <a:r>
              <a:rPr kumimoji="1" lang="en-US" altLang="zh-CN" sz="2000" b="1" baseline="-25000">
                <a:solidFill>
                  <a:srgbClr val="0000FF"/>
                </a:solidFill>
              </a:rPr>
              <a:t>i</a:t>
            </a:r>
            <a:r>
              <a:rPr kumimoji="1" lang="zh-CN" altLang="en-US" sz="2000" b="1">
                <a:solidFill>
                  <a:srgbClr val="0000FF"/>
                </a:solidFill>
              </a:rPr>
              <a:t>）＜</a:t>
            </a:r>
            <a:r>
              <a:rPr kumimoji="1" lang="en-US" altLang="zh-CN" sz="2000" b="1">
                <a:solidFill>
                  <a:srgbClr val="0000FF"/>
                </a:solidFill>
              </a:rPr>
              <a:t>L,</a:t>
            </a:r>
          </a:p>
          <a:p>
            <a:pPr eaLnBrk="1" hangingPunct="1">
              <a:lnSpc>
                <a:spcPct val="90000"/>
              </a:lnSpc>
              <a:buFont typeface="Wingdings" panose="05000000000000000000" pitchFamily="2" charset="2"/>
              <a:buNone/>
            </a:pPr>
            <a:r>
              <a:rPr kumimoji="1" lang="en-US" altLang="zh-CN" sz="2000" b="1">
                <a:solidFill>
                  <a:srgbClr val="0000FF"/>
                </a:solidFill>
              </a:rPr>
              <a:t>      THEN ADD</a:t>
            </a:r>
            <a:r>
              <a:rPr kumimoji="1" lang="zh-CN" altLang="en-US" sz="2000" b="1">
                <a:solidFill>
                  <a:srgbClr val="0000FF"/>
                </a:solidFill>
              </a:rPr>
              <a:t>（</a:t>
            </a:r>
            <a:r>
              <a:rPr kumimoji="1" lang="en-US" altLang="zh-CN" sz="2000" b="1">
                <a:solidFill>
                  <a:srgbClr val="0000FF"/>
                </a:solidFill>
              </a:rPr>
              <a:t>{n</a:t>
            </a:r>
            <a:r>
              <a:rPr kumimoji="1" lang="en-US" altLang="zh-CN" sz="2000" b="1" baseline="-25000">
                <a:solidFill>
                  <a:srgbClr val="0000FF"/>
                </a:solidFill>
              </a:rPr>
              <a:t>i</a:t>
            </a:r>
            <a:r>
              <a:rPr kumimoji="1" lang="en-US" altLang="zh-CN" sz="2000" b="1">
                <a:solidFill>
                  <a:srgbClr val="0000FF"/>
                </a:solidFill>
              </a:rPr>
              <a:t>}</a:t>
            </a:r>
            <a:r>
              <a:rPr kumimoji="1" lang="zh-CN" altLang="en-US" sz="2000" b="1">
                <a:solidFill>
                  <a:srgbClr val="0000FF"/>
                </a:solidFill>
              </a:rPr>
              <a:t>，</a:t>
            </a:r>
            <a:r>
              <a:rPr kumimoji="1" lang="en-US" altLang="zh-CN" sz="2000" b="1">
                <a:solidFill>
                  <a:srgbClr val="0000FF"/>
                </a:solidFill>
              </a:rPr>
              <a:t>OPEN</a:t>
            </a:r>
            <a:r>
              <a:rPr kumimoji="1" lang="zh-CN" altLang="en-US" sz="2000" b="1">
                <a:solidFill>
                  <a:srgbClr val="0000FF"/>
                </a:solidFill>
              </a:rPr>
              <a:t>），</a:t>
            </a:r>
            <a:r>
              <a:rPr kumimoji="1" lang="en-US" altLang="zh-CN" sz="2000" b="1">
                <a:solidFill>
                  <a:srgbClr val="0000FF"/>
                </a:solidFill>
              </a:rPr>
              <a:t>GO LOOP1</a:t>
            </a:r>
            <a:br>
              <a:rPr kumimoji="1" lang="en-US" altLang="zh-CN" sz="2000" b="1">
                <a:solidFill>
                  <a:srgbClr val="0000FF"/>
                </a:solidFill>
              </a:rPr>
            </a:br>
            <a:r>
              <a:rPr kumimoji="1" lang="en-US" altLang="zh-CN" sz="2000" b="1">
                <a:solidFill>
                  <a:srgbClr val="0000FF"/>
                </a:solidFill>
              </a:rPr>
              <a:t> ELSE</a:t>
            </a:r>
            <a:r>
              <a:rPr kumimoji="1" lang="zh-CN" altLang="en-US" sz="2000" b="1">
                <a:solidFill>
                  <a:srgbClr val="0000FF"/>
                </a:solidFill>
              </a:rPr>
              <a:t>计算</a:t>
            </a:r>
            <a:r>
              <a:rPr kumimoji="1" lang="en-US" altLang="zh-CN" sz="2000" b="1">
                <a:solidFill>
                  <a:srgbClr val="0000FF"/>
                </a:solidFill>
              </a:rPr>
              <a:t>e(n</a:t>
            </a:r>
            <a:r>
              <a:rPr kumimoji="1" lang="en-US" altLang="zh-CN" sz="2000" b="1" baseline="-25000">
                <a:solidFill>
                  <a:srgbClr val="0000FF"/>
                </a:solidFill>
              </a:rPr>
              <a:t>i</a:t>
            </a:r>
            <a:r>
              <a:rPr kumimoji="1" lang="en-US" altLang="zh-CN" sz="2000" b="1">
                <a:solidFill>
                  <a:srgbClr val="0000FF"/>
                </a:solidFill>
              </a:rPr>
              <a:t>)</a:t>
            </a:r>
            <a:r>
              <a:rPr kumimoji="1" lang="zh-CN" altLang="en-US" sz="2000" b="1">
                <a:solidFill>
                  <a:srgbClr val="0000FF"/>
                </a:solidFill>
              </a:rPr>
              <a:t>，</a:t>
            </a:r>
            <a:r>
              <a:rPr kumimoji="1" lang="en-US" altLang="zh-CN" sz="2000" b="1">
                <a:solidFill>
                  <a:srgbClr val="0000FF"/>
                </a:solidFill>
              </a:rPr>
              <a:t>GO LOOP1</a:t>
            </a:r>
            <a:r>
              <a:rPr kumimoji="1" lang="zh-CN" altLang="en-US" sz="2000" b="1">
                <a:solidFill>
                  <a:srgbClr val="0000FF"/>
                </a:solidFill>
              </a:rPr>
              <a:t>；</a:t>
            </a:r>
            <a:r>
              <a:rPr kumimoji="1" lang="en-US" altLang="zh-CN" sz="2000" b="1">
                <a:solidFill>
                  <a:srgbClr val="0000FF"/>
                </a:solidFill>
              </a:rPr>
              <a:t>n</a:t>
            </a:r>
            <a:r>
              <a:rPr kumimoji="1" lang="en-US" altLang="zh-CN" sz="2000" b="1" baseline="-25000">
                <a:solidFill>
                  <a:srgbClr val="0000FF"/>
                </a:solidFill>
              </a:rPr>
              <a:t>i</a:t>
            </a:r>
            <a:r>
              <a:rPr kumimoji="1" lang="zh-CN" altLang="en-US" sz="2000" b="1">
                <a:solidFill>
                  <a:srgbClr val="0000FF"/>
                </a:solidFill>
              </a:rPr>
              <a:t>达到深度</a:t>
            </a:r>
            <a:r>
              <a:rPr kumimoji="1" lang="en-US" altLang="zh-CN" sz="2000" b="1">
                <a:solidFill>
                  <a:srgbClr val="0000FF"/>
                </a:solidFill>
              </a:rPr>
              <a:t>L</a:t>
            </a:r>
            <a:r>
              <a:rPr kumimoji="1" lang="zh-CN" altLang="en-US" sz="2000" b="1">
                <a:solidFill>
                  <a:srgbClr val="0000FF"/>
                </a:solidFill>
              </a:rPr>
              <a:t>，计算各端节点</a:t>
            </a:r>
            <a:r>
              <a:rPr kumimoji="1" lang="en-US" altLang="zh-CN" sz="2000" b="1">
                <a:solidFill>
                  <a:srgbClr val="0000FF"/>
                </a:solidFill>
              </a:rPr>
              <a:t>e</a:t>
            </a:r>
            <a:r>
              <a:rPr kumimoji="1" lang="zh-CN" altLang="en-US" sz="2000" b="1">
                <a:solidFill>
                  <a:srgbClr val="0000FF"/>
                </a:solidFill>
              </a:rPr>
              <a:t>值。</a:t>
            </a:r>
            <a:br>
              <a:rPr kumimoji="1" lang="zh-CN" altLang="en-US" sz="2000" b="1">
                <a:solidFill>
                  <a:srgbClr val="0000FF"/>
                </a:solidFill>
              </a:rPr>
            </a:br>
            <a:endParaRPr kumimoji="1" lang="zh-CN" altLang="en-US" sz="2000" b="1">
              <a:solidFill>
                <a:srgbClr val="0000FF"/>
              </a:solidFill>
            </a:endParaRPr>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日期占位符 3">
            <a:extLst>
              <a:ext uri="{FF2B5EF4-FFF2-40B4-BE49-F238E27FC236}">
                <a16:creationId xmlns:a16="http://schemas.microsoft.com/office/drawing/2014/main" id="{0512650B-AC86-4FE2-8FA1-C436245AA5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FA6F41-AEB4-429E-889C-AF44B541F7FC}" type="datetime1">
              <a:rPr lang="en-US" altLang="zh-CN" sz="1400" smtClean="0"/>
              <a:pPr>
                <a:spcBef>
                  <a:spcPct val="0"/>
                </a:spcBef>
                <a:buClrTx/>
                <a:buSzTx/>
                <a:buFontTx/>
                <a:buNone/>
              </a:pPr>
              <a:t>3/18/2023</a:t>
            </a:fld>
            <a:endParaRPr lang="en-US" altLang="zh-CN" sz="1400"/>
          </a:p>
        </p:txBody>
      </p:sp>
      <p:sp>
        <p:nvSpPr>
          <p:cNvPr id="84994" name="灯片编号占位符 5">
            <a:extLst>
              <a:ext uri="{FF2B5EF4-FFF2-40B4-BE49-F238E27FC236}">
                <a16:creationId xmlns:a16="http://schemas.microsoft.com/office/drawing/2014/main" id="{50317C2A-E50B-4342-AABD-5D4E7A9BD9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03364BF-6285-41D8-A32C-1D337F9793E5}" type="slidenum">
              <a:rPr lang="en-US" altLang="zh-CN" sz="2600">
                <a:solidFill>
                  <a:schemeClr val="bg1"/>
                </a:solidFill>
              </a:rPr>
              <a:pPr>
                <a:spcBef>
                  <a:spcPct val="0"/>
                </a:spcBef>
                <a:buClrTx/>
                <a:buSzTx/>
                <a:buFontTx/>
                <a:buNone/>
              </a:pPr>
              <a:t>69</a:t>
            </a:fld>
            <a:endParaRPr lang="en-US" altLang="zh-CN" sz="2600">
              <a:solidFill>
                <a:schemeClr val="bg1"/>
              </a:solidFill>
            </a:endParaRPr>
          </a:p>
        </p:txBody>
      </p:sp>
      <p:sp>
        <p:nvSpPr>
          <p:cNvPr id="84995" name="Rectangle 2">
            <a:extLst>
              <a:ext uri="{FF2B5EF4-FFF2-40B4-BE49-F238E27FC236}">
                <a16:creationId xmlns:a16="http://schemas.microsoft.com/office/drawing/2014/main" id="{A65BE23A-BF93-4623-9F3F-5D7343165DCB}"/>
              </a:ext>
            </a:extLst>
          </p:cNvPr>
          <p:cNvSpPr>
            <a:spLocks noGrp="1" noChangeArrowheads="1"/>
          </p:cNvSpPr>
          <p:nvPr>
            <p:ph type="title"/>
          </p:nvPr>
        </p:nvSpPr>
        <p:spPr/>
        <p:txBody>
          <a:bodyPr/>
          <a:lstStyle/>
          <a:p>
            <a:pPr eaLnBrk="1" hangingPunct="1"/>
            <a:endParaRPr lang="zh-CN" altLang="zh-CN"/>
          </a:p>
        </p:txBody>
      </p:sp>
      <p:sp>
        <p:nvSpPr>
          <p:cNvPr id="84996" name="Rectangle 3">
            <a:extLst>
              <a:ext uri="{FF2B5EF4-FFF2-40B4-BE49-F238E27FC236}">
                <a16:creationId xmlns:a16="http://schemas.microsoft.com/office/drawing/2014/main" id="{23B2E1FD-C679-4DE6-BA52-E91DCB73D833}"/>
              </a:ext>
            </a:extLst>
          </p:cNvPr>
          <p:cNvSpPr>
            <a:spLocks noGrp="1" noChangeArrowheads="1"/>
          </p:cNvSpPr>
          <p:nvPr>
            <p:ph type="body" idx="1"/>
          </p:nvPr>
        </p:nvSpPr>
        <p:spPr/>
        <p:txBody>
          <a:bodyPr/>
          <a:lstStyle/>
          <a:p>
            <a:pPr eaLnBrk="1" hangingPunct="1">
              <a:lnSpc>
                <a:spcPct val="80000"/>
              </a:lnSpc>
              <a:spcBef>
                <a:spcPct val="50000"/>
              </a:spcBef>
              <a:buClrTx/>
              <a:buSzTx/>
              <a:buFontTx/>
              <a:buNone/>
            </a:pPr>
            <a:r>
              <a:rPr kumimoji="1" lang="en-US" altLang="zh-CN" sz="1800" b="1">
                <a:solidFill>
                  <a:srgbClr val="0000FF"/>
                </a:solidFill>
                <a:latin typeface="宋体" panose="02010600030101010101" pitchFamily="2" charset="-122"/>
              </a:rPr>
              <a:t>⑤</a:t>
            </a:r>
            <a:r>
              <a:rPr kumimoji="1" lang="en-US" altLang="zh-CN" sz="1800" b="1">
                <a:solidFill>
                  <a:srgbClr val="0000FF"/>
                </a:solidFill>
                <a:latin typeface="" charset="0"/>
              </a:rPr>
              <a:t>LOOP2</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IF CLOSED</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NIL THEN GO LOOP3</a:t>
            </a:r>
            <a:br>
              <a:rPr kumimoji="1" lang="en-US" altLang="zh-CN" sz="1800" b="1">
                <a:solidFill>
                  <a:srgbClr val="0000FF"/>
                </a:solidFill>
                <a:latin typeface="" charset="0"/>
              </a:rPr>
            </a:br>
            <a:r>
              <a:rPr kumimoji="1" lang="en-US" altLang="zh-CN" sz="1800" b="1">
                <a:solidFill>
                  <a:srgbClr val="0000FF"/>
                </a:solidFill>
                <a:latin typeface="" charset="0"/>
              </a:rPr>
              <a:t>              ELSE n</a:t>
            </a:r>
            <a:r>
              <a:rPr kumimoji="1" lang="en-US" altLang="zh-CN" sz="1800" b="1" baseline="-25000">
                <a:solidFill>
                  <a:srgbClr val="0000FF"/>
                </a:solidFill>
                <a:latin typeface="" charset="0"/>
              </a:rPr>
              <a:t>p</a:t>
            </a:r>
            <a:r>
              <a:rPr kumimoji="1" lang="en-US" altLang="zh-CN" sz="1800" b="1">
                <a:solidFill>
                  <a:srgbClr val="0000FF"/>
                </a:solidFill>
                <a:latin typeface="" charset="0"/>
              </a:rPr>
              <a: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FIRST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CLOSED</a:t>
            </a:r>
            <a:r>
              <a:rPr kumimoji="1" lang="zh-CN" altLang="en-US" sz="1800" b="1">
                <a:solidFill>
                  <a:srgbClr val="0000FF"/>
                </a:solidFill>
                <a:latin typeface="宋体" panose="02010600030101010101" pitchFamily="2" charset="-122"/>
              </a:rPr>
              <a:t>）；</a:t>
            </a:r>
            <a:endParaRPr kumimoji="1" lang="zh-CN" altLang="en-US" sz="1800" b="1">
              <a:solidFill>
                <a:srgbClr val="0000FF"/>
              </a:solidFill>
              <a:latin typeface="" charset="0"/>
            </a:endParaRPr>
          </a:p>
          <a:p>
            <a:pPr eaLnBrk="1" hangingPunct="1">
              <a:lnSpc>
                <a:spcPct val="80000"/>
              </a:lnSpc>
              <a:spcBef>
                <a:spcPct val="50000"/>
              </a:spcBef>
              <a:buClrTx/>
              <a:buSzTx/>
              <a:buFontTx/>
              <a:buNone/>
            </a:pPr>
            <a:r>
              <a:rPr kumimoji="1" lang="zh-CN" altLang="en-US" sz="1800" b="1">
                <a:solidFill>
                  <a:srgbClr val="0000FF"/>
                </a:solidFill>
                <a:latin typeface="宋体" panose="02010600030101010101" pitchFamily="2" charset="-122"/>
              </a:rPr>
              <a:t>⑥</a:t>
            </a:r>
            <a:r>
              <a:rPr kumimoji="1" lang="en-US" altLang="zh-CN" sz="1800" b="1">
                <a:solidFill>
                  <a:srgbClr val="0000FF"/>
                </a:solidFill>
                <a:latin typeface="" charset="0"/>
              </a:rPr>
              <a:t>IF  </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en-US" altLang="zh-CN" sz="1800" b="1">
                <a:solidFill>
                  <a:srgbClr val="0000FF"/>
                </a:solidFill>
                <a:latin typeface="宋体" panose="02010600030101010101" pitchFamily="2" charset="-122"/>
              </a:rPr>
              <a:t>∈</a:t>
            </a:r>
            <a:r>
              <a:rPr kumimoji="1" lang="en-US" altLang="zh-CN" sz="1800" b="1">
                <a:solidFill>
                  <a:srgbClr val="0000FF"/>
                </a:solidFill>
                <a:latin typeface="" charset="0"/>
              </a:rPr>
              <a:t>MAX</a:t>
            </a:r>
            <a:r>
              <a:rPr kumimoji="1" lang="zh-CN" altLang="en-US" sz="1800" b="1">
                <a:solidFill>
                  <a:srgbClr val="0000FF"/>
                </a:solidFill>
                <a:latin typeface="宋体" panose="02010600030101010101" pitchFamily="2" charset="-122"/>
              </a:rPr>
              <a:t>，且对</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zh-CN" altLang="en-US" sz="1800" b="1">
                <a:solidFill>
                  <a:srgbClr val="0000FF"/>
                </a:solidFill>
                <a:latin typeface="宋体" panose="02010600030101010101" pitchFamily="2" charset="-122"/>
              </a:rPr>
              <a:t>的任意子节点</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ci</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ci</a:t>
            </a:r>
            <a:r>
              <a:rPr kumimoji="1" lang="zh-CN" altLang="en-US" sz="1800" b="1">
                <a:solidFill>
                  <a:srgbClr val="0000FF"/>
                </a:solidFill>
                <a:latin typeface="宋体" panose="02010600030101010101" pitchFamily="2" charset="-122"/>
              </a:rPr>
              <a:t>）都有值</a:t>
            </a:r>
            <a:endParaRPr kumimoji="1" lang="zh-CN" altLang="en-US" sz="1800" b="1">
              <a:solidFill>
                <a:srgbClr val="0000FF"/>
              </a:solidFill>
              <a:latin typeface="" charset="0"/>
            </a:endParaRPr>
          </a:p>
          <a:p>
            <a:pPr eaLnBrk="1" hangingPunct="1">
              <a:lnSpc>
                <a:spcPct val="80000"/>
              </a:lnSpc>
              <a:spcBef>
                <a:spcPct val="50000"/>
              </a:spcBef>
              <a:buClrTx/>
              <a:buSzTx/>
              <a:buFontTx/>
              <a:buNone/>
            </a:pPr>
            <a:r>
              <a:rPr kumimoji="1" lang="zh-CN" altLang="en-US" sz="1800" b="1">
                <a:solidFill>
                  <a:srgbClr val="0000FF"/>
                </a:solidFill>
                <a:latin typeface="" charset="0"/>
              </a:rPr>
              <a:t>    </a:t>
            </a:r>
            <a:r>
              <a:rPr kumimoji="1" lang="en-US" altLang="zh-CN" sz="1800" b="1">
                <a:solidFill>
                  <a:srgbClr val="0000FF"/>
                </a:solidFill>
                <a:latin typeface="" charset="0"/>
              </a:rPr>
              <a:t>THEN 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max{e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ci</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REMOVE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CLOSED</a:t>
            </a:r>
            <a:r>
              <a:rPr kumimoji="1" lang="zh-CN" altLang="en-US" sz="1800" b="1">
                <a:solidFill>
                  <a:srgbClr val="0000FF"/>
                </a:solidFill>
                <a:latin typeface="宋体" panose="02010600030101010101" pitchFamily="2" charset="-122"/>
              </a:rPr>
              <a:t>）；  </a:t>
            </a:r>
          </a:p>
          <a:p>
            <a:pPr eaLnBrk="1" hangingPunct="1">
              <a:lnSpc>
                <a:spcPct val="80000"/>
              </a:lnSpc>
              <a:spcBef>
                <a:spcPct val="50000"/>
              </a:spcBef>
              <a:buClrTx/>
              <a:buSzTx/>
              <a:buFontTx/>
              <a:buNone/>
            </a:pPr>
            <a:r>
              <a:rPr kumimoji="1" lang="zh-CN" altLang="en-US" sz="1800" b="1">
                <a:solidFill>
                  <a:srgbClr val="0000FF"/>
                </a:solidFill>
                <a:latin typeface="宋体" panose="02010600030101010101" pitchFamily="2" charset="-122"/>
              </a:rPr>
              <a:t>      若</a:t>
            </a:r>
            <a:r>
              <a:rPr kumimoji="1" lang="en-US" altLang="zh-CN" sz="1800" b="1">
                <a:solidFill>
                  <a:srgbClr val="0000FF"/>
                </a:solidFill>
                <a:latin typeface="" charset="0"/>
              </a:rPr>
              <a:t>MAX</a:t>
            </a:r>
            <a:r>
              <a:rPr kumimoji="1" lang="zh-CN" altLang="en-US" sz="1800" b="1">
                <a:solidFill>
                  <a:srgbClr val="0000FF"/>
                </a:solidFill>
                <a:latin typeface="宋体" panose="02010600030101010101" pitchFamily="2" charset="-122"/>
              </a:rPr>
              <a:t>所有子节点均有值，则该</a:t>
            </a:r>
            <a:r>
              <a:rPr kumimoji="1" lang="en-US" altLang="zh-CN" sz="1800" b="1">
                <a:solidFill>
                  <a:srgbClr val="0000FF"/>
                </a:solidFill>
                <a:latin typeface="" charset="0"/>
              </a:rPr>
              <a:t>MAX</a:t>
            </a:r>
            <a:r>
              <a:rPr kumimoji="1" lang="zh-CN" altLang="en-US" sz="1800" b="1">
                <a:solidFill>
                  <a:srgbClr val="0000FF"/>
                </a:solidFill>
                <a:latin typeface="宋体" panose="02010600030101010101" pitchFamily="2" charset="-122"/>
              </a:rPr>
              <a:t>取其极大值。</a:t>
            </a:r>
            <a:br>
              <a:rPr kumimoji="1" lang="zh-CN" altLang="en-US" sz="1800" b="1">
                <a:solidFill>
                  <a:srgbClr val="0000FF"/>
                </a:solidFill>
                <a:latin typeface="" charset="0"/>
              </a:rPr>
            </a:br>
            <a:r>
              <a:rPr kumimoji="1" lang="en-US" altLang="zh-CN" sz="1800" b="1">
                <a:solidFill>
                  <a:srgbClr val="0000FF"/>
                </a:solidFill>
                <a:latin typeface="" charset="0"/>
              </a:rPr>
              <a:t>IF </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en-US" altLang="zh-CN" sz="1800" b="1">
                <a:solidFill>
                  <a:srgbClr val="0000FF"/>
                </a:solidFill>
                <a:latin typeface="宋体" panose="02010600030101010101" pitchFamily="2" charset="-122"/>
              </a:rPr>
              <a:t>∈</a:t>
            </a:r>
            <a:r>
              <a:rPr kumimoji="1" lang="en-US" altLang="zh-CN" sz="1800" b="1">
                <a:solidFill>
                  <a:srgbClr val="0000FF"/>
                </a:solidFill>
                <a:latin typeface="" charset="0"/>
              </a:rPr>
              <a:t>MIN</a:t>
            </a:r>
            <a:r>
              <a:rPr kumimoji="1" lang="zh-CN" altLang="en-US" sz="1800" b="1">
                <a:solidFill>
                  <a:srgbClr val="0000FF"/>
                </a:solidFill>
                <a:latin typeface="宋体" panose="02010600030101010101" pitchFamily="2" charset="-122"/>
              </a:rPr>
              <a:t>，且对</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zh-CN" altLang="en-US" sz="1800" b="1">
                <a:solidFill>
                  <a:srgbClr val="0000FF"/>
                </a:solidFill>
                <a:latin typeface="宋体" panose="02010600030101010101" pitchFamily="2" charset="-122"/>
              </a:rPr>
              <a:t>的任意子节点</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ci</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ci</a:t>
            </a:r>
            <a:r>
              <a:rPr kumimoji="1" lang="zh-CN" altLang="en-US" sz="1800" b="1">
                <a:solidFill>
                  <a:srgbClr val="0000FF"/>
                </a:solidFill>
                <a:latin typeface="宋体" panose="02010600030101010101" pitchFamily="2" charset="-122"/>
              </a:rPr>
              <a:t>）都有值</a:t>
            </a:r>
            <a:endParaRPr kumimoji="1" lang="zh-CN" altLang="en-US" sz="1800" b="1">
              <a:solidFill>
                <a:srgbClr val="0000FF"/>
              </a:solidFill>
              <a:latin typeface="" charset="0"/>
            </a:endParaRPr>
          </a:p>
          <a:p>
            <a:pPr eaLnBrk="1" hangingPunct="1">
              <a:lnSpc>
                <a:spcPct val="80000"/>
              </a:lnSpc>
              <a:spcBef>
                <a:spcPct val="50000"/>
              </a:spcBef>
              <a:buClrTx/>
              <a:buSzTx/>
              <a:buFontTx/>
              <a:buNone/>
            </a:pPr>
            <a:r>
              <a:rPr kumimoji="1" lang="zh-CN" altLang="en-US" sz="1800" b="1">
                <a:solidFill>
                  <a:srgbClr val="0000FF"/>
                </a:solidFill>
                <a:latin typeface="" charset="0"/>
              </a:rPr>
              <a:t>     </a:t>
            </a:r>
            <a:r>
              <a:rPr kumimoji="1" lang="en-US" altLang="zh-CN" sz="1800" b="1">
                <a:solidFill>
                  <a:srgbClr val="0000FF"/>
                </a:solidFill>
                <a:latin typeface="" charset="0"/>
              </a:rPr>
              <a:t>THEN 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min{e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ci</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REMOVE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宋体" panose="02010600030101010101" pitchFamily="2" charset="-122"/>
              </a:rPr>
              <a:t>n</a:t>
            </a:r>
            <a:r>
              <a:rPr kumimoji="1" lang="en-US" altLang="zh-CN" sz="1800" b="1" baseline="-25000">
                <a:solidFill>
                  <a:srgbClr val="0000FF"/>
                </a:solidFill>
                <a:latin typeface="宋体" panose="02010600030101010101" pitchFamily="2" charset="-122"/>
              </a:rPr>
              <a:t>p</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CLOSED</a:t>
            </a:r>
            <a:r>
              <a:rPr kumimoji="1" lang="zh-CN" altLang="en-US" sz="1800" b="1">
                <a:solidFill>
                  <a:srgbClr val="0000FF"/>
                </a:solidFill>
                <a:latin typeface="宋体" panose="02010600030101010101" pitchFamily="2" charset="-122"/>
              </a:rPr>
              <a:t>）；</a:t>
            </a:r>
          </a:p>
          <a:p>
            <a:pPr eaLnBrk="1" hangingPunct="1">
              <a:lnSpc>
                <a:spcPct val="80000"/>
              </a:lnSpc>
              <a:spcBef>
                <a:spcPct val="50000"/>
              </a:spcBef>
              <a:buClrTx/>
              <a:buSzTx/>
              <a:buFontTx/>
              <a:buNone/>
            </a:pPr>
            <a:r>
              <a:rPr kumimoji="1" lang="zh-CN" altLang="en-US" sz="1800" b="1">
                <a:solidFill>
                  <a:srgbClr val="0000FF"/>
                </a:solidFill>
                <a:latin typeface="宋体" panose="02010600030101010101" pitchFamily="2" charset="-122"/>
              </a:rPr>
              <a:t>      若</a:t>
            </a:r>
            <a:r>
              <a:rPr kumimoji="1" lang="en-US" altLang="zh-CN" sz="1800" b="1">
                <a:solidFill>
                  <a:srgbClr val="0000FF"/>
                </a:solidFill>
                <a:latin typeface="" charset="0"/>
              </a:rPr>
              <a:t>MIN</a:t>
            </a:r>
            <a:r>
              <a:rPr kumimoji="1" lang="zh-CN" altLang="en-US" sz="1800" b="1">
                <a:solidFill>
                  <a:srgbClr val="0000FF"/>
                </a:solidFill>
                <a:latin typeface="宋体" panose="02010600030101010101" pitchFamily="2" charset="-122"/>
              </a:rPr>
              <a:t>所有子节点均有值，则该</a:t>
            </a:r>
            <a:r>
              <a:rPr kumimoji="1" lang="en-US" altLang="zh-CN" sz="1800" b="1">
                <a:solidFill>
                  <a:srgbClr val="0000FF"/>
                </a:solidFill>
                <a:latin typeface="" charset="0"/>
              </a:rPr>
              <a:t>MIN</a:t>
            </a:r>
            <a:r>
              <a:rPr kumimoji="1" lang="zh-CN" altLang="en-US" sz="1800" b="1">
                <a:solidFill>
                  <a:srgbClr val="0000FF"/>
                </a:solidFill>
                <a:latin typeface="宋体" panose="02010600030101010101" pitchFamily="2" charset="-122"/>
              </a:rPr>
              <a:t>取其极小值。</a:t>
            </a:r>
          </a:p>
          <a:p>
            <a:pPr eaLnBrk="1" hangingPunct="1">
              <a:lnSpc>
                <a:spcPct val="80000"/>
              </a:lnSpc>
              <a:spcBef>
                <a:spcPct val="50000"/>
              </a:spcBef>
              <a:buClrTx/>
              <a:buSzTx/>
              <a:buFontTx/>
              <a:buNone/>
            </a:pPr>
            <a:r>
              <a:rPr kumimoji="1" lang="zh-CN" altLang="en-US" sz="1800" b="1">
                <a:solidFill>
                  <a:srgbClr val="0000FF"/>
                </a:solidFill>
                <a:latin typeface="宋体" panose="02010600030101010101" pitchFamily="2" charset="-122"/>
              </a:rPr>
              <a:t>⑦</a:t>
            </a:r>
            <a:r>
              <a:rPr kumimoji="1" lang="en-US" altLang="zh-CN" sz="1800" b="1">
                <a:solidFill>
                  <a:srgbClr val="0000FF"/>
                </a:solidFill>
                <a:latin typeface="" charset="0"/>
              </a:rPr>
              <a:t>GO LOOP2</a:t>
            </a:r>
            <a:r>
              <a:rPr kumimoji="1" lang="zh-CN" altLang="en-US" sz="1800" b="1">
                <a:solidFill>
                  <a:srgbClr val="0000FF"/>
                </a:solidFill>
                <a:latin typeface="宋体" panose="02010600030101010101" pitchFamily="2" charset="-122"/>
              </a:rPr>
              <a:t>；</a:t>
            </a:r>
            <a:endParaRPr kumimoji="1" lang="zh-CN" altLang="en-US" sz="1800" b="1">
              <a:solidFill>
                <a:srgbClr val="0000FF"/>
              </a:solidFill>
              <a:latin typeface="" charset="0"/>
            </a:endParaRPr>
          </a:p>
          <a:p>
            <a:pPr eaLnBrk="1" hangingPunct="1">
              <a:lnSpc>
                <a:spcPct val="80000"/>
              </a:lnSpc>
              <a:spcBef>
                <a:spcPct val="50000"/>
              </a:spcBef>
              <a:buClrTx/>
              <a:buSzTx/>
              <a:buFontTx/>
              <a:buNone/>
            </a:pPr>
            <a:r>
              <a:rPr kumimoji="1" lang="zh-CN" altLang="en-US" sz="1800" b="1">
                <a:solidFill>
                  <a:srgbClr val="0000FF"/>
                </a:solidFill>
                <a:latin typeface="宋体" panose="02010600030101010101" pitchFamily="2" charset="-122"/>
              </a:rPr>
              <a:t>⑧</a:t>
            </a:r>
            <a:r>
              <a:rPr kumimoji="1" lang="en-US" altLang="zh-CN" sz="1800" b="1">
                <a:solidFill>
                  <a:srgbClr val="0000FF"/>
                </a:solidFill>
                <a:latin typeface="" charset="0"/>
              </a:rPr>
              <a:t>LOOP3</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IF 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s</a:t>
            </a:r>
            <a:r>
              <a:rPr kumimoji="1" lang="zh-CN" altLang="en-US" sz="1800" b="1">
                <a:solidFill>
                  <a:srgbClr val="0000FF"/>
                </a:solidFill>
                <a:latin typeface="宋体" panose="02010600030101010101" pitchFamily="2" charset="-122"/>
              </a:rPr>
              <a:t>）有值</a:t>
            </a:r>
            <a:r>
              <a:rPr kumimoji="1" lang="en-US" altLang="zh-CN" sz="1800" b="1">
                <a:solidFill>
                  <a:srgbClr val="0000FF"/>
                </a:solidFill>
                <a:latin typeface="宋体" panose="02010600030101010101" pitchFamily="2" charset="-122"/>
              </a:rPr>
              <a:t>,</a:t>
            </a:r>
            <a:r>
              <a:rPr kumimoji="1" lang="en-US" altLang="zh-CN" sz="1800" b="1">
                <a:solidFill>
                  <a:srgbClr val="0000FF"/>
                </a:solidFill>
                <a:latin typeface="" charset="0"/>
              </a:rPr>
              <a:t>THEN EXIT</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END</a:t>
            </a:r>
            <a:r>
              <a:rPr kumimoji="1" lang="en-US" altLang="zh-CN" sz="1800" b="1">
                <a:solidFill>
                  <a:srgbClr val="0000FF"/>
                </a:solidFill>
                <a:latin typeface="宋体" panose="02010600030101010101" pitchFamily="2" charset="-122"/>
              </a:rPr>
              <a:t>∨</a:t>
            </a:r>
            <a:r>
              <a:rPr kumimoji="1" lang="en-US" altLang="zh-CN" sz="1800" b="1">
                <a:solidFill>
                  <a:srgbClr val="0000FF"/>
                </a:solidFill>
                <a:latin typeface="" charset="0"/>
              </a:rPr>
              <a:t>M</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Move</a:t>
            </a:r>
            <a:r>
              <a:rPr kumimoji="1" lang="zh-CN" altLang="en-US" sz="1800" b="1">
                <a:solidFill>
                  <a:srgbClr val="0000FF"/>
                </a:solidFill>
                <a:latin typeface="宋体" panose="02010600030101010101" pitchFamily="2" charset="-122"/>
              </a:rPr>
              <a:t>，</a:t>
            </a:r>
            <a:r>
              <a:rPr kumimoji="1" lang="en-US" altLang="zh-CN" sz="1800" b="1">
                <a:solidFill>
                  <a:srgbClr val="0000FF"/>
                </a:solidFill>
                <a:latin typeface="" charset="0"/>
              </a:rPr>
              <a:t>T</a:t>
            </a:r>
            <a:r>
              <a:rPr kumimoji="1" lang="zh-CN" altLang="en-US" sz="1800" b="1">
                <a:solidFill>
                  <a:srgbClr val="0000FF"/>
                </a:solidFill>
                <a:latin typeface="宋体" panose="02010600030101010101" pitchFamily="2" charset="-122"/>
              </a:rPr>
              <a:t>））；若</a:t>
            </a:r>
            <a:r>
              <a:rPr kumimoji="1" lang="en-US" altLang="zh-CN" sz="1800" b="1">
                <a:solidFill>
                  <a:srgbClr val="0000FF"/>
                </a:solidFill>
                <a:latin typeface="" charset="0"/>
              </a:rPr>
              <a:t>s</a:t>
            </a:r>
            <a:r>
              <a:rPr kumimoji="1" lang="zh-CN" altLang="en-US" sz="1800" b="1">
                <a:solidFill>
                  <a:srgbClr val="0000FF"/>
                </a:solidFill>
                <a:latin typeface="宋体" panose="02010600030101010101" pitchFamily="2" charset="-122"/>
              </a:rPr>
              <a:t>有值，则结束或标记走步。</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3">
            <a:extLst>
              <a:ext uri="{FF2B5EF4-FFF2-40B4-BE49-F238E27FC236}">
                <a16:creationId xmlns:a16="http://schemas.microsoft.com/office/drawing/2014/main" id="{73DA2F85-BF68-4A09-AFC4-F82CB573CE6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C3FC1B-DA57-4D9C-8A47-F06525D47C00}" type="datetime1">
              <a:rPr lang="en-US" altLang="zh-CN" sz="1400" smtClean="0"/>
              <a:pPr>
                <a:spcBef>
                  <a:spcPct val="0"/>
                </a:spcBef>
                <a:buClrTx/>
                <a:buSzTx/>
                <a:buFontTx/>
                <a:buNone/>
              </a:pPr>
              <a:t>3/18/2023</a:t>
            </a:fld>
            <a:endParaRPr lang="en-US" altLang="zh-CN" sz="1400"/>
          </a:p>
        </p:txBody>
      </p:sp>
      <p:sp>
        <p:nvSpPr>
          <p:cNvPr id="21506" name="灯片编号占位符 5">
            <a:extLst>
              <a:ext uri="{FF2B5EF4-FFF2-40B4-BE49-F238E27FC236}">
                <a16:creationId xmlns:a16="http://schemas.microsoft.com/office/drawing/2014/main" id="{6C142FA9-CEAB-435C-92EB-6B6764F3A9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490366-67D7-491A-B822-B6E9C5CDB5B8}" type="slidenum">
              <a:rPr lang="en-US" altLang="zh-CN" sz="2600">
                <a:solidFill>
                  <a:schemeClr val="bg1"/>
                </a:solidFill>
              </a:rPr>
              <a:pPr>
                <a:spcBef>
                  <a:spcPct val="0"/>
                </a:spcBef>
                <a:buClrTx/>
                <a:buSzTx/>
                <a:buFontTx/>
                <a:buNone/>
              </a:pPr>
              <a:t>7</a:t>
            </a:fld>
            <a:endParaRPr lang="en-US" altLang="zh-CN" sz="2600">
              <a:solidFill>
                <a:schemeClr val="bg1"/>
              </a:solidFill>
            </a:endParaRPr>
          </a:p>
        </p:txBody>
      </p:sp>
      <p:sp>
        <p:nvSpPr>
          <p:cNvPr id="21507" name="AutoShape 2">
            <a:extLst>
              <a:ext uri="{FF2B5EF4-FFF2-40B4-BE49-F238E27FC236}">
                <a16:creationId xmlns:a16="http://schemas.microsoft.com/office/drawing/2014/main" id="{839F9EB3-2C91-485D-9653-AFC9CDD609E5}"/>
              </a:ext>
            </a:extLst>
          </p:cNvPr>
          <p:cNvSpPr>
            <a:spLocks noGrp="1" noChangeArrowheads="1"/>
          </p:cNvSpPr>
          <p:nvPr>
            <p:ph type="title"/>
          </p:nvPr>
        </p:nvSpPr>
        <p:spPr/>
        <p:txBody>
          <a:bodyPr/>
          <a:lstStyle/>
          <a:p>
            <a:pPr eaLnBrk="1" hangingPunct="1"/>
            <a:r>
              <a:rPr lang="zh-CN" altLang="en-US"/>
              <a:t>例</a:t>
            </a:r>
          </a:p>
        </p:txBody>
      </p:sp>
      <p:sp>
        <p:nvSpPr>
          <p:cNvPr id="439299" name="Rectangle 3">
            <a:extLst>
              <a:ext uri="{FF2B5EF4-FFF2-40B4-BE49-F238E27FC236}">
                <a16:creationId xmlns:a16="http://schemas.microsoft.com/office/drawing/2014/main" id="{16B7CBB4-EBE0-43E2-BA3D-05C3CD24FC39}"/>
              </a:ext>
            </a:extLst>
          </p:cNvPr>
          <p:cNvSpPr>
            <a:spLocks noGrp="1" noChangeArrowheads="1"/>
          </p:cNvSpPr>
          <p:nvPr>
            <p:ph type="body" idx="1"/>
          </p:nvPr>
        </p:nvSpPr>
        <p:spPr>
          <a:xfrm>
            <a:off x="1116013" y="2873375"/>
            <a:ext cx="7415212" cy="3724275"/>
          </a:xfrm>
        </p:spPr>
        <p:txBody>
          <a:bodyPr/>
          <a:lstStyle/>
          <a:p>
            <a:pPr eaLnBrk="1" hangingPunct="1">
              <a:buFont typeface="Wingdings" panose="05000000000000000000" pitchFamily="2" charset="2"/>
              <a:buNone/>
            </a:pPr>
            <a:r>
              <a:rPr lang="zh-CN" altLang="en-US" b="1"/>
              <a:t>重写规则：</a:t>
            </a:r>
          </a:p>
          <a:p>
            <a:pPr eaLnBrk="1" hangingPunct="1">
              <a:spcBef>
                <a:spcPct val="0"/>
              </a:spcBef>
              <a:buFont typeface="Wingdings" panose="05000000000000000000" pitchFamily="2" charset="2"/>
              <a:buNone/>
            </a:pPr>
            <a:r>
              <a:rPr lang="en-US" altLang="zh-CN" b="1">
                <a:latin typeface="Times New Roman" panose="02020603050405020304" pitchFamily="18" charset="0"/>
              </a:rPr>
              <a:t>n</a:t>
            </a:r>
            <a:r>
              <a:rPr lang="en-US" altLang="zh-CN" b="1" baseline="-25000">
                <a:latin typeface="Times New Roman" panose="02020603050405020304" pitchFamily="18" charset="0"/>
              </a:rPr>
              <a:t>0</a:t>
            </a:r>
            <a:r>
              <a:rPr lang="en-US" altLang="zh-CN" b="1">
                <a:latin typeface="Times New Roman" panose="02020603050405020304" pitchFamily="18" charset="0"/>
              </a:rPr>
              <a:t>→ n</a:t>
            </a:r>
            <a:r>
              <a:rPr lang="en-US" altLang="zh-CN" b="1" baseline="-25000">
                <a:latin typeface="Times New Roman" panose="02020603050405020304" pitchFamily="18" charset="0"/>
              </a:rPr>
              <a:t>1</a:t>
            </a:r>
          </a:p>
          <a:p>
            <a:pPr eaLnBrk="1" hangingPunct="1">
              <a:spcBef>
                <a:spcPct val="0"/>
              </a:spcBef>
              <a:buFont typeface="Wingdings" panose="05000000000000000000" pitchFamily="2" charset="2"/>
              <a:buNone/>
            </a:pPr>
            <a:r>
              <a:rPr lang="en-US" altLang="zh-CN" b="1">
                <a:latin typeface="Times New Roman" panose="02020603050405020304" pitchFamily="18" charset="0"/>
              </a:rPr>
              <a:t>n</a:t>
            </a:r>
            <a:r>
              <a:rPr lang="en-US" altLang="zh-CN" b="1" baseline="-25000">
                <a:latin typeface="Times New Roman" panose="02020603050405020304" pitchFamily="18" charset="0"/>
              </a:rPr>
              <a:t>0</a:t>
            </a:r>
            <a:r>
              <a:rPr lang="en-US" altLang="zh-CN" b="1">
                <a:latin typeface="Times New Roman" panose="02020603050405020304" pitchFamily="18" charset="0"/>
              </a:rPr>
              <a:t>→ n</a:t>
            </a:r>
            <a:r>
              <a:rPr lang="en-US" altLang="zh-CN" b="1" baseline="-25000">
                <a:latin typeface="Times New Roman" panose="02020603050405020304" pitchFamily="18" charset="0"/>
              </a:rPr>
              <a:t>5</a:t>
            </a:r>
            <a:r>
              <a:rPr lang="zh-CN" altLang="en-US" b="1" baseline="-25000">
                <a:latin typeface="Times New Roman" panose="02020603050405020304" pitchFamily="18" charset="0"/>
              </a:rPr>
              <a:t>，</a:t>
            </a:r>
            <a:r>
              <a:rPr lang="en-US" altLang="zh-CN" b="1">
                <a:latin typeface="Times New Roman" panose="02020603050405020304" pitchFamily="18" charset="0"/>
              </a:rPr>
              <a:t>n</a:t>
            </a:r>
            <a:r>
              <a:rPr lang="en-US" altLang="zh-CN" b="1" baseline="-25000">
                <a:latin typeface="Times New Roman" panose="02020603050405020304" pitchFamily="18" charset="0"/>
              </a:rPr>
              <a:t>4</a:t>
            </a:r>
          </a:p>
          <a:p>
            <a:pPr eaLnBrk="1" hangingPunct="1">
              <a:spcBef>
                <a:spcPct val="0"/>
              </a:spcBef>
              <a:buFont typeface="Wingdings" panose="05000000000000000000" pitchFamily="2" charset="2"/>
              <a:buNone/>
            </a:pPr>
            <a:r>
              <a:rPr lang="en-US" altLang="zh-CN" b="1">
                <a:latin typeface="Times New Roman" panose="02020603050405020304" pitchFamily="18" charset="0"/>
              </a:rPr>
              <a:t>n</a:t>
            </a:r>
            <a:r>
              <a:rPr lang="en-US" altLang="zh-CN" b="1" baseline="-25000">
                <a:latin typeface="Times New Roman" panose="02020603050405020304" pitchFamily="18" charset="0"/>
              </a:rPr>
              <a:t>1</a:t>
            </a:r>
            <a:r>
              <a:rPr lang="en-US" altLang="zh-CN" b="1">
                <a:latin typeface="Times New Roman" panose="02020603050405020304" pitchFamily="18" charset="0"/>
              </a:rPr>
              <a:t>→ n</a:t>
            </a:r>
            <a:r>
              <a:rPr lang="en-US" altLang="zh-CN" b="1" baseline="-25000">
                <a:latin typeface="Times New Roman" panose="02020603050405020304" pitchFamily="18" charset="0"/>
              </a:rPr>
              <a:t>2</a:t>
            </a:r>
          </a:p>
        </p:txBody>
      </p:sp>
      <p:sp>
        <p:nvSpPr>
          <p:cNvPr id="439300" name="Rectangle 4">
            <a:extLst>
              <a:ext uri="{FF2B5EF4-FFF2-40B4-BE49-F238E27FC236}">
                <a16:creationId xmlns:a16="http://schemas.microsoft.com/office/drawing/2014/main" id="{89145DE3-93F9-4A5C-90E3-9F538013D3B4}"/>
              </a:ext>
            </a:extLst>
          </p:cNvPr>
          <p:cNvSpPr>
            <a:spLocks noChangeArrowheads="1"/>
          </p:cNvSpPr>
          <p:nvPr/>
        </p:nvSpPr>
        <p:spPr bwMode="auto">
          <a:xfrm>
            <a:off x="1130300" y="4652963"/>
            <a:ext cx="19431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3</a:t>
            </a:r>
          </a:p>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2</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3</a:t>
            </a:r>
          </a:p>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2</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5</a:t>
            </a:r>
            <a:r>
              <a:rPr kumimoji="0" lang="zh-CN" altLang="en-US" b="1" baseline="-25000">
                <a:latin typeface="Times New Roman" panose="02020603050405020304" pitchFamily="18" charset="0"/>
              </a:rPr>
              <a:t>，</a:t>
            </a: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4</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3</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5</a:t>
            </a:r>
            <a:r>
              <a:rPr kumimoji="0" lang="zh-CN" altLang="en-US" b="1" baseline="-25000">
                <a:latin typeface="Times New Roman" panose="02020603050405020304" pitchFamily="18" charset="0"/>
              </a:rPr>
              <a:t>，</a:t>
            </a: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6</a:t>
            </a:r>
          </a:p>
        </p:txBody>
      </p:sp>
      <p:sp>
        <p:nvSpPr>
          <p:cNvPr id="439301" name="Rectangle 5">
            <a:extLst>
              <a:ext uri="{FF2B5EF4-FFF2-40B4-BE49-F238E27FC236}">
                <a16:creationId xmlns:a16="http://schemas.microsoft.com/office/drawing/2014/main" id="{4F32EB9F-4434-4CA3-A207-EA8C2A3228FC}"/>
              </a:ext>
            </a:extLst>
          </p:cNvPr>
          <p:cNvSpPr>
            <a:spLocks noChangeArrowheads="1"/>
          </p:cNvSpPr>
          <p:nvPr/>
        </p:nvSpPr>
        <p:spPr bwMode="auto">
          <a:xfrm>
            <a:off x="3708400" y="3490913"/>
            <a:ext cx="1943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4</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5</a:t>
            </a:r>
          </a:p>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4</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8</a:t>
            </a:r>
          </a:p>
        </p:txBody>
      </p:sp>
      <p:sp>
        <p:nvSpPr>
          <p:cNvPr id="439302" name="Rectangle 6">
            <a:extLst>
              <a:ext uri="{FF2B5EF4-FFF2-40B4-BE49-F238E27FC236}">
                <a16:creationId xmlns:a16="http://schemas.microsoft.com/office/drawing/2014/main" id="{CD9A895A-6632-4B9D-BC4B-E943D98AC246}"/>
              </a:ext>
            </a:extLst>
          </p:cNvPr>
          <p:cNvSpPr>
            <a:spLocks noChangeArrowheads="1"/>
          </p:cNvSpPr>
          <p:nvPr/>
        </p:nvSpPr>
        <p:spPr bwMode="auto">
          <a:xfrm>
            <a:off x="3708400" y="4652963"/>
            <a:ext cx="19431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5</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7</a:t>
            </a:r>
            <a:r>
              <a:rPr kumimoji="0" lang="en-US" altLang="zh-CN" b="1">
                <a:latin typeface="Times New Roman" panose="02020603050405020304" pitchFamily="18" charset="0"/>
              </a:rPr>
              <a:t>,</a:t>
            </a:r>
            <a:r>
              <a:rPr kumimoji="0" lang="en-US" altLang="zh-CN" b="1" baseline="-25000">
                <a:latin typeface="Times New Roman" panose="02020603050405020304" pitchFamily="18" charset="0"/>
              </a:rPr>
              <a:t> </a:t>
            </a: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8</a:t>
            </a:r>
          </a:p>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5</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6 </a:t>
            </a:r>
          </a:p>
          <a:p>
            <a:pPr eaLnBrk="1" hangingPunct="1">
              <a:spcBef>
                <a:spcPct val="0"/>
              </a:spcBef>
              <a:buFont typeface="Wingdings" panose="05000000000000000000" pitchFamily="2" charset="2"/>
              <a:buNone/>
            </a:pP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6</a:t>
            </a:r>
            <a:r>
              <a:rPr kumimoji="0" lang="en-US" altLang="zh-CN" b="1">
                <a:latin typeface="Times New Roman" panose="02020603050405020304" pitchFamily="18" charset="0"/>
              </a:rPr>
              <a:t>→ n</a:t>
            </a:r>
            <a:r>
              <a:rPr kumimoji="0" lang="en-US" altLang="zh-CN" b="1" baseline="-25000">
                <a:latin typeface="Times New Roman" panose="02020603050405020304" pitchFamily="18" charset="0"/>
              </a:rPr>
              <a:t>7</a:t>
            </a:r>
            <a:r>
              <a:rPr kumimoji="0" lang="en-US" altLang="zh-CN" b="1">
                <a:latin typeface="Times New Roman" panose="02020603050405020304" pitchFamily="18" charset="0"/>
              </a:rPr>
              <a:t>,</a:t>
            </a:r>
            <a:r>
              <a:rPr kumimoji="0" lang="en-US" altLang="zh-CN" b="1" baseline="-25000">
                <a:latin typeface="Times New Roman" panose="02020603050405020304" pitchFamily="18" charset="0"/>
              </a:rPr>
              <a:t> </a:t>
            </a:r>
            <a:r>
              <a:rPr kumimoji="0" lang="en-US" altLang="zh-CN" b="1">
                <a:latin typeface="Times New Roman" panose="02020603050405020304" pitchFamily="18" charset="0"/>
              </a:rPr>
              <a:t>n</a:t>
            </a:r>
            <a:r>
              <a:rPr kumimoji="0" lang="en-US" altLang="zh-CN" b="1" baseline="-25000">
                <a:latin typeface="Times New Roman" panose="02020603050405020304" pitchFamily="18" charset="0"/>
              </a:rPr>
              <a:t>8</a:t>
            </a:r>
          </a:p>
        </p:txBody>
      </p:sp>
      <p:pic>
        <p:nvPicPr>
          <p:cNvPr id="439304" name="Picture 8" descr="http://210.43.128.200:8009/18/text/chapter3/images/rl3.1.gif">
            <a:extLst>
              <a:ext uri="{FF2B5EF4-FFF2-40B4-BE49-F238E27FC236}">
                <a16:creationId xmlns:a16="http://schemas.microsoft.com/office/drawing/2014/main" id="{E55F27AA-0A61-47EF-9441-5F9BC435EE5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24300" y="-6350"/>
            <a:ext cx="3944938"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9305" name="Line 9">
            <a:extLst>
              <a:ext uri="{FF2B5EF4-FFF2-40B4-BE49-F238E27FC236}">
                <a16:creationId xmlns:a16="http://schemas.microsoft.com/office/drawing/2014/main" id="{54D6BF83-6FBC-4781-890B-67AA98268534}"/>
              </a:ext>
            </a:extLst>
          </p:cNvPr>
          <p:cNvSpPr>
            <a:spLocks noChangeShapeType="1"/>
          </p:cNvSpPr>
          <p:nvPr/>
        </p:nvSpPr>
        <p:spPr bwMode="auto">
          <a:xfrm flipH="1">
            <a:off x="6659563" y="1016000"/>
            <a:ext cx="720725" cy="4683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9299">
                                            <p:txEl>
                                              <p:pRg st="1" end="1"/>
                                            </p:txEl>
                                          </p:spTgt>
                                        </p:tgtEl>
                                        <p:attrNameLst>
                                          <p:attrName>style.visibility</p:attrName>
                                        </p:attrNameLst>
                                      </p:cBhvr>
                                      <p:to>
                                        <p:strVal val="visible"/>
                                      </p:to>
                                    </p:set>
                                    <p:anim calcmode="lin" valueType="num">
                                      <p:cBhvr additive="base">
                                        <p:cTn id="11" dur="500" fill="hold"/>
                                        <p:tgtEl>
                                          <p:spTgt spid="439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9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9299">
                                            <p:txEl>
                                              <p:pRg st="2" end="2"/>
                                            </p:txEl>
                                          </p:spTgt>
                                        </p:tgtEl>
                                        <p:attrNameLst>
                                          <p:attrName>style.visibility</p:attrName>
                                        </p:attrNameLst>
                                      </p:cBhvr>
                                      <p:to>
                                        <p:strVal val="visible"/>
                                      </p:to>
                                    </p:set>
                                    <p:anim calcmode="lin" valueType="num">
                                      <p:cBhvr additive="base">
                                        <p:cTn id="15" dur="500" fill="hold"/>
                                        <p:tgtEl>
                                          <p:spTgt spid="439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9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9299">
                                            <p:txEl>
                                              <p:pRg st="3" end="3"/>
                                            </p:txEl>
                                          </p:spTgt>
                                        </p:tgtEl>
                                        <p:attrNameLst>
                                          <p:attrName>style.visibility</p:attrName>
                                        </p:attrNameLst>
                                      </p:cBhvr>
                                      <p:to>
                                        <p:strVal val="visible"/>
                                      </p:to>
                                    </p:set>
                                    <p:anim calcmode="lin" valueType="num">
                                      <p:cBhvr additive="base">
                                        <p:cTn id="19" dur="500" fill="hold"/>
                                        <p:tgtEl>
                                          <p:spTgt spid="439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9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9300">
                                            <p:txEl>
                                              <p:pRg st="0" end="0"/>
                                            </p:txEl>
                                          </p:spTgt>
                                        </p:tgtEl>
                                        <p:attrNameLst>
                                          <p:attrName>style.visibility</p:attrName>
                                        </p:attrNameLst>
                                      </p:cBhvr>
                                      <p:to>
                                        <p:strVal val="visible"/>
                                      </p:to>
                                    </p:set>
                                    <p:anim calcmode="lin" valueType="num">
                                      <p:cBhvr additive="base">
                                        <p:cTn id="25" dur="500" fill="hold"/>
                                        <p:tgtEl>
                                          <p:spTgt spid="43930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9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39300">
                                            <p:txEl>
                                              <p:pRg st="1" end="1"/>
                                            </p:txEl>
                                          </p:spTgt>
                                        </p:tgtEl>
                                        <p:attrNameLst>
                                          <p:attrName>style.visibility</p:attrName>
                                        </p:attrNameLst>
                                      </p:cBhvr>
                                      <p:to>
                                        <p:strVal val="visible"/>
                                      </p:to>
                                    </p:set>
                                    <p:anim calcmode="lin" valueType="num">
                                      <p:cBhvr additive="base">
                                        <p:cTn id="31" dur="500" fill="hold"/>
                                        <p:tgtEl>
                                          <p:spTgt spid="43930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9300">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9300">
                                            <p:txEl>
                                              <p:pRg st="2" end="2"/>
                                            </p:txEl>
                                          </p:spTgt>
                                        </p:tgtEl>
                                        <p:attrNameLst>
                                          <p:attrName>style.visibility</p:attrName>
                                        </p:attrNameLst>
                                      </p:cBhvr>
                                      <p:to>
                                        <p:strVal val="visible"/>
                                      </p:to>
                                    </p:set>
                                    <p:anim calcmode="lin" valueType="num">
                                      <p:cBhvr additive="base">
                                        <p:cTn id="35" dur="500" fill="hold"/>
                                        <p:tgtEl>
                                          <p:spTgt spid="439300">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93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39301">
                                            <p:txEl>
                                              <p:pRg st="0" end="0"/>
                                            </p:txEl>
                                          </p:spTgt>
                                        </p:tgtEl>
                                        <p:attrNameLst>
                                          <p:attrName>style.visibility</p:attrName>
                                        </p:attrNameLst>
                                      </p:cBhvr>
                                      <p:to>
                                        <p:strVal val="visible"/>
                                      </p:to>
                                    </p:set>
                                    <p:anim calcmode="lin" valueType="num">
                                      <p:cBhvr additive="base">
                                        <p:cTn id="41" dur="500" fill="hold"/>
                                        <p:tgtEl>
                                          <p:spTgt spid="439301">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9301">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39301">
                                            <p:txEl>
                                              <p:pRg st="1" end="1"/>
                                            </p:txEl>
                                          </p:spTgt>
                                        </p:tgtEl>
                                        <p:attrNameLst>
                                          <p:attrName>style.visibility</p:attrName>
                                        </p:attrNameLst>
                                      </p:cBhvr>
                                      <p:to>
                                        <p:strVal val="visible"/>
                                      </p:to>
                                    </p:set>
                                    <p:anim calcmode="lin" valueType="num">
                                      <p:cBhvr additive="base">
                                        <p:cTn id="45" dur="500" fill="hold"/>
                                        <p:tgtEl>
                                          <p:spTgt spid="439301">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393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39302">
                                            <p:txEl>
                                              <p:pRg st="0" end="0"/>
                                            </p:txEl>
                                          </p:spTgt>
                                        </p:tgtEl>
                                        <p:attrNameLst>
                                          <p:attrName>style.visibility</p:attrName>
                                        </p:attrNameLst>
                                      </p:cBhvr>
                                      <p:to>
                                        <p:strVal val="visible"/>
                                      </p:to>
                                    </p:set>
                                    <p:anim calcmode="lin" valueType="num">
                                      <p:cBhvr additive="base">
                                        <p:cTn id="51" dur="500" fill="hold"/>
                                        <p:tgtEl>
                                          <p:spTgt spid="43930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9302">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9302">
                                            <p:txEl>
                                              <p:pRg st="1" end="1"/>
                                            </p:txEl>
                                          </p:spTgt>
                                        </p:tgtEl>
                                        <p:attrNameLst>
                                          <p:attrName>style.visibility</p:attrName>
                                        </p:attrNameLst>
                                      </p:cBhvr>
                                      <p:to>
                                        <p:strVal val="visible"/>
                                      </p:to>
                                    </p:set>
                                    <p:anim calcmode="lin" valueType="num">
                                      <p:cBhvr additive="base">
                                        <p:cTn id="55" dur="500" fill="hold"/>
                                        <p:tgtEl>
                                          <p:spTgt spid="439302">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39302">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39302">
                                            <p:txEl>
                                              <p:pRg st="2" end="2"/>
                                            </p:txEl>
                                          </p:spTgt>
                                        </p:tgtEl>
                                        <p:attrNameLst>
                                          <p:attrName>style.visibility</p:attrName>
                                        </p:attrNameLst>
                                      </p:cBhvr>
                                      <p:to>
                                        <p:strVal val="visible"/>
                                      </p:to>
                                    </p:set>
                                    <p:anim calcmode="lin" valueType="num">
                                      <p:cBhvr additive="base">
                                        <p:cTn id="59" dur="500" fill="hold"/>
                                        <p:tgtEl>
                                          <p:spTgt spid="439302">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393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39305"/>
                                        </p:tgtEl>
                                        <p:attrNameLst>
                                          <p:attrName>style.visibility</p:attrName>
                                        </p:attrNameLst>
                                      </p:cBhvr>
                                      <p:to>
                                        <p:strVal val="visible"/>
                                      </p:to>
                                    </p:set>
                                    <p:anim calcmode="lin" valueType="num">
                                      <p:cBhvr additive="base">
                                        <p:cTn id="65" dur="500" fill="hold"/>
                                        <p:tgtEl>
                                          <p:spTgt spid="439305"/>
                                        </p:tgtEl>
                                        <p:attrNameLst>
                                          <p:attrName>ppt_x</p:attrName>
                                        </p:attrNameLst>
                                      </p:cBhvr>
                                      <p:tavLst>
                                        <p:tav tm="0">
                                          <p:val>
                                            <p:strVal val="#ppt_x"/>
                                          </p:val>
                                        </p:tav>
                                        <p:tav tm="100000">
                                          <p:val>
                                            <p:strVal val="#ppt_x"/>
                                          </p:val>
                                        </p:tav>
                                      </p:tavLst>
                                    </p:anim>
                                    <p:anim calcmode="lin" valueType="num">
                                      <p:cBhvr additive="base">
                                        <p:cTn id="66" dur="500" fill="hold"/>
                                        <p:tgtEl>
                                          <p:spTgt spid="43930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39304"/>
                                        </p:tgtEl>
                                        <p:attrNameLst>
                                          <p:attrName>style.visibility</p:attrName>
                                        </p:attrNameLst>
                                      </p:cBhvr>
                                      <p:to>
                                        <p:strVal val="visible"/>
                                      </p:to>
                                    </p:set>
                                    <p:anim calcmode="lin" valueType="num">
                                      <p:cBhvr additive="base">
                                        <p:cTn id="69" dur="500" fill="hold"/>
                                        <p:tgtEl>
                                          <p:spTgt spid="439304"/>
                                        </p:tgtEl>
                                        <p:attrNameLst>
                                          <p:attrName>ppt_x</p:attrName>
                                        </p:attrNameLst>
                                      </p:cBhvr>
                                      <p:tavLst>
                                        <p:tav tm="0">
                                          <p:val>
                                            <p:strVal val="#ppt_x"/>
                                          </p:val>
                                        </p:tav>
                                        <p:tav tm="100000">
                                          <p:val>
                                            <p:strVal val="#ppt_x"/>
                                          </p:val>
                                        </p:tav>
                                      </p:tavLst>
                                    </p:anim>
                                    <p:anim calcmode="lin" valueType="num">
                                      <p:cBhvr additive="base">
                                        <p:cTn id="70" dur="500" fill="hold"/>
                                        <p:tgtEl>
                                          <p:spTgt spid="439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日期占位符 1">
            <a:extLst>
              <a:ext uri="{FF2B5EF4-FFF2-40B4-BE49-F238E27FC236}">
                <a16:creationId xmlns:a16="http://schemas.microsoft.com/office/drawing/2014/main" id="{101823A5-C057-4E25-B5AC-6E521AAA16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285CFB-EEFF-4A0A-9EC6-9C4D0DC7D3FF}" type="datetime1">
              <a:rPr lang="en-US" altLang="zh-CN" sz="1400" smtClean="0"/>
              <a:pPr>
                <a:spcBef>
                  <a:spcPct val="0"/>
                </a:spcBef>
                <a:buClrTx/>
                <a:buSzTx/>
                <a:buFontTx/>
                <a:buNone/>
              </a:pPr>
              <a:t>3/18/2023</a:t>
            </a:fld>
            <a:endParaRPr lang="en-US" altLang="zh-CN" sz="1400"/>
          </a:p>
        </p:txBody>
      </p:sp>
      <p:sp>
        <p:nvSpPr>
          <p:cNvPr id="86018" name="灯片编号占位符 3">
            <a:extLst>
              <a:ext uri="{FF2B5EF4-FFF2-40B4-BE49-F238E27FC236}">
                <a16:creationId xmlns:a16="http://schemas.microsoft.com/office/drawing/2014/main" id="{3A4FB581-79C0-4314-BB18-2CD7B3EA8F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DA37057-7410-4982-84A9-95F01CA5C05A}" type="slidenum">
              <a:rPr lang="en-US" altLang="zh-CN" sz="2600">
                <a:solidFill>
                  <a:schemeClr val="bg1"/>
                </a:solidFill>
              </a:rPr>
              <a:pPr>
                <a:spcBef>
                  <a:spcPct val="0"/>
                </a:spcBef>
                <a:buClrTx/>
                <a:buSzTx/>
                <a:buFontTx/>
                <a:buNone/>
              </a:pPr>
              <a:t>70</a:t>
            </a:fld>
            <a:endParaRPr lang="en-US" altLang="zh-CN" sz="2600">
              <a:solidFill>
                <a:schemeClr val="bg1"/>
              </a:solidFill>
            </a:endParaRPr>
          </a:p>
        </p:txBody>
      </p:sp>
      <p:sp>
        <p:nvSpPr>
          <p:cNvPr id="376834" name="Text Box 2">
            <a:extLst>
              <a:ext uri="{FF2B5EF4-FFF2-40B4-BE49-F238E27FC236}">
                <a16:creationId xmlns:a16="http://schemas.microsoft.com/office/drawing/2014/main" id="{1F26A75A-661F-4A12-9A4B-3922AE270FC4}"/>
              </a:ext>
            </a:extLst>
          </p:cNvPr>
          <p:cNvSpPr txBox="1">
            <a:spLocks noChangeArrowheads="1"/>
          </p:cNvSpPr>
          <p:nvPr/>
        </p:nvSpPr>
        <p:spPr bwMode="auto">
          <a:xfrm>
            <a:off x="971550" y="2287588"/>
            <a:ext cx="76390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 charset="0"/>
              </a:rPr>
              <a:t>在九宫格棋盘上，两位选手轮流在棋盘上摆各自的棋子（每次一枚），谁先取得三子一线的结果就取胜。</a:t>
            </a:r>
          </a:p>
          <a:p>
            <a:pPr eaLnBrk="1" hangingPunct="1">
              <a:spcBef>
                <a:spcPct val="0"/>
              </a:spcBef>
              <a:buClrTx/>
              <a:buSzTx/>
              <a:buFontTx/>
              <a:buNone/>
            </a:pPr>
            <a:r>
              <a:rPr lang="zh-CN" altLang="en-US" sz="2000">
                <a:solidFill>
                  <a:srgbClr val="000000"/>
                </a:solidFill>
                <a:latin typeface="" charset="0"/>
              </a:rPr>
              <a:t>设程序方</a:t>
            </a:r>
            <a:r>
              <a:rPr lang="en-US" altLang="zh-CN" sz="2000">
                <a:solidFill>
                  <a:srgbClr val="000000"/>
                </a:solidFill>
                <a:latin typeface="" charset="0"/>
              </a:rPr>
              <a:t>MAX</a:t>
            </a:r>
            <a:r>
              <a:rPr lang="zh-CN" altLang="en-US" sz="2000">
                <a:solidFill>
                  <a:srgbClr val="000000"/>
                </a:solidFill>
                <a:latin typeface="" charset="0"/>
              </a:rPr>
              <a:t>的棋子用（</a:t>
            </a:r>
            <a:r>
              <a:rPr lang="en-US" altLang="zh-CN" sz="2000">
                <a:solidFill>
                  <a:srgbClr val="000000"/>
                </a:solidFill>
                <a:latin typeface="" charset="0"/>
              </a:rPr>
              <a:t>×</a:t>
            </a:r>
            <a:r>
              <a:rPr lang="zh-CN" altLang="en-US" sz="2000">
                <a:solidFill>
                  <a:srgbClr val="000000"/>
                </a:solidFill>
                <a:latin typeface="" charset="0"/>
              </a:rPr>
              <a:t>）表示</a:t>
            </a:r>
          </a:p>
          <a:p>
            <a:pPr eaLnBrk="1" hangingPunct="1">
              <a:spcBef>
                <a:spcPct val="0"/>
              </a:spcBef>
              <a:buClrTx/>
              <a:buSzTx/>
              <a:buFontTx/>
              <a:buNone/>
            </a:pPr>
            <a:r>
              <a:rPr lang="zh-CN" altLang="en-US" sz="2000">
                <a:solidFill>
                  <a:srgbClr val="000000"/>
                </a:solidFill>
                <a:latin typeface="" charset="0"/>
              </a:rPr>
              <a:t>    对手</a:t>
            </a:r>
            <a:r>
              <a:rPr lang="en-US" altLang="zh-CN" sz="2000">
                <a:solidFill>
                  <a:srgbClr val="000000"/>
                </a:solidFill>
                <a:latin typeface="" charset="0"/>
              </a:rPr>
              <a:t>MIN</a:t>
            </a:r>
            <a:r>
              <a:rPr lang="zh-CN" altLang="en-US" sz="2000">
                <a:solidFill>
                  <a:srgbClr val="000000"/>
                </a:solidFill>
                <a:latin typeface="" charset="0"/>
              </a:rPr>
              <a:t>的棋子用（○）表示</a:t>
            </a:r>
          </a:p>
          <a:p>
            <a:pPr eaLnBrk="1" hangingPunct="1">
              <a:spcBef>
                <a:spcPct val="0"/>
              </a:spcBef>
              <a:buClrTx/>
              <a:buSzTx/>
              <a:buFontTx/>
              <a:buNone/>
            </a:pPr>
            <a:r>
              <a:rPr lang="zh-CN" altLang="en-US" sz="2000">
                <a:solidFill>
                  <a:srgbClr val="000000"/>
                </a:solidFill>
                <a:latin typeface="" charset="0"/>
              </a:rPr>
              <a:t>    </a:t>
            </a:r>
            <a:r>
              <a:rPr lang="en-US" altLang="zh-CN" sz="2000">
                <a:solidFill>
                  <a:srgbClr val="000000"/>
                </a:solidFill>
                <a:latin typeface="" charset="0"/>
              </a:rPr>
              <a:t>MAX</a:t>
            </a:r>
            <a:r>
              <a:rPr lang="zh-CN" altLang="en-US" sz="2000">
                <a:solidFill>
                  <a:srgbClr val="000000"/>
                </a:solidFill>
                <a:latin typeface="" charset="0"/>
              </a:rPr>
              <a:t>先走。</a:t>
            </a:r>
          </a:p>
          <a:p>
            <a:pPr eaLnBrk="1" hangingPunct="1">
              <a:spcBef>
                <a:spcPct val="0"/>
              </a:spcBef>
              <a:buClrTx/>
              <a:buSzTx/>
              <a:buFontTx/>
              <a:buNone/>
            </a:pPr>
            <a:r>
              <a:rPr lang="zh-CN" altLang="en-US" sz="2400">
                <a:solidFill>
                  <a:srgbClr val="CC0066"/>
                </a:solidFill>
                <a:latin typeface="" charset="0"/>
              </a:rPr>
              <a:t>静态估计函数</a:t>
            </a:r>
            <a:r>
              <a:rPr lang="en-US" altLang="zh-CN" sz="2400">
                <a:solidFill>
                  <a:srgbClr val="CC0066"/>
                </a:solidFill>
                <a:latin typeface="" charset="0"/>
              </a:rPr>
              <a:t>e(p)</a:t>
            </a:r>
            <a:r>
              <a:rPr lang="zh-CN" altLang="en-US" sz="2400">
                <a:solidFill>
                  <a:srgbClr val="000000"/>
                </a:solidFill>
                <a:latin typeface="" charset="0"/>
              </a:rPr>
              <a:t>：</a:t>
            </a:r>
          </a:p>
          <a:p>
            <a:pPr eaLnBrk="1" hangingPunct="1">
              <a:spcBef>
                <a:spcPct val="0"/>
              </a:spcBef>
              <a:buClrTx/>
              <a:buSzTx/>
              <a:buFontTx/>
              <a:buNone/>
            </a:pPr>
            <a:r>
              <a:rPr lang="en-US" altLang="zh-CN" sz="2000">
                <a:solidFill>
                  <a:srgbClr val="000000"/>
                </a:solidFill>
                <a:latin typeface="" charset="0"/>
              </a:rPr>
              <a:t>(1)</a:t>
            </a:r>
            <a:r>
              <a:rPr lang="zh-CN" altLang="en-US" sz="2000">
                <a:solidFill>
                  <a:srgbClr val="000000"/>
                </a:solidFill>
                <a:latin typeface="" charset="0"/>
              </a:rPr>
              <a:t>若</a:t>
            </a:r>
            <a:r>
              <a:rPr lang="en-US" altLang="zh-CN" sz="2000">
                <a:solidFill>
                  <a:srgbClr val="000000"/>
                </a:solidFill>
                <a:latin typeface="" charset="0"/>
              </a:rPr>
              <a:t>p</a:t>
            </a:r>
            <a:r>
              <a:rPr lang="zh-CN" altLang="en-US" sz="2000">
                <a:solidFill>
                  <a:srgbClr val="000000"/>
                </a:solidFill>
                <a:latin typeface="" charset="0"/>
              </a:rPr>
              <a:t>是</a:t>
            </a:r>
            <a:r>
              <a:rPr lang="en-US" altLang="zh-CN" sz="2000">
                <a:solidFill>
                  <a:srgbClr val="000000"/>
                </a:solidFill>
                <a:latin typeface="" charset="0"/>
              </a:rPr>
              <a:t>MAX</a:t>
            </a:r>
            <a:r>
              <a:rPr lang="zh-CN" altLang="en-US" sz="2000">
                <a:solidFill>
                  <a:srgbClr val="000000"/>
                </a:solidFill>
                <a:latin typeface="" charset="0"/>
              </a:rPr>
              <a:t>获胜的格局，则</a:t>
            </a:r>
            <a:r>
              <a:rPr lang="en-US" altLang="zh-CN" sz="2000">
                <a:solidFill>
                  <a:srgbClr val="000000"/>
                </a:solidFill>
                <a:latin typeface="" charset="0"/>
              </a:rPr>
              <a:t>e(p)</a:t>
            </a:r>
            <a:r>
              <a:rPr lang="zh-CN" altLang="en-US" sz="2000">
                <a:solidFill>
                  <a:srgbClr val="000000"/>
                </a:solidFill>
                <a:latin typeface="" charset="0"/>
              </a:rPr>
              <a:t>＝∞；</a:t>
            </a:r>
          </a:p>
          <a:p>
            <a:pPr eaLnBrk="1" hangingPunct="1">
              <a:spcBef>
                <a:spcPct val="0"/>
              </a:spcBef>
              <a:buClrTx/>
              <a:buSzTx/>
              <a:buFontTx/>
              <a:buNone/>
            </a:pPr>
            <a:r>
              <a:rPr lang="en-US" altLang="zh-CN" sz="2000">
                <a:solidFill>
                  <a:srgbClr val="000000"/>
                </a:solidFill>
                <a:latin typeface="" charset="0"/>
              </a:rPr>
              <a:t>(2)</a:t>
            </a:r>
            <a:r>
              <a:rPr lang="zh-CN" altLang="en-US" sz="2000">
                <a:solidFill>
                  <a:srgbClr val="000000"/>
                </a:solidFill>
                <a:latin typeface="" charset="0"/>
              </a:rPr>
              <a:t>若</a:t>
            </a:r>
            <a:r>
              <a:rPr lang="en-US" altLang="zh-CN" sz="2000">
                <a:solidFill>
                  <a:srgbClr val="000000"/>
                </a:solidFill>
                <a:latin typeface="" charset="0"/>
              </a:rPr>
              <a:t>p</a:t>
            </a:r>
            <a:r>
              <a:rPr lang="zh-CN" altLang="en-US" sz="2000">
                <a:solidFill>
                  <a:srgbClr val="000000"/>
                </a:solidFill>
                <a:latin typeface="" charset="0"/>
              </a:rPr>
              <a:t>是</a:t>
            </a:r>
            <a:r>
              <a:rPr lang="en-US" altLang="zh-CN" sz="2000">
                <a:solidFill>
                  <a:srgbClr val="000000"/>
                </a:solidFill>
                <a:latin typeface="" charset="0"/>
              </a:rPr>
              <a:t>MIN</a:t>
            </a:r>
            <a:r>
              <a:rPr lang="zh-CN" altLang="en-US" sz="2000">
                <a:solidFill>
                  <a:srgbClr val="000000"/>
                </a:solidFill>
                <a:latin typeface="" charset="0"/>
              </a:rPr>
              <a:t>获胜的格局，则</a:t>
            </a:r>
            <a:r>
              <a:rPr lang="en-US" altLang="zh-CN" sz="2000">
                <a:solidFill>
                  <a:srgbClr val="000000"/>
                </a:solidFill>
                <a:latin typeface="" charset="0"/>
              </a:rPr>
              <a:t>e(p)</a:t>
            </a:r>
            <a:r>
              <a:rPr lang="zh-CN" altLang="en-US" sz="2000">
                <a:solidFill>
                  <a:srgbClr val="000000"/>
                </a:solidFill>
                <a:latin typeface="" charset="0"/>
              </a:rPr>
              <a:t>＝－∞。</a:t>
            </a:r>
          </a:p>
          <a:p>
            <a:pPr eaLnBrk="1" hangingPunct="1">
              <a:spcBef>
                <a:spcPct val="0"/>
              </a:spcBef>
              <a:buClrTx/>
              <a:buSzTx/>
              <a:buFontTx/>
              <a:buNone/>
            </a:pPr>
            <a:r>
              <a:rPr lang="en-US" altLang="zh-CN" sz="2000">
                <a:solidFill>
                  <a:srgbClr val="000000"/>
                </a:solidFill>
                <a:latin typeface="" charset="0"/>
              </a:rPr>
              <a:t>(3)</a:t>
            </a:r>
            <a:r>
              <a:rPr lang="zh-CN" altLang="en-US" sz="2000">
                <a:solidFill>
                  <a:srgbClr val="000000"/>
                </a:solidFill>
                <a:latin typeface="" charset="0"/>
              </a:rPr>
              <a:t>若</a:t>
            </a:r>
            <a:r>
              <a:rPr lang="en-US" altLang="zh-CN" sz="2000">
                <a:solidFill>
                  <a:srgbClr val="000000"/>
                </a:solidFill>
                <a:latin typeface="" charset="0"/>
              </a:rPr>
              <a:t>p</a:t>
            </a:r>
            <a:r>
              <a:rPr lang="zh-CN" altLang="en-US" sz="2000">
                <a:solidFill>
                  <a:srgbClr val="000000"/>
                </a:solidFill>
                <a:latin typeface="" charset="0"/>
              </a:rPr>
              <a:t>对任何一方来说都不是获胜的格局，则</a:t>
            </a:r>
            <a:br>
              <a:rPr lang="zh-CN" altLang="en-US" sz="2000">
                <a:solidFill>
                  <a:srgbClr val="000000"/>
                </a:solidFill>
                <a:latin typeface="" charset="0"/>
              </a:rPr>
            </a:br>
            <a:r>
              <a:rPr lang="en-US" altLang="zh-CN" sz="2000">
                <a:solidFill>
                  <a:srgbClr val="000000"/>
                </a:solidFill>
              </a:rPr>
              <a:t>e</a:t>
            </a:r>
            <a:r>
              <a:rPr lang="en-US" altLang="zh-CN" sz="2000">
                <a:solidFill>
                  <a:srgbClr val="000000"/>
                </a:solidFill>
                <a:latin typeface="" charset="0"/>
              </a:rPr>
              <a:t>(p)</a:t>
            </a:r>
            <a:r>
              <a:rPr lang="zh-CN" altLang="en-US" sz="2000">
                <a:solidFill>
                  <a:srgbClr val="000000"/>
                </a:solidFill>
                <a:latin typeface="" charset="0"/>
              </a:rPr>
              <a:t>＝（所有空格都放上</a:t>
            </a:r>
            <a:r>
              <a:rPr lang="en-US" altLang="zh-CN" sz="2000">
                <a:solidFill>
                  <a:srgbClr val="000000"/>
                </a:solidFill>
                <a:latin typeface="" charset="0"/>
              </a:rPr>
              <a:t>MAX</a:t>
            </a:r>
            <a:r>
              <a:rPr lang="zh-CN" altLang="en-US" sz="2000">
                <a:solidFill>
                  <a:srgbClr val="000000"/>
                </a:solidFill>
                <a:latin typeface="" charset="0"/>
              </a:rPr>
              <a:t>的棋子之后，</a:t>
            </a:r>
            <a:r>
              <a:rPr lang="en-US" altLang="zh-CN" sz="2000">
                <a:solidFill>
                  <a:srgbClr val="000000"/>
                </a:solidFill>
                <a:latin typeface="" charset="0"/>
              </a:rPr>
              <a:t>MAX</a:t>
            </a:r>
            <a:r>
              <a:rPr lang="zh-CN" altLang="en-US" sz="2000">
                <a:solidFill>
                  <a:srgbClr val="000000"/>
                </a:solidFill>
                <a:latin typeface="" charset="0"/>
              </a:rPr>
              <a:t>的三子成线（行、列、对角线）的总数－（所有空格都放上</a:t>
            </a:r>
            <a:r>
              <a:rPr lang="en-US" altLang="zh-CN" sz="2000">
                <a:solidFill>
                  <a:srgbClr val="000000"/>
                </a:solidFill>
                <a:latin typeface="" charset="0"/>
              </a:rPr>
              <a:t>MIN</a:t>
            </a:r>
            <a:r>
              <a:rPr lang="zh-CN" altLang="en-US" sz="2000">
                <a:solidFill>
                  <a:srgbClr val="000000"/>
                </a:solidFill>
                <a:latin typeface="" charset="0"/>
              </a:rPr>
              <a:t>的棋子之后，</a:t>
            </a:r>
            <a:r>
              <a:rPr lang="en-US" altLang="zh-CN" sz="2000">
                <a:solidFill>
                  <a:srgbClr val="000000"/>
                </a:solidFill>
                <a:latin typeface="" charset="0"/>
              </a:rPr>
              <a:t>MIN</a:t>
            </a:r>
            <a:r>
              <a:rPr lang="zh-CN" altLang="en-US" sz="2000">
                <a:solidFill>
                  <a:srgbClr val="000000"/>
                </a:solidFill>
                <a:latin typeface="" charset="0"/>
              </a:rPr>
              <a:t>的三子成线（行、列、对角</a:t>
            </a:r>
            <a:r>
              <a:rPr lang="zh-CN" altLang="en-US" sz="2000">
                <a:solidFill>
                  <a:srgbClr val="000000"/>
                </a:solidFill>
              </a:rPr>
              <a:t>线</a:t>
            </a:r>
            <a:r>
              <a:rPr lang="zh-CN" altLang="en-US" sz="2000">
                <a:solidFill>
                  <a:srgbClr val="000000"/>
                </a:solidFill>
                <a:latin typeface="" charset="0"/>
              </a:rPr>
              <a:t>）的总数）</a:t>
            </a:r>
          </a:p>
        </p:txBody>
      </p:sp>
      <p:sp>
        <p:nvSpPr>
          <p:cNvPr id="86020" name="AutoShape 3">
            <a:extLst>
              <a:ext uri="{FF2B5EF4-FFF2-40B4-BE49-F238E27FC236}">
                <a16:creationId xmlns:a16="http://schemas.microsoft.com/office/drawing/2014/main" id="{9D940581-059A-4DDE-844A-11471FCA44C6}"/>
              </a:ext>
            </a:extLst>
          </p:cNvPr>
          <p:cNvSpPr>
            <a:spLocks noChangeArrowheads="1"/>
          </p:cNvSpPr>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0" lang="zh-CN" altLang="en-US" sz="3600" b="1">
                <a:solidFill>
                  <a:schemeClr val="tx2"/>
                </a:solidFill>
              </a:rPr>
              <a:t>一字棋游戏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6834">
                                            <p:txEl>
                                              <p:pRg st="0" end="0"/>
                                            </p:txEl>
                                          </p:spTgt>
                                        </p:tgtEl>
                                        <p:attrNameLst>
                                          <p:attrName>style.visibility</p:attrName>
                                        </p:attrNameLst>
                                      </p:cBhvr>
                                      <p:to>
                                        <p:strVal val="visible"/>
                                      </p:to>
                                    </p:set>
                                    <p:anim calcmode="lin" valueType="num">
                                      <p:cBhvr additive="base">
                                        <p:cTn id="7" dur="500" fill="hold"/>
                                        <p:tgtEl>
                                          <p:spTgt spid="3768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68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6834">
                                            <p:txEl>
                                              <p:pRg st="1" end="1"/>
                                            </p:txEl>
                                          </p:spTgt>
                                        </p:tgtEl>
                                        <p:attrNameLst>
                                          <p:attrName>style.visibility</p:attrName>
                                        </p:attrNameLst>
                                      </p:cBhvr>
                                      <p:to>
                                        <p:strVal val="visible"/>
                                      </p:to>
                                    </p:set>
                                    <p:anim calcmode="lin" valueType="num">
                                      <p:cBhvr additive="base">
                                        <p:cTn id="13" dur="500" fill="hold"/>
                                        <p:tgtEl>
                                          <p:spTgt spid="3768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68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6834">
                                            <p:txEl>
                                              <p:pRg st="2" end="2"/>
                                            </p:txEl>
                                          </p:spTgt>
                                        </p:tgtEl>
                                        <p:attrNameLst>
                                          <p:attrName>style.visibility</p:attrName>
                                        </p:attrNameLst>
                                      </p:cBhvr>
                                      <p:to>
                                        <p:strVal val="visible"/>
                                      </p:to>
                                    </p:set>
                                    <p:anim calcmode="lin" valueType="num">
                                      <p:cBhvr additive="base">
                                        <p:cTn id="19" dur="500" fill="hold"/>
                                        <p:tgtEl>
                                          <p:spTgt spid="3768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68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6834">
                                            <p:txEl>
                                              <p:pRg st="3" end="3"/>
                                            </p:txEl>
                                          </p:spTgt>
                                        </p:tgtEl>
                                        <p:attrNameLst>
                                          <p:attrName>style.visibility</p:attrName>
                                        </p:attrNameLst>
                                      </p:cBhvr>
                                      <p:to>
                                        <p:strVal val="visible"/>
                                      </p:to>
                                    </p:set>
                                    <p:anim calcmode="lin" valueType="num">
                                      <p:cBhvr additive="base">
                                        <p:cTn id="25" dur="500" fill="hold"/>
                                        <p:tgtEl>
                                          <p:spTgt spid="3768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68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6834">
                                            <p:txEl>
                                              <p:pRg st="4" end="4"/>
                                            </p:txEl>
                                          </p:spTgt>
                                        </p:tgtEl>
                                        <p:attrNameLst>
                                          <p:attrName>style.visibility</p:attrName>
                                        </p:attrNameLst>
                                      </p:cBhvr>
                                      <p:to>
                                        <p:strVal val="visible"/>
                                      </p:to>
                                    </p:set>
                                    <p:anim calcmode="lin" valueType="num">
                                      <p:cBhvr additive="base">
                                        <p:cTn id="31" dur="500" fill="hold"/>
                                        <p:tgtEl>
                                          <p:spTgt spid="3768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68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6834">
                                            <p:txEl>
                                              <p:pRg st="5" end="5"/>
                                            </p:txEl>
                                          </p:spTgt>
                                        </p:tgtEl>
                                        <p:attrNameLst>
                                          <p:attrName>style.visibility</p:attrName>
                                        </p:attrNameLst>
                                      </p:cBhvr>
                                      <p:to>
                                        <p:strVal val="visible"/>
                                      </p:to>
                                    </p:set>
                                    <p:anim calcmode="lin" valueType="num">
                                      <p:cBhvr additive="base">
                                        <p:cTn id="37" dur="500" fill="hold"/>
                                        <p:tgtEl>
                                          <p:spTgt spid="3768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68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76834">
                                            <p:txEl>
                                              <p:pRg st="6" end="6"/>
                                            </p:txEl>
                                          </p:spTgt>
                                        </p:tgtEl>
                                        <p:attrNameLst>
                                          <p:attrName>style.visibility</p:attrName>
                                        </p:attrNameLst>
                                      </p:cBhvr>
                                      <p:to>
                                        <p:strVal val="visible"/>
                                      </p:to>
                                    </p:set>
                                    <p:anim calcmode="lin" valueType="num">
                                      <p:cBhvr additive="base">
                                        <p:cTn id="43" dur="500" fill="hold"/>
                                        <p:tgtEl>
                                          <p:spTgt spid="37683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68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76834">
                                            <p:txEl>
                                              <p:pRg st="7" end="7"/>
                                            </p:txEl>
                                          </p:spTgt>
                                        </p:tgtEl>
                                        <p:attrNameLst>
                                          <p:attrName>style.visibility</p:attrName>
                                        </p:attrNameLst>
                                      </p:cBhvr>
                                      <p:to>
                                        <p:strVal val="visible"/>
                                      </p:to>
                                    </p:set>
                                    <p:anim calcmode="lin" valueType="num">
                                      <p:cBhvr additive="base">
                                        <p:cTn id="49" dur="500" fill="hold"/>
                                        <p:tgtEl>
                                          <p:spTgt spid="37683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683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日期占位符 1">
            <a:extLst>
              <a:ext uri="{FF2B5EF4-FFF2-40B4-BE49-F238E27FC236}">
                <a16:creationId xmlns:a16="http://schemas.microsoft.com/office/drawing/2014/main" id="{D0077914-9929-4910-A0CC-0D69F31B2F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B71DA2-5BFC-48A5-815D-E5AD907F7F09}" type="datetime1">
              <a:rPr lang="en-US" altLang="zh-CN" sz="1400" smtClean="0"/>
              <a:pPr>
                <a:spcBef>
                  <a:spcPct val="0"/>
                </a:spcBef>
                <a:buClrTx/>
                <a:buSzTx/>
                <a:buFontTx/>
                <a:buNone/>
              </a:pPr>
              <a:t>3/18/2023</a:t>
            </a:fld>
            <a:endParaRPr lang="en-US" altLang="zh-CN" sz="1400"/>
          </a:p>
        </p:txBody>
      </p:sp>
      <p:sp>
        <p:nvSpPr>
          <p:cNvPr id="87042" name="灯片编号占位符 3">
            <a:extLst>
              <a:ext uri="{FF2B5EF4-FFF2-40B4-BE49-F238E27FC236}">
                <a16:creationId xmlns:a16="http://schemas.microsoft.com/office/drawing/2014/main" id="{F3271BF0-421D-41AF-9ADB-5BD9C2AEC2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0F04F6-AB2E-4AB6-ABF2-1F5C07A146BA}" type="slidenum">
              <a:rPr lang="en-US" altLang="zh-CN" sz="2600">
                <a:solidFill>
                  <a:schemeClr val="bg1"/>
                </a:solidFill>
              </a:rPr>
              <a:pPr>
                <a:spcBef>
                  <a:spcPct val="0"/>
                </a:spcBef>
                <a:buClrTx/>
                <a:buSzTx/>
                <a:buFontTx/>
                <a:buNone/>
              </a:pPr>
              <a:t>71</a:t>
            </a:fld>
            <a:endParaRPr lang="en-US" altLang="zh-CN" sz="2600">
              <a:solidFill>
                <a:schemeClr val="bg1"/>
              </a:solidFill>
            </a:endParaRPr>
          </a:p>
        </p:txBody>
      </p:sp>
      <p:sp>
        <p:nvSpPr>
          <p:cNvPr id="87043" name="Rectangle 2">
            <a:extLst>
              <a:ext uri="{FF2B5EF4-FFF2-40B4-BE49-F238E27FC236}">
                <a16:creationId xmlns:a16="http://schemas.microsoft.com/office/drawing/2014/main" id="{3106FADA-7F7D-4D47-87F7-53A949AA23A8}"/>
              </a:ext>
            </a:extLst>
          </p:cNvPr>
          <p:cNvSpPr>
            <a:spLocks noChangeArrowheads="1"/>
          </p:cNvSpPr>
          <p:nvPr/>
        </p:nvSpPr>
        <p:spPr bwMode="auto">
          <a:xfrm>
            <a:off x="4367213"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pic>
        <p:nvPicPr>
          <p:cNvPr id="87044" name="Picture 3" descr="http://210.43.128.200:8009/18/text/chapter3/images/014.gif">
            <a:extLst>
              <a:ext uri="{FF2B5EF4-FFF2-40B4-BE49-F238E27FC236}">
                <a16:creationId xmlns:a16="http://schemas.microsoft.com/office/drawing/2014/main" id="{844844FD-90D8-4595-86F9-8EF9F3877F8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48000" y="2286000"/>
            <a:ext cx="2133600" cy="19351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7045" name="Text Box 4">
            <a:extLst>
              <a:ext uri="{FF2B5EF4-FFF2-40B4-BE49-F238E27FC236}">
                <a16:creationId xmlns:a16="http://schemas.microsoft.com/office/drawing/2014/main" id="{BA1CA2F7-DE15-49EF-B68D-285F6ED46BA4}"/>
              </a:ext>
            </a:extLst>
          </p:cNvPr>
          <p:cNvSpPr txBox="1">
            <a:spLocks noChangeArrowheads="1"/>
          </p:cNvSpPr>
          <p:nvPr/>
        </p:nvSpPr>
        <p:spPr bwMode="auto">
          <a:xfrm>
            <a:off x="827088" y="4292600"/>
            <a:ext cx="747871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0000"/>
                </a:solidFill>
              </a:rPr>
              <a:t>   </a:t>
            </a:r>
            <a:r>
              <a:rPr lang="zh-CN" altLang="en-US" sz="2000">
                <a:solidFill>
                  <a:srgbClr val="000000"/>
                </a:solidFill>
              </a:rPr>
              <a:t>例如，当</a:t>
            </a:r>
            <a:r>
              <a:rPr lang="en-US" altLang="zh-CN" sz="2000">
                <a:solidFill>
                  <a:srgbClr val="000000"/>
                </a:solidFill>
              </a:rPr>
              <a:t>p</a:t>
            </a:r>
            <a:r>
              <a:rPr lang="zh-CN" altLang="en-US" sz="2000">
                <a:solidFill>
                  <a:srgbClr val="000000"/>
                </a:solidFill>
              </a:rPr>
              <a:t>的格局如上图时，则可得</a:t>
            </a:r>
            <a:r>
              <a:rPr lang="en-US" altLang="zh-CN" sz="2000">
                <a:solidFill>
                  <a:srgbClr val="000000"/>
                </a:solidFill>
              </a:rPr>
              <a:t>e(p)</a:t>
            </a:r>
            <a:r>
              <a:rPr lang="zh-CN" altLang="en-US" sz="2000">
                <a:solidFill>
                  <a:srgbClr val="000000"/>
                </a:solidFill>
              </a:rPr>
              <a:t>＝</a:t>
            </a:r>
            <a:r>
              <a:rPr lang="en-US" altLang="zh-CN" sz="2000">
                <a:solidFill>
                  <a:srgbClr val="000000"/>
                </a:solidFill>
              </a:rPr>
              <a:t>6</a:t>
            </a:r>
            <a:r>
              <a:rPr lang="zh-CN" altLang="en-US" sz="2000">
                <a:solidFill>
                  <a:srgbClr val="000000"/>
                </a:solidFill>
              </a:rPr>
              <a:t>－</a:t>
            </a:r>
            <a:r>
              <a:rPr lang="en-US" altLang="zh-CN" sz="2000">
                <a:solidFill>
                  <a:srgbClr val="000000"/>
                </a:solidFill>
              </a:rPr>
              <a:t>4</a:t>
            </a:r>
            <a:r>
              <a:rPr lang="zh-CN" altLang="en-US" sz="2000">
                <a:solidFill>
                  <a:srgbClr val="000000"/>
                </a:solidFill>
              </a:rPr>
              <a:t>＝</a:t>
            </a:r>
            <a:r>
              <a:rPr lang="en-US" altLang="zh-CN" sz="2000">
                <a:solidFill>
                  <a:srgbClr val="000000"/>
                </a:solidFill>
              </a:rPr>
              <a:t>2</a:t>
            </a:r>
            <a:r>
              <a:rPr lang="zh-CN" altLang="en-US" sz="2000">
                <a:solidFill>
                  <a:srgbClr val="000000"/>
                </a:solidFill>
              </a:rPr>
              <a:t>；</a:t>
            </a:r>
            <a:endParaRPr lang="zh-CN" altLang="en-US" sz="2000">
              <a:latin typeface="宋体" panose="02010600030101010101" pitchFamily="2" charset="-122"/>
            </a:endParaRPr>
          </a:p>
          <a:p>
            <a:pPr eaLnBrk="1" hangingPunct="1">
              <a:spcBef>
                <a:spcPct val="50000"/>
              </a:spcBef>
              <a:buClrTx/>
              <a:buSzTx/>
              <a:buFontTx/>
              <a:buNone/>
            </a:pPr>
            <a:r>
              <a:rPr lang="zh-CN" altLang="en-US" sz="2000">
                <a:latin typeface="宋体" panose="02010600030101010101" pitchFamily="2" charset="-122"/>
              </a:rPr>
              <a:t>  设考虑走两步的搜索过程。利用棋盘对称性的条件，则第一次调用算法产生的搜索树如图</a:t>
            </a:r>
            <a:r>
              <a:rPr lang="en-US" altLang="zh-CN" sz="2000">
                <a:latin typeface="宋体" panose="02010600030101010101" pitchFamily="2" charset="-122"/>
              </a:rPr>
              <a:t>4.8</a:t>
            </a:r>
            <a:r>
              <a:rPr lang="zh-CN" altLang="en-US" sz="2000">
                <a:latin typeface="宋体" panose="02010600030101010101" pitchFamily="2" charset="-122"/>
              </a:rPr>
              <a:t>所示</a:t>
            </a:r>
            <a:r>
              <a:rPr lang="en-US" altLang="zh-CN" sz="2000">
                <a:latin typeface="宋体" panose="02010600030101010101" pitchFamily="2" charset="-122"/>
              </a:rPr>
              <a:t>.</a:t>
            </a: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日期占位符 1">
            <a:extLst>
              <a:ext uri="{FF2B5EF4-FFF2-40B4-BE49-F238E27FC236}">
                <a16:creationId xmlns:a16="http://schemas.microsoft.com/office/drawing/2014/main" id="{F3E152AB-AA2B-4A5D-B84C-8A705E98A2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9987D2-9CE8-4B2F-868A-CB3C58339E84}" type="datetime1">
              <a:rPr lang="en-US" altLang="zh-CN" sz="1400" smtClean="0"/>
              <a:pPr>
                <a:spcBef>
                  <a:spcPct val="0"/>
                </a:spcBef>
                <a:buClrTx/>
                <a:buSzTx/>
                <a:buFontTx/>
                <a:buNone/>
              </a:pPr>
              <a:t>3/18/2023</a:t>
            </a:fld>
            <a:endParaRPr lang="en-US" altLang="zh-CN" sz="1400"/>
          </a:p>
        </p:txBody>
      </p:sp>
      <p:sp>
        <p:nvSpPr>
          <p:cNvPr id="88066" name="灯片编号占位符 3">
            <a:extLst>
              <a:ext uri="{FF2B5EF4-FFF2-40B4-BE49-F238E27FC236}">
                <a16:creationId xmlns:a16="http://schemas.microsoft.com/office/drawing/2014/main" id="{307CD882-6A10-4402-8761-426E3D14C9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F26FD9-3B2C-41E8-9D17-92793798CFFD}" type="slidenum">
              <a:rPr lang="en-US" altLang="zh-CN" sz="2600">
                <a:solidFill>
                  <a:schemeClr val="bg1"/>
                </a:solidFill>
              </a:rPr>
              <a:pPr>
                <a:spcBef>
                  <a:spcPct val="0"/>
                </a:spcBef>
                <a:buClrTx/>
                <a:buSzTx/>
                <a:buFontTx/>
                <a:buNone/>
              </a:pPr>
              <a:t>72</a:t>
            </a:fld>
            <a:endParaRPr lang="en-US" altLang="zh-CN" sz="2600">
              <a:solidFill>
                <a:schemeClr val="bg1"/>
              </a:solidFill>
            </a:endParaRPr>
          </a:p>
        </p:txBody>
      </p:sp>
      <p:pic>
        <p:nvPicPr>
          <p:cNvPr id="88067" name="Picture 2" descr="3_6">
            <a:extLst>
              <a:ext uri="{FF2B5EF4-FFF2-40B4-BE49-F238E27FC236}">
                <a16:creationId xmlns:a16="http://schemas.microsoft.com/office/drawing/2014/main" id="{481C5171-1E80-4F9B-B534-C225C92E0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
            <a:ext cx="7239000" cy="556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3">
            <a:extLst>
              <a:ext uri="{FF2B5EF4-FFF2-40B4-BE49-F238E27FC236}">
                <a16:creationId xmlns:a16="http://schemas.microsoft.com/office/drawing/2014/main" id="{DC94F0AB-694D-437D-996C-C40680AEE237}"/>
              </a:ext>
            </a:extLst>
          </p:cNvPr>
          <p:cNvSpPr txBox="1">
            <a:spLocks noChangeArrowheads="1"/>
          </p:cNvSpPr>
          <p:nvPr/>
        </p:nvSpPr>
        <p:spPr bwMode="auto">
          <a:xfrm>
            <a:off x="2057400" y="5791200"/>
            <a:ext cx="5538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200">
                <a:solidFill>
                  <a:srgbClr val="FF0000"/>
                </a:solidFill>
                <a:latin typeface="宋体" panose="02010600030101010101" pitchFamily="2" charset="-122"/>
              </a:rPr>
              <a:t>图</a:t>
            </a:r>
            <a:r>
              <a:rPr lang="en-US" altLang="zh-CN" sz="3200">
                <a:solidFill>
                  <a:srgbClr val="FF0000"/>
                </a:solidFill>
                <a:latin typeface="宋体" panose="02010600030101010101" pitchFamily="2" charset="-122"/>
              </a:rPr>
              <a:t>4.</a:t>
            </a:r>
            <a:r>
              <a:rPr lang="en-US" altLang="zh-CN" sz="3200">
                <a:solidFill>
                  <a:srgbClr val="FF0000"/>
                </a:solidFill>
                <a:latin typeface="" charset="0"/>
              </a:rPr>
              <a:t>8</a:t>
            </a:r>
            <a:r>
              <a:rPr lang="zh-CN" altLang="en-US" sz="3200">
                <a:solidFill>
                  <a:srgbClr val="FF0000"/>
                </a:solidFill>
                <a:latin typeface="宋体" panose="02010600030101010101" pitchFamily="2" charset="-122"/>
              </a:rPr>
              <a:t>一字棋第一阶段搜索树</a:t>
            </a:r>
            <a:r>
              <a:rPr lang="zh-CN" altLang="en-US" sz="3200">
                <a:latin typeface="" charset="0"/>
              </a:rPr>
              <a:t> </a:t>
            </a:r>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日期占位符 1">
            <a:extLst>
              <a:ext uri="{FF2B5EF4-FFF2-40B4-BE49-F238E27FC236}">
                <a16:creationId xmlns:a16="http://schemas.microsoft.com/office/drawing/2014/main" id="{7331284E-192A-4031-A9B1-FC6DB71A20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313152-6795-478C-8C76-0F06D6B4CB73}" type="datetime1">
              <a:rPr lang="en-US" altLang="zh-CN" sz="1400" smtClean="0"/>
              <a:pPr>
                <a:spcBef>
                  <a:spcPct val="0"/>
                </a:spcBef>
                <a:buClrTx/>
                <a:buSzTx/>
                <a:buFontTx/>
                <a:buNone/>
              </a:pPr>
              <a:t>3/18/2023</a:t>
            </a:fld>
            <a:endParaRPr lang="en-US" altLang="zh-CN" sz="1400"/>
          </a:p>
        </p:txBody>
      </p:sp>
      <p:sp>
        <p:nvSpPr>
          <p:cNvPr id="89090" name="灯片编号占位符 3">
            <a:extLst>
              <a:ext uri="{FF2B5EF4-FFF2-40B4-BE49-F238E27FC236}">
                <a16:creationId xmlns:a16="http://schemas.microsoft.com/office/drawing/2014/main" id="{C0AFAF22-1E22-4C04-80F7-FD028A425A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5DB6FD-2D6A-4408-BA7A-77310E622F4F}" type="slidenum">
              <a:rPr lang="en-US" altLang="zh-CN" sz="2600">
                <a:solidFill>
                  <a:schemeClr val="bg1"/>
                </a:solidFill>
              </a:rPr>
              <a:pPr>
                <a:spcBef>
                  <a:spcPct val="0"/>
                </a:spcBef>
                <a:buClrTx/>
                <a:buSzTx/>
                <a:buFontTx/>
                <a:buNone/>
              </a:pPr>
              <a:t>73</a:t>
            </a:fld>
            <a:endParaRPr lang="en-US" altLang="zh-CN" sz="2600">
              <a:solidFill>
                <a:schemeClr val="bg1"/>
              </a:solidFill>
            </a:endParaRPr>
          </a:p>
        </p:txBody>
      </p:sp>
      <p:pic>
        <p:nvPicPr>
          <p:cNvPr id="89091" name="Picture 2" descr="3">
            <a:extLst>
              <a:ext uri="{FF2B5EF4-FFF2-40B4-BE49-F238E27FC236}">
                <a16:creationId xmlns:a16="http://schemas.microsoft.com/office/drawing/2014/main" id="{485DF9C7-642E-4F72-BFB5-F6FF33124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30580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3">
            <a:extLst>
              <a:ext uri="{FF2B5EF4-FFF2-40B4-BE49-F238E27FC236}">
                <a16:creationId xmlns:a16="http://schemas.microsoft.com/office/drawing/2014/main" id="{89EBB0A2-6822-4D63-8EA4-270F5873675B}"/>
              </a:ext>
            </a:extLst>
          </p:cNvPr>
          <p:cNvSpPr txBox="1">
            <a:spLocks noChangeArrowheads="1"/>
          </p:cNvSpPr>
          <p:nvPr/>
        </p:nvSpPr>
        <p:spPr bwMode="auto">
          <a:xfrm>
            <a:off x="2590800" y="5867400"/>
            <a:ext cx="421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latin typeface="宋体" panose="02010600030101010101" pitchFamily="2" charset="-122"/>
              </a:rPr>
              <a:t>图</a:t>
            </a:r>
            <a:r>
              <a:rPr lang="en-US" altLang="zh-CN" sz="2400">
                <a:solidFill>
                  <a:srgbClr val="FF0000"/>
                </a:solidFill>
                <a:latin typeface="宋体" panose="02010600030101010101" pitchFamily="2" charset="-122"/>
              </a:rPr>
              <a:t>4.</a:t>
            </a:r>
            <a:r>
              <a:rPr lang="en-US" altLang="zh-CN" sz="2400">
                <a:solidFill>
                  <a:srgbClr val="FF0000"/>
                </a:solidFill>
                <a:latin typeface="" charset="0"/>
              </a:rPr>
              <a:t>9 </a:t>
            </a:r>
            <a:r>
              <a:rPr lang="zh-CN" altLang="en-US" sz="2400">
                <a:solidFill>
                  <a:srgbClr val="FF0000"/>
                </a:solidFill>
                <a:latin typeface="宋体" panose="02010600030101010101" pitchFamily="2" charset="-122"/>
              </a:rPr>
              <a:t>一字棋第二阶段搜索树</a:t>
            </a:r>
            <a:r>
              <a:rPr lang="zh-CN" altLang="en-US" sz="2400">
                <a:latin typeface="Comic Sans MS" panose="030F0702030302020204" pitchFamily="66" charset="0"/>
              </a:rPr>
              <a:t> </a:t>
            </a: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日期占位符 1">
            <a:extLst>
              <a:ext uri="{FF2B5EF4-FFF2-40B4-BE49-F238E27FC236}">
                <a16:creationId xmlns:a16="http://schemas.microsoft.com/office/drawing/2014/main" id="{45A2AFF3-2452-4908-A2AD-921E3FE96E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AF545F-D5EE-45DF-B0CF-861EB2BF804E}" type="datetime1">
              <a:rPr lang="en-US" altLang="zh-CN" sz="1400" smtClean="0"/>
              <a:pPr>
                <a:spcBef>
                  <a:spcPct val="0"/>
                </a:spcBef>
                <a:buClrTx/>
                <a:buSzTx/>
                <a:buFontTx/>
                <a:buNone/>
              </a:pPr>
              <a:t>3/18/2023</a:t>
            </a:fld>
            <a:endParaRPr lang="en-US" altLang="zh-CN" sz="1400"/>
          </a:p>
        </p:txBody>
      </p:sp>
      <p:sp>
        <p:nvSpPr>
          <p:cNvPr id="90114" name="灯片编号占位符 3">
            <a:extLst>
              <a:ext uri="{FF2B5EF4-FFF2-40B4-BE49-F238E27FC236}">
                <a16:creationId xmlns:a16="http://schemas.microsoft.com/office/drawing/2014/main" id="{21022B29-4110-4221-BA62-FD18213047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1CCA2C-8519-484B-9F72-FE6947BB5245}" type="slidenum">
              <a:rPr lang="en-US" altLang="zh-CN" sz="2600">
                <a:solidFill>
                  <a:schemeClr val="bg1"/>
                </a:solidFill>
              </a:rPr>
              <a:pPr>
                <a:spcBef>
                  <a:spcPct val="0"/>
                </a:spcBef>
                <a:buClrTx/>
                <a:buSzTx/>
                <a:buFontTx/>
                <a:buNone/>
              </a:pPr>
              <a:t>74</a:t>
            </a:fld>
            <a:endParaRPr lang="en-US" altLang="zh-CN" sz="2600">
              <a:solidFill>
                <a:schemeClr val="bg1"/>
              </a:solidFill>
            </a:endParaRPr>
          </a:p>
        </p:txBody>
      </p:sp>
      <p:sp>
        <p:nvSpPr>
          <p:cNvPr id="90115" name="Text Box 2">
            <a:extLst>
              <a:ext uri="{FF2B5EF4-FFF2-40B4-BE49-F238E27FC236}">
                <a16:creationId xmlns:a16="http://schemas.microsoft.com/office/drawing/2014/main" id="{5EA0BC0E-E145-40BB-BF21-B405C53497BC}"/>
              </a:ext>
            </a:extLst>
          </p:cNvPr>
          <p:cNvSpPr txBox="1">
            <a:spLocks noChangeArrowheads="1"/>
          </p:cNvSpPr>
          <p:nvPr/>
        </p:nvSpPr>
        <p:spPr bwMode="auto">
          <a:xfrm>
            <a:off x="2590800" y="60960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latin typeface="宋体" panose="02010600030101010101" pitchFamily="2" charset="-122"/>
              </a:rPr>
              <a:t>图</a:t>
            </a:r>
            <a:r>
              <a:rPr lang="en-US" altLang="zh-CN" sz="2400">
                <a:solidFill>
                  <a:srgbClr val="FF0000"/>
                </a:solidFill>
                <a:latin typeface="宋体" panose="02010600030101010101" pitchFamily="2" charset="-122"/>
              </a:rPr>
              <a:t>4.</a:t>
            </a:r>
            <a:r>
              <a:rPr lang="en-US" altLang="zh-CN" sz="2400">
                <a:solidFill>
                  <a:srgbClr val="FF0000"/>
                </a:solidFill>
                <a:latin typeface="" charset="0"/>
              </a:rPr>
              <a:t>10</a:t>
            </a:r>
            <a:r>
              <a:rPr lang="zh-CN" altLang="en-US" sz="2400">
                <a:solidFill>
                  <a:srgbClr val="FF0000"/>
                </a:solidFill>
                <a:latin typeface="宋体" panose="02010600030101010101" pitchFamily="2" charset="-122"/>
              </a:rPr>
              <a:t>一字棋第三阶段搜索树</a:t>
            </a:r>
            <a:r>
              <a:rPr lang="zh-CN" altLang="en-US" sz="2400">
                <a:latin typeface="Comic Sans MS" panose="030F0702030302020204" pitchFamily="66" charset="0"/>
              </a:rPr>
              <a:t> </a:t>
            </a:r>
          </a:p>
        </p:txBody>
      </p:sp>
      <p:pic>
        <p:nvPicPr>
          <p:cNvPr id="90116" name="Picture 3" descr="3_8">
            <a:extLst>
              <a:ext uri="{FF2B5EF4-FFF2-40B4-BE49-F238E27FC236}">
                <a16:creationId xmlns:a16="http://schemas.microsoft.com/office/drawing/2014/main" id="{E0112235-8D65-4224-BC20-746137F9D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7848600"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日期占位符 3">
            <a:extLst>
              <a:ext uri="{FF2B5EF4-FFF2-40B4-BE49-F238E27FC236}">
                <a16:creationId xmlns:a16="http://schemas.microsoft.com/office/drawing/2014/main" id="{D62E58C1-249F-45EE-B6C0-7B9E0D1BECA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EDBA31-DA0A-4709-BAFB-7D6BD730047A}" type="datetime1">
              <a:rPr lang="en-US" altLang="zh-CN" sz="1400" smtClean="0"/>
              <a:pPr>
                <a:spcBef>
                  <a:spcPct val="0"/>
                </a:spcBef>
                <a:buClrTx/>
                <a:buSzTx/>
                <a:buFontTx/>
                <a:buNone/>
              </a:pPr>
              <a:t>3/18/2023</a:t>
            </a:fld>
            <a:endParaRPr lang="en-US" altLang="zh-CN" sz="1400"/>
          </a:p>
        </p:txBody>
      </p:sp>
      <p:sp>
        <p:nvSpPr>
          <p:cNvPr id="91138" name="灯片编号占位符 5">
            <a:extLst>
              <a:ext uri="{FF2B5EF4-FFF2-40B4-BE49-F238E27FC236}">
                <a16:creationId xmlns:a16="http://schemas.microsoft.com/office/drawing/2014/main" id="{26CE67AC-C5D1-4FDE-8D60-5CA1AAD006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23EB34-352B-4302-8629-33F042B6F678}" type="slidenum">
              <a:rPr lang="en-US" altLang="zh-CN" sz="2600">
                <a:solidFill>
                  <a:schemeClr val="bg1"/>
                </a:solidFill>
              </a:rPr>
              <a:pPr>
                <a:spcBef>
                  <a:spcPct val="0"/>
                </a:spcBef>
                <a:buClrTx/>
                <a:buSzTx/>
                <a:buFontTx/>
                <a:buNone/>
              </a:pPr>
              <a:t>75</a:t>
            </a:fld>
            <a:endParaRPr lang="en-US" altLang="zh-CN" sz="2600">
              <a:solidFill>
                <a:schemeClr val="bg1"/>
              </a:solidFill>
            </a:endParaRPr>
          </a:p>
        </p:txBody>
      </p:sp>
      <p:sp>
        <p:nvSpPr>
          <p:cNvPr id="91139" name="AutoShape 2">
            <a:extLst>
              <a:ext uri="{FF2B5EF4-FFF2-40B4-BE49-F238E27FC236}">
                <a16:creationId xmlns:a16="http://schemas.microsoft.com/office/drawing/2014/main" id="{7E12737C-19D5-48BA-8C7D-796C625B4ABB}"/>
              </a:ext>
            </a:extLst>
          </p:cNvPr>
          <p:cNvSpPr>
            <a:spLocks noGrp="1" noChangeArrowheads="1"/>
          </p:cNvSpPr>
          <p:nvPr>
            <p:ph type="title"/>
          </p:nvPr>
        </p:nvSpPr>
        <p:spPr/>
        <p:txBody>
          <a:bodyPr/>
          <a:lstStyle/>
          <a:p>
            <a:pPr eaLnBrk="1" hangingPunct="1"/>
            <a:r>
              <a:rPr lang="zh-CN" altLang="en-US"/>
              <a:t>极小极大过程的问题</a:t>
            </a:r>
          </a:p>
        </p:txBody>
      </p:sp>
      <p:sp>
        <p:nvSpPr>
          <p:cNvPr id="91140" name="Rectangle 3">
            <a:extLst>
              <a:ext uri="{FF2B5EF4-FFF2-40B4-BE49-F238E27FC236}">
                <a16:creationId xmlns:a16="http://schemas.microsoft.com/office/drawing/2014/main" id="{12BB0264-0C81-4CFB-BE4A-A754C7F4BF2F}"/>
              </a:ext>
            </a:extLst>
          </p:cNvPr>
          <p:cNvSpPr>
            <a:spLocks noGrp="1" noChangeArrowheads="1"/>
          </p:cNvSpPr>
          <p:nvPr>
            <p:ph type="body" idx="1"/>
          </p:nvPr>
        </p:nvSpPr>
        <p:spPr/>
        <p:txBody>
          <a:bodyPr/>
          <a:lstStyle/>
          <a:p>
            <a:pPr eaLnBrk="1" hangingPunct="1"/>
            <a:r>
              <a:rPr lang="zh-CN" altLang="en-US" sz="2400"/>
              <a:t>把搜索的产生过程与尖端节点的静态估值过程完全分开．在搜索树完全产生之后，才开始对尖端节点的估值．这种分开进行的方式导致博弈树搜索的低效率：</a:t>
            </a:r>
            <a:r>
              <a:rPr kumimoji="1" lang="zh-CN" altLang="en-US" sz="2400">
                <a:solidFill>
                  <a:srgbClr val="0000FF"/>
                </a:solidFill>
              </a:rPr>
              <a:t>节点数将随着搜索深度的增加呈指数增长。这极大地限制了极小极大搜索方法的使用。</a:t>
            </a:r>
            <a:endParaRPr lang="zh-CN" altLang="en-US" sz="2400"/>
          </a:p>
          <a:p>
            <a:pPr eaLnBrk="1" hangingPunct="1"/>
            <a:r>
              <a:rPr lang="zh-CN" altLang="en-US" sz="2400"/>
              <a:t>解决方法：让搜索树的产生过程与静态估值与返回值的过程同时进行，</a:t>
            </a:r>
            <a:r>
              <a:rPr kumimoji="1" lang="zh-CN" altLang="en-US" sz="2400">
                <a:solidFill>
                  <a:srgbClr val="0000FF"/>
                </a:solidFill>
              </a:rPr>
              <a:t>在搜索深度不变的情况下，利用已有的搜索信息减少生成的节点数</a:t>
            </a:r>
            <a:r>
              <a:rPr lang="zh-CN" altLang="en-US" sz="2400"/>
              <a:t>，从而使搜索效率大为提高。 </a:t>
            </a:r>
            <a:r>
              <a:rPr lang="en-US" altLang="zh-CN" sz="2400"/>
              <a:t>----α-β</a:t>
            </a:r>
            <a:r>
              <a:rPr lang="zh-CN" altLang="en-US" sz="2400"/>
              <a:t>过程 </a:t>
            </a:r>
          </a:p>
        </p:txBody>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日期占位符 3">
            <a:extLst>
              <a:ext uri="{FF2B5EF4-FFF2-40B4-BE49-F238E27FC236}">
                <a16:creationId xmlns:a16="http://schemas.microsoft.com/office/drawing/2014/main" id="{88FF7B24-70DC-42CA-9B0F-27F1D669B7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3C4DCB-5ED8-4B87-96E3-D6186874ED8A}" type="datetime1">
              <a:rPr lang="en-US" altLang="zh-CN" sz="1400" smtClean="0"/>
              <a:pPr>
                <a:spcBef>
                  <a:spcPct val="0"/>
                </a:spcBef>
                <a:buClrTx/>
                <a:buSzTx/>
                <a:buFontTx/>
                <a:buNone/>
              </a:pPr>
              <a:t>3/18/2023</a:t>
            </a:fld>
            <a:endParaRPr lang="en-US" altLang="zh-CN" sz="1400"/>
          </a:p>
        </p:txBody>
      </p:sp>
      <p:sp>
        <p:nvSpPr>
          <p:cNvPr id="92162" name="灯片编号占位符 5">
            <a:extLst>
              <a:ext uri="{FF2B5EF4-FFF2-40B4-BE49-F238E27FC236}">
                <a16:creationId xmlns:a16="http://schemas.microsoft.com/office/drawing/2014/main" id="{1D5AF025-A938-4493-87FA-9C268618F7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A1F35E-3733-4C97-A621-D6FE05162B63}" type="slidenum">
              <a:rPr lang="en-US" altLang="zh-CN" sz="2600">
                <a:solidFill>
                  <a:schemeClr val="bg1"/>
                </a:solidFill>
              </a:rPr>
              <a:pPr>
                <a:spcBef>
                  <a:spcPct val="0"/>
                </a:spcBef>
                <a:buClrTx/>
                <a:buSzTx/>
                <a:buFontTx/>
                <a:buNone/>
              </a:pPr>
              <a:t>76</a:t>
            </a:fld>
            <a:endParaRPr lang="en-US" altLang="zh-CN" sz="2600">
              <a:solidFill>
                <a:schemeClr val="bg1"/>
              </a:solidFill>
            </a:endParaRPr>
          </a:p>
        </p:txBody>
      </p:sp>
      <p:sp>
        <p:nvSpPr>
          <p:cNvPr id="92163" name="AutoShape 2">
            <a:extLst>
              <a:ext uri="{FF2B5EF4-FFF2-40B4-BE49-F238E27FC236}">
                <a16:creationId xmlns:a16="http://schemas.microsoft.com/office/drawing/2014/main" id="{B0AA7895-F398-4683-9B24-2DC09CACA666}"/>
              </a:ext>
            </a:extLst>
          </p:cNvPr>
          <p:cNvSpPr>
            <a:spLocks noGrp="1" noChangeArrowheads="1"/>
          </p:cNvSpPr>
          <p:nvPr>
            <p:ph type="title"/>
          </p:nvPr>
        </p:nvSpPr>
        <p:spPr/>
        <p:txBody>
          <a:bodyPr/>
          <a:lstStyle/>
          <a:p>
            <a:pPr eaLnBrk="1" hangingPunct="1"/>
            <a:r>
              <a:rPr lang="zh-CN" altLang="en-US"/>
              <a:t>三、博弈搜索的</a:t>
            </a:r>
            <a:r>
              <a:rPr lang="en-US" altLang="zh-CN"/>
              <a:t>α-β</a:t>
            </a:r>
            <a:r>
              <a:rPr lang="zh-CN" altLang="en-US"/>
              <a:t>过程 </a:t>
            </a:r>
          </a:p>
        </p:txBody>
      </p:sp>
      <p:sp>
        <p:nvSpPr>
          <p:cNvPr id="92164" name="Rectangle 3">
            <a:extLst>
              <a:ext uri="{FF2B5EF4-FFF2-40B4-BE49-F238E27FC236}">
                <a16:creationId xmlns:a16="http://schemas.microsoft.com/office/drawing/2014/main" id="{708E0BDE-7D3C-4023-AEC7-0D7BE1E834E5}"/>
              </a:ext>
            </a:extLst>
          </p:cNvPr>
          <p:cNvSpPr>
            <a:spLocks noGrp="1" noChangeArrowheads="1"/>
          </p:cNvSpPr>
          <p:nvPr>
            <p:ph type="body" idx="1"/>
          </p:nvPr>
        </p:nvSpPr>
        <p:spPr>
          <a:xfrm>
            <a:off x="838200" y="2362200"/>
            <a:ext cx="7693025" cy="4306888"/>
          </a:xfrm>
        </p:spPr>
        <p:txBody>
          <a:bodyPr/>
          <a:lstStyle/>
          <a:p>
            <a:pPr eaLnBrk="1" hangingPunct="1">
              <a:lnSpc>
                <a:spcPct val="80000"/>
              </a:lnSpc>
              <a:spcBef>
                <a:spcPct val="50000"/>
              </a:spcBef>
              <a:buClrTx/>
              <a:buSzTx/>
              <a:buFont typeface="Wingdings" panose="05000000000000000000" pitchFamily="2" charset="2"/>
              <a:buChar char="ü"/>
            </a:pPr>
            <a:r>
              <a:rPr kumimoji="1" lang="zh-CN" altLang="en-US" sz="1600">
                <a:solidFill>
                  <a:srgbClr val="0000FF"/>
                </a:solidFill>
              </a:rPr>
              <a:t>最早在</a:t>
            </a:r>
            <a:r>
              <a:rPr kumimoji="1" lang="en-US" altLang="zh-CN" sz="1600">
                <a:solidFill>
                  <a:srgbClr val="0000FF"/>
                </a:solidFill>
              </a:rPr>
              <a:t>1956</a:t>
            </a:r>
            <a:r>
              <a:rPr kumimoji="1" lang="zh-CN" altLang="en-US" sz="1600">
                <a:solidFill>
                  <a:srgbClr val="0000FF"/>
                </a:solidFill>
              </a:rPr>
              <a:t>年</a:t>
            </a:r>
            <a:r>
              <a:rPr kumimoji="1" lang="en-US" altLang="zh-CN" sz="1600">
                <a:solidFill>
                  <a:srgbClr val="0000FF"/>
                </a:solidFill>
              </a:rPr>
              <a:t>John McCarthy</a:t>
            </a:r>
            <a:r>
              <a:rPr kumimoji="1" lang="zh-CN" altLang="en-US" sz="1600">
                <a:solidFill>
                  <a:srgbClr val="0000FF"/>
                </a:solidFill>
              </a:rPr>
              <a:t>构思了</a:t>
            </a:r>
            <a:r>
              <a:rPr kumimoji="1" lang="en-US" altLang="zh-CN" sz="1600">
                <a:solidFill>
                  <a:srgbClr val="FF0000"/>
                </a:solidFill>
              </a:rPr>
              <a:t>α-β</a:t>
            </a:r>
            <a:r>
              <a:rPr kumimoji="1" lang="zh-CN" altLang="en-US" sz="1600">
                <a:solidFill>
                  <a:srgbClr val="FF0000"/>
                </a:solidFill>
              </a:rPr>
              <a:t>搜索</a:t>
            </a:r>
            <a:r>
              <a:rPr kumimoji="1" lang="zh-CN" altLang="en-US" sz="1600">
                <a:solidFill>
                  <a:srgbClr val="0000FF"/>
                </a:solidFill>
              </a:rPr>
              <a:t>，但他并没有发表。</a:t>
            </a:r>
          </a:p>
          <a:p>
            <a:pPr eaLnBrk="1" hangingPunct="1">
              <a:lnSpc>
                <a:spcPct val="80000"/>
              </a:lnSpc>
              <a:spcBef>
                <a:spcPct val="50000"/>
              </a:spcBef>
              <a:buClrTx/>
              <a:buSzTx/>
              <a:buFont typeface="Wingdings" panose="05000000000000000000" pitchFamily="2" charset="2"/>
              <a:buChar char="ü"/>
            </a:pPr>
            <a:r>
              <a:rPr kumimoji="1" lang="en-US" altLang="zh-CN" sz="1600">
                <a:solidFill>
                  <a:srgbClr val="0000FF"/>
                </a:solidFill>
              </a:rPr>
              <a:t>1958</a:t>
            </a:r>
            <a:r>
              <a:rPr kumimoji="1" lang="zh-CN" altLang="en-US" sz="1600">
                <a:solidFill>
                  <a:srgbClr val="0000FF"/>
                </a:solidFill>
              </a:rPr>
              <a:t>年</a:t>
            </a:r>
            <a:r>
              <a:rPr lang="en-US" altLang="zh-CN" sz="1600" b="1">
                <a:solidFill>
                  <a:srgbClr val="333333"/>
                </a:solidFill>
                <a:latin typeface="Times New Roman" panose="02020603050405020304" pitchFamily="18" charset="0"/>
              </a:rPr>
              <a:t>Newell</a:t>
            </a:r>
            <a:r>
              <a:rPr kumimoji="1" lang="zh-CN" altLang="en-US" sz="1600">
                <a:solidFill>
                  <a:srgbClr val="0000FF"/>
                </a:solidFill>
              </a:rPr>
              <a:t>等人开发的国际象棋程序</a:t>
            </a:r>
            <a:r>
              <a:rPr kumimoji="1" lang="en-US" altLang="zh-CN" sz="1600">
                <a:solidFill>
                  <a:srgbClr val="0000FF"/>
                </a:solidFill>
              </a:rPr>
              <a:t>NSS</a:t>
            </a:r>
            <a:r>
              <a:rPr kumimoji="1" lang="zh-CN" altLang="en-US" sz="1600">
                <a:solidFill>
                  <a:srgbClr val="0000FF"/>
                </a:solidFill>
              </a:rPr>
              <a:t>使用了一个简化版本的</a:t>
            </a:r>
            <a:r>
              <a:rPr kumimoji="1" lang="en-US" altLang="zh-CN" sz="1600">
                <a:solidFill>
                  <a:srgbClr val="FF0000"/>
                </a:solidFill>
              </a:rPr>
              <a:t>α-β</a:t>
            </a:r>
            <a:r>
              <a:rPr kumimoji="1" lang="zh-CN" altLang="en-US" sz="1600">
                <a:solidFill>
                  <a:srgbClr val="FF0000"/>
                </a:solidFill>
              </a:rPr>
              <a:t>搜索</a:t>
            </a:r>
            <a:r>
              <a:rPr kumimoji="1" lang="zh-CN" altLang="en-US" sz="1600">
                <a:solidFill>
                  <a:srgbClr val="0000FF"/>
                </a:solidFill>
              </a:rPr>
              <a:t>，它是第一个使用</a:t>
            </a: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的国际象棋程序。</a:t>
            </a:r>
          </a:p>
          <a:p>
            <a:pPr eaLnBrk="1" hangingPunct="1">
              <a:lnSpc>
                <a:spcPct val="80000"/>
              </a:lnSpc>
              <a:spcBef>
                <a:spcPct val="50000"/>
              </a:spcBef>
              <a:buClrTx/>
              <a:buSzTx/>
              <a:buFont typeface="Wingdings" panose="05000000000000000000" pitchFamily="2" charset="2"/>
              <a:buChar char="ü"/>
            </a:pPr>
            <a:r>
              <a:rPr kumimoji="1" lang="zh-CN" altLang="en-US" sz="1600">
                <a:solidFill>
                  <a:srgbClr val="0000FF"/>
                </a:solidFill>
              </a:rPr>
              <a:t>根据</a:t>
            </a:r>
            <a:r>
              <a:rPr kumimoji="1" lang="en-US" altLang="zh-CN" sz="1600">
                <a:solidFill>
                  <a:srgbClr val="0000FF"/>
                </a:solidFill>
              </a:rPr>
              <a:t>Nilsson,1971</a:t>
            </a:r>
            <a:r>
              <a:rPr kumimoji="1" lang="zh-CN" altLang="en-US" sz="1600">
                <a:solidFill>
                  <a:srgbClr val="0000FF"/>
                </a:solidFill>
              </a:rPr>
              <a:t>所述， </a:t>
            </a:r>
            <a:r>
              <a:rPr kumimoji="1" lang="en-US" altLang="zh-CN" sz="1600">
                <a:solidFill>
                  <a:srgbClr val="0000FF"/>
                </a:solidFill>
              </a:rPr>
              <a:t>(Samuel,1959,1967)</a:t>
            </a:r>
            <a:r>
              <a:rPr kumimoji="1" lang="zh-CN" altLang="en-US" sz="1600">
                <a:solidFill>
                  <a:srgbClr val="0000FF"/>
                </a:solidFill>
              </a:rPr>
              <a:t>的西洋跳棋程序也使用了</a:t>
            </a: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a:t>
            </a:r>
          </a:p>
          <a:p>
            <a:pPr eaLnBrk="1" hangingPunct="1">
              <a:lnSpc>
                <a:spcPct val="80000"/>
              </a:lnSpc>
              <a:spcBef>
                <a:spcPct val="50000"/>
              </a:spcBef>
              <a:buClrTx/>
              <a:buSzTx/>
              <a:buFont typeface="Wingdings" panose="05000000000000000000" pitchFamily="2" charset="2"/>
              <a:buChar char="ü"/>
            </a:pPr>
            <a:r>
              <a:rPr kumimoji="1" lang="zh-CN" altLang="en-US" sz="1600">
                <a:solidFill>
                  <a:srgbClr val="0000FF"/>
                </a:solidFill>
              </a:rPr>
              <a:t>描述</a:t>
            </a: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的论文最早发表于</a:t>
            </a:r>
            <a:r>
              <a:rPr kumimoji="1" lang="en-US" altLang="zh-CN" sz="1600">
                <a:solidFill>
                  <a:srgbClr val="0000FF"/>
                </a:solidFill>
              </a:rPr>
              <a:t>20</a:t>
            </a:r>
            <a:r>
              <a:rPr kumimoji="1" lang="zh-CN" altLang="en-US" sz="1600">
                <a:solidFill>
                  <a:srgbClr val="0000FF"/>
                </a:solidFill>
              </a:rPr>
              <a:t>世纪</a:t>
            </a:r>
            <a:r>
              <a:rPr kumimoji="1" lang="en-US" altLang="zh-CN" sz="1600">
                <a:solidFill>
                  <a:srgbClr val="0000FF"/>
                </a:solidFill>
              </a:rPr>
              <a:t>60</a:t>
            </a:r>
            <a:r>
              <a:rPr kumimoji="1" lang="zh-CN" altLang="en-US" sz="1600">
                <a:solidFill>
                  <a:srgbClr val="0000FF"/>
                </a:solidFill>
              </a:rPr>
              <a:t>年代（</a:t>
            </a:r>
            <a:r>
              <a:rPr kumimoji="1" lang="en-US" altLang="zh-CN" sz="1600">
                <a:solidFill>
                  <a:srgbClr val="0000FF"/>
                </a:solidFill>
              </a:rPr>
              <a:t>Hart</a:t>
            </a:r>
            <a:r>
              <a:rPr kumimoji="1" lang="zh-CN" altLang="en-US" sz="1600">
                <a:solidFill>
                  <a:srgbClr val="0000FF"/>
                </a:solidFill>
              </a:rPr>
              <a:t>和</a:t>
            </a:r>
            <a:r>
              <a:rPr kumimoji="1" lang="en-US" altLang="zh-CN" sz="1600">
                <a:solidFill>
                  <a:srgbClr val="0000FF"/>
                </a:solidFill>
              </a:rPr>
              <a:t>Edwards,1961;Brudno,1963;Slagle,1963b)</a:t>
            </a:r>
            <a:r>
              <a:rPr kumimoji="1" lang="zh-CN" altLang="en-US" sz="1600">
                <a:solidFill>
                  <a:srgbClr val="0000FF"/>
                </a:solidFill>
              </a:rPr>
              <a:t>。</a:t>
            </a:r>
          </a:p>
          <a:p>
            <a:pPr eaLnBrk="1" hangingPunct="1">
              <a:lnSpc>
                <a:spcPct val="80000"/>
              </a:lnSpc>
              <a:spcBef>
                <a:spcPct val="50000"/>
              </a:spcBef>
              <a:buClrTx/>
              <a:buSzTx/>
              <a:buFont typeface="Wingdings" panose="05000000000000000000" pitchFamily="2" charset="2"/>
              <a:buChar char="ü"/>
            </a:pPr>
            <a:r>
              <a:rPr kumimoji="1" lang="en-US" altLang="zh-CN" sz="1600">
                <a:solidFill>
                  <a:srgbClr val="0000FF"/>
                </a:solidFill>
              </a:rPr>
              <a:t>Slagle</a:t>
            </a:r>
            <a:r>
              <a:rPr kumimoji="1" lang="zh-CN" altLang="en-US" sz="1600">
                <a:solidFill>
                  <a:srgbClr val="0000FF"/>
                </a:solidFill>
              </a:rPr>
              <a:t>和</a:t>
            </a:r>
            <a:r>
              <a:rPr kumimoji="1" lang="en-US" altLang="zh-CN" sz="1600">
                <a:solidFill>
                  <a:srgbClr val="0000FF"/>
                </a:solidFill>
              </a:rPr>
              <a:t>Dixon</a:t>
            </a:r>
            <a:r>
              <a:rPr kumimoji="1" lang="zh-CN" altLang="en-US" sz="1600">
                <a:solidFill>
                  <a:srgbClr val="0000FF"/>
                </a:solidFill>
              </a:rPr>
              <a:t>于</a:t>
            </a:r>
            <a:r>
              <a:rPr kumimoji="1" lang="en-US" altLang="zh-CN" sz="1600">
                <a:solidFill>
                  <a:srgbClr val="0000FF"/>
                </a:solidFill>
              </a:rPr>
              <a:t>1969</a:t>
            </a:r>
            <a:r>
              <a:rPr kumimoji="1" lang="zh-CN" altLang="en-US" sz="1600">
                <a:solidFill>
                  <a:srgbClr val="0000FF"/>
                </a:solidFill>
              </a:rPr>
              <a:t>年在他们的玩</a:t>
            </a:r>
            <a:r>
              <a:rPr kumimoji="1" lang="en-US" altLang="zh-CN" sz="1600">
                <a:solidFill>
                  <a:srgbClr val="0000FF"/>
                </a:solidFill>
              </a:rPr>
              <a:t>Kalah</a:t>
            </a:r>
            <a:r>
              <a:rPr kumimoji="1" lang="zh-CN" altLang="en-US" sz="1600">
                <a:solidFill>
                  <a:srgbClr val="0000FF"/>
                </a:solidFill>
              </a:rPr>
              <a:t>游戏的程序中第一次实现了完整的</a:t>
            </a: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 </a:t>
            </a:r>
          </a:p>
          <a:p>
            <a:pPr eaLnBrk="1" hangingPunct="1">
              <a:lnSpc>
                <a:spcPct val="80000"/>
              </a:lnSpc>
              <a:spcBef>
                <a:spcPct val="50000"/>
              </a:spcBef>
              <a:buClrTx/>
              <a:buSzTx/>
              <a:buFont typeface="Wingdings" panose="05000000000000000000" pitchFamily="2" charset="2"/>
              <a:buChar char="ü"/>
            </a:pP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也被用于</a:t>
            </a:r>
            <a:r>
              <a:rPr kumimoji="1" lang="en-US" altLang="zh-CN" sz="1600">
                <a:solidFill>
                  <a:srgbClr val="0000FF"/>
                </a:solidFill>
              </a:rPr>
              <a:t>John McCarthy</a:t>
            </a:r>
            <a:r>
              <a:rPr kumimoji="1" lang="zh-CN" altLang="en-US" sz="1600">
                <a:solidFill>
                  <a:srgbClr val="0000FF"/>
                </a:solidFill>
              </a:rPr>
              <a:t>的一个学生写的</a:t>
            </a:r>
            <a:r>
              <a:rPr kumimoji="1" lang="en-US" altLang="zh-CN" sz="1600">
                <a:solidFill>
                  <a:srgbClr val="0000FF"/>
                </a:solidFill>
              </a:rPr>
              <a:t>Kotok</a:t>
            </a:r>
            <a:r>
              <a:rPr kumimoji="1" lang="zh-CN" altLang="en-US" sz="1600">
                <a:solidFill>
                  <a:srgbClr val="0000FF"/>
                </a:solidFill>
              </a:rPr>
              <a:t>国际象棋程序中。</a:t>
            </a:r>
          </a:p>
          <a:p>
            <a:pPr eaLnBrk="1" hangingPunct="1">
              <a:lnSpc>
                <a:spcPct val="80000"/>
              </a:lnSpc>
              <a:spcBef>
                <a:spcPct val="50000"/>
              </a:spcBef>
              <a:buClrTx/>
              <a:buSzTx/>
              <a:buFont typeface="Wingdings" panose="05000000000000000000" pitchFamily="2" charset="2"/>
              <a:buChar char="ü"/>
            </a:pPr>
            <a:r>
              <a:rPr kumimoji="1" lang="en-US" altLang="zh-CN" sz="1600">
                <a:solidFill>
                  <a:srgbClr val="0000FF"/>
                </a:solidFill>
              </a:rPr>
              <a:t>Knuth</a:t>
            </a:r>
            <a:r>
              <a:rPr kumimoji="1" lang="zh-CN" altLang="en-US" sz="1600">
                <a:solidFill>
                  <a:srgbClr val="0000FF"/>
                </a:solidFill>
              </a:rPr>
              <a:t>和</a:t>
            </a:r>
            <a:r>
              <a:rPr kumimoji="1" lang="en-US" altLang="zh-CN" sz="1600">
                <a:solidFill>
                  <a:srgbClr val="0000FF"/>
                </a:solidFill>
              </a:rPr>
              <a:t>Moore(1975)</a:t>
            </a:r>
            <a:r>
              <a:rPr kumimoji="1" lang="zh-CN" altLang="en-US" sz="1600">
                <a:solidFill>
                  <a:srgbClr val="0000FF"/>
                </a:solidFill>
              </a:rPr>
              <a:t>提供了</a:t>
            </a: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的历史，及其正确性证明与时间复杂性分析。</a:t>
            </a:r>
          </a:p>
          <a:p>
            <a:pPr eaLnBrk="1" hangingPunct="1">
              <a:lnSpc>
                <a:spcPct val="80000"/>
              </a:lnSpc>
              <a:spcBef>
                <a:spcPct val="50000"/>
              </a:spcBef>
              <a:buClrTx/>
              <a:buSzTx/>
              <a:buFont typeface="Wingdings" panose="05000000000000000000" pitchFamily="2" charset="2"/>
              <a:buChar char="ü"/>
            </a:pPr>
            <a:r>
              <a:rPr kumimoji="1" lang="en-US" altLang="zh-CN" sz="1600">
                <a:solidFill>
                  <a:srgbClr val="0000FF"/>
                </a:solidFill>
              </a:rPr>
              <a:t>1982</a:t>
            </a:r>
            <a:r>
              <a:rPr kumimoji="1" lang="zh-CN" altLang="en-US" sz="1600">
                <a:solidFill>
                  <a:srgbClr val="0000FF"/>
                </a:solidFill>
              </a:rPr>
              <a:t>年</a:t>
            </a:r>
            <a:r>
              <a:rPr kumimoji="1" lang="en-US" altLang="zh-CN" sz="1600">
                <a:solidFill>
                  <a:srgbClr val="0000FF"/>
                </a:solidFill>
              </a:rPr>
              <a:t>Pearl</a:t>
            </a:r>
            <a:r>
              <a:rPr kumimoji="1" lang="zh-CN" altLang="en-US" sz="1600">
                <a:solidFill>
                  <a:srgbClr val="0000FF"/>
                </a:solidFill>
              </a:rPr>
              <a:t>证明了</a:t>
            </a:r>
            <a:r>
              <a:rPr kumimoji="1" lang="en-US" altLang="zh-CN" sz="1600">
                <a:solidFill>
                  <a:srgbClr val="CC0000"/>
                </a:solidFill>
              </a:rPr>
              <a:t>α-β</a:t>
            </a:r>
            <a:r>
              <a:rPr kumimoji="1" lang="zh-CN" altLang="en-US" sz="1600">
                <a:solidFill>
                  <a:srgbClr val="CC0000"/>
                </a:solidFill>
              </a:rPr>
              <a:t>搜索</a:t>
            </a:r>
            <a:r>
              <a:rPr kumimoji="1" lang="zh-CN" altLang="en-US" sz="1600">
                <a:solidFill>
                  <a:srgbClr val="0000FF"/>
                </a:solidFill>
              </a:rPr>
              <a:t>在所有固定深度的博弈树搜索算法中是渐进最优的。</a:t>
            </a:r>
          </a:p>
          <a:p>
            <a:pPr eaLnBrk="1" hangingPunct="1">
              <a:lnSpc>
                <a:spcPct val="80000"/>
              </a:lnSpc>
              <a:spcBef>
                <a:spcPct val="50000"/>
              </a:spcBef>
              <a:buClrTx/>
              <a:buSzTx/>
              <a:buFont typeface="Wingdings" panose="05000000000000000000" pitchFamily="2" charset="2"/>
              <a:buChar char="ü"/>
            </a:pPr>
            <a:r>
              <a:rPr kumimoji="1" lang="en-US" altLang="zh-CN" sz="1600">
                <a:solidFill>
                  <a:srgbClr val="CC0000"/>
                </a:solidFill>
              </a:rPr>
              <a:t>IBM</a:t>
            </a:r>
            <a:r>
              <a:rPr kumimoji="1" lang="zh-CN" altLang="en-US" sz="1600">
                <a:solidFill>
                  <a:srgbClr val="CC0000"/>
                </a:solidFill>
              </a:rPr>
              <a:t>研制的“深蓝”国际象棋程序采用的就是这种搜索算法，该程序战胜了卡斯帕罗夫。</a:t>
            </a:r>
          </a:p>
          <a:p>
            <a:pPr eaLnBrk="1" hangingPunct="1">
              <a:lnSpc>
                <a:spcPct val="80000"/>
              </a:lnSpc>
            </a:pPr>
            <a:endParaRPr lang="en-US" altLang="zh-CN" sz="1600"/>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日期占位符 1">
            <a:extLst>
              <a:ext uri="{FF2B5EF4-FFF2-40B4-BE49-F238E27FC236}">
                <a16:creationId xmlns:a16="http://schemas.microsoft.com/office/drawing/2014/main" id="{07F43F9A-CCAB-4999-8F47-D0E27DFD05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0EC52D-56B6-447F-99D9-FEAF9B9D1F6A}" type="datetime1">
              <a:rPr lang="en-US" altLang="zh-CN" sz="1400" smtClean="0"/>
              <a:pPr>
                <a:spcBef>
                  <a:spcPct val="0"/>
                </a:spcBef>
                <a:buClrTx/>
                <a:buSzTx/>
                <a:buFontTx/>
                <a:buNone/>
              </a:pPr>
              <a:t>3/18/2023</a:t>
            </a:fld>
            <a:endParaRPr lang="en-US" altLang="zh-CN" sz="1400"/>
          </a:p>
        </p:txBody>
      </p:sp>
      <p:sp>
        <p:nvSpPr>
          <p:cNvPr id="93186" name="灯片编号占位符 3">
            <a:extLst>
              <a:ext uri="{FF2B5EF4-FFF2-40B4-BE49-F238E27FC236}">
                <a16:creationId xmlns:a16="http://schemas.microsoft.com/office/drawing/2014/main" id="{5F863CC4-5350-4870-8771-87BE1D2BC4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8642D3-0D9F-4973-984E-E0C1007E901F}" type="slidenum">
              <a:rPr lang="en-US" altLang="zh-CN" sz="2600">
                <a:solidFill>
                  <a:schemeClr val="bg1"/>
                </a:solidFill>
              </a:rPr>
              <a:pPr>
                <a:spcBef>
                  <a:spcPct val="0"/>
                </a:spcBef>
                <a:buClrTx/>
                <a:buSzTx/>
                <a:buFontTx/>
                <a:buNone/>
              </a:pPr>
              <a:t>77</a:t>
            </a:fld>
            <a:endParaRPr lang="en-US" altLang="zh-CN" sz="2600">
              <a:solidFill>
                <a:schemeClr val="bg1"/>
              </a:solidFill>
            </a:endParaRPr>
          </a:p>
        </p:txBody>
      </p:sp>
      <p:pic>
        <p:nvPicPr>
          <p:cNvPr id="93187" name="Picture 2" descr="017">
            <a:extLst>
              <a:ext uri="{FF2B5EF4-FFF2-40B4-BE49-F238E27FC236}">
                <a16:creationId xmlns:a16="http://schemas.microsoft.com/office/drawing/2014/main" id="{85B30436-255D-424F-820A-CC0CB4CD9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4788"/>
            <a:ext cx="7772400" cy="576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Text Box 3">
            <a:extLst>
              <a:ext uri="{FF2B5EF4-FFF2-40B4-BE49-F238E27FC236}">
                <a16:creationId xmlns:a16="http://schemas.microsoft.com/office/drawing/2014/main" id="{0BF79036-B776-48A5-86DE-4F506EC4B9CA}"/>
              </a:ext>
            </a:extLst>
          </p:cNvPr>
          <p:cNvSpPr txBox="1">
            <a:spLocks noChangeArrowheads="1"/>
          </p:cNvSpPr>
          <p:nvPr/>
        </p:nvSpPr>
        <p:spPr bwMode="auto">
          <a:xfrm>
            <a:off x="2514600" y="6019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latin typeface="Comic Sans MS" panose="030F0702030302020204" pitchFamily="66" charset="0"/>
              </a:rPr>
              <a:t>某博弈问题示意图</a:t>
            </a:r>
          </a:p>
        </p:txBody>
      </p:sp>
    </p:spTree>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日期占位符 1">
            <a:extLst>
              <a:ext uri="{FF2B5EF4-FFF2-40B4-BE49-F238E27FC236}">
                <a16:creationId xmlns:a16="http://schemas.microsoft.com/office/drawing/2014/main" id="{494BC449-14E4-4D3D-A051-4D94C9CBF77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DE0645-F03F-4BAF-B0E0-70FB29DCE237}" type="datetime1">
              <a:rPr lang="en-US" altLang="zh-CN" sz="1400" smtClean="0"/>
              <a:pPr>
                <a:spcBef>
                  <a:spcPct val="0"/>
                </a:spcBef>
                <a:buClrTx/>
                <a:buSzTx/>
                <a:buFontTx/>
                <a:buNone/>
              </a:pPr>
              <a:t>3/18/2023</a:t>
            </a:fld>
            <a:endParaRPr lang="en-US" altLang="zh-CN" sz="1400"/>
          </a:p>
        </p:txBody>
      </p:sp>
      <p:sp>
        <p:nvSpPr>
          <p:cNvPr id="94210" name="灯片编号占位符 3">
            <a:extLst>
              <a:ext uri="{FF2B5EF4-FFF2-40B4-BE49-F238E27FC236}">
                <a16:creationId xmlns:a16="http://schemas.microsoft.com/office/drawing/2014/main" id="{246B3936-6A45-4DF4-836D-BA63A158D5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35D714-0438-4D23-B56B-D9B69F1EEC06}" type="slidenum">
              <a:rPr lang="en-US" altLang="zh-CN" sz="2600">
                <a:solidFill>
                  <a:schemeClr val="bg1"/>
                </a:solidFill>
              </a:rPr>
              <a:pPr>
                <a:spcBef>
                  <a:spcPct val="0"/>
                </a:spcBef>
                <a:buClrTx/>
                <a:buSzTx/>
                <a:buFontTx/>
                <a:buNone/>
              </a:pPr>
              <a:t>78</a:t>
            </a:fld>
            <a:endParaRPr lang="en-US" altLang="zh-CN" sz="2600">
              <a:solidFill>
                <a:schemeClr val="bg1"/>
              </a:solidFill>
            </a:endParaRPr>
          </a:p>
        </p:txBody>
      </p:sp>
      <p:sp>
        <p:nvSpPr>
          <p:cNvPr id="94211" name="Text Box 2">
            <a:extLst>
              <a:ext uri="{FF2B5EF4-FFF2-40B4-BE49-F238E27FC236}">
                <a16:creationId xmlns:a16="http://schemas.microsoft.com/office/drawing/2014/main" id="{6F6A354F-5C5C-4638-A10F-3B9D4EAF12ED}"/>
              </a:ext>
            </a:extLst>
          </p:cNvPr>
          <p:cNvSpPr txBox="1">
            <a:spLocks noChangeArrowheads="1"/>
          </p:cNvSpPr>
          <p:nvPr/>
        </p:nvSpPr>
        <p:spPr bwMode="auto">
          <a:xfrm>
            <a:off x="2590800" y="60960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latin typeface="宋体" panose="02010600030101010101" pitchFamily="2" charset="-122"/>
              </a:rPr>
              <a:t>图</a:t>
            </a:r>
            <a:r>
              <a:rPr lang="en-US" altLang="zh-CN" sz="2400">
                <a:solidFill>
                  <a:srgbClr val="FF0000"/>
                </a:solidFill>
                <a:latin typeface="宋体" panose="02010600030101010101" pitchFamily="2" charset="-122"/>
              </a:rPr>
              <a:t>4.</a:t>
            </a:r>
            <a:r>
              <a:rPr lang="en-US" altLang="zh-CN" sz="2400">
                <a:solidFill>
                  <a:srgbClr val="FF0000"/>
                </a:solidFill>
                <a:latin typeface="" charset="0"/>
              </a:rPr>
              <a:t>10</a:t>
            </a:r>
            <a:r>
              <a:rPr lang="zh-CN" altLang="en-US" sz="2400">
                <a:solidFill>
                  <a:srgbClr val="FF0000"/>
                </a:solidFill>
                <a:latin typeface="宋体" panose="02010600030101010101" pitchFamily="2" charset="-122"/>
              </a:rPr>
              <a:t>一字棋第三阶段搜索树</a:t>
            </a:r>
            <a:r>
              <a:rPr lang="zh-CN" altLang="en-US" sz="2400">
                <a:latin typeface="Comic Sans MS" panose="030F0702030302020204" pitchFamily="66" charset="0"/>
              </a:rPr>
              <a:t> </a:t>
            </a:r>
          </a:p>
        </p:txBody>
      </p:sp>
      <p:pic>
        <p:nvPicPr>
          <p:cNvPr id="94212" name="Picture 3" descr="3_8">
            <a:extLst>
              <a:ext uri="{FF2B5EF4-FFF2-40B4-BE49-F238E27FC236}">
                <a16:creationId xmlns:a16="http://schemas.microsoft.com/office/drawing/2014/main" id="{259E632A-F748-4F91-8EAD-59EB11FB7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7848600"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4" descr="3_8">
            <a:extLst>
              <a:ext uri="{FF2B5EF4-FFF2-40B4-BE49-F238E27FC236}">
                <a16:creationId xmlns:a16="http://schemas.microsoft.com/office/drawing/2014/main" id="{C20EE3DD-9E5F-4F0B-9D0C-2F796ECEC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2413"/>
            <a:ext cx="7848600"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Oval 6">
            <a:extLst>
              <a:ext uri="{FF2B5EF4-FFF2-40B4-BE49-F238E27FC236}">
                <a16:creationId xmlns:a16="http://schemas.microsoft.com/office/drawing/2014/main" id="{C95BEED7-5220-4193-9DF4-5F903DD9E7F1}"/>
              </a:ext>
            </a:extLst>
          </p:cNvPr>
          <p:cNvSpPr>
            <a:spLocks noChangeArrowheads="1"/>
          </p:cNvSpPr>
          <p:nvPr/>
        </p:nvSpPr>
        <p:spPr bwMode="auto">
          <a:xfrm>
            <a:off x="1476375" y="4221163"/>
            <a:ext cx="2303463" cy="9366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94215" name="Oval 7">
            <a:extLst>
              <a:ext uri="{FF2B5EF4-FFF2-40B4-BE49-F238E27FC236}">
                <a16:creationId xmlns:a16="http://schemas.microsoft.com/office/drawing/2014/main" id="{19DBDA89-DE5E-45B8-ABB2-7A32F7A34D77}"/>
              </a:ext>
            </a:extLst>
          </p:cNvPr>
          <p:cNvSpPr>
            <a:spLocks noChangeArrowheads="1"/>
          </p:cNvSpPr>
          <p:nvPr/>
        </p:nvSpPr>
        <p:spPr bwMode="auto">
          <a:xfrm>
            <a:off x="3995738" y="5300663"/>
            <a:ext cx="2303462" cy="9366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日期占位符 1">
            <a:extLst>
              <a:ext uri="{FF2B5EF4-FFF2-40B4-BE49-F238E27FC236}">
                <a16:creationId xmlns:a16="http://schemas.microsoft.com/office/drawing/2014/main" id="{7B2F1E1F-8C65-4B28-92B8-BF852855B45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BCEE8D-4FC7-493B-9355-B165E68E7AD0}" type="datetime1">
              <a:rPr lang="en-US" altLang="zh-CN" sz="1400" smtClean="0"/>
              <a:pPr>
                <a:spcBef>
                  <a:spcPct val="0"/>
                </a:spcBef>
                <a:buClrTx/>
                <a:buSzTx/>
                <a:buFontTx/>
                <a:buNone/>
              </a:pPr>
              <a:t>3/18/2023</a:t>
            </a:fld>
            <a:endParaRPr lang="en-US" altLang="zh-CN" sz="1400"/>
          </a:p>
        </p:txBody>
      </p:sp>
      <p:sp>
        <p:nvSpPr>
          <p:cNvPr id="95234" name="灯片编号占位符 3">
            <a:extLst>
              <a:ext uri="{FF2B5EF4-FFF2-40B4-BE49-F238E27FC236}">
                <a16:creationId xmlns:a16="http://schemas.microsoft.com/office/drawing/2014/main" id="{85B68D1A-5AF0-4B0E-B1EB-A69F243A3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530E9C-5382-4F90-87D8-03AD943AE442}" type="slidenum">
              <a:rPr lang="en-US" altLang="zh-CN" sz="2600">
                <a:solidFill>
                  <a:schemeClr val="bg1"/>
                </a:solidFill>
              </a:rPr>
              <a:pPr>
                <a:spcBef>
                  <a:spcPct val="0"/>
                </a:spcBef>
                <a:buClrTx/>
                <a:buSzTx/>
                <a:buFontTx/>
                <a:buNone/>
              </a:pPr>
              <a:t>79</a:t>
            </a:fld>
            <a:endParaRPr lang="en-US" altLang="zh-CN" sz="2600">
              <a:solidFill>
                <a:schemeClr val="bg1"/>
              </a:solidFill>
            </a:endParaRPr>
          </a:p>
        </p:txBody>
      </p:sp>
      <p:pic>
        <p:nvPicPr>
          <p:cNvPr id="95235" name="Picture 2" descr="3_9a">
            <a:extLst>
              <a:ext uri="{FF2B5EF4-FFF2-40B4-BE49-F238E27FC236}">
                <a16:creationId xmlns:a16="http://schemas.microsoft.com/office/drawing/2014/main" id="{D26E0D81-E64B-41AA-92D5-373C4D58C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39800"/>
            <a:ext cx="86868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3">
            <a:extLst>
              <a:ext uri="{FF2B5EF4-FFF2-40B4-BE49-F238E27FC236}">
                <a16:creationId xmlns:a16="http://schemas.microsoft.com/office/drawing/2014/main" id="{2B522EBB-0DA2-47B3-B7D6-196D37856CA9}"/>
              </a:ext>
            </a:extLst>
          </p:cNvPr>
          <p:cNvSpPr txBox="1">
            <a:spLocks noChangeArrowheads="1"/>
          </p:cNvSpPr>
          <p:nvPr/>
        </p:nvSpPr>
        <p:spPr bwMode="auto">
          <a:xfrm>
            <a:off x="1905000" y="57912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latin typeface="宋体" panose="02010600030101010101" pitchFamily="2" charset="-122"/>
              </a:rPr>
              <a:t>图  一字棋第一阶段</a:t>
            </a:r>
            <a:r>
              <a:rPr lang="en-US" altLang="zh-CN" sz="2400">
                <a:solidFill>
                  <a:srgbClr val="FF0000"/>
                </a:solidFill>
                <a:latin typeface="宋体" panose="02010600030101010101" pitchFamily="2" charset="-122"/>
              </a:rPr>
              <a:t>α</a:t>
            </a:r>
            <a:r>
              <a:rPr lang="en-US" altLang="zh-CN" sz="2400">
                <a:solidFill>
                  <a:srgbClr val="FF0000"/>
                </a:solidFill>
                <a:latin typeface="" charset="0"/>
              </a:rPr>
              <a:t>-</a:t>
            </a:r>
            <a:r>
              <a:rPr lang="en-US" altLang="zh-CN" sz="2400">
                <a:solidFill>
                  <a:srgbClr val="FF0000"/>
                </a:solidFill>
                <a:latin typeface="宋体" panose="02010600030101010101" pitchFamily="2" charset="-122"/>
              </a:rPr>
              <a:t>β</a:t>
            </a:r>
            <a:r>
              <a:rPr lang="zh-CN" altLang="en-US" sz="2400">
                <a:solidFill>
                  <a:srgbClr val="FF0000"/>
                </a:solidFill>
                <a:latin typeface="宋体" panose="02010600030101010101" pitchFamily="2" charset="-122"/>
              </a:rPr>
              <a:t>剪枝方法</a:t>
            </a:r>
            <a:r>
              <a:rPr lang="zh-CN" altLang="en-US" sz="1400">
                <a:latin typeface="Comic Sans MS" panose="030F0702030302020204" pitchFamily="66" charset="0"/>
              </a:rPr>
              <a:t> </a:t>
            </a: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a:extLst>
              <a:ext uri="{FF2B5EF4-FFF2-40B4-BE49-F238E27FC236}">
                <a16:creationId xmlns:a16="http://schemas.microsoft.com/office/drawing/2014/main" id="{9DEE4BCD-C1A3-4701-8225-E3F5C29FF5A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8B8A28-12A4-48D0-85AE-B004A59DD8FD}" type="datetime1">
              <a:rPr lang="en-US" altLang="zh-CN" sz="1400" smtClean="0"/>
              <a:pPr>
                <a:spcBef>
                  <a:spcPct val="0"/>
                </a:spcBef>
                <a:buClrTx/>
                <a:buSzTx/>
                <a:buFontTx/>
                <a:buNone/>
              </a:pPr>
              <a:t>3/18/2023</a:t>
            </a:fld>
            <a:endParaRPr lang="en-US" altLang="zh-CN" sz="1400"/>
          </a:p>
        </p:txBody>
      </p:sp>
      <p:sp>
        <p:nvSpPr>
          <p:cNvPr id="22530" name="灯片编号占位符 5">
            <a:extLst>
              <a:ext uri="{FF2B5EF4-FFF2-40B4-BE49-F238E27FC236}">
                <a16:creationId xmlns:a16="http://schemas.microsoft.com/office/drawing/2014/main" id="{B93A8891-D7AF-4BB0-9515-E6A7ECE4CF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8E6998-18E3-4CCB-883B-0C244C692D59}" type="slidenum">
              <a:rPr lang="en-US" altLang="zh-CN" sz="2600">
                <a:solidFill>
                  <a:schemeClr val="bg1"/>
                </a:solidFill>
              </a:rPr>
              <a:pPr>
                <a:spcBef>
                  <a:spcPct val="0"/>
                </a:spcBef>
                <a:buClrTx/>
                <a:buSzTx/>
                <a:buFontTx/>
                <a:buNone/>
              </a:pPr>
              <a:t>8</a:t>
            </a:fld>
            <a:endParaRPr lang="en-US" altLang="zh-CN" sz="2600">
              <a:solidFill>
                <a:schemeClr val="bg1"/>
              </a:solidFill>
            </a:endParaRPr>
          </a:p>
        </p:txBody>
      </p:sp>
      <p:sp>
        <p:nvSpPr>
          <p:cNvPr id="22531" name="AutoShape 2">
            <a:extLst>
              <a:ext uri="{FF2B5EF4-FFF2-40B4-BE49-F238E27FC236}">
                <a16:creationId xmlns:a16="http://schemas.microsoft.com/office/drawing/2014/main" id="{326F43AD-BED0-446D-A5F9-746656F16D5E}"/>
              </a:ext>
            </a:extLst>
          </p:cNvPr>
          <p:cNvSpPr>
            <a:spLocks noGrp="1" noChangeArrowheads="1"/>
          </p:cNvSpPr>
          <p:nvPr>
            <p:ph type="title"/>
          </p:nvPr>
        </p:nvSpPr>
        <p:spPr/>
        <p:txBody>
          <a:bodyPr/>
          <a:lstStyle/>
          <a:p>
            <a:pPr eaLnBrk="1" hangingPunct="1"/>
            <a:r>
              <a:rPr lang="zh-CN" altLang="en-US"/>
              <a:t>练习</a:t>
            </a:r>
            <a:r>
              <a:rPr lang="en-US" altLang="zh-CN"/>
              <a:t>1</a:t>
            </a:r>
            <a:r>
              <a:rPr lang="zh-CN" altLang="en-US"/>
              <a:t>：</a:t>
            </a:r>
          </a:p>
        </p:txBody>
      </p:sp>
      <p:sp>
        <p:nvSpPr>
          <p:cNvPr id="22532" name="Rectangle 3">
            <a:extLst>
              <a:ext uri="{FF2B5EF4-FFF2-40B4-BE49-F238E27FC236}">
                <a16:creationId xmlns:a16="http://schemas.microsoft.com/office/drawing/2014/main" id="{9C6A6610-B482-4AFB-AF3C-247CAA2EF3A0}"/>
              </a:ext>
            </a:extLst>
          </p:cNvPr>
          <p:cNvSpPr>
            <a:spLocks noGrp="1" noChangeArrowheads="1"/>
          </p:cNvSpPr>
          <p:nvPr>
            <p:ph type="body" idx="1"/>
          </p:nvPr>
        </p:nvSpPr>
        <p:spPr>
          <a:xfrm>
            <a:off x="838200" y="2362200"/>
            <a:ext cx="8054975" cy="3724275"/>
          </a:xfrm>
        </p:spPr>
        <p:txBody>
          <a:bodyPr/>
          <a:lstStyle/>
          <a:p>
            <a:pPr algn="just" eaLnBrk="1" hangingPunct="1"/>
            <a:r>
              <a:rPr lang="zh-CN" altLang="en-US" b="1">
                <a:solidFill>
                  <a:srgbClr val="000000"/>
                </a:solidFill>
                <a:latin typeface="Times New Roman" panose="02020603050405020304" pitchFamily="18" charset="0"/>
                <a:cs typeface="Times New Roman" panose="02020603050405020304" pitchFamily="18" charset="0"/>
              </a:rPr>
              <a:t>假定我们有一个产生式系统，基于如下重写规则：</a:t>
            </a:r>
            <a:br>
              <a:rPr lang="zh-CN" altLang="en-US" b="1">
                <a:solidFill>
                  <a:srgbClr val="000000"/>
                </a:solidFill>
                <a:latin typeface="Times New Roman" panose="02020603050405020304" pitchFamily="18" charset="0"/>
                <a:cs typeface="Times New Roman" panose="02020603050405020304" pitchFamily="18" charset="0"/>
              </a:rPr>
            </a:br>
            <a:r>
              <a:rPr lang="en-US" altLang="zh-CN" b="1">
                <a:solidFill>
                  <a:srgbClr val="000000"/>
                </a:solidFill>
                <a:latin typeface="Times New Roman" panose="02020603050405020304" pitchFamily="18" charset="0"/>
                <a:cs typeface="Times New Roman" panose="02020603050405020304" pitchFamily="18" charset="0"/>
              </a:rPr>
              <a:t>R</a:t>
            </a:r>
            <a:r>
              <a:rPr lang="it-IT" altLang="zh-CN" b="1" baseline="-30000">
                <a:solidFill>
                  <a:srgbClr val="000000"/>
                </a:solidFill>
                <a:latin typeface="Times New Roman" panose="02020603050405020304" pitchFamily="18" charset="0"/>
                <a:cs typeface="Times New Roman" panose="02020603050405020304" pitchFamily="18" charset="0"/>
              </a:rPr>
              <a:t>1</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0</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1</a:t>
            </a:r>
            <a:r>
              <a:rPr lang="en-US" altLang="zh-CN" b="1">
                <a:solidFill>
                  <a:srgbClr val="000000"/>
                </a:solidFill>
                <a:latin typeface="Times New Roman" panose="02020603050405020304" pitchFamily="18" charset="0"/>
                <a:cs typeface="Times New Roman" panose="02020603050405020304" pitchFamily="18" charset="0"/>
              </a:rPr>
              <a:t>, n</a:t>
            </a:r>
            <a:r>
              <a:rPr lang="it-IT" altLang="zh-CN" b="1" baseline="-30000">
                <a:solidFill>
                  <a:srgbClr val="000000"/>
                </a:solidFill>
                <a:latin typeface="Times New Roman" panose="02020603050405020304" pitchFamily="18" charset="0"/>
                <a:cs typeface="Times New Roman" panose="02020603050405020304" pitchFamily="18" charset="0"/>
              </a:rPr>
              <a:t>2                  </a:t>
            </a:r>
            <a:r>
              <a:rPr lang="en-US" altLang="zh-CN" b="1">
                <a:solidFill>
                  <a:srgbClr val="000000"/>
                </a:solidFill>
                <a:latin typeface="Times New Roman" panose="02020603050405020304" pitchFamily="18" charset="0"/>
                <a:cs typeface="Times New Roman" panose="02020603050405020304" pitchFamily="18" charset="0"/>
              </a:rPr>
              <a:t>R</a:t>
            </a:r>
            <a:r>
              <a:rPr lang="it-IT" altLang="zh-CN" b="1" baseline="-30000">
                <a:solidFill>
                  <a:srgbClr val="000000"/>
                </a:solidFill>
                <a:latin typeface="Times New Roman" panose="02020603050405020304" pitchFamily="18" charset="0"/>
                <a:cs typeface="Times New Roman" panose="02020603050405020304" pitchFamily="18" charset="0"/>
              </a:rPr>
              <a:t>5</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2</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6</a:t>
            </a:r>
            <a:r>
              <a:rPr lang="en-US" altLang="zh-CN" b="1">
                <a:solidFill>
                  <a:srgbClr val="000000"/>
                </a:solidFill>
                <a:latin typeface="Times New Roman" panose="02020603050405020304" pitchFamily="18" charset="0"/>
                <a:cs typeface="Times New Roman" panose="02020603050405020304" pitchFamily="18" charset="0"/>
              </a:rPr>
              <a:t>, n</a:t>
            </a:r>
            <a:r>
              <a:rPr lang="it-IT" altLang="zh-CN" b="1" baseline="-30000">
                <a:solidFill>
                  <a:srgbClr val="000000"/>
                </a:solidFill>
                <a:latin typeface="Times New Roman" panose="02020603050405020304" pitchFamily="18" charset="0"/>
                <a:cs typeface="Times New Roman" panose="02020603050405020304" pitchFamily="18" charset="0"/>
              </a:rPr>
              <a:t>7</a:t>
            </a:r>
            <a:endParaRPr lang="en-US" altLang="zh-CN" b="1">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b="1">
                <a:solidFill>
                  <a:srgbClr val="000000"/>
                </a:solidFill>
                <a:latin typeface="Times New Roman" panose="02020603050405020304" pitchFamily="18" charset="0"/>
                <a:cs typeface="Times New Roman" panose="02020603050405020304" pitchFamily="18" charset="0"/>
              </a:rPr>
              <a:t>    R</a:t>
            </a:r>
            <a:r>
              <a:rPr lang="it-IT" altLang="zh-CN" b="1" baseline="-30000">
                <a:solidFill>
                  <a:srgbClr val="000000"/>
                </a:solidFill>
                <a:latin typeface="Times New Roman" panose="02020603050405020304" pitchFamily="18" charset="0"/>
                <a:cs typeface="Times New Roman" panose="02020603050405020304" pitchFamily="18" charset="0"/>
              </a:rPr>
              <a:t>2</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0</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2</a:t>
            </a:r>
            <a:r>
              <a:rPr lang="en-US" altLang="zh-CN" b="1">
                <a:solidFill>
                  <a:srgbClr val="000000"/>
                </a:solidFill>
                <a:latin typeface="Times New Roman" panose="02020603050405020304" pitchFamily="18" charset="0"/>
                <a:cs typeface="Times New Roman" panose="02020603050405020304" pitchFamily="18" charset="0"/>
              </a:rPr>
              <a:t>, n</a:t>
            </a:r>
            <a:r>
              <a:rPr lang="it-IT" altLang="zh-CN" b="1" baseline="-30000">
                <a:solidFill>
                  <a:srgbClr val="000000"/>
                </a:solidFill>
                <a:latin typeface="Times New Roman" panose="02020603050405020304" pitchFamily="18" charset="0"/>
                <a:cs typeface="Times New Roman" panose="02020603050405020304" pitchFamily="18" charset="0"/>
              </a:rPr>
              <a:t>3                  </a:t>
            </a:r>
            <a:r>
              <a:rPr lang="en-US" altLang="zh-CN" b="1">
                <a:solidFill>
                  <a:srgbClr val="000000"/>
                </a:solidFill>
                <a:latin typeface="Times New Roman" panose="02020603050405020304" pitchFamily="18" charset="0"/>
                <a:cs typeface="Times New Roman" panose="02020603050405020304" pitchFamily="18" charset="0"/>
              </a:rPr>
              <a:t>R</a:t>
            </a:r>
            <a:r>
              <a:rPr lang="it-IT" altLang="zh-CN" b="1" baseline="-30000">
                <a:solidFill>
                  <a:srgbClr val="000000"/>
                </a:solidFill>
                <a:latin typeface="Times New Roman" panose="02020603050405020304" pitchFamily="18" charset="0"/>
                <a:cs typeface="Times New Roman" panose="02020603050405020304" pitchFamily="18" charset="0"/>
              </a:rPr>
              <a:t>6</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3</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5</a:t>
            </a:r>
            <a:r>
              <a:rPr lang="en-US" altLang="zh-CN" b="1">
                <a:solidFill>
                  <a:srgbClr val="000000"/>
                </a:solidFill>
                <a:latin typeface="Times New Roman" panose="02020603050405020304" pitchFamily="18" charset="0"/>
                <a:cs typeface="Times New Roman" panose="02020603050405020304" pitchFamily="18" charset="0"/>
              </a:rPr>
              <a:t>, n</a:t>
            </a:r>
            <a:r>
              <a:rPr lang="it-IT" altLang="zh-CN" b="1" baseline="-30000">
                <a:solidFill>
                  <a:srgbClr val="000000"/>
                </a:solidFill>
                <a:latin typeface="Times New Roman" panose="02020603050405020304" pitchFamily="18" charset="0"/>
                <a:cs typeface="Times New Roman" panose="02020603050405020304" pitchFamily="18" charset="0"/>
              </a:rPr>
              <a:t>6</a:t>
            </a:r>
            <a:endParaRPr lang="en-US" altLang="zh-CN" b="1">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b="1">
                <a:solidFill>
                  <a:srgbClr val="000000"/>
                </a:solidFill>
                <a:latin typeface="Times New Roman" panose="02020603050405020304" pitchFamily="18" charset="0"/>
                <a:cs typeface="Times New Roman" panose="02020603050405020304" pitchFamily="18" charset="0"/>
              </a:rPr>
              <a:t>    R</a:t>
            </a:r>
            <a:r>
              <a:rPr lang="it-IT" altLang="zh-CN" b="1" baseline="-30000">
                <a:solidFill>
                  <a:srgbClr val="000000"/>
                </a:solidFill>
                <a:latin typeface="Times New Roman" panose="02020603050405020304" pitchFamily="18" charset="0"/>
                <a:cs typeface="Times New Roman" panose="02020603050405020304" pitchFamily="18" charset="0"/>
              </a:rPr>
              <a:t>3</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1</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2                          </a:t>
            </a:r>
            <a:r>
              <a:rPr lang="en-US" altLang="zh-CN" b="1">
                <a:solidFill>
                  <a:srgbClr val="000000"/>
                </a:solidFill>
                <a:latin typeface="Times New Roman" panose="02020603050405020304" pitchFamily="18" charset="0"/>
                <a:cs typeface="Times New Roman" panose="02020603050405020304" pitchFamily="18" charset="0"/>
              </a:rPr>
              <a:t>R</a:t>
            </a:r>
            <a:r>
              <a:rPr lang="it-IT" altLang="zh-CN" b="1" baseline="-30000">
                <a:solidFill>
                  <a:srgbClr val="000000"/>
                </a:solidFill>
                <a:latin typeface="Times New Roman" panose="02020603050405020304" pitchFamily="18" charset="0"/>
                <a:cs typeface="Times New Roman" panose="02020603050405020304" pitchFamily="18" charset="0"/>
              </a:rPr>
              <a:t>7</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4</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2</a:t>
            </a:r>
            <a:endParaRPr lang="en-US" altLang="zh-CN" b="1">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b="1">
                <a:solidFill>
                  <a:srgbClr val="000000"/>
                </a:solidFill>
                <a:latin typeface="Times New Roman" panose="02020603050405020304" pitchFamily="18" charset="0"/>
                <a:cs typeface="Times New Roman" panose="02020603050405020304" pitchFamily="18" charset="0"/>
              </a:rPr>
              <a:t>    R</a:t>
            </a:r>
            <a:r>
              <a:rPr lang="it-IT" altLang="zh-CN" b="1" baseline="-30000">
                <a:solidFill>
                  <a:srgbClr val="000000"/>
                </a:solidFill>
                <a:latin typeface="Times New Roman" panose="02020603050405020304" pitchFamily="18" charset="0"/>
                <a:cs typeface="Times New Roman" panose="02020603050405020304" pitchFamily="18" charset="0"/>
              </a:rPr>
              <a:t>4</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1</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4</a:t>
            </a:r>
            <a:r>
              <a:rPr lang="en-US" altLang="zh-CN" b="1">
                <a:solidFill>
                  <a:srgbClr val="000000"/>
                </a:solidFill>
                <a:latin typeface="Times New Roman" panose="02020603050405020304" pitchFamily="18" charset="0"/>
                <a:cs typeface="Times New Roman" panose="02020603050405020304" pitchFamily="18" charset="0"/>
              </a:rPr>
              <a:t>                  R</a:t>
            </a:r>
            <a:r>
              <a:rPr lang="it-IT" altLang="zh-CN" b="1" baseline="-30000">
                <a:solidFill>
                  <a:srgbClr val="000000"/>
                </a:solidFill>
                <a:latin typeface="Times New Roman" panose="02020603050405020304" pitchFamily="18" charset="0"/>
                <a:cs typeface="Times New Roman" panose="02020603050405020304" pitchFamily="18" charset="0"/>
              </a:rPr>
              <a:t>8</a:t>
            </a:r>
            <a:r>
              <a:rPr lang="zh-CN" altLang="it-IT"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5</a:t>
            </a:r>
            <a:r>
              <a:rPr lang="it-IT" altLang="zh-CN" b="1">
                <a:solidFill>
                  <a:srgbClr val="000000"/>
                </a:solidFill>
                <a:latin typeface="Times New Roman" panose="02020603050405020304" pitchFamily="18" charset="0"/>
                <a:cs typeface="Times New Roman" panose="02020603050405020304" pitchFamily="18" charset="0"/>
              </a:rPr>
              <a:t>→</a:t>
            </a:r>
            <a:r>
              <a:rPr lang="en-US" altLang="zh-CN" b="1">
                <a:solidFill>
                  <a:srgbClr val="000000"/>
                </a:solidFill>
                <a:latin typeface="Times New Roman" panose="02020603050405020304" pitchFamily="18" charset="0"/>
                <a:cs typeface="Times New Roman" panose="02020603050405020304" pitchFamily="18" charset="0"/>
              </a:rPr>
              <a:t>n</a:t>
            </a:r>
            <a:r>
              <a:rPr lang="it-IT" altLang="zh-CN" b="1" baseline="-30000">
                <a:solidFill>
                  <a:srgbClr val="000000"/>
                </a:solidFill>
                <a:latin typeface="Times New Roman" panose="02020603050405020304" pitchFamily="18" charset="0"/>
                <a:cs typeface="Times New Roman" panose="02020603050405020304" pitchFamily="18" charset="0"/>
              </a:rPr>
              <a:t>7</a:t>
            </a:r>
            <a:endParaRPr lang="it-IT" altLang="zh-CN" b="1">
              <a:solidFill>
                <a:srgbClr val="0000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it-IT" b="1">
                <a:solidFill>
                  <a:srgbClr val="000000"/>
                </a:solidFill>
                <a:latin typeface="Times New Roman" panose="02020603050405020304" pitchFamily="18" charset="0"/>
                <a:cs typeface="Times New Roman" panose="02020603050405020304" pitchFamily="18" charset="0"/>
              </a:rPr>
              <a:t>   请用与</a:t>
            </a:r>
            <a:r>
              <a:rPr lang="it-IT" altLang="zh-CN" b="1">
                <a:solidFill>
                  <a:srgbClr val="000000"/>
                </a:solidFill>
                <a:latin typeface="Times New Roman" panose="02020603050405020304" pitchFamily="18" charset="0"/>
                <a:cs typeface="Times New Roman" panose="02020603050405020304" pitchFamily="18" charset="0"/>
              </a:rPr>
              <a:t>/</a:t>
            </a:r>
            <a:r>
              <a:rPr lang="zh-CN" altLang="it-IT" b="1">
                <a:solidFill>
                  <a:srgbClr val="000000"/>
                </a:solidFill>
                <a:latin typeface="Times New Roman" panose="02020603050405020304" pitchFamily="18" charset="0"/>
                <a:cs typeface="Times New Roman" panose="02020603050405020304" pitchFamily="18" charset="0"/>
              </a:rPr>
              <a:t>或图表示此产生式系统。</a:t>
            </a:r>
            <a:endParaRPr lang="zh-CN" altLang="en-US"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日期占位符 1">
            <a:extLst>
              <a:ext uri="{FF2B5EF4-FFF2-40B4-BE49-F238E27FC236}">
                <a16:creationId xmlns:a16="http://schemas.microsoft.com/office/drawing/2014/main" id="{9B0A9DBA-5AD7-441C-890D-A98E2054D2B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AD861D-8B1B-4613-971A-AD7C9F557C01}" type="datetime1">
              <a:rPr lang="en-US" altLang="zh-CN" sz="1400" smtClean="0"/>
              <a:pPr>
                <a:spcBef>
                  <a:spcPct val="0"/>
                </a:spcBef>
                <a:buClrTx/>
                <a:buSzTx/>
                <a:buFontTx/>
                <a:buNone/>
              </a:pPr>
              <a:t>3/18/2023</a:t>
            </a:fld>
            <a:endParaRPr lang="en-US" altLang="zh-CN" sz="1400"/>
          </a:p>
        </p:txBody>
      </p:sp>
      <p:sp>
        <p:nvSpPr>
          <p:cNvPr id="96258" name="灯片编号占位符 3">
            <a:extLst>
              <a:ext uri="{FF2B5EF4-FFF2-40B4-BE49-F238E27FC236}">
                <a16:creationId xmlns:a16="http://schemas.microsoft.com/office/drawing/2014/main" id="{45ADC5D5-DE93-43A5-A271-87006F545B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22DE6D-98C1-482B-BF8E-E06262B958C3}" type="slidenum">
              <a:rPr lang="en-US" altLang="zh-CN" sz="2600">
                <a:solidFill>
                  <a:schemeClr val="bg1"/>
                </a:solidFill>
              </a:rPr>
              <a:pPr>
                <a:spcBef>
                  <a:spcPct val="0"/>
                </a:spcBef>
                <a:buClrTx/>
                <a:buSzTx/>
                <a:buFontTx/>
                <a:buNone/>
              </a:pPr>
              <a:t>80</a:t>
            </a:fld>
            <a:endParaRPr lang="en-US" altLang="zh-CN" sz="2600">
              <a:solidFill>
                <a:schemeClr val="bg1"/>
              </a:solidFill>
            </a:endParaRPr>
          </a:p>
        </p:txBody>
      </p:sp>
      <p:sp>
        <p:nvSpPr>
          <p:cNvPr id="391170" name="Text Box 2">
            <a:extLst>
              <a:ext uri="{FF2B5EF4-FFF2-40B4-BE49-F238E27FC236}">
                <a16:creationId xmlns:a16="http://schemas.microsoft.com/office/drawing/2014/main" id="{EE5D4B88-69C8-4D88-A41B-CF4D52EB92C4}"/>
              </a:ext>
            </a:extLst>
          </p:cNvPr>
          <p:cNvSpPr txBox="1">
            <a:spLocks noChangeArrowheads="1"/>
          </p:cNvSpPr>
          <p:nvPr/>
        </p:nvSpPr>
        <p:spPr bwMode="auto">
          <a:xfrm>
            <a:off x="742950" y="2293938"/>
            <a:ext cx="80772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00"/>
                </a:solidFill>
                <a:latin typeface="" charset="0"/>
              </a:rPr>
              <a:t>（</a:t>
            </a:r>
            <a:r>
              <a:rPr lang="en-US" altLang="zh-CN" sz="2400">
                <a:solidFill>
                  <a:srgbClr val="000000"/>
                </a:solidFill>
                <a:latin typeface="" charset="0"/>
              </a:rPr>
              <a:t>1</a:t>
            </a:r>
            <a:r>
              <a:rPr lang="zh-CN" altLang="en-US" sz="2400">
                <a:solidFill>
                  <a:srgbClr val="000000"/>
                </a:solidFill>
                <a:latin typeface="" charset="0"/>
              </a:rPr>
              <a:t>）</a:t>
            </a:r>
            <a:r>
              <a:rPr lang="en-US" altLang="zh-CN" sz="2400">
                <a:solidFill>
                  <a:srgbClr val="000000"/>
                </a:solidFill>
                <a:latin typeface="" charset="0"/>
              </a:rPr>
              <a:t>α</a:t>
            </a:r>
            <a:r>
              <a:rPr lang="zh-CN" altLang="en-US" sz="2400">
                <a:solidFill>
                  <a:srgbClr val="000000"/>
                </a:solidFill>
                <a:latin typeface="" charset="0"/>
              </a:rPr>
              <a:t>剪枝：</a:t>
            </a:r>
            <a:r>
              <a:rPr lang="zh-CN" altLang="en-US" sz="2400">
                <a:solidFill>
                  <a:srgbClr val="003399"/>
                </a:solidFill>
              </a:rPr>
              <a:t>如果一个</a:t>
            </a:r>
            <a:r>
              <a:rPr lang="en-US" altLang="zh-CN" sz="2400">
                <a:solidFill>
                  <a:srgbClr val="003399"/>
                </a:solidFill>
              </a:rPr>
              <a:t>MIN</a:t>
            </a:r>
            <a:r>
              <a:rPr lang="zh-CN" altLang="en-US" sz="2400">
                <a:solidFill>
                  <a:srgbClr val="003399"/>
                </a:solidFill>
              </a:rPr>
              <a:t>节点的</a:t>
            </a:r>
            <a:r>
              <a:rPr lang="en-US" altLang="zh-CN" sz="2400">
                <a:solidFill>
                  <a:srgbClr val="003399"/>
                </a:solidFill>
              </a:rPr>
              <a:t>β</a:t>
            </a:r>
            <a:r>
              <a:rPr lang="zh-CN" altLang="en-US" sz="2400">
                <a:solidFill>
                  <a:srgbClr val="003399"/>
                </a:solidFill>
              </a:rPr>
              <a:t>值小于或等于它的某一个</a:t>
            </a:r>
            <a:r>
              <a:rPr lang="en-US" altLang="zh-CN" sz="2400">
                <a:solidFill>
                  <a:srgbClr val="003399"/>
                </a:solidFill>
              </a:rPr>
              <a:t>MAX</a:t>
            </a:r>
            <a:r>
              <a:rPr lang="zh-CN" altLang="en-US" sz="2400">
                <a:solidFill>
                  <a:srgbClr val="003399"/>
                </a:solidFill>
              </a:rPr>
              <a:t>祖先节点的</a:t>
            </a:r>
            <a:r>
              <a:rPr lang="en-US" altLang="zh-CN" sz="2400">
                <a:solidFill>
                  <a:srgbClr val="003399"/>
                </a:solidFill>
              </a:rPr>
              <a:t>α</a:t>
            </a:r>
            <a:r>
              <a:rPr lang="zh-CN" altLang="en-US" sz="2400">
                <a:solidFill>
                  <a:srgbClr val="003399"/>
                </a:solidFill>
              </a:rPr>
              <a:t>值，则剪枝发生在该</a:t>
            </a:r>
            <a:r>
              <a:rPr lang="en-US" altLang="zh-CN" sz="2400">
                <a:solidFill>
                  <a:srgbClr val="003399"/>
                </a:solidFill>
              </a:rPr>
              <a:t>MIN</a:t>
            </a:r>
            <a:r>
              <a:rPr lang="zh-CN" altLang="en-US" sz="2400">
                <a:solidFill>
                  <a:srgbClr val="003399"/>
                </a:solidFill>
              </a:rPr>
              <a:t>节点之下：</a:t>
            </a:r>
            <a:r>
              <a:rPr lang="zh-CN" altLang="en-US" sz="2400">
                <a:solidFill>
                  <a:srgbClr val="000000"/>
                </a:solidFill>
                <a:latin typeface="" charset="0"/>
              </a:rPr>
              <a:t>终止这个</a:t>
            </a:r>
            <a:r>
              <a:rPr lang="en-US" altLang="zh-CN" sz="2400">
                <a:solidFill>
                  <a:srgbClr val="000000"/>
                </a:solidFill>
                <a:latin typeface="" charset="0"/>
              </a:rPr>
              <a:t>MIN</a:t>
            </a:r>
            <a:r>
              <a:rPr lang="zh-CN" altLang="en-US" sz="2400">
                <a:solidFill>
                  <a:srgbClr val="000000"/>
                </a:solidFill>
                <a:latin typeface="" charset="0"/>
              </a:rPr>
              <a:t>节点以下的搜索过程。这个</a:t>
            </a:r>
            <a:r>
              <a:rPr lang="en-US" altLang="zh-CN" sz="2400">
                <a:solidFill>
                  <a:srgbClr val="000000"/>
                </a:solidFill>
                <a:latin typeface="" charset="0"/>
              </a:rPr>
              <a:t>MIN</a:t>
            </a:r>
            <a:r>
              <a:rPr lang="zh-CN" altLang="en-US" sz="2400">
                <a:solidFill>
                  <a:srgbClr val="000000"/>
                </a:solidFill>
                <a:latin typeface="" charset="0"/>
              </a:rPr>
              <a:t>节点最终的倒推值就确定为这个</a:t>
            </a:r>
            <a:r>
              <a:rPr lang="en-US" altLang="zh-CN" sz="2400">
                <a:solidFill>
                  <a:srgbClr val="000000"/>
                </a:solidFill>
                <a:latin typeface="" charset="0"/>
              </a:rPr>
              <a:t>β</a:t>
            </a:r>
            <a:r>
              <a:rPr lang="zh-CN" altLang="en-US" sz="2400">
                <a:solidFill>
                  <a:srgbClr val="000000"/>
                </a:solidFill>
                <a:latin typeface="" charset="0"/>
              </a:rPr>
              <a:t>值。</a:t>
            </a:r>
            <a:br>
              <a:rPr lang="zh-CN" altLang="en-US" sz="2400">
                <a:solidFill>
                  <a:srgbClr val="000000"/>
                </a:solidFill>
                <a:latin typeface="" charset="0"/>
              </a:rPr>
            </a:br>
            <a:endParaRPr lang="zh-CN" altLang="en-US" sz="2400">
              <a:solidFill>
                <a:srgbClr val="000000"/>
              </a:solidFill>
              <a:latin typeface="" charset="0"/>
            </a:endParaRPr>
          </a:p>
          <a:p>
            <a:pPr eaLnBrk="1" hangingPunct="1">
              <a:spcBef>
                <a:spcPct val="50000"/>
              </a:spcBef>
              <a:buClrTx/>
              <a:buSzTx/>
              <a:buFontTx/>
              <a:buNone/>
            </a:pPr>
            <a:r>
              <a:rPr lang="zh-CN" altLang="en-US" sz="2400">
                <a:solidFill>
                  <a:srgbClr val="000000"/>
                </a:solidFill>
                <a:latin typeface="" charset="0"/>
              </a:rPr>
              <a:t>（</a:t>
            </a:r>
            <a:r>
              <a:rPr lang="en-US" altLang="zh-CN" sz="2400">
                <a:solidFill>
                  <a:srgbClr val="000000"/>
                </a:solidFill>
                <a:latin typeface="" charset="0"/>
              </a:rPr>
              <a:t>2</a:t>
            </a:r>
            <a:r>
              <a:rPr lang="zh-CN" altLang="en-US" sz="2400">
                <a:solidFill>
                  <a:srgbClr val="000000"/>
                </a:solidFill>
                <a:latin typeface="" charset="0"/>
              </a:rPr>
              <a:t>）</a:t>
            </a:r>
            <a:r>
              <a:rPr lang="en-US" altLang="zh-CN" sz="2400">
                <a:solidFill>
                  <a:srgbClr val="000000"/>
                </a:solidFill>
                <a:latin typeface="" charset="0"/>
              </a:rPr>
              <a:t>β</a:t>
            </a:r>
            <a:r>
              <a:rPr lang="zh-CN" altLang="en-US" sz="2400">
                <a:solidFill>
                  <a:srgbClr val="000000"/>
                </a:solidFill>
                <a:latin typeface="" charset="0"/>
              </a:rPr>
              <a:t>剪枝：</a:t>
            </a:r>
            <a:r>
              <a:rPr lang="zh-CN" altLang="en-US" sz="2400">
                <a:solidFill>
                  <a:srgbClr val="003399"/>
                </a:solidFill>
              </a:rPr>
              <a:t>如果一个</a:t>
            </a:r>
            <a:r>
              <a:rPr lang="en-US" altLang="zh-CN" sz="2400">
                <a:solidFill>
                  <a:srgbClr val="003399"/>
                </a:solidFill>
              </a:rPr>
              <a:t>MAX</a:t>
            </a:r>
            <a:r>
              <a:rPr lang="zh-CN" altLang="en-US" sz="2400">
                <a:solidFill>
                  <a:srgbClr val="003399"/>
                </a:solidFill>
              </a:rPr>
              <a:t>节点的</a:t>
            </a:r>
            <a:r>
              <a:rPr lang="en-US" altLang="zh-CN" sz="2400">
                <a:solidFill>
                  <a:srgbClr val="003399"/>
                </a:solidFill>
              </a:rPr>
              <a:t>α</a:t>
            </a:r>
            <a:r>
              <a:rPr lang="zh-CN" altLang="en-US" sz="2400">
                <a:solidFill>
                  <a:srgbClr val="003399"/>
                </a:solidFill>
              </a:rPr>
              <a:t>值大于或者等于它的某一个</a:t>
            </a:r>
            <a:r>
              <a:rPr lang="en-US" altLang="zh-CN" sz="2400">
                <a:solidFill>
                  <a:srgbClr val="003399"/>
                </a:solidFill>
              </a:rPr>
              <a:t>MIN</a:t>
            </a:r>
            <a:r>
              <a:rPr lang="zh-CN" altLang="en-US" sz="2400">
                <a:solidFill>
                  <a:srgbClr val="003399"/>
                </a:solidFill>
              </a:rPr>
              <a:t>祖先节点的</a:t>
            </a:r>
            <a:r>
              <a:rPr lang="en-US" altLang="zh-CN" sz="2400">
                <a:solidFill>
                  <a:srgbClr val="003399"/>
                </a:solidFill>
              </a:rPr>
              <a:t>β</a:t>
            </a:r>
            <a:r>
              <a:rPr lang="zh-CN" altLang="en-US" sz="2400">
                <a:solidFill>
                  <a:srgbClr val="003399"/>
                </a:solidFill>
              </a:rPr>
              <a:t>值，则剪枝发生在该</a:t>
            </a:r>
            <a:r>
              <a:rPr lang="en-US" altLang="zh-CN" sz="2400">
                <a:solidFill>
                  <a:srgbClr val="003399"/>
                </a:solidFill>
              </a:rPr>
              <a:t>MAX</a:t>
            </a:r>
            <a:r>
              <a:rPr lang="zh-CN" altLang="en-US" sz="2400">
                <a:solidFill>
                  <a:srgbClr val="003399"/>
                </a:solidFill>
              </a:rPr>
              <a:t>节点之下．</a:t>
            </a:r>
            <a:r>
              <a:rPr lang="zh-CN" altLang="en-US" sz="2400">
                <a:solidFill>
                  <a:srgbClr val="000000"/>
                </a:solidFill>
              </a:rPr>
              <a:t>终止</a:t>
            </a:r>
            <a:r>
              <a:rPr lang="zh-CN" altLang="en-US" sz="2400">
                <a:solidFill>
                  <a:srgbClr val="000000"/>
                </a:solidFill>
                <a:latin typeface="" charset="0"/>
              </a:rPr>
              <a:t>这个</a:t>
            </a:r>
            <a:r>
              <a:rPr lang="en-US" altLang="zh-CN" sz="2400">
                <a:solidFill>
                  <a:srgbClr val="000000"/>
                </a:solidFill>
                <a:latin typeface="" charset="0"/>
              </a:rPr>
              <a:t>MAX</a:t>
            </a:r>
            <a:r>
              <a:rPr lang="zh-CN" altLang="en-US" sz="2400">
                <a:solidFill>
                  <a:srgbClr val="000000"/>
                </a:solidFill>
                <a:latin typeface="" charset="0"/>
              </a:rPr>
              <a:t>节点以下的搜索过程。</a:t>
            </a:r>
            <a:r>
              <a:rPr lang="zh-CN" altLang="en-US" sz="2400">
                <a:solidFill>
                  <a:srgbClr val="003399"/>
                </a:solidFill>
              </a:rPr>
              <a:t>该</a:t>
            </a:r>
            <a:r>
              <a:rPr lang="en-US" altLang="zh-CN" sz="2400">
                <a:solidFill>
                  <a:srgbClr val="003399"/>
                </a:solidFill>
              </a:rPr>
              <a:t>MAX</a:t>
            </a:r>
            <a:r>
              <a:rPr lang="zh-CN" altLang="en-US" sz="2400">
                <a:solidFill>
                  <a:srgbClr val="003399"/>
                </a:solidFill>
              </a:rPr>
              <a:t>节点的最终返回值可以置成它的</a:t>
            </a:r>
            <a:r>
              <a:rPr lang="en-US" altLang="zh-CN" sz="2400">
                <a:solidFill>
                  <a:srgbClr val="003399"/>
                </a:solidFill>
              </a:rPr>
              <a:t>α</a:t>
            </a:r>
            <a:r>
              <a:rPr lang="zh-CN" altLang="en-US" sz="2400">
                <a:solidFill>
                  <a:srgbClr val="003399"/>
                </a:solidFill>
              </a:rPr>
              <a:t>值．</a:t>
            </a:r>
            <a:endParaRPr lang="zh-CN" altLang="en-US" sz="2400">
              <a:solidFill>
                <a:srgbClr val="000000"/>
              </a:solidFill>
              <a:latin typeface="宋体" panose="02010600030101010101" pitchFamily="2" charset="-122"/>
            </a:endParaRPr>
          </a:p>
          <a:p>
            <a:pPr eaLnBrk="1" hangingPunct="1">
              <a:spcBef>
                <a:spcPct val="50000"/>
              </a:spcBef>
              <a:buClrTx/>
              <a:buSzTx/>
              <a:buFontTx/>
              <a:buNone/>
            </a:pPr>
            <a:endParaRPr lang="en-US" altLang="zh-CN" sz="1400">
              <a:solidFill>
                <a:srgbClr val="000099"/>
              </a:solidFill>
              <a:latin typeface="" charset="0"/>
            </a:endParaRPr>
          </a:p>
        </p:txBody>
      </p:sp>
      <p:sp>
        <p:nvSpPr>
          <p:cNvPr id="96260" name="AutoShape 3">
            <a:extLst>
              <a:ext uri="{FF2B5EF4-FFF2-40B4-BE49-F238E27FC236}">
                <a16:creationId xmlns:a16="http://schemas.microsoft.com/office/drawing/2014/main" id="{911A5BF5-843E-4C77-84E8-3C8F91C3A83A}"/>
              </a:ext>
            </a:extLst>
          </p:cNvPr>
          <p:cNvSpPr>
            <a:spLocks noChangeArrowheads="1"/>
          </p:cNvSpPr>
          <p:nvPr/>
        </p:nvSpPr>
        <p:spPr bwMode="auto">
          <a:xfrm>
            <a:off x="762000" y="701675"/>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3600">
                <a:solidFill>
                  <a:srgbClr val="000099"/>
                </a:solidFill>
              </a:rPr>
              <a:t>剪枝规则</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 calcmode="lin" valueType="num">
                                      <p:cBhvr additive="base">
                                        <p:cTn id="7" dur="500" fill="hold"/>
                                        <p:tgtEl>
                                          <p:spTgt spid="391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1170">
                                            <p:txEl>
                                              <p:pRg st="1" end="1"/>
                                            </p:txEl>
                                          </p:spTgt>
                                        </p:tgtEl>
                                        <p:attrNameLst>
                                          <p:attrName>style.visibility</p:attrName>
                                        </p:attrNameLst>
                                      </p:cBhvr>
                                      <p:to>
                                        <p:strVal val="visible"/>
                                      </p:to>
                                    </p:set>
                                    <p:anim calcmode="lin" valueType="num">
                                      <p:cBhvr additive="base">
                                        <p:cTn id="13" dur="500" fill="hold"/>
                                        <p:tgtEl>
                                          <p:spTgt spid="3911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117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日期占位符 1">
            <a:extLst>
              <a:ext uri="{FF2B5EF4-FFF2-40B4-BE49-F238E27FC236}">
                <a16:creationId xmlns:a16="http://schemas.microsoft.com/office/drawing/2014/main" id="{1CA52DD8-937E-4FFC-8F50-55D51E2A3F7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B3CA80C-205E-4C8E-8BC8-67ED095A8306}" type="datetime1">
              <a:rPr lang="en-US" altLang="zh-CN" sz="1400" smtClean="0"/>
              <a:pPr>
                <a:spcBef>
                  <a:spcPct val="0"/>
                </a:spcBef>
                <a:buClrTx/>
                <a:buSzTx/>
                <a:buFontTx/>
                <a:buNone/>
              </a:pPr>
              <a:t>3/18/2023</a:t>
            </a:fld>
            <a:endParaRPr lang="en-US" altLang="zh-CN" sz="1400"/>
          </a:p>
        </p:txBody>
      </p:sp>
      <p:sp>
        <p:nvSpPr>
          <p:cNvPr id="97282" name="灯片编号占位符 3">
            <a:extLst>
              <a:ext uri="{FF2B5EF4-FFF2-40B4-BE49-F238E27FC236}">
                <a16:creationId xmlns:a16="http://schemas.microsoft.com/office/drawing/2014/main" id="{5A04B3AD-A4C6-41C6-BE6D-CE6D470371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7DD6ED-0FB0-4BEC-A084-E1E5AB8AB032}" type="slidenum">
              <a:rPr lang="en-US" altLang="zh-CN" sz="2600">
                <a:solidFill>
                  <a:schemeClr val="bg1"/>
                </a:solidFill>
              </a:rPr>
              <a:pPr>
                <a:spcBef>
                  <a:spcPct val="0"/>
                </a:spcBef>
                <a:buClrTx/>
                <a:buSzTx/>
                <a:buFontTx/>
                <a:buNone/>
              </a:pPr>
              <a:t>81</a:t>
            </a:fld>
            <a:endParaRPr lang="en-US" altLang="zh-CN" sz="2600">
              <a:solidFill>
                <a:schemeClr val="bg1"/>
              </a:solidFill>
            </a:endParaRPr>
          </a:p>
        </p:txBody>
      </p:sp>
      <p:pic>
        <p:nvPicPr>
          <p:cNvPr id="97283" name="Picture 2" descr="3_10">
            <a:extLst>
              <a:ext uri="{FF2B5EF4-FFF2-40B4-BE49-F238E27FC236}">
                <a16:creationId xmlns:a16="http://schemas.microsoft.com/office/drawing/2014/main" id="{21FD4DC5-E44A-4567-886B-F8A1E349D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388938"/>
            <a:ext cx="9144000"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Text Box 3">
            <a:extLst>
              <a:ext uri="{FF2B5EF4-FFF2-40B4-BE49-F238E27FC236}">
                <a16:creationId xmlns:a16="http://schemas.microsoft.com/office/drawing/2014/main" id="{1ADEEB80-22C2-4A5A-87C6-8C6D40DD6B0C}"/>
              </a:ext>
            </a:extLst>
          </p:cNvPr>
          <p:cNvSpPr txBox="1">
            <a:spLocks noChangeArrowheads="1"/>
          </p:cNvSpPr>
          <p:nvPr/>
        </p:nvSpPr>
        <p:spPr bwMode="auto">
          <a:xfrm>
            <a:off x="2438400" y="60960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latin typeface="" charset="0"/>
              </a:rPr>
              <a:t>图</a:t>
            </a:r>
            <a:r>
              <a:rPr lang="en-US" altLang="zh-CN" sz="2400">
                <a:solidFill>
                  <a:srgbClr val="FF0000"/>
                </a:solidFill>
                <a:latin typeface="" charset="0"/>
              </a:rPr>
              <a:t>4.11 α-β</a:t>
            </a:r>
            <a:r>
              <a:rPr lang="zh-CN" altLang="en-US" sz="2400">
                <a:solidFill>
                  <a:srgbClr val="FF0000"/>
                </a:solidFill>
                <a:latin typeface="" charset="0"/>
              </a:rPr>
              <a:t>搜索过程的博弈树</a:t>
            </a:r>
            <a:endParaRPr lang="zh-CN" altLang="en-US" sz="2400">
              <a:latin typeface="Comic Sans MS" panose="030F0702030302020204" pitchFamily="66" charset="0"/>
            </a:endParaRPr>
          </a:p>
        </p:txBody>
      </p: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日期占位符 1">
            <a:extLst>
              <a:ext uri="{FF2B5EF4-FFF2-40B4-BE49-F238E27FC236}">
                <a16:creationId xmlns:a16="http://schemas.microsoft.com/office/drawing/2014/main" id="{3DFA0098-C46F-457C-97F3-4FAFCB9BEDF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7334AE-40F1-4FD1-834A-195723F2BFAB}" type="datetime1">
              <a:rPr lang="en-US" altLang="zh-CN" sz="1400" smtClean="0"/>
              <a:pPr>
                <a:spcBef>
                  <a:spcPct val="0"/>
                </a:spcBef>
                <a:buClrTx/>
                <a:buSzTx/>
                <a:buFontTx/>
                <a:buNone/>
              </a:pPr>
              <a:t>3/18/2023</a:t>
            </a:fld>
            <a:endParaRPr lang="en-US" altLang="zh-CN" sz="1400"/>
          </a:p>
        </p:txBody>
      </p:sp>
      <p:sp>
        <p:nvSpPr>
          <p:cNvPr id="98306" name="灯片编号占位符 3">
            <a:extLst>
              <a:ext uri="{FF2B5EF4-FFF2-40B4-BE49-F238E27FC236}">
                <a16:creationId xmlns:a16="http://schemas.microsoft.com/office/drawing/2014/main" id="{79059E3A-0792-4427-8D62-9B6E10C7BC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B1C79D-BCC0-4776-81CD-C1130DB49CF9}" type="slidenum">
              <a:rPr lang="en-US" altLang="zh-CN" sz="2600">
                <a:solidFill>
                  <a:schemeClr val="bg1"/>
                </a:solidFill>
              </a:rPr>
              <a:pPr>
                <a:spcBef>
                  <a:spcPct val="0"/>
                </a:spcBef>
                <a:buClrTx/>
                <a:buSzTx/>
                <a:buFontTx/>
                <a:buNone/>
              </a:pPr>
              <a:t>82</a:t>
            </a:fld>
            <a:endParaRPr lang="en-US" altLang="zh-CN" sz="2600">
              <a:solidFill>
                <a:schemeClr val="bg1"/>
              </a:solidFill>
            </a:endParaRPr>
          </a:p>
        </p:txBody>
      </p:sp>
      <p:sp>
        <p:nvSpPr>
          <p:cNvPr id="98307" name="Text Box 2">
            <a:extLst>
              <a:ext uri="{FF2B5EF4-FFF2-40B4-BE49-F238E27FC236}">
                <a16:creationId xmlns:a16="http://schemas.microsoft.com/office/drawing/2014/main" id="{C8479B6D-2FCD-434E-ABF1-B7A50D434998}"/>
              </a:ext>
            </a:extLst>
          </p:cNvPr>
          <p:cNvSpPr txBox="1">
            <a:spLocks noChangeArrowheads="1"/>
          </p:cNvSpPr>
          <p:nvPr/>
        </p:nvSpPr>
        <p:spPr bwMode="auto">
          <a:xfrm>
            <a:off x="663575" y="2276475"/>
            <a:ext cx="82296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000099"/>
                </a:solidFill>
                <a:latin typeface="" charset="0"/>
              </a:rPr>
              <a:t>（</a:t>
            </a:r>
            <a:r>
              <a:rPr lang="en-US" altLang="zh-CN" sz="2000">
                <a:solidFill>
                  <a:srgbClr val="000099"/>
                </a:solidFill>
                <a:latin typeface="" charset="0"/>
              </a:rPr>
              <a:t>1</a:t>
            </a:r>
            <a:r>
              <a:rPr lang="zh-CN" altLang="en-US" sz="2000">
                <a:solidFill>
                  <a:srgbClr val="000099"/>
                </a:solidFill>
                <a:latin typeface="" charset="0"/>
              </a:rPr>
              <a:t>）比较都是在极小节点和极大节点间进行的，极大节点和极大节点的比较，或者极小节点和极小节点间的比较是无意义的。</a:t>
            </a:r>
          </a:p>
          <a:p>
            <a:pPr eaLnBrk="1" hangingPunct="1">
              <a:spcBef>
                <a:spcPct val="50000"/>
              </a:spcBef>
              <a:buClrTx/>
              <a:buSzTx/>
              <a:buFontTx/>
              <a:buNone/>
            </a:pPr>
            <a:r>
              <a:rPr lang="zh-CN" altLang="en-US" sz="2000">
                <a:solidFill>
                  <a:srgbClr val="000099"/>
                </a:solidFill>
                <a:latin typeface="" charset="0"/>
              </a:rPr>
              <a:t>（</a:t>
            </a:r>
            <a:r>
              <a:rPr lang="en-US" altLang="zh-CN" sz="2000">
                <a:solidFill>
                  <a:srgbClr val="000099"/>
                </a:solidFill>
                <a:latin typeface="" charset="0"/>
              </a:rPr>
              <a:t>2</a:t>
            </a:r>
            <a:r>
              <a:rPr lang="zh-CN" altLang="en-US" sz="2000">
                <a:solidFill>
                  <a:srgbClr val="000099"/>
                </a:solidFill>
                <a:latin typeface="" charset="0"/>
              </a:rPr>
              <a:t>）在比较时注意是与</a:t>
            </a:r>
            <a:r>
              <a:rPr lang="zh-CN" altLang="en-US" sz="2000">
                <a:solidFill>
                  <a:srgbClr val="000099"/>
                </a:solidFill>
              </a:rPr>
              <a:t>“</a:t>
            </a:r>
            <a:r>
              <a:rPr lang="zh-CN" altLang="en-US" sz="2000">
                <a:solidFill>
                  <a:srgbClr val="000099"/>
                </a:solidFill>
                <a:latin typeface="" charset="0"/>
              </a:rPr>
              <a:t>祖先层</a:t>
            </a:r>
            <a:r>
              <a:rPr lang="en-US" altLang="zh-CN" sz="2000">
                <a:solidFill>
                  <a:srgbClr val="000099"/>
                </a:solidFill>
                <a:latin typeface="" charset="0"/>
              </a:rPr>
              <a:t>"</a:t>
            </a:r>
            <a:r>
              <a:rPr lang="zh-CN" altLang="en-US" sz="2000">
                <a:solidFill>
                  <a:srgbClr val="000099"/>
                </a:solidFill>
                <a:latin typeface="" charset="0"/>
              </a:rPr>
              <a:t>节点比较，不只是与父辈节点比较。当然，这里的</a:t>
            </a:r>
            <a:r>
              <a:rPr lang="en-US" altLang="zh-CN" sz="2000">
                <a:solidFill>
                  <a:srgbClr val="000099"/>
                </a:solidFill>
                <a:latin typeface="" charset="0"/>
              </a:rPr>
              <a:t>"</a:t>
            </a:r>
            <a:r>
              <a:rPr lang="zh-CN" altLang="en-US" sz="2000">
                <a:solidFill>
                  <a:srgbClr val="000099"/>
                </a:solidFill>
                <a:latin typeface="" charset="0"/>
              </a:rPr>
              <a:t>祖先层</a:t>
            </a:r>
            <a:r>
              <a:rPr lang="en-US" altLang="zh-CN" sz="2000">
                <a:solidFill>
                  <a:srgbClr val="000099"/>
                </a:solidFill>
                <a:latin typeface="" charset="0"/>
              </a:rPr>
              <a:t>"</a:t>
            </a:r>
            <a:r>
              <a:rPr lang="zh-CN" altLang="en-US" sz="2000">
                <a:solidFill>
                  <a:srgbClr val="000099"/>
                </a:solidFill>
                <a:latin typeface="" charset="0"/>
              </a:rPr>
              <a:t>节点，指的是那些已经有了值的节点。</a:t>
            </a:r>
            <a:br>
              <a:rPr lang="zh-CN" altLang="en-US" sz="2000">
                <a:solidFill>
                  <a:srgbClr val="000099"/>
                </a:solidFill>
                <a:latin typeface="" charset="0"/>
              </a:rPr>
            </a:br>
            <a:r>
              <a:rPr lang="zh-CN" altLang="en-US" sz="2000">
                <a:solidFill>
                  <a:srgbClr val="000099"/>
                </a:solidFill>
                <a:latin typeface="" charset="0"/>
              </a:rPr>
              <a:t>（</a:t>
            </a:r>
            <a:r>
              <a:rPr lang="en-US" altLang="zh-CN" sz="2000">
                <a:solidFill>
                  <a:srgbClr val="000099"/>
                </a:solidFill>
                <a:latin typeface="" charset="0"/>
              </a:rPr>
              <a:t>3</a:t>
            </a:r>
            <a:r>
              <a:rPr lang="zh-CN" altLang="en-US" sz="2000">
                <a:solidFill>
                  <a:srgbClr val="000099"/>
                </a:solidFill>
                <a:latin typeface="" charset="0"/>
              </a:rPr>
              <a:t>）当只有一个节点的</a:t>
            </a:r>
            <a:r>
              <a:rPr lang="en-US" altLang="zh-CN" sz="2000">
                <a:solidFill>
                  <a:srgbClr val="000099"/>
                </a:solidFill>
                <a:latin typeface="" charset="0"/>
              </a:rPr>
              <a:t>"</a:t>
            </a:r>
            <a:r>
              <a:rPr lang="zh-CN" altLang="en-US" sz="2000">
                <a:solidFill>
                  <a:srgbClr val="000099"/>
                </a:solidFill>
                <a:latin typeface="" charset="0"/>
              </a:rPr>
              <a:t>固定</a:t>
            </a:r>
            <a:r>
              <a:rPr lang="en-US" altLang="zh-CN" sz="2000">
                <a:solidFill>
                  <a:srgbClr val="000099"/>
                </a:solidFill>
                <a:latin typeface="" charset="0"/>
              </a:rPr>
              <a:t>"</a:t>
            </a:r>
            <a:r>
              <a:rPr lang="zh-CN" altLang="en-US" sz="2000">
                <a:solidFill>
                  <a:srgbClr val="000099"/>
                </a:solidFill>
                <a:latin typeface="" charset="0"/>
              </a:rPr>
              <a:t>以后，其值才能够向其父节点传递。</a:t>
            </a:r>
            <a:br>
              <a:rPr lang="zh-CN" altLang="en-US" sz="2000">
                <a:solidFill>
                  <a:srgbClr val="000099"/>
                </a:solidFill>
                <a:latin typeface="" charset="0"/>
              </a:rPr>
            </a:br>
            <a:r>
              <a:rPr lang="zh-CN" altLang="en-US" sz="2000">
                <a:solidFill>
                  <a:srgbClr val="000099"/>
                </a:solidFill>
                <a:latin typeface="" charset="0"/>
              </a:rPr>
              <a:t>（</a:t>
            </a:r>
            <a:r>
              <a:rPr lang="en-US" altLang="zh-CN" sz="2000">
                <a:solidFill>
                  <a:srgbClr val="000099"/>
                </a:solidFill>
                <a:latin typeface="" charset="0"/>
              </a:rPr>
              <a:t>4</a:t>
            </a:r>
            <a:r>
              <a:rPr lang="zh-CN" altLang="en-US" sz="2000">
                <a:solidFill>
                  <a:srgbClr val="000099"/>
                </a:solidFill>
                <a:latin typeface="" charset="0"/>
              </a:rPr>
              <a:t>）</a:t>
            </a:r>
            <a:r>
              <a:rPr lang="en-US" altLang="zh-CN" sz="2000">
                <a:solidFill>
                  <a:srgbClr val="000099"/>
                </a:solidFill>
                <a:latin typeface="" charset="0"/>
              </a:rPr>
              <a:t>α-β</a:t>
            </a:r>
            <a:r>
              <a:rPr lang="zh-CN" altLang="en-US" sz="2000">
                <a:solidFill>
                  <a:srgbClr val="000099"/>
                </a:solidFill>
                <a:latin typeface="" charset="0"/>
              </a:rPr>
              <a:t>剪枝方法搜索得到的最佳走步与极小极大方法得到的结果是一致的，</a:t>
            </a:r>
            <a:r>
              <a:rPr lang="en-US" altLang="zh-CN" sz="2000">
                <a:solidFill>
                  <a:srgbClr val="000099"/>
                </a:solidFill>
                <a:latin typeface="" charset="0"/>
              </a:rPr>
              <a:t>α-β</a:t>
            </a:r>
            <a:r>
              <a:rPr lang="zh-CN" altLang="en-US" sz="2000">
                <a:solidFill>
                  <a:srgbClr val="000099"/>
                </a:solidFill>
                <a:latin typeface="" charset="0"/>
              </a:rPr>
              <a:t>剪枝并没有因为提高效率，而降低得到最佳走步的可能性。</a:t>
            </a:r>
            <a:br>
              <a:rPr lang="zh-CN" altLang="en-US" sz="2000">
                <a:solidFill>
                  <a:srgbClr val="000099"/>
                </a:solidFill>
                <a:latin typeface="" charset="0"/>
              </a:rPr>
            </a:br>
            <a:r>
              <a:rPr lang="zh-CN" altLang="en-US" sz="2000">
                <a:solidFill>
                  <a:srgbClr val="000099"/>
                </a:solidFill>
                <a:latin typeface="" charset="0"/>
              </a:rPr>
              <a:t>（</a:t>
            </a:r>
            <a:r>
              <a:rPr lang="en-US" altLang="zh-CN" sz="2000">
                <a:solidFill>
                  <a:srgbClr val="000099"/>
                </a:solidFill>
                <a:latin typeface="" charset="0"/>
              </a:rPr>
              <a:t>5</a:t>
            </a:r>
            <a:r>
              <a:rPr lang="zh-CN" altLang="en-US" sz="2000">
                <a:solidFill>
                  <a:srgbClr val="000099"/>
                </a:solidFill>
                <a:latin typeface="" charset="0"/>
              </a:rPr>
              <a:t>）在实际搜索时，并不是先生成指定深度的搜索图，再在搜索图上进行剪枝。如果这样，就失去了</a:t>
            </a:r>
            <a:r>
              <a:rPr lang="en-US" altLang="zh-CN" sz="2000">
                <a:solidFill>
                  <a:srgbClr val="000099"/>
                </a:solidFill>
                <a:latin typeface="" charset="0"/>
              </a:rPr>
              <a:t>α-β</a:t>
            </a:r>
            <a:r>
              <a:rPr lang="zh-CN" altLang="en-US" sz="2000">
                <a:solidFill>
                  <a:srgbClr val="000099"/>
                </a:solidFill>
                <a:latin typeface="" charset="0"/>
              </a:rPr>
              <a:t>剪枝方法的意义。在实际程序实现时，首先规定一个搜索深度，然后按照类似于深度优先搜索的方式，生成节点。在节点的生成过程中，如果在某一个节点处发生了剪枝，则该节点其余未生成的节点就不再生成了。</a:t>
            </a:r>
          </a:p>
        </p:txBody>
      </p:sp>
      <p:sp>
        <p:nvSpPr>
          <p:cNvPr id="98308" name="AutoShape 3">
            <a:extLst>
              <a:ext uri="{FF2B5EF4-FFF2-40B4-BE49-F238E27FC236}">
                <a16:creationId xmlns:a16="http://schemas.microsoft.com/office/drawing/2014/main" id="{8E2B4876-E3C1-4513-BD7E-99743E971EE3}"/>
              </a:ext>
            </a:extLst>
          </p:cNvPr>
          <p:cNvSpPr>
            <a:spLocks noChangeArrowheads="1"/>
          </p:cNvSpPr>
          <p:nvPr/>
        </p:nvSpPr>
        <p:spPr bwMode="auto">
          <a:xfrm>
            <a:off x="762000" y="701675"/>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3600">
                <a:solidFill>
                  <a:srgbClr val="000099"/>
                </a:solidFill>
              </a:rPr>
              <a:t>进行</a:t>
            </a:r>
            <a:r>
              <a:rPr lang="en-US" altLang="zh-CN" sz="3600">
                <a:solidFill>
                  <a:srgbClr val="000099"/>
                </a:solidFill>
              </a:rPr>
              <a:t>α-β</a:t>
            </a:r>
            <a:r>
              <a:rPr lang="zh-CN" altLang="en-US" sz="3600">
                <a:solidFill>
                  <a:srgbClr val="000099"/>
                </a:solidFill>
              </a:rPr>
              <a:t>剪枝注意的问题：</a:t>
            </a:r>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日期占位符 1">
            <a:extLst>
              <a:ext uri="{FF2B5EF4-FFF2-40B4-BE49-F238E27FC236}">
                <a16:creationId xmlns:a16="http://schemas.microsoft.com/office/drawing/2014/main" id="{916135E6-59C7-4487-BA48-E4D8055C9A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92AD03-B90F-4FFC-8F7F-2F258A778423}" type="datetime1">
              <a:rPr lang="en-US" altLang="zh-CN" sz="1400" smtClean="0"/>
              <a:pPr>
                <a:spcBef>
                  <a:spcPct val="0"/>
                </a:spcBef>
                <a:buClrTx/>
                <a:buSzTx/>
                <a:buFontTx/>
                <a:buNone/>
              </a:pPr>
              <a:t>3/18/2023</a:t>
            </a:fld>
            <a:endParaRPr lang="en-US" altLang="zh-CN" sz="1400"/>
          </a:p>
        </p:txBody>
      </p:sp>
      <p:sp>
        <p:nvSpPr>
          <p:cNvPr id="99330" name="灯片编号占位符 3">
            <a:extLst>
              <a:ext uri="{FF2B5EF4-FFF2-40B4-BE49-F238E27FC236}">
                <a16:creationId xmlns:a16="http://schemas.microsoft.com/office/drawing/2014/main" id="{4676132F-F496-4BAD-AA23-F784CE3717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5B31E2-CE8E-41CD-BF22-1F16B8E26D9D}" type="slidenum">
              <a:rPr lang="en-US" altLang="zh-CN" sz="2600">
                <a:solidFill>
                  <a:schemeClr val="bg1"/>
                </a:solidFill>
              </a:rPr>
              <a:pPr>
                <a:spcBef>
                  <a:spcPct val="0"/>
                </a:spcBef>
                <a:buClrTx/>
                <a:buSzTx/>
                <a:buFontTx/>
                <a:buNone/>
              </a:pPr>
              <a:t>83</a:t>
            </a:fld>
            <a:endParaRPr lang="en-US" altLang="zh-CN" sz="2600">
              <a:solidFill>
                <a:schemeClr val="bg1"/>
              </a:solidFill>
            </a:endParaRPr>
          </a:p>
        </p:txBody>
      </p:sp>
      <p:sp>
        <p:nvSpPr>
          <p:cNvPr id="99331" name="Text Box 2">
            <a:extLst>
              <a:ext uri="{FF2B5EF4-FFF2-40B4-BE49-F238E27FC236}">
                <a16:creationId xmlns:a16="http://schemas.microsoft.com/office/drawing/2014/main" id="{F02C94B8-D111-4DD6-969F-495F94170AE8}"/>
              </a:ext>
            </a:extLst>
          </p:cNvPr>
          <p:cNvSpPr txBox="1">
            <a:spLocks noChangeArrowheads="1"/>
          </p:cNvSpPr>
          <p:nvPr/>
        </p:nvSpPr>
        <p:spPr bwMode="auto">
          <a:xfrm>
            <a:off x="755650" y="2205038"/>
            <a:ext cx="7848600"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00"/>
                </a:solidFill>
                <a:latin typeface="" charset="0"/>
              </a:rPr>
              <a:t>若以最理想的情况进行搜索，即对</a:t>
            </a:r>
            <a:r>
              <a:rPr lang="en-US" altLang="zh-CN" sz="2400">
                <a:solidFill>
                  <a:srgbClr val="000000"/>
                </a:solidFill>
                <a:latin typeface="" charset="0"/>
              </a:rPr>
              <a:t>MIN</a:t>
            </a:r>
            <a:r>
              <a:rPr lang="zh-CN" altLang="en-US" sz="2400">
                <a:solidFill>
                  <a:srgbClr val="000000"/>
                </a:solidFill>
                <a:latin typeface="" charset="0"/>
              </a:rPr>
              <a:t>节点先扩展最低估值的节点（若从左向右顺序进行，则设节点估计值从左向右递增排序），</a:t>
            </a:r>
            <a:r>
              <a:rPr lang="en-US" altLang="zh-CN" sz="2400">
                <a:solidFill>
                  <a:srgbClr val="000000"/>
                </a:solidFill>
                <a:latin typeface="" charset="0"/>
              </a:rPr>
              <a:t>MAX</a:t>
            </a:r>
            <a:r>
              <a:rPr lang="zh-CN" altLang="en-US" sz="2400">
                <a:solidFill>
                  <a:srgbClr val="000000"/>
                </a:solidFill>
                <a:latin typeface="" charset="0"/>
              </a:rPr>
              <a:t>先扩展最高估值的节点（设估计值从左向右递减排序），则当搜索树深度为</a:t>
            </a:r>
            <a:r>
              <a:rPr lang="en-US" altLang="zh-CN" sz="2400">
                <a:solidFill>
                  <a:srgbClr val="000000"/>
                </a:solidFill>
                <a:latin typeface="" charset="0"/>
              </a:rPr>
              <a:t>D</a:t>
            </a:r>
            <a:r>
              <a:rPr lang="zh-CN" altLang="en-US" sz="2400">
                <a:solidFill>
                  <a:srgbClr val="000000"/>
                </a:solidFill>
                <a:latin typeface="" charset="0"/>
              </a:rPr>
              <a:t>，分枝因数为</a:t>
            </a:r>
            <a:r>
              <a:rPr lang="en-US" altLang="zh-CN" sz="2400">
                <a:solidFill>
                  <a:srgbClr val="000000"/>
                </a:solidFill>
                <a:latin typeface="" charset="0"/>
              </a:rPr>
              <a:t>B</a:t>
            </a:r>
            <a:r>
              <a:rPr lang="zh-CN" altLang="en-US" sz="2400">
                <a:solidFill>
                  <a:srgbClr val="000000"/>
                </a:solidFill>
                <a:latin typeface="" charset="0"/>
              </a:rPr>
              <a:t>时，若不使用</a:t>
            </a:r>
            <a:r>
              <a:rPr lang="en-US" altLang="zh-CN" sz="2400">
                <a:solidFill>
                  <a:srgbClr val="000000"/>
                </a:solidFill>
                <a:latin typeface="" charset="0"/>
              </a:rPr>
              <a:t>α-β</a:t>
            </a:r>
            <a:r>
              <a:rPr lang="zh-CN" altLang="en-US" sz="2400">
                <a:solidFill>
                  <a:srgbClr val="000000"/>
                </a:solidFill>
                <a:latin typeface="" charset="0"/>
              </a:rPr>
              <a:t>剪枝技术，搜索树的端节点数</a:t>
            </a:r>
            <a:r>
              <a:rPr lang="en-US" altLang="zh-CN" sz="2400">
                <a:solidFill>
                  <a:srgbClr val="000000"/>
                </a:solidFill>
                <a:latin typeface="" charset="0"/>
              </a:rPr>
              <a:t>B</a:t>
            </a:r>
            <a:r>
              <a:rPr lang="en-US" altLang="zh-CN" sz="2400" baseline="30000">
                <a:solidFill>
                  <a:srgbClr val="000000"/>
                </a:solidFill>
                <a:latin typeface="" charset="0"/>
              </a:rPr>
              <a:t>D</a:t>
            </a:r>
            <a:r>
              <a:rPr lang="zh-CN" altLang="en-US" sz="2400">
                <a:solidFill>
                  <a:srgbClr val="000000"/>
                </a:solidFill>
                <a:latin typeface="" charset="0"/>
              </a:rPr>
              <a:t>；若使用</a:t>
            </a:r>
            <a:r>
              <a:rPr lang="en-US" altLang="zh-CN" sz="2400">
                <a:solidFill>
                  <a:srgbClr val="000000"/>
                </a:solidFill>
                <a:latin typeface="" charset="0"/>
              </a:rPr>
              <a:t>α-β</a:t>
            </a:r>
            <a:r>
              <a:rPr lang="zh-CN" altLang="en-US" sz="2400">
                <a:solidFill>
                  <a:srgbClr val="000000"/>
                </a:solidFill>
                <a:latin typeface="" charset="0"/>
              </a:rPr>
              <a:t>剪枝技术．可以证明理想条件下生成的端节点数最少，有 </a:t>
            </a:r>
            <a:r>
              <a:rPr lang="en-US" altLang="zh-CN" sz="2400">
                <a:solidFill>
                  <a:srgbClr val="000000"/>
                </a:solidFill>
                <a:latin typeface="" charset="0"/>
              </a:rPr>
              <a:t>N</a:t>
            </a:r>
            <a:r>
              <a:rPr lang="en-US" altLang="zh-CN" sz="2400" baseline="-25000">
                <a:solidFill>
                  <a:srgbClr val="000000"/>
                </a:solidFill>
                <a:latin typeface="" charset="0"/>
              </a:rPr>
              <a:t>D</a:t>
            </a:r>
            <a:r>
              <a:rPr lang="en-US" altLang="zh-CN" sz="2400">
                <a:solidFill>
                  <a:srgbClr val="000000"/>
                </a:solidFill>
                <a:latin typeface="" charset="0"/>
              </a:rPr>
              <a:t>=2B</a:t>
            </a:r>
            <a:r>
              <a:rPr lang="en-US" altLang="zh-CN" sz="2400" baseline="30000">
                <a:solidFill>
                  <a:srgbClr val="000000"/>
                </a:solidFill>
                <a:latin typeface="" charset="0"/>
              </a:rPr>
              <a:t>D/2</a:t>
            </a:r>
            <a:r>
              <a:rPr lang="en-US" altLang="zh-CN" sz="2400">
                <a:solidFill>
                  <a:srgbClr val="000000"/>
                </a:solidFill>
                <a:latin typeface="" charset="0"/>
              </a:rPr>
              <a:t>-1</a:t>
            </a:r>
            <a:r>
              <a:rPr lang="zh-CN" altLang="en-US" sz="2400">
                <a:solidFill>
                  <a:srgbClr val="000000"/>
                </a:solidFill>
                <a:latin typeface="" charset="0"/>
              </a:rPr>
              <a:t>（</a:t>
            </a:r>
            <a:r>
              <a:rPr lang="en-US" altLang="zh-CN" sz="2400">
                <a:solidFill>
                  <a:srgbClr val="000000"/>
                </a:solidFill>
                <a:latin typeface="" charset="0"/>
              </a:rPr>
              <a:t>D</a:t>
            </a:r>
            <a:r>
              <a:rPr lang="zh-CN" altLang="en-US" sz="2400">
                <a:solidFill>
                  <a:srgbClr val="000000"/>
                </a:solidFill>
                <a:latin typeface="" charset="0"/>
              </a:rPr>
              <a:t>为偶数）</a:t>
            </a:r>
          </a:p>
          <a:p>
            <a:pPr eaLnBrk="1" hangingPunct="1">
              <a:spcBef>
                <a:spcPct val="50000"/>
              </a:spcBef>
              <a:buClrTx/>
              <a:buSzTx/>
              <a:buFontTx/>
              <a:buNone/>
            </a:pPr>
            <a:r>
              <a:rPr lang="zh-CN" altLang="en-US" sz="2400">
                <a:solidFill>
                  <a:srgbClr val="000000"/>
                </a:solidFill>
                <a:latin typeface="" charset="0"/>
              </a:rPr>
              <a:t>                   </a:t>
            </a:r>
            <a:r>
              <a:rPr lang="en-US" altLang="zh-CN" sz="2400">
                <a:solidFill>
                  <a:srgbClr val="000000"/>
                </a:solidFill>
                <a:latin typeface="" charset="0"/>
              </a:rPr>
              <a:t>N</a:t>
            </a:r>
            <a:r>
              <a:rPr lang="en-US" altLang="zh-CN" sz="2400" baseline="-25000">
                <a:solidFill>
                  <a:srgbClr val="000000"/>
                </a:solidFill>
                <a:latin typeface="" charset="0"/>
              </a:rPr>
              <a:t>D</a:t>
            </a:r>
            <a:r>
              <a:rPr lang="en-US" altLang="zh-CN" sz="2400">
                <a:solidFill>
                  <a:srgbClr val="000000"/>
                </a:solidFill>
                <a:latin typeface="" charset="0"/>
              </a:rPr>
              <a:t>=B</a:t>
            </a:r>
            <a:r>
              <a:rPr lang="en-US" altLang="zh-CN" sz="2400" baseline="30000">
                <a:solidFill>
                  <a:srgbClr val="000000"/>
                </a:solidFill>
                <a:latin typeface="" charset="0"/>
              </a:rPr>
              <a:t>(D+1)/2</a:t>
            </a:r>
            <a:r>
              <a:rPr lang="en-US" altLang="zh-CN" sz="2400">
                <a:solidFill>
                  <a:srgbClr val="000000"/>
                </a:solidFill>
                <a:latin typeface="" charset="0"/>
              </a:rPr>
              <a:t>+B</a:t>
            </a:r>
            <a:r>
              <a:rPr lang="en-US" altLang="zh-CN" sz="2400" baseline="30000">
                <a:solidFill>
                  <a:srgbClr val="000000"/>
                </a:solidFill>
                <a:latin typeface="" charset="0"/>
              </a:rPr>
              <a:t>(D-1)/2</a:t>
            </a:r>
            <a:r>
              <a:rPr lang="en-US" altLang="zh-CN" sz="2400">
                <a:solidFill>
                  <a:srgbClr val="000000"/>
                </a:solidFill>
                <a:latin typeface="" charset="0"/>
              </a:rPr>
              <a:t>-1</a:t>
            </a:r>
            <a:r>
              <a:rPr lang="zh-CN" altLang="en-US" sz="2400">
                <a:solidFill>
                  <a:srgbClr val="000000"/>
                </a:solidFill>
                <a:latin typeface="" charset="0"/>
              </a:rPr>
              <a:t>（</a:t>
            </a:r>
            <a:r>
              <a:rPr lang="en-US" altLang="zh-CN" sz="2400">
                <a:solidFill>
                  <a:srgbClr val="000000"/>
                </a:solidFill>
                <a:latin typeface="" charset="0"/>
              </a:rPr>
              <a:t>D</a:t>
            </a:r>
            <a:r>
              <a:rPr lang="zh-CN" altLang="en-US" sz="2400">
                <a:solidFill>
                  <a:srgbClr val="000000"/>
                </a:solidFill>
                <a:latin typeface="" charset="0"/>
              </a:rPr>
              <a:t>为奇数）</a:t>
            </a:r>
            <a:br>
              <a:rPr lang="zh-CN" altLang="en-US" sz="2400">
                <a:solidFill>
                  <a:srgbClr val="000000"/>
                </a:solidFill>
                <a:latin typeface="" charset="0"/>
              </a:rPr>
            </a:br>
            <a:r>
              <a:rPr lang="zh-CN" altLang="en-US" sz="2400">
                <a:solidFill>
                  <a:srgbClr val="000000"/>
                </a:solidFill>
                <a:latin typeface="" charset="0"/>
              </a:rPr>
              <a:t>比较后得出最佳</a:t>
            </a:r>
            <a:r>
              <a:rPr lang="en-US" altLang="zh-CN" sz="2400">
                <a:solidFill>
                  <a:srgbClr val="000000"/>
                </a:solidFill>
                <a:latin typeface="" charset="0"/>
              </a:rPr>
              <a:t>α-β</a:t>
            </a:r>
            <a:r>
              <a:rPr lang="zh-CN" altLang="en-US" sz="2400">
                <a:solidFill>
                  <a:srgbClr val="000000"/>
                </a:solidFill>
                <a:latin typeface="" charset="0"/>
              </a:rPr>
              <a:t>搜索技术所生成深度为</a:t>
            </a:r>
            <a:r>
              <a:rPr lang="en-US" altLang="zh-CN" sz="2400">
                <a:solidFill>
                  <a:srgbClr val="000000"/>
                </a:solidFill>
                <a:latin typeface="" charset="0"/>
              </a:rPr>
              <a:t>D</a:t>
            </a:r>
            <a:r>
              <a:rPr lang="zh-CN" altLang="en-US" sz="2400">
                <a:solidFill>
                  <a:srgbClr val="000000"/>
                </a:solidFill>
                <a:latin typeface="" charset="0"/>
              </a:rPr>
              <a:t>处的端节点数约等于不用</a:t>
            </a:r>
            <a:r>
              <a:rPr lang="en-US" altLang="zh-CN" sz="2400">
                <a:solidFill>
                  <a:srgbClr val="000000"/>
                </a:solidFill>
                <a:latin typeface="" charset="0"/>
              </a:rPr>
              <a:t>α-β</a:t>
            </a:r>
            <a:r>
              <a:rPr lang="zh-CN" altLang="en-US" sz="2400">
                <a:solidFill>
                  <a:srgbClr val="000000"/>
                </a:solidFill>
                <a:latin typeface="" charset="0"/>
              </a:rPr>
              <a:t>搜索技术所生成深度为</a:t>
            </a:r>
            <a:r>
              <a:rPr lang="en-US" altLang="zh-CN" sz="2400">
                <a:solidFill>
                  <a:srgbClr val="000000"/>
                </a:solidFill>
                <a:latin typeface="" charset="0"/>
              </a:rPr>
              <a:t>D</a:t>
            </a:r>
            <a:r>
              <a:rPr lang="zh-CN" altLang="en-US" sz="2400">
                <a:solidFill>
                  <a:srgbClr val="000000"/>
                </a:solidFill>
                <a:latin typeface="" charset="0"/>
              </a:rPr>
              <a:t>／</a:t>
            </a:r>
            <a:r>
              <a:rPr lang="en-US" altLang="zh-CN" sz="2400">
                <a:solidFill>
                  <a:srgbClr val="000000"/>
                </a:solidFill>
                <a:latin typeface="" charset="0"/>
              </a:rPr>
              <a:t>2</a:t>
            </a:r>
            <a:r>
              <a:rPr lang="zh-CN" altLang="en-US" sz="2400">
                <a:solidFill>
                  <a:srgbClr val="000000"/>
                </a:solidFill>
                <a:latin typeface="" charset="0"/>
              </a:rPr>
              <a:t>处的端节点数。</a:t>
            </a:r>
            <a:r>
              <a:rPr lang="zh-CN" altLang="en-US" sz="2400">
                <a:solidFill>
                  <a:srgbClr val="003399"/>
                </a:solidFill>
              </a:rPr>
              <a:t>因此，在使用相同存储空间的条件下，</a:t>
            </a:r>
            <a:r>
              <a:rPr lang="en-US" altLang="zh-CN" sz="2400">
                <a:solidFill>
                  <a:srgbClr val="003399"/>
                </a:solidFill>
              </a:rPr>
              <a:t>α-β</a:t>
            </a:r>
            <a:r>
              <a:rPr lang="zh-CN" altLang="en-US" sz="2400">
                <a:solidFill>
                  <a:srgbClr val="003399"/>
                </a:solidFill>
              </a:rPr>
              <a:t>过程能把搜索深度扩大一倍．</a:t>
            </a:r>
          </a:p>
        </p:txBody>
      </p:sp>
      <p:sp>
        <p:nvSpPr>
          <p:cNvPr id="99332" name="Rectangle 4">
            <a:extLst>
              <a:ext uri="{FF2B5EF4-FFF2-40B4-BE49-F238E27FC236}">
                <a16:creationId xmlns:a16="http://schemas.microsoft.com/office/drawing/2014/main" id="{5E9E98E5-F56B-44B8-93CB-CDDE27E06087}"/>
              </a:ext>
            </a:extLst>
          </p:cNvPr>
          <p:cNvSpPr>
            <a:spLocks noChangeArrowheads="1"/>
          </p:cNvSpPr>
          <p:nvPr/>
        </p:nvSpPr>
        <p:spPr bwMode="auto">
          <a:xfrm>
            <a:off x="1042988" y="1125538"/>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kumimoji="0" lang="en-US" altLang="zh-CN" sz="3600" b="1">
                <a:solidFill>
                  <a:schemeClr val="tx2"/>
                </a:solidFill>
              </a:rPr>
              <a:t>α-β</a:t>
            </a:r>
            <a:r>
              <a:rPr kumimoji="0" lang="zh-CN" altLang="en-US" sz="3600" b="1">
                <a:solidFill>
                  <a:schemeClr val="tx2"/>
                </a:solidFill>
              </a:rPr>
              <a:t>剪枝的效率</a:t>
            </a:r>
          </a:p>
        </p:txBody>
      </p:sp>
    </p:spTree>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日期占位符 1">
            <a:extLst>
              <a:ext uri="{FF2B5EF4-FFF2-40B4-BE49-F238E27FC236}">
                <a16:creationId xmlns:a16="http://schemas.microsoft.com/office/drawing/2014/main" id="{504A15E1-4E65-4178-BBD8-629333CF5FA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5F3454-DDC6-4123-8FE5-A693645E981A}" type="datetime1">
              <a:rPr lang="en-US" altLang="zh-CN" sz="1400" smtClean="0"/>
              <a:pPr>
                <a:spcBef>
                  <a:spcPct val="0"/>
                </a:spcBef>
                <a:buClrTx/>
                <a:buSzTx/>
                <a:buFontTx/>
                <a:buNone/>
              </a:pPr>
              <a:t>3/18/2023</a:t>
            </a:fld>
            <a:endParaRPr lang="en-US" altLang="zh-CN" sz="1400"/>
          </a:p>
        </p:txBody>
      </p:sp>
      <p:sp>
        <p:nvSpPr>
          <p:cNvPr id="100354" name="灯片编号占位符 3">
            <a:extLst>
              <a:ext uri="{FF2B5EF4-FFF2-40B4-BE49-F238E27FC236}">
                <a16:creationId xmlns:a16="http://schemas.microsoft.com/office/drawing/2014/main" id="{A8C4520E-A8BA-41C3-9602-987F656F7E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8A8AA9-2D98-4539-A852-C5A5BDC5F373}" type="slidenum">
              <a:rPr lang="en-US" altLang="zh-CN" sz="2600">
                <a:solidFill>
                  <a:schemeClr val="bg1"/>
                </a:solidFill>
              </a:rPr>
              <a:pPr>
                <a:spcBef>
                  <a:spcPct val="0"/>
                </a:spcBef>
                <a:buClrTx/>
                <a:buSzTx/>
                <a:buFontTx/>
                <a:buNone/>
              </a:pPr>
              <a:t>84</a:t>
            </a:fld>
            <a:endParaRPr lang="en-US" altLang="zh-CN" sz="2600">
              <a:solidFill>
                <a:schemeClr val="bg1"/>
              </a:solidFill>
            </a:endParaRPr>
          </a:p>
        </p:txBody>
      </p:sp>
      <p:sp>
        <p:nvSpPr>
          <p:cNvPr id="100355" name="Text Box 2">
            <a:extLst>
              <a:ext uri="{FF2B5EF4-FFF2-40B4-BE49-F238E27FC236}">
                <a16:creationId xmlns:a16="http://schemas.microsoft.com/office/drawing/2014/main" id="{2113EC46-F7BB-4466-ABDF-B9A3C8E25EEA}"/>
              </a:ext>
            </a:extLst>
          </p:cNvPr>
          <p:cNvSpPr txBox="1">
            <a:spLocks noChangeArrowheads="1"/>
          </p:cNvSpPr>
          <p:nvPr/>
        </p:nvSpPr>
        <p:spPr bwMode="auto">
          <a:xfrm>
            <a:off x="963613" y="2647950"/>
            <a:ext cx="8001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000000"/>
                </a:solidFill>
                <a:latin typeface="" charset="0"/>
              </a:rPr>
              <a:t>　　以上介绍的各种博弈搜索技术可用于求解所提到的一些双人博弈问题。但是这些方法还不能全面反映人们弈棋过程实际所使用的一切推理技术，也未涉及棋局的表示和启发函数问题。例如一些高明的棋手，对棋局的表示有独特的模式，他们往往记住的是一个可识别的模式集合，而不是单独棋子的具体位置。此外有些博弈过程，在一个短时期内短兵相接，进攻和防御的战术变化剧烈，这些情况如何在搜索策略中加以考虑。还有基于极小极大过程的一些方法都设想对手总是走的最优走步，即我方总应考虑最坏的情况，实际上再好的选手也会有失误，如何利用失误加强攻势，也值得考虑。再一点就是选手的棋风问题。总之要真正解决具体的博弈搜索技术，有许多更深入的问题需要作进一步的研究和探讨。 </a:t>
            </a: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日期占位符 1">
            <a:extLst>
              <a:ext uri="{FF2B5EF4-FFF2-40B4-BE49-F238E27FC236}">
                <a16:creationId xmlns:a16="http://schemas.microsoft.com/office/drawing/2014/main" id="{1C907C04-5C3A-45A0-8E64-FC841FBA5DB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572317-538F-46DD-8C38-F3C82EE457ED}" type="datetime1">
              <a:rPr lang="en-US" altLang="zh-CN" sz="1400" smtClean="0"/>
              <a:pPr>
                <a:spcBef>
                  <a:spcPct val="0"/>
                </a:spcBef>
                <a:buClrTx/>
                <a:buSzTx/>
                <a:buFontTx/>
                <a:buNone/>
              </a:pPr>
              <a:t>3/18/2023</a:t>
            </a:fld>
            <a:endParaRPr lang="en-US" altLang="zh-CN" sz="1400"/>
          </a:p>
        </p:txBody>
      </p:sp>
      <p:sp>
        <p:nvSpPr>
          <p:cNvPr id="101378" name="灯片编号占位符 3">
            <a:extLst>
              <a:ext uri="{FF2B5EF4-FFF2-40B4-BE49-F238E27FC236}">
                <a16:creationId xmlns:a16="http://schemas.microsoft.com/office/drawing/2014/main" id="{84A4090C-F423-4A98-9DBD-DEF4F1AD48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CB3075-F863-48A2-BE22-673D7D4924F2}" type="slidenum">
              <a:rPr lang="en-US" altLang="zh-CN" sz="2600">
                <a:solidFill>
                  <a:schemeClr val="bg1"/>
                </a:solidFill>
              </a:rPr>
              <a:pPr>
                <a:spcBef>
                  <a:spcPct val="0"/>
                </a:spcBef>
                <a:buClrTx/>
                <a:buSzTx/>
                <a:buFontTx/>
                <a:buNone/>
              </a:pPr>
              <a:t>85</a:t>
            </a:fld>
            <a:endParaRPr lang="en-US" altLang="zh-CN" sz="2600">
              <a:solidFill>
                <a:schemeClr val="bg1"/>
              </a:solidFill>
            </a:endParaRPr>
          </a:p>
        </p:txBody>
      </p:sp>
      <p:sp>
        <p:nvSpPr>
          <p:cNvPr id="400386" name="Text Box 2">
            <a:extLst>
              <a:ext uri="{FF2B5EF4-FFF2-40B4-BE49-F238E27FC236}">
                <a16:creationId xmlns:a16="http://schemas.microsoft.com/office/drawing/2014/main" id="{7AA7FBE0-8CED-4664-AF1D-526592207CEC}"/>
              </a:ext>
            </a:extLst>
          </p:cNvPr>
          <p:cNvSpPr txBox="1">
            <a:spLocks noChangeArrowheads="1"/>
          </p:cNvSpPr>
          <p:nvPr/>
        </p:nvSpPr>
        <p:spPr bwMode="auto">
          <a:xfrm>
            <a:off x="950913" y="2281238"/>
            <a:ext cx="8229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latin typeface="" charset="0"/>
              </a:rPr>
              <a:t>1</a:t>
            </a:r>
            <a:r>
              <a:rPr lang="zh-CN" altLang="en-US" sz="2400">
                <a:solidFill>
                  <a:srgbClr val="000000"/>
                </a:solidFill>
                <a:latin typeface="" charset="0"/>
              </a:rPr>
              <a:t>．用可分解产生式系统求解问题时，求解过程可归结为对一个隐含的与</a:t>
            </a:r>
            <a:r>
              <a:rPr lang="en-US" altLang="zh-CN" sz="2400">
                <a:solidFill>
                  <a:srgbClr val="000000"/>
                </a:solidFill>
                <a:latin typeface="" charset="0"/>
              </a:rPr>
              <a:t>/</a:t>
            </a:r>
            <a:r>
              <a:rPr lang="zh-CN" altLang="en-US" sz="2400">
                <a:solidFill>
                  <a:srgbClr val="000000"/>
                </a:solidFill>
                <a:latin typeface="" charset="0"/>
              </a:rPr>
              <a:t>或图进行搜索。初始状态对应于与或图的根节点，规则对应于</a:t>
            </a:r>
            <a:r>
              <a:rPr lang="en-US" altLang="zh-CN" sz="2400">
                <a:solidFill>
                  <a:srgbClr val="000000"/>
                </a:solidFill>
                <a:latin typeface="" charset="0"/>
              </a:rPr>
              <a:t>k-</a:t>
            </a:r>
            <a:r>
              <a:rPr lang="zh-CN" altLang="en-US" sz="2400">
                <a:solidFill>
                  <a:srgbClr val="000000"/>
                </a:solidFill>
                <a:latin typeface="" charset="0"/>
              </a:rPr>
              <a:t>连接符，结束条件的数据库对应于一组终止节点集合，搜索策略的任务就是找到从初始节点</a:t>
            </a:r>
            <a:r>
              <a:rPr lang="en-US" altLang="zh-CN" sz="2400">
                <a:solidFill>
                  <a:srgbClr val="000000"/>
                </a:solidFill>
              </a:rPr>
              <a:t>s</a:t>
            </a:r>
            <a:r>
              <a:rPr lang="zh-CN" altLang="en-US" sz="2400">
                <a:solidFill>
                  <a:srgbClr val="000000"/>
                </a:solidFill>
                <a:latin typeface="" charset="0"/>
              </a:rPr>
              <a:t>到一组终</a:t>
            </a:r>
            <a:r>
              <a:rPr lang="zh-CN" altLang="en-US" sz="2400">
                <a:solidFill>
                  <a:srgbClr val="000000"/>
                </a:solidFill>
              </a:rPr>
              <a:t>止</a:t>
            </a:r>
            <a:r>
              <a:rPr lang="zh-CN" altLang="en-US" sz="2400">
                <a:solidFill>
                  <a:srgbClr val="000000"/>
                </a:solidFill>
                <a:latin typeface="" charset="0"/>
              </a:rPr>
              <a:t>节点集</a:t>
            </a:r>
            <a:r>
              <a:rPr lang="en-US" altLang="zh-CN" sz="2400">
                <a:solidFill>
                  <a:srgbClr val="000000"/>
                </a:solidFill>
                <a:latin typeface="" charset="0"/>
              </a:rPr>
              <a:t>N</a:t>
            </a:r>
            <a:r>
              <a:rPr lang="zh-CN" altLang="en-US" sz="2400">
                <a:solidFill>
                  <a:srgbClr val="000000"/>
                </a:solidFill>
                <a:latin typeface="" charset="0"/>
              </a:rPr>
              <a:t>的一个解图。解图及其费用值可由递归定义给出。</a:t>
            </a:r>
            <a:br>
              <a:rPr lang="zh-CN" altLang="en-US" sz="2400">
                <a:solidFill>
                  <a:srgbClr val="000000"/>
                </a:solidFill>
                <a:latin typeface="" charset="0"/>
              </a:rPr>
            </a:br>
            <a:endParaRPr lang="zh-CN" altLang="en-US" sz="2400">
              <a:solidFill>
                <a:srgbClr val="000000"/>
              </a:solidFill>
              <a:latin typeface="" charset="0"/>
            </a:endParaRPr>
          </a:p>
          <a:p>
            <a:pPr eaLnBrk="1" hangingPunct="1">
              <a:spcBef>
                <a:spcPct val="50000"/>
              </a:spcBef>
              <a:buClrTx/>
              <a:buSzTx/>
              <a:buFontTx/>
              <a:buNone/>
            </a:pPr>
            <a:r>
              <a:rPr lang="en-US" altLang="zh-CN" sz="2400">
                <a:solidFill>
                  <a:srgbClr val="000000"/>
                </a:solidFill>
                <a:latin typeface="" charset="0"/>
              </a:rPr>
              <a:t>2</a:t>
            </a:r>
            <a:r>
              <a:rPr lang="zh-CN" altLang="en-US" sz="2400">
                <a:solidFill>
                  <a:srgbClr val="000000"/>
                </a:solidFill>
                <a:latin typeface="" charset="0"/>
              </a:rPr>
              <a:t>．若</a:t>
            </a:r>
            <a:r>
              <a:rPr lang="en-US" altLang="zh-CN" sz="2400">
                <a:solidFill>
                  <a:srgbClr val="000000"/>
                </a:solidFill>
                <a:latin typeface="" charset="0"/>
              </a:rPr>
              <a:t>s→N</a:t>
            </a:r>
            <a:r>
              <a:rPr lang="zh-CN" altLang="en-US" sz="2400">
                <a:solidFill>
                  <a:srgbClr val="000000"/>
                </a:solidFill>
                <a:latin typeface="" charset="0"/>
              </a:rPr>
              <a:t>集存在解图，当</a:t>
            </a:r>
            <a:r>
              <a:rPr lang="en-US" altLang="zh-CN" sz="2400">
                <a:solidFill>
                  <a:srgbClr val="000000"/>
                </a:solidFill>
                <a:latin typeface="" charset="0"/>
              </a:rPr>
              <a:t>h</a:t>
            </a:r>
            <a:r>
              <a:rPr lang="zh-CN" altLang="en-US" sz="2400">
                <a:solidFill>
                  <a:srgbClr val="000000"/>
                </a:solidFill>
                <a:latin typeface="" charset="0"/>
              </a:rPr>
              <a:t>（</a:t>
            </a:r>
            <a:r>
              <a:rPr lang="en-US" altLang="zh-CN" sz="2400">
                <a:solidFill>
                  <a:srgbClr val="000000"/>
                </a:solidFill>
                <a:latin typeface="" charset="0"/>
              </a:rPr>
              <a:t>n</a:t>
            </a:r>
            <a:r>
              <a:rPr lang="zh-CN" altLang="en-US" sz="2400">
                <a:solidFill>
                  <a:srgbClr val="000000"/>
                </a:solidFill>
                <a:latin typeface="" charset="0"/>
              </a:rPr>
              <a:t>）≤</a:t>
            </a:r>
            <a:r>
              <a:rPr lang="en-US" altLang="zh-CN" sz="2400">
                <a:solidFill>
                  <a:srgbClr val="000000"/>
                </a:solidFill>
                <a:latin typeface="" charset="0"/>
              </a:rPr>
              <a:t>h*</a:t>
            </a:r>
            <a:r>
              <a:rPr lang="zh-CN" altLang="en-US" sz="2400">
                <a:solidFill>
                  <a:srgbClr val="000000"/>
                </a:solidFill>
                <a:latin typeface="" charset="0"/>
              </a:rPr>
              <a:t>（</a:t>
            </a:r>
            <a:r>
              <a:rPr lang="en-US" altLang="zh-CN" sz="2400">
                <a:solidFill>
                  <a:srgbClr val="000000"/>
                </a:solidFill>
                <a:latin typeface="" charset="0"/>
              </a:rPr>
              <a:t>n</a:t>
            </a:r>
            <a:r>
              <a:rPr lang="zh-CN" altLang="en-US" sz="2400">
                <a:solidFill>
                  <a:srgbClr val="000000"/>
                </a:solidFill>
                <a:latin typeface="" charset="0"/>
              </a:rPr>
              <a:t>）且</a:t>
            </a:r>
            <a:r>
              <a:rPr lang="en-US" altLang="zh-CN" sz="2400">
                <a:solidFill>
                  <a:srgbClr val="000000"/>
                </a:solidFill>
                <a:latin typeface="" charset="0"/>
              </a:rPr>
              <a:t>h</a:t>
            </a:r>
            <a:r>
              <a:rPr lang="zh-CN" altLang="en-US" sz="2400">
                <a:solidFill>
                  <a:srgbClr val="000000"/>
                </a:solidFill>
                <a:latin typeface="" charset="0"/>
              </a:rPr>
              <a:t>（</a:t>
            </a:r>
            <a:r>
              <a:rPr lang="en-US" altLang="zh-CN" sz="2400">
                <a:solidFill>
                  <a:srgbClr val="000000"/>
                </a:solidFill>
                <a:latin typeface="" charset="0"/>
              </a:rPr>
              <a:t>n</a:t>
            </a:r>
            <a:r>
              <a:rPr lang="zh-CN" altLang="en-US" sz="2400">
                <a:solidFill>
                  <a:srgbClr val="000000"/>
                </a:solidFill>
                <a:latin typeface="" charset="0"/>
              </a:rPr>
              <a:t>）满足单调限制条件时，</a:t>
            </a:r>
            <a:r>
              <a:rPr lang="en-US" altLang="zh-CN" sz="2400">
                <a:solidFill>
                  <a:srgbClr val="000000"/>
                </a:solidFill>
                <a:latin typeface="" charset="0"/>
              </a:rPr>
              <a:t>AO*</a:t>
            </a:r>
            <a:r>
              <a:rPr lang="zh-CN" altLang="en-US" sz="2400">
                <a:solidFill>
                  <a:srgbClr val="000000"/>
                </a:solidFill>
                <a:latin typeface="" charset="0"/>
              </a:rPr>
              <a:t>算法一定能找到最佳解图，即在这种情况下，</a:t>
            </a:r>
            <a:r>
              <a:rPr lang="en-US" altLang="zh-CN" sz="2400">
                <a:solidFill>
                  <a:srgbClr val="000000"/>
                </a:solidFill>
                <a:latin typeface="" charset="0"/>
              </a:rPr>
              <a:t>AO*</a:t>
            </a:r>
            <a:r>
              <a:rPr lang="zh-CN" altLang="en-US" sz="2400">
                <a:solidFill>
                  <a:srgbClr val="000000"/>
                </a:solidFill>
                <a:latin typeface="" charset="0"/>
              </a:rPr>
              <a:t>具有可采纳性。</a:t>
            </a:r>
            <a:br>
              <a:rPr lang="zh-CN" altLang="en-US" sz="2000">
                <a:solidFill>
                  <a:srgbClr val="000000"/>
                </a:solidFill>
                <a:latin typeface="" charset="0"/>
              </a:rPr>
            </a:br>
            <a:endParaRPr lang="zh-CN" altLang="en-US" sz="2000">
              <a:latin typeface="Comic Sans MS" panose="030F0702030302020204" pitchFamily="66" charset="0"/>
            </a:endParaRPr>
          </a:p>
        </p:txBody>
      </p:sp>
      <p:sp>
        <p:nvSpPr>
          <p:cNvPr id="101380" name="Rectangle 3">
            <a:extLst>
              <a:ext uri="{FF2B5EF4-FFF2-40B4-BE49-F238E27FC236}">
                <a16:creationId xmlns:a16="http://schemas.microsoft.com/office/drawing/2014/main" id="{841C5484-D523-4690-B8AA-E0444946F1F7}"/>
              </a:ext>
            </a:extLst>
          </p:cNvPr>
          <p:cNvSpPr>
            <a:spLocks noChangeArrowheads="1"/>
          </p:cNvSpPr>
          <p:nvPr/>
        </p:nvSpPr>
        <p:spPr bwMode="auto">
          <a:xfrm>
            <a:off x="1042988" y="1125538"/>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kumimoji="0" lang="en-US" altLang="en-US" sz="3600" b="1">
                <a:solidFill>
                  <a:schemeClr val="tx2"/>
                </a:solidFill>
              </a:rPr>
              <a:t>小结</a:t>
            </a:r>
            <a:endParaRPr kumimoji="0" lang="zh-CN" altLang="en-US" sz="3600" b="1">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0386">
                                            <p:txEl>
                                              <p:pRg st="0" end="0"/>
                                            </p:txEl>
                                          </p:spTgt>
                                        </p:tgtEl>
                                        <p:attrNameLst>
                                          <p:attrName>style.visibility</p:attrName>
                                        </p:attrNameLst>
                                      </p:cBhvr>
                                      <p:to>
                                        <p:strVal val="visible"/>
                                      </p:to>
                                    </p:set>
                                    <p:anim calcmode="lin" valueType="num">
                                      <p:cBhvr additive="base">
                                        <p:cTn id="7" dur="500" fill="hold"/>
                                        <p:tgtEl>
                                          <p:spTgt spid="400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03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0386">
                                            <p:txEl>
                                              <p:pRg st="1" end="1"/>
                                            </p:txEl>
                                          </p:spTgt>
                                        </p:tgtEl>
                                        <p:attrNameLst>
                                          <p:attrName>style.visibility</p:attrName>
                                        </p:attrNameLst>
                                      </p:cBhvr>
                                      <p:to>
                                        <p:strVal val="visible"/>
                                      </p:to>
                                    </p:set>
                                    <p:anim calcmode="lin" valueType="num">
                                      <p:cBhvr additive="base">
                                        <p:cTn id="13" dur="500" fill="hold"/>
                                        <p:tgtEl>
                                          <p:spTgt spid="4003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038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日期占位符 3">
            <a:extLst>
              <a:ext uri="{FF2B5EF4-FFF2-40B4-BE49-F238E27FC236}">
                <a16:creationId xmlns:a16="http://schemas.microsoft.com/office/drawing/2014/main" id="{0AA33AAF-DE9C-46F7-ABD5-B6AB96556F3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6D16D6-30F3-4185-88A0-F158AABFAC0A}" type="datetime1">
              <a:rPr lang="en-US" altLang="zh-CN" sz="1400" smtClean="0"/>
              <a:pPr>
                <a:spcBef>
                  <a:spcPct val="0"/>
                </a:spcBef>
                <a:buClrTx/>
                <a:buSzTx/>
                <a:buFontTx/>
                <a:buNone/>
              </a:pPr>
              <a:t>3/18/2023</a:t>
            </a:fld>
            <a:endParaRPr lang="en-US" altLang="zh-CN" sz="1400"/>
          </a:p>
        </p:txBody>
      </p:sp>
      <p:sp>
        <p:nvSpPr>
          <p:cNvPr id="102402" name="灯片编号占位符 5">
            <a:extLst>
              <a:ext uri="{FF2B5EF4-FFF2-40B4-BE49-F238E27FC236}">
                <a16:creationId xmlns:a16="http://schemas.microsoft.com/office/drawing/2014/main" id="{A4AAD521-9347-41F2-B036-B64E51D516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75D24E-2CC0-4E5F-8979-8CA8CDAA0ED9}" type="slidenum">
              <a:rPr lang="en-US" altLang="zh-CN" sz="2600">
                <a:solidFill>
                  <a:schemeClr val="bg1"/>
                </a:solidFill>
              </a:rPr>
              <a:pPr>
                <a:spcBef>
                  <a:spcPct val="0"/>
                </a:spcBef>
                <a:buClrTx/>
                <a:buSzTx/>
                <a:buFontTx/>
                <a:buNone/>
              </a:pPr>
              <a:t>86</a:t>
            </a:fld>
            <a:endParaRPr lang="en-US" altLang="zh-CN" sz="2600">
              <a:solidFill>
                <a:schemeClr val="bg1"/>
              </a:solidFill>
            </a:endParaRPr>
          </a:p>
        </p:txBody>
      </p:sp>
      <p:sp>
        <p:nvSpPr>
          <p:cNvPr id="102403" name="Rectangle 2">
            <a:extLst>
              <a:ext uri="{FF2B5EF4-FFF2-40B4-BE49-F238E27FC236}">
                <a16:creationId xmlns:a16="http://schemas.microsoft.com/office/drawing/2014/main" id="{FEE58AD0-D706-47A3-AF71-2AE5D4672318}"/>
              </a:ext>
            </a:extLst>
          </p:cNvPr>
          <p:cNvSpPr>
            <a:spLocks noGrp="1" noChangeArrowheads="1"/>
          </p:cNvSpPr>
          <p:nvPr>
            <p:ph type="title"/>
          </p:nvPr>
        </p:nvSpPr>
        <p:spPr/>
        <p:txBody>
          <a:bodyPr/>
          <a:lstStyle/>
          <a:p>
            <a:pPr eaLnBrk="1" hangingPunct="1"/>
            <a:endParaRPr lang="zh-CN" altLang="zh-CN"/>
          </a:p>
        </p:txBody>
      </p:sp>
      <p:sp>
        <p:nvSpPr>
          <p:cNvPr id="102404" name="Rectangle 3">
            <a:extLst>
              <a:ext uri="{FF2B5EF4-FFF2-40B4-BE49-F238E27FC236}">
                <a16:creationId xmlns:a16="http://schemas.microsoft.com/office/drawing/2014/main" id="{96E328D9-6262-40A7-94F0-8DAE9DF38F5B}"/>
              </a:ext>
            </a:extLst>
          </p:cNvPr>
          <p:cNvSpPr>
            <a:spLocks noGrp="1" noChangeArrowheads="1"/>
          </p:cNvSpPr>
          <p:nvPr>
            <p:ph type="body" idx="1"/>
          </p:nvPr>
        </p:nvSpPr>
        <p:spPr>
          <a:xfrm>
            <a:off x="838200" y="2362200"/>
            <a:ext cx="7693025" cy="4306888"/>
          </a:xfrm>
        </p:spPr>
        <p:txBody>
          <a:bodyPr/>
          <a:lstStyle/>
          <a:p>
            <a:pPr eaLnBrk="1" hangingPunct="1">
              <a:spcBef>
                <a:spcPct val="50000"/>
              </a:spcBef>
              <a:buClrTx/>
              <a:buSzTx/>
              <a:buFontTx/>
              <a:buNone/>
            </a:pPr>
            <a:r>
              <a:rPr kumimoji="1" lang="en-US" altLang="zh-CN">
                <a:solidFill>
                  <a:srgbClr val="000000"/>
                </a:solidFill>
              </a:rPr>
              <a:t>3</a:t>
            </a:r>
            <a:r>
              <a:rPr kumimoji="1" lang="zh-CN" altLang="en-US">
                <a:solidFill>
                  <a:srgbClr val="000000"/>
                </a:solidFill>
              </a:rPr>
              <a:t>．博弈问题可用产生式系统来描述，求解过程也是一个对与</a:t>
            </a:r>
            <a:r>
              <a:rPr kumimoji="1" lang="en-US" altLang="zh-CN">
                <a:solidFill>
                  <a:srgbClr val="000000"/>
                </a:solidFill>
              </a:rPr>
              <a:t>/</a:t>
            </a:r>
            <a:r>
              <a:rPr kumimoji="1" lang="zh-CN" altLang="en-US">
                <a:solidFill>
                  <a:srgbClr val="000000"/>
                </a:solidFill>
              </a:rPr>
              <a:t>或图进行搜索的问题。</a:t>
            </a:r>
          </a:p>
          <a:p>
            <a:pPr eaLnBrk="1" hangingPunct="1">
              <a:spcBef>
                <a:spcPct val="50000"/>
              </a:spcBef>
              <a:buClrTx/>
              <a:buSzTx/>
              <a:buFontTx/>
              <a:buNone/>
            </a:pPr>
            <a:r>
              <a:rPr kumimoji="1" lang="zh-CN" altLang="en-US">
                <a:solidFill>
                  <a:srgbClr val="000000"/>
                </a:solidFill>
              </a:rPr>
              <a:t>   针对双人完备信息的博弈问题，通常可行的实用策略是搜索被限制在一定的范围，搜索的目标是确定一步好棋，等对手回手后，再继续搜索。</a:t>
            </a:r>
            <a:r>
              <a:rPr kumimoji="1" lang="en-US" altLang="zh-CN">
                <a:solidFill>
                  <a:srgbClr val="000000"/>
                </a:solidFill>
              </a:rPr>
              <a:t>MINIMAX</a:t>
            </a:r>
            <a:r>
              <a:rPr kumimoji="1" lang="zh-CN" altLang="en-US">
                <a:solidFill>
                  <a:srgbClr val="000000"/>
                </a:solidFill>
              </a:rPr>
              <a:t>就是按这种思想建立的过程，而</a:t>
            </a:r>
            <a:r>
              <a:rPr kumimoji="1" lang="en-US" altLang="zh-CN">
                <a:solidFill>
                  <a:srgbClr val="000000"/>
                </a:solidFill>
              </a:rPr>
              <a:t>α-β</a:t>
            </a:r>
            <a:r>
              <a:rPr kumimoji="1" lang="zh-CN" altLang="en-US">
                <a:solidFill>
                  <a:srgbClr val="000000"/>
                </a:solidFill>
              </a:rPr>
              <a:t>过程是</a:t>
            </a:r>
            <a:r>
              <a:rPr kumimoji="1" lang="en-US" altLang="zh-CN">
                <a:solidFill>
                  <a:srgbClr val="000000"/>
                </a:solidFill>
              </a:rPr>
              <a:t>MINIMAX</a:t>
            </a:r>
            <a:r>
              <a:rPr kumimoji="1" lang="zh-CN" altLang="en-US">
                <a:solidFill>
                  <a:srgbClr val="000000"/>
                </a:solidFill>
              </a:rPr>
              <a:t>过程的改进，并可提高效率。</a:t>
            </a:r>
          </a:p>
          <a:p>
            <a:pPr eaLnBrk="1" hangingPunct="1">
              <a:buFont typeface="Wingdings" panose="05000000000000000000" pitchFamily="2" charset="2"/>
              <a:buNone/>
            </a:pPr>
            <a:endParaRPr lang="en-US" altLang="zh-CN"/>
          </a:p>
        </p:txBody>
      </p:sp>
    </p:spTree>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日期占位符 1">
            <a:extLst>
              <a:ext uri="{FF2B5EF4-FFF2-40B4-BE49-F238E27FC236}">
                <a16:creationId xmlns:a16="http://schemas.microsoft.com/office/drawing/2014/main" id="{A150440D-CC0E-4307-AAF4-544E60AEF59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198B5-99F5-4F73-91FD-82E3CFD9BA6E}" type="datetime1">
              <a:rPr lang="en-US" altLang="zh-CN" sz="1400" smtClean="0"/>
              <a:pPr>
                <a:spcBef>
                  <a:spcPct val="0"/>
                </a:spcBef>
                <a:buClrTx/>
                <a:buSzTx/>
                <a:buFontTx/>
                <a:buNone/>
              </a:pPr>
              <a:t>3/18/2023</a:t>
            </a:fld>
            <a:endParaRPr lang="en-US" altLang="zh-CN" sz="1400"/>
          </a:p>
        </p:txBody>
      </p:sp>
      <p:sp>
        <p:nvSpPr>
          <p:cNvPr id="103426" name="灯片编号占位符 3">
            <a:extLst>
              <a:ext uri="{FF2B5EF4-FFF2-40B4-BE49-F238E27FC236}">
                <a16:creationId xmlns:a16="http://schemas.microsoft.com/office/drawing/2014/main" id="{9E232C89-A91C-4C54-BFDE-BC0F23FE00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A4554D-E79D-4656-8904-329CD61043DB}" type="slidenum">
              <a:rPr lang="en-US" altLang="zh-CN" sz="2600">
                <a:solidFill>
                  <a:schemeClr val="bg1"/>
                </a:solidFill>
              </a:rPr>
              <a:pPr>
                <a:spcBef>
                  <a:spcPct val="0"/>
                </a:spcBef>
                <a:buClrTx/>
                <a:buSzTx/>
                <a:buFontTx/>
                <a:buNone/>
              </a:pPr>
              <a:t>87</a:t>
            </a:fld>
            <a:endParaRPr lang="en-US" altLang="zh-CN" sz="2600">
              <a:solidFill>
                <a:schemeClr val="bg1"/>
              </a:solidFill>
            </a:endParaRPr>
          </a:p>
        </p:txBody>
      </p:sp>
      <p:sp>
        <p:nvSpPr>
          <p:cNvPr id="103427" name="Text Box 2">
            <a:extLst>
              <a:ext uri="{FF2B5EF4-FFF2-40B4-BE49-F238E27FC236}">
                <a16:creationId xmlns:a16="http://schemas.microsoft.com/office/drawing/2014/main" id="{024CA372-2B6F-4AD2-B30F-A903378AA17D}"/>
              </a:ext>
            </a:extLst>
          </p:cNvPr>
          <p:cNvSpPr txBox="1">
            <a:spLocks noChangeArrowheads="1"/>
          </p:cNvSpPr>
          <p:nvPr/>
        </p:nvSpPr>
        <p:spPr bwMode="auto">
          <a:xfrm>
            <a:off x="1676400" y="1058863"/>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600">
                <a:solidFill>
                  <a:srgbClr val="FF0000"/>
                </a:solidFill>
                <a:latin typeface="Comic Sans MS" panose="030F0702030302020204" pitchFamily="66" charset="0"/>
              </a:rPr>
              <a:t>多人游戏中的最优决策</a:t>
            </a:r>
          </a:p>
        </p:txBody>
      </p:sp>
      <p:sp>
        <p:nvSpPr>
          <p:cNvPr id="103428" name="Text Box 3">
            <a:extLst>
              <a:ext uri="{FF2B5EF4-FFF2-40B4-BE49-F238E27FC236}">
                <a16:creationId xmlns:a16="http://schemas.microsoft.com/office/drawing/2014/main" id="{594B5B8F-0612-4BDB-8F19-ED2C39507109}"/>
              </a:ext>
            </a:extLst>
          </p:cNvPr>
          <p:cNvSpPr txBox="1">
            <a:spLocks noChangeArrowheads="1"/>
          </p:cNvSpPr>
          <p:nvPr/>
        </p:nvSpPr>
        <p:spPr bwMode="auto">
          <a:xfrm>
            <a:off x="879475" y="2273300"/>
            <a:ext cx="8229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许多流行的游戏允许多于两个的参加者。让我们来看看如何把极小极大思想推广到多人游戏中。这在技术上看比较直接。</a:t>
            </a:r>
          </a:p>
          <a:p>
            <a:pPr eaLnBrk="1" hangingPunct="1">
              <a:spcBef>
                <a:spcPct val="50000"/>
              </a:spcBef>
              <a:buClrTx/>
              <a:buSzTx/>
              <a:buFontTx/>
              <a:buNone/>
            </a:pPr>
            <a:r>
              <a:rPr lang="zh-CN" altLang="en-US" sz="2400">
                <a:latin typeface="Comic Sans MS" panose="030F0702030302020204" pitchFamily="66" charset="0"/>
              </a:rPr>
              <a:t>首先我们需要把每一个上的单一值替换成一个向量值。例如在一个三人</a:t>
            </a:r>
            <a:r>
              <a:rPr lang="en-US" altLang="zh-CN" sz="2400">
                <a:latin typeface="Times New Roman" panose="02020603050405020304" pitchFamily="18" charset="0"/>
              </a:rPr>
              <a:t>A,B,C</a:t>
            </a:r>
            <a:r>
              <a:rPr lang="zh-CN" altLang="en-US" sz="2400">
                <a:latin typeface="Times New Roman" panose="02020603050405020304" pitchFamily="18" charset="0"/>
              </a:rPr>
              <a:t>的游戏中，每个节点都与一个向量</a:t>
            </a:r>
            <a:r>
              <a:rPr lang="en-US" altLang="zh-CN" sz="2400">
                <a:latin typeface="Times New Roman" panose="02020603050405020304" pitchFamily="18" charset="0"/>
              </a:rPr>
              <a:t>(v</a:t>
            </a:r>
            <a:r>
              <a:rPr lang="en-US" altLang="zh-CN" sz="2400" baseline="-25000">
                <a:latin typeface="Times New Roman" panose="02020603050405020304" pitchFamily="18" charset="0"/>
              </a:rPr>
              <a:t>A</a:t>
            </a:r>
            <a:r>
              <a:rPr lang="en-US" altLang="zh-CN" sz="2400">
                <a:latin typeface="Times New Roman" panose="02020603050405020304" pitchFamily="18" charset="0"/>
              </a:rPr>
              <a:t>,v</a:t>
            </a:r>
            <a:r>
              <a:rPr lang="en-US" altLang="zh-CN" sz="2400" baseline="-25000">
                <a:latin typeface="Times New Roman" panose="02020603050405020304" pitchFamily="18" charset="0"/>
              </a:rPr>
              <a:t>B</a:t>
            </a:r>
            <a:r>
              <a:rPr lang="en-US" altLang="zh-CN" sz="2400">
                <a:latin typeface="Times New Roman" panose="02020603050405020304" pitchFamily="18" charset="0"/>
              </a:rPr>
              <a:t>,v</a:t>
            </a:r>
            <a:r>
              <a:rPr lang="en-US" altLang="zh-CN" sz="2400" baseline="-25000">
                <a:latin typeface="Times New Roman" panose="02020603050405020304" pitchFamily="18" charset="0"/>
              </a:rPr>
              <a:t>C</a:t>
            </a:r>
            <a:r>
              <a:rPr lang="en-US" altLang="zh-CN" sz="2400">
                <a:latin typeface="Times New Roman" panose="02020603050405020304" pitchFamily="18" charset="0"/>
              </a:rPr>
              <a:t>)</a:t>
            </a:r>
            <a:r>
              <a:rPr lang="zh-CN" altLang="en-US" sz="2400">
                <a:latin typeface="Times New Roman" panose="02020603050405020304" pitchFamily="18" charset="0"/>
              </a:rPr>
              <a:t>相关联。对于终止状态，这个向量给出了从每个人角度出发得到的状态效用值（在二人零和游戏中，由于效用值总是正好相反，所以二维向量可以简化为一个单一值）。简单的实现这个方法是让评估函数返回一个效用向量值。</a:t>
            </a:r>
          </a:p>
          <a:p>
            <a:pPr eaLnBrk="1" hangingPunct="1">
              <a:spcBef>
                <a:spcPct val="50000"/>
              </a:spcBef>
              <a:buClrTx/>
              <a:buSzTx/>
              <a:buFontTx/>
              <a:buNone/>
            </a:pPr>
            <a:endParaRPr lang="en-US" altLang="zh-CN" sz="2400">
              <a:latin typeface="Times New Roman" panose="02020603050405020304" pitchFamily="18" charset="0"/>
            </a:endParaRPr>
          </a:p>
        </p:txBody>
      </p:sp>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日期占位符 1">
            <a:extLst>
              <a:ext uri="{FF2B5EF4-FFF2-40B4-BE49-F238E27FC236}">
                <a16:creationId xmlns:a16="http://schemas.microsoft.com/office/drawing/2014/main" id="{ED0FE338-C872-448E-87A0-3648403647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8F148F-1646-4F28-B828-07E755220849}" type="datetime1">
              <a:rPr lang="en-US" altLang="zh-CN" sz="1400" smtClean="0"/>
              <a:pPr>
                <a:spcBef>
                  <a:spcPct val="0"/>
                </a:spcBef>
                <a:buClrTx/>
                <a:buSzTx/>
                <a:buFontTx/>
                <a:buNone/>
              </a:pPr>
              <a:t>3/18/2023</a:t>
            </a:fld>
            <a:endParaRPr lang="en-US" altLang="zh-CN" sz="1400"/>
          </a:p>
        </p:txBody>
      </p:sp>
      <p:sp>
        <p:nvSpPr>
          <p:cNvPr id="104450" name="灯片编号占位符 3">
            <a:extLst>
              <a:ext uri="{FF2B5EF4-FFF2-40B4-BE49-F238E27FC236}">
                <a16:creationId xmlns:a16="http://schemas.microsoft.com/office/drawing/2014/main" id="{81A236D9-436E-4EEE-A633-FB08AFCEA4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6CC10E-19F3-4104-A55A-E5CB53AA4185}" type="slidenum">
              <a:rPr lang="en-US" altLang="zh-CN" sz="2600">
                <a:solidFill>
                  <a:schemeClr val="bg1"/>
                </a:solidFill>
              </a:rPr>
              <a:pPr>
                <a:spcBef>
                  <a:spcPct val="0"/>
                </a:spcBef>
                <a:buClrTx/>
                <a:buSzTx/>
                <a:buFontTx/>
                <a:buNone/>
              </a:pPr>
              <a:t>88</a:t>
            </a:fld>
            <a:endParaRPr lang="en-US" altLang="zh-CN" sz="2600">
              <a:solidFill>
                <a:schemeClr val="bg1"/>
              </a:solidFill>
            </a:endParaRPr>
          </a:p>
        </p:txBody>
      </p:sp>
      <p:sp>
        <p:nvSpPr>
          <p:cNvPr id="104451" name="Text Box 2">
            <a:extLst>
              <a:ext uri="{FF2B5EF4-FFF2-40B4-BE49-F238E27FC236}">
                <a16:creationId xmlns:a16="http://schemas.microsoft.com/office/drawing/2014/main" id="{60406495-CE67-43CE-9C90-97FE3C5E2885}"/>
              </a:ext>
            </a:extLst>
          </p:cNvPr>
          <p:cNvSpPr txBox="1">
            <a:spLocks noChangeArrowheads="1"/>
          </p:cNvSpPr>
          <p:nvPr/>
        </p:nvSpPr>
        <p:spPr bwMode="auto">
          <a:xfrm>
            <a:off x="685800" y="304800"/>
            <a:ext cx="769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400">
              <a:latin typeface="Comic Sans MS" panose="030F0702030302020204" pitchFamily="66" charset="0"/>
            </a:endParaRPr>
          </a:p>
        </p:txBody>
      </p:sp>
      <p:sp>
        <p:nvSpPr>
          <p:cNvPr id="104452" name="Text Box 3">
            <a:extLst>
              <a:ext uri="{FF2B5EF4-FFF2-40B4-BE49-F238E27FC236}">
                <a16:creationId xmlns:a16="http://schemas.microsoft.com/office/drawing/2014/main" id="{449CB7B7-E3A2-4042-9612-D1661619489D}"/>
              </a:ext>
            </a:extLst>
          </p:cNvPr>
          <p:cNvSpPr txBox="1">
            <a:spLocks noChangeArrowheads="1"/>
          </p:cNvSpPr>
          <p:nvPr/>
        </p:nvSpPr>
        <p:spPr bwMode="auto">
          <a:xfrm>
            <a:off x="831850" y="692150"/>
            <a:ext cx="7772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rPr>
              <a:t>考虑在图中的博弈树上标为</a:t>
            </a:r>
            <a:r>
              <a:rPr lang="en-US" altLang="zh-CN" sz="2000">
                <a:latin typeface="Times New Roman" panose="02020603050405020304" pitchFamily="18" charset="0"/>
              </a:rPr>
              <a:t>X</a:t>
            </a:r>
            <a:r>
              <a:rPr lang="zh-CN" altLang="en-US" sz="2000">
                <a:latin typeface="Times New Roman" panose="02020603050405020304" pitchFamily="18" charset="0"/>
              </a:rPr>
              <a:t>的节点。在这个状态，轮到游戏者</a:t>
            </a:r>
            <a:r>
              <a:rPr lang="en-US" altLang="zh-CN" sz="2000">
                <a:latin typeface="Times New Roman" panose="02020603050405020304" pitchFamily="18" charset="0"/>
              </a:rPr>
              <a:t>C</a:t>
            </a:r>
            <a:r>
              <a:rPr lang="zh-CN" altLang="en-US" sz="2000">
                <a:latin typeface="Times New Roman" panose="02020603050405020304" pitchFamily="18" charset="0"/>
              </a:rPr>
              <a:t>选择做什么。两种选择导致的终止状态的效用值向量分别为</a:t>
            </a:r>
            <a:r>
              <a:rPr lang="en-US" altLang="zh-CN" sz="2000">
                <a:latin typeface="Times New Roman" panose="02020603050405020304" pitchFamily="18" charset="0"/>
                <a:sym typeface="Wingdings" panose="05000000000000000000" pitchFamily="2" charset="2"/>
              </a:rPr>
              <a:t>(v</a:t>
            </a:r>
            <a:r>
              <a:rPr lang="en-US" altLang="zh-CN" sz="2000" baseline="-25000">
                <a:latin typeface="Times New Roman" panose="02020603050405020304" pitchFamily="18" charset="0"/>
                <a:sym typeface="Wingdings" panose="05000000000000000000" pitchFamily="2" charset="2"/>
              </a:rPr>
              <a:t>A</a:t>
            </a:r>
            <a:r>
              <a:rPr lang="en-US" altLang="zh-CN" sz="2000">
                <a:latin typeface="Times New Roman" panose="02020603050405020304" pitchFamily="18" charset="0"/>
                <a:sym typeface="Wingdings" panose="05000000000000000000" pitchFamily="2" charset="2"/>
              </a:rPr>
              <a:t>=1,v</a:t>
            </a:r>
            <a:r>
              <a:rPr lang="en-US" altLang="zh-CN" sz="2000" baseline="-25000">
                <a:latin typeface="Times New Roman" panose="02020603050405020304" pitchFamily="18" charset="0"/>
                <a:sym typeface="Wingdings" panose="05000000000000000000" pitchFamily="2" charset="2"/>
              </a:rPr>
              <a:t>B</a:t>
            </a:r>
            <a:r>
              <a:rPr lang="en-US" altLang="zh-CN" sz="2000">
                <a:latin typeface="Times New Roman" panose="02020603050405020304" pitchFamily="18" charset="0"/>
                <a:sym typeface="Wingdings" panose="05000000000000000000" pitchFamily="2" charset="2"/>
              </a:rPr>
              <a:t>=2,v</a:t>
            </a:r>
            <a:r>
              <a:rPr lang="en-US" altLang="zh-CN" sz="2000" baseline="-25000">
                <a:latin typeface="Times New Roman" panose="02020603050405020304" pitchFamily="18" charset="0"/>
                <a:sym typeface="Wingdings" panose="05000000000000000000" pitchFamily="2" charset="2"/>
              </a:rPr>
              <a:t>C</a:t>
            </a:r>
            <a:r>
              <a:rPr lang="en-US" altLang="zh-CN" sz="2000">
                <a:latin typeface="Times New Roman" panose="02020603050405020304" pitchFamily="18" charset="0"/>
                <a:sym typeface="Wingdings" panose="05000000000000000000" pitchFamily="2" charset="2"/>
              </a:rPr>
              <a:t>=6)</a:t>
            </a:r>
            <a:r>
              <a:rPr lang="zh-CN" altLang="en-US" sz="2000">
                <a:latin typeface="Times New Roman" panose="02020603050405020304" pitchFamily="18" charset="0"/>
                <a:sym typeface="Wingdings" panose="05000000000000000000" pitchFamily="2" charset="2"/>
              </a:rPr>
              <a:t>和</a:t>
            </a:r>
            <a:r>
              <a:rPr lang="en-US" altLang="zh-CN" sz="2000">
                <a:latin typeface="Times New Roman" panose="02020603050405020304" pitchFamily="18" charset="0"/>
                <a:sym typeface="Wingdings" panose="05000000000000000000" pitchFamily="2" charset="2"/>
              </a:rPr>
              <a:t>(v</a:t>
            </a:r>
            <a:r>
              <a:rPr lang="en-US" altLang="zh-CN" sz="2000" baseline="-25000">
                <a:latin typeface="Times New Roman" panose="02020603050405020304" pitchFamily="18" charset="0"/>
                <a:sym typeface="Wingdings" panose="05000000000000000000" pitchFamily="2" charset="2"/>
              </a:rPr>
              <a:t>A</a:t>
            </a:r>
            <a:r>
              <a:rPr lang="en-US" altLang="zh-CN" sz="2000">
                <a:latin typeface="Times New Roman" panose="02020603050405020304" pitchFamily="18" charset="0"/>
                <a:sym typeface="Wingdings" panose="05000000000000000000" pitchFamily="2" charset="2"/>
              </a:rPr>
              <a:t>=4,v</a:t>
            </a:r>
            <a:r>
              <a:rPr lang="en-US" altLang="zh-CN" sz="2000" baseline="-25000">
                <a:latin typeface="Times New Roman" panose="02020603050405020304" pitchFamily="18" charset="0"/>
                <a:sym typeface="Wingdings" panose="05000000000000000000" pitchFamily="2" charset="2"/>
              </a:rPr>
              <a:t>B</a:t>
            </a:r>
            <a:r>
              <a:rPr lang="en-US" altLang="zh-CN" sz="2000">
                <a:latin typeface="Times New Roman" panose="02020603050405020304" pitchFamily="18" charset="0"/>
                <a:sym typeface="Wingdings" panose="05000000000000000000" pitchFamily="2" charset="2"/>
              </a:rPr>
              <a:t>=2,v</a:t>
            </a:r>
            <a:r>
              <a:rPr lang="en-US" altLang="zh-CN" sz="2000" baseline="-25000">
                <a:latin typeface="Times New Roman" panose="02020603050405020304" pitchFamily="18" charset="0"/>
                <a:sym typeface="Wingdings" panose="05000000000000000000" pitchFamily="2" charset="2"/>
              </a:rPr>
              <a:t>C</a:t>
            </a:r>
            <a:r>
              <a:rPr lang="en-US" altLang="zh-CN" sz="2000">
                <a:latin typeface="Times New Roman" panose="02020603050405020304" pitchFamily="18" charset="0"/>
                <a:sym typeface="Wingdings" panose="05000000000000000000" pitchFamily="2" charset="2"/>
              </a:rPr>
              <a:t>=3)</a:t>
            </a:r>
            <a:r>
              <a:rPr lang="zh-CN" altLang="en-US" sz="2000">
                <a:latin typeface="Times New Roman" panose="02020603050405020304" pitchFamily="18" charset="0"/>
                <a:sym typeface="Wingdings" panose="05000000000000000000" pitchFamily="2" charset="2"/>
              </a:rPr>
              <a:t>。由于</a:t>
            </a:r>
            <a:r>
              <a:rPr lang="en-US" altLang="zh-CN" sz="2000">
                <a:latin typeface="Times New Roman" panose="02020603050405020304" pitchFamily="18" charset="0"/>
                <a:sym typeface="Wingdings" panose="05000000000000000000" pitchFamily="2" charset="2"/>
              </a:rPr>
              <a:t>6</a:t>
            </a:r>
            <a:r>
              <a:rPr lang="zh-CN" altLang="en-US" sz="2000">
                <a:latin typeface="Times New Roman" panose="02020603050405020304" pitchFamily="18" charset="0"/>
                <a:sym typeface="Wingdings" panose="05000000000000000000" pitchFamily="2" charset="2"/>
              </a:rPr>
              <a:t>大于</a:t>
            </a:r>
            <a:r>
              <a:rPr lang="en-US" altLang="zh-CN" sz="2000">
                <a:latin typeface="Times New Roman" panose="02020603050405020304" pitchFamily="18" charset="0"/>
                <a:sym typeface="Wingdings" panose="05000000000000000000" pitchFamily="2" charset="2"/>
              </a:rPr>
              <a:t>3</a:t>
            </a:r>
            <a:r>
              <a:rPr lang="zh-CN" altLang="en-US" sz="2000">
                <a:latin typeface="Times New Roman" panose="02020603050405020304" pitchFamily="18" charset="0"/>
                <a:sym typeface="Wingdings" panose="05000000000000000000" pitchFamily="2" charset="2"/>
              </a:rPr>
              <a:t>，所以</a:t>
            </a:r>
            <a:r>
              <a:rPr lang="en-US" altLang="zh-CN" sz="2000">
                <a:latin typeface="Times New Roman" panose="02020603050405020304" pitchFamily="18" charset="0"/>
                <a:sym typeface="Wingdings" panose="05000000000000000000" pitchFamily="2" charset="2"/>
              </a:rPr>
              <a:t>C</a:t>
            </a:r>
            <a:r>
              <a:rPr lang="zh-CN" altLang="en-US" sz="2000">
                <a:latin typeface="Times New Roman" panose="02020603050405020304" pitchFamily="18" charset="0"/>
                <a:sym typeface="Wingdings" panose="05000000000000000000" pitchFamily="2" charset="2"/>
              </a:rPr>
              <a:t>应该选择第一种走法。</a:t>
            </a:r>
          </a:p>
        </p:txBody>
      </p:sp>
      <p:grpSp>
        <p:nvGrpSpPr>
          <p:cNvPr id="104453" name="Group 4">
            <a:extLst>
              <a:ext uri="{FF2B5EF4-FFF2-40B4-BE49-F238E27FC236}">
                <a16:creationId xmlns:a16="http://schemas.microsoft.com/office/drawing/2014/main" id="{1692485A-4DB8-48CE-BB9D-EF24D88FD418}"/>
              </a:ext>
            </a:extLst>
          </p:cNvPr>
          <p:cNvGrpSpPr>
            <a:grpSpLocks/>
          </p:cNvGrpSpPr>
          <p:nvPr/>
        </p:nvGrpSpPr>
        <p:grpSpPr bwMode="auto">
          <a:xfrm>
            <a:off x="900113" y="2492375"/>
            <a:ext cx="7343775" cy="3429000"/>
            <a:chOff x="720" y="1527"/>
            <a:chExt cx="4626" cy="2160"/>
          </a:xfrm>
        </p:grpSpPr>
        <p:sp>
          <p:nvSpPr>
            <p:cNvPr id="104455" name="Rectangle 5">
              <a:extLst>
                <a:ext uri="{FF2B5EF4-FFF2-40B4-BE49-F238E27FC236}">
                  <a16:creationId xmlns:a16="http://schemas.microsoft.com/office/drawing/2014/main" id="{0C5D9DF8-4F06-4CB5-979F-5EAD8FDF0F6D}"/>
                </a:ext>
              </a:extLst>
            </p:cNvPr>
            <p:cNvSpPr>
              <a:spLocks noChangeArrowheads="1"/>
            </p:cNvSpPr>
            <p:nvPr/>
          </p:nvSpPr>
          <p:spPr bwMode="auto">
            <a:xfrm>
              <a:off x="3462" y="1569"/>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56" name="Rectangle 6">
              <a:extLst>
                <a:ext uri="{FF2B5EF4-FFF2-40B4-BE49-F238E27FC236}">
                  <a16:creationId xmlns:a16="http://schemas.microsoft.com/office/drawing/2014/main" id="{39CDE21F-DC3B-4311-BC4E-C16F91837307}"/>
                </a:ext>
              </a:extLst>
            </p:cNvPr>
            <p:cNvSpPr>
              <a:spLocks noChangeArrowheads="1"/>
            </p:cNvSpPr>
            <p:nvPr/>
          </p:nvSpPr>
          <p:spPr bwMode="auto">
            <a:xfrm>
              <a:off x="2631" y="214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57" name="Rectangle 7">
              <a:extLst>
                <a:ext uri="{FF2B5EF4-FFF2-40B4-BE49-F238E27FC236}">
                  <a16:creationId xmlns:a16="http://schemas.microsoft.com/office/drawing/2014/main" id="{C7A8AC18-8272-4710-8C13-A36082EEB737}"/>
                </a:ext>
              </a:extLst>
            </p:cNvPr>
            <p:cNvSpPr>
              <a:spLocks noChangeArrowheads="1"/>
            </p:cNvSpPr>
            <p:nvPr/>
          </p:nvSpPr>
          <p:spPr bwMode="auto">
            <a:xfrm>
              <a:off x="4350" y="2103"/>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58" name="Rectangle 8">
              <a:extLst>
                <a:ext uri="{FF2B5EF4-FFF2-40B4-BE49-F238E27FC236}">
                  <a16:creationId xmlns:a16="http://schemas.microsoft.com/office/drawing/2014/main" id="{48C05C64-A967-440D-9CDF-D136C09F0FAE}"/>
                </a:ext>
              </a:extLst>
            </p:cNvPr>
            <p:cNvSpPr>
              <a:spLocks noChangeArrowheads="1"/>
            </p:cNvSpPr>
            <p:nvPr/>
          </p:nvSpPr>
          <p:spPr bwMode="auto">
            <a:xfrm>
              <a:off x="4824" y="2781"/>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59" name="Rectangle 9">
              <a:extLst>
                <a:ext uri="{FF2B5EF4-FFF2-40B4-BE49-F238E27FC236}">
                  <a16:creationId xmlns:a16="http://schemas.microsoft.com/office/drawing/2014/main" id="{9FE49A7A-B772-4512-9339-D60CB28E89FC}"/>
                </a:ext>
              </a:extLst>
            </p:cNvPr>
            <p:cNvSpPr>
              <a:spLocks noChangeArrowheads="1"/>
            </p:cNvSpPr>
            <p:nvPr/>
          </p:nvSpPr>
          <p:spPr bwMode="auto">
            <a:xfrm>
              <a:off x="3960" y="2781"/>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0" name="Rectangle 10">
              <a:extLst>
                <a:ext uri="{FF2B5EF4-FFF2-40B4-BE49-F238E27FC236}">
                  <a16:creationId xmlns:a16="http://schemas.microsoft.com/office/drawing/2014/main" id="{979149F8-F070-41A7-9313-8C1F00D0E839}"/>
                </a:ext>
              </a:extLst>
            </p:cNvPr>
            <p:cNvSpPr>
              <a:spLocks noChangeArrowheads="1"/>
            </p:cNvSpPr>
            <p:nvPr/>
          </p:nvSpPr>
          <p:spPr bwMode="auto">
            <a:xfrm>
              <a:off x="3144" y="277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1" name="Rectangle 11">
              <a:extLst>
                <a:ext uri="{FF2B5EF4-FFF2-40B4-BE49-F238E27FC236}">
                  <a16:creationId xmlns:a16="http://schemas.microsoft.com/office/drawing/2014/main" id="{B8DE0B03-B794-4B0C-9626-BC5395459ADB}"/>
                </a:ext>
              </a:extLst>
            </p:cNvPr>
            <p:cNvSpPr>
              <a:spLocks noChangeArrowheads="1"/>
            </p:cNvSpPr>
            <p:nvPr/>
          </p:nvSpPr>
          <p:spPr bwMode="auto">
            <a:xfrm>
              <a:off x="2226" y="277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2" name="Rectangle 12">
              <a:extLst>
                <a:ext uri="{FF2B5EF4-FFF2-40B4-BE49-F238E27FC236}">
                  <a16:creationId xmlns:a16="http://schemas.microsoft.com/office/drawing/2014/main" id="{E12F08D2-02A5-4D65-AA25-F05108F8ABC5}"/>
                </a:ext>
              </a:extLst>
            </p:cNvPr>
            <p:cNvSpPr>
              <a:spLocks noChangeArrowheads="1"/>
            </p:cNvSpPr>
            <p:nvPr/>
          </p:nvSpPr>
          <p:spPr bwMode="auto">
            <a:xfrm>
              <a:off x="5055" y="3228"/>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3" name="Rectangle 13">
              <a:extLst>
                <a:ext uri="{FF2B5EF4-FFF2-40B4-BE49-F238E27FC236}">
                  <a16:creationId xmlns:a16="http://schemas.microsoft.com/office/drawing/2014/main" id="{42668B16-E283-4BD3-8839-2F3E6B91C80C}"/>
                </a:ext>
              </a:extLst>
            </p:cNvPr>
            <p:cNvSpPr>
              <a:spLocks noChangeArrowheads="1"/>
            </p:cNvSpPr>
            <p:nvPr/>
          </p:nvSpPr>
          <p:spPr bwMode="auto">
            <a:xfrm>
              <a:off x="4620" y="3228"/>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4" name="Rectangle 14">
              <a:extLst>
                <a:ext uri="{FF2B5EF4-FFF2-40B4-BE49-F238E27FC236}">
                  <a16:creationId xmlns:a16="http://schemas.microsoft.com/office/drawing/2014/main" id="{89F5535A-3F16-4914-B708-EB61807E0FF9}"/>
                </a:ext>
              </a:extLst>
            </p:cNvPr>
            <p:cNvSpPr>
              <a:spLocks noChangeArrowheads="1"/>
            </p:cNvSpPr>
            <p:nvPr/>
          </p:nvSpPr>
          <p:spPr bwMode="auto">
            <a:xfrm>
              <a:off x="4203" y="325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5" name="Rectangle 15">
              <a:extLst>
                <a:ext uri="{FF2B5EF4-FFF2-40B4-BE49-F238E27FC236}">
                  <a16:creationId xmlns:a16="http://schemas.microsoft.com/office/drawing/2014/main" id="{95A01E43-7757-49E4-8220-B2AE1200B566}"/>
                </a:ext>
              </a:extLst>
            </p:cNvPr>
            <p:cNvSpPr>
              <a:spLocks noChangeArrowheads="1"/>
            </p:cNvSpPr>
            <p:nvPr/>
          </p:nvSpPr>
          <p:spPr bwMode="auto">
            <a:xfrm>
              <a:off x="3774" y="325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6" name="Rectangle 16">
              <a:extLst>
                <a:ext uri="{FF2B5EF4-FFF2-40B4-BE49-F238E27FC236}">
                  <a16:creationId xmlns:a16="http://schemas.microsoft.com/office/drawing/2014/main" id="{AE3A6A0D-40F7-43AA-953E-DC6FFF096862}"/>
                </a:ext>
              </a:extLst>
            </p:cNvPr>
            <p:cNvSpPr>
              <a:spLocks noChangeArrowheads="1"/>
            </p:cNvSpPr>
            <p:nvPr/>
          </p:nvSpPr>
          <p:spPr bwMode="auto">
            <a:xfrm>
              <a:off x="3378" y="325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7" name="Rectangle 17">
              <a:extLst>
                <a:ext uri="{FF2B5EF4-FFF2-40B4-BE49-F238E27FC236}">
                  <a16:creationId xmlns:a16="http://schemas.microsoft.com/office/drawing/2014/main" id="{6C3CB6CB-9713-4F61-B9CA-9174AD03CE38}"/>
                </a:ext>
              </a:extLst>
            </p:cNvPr>
            <p:cNvSpPr>
              <a:spLocks noChangeArrowheads="1"/>
            </p:cNvSpPr>
            <p:nvPr/>
          </p:nvSpPr>
          <p:spPr bwMode="auto">
            <a:xfrm>
              <a:off x="2952" y="3261"/>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8" name="Rectangle 18">
              <a:extLst>
                <a:ext uri="{FF2B5EF4-FFF2-40B4-BE49-F238E27FC236}">
                  <a16:creationId xmlns:a16="http://schemas.microsoft.com/office/drawing/2014/main" id="{D84403F6-F127-4B60-B744-36A1D795D237}"/>
                </a:ext>
              </a:extLst>
            </p:cNvPr>
            <p:cNvSpPr>
              <a:spLocks noChangeArrowheads="1"/>
            </p:cNvSpPr>
            <p:nvPr/>
          </p:nvSpPr>
          <p:spPr bwMode="auto">
            <a:xfrm>
              <a:off x="2487" y="325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69" name="Rectangle 19">
              <a:extLst>
                <a:ext uri="{FF2B5EF4-FFF2-40B4-BE49-F238E27FC236}">
                  <a16:creationId xmlns:a16="http://schemas.microsoft.com/office/drawing/2014/main" id="{C36D2B39-F6BD-4AC7-8B1C-2C096CA91A68}"/>
                </a:ext>
              </a:extLst>
            </p:cNvPr>
            <p:cNvSpPr>
              <a:spLocks noChangeArrowheads="1"/>
            </p:cNvSpPr>
            <p:nvPr/>
          </p:nvSpPr>
          <p:spPr bwMode="auto">
            <a:xfrm>
              <a:off x="1986" y="3255"/>
              <a:ext cx="19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solidFill>
                  <a:srgbClr val="003399"/>
                </a:solidFill>
              </a:endParaRPr>
            </a:p>
          </p:txBody>
        </p:sp>
        <p:sp>
          <p:nvSpPr>
            <p:cNvPr id="104470" name="Line 20">
              <a:extLst>
                <a:ext uri="{FF2B5EF4-FFF2-40B4-BE49-F238E27FC236}">
                  <a16:creationId xmlns:a16="http://schemas.microsoft.com/office/drawing/2014/main" id="{8577FCC1-DB88-46A0-A13A-106184021072}"/>
                </a:ext>
              </a:extLst>
            </p:cNvPr>
            <p:cNvSpPr>
              <a:spLocks noChangeShapeType="1"/>
            </p:cNvSpPr>
            <p:nvPr/>
          </p:nvSpPr>
          <p:spPr bwMode="auto">
            <a:xfrm flipH="1">
              <a:off x="2802" y="1767"/>
              <a:ext cx="72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71" name="Line 21">
              <a:extLst>
                <a:ext uri="{FF2B5EF4-FFF2-40B4-BE49-F238E27FC236}">
                  <a16:creationId xmlns:a16="http://schemas.microsoft.com/office/drawing/2014/main" id="{B627FC52-4744-4790-9D29-848D361E99F4}"/>
                </a:ext>
              </a:extLst>
            </p:cNvPr>
            <p:cNvSpPr>
              <a:spLocks noChangeShapeType="1"/>
            </p:cNvSpPr>
            <p:nvPr/>
          </p:nvSpPr>
          <p:spPr bwMode="auto">
            <a:xfrm>
              <a:off x="3522" y="1767"/>
              <a:ext cx="81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2" name="Line 22">
              <a:extLst>
                <a:ext uri="{FF2B5EF4-FFF2-40B4-BE49-F238E27FC236}">
                  <a16:creationId xmlns:a16="http://schemas.microsoft.com/office/drawing/2014/main" id="{3C8EAC26-6543-4BF4-B213-5645464163CD}"/>
                </a:ext>
              </a:extLst>
            </p:cNvPr>
            <p:cNvSpPr>
              <a:spLocks noChangeShapeType="1"/>
            </p:cNvSpPr>
            <p:nvPr/>
          </p:nvSpPr>
          <p:spPr bwMode="auto">
            <a:xfrm flipH="1">
              <a:off x="2370" y="2343"/>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3" name="Line 23">
              <a:extLst>
                <a:ext uri="{FF2B5EF4-FFF2-40B4-BE49-F238E27FC236}">
                  <a16:creationId xmlns:a16="http://schemas.microsoft.com/office/drawing/2014/main" id="{5B0A9EB6-CB1D-4E6B-A646-DF5FCFAA4BB0}"/>
                </a:ext>
              </a:extLst>
            </p:cNvPr>
            <p:cNvSpPr>
              <a:spLocks noChangeShapeType="1"/>
            </p:cNvSpPr>
            <p:nvPr/>
          </p:nvSpPr>
          <p:spPr bwMode="auto">
            <a:xfrm>
              <a:off x="2706" y="2343"/>
              <a:ext cx="528"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4" name="Line 24">
              <a:extLst>
                <a:ext uri="{FF2B5EF4-FFF2-40B4-BE49-F238E27FC236}">
                  <a16:creationId xmlns:a16="http://schemas.microsoft.com/office/drawing/2014/main" id="{F8B74A4D-D478-4CF2-B4CD-981BE8C8A289}"/>
                </a:ext>
              </a:extLst>
            </p:cNvPr>
            <p:cNvSpPr>
              <a:spLocks noChangeShapeType="1"/>
            </p:cNvSpPr>
            <p:nvPr/>
          </p:nvSpPr>
          <p:spPr bwMode="auto">
            <a:xfrm flipH="1">
              <a:off x="4050" y="2295"/>
              <a:ext cx="33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5" name="Line 25">
              <a:extLst>
                <a:ext uri="{FF2B5EF4-FFF2-40B4-BE49-F238E27FC236}">
                  <a16:creationId xmlns:a16="http://schemas.microsoft.com/office/drawing/2014/main" id="{D73B11A5-87E8-46B9-B496-CC437ED2657F}"/>
                </a:ext>
              </a:extLst>
            </p:cNvPr>
            <p:cNvSpPr>
              <a:spLocks noChangeShapeType="1"/>
            </p:cNvSpPr>
            <p:nvPr/>
          </p:nvSpPr>
          <p:spPr bwMode="auto">
            <a:xfrm>
              <a:off x="4386" y="2295"/>
              <a:ext cx="52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6" name="Line 26">
              <a:extLst>
                <a:ext uri="{FF2B5EF4-FFF2-40B4-BE49-F238E27FC236}">
                  <a16:creationId xmlns:a16="http://schemas.microsoft.com/office/drawing/2014/main" id="{F8D76498-BE5F-43CD-ABC5-DC6D81550FC7}"/>
                </a:ext>
              </a:extLst>
            </p:cNvPr>
            <p:cNvSpPr>
              <a:spLocks noChangeShapeType="1"/>
            </p:cNvSpPr>
            <p:nvPr/>
          </p:nvSpPr>
          <p:spPr bwMode="auto">
            <a:xfrm flipH="1">
              <a:off x="2130" y="2967"/>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7" name="Line 27">
              <a:extLst>
                <a:ext uri="{FF2B5EF4-FFF2-40B4-BE49-F238E27FC236}">
                  <a16:creationId xmlns:a16="http://schemas.microsoft.com/office/drawing/2014/main" id="{32633D24-0417-45E4-863A-B283FE23D9AE}"/>
                </a:ext>
              </a:extLst>
            </p:cNvPr>
            <p:cNvSpPr>
              <a:spLocks noChangeShapeType="1"/>
            </p:cNvSpPr>
            <p:nvPr/>
          </p:nvSpPr>
          <p:spPr bwMode="auto">
            <a:xfrm>
              <a:off x="2322" y="2967"/>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8" name="Line 28">
              <a:extLst>
                <a:ext uri="{FF2B5EF4-FFF2-40B4-BE49-F238E27FC236}">
                  <a16:creationId xmlns:a16="http://schemas.microsoft.com/office/drawing/2014/main" id="{8524D1A5-90BC-4C66-84BA-DCA60AD39C43}"/>
                </a:ext>
              </a:extLst>
            </p:cNvPr>
            <p:cNvSpPr>
              <a:spLocks noChangeShapeType="1"/>
            </p:cNvSpPr>
            <p:nvPr/>
          </p:nvSpPr>
          <p:spPr bwMode="auto">
            <a:xfrm flipH="1">
              <a:off x="2994" y="2967"/>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9" name="Line 29">
              <a:extLst>
                <a:ext uri="{FF2B5EF4-FFF2-40B4-BE49-F238E27FC236}">
                  <a16:creationId xmlns:a16="http://schemas.microsoft.com/office/drawing/2014/main" id="{EDEF601A-F6DA-4B4B-9BD8-7C84D0440721}"/>
                </a:ext>
              </a:extLst>
            </p:cNvPr>
            <p:cNvSpPr>
              <a:spLocks noChangeShapeType="1"/>
            </p:cNvSpPr>
            <p:nvPr/>
          </p:nvSpPr>
          <p:spPr bwMode="auto">
            <a:xfrm>
              <a:off x="3234" y="2967"/>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0" name="Line 30">
              <a:extLst>
                <a:ext uri="{FF2B5EF4-FFF2-40B4-BE49-F238E27FC236}">
                  <a16:creationId xmlns:a16="http://schemas.microsoft.com/office/drawing/2014/main" id="{A7AF39A2-2074-46B3-83B8-407CFA9663E3}"/>
                </a:ext>
              </a:extLst>
            </p:cNvPr>
            <p:cNvSpPr>
              <a:spLocks noChangeShapeType="1"/>
            </p:cNvSpPr>
            <p:nvPr/>
          </p:nvSpPr>
          <p:spPr bwMode="auto">
            <a:xfrm flipH="1">
              <a:off x="3858" y="2967"/>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1" name="Line 31">
              <a:extLst>
                <a:ext uri="{FF2B5EF4-FFF2-40B4-BE49-F238E27FC236}">
                  <a16:creationId xmlns:a16="http://schemas.microsoft.com/office/drawing/2014/main" id="{F2DBBE60-92AF-4704-9FFF-BAF9ECF73488}"/>
                </a:ext>
              </a:extLst>
            </p:cNvPr>
            <p:cNvSpPr>
              <a:spLocks noChangeShapeType="1"/>
            </p:cNvSpPr>
            <p:nvPr/>
          </p:nvSpPr>
          <p:spPr bwMode="auto">
            <a:xfrm>
              <a:off x="4050" y="2967"/>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2" name="Line 32">
              <a:extLst>
                <a:ext uri="{FF2B5EF4-FFF2-40B4-BE49-F238E27FC236}">
                  <a16:creationId xmlns:a16="http://schemas.microsoft.com/office/drawing/2014/main" id="{060B0B3B-3292-4019-BB6C-C9253B84EE5D}"/>
                </a:ext>
              </a:extLst>
            </p:cNvPr>
            <p:cNvSpPr>
              <a:spLocks noChangeShapeType="1"/>
            </p:cNvSpPr>
            <p:nvPr/>
          </p:nvSpPr>
          <p:spPr bwMode="auto">
            <a:xfrm flipH="1">
              <a:off x="4674" y="2967"/>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3" name="Line 33">
              <a:extLst>
                <a:ext uri="{FF2B5EF4-FFF2-40B4-BE49-F238E27FC236}">
                  <a16:creationId xmlns:a16="http://schemas.microsoft.com/office/drawing/2014/main" id="{2742926D-76CC-4723-B76D-000DE1C41ED9}"/>
                </a:ext>
              </a:extLst>
            </p:cNvPr>
            <p:cNvSpPr>
              <a:spLocks noChangeShapeType="1"/>
            </p:cNvSpPr>
            <p:nvPr/>
          </p:nvSpPr>
          <p:spPr bwMode="auto">
            <a:xfrm>
              <a:off x="4914" y="2967"/>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4" name="AutoShape 34">
              <a:extLst>
                <a:ext uri="{FF2B5EF4-FFF2-40B4-BE49-F238E27FC236}">
                  <a16:creationId xmlns:a16="http://schemas.microsoft.com/office/drawing/2014/main" id="{C5BFF2D0-82EB-49B5-A821-92FF6FC6025C}"/>
                </a:ext>
              </a:extLst>
            </p:cNvPr>
            <p:cNvSpPr>
              <a:spLocks noChangeArrowheads="1"/>
            </p:cNvSpPr>
            <p:nvPr/>
          </p:nvSpPr>
          <p:spPr bwMode="auto">
            <a:xfrm>
              <a:off x="2754" y="1527"/>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1</a:t>
              </a:r>
              <a:r>
                <a:rPr lang="zh-CN" altLang="en-US" sz="1400">
                  <a:latin typeface="Comic Sans MS" panose="030F0702030302020204" pitchFamily="66" charset="0"/>
                </a:rPr>
                <a:t>，</a:t>
              </a:r>
              <a:r>
                <a:rPr lang="en-US" altLang="zh-CN" sz="1400">
                  <a:latin typeface="Comic Sans MS" panose="030F0702030302020204" pitchFamily="66" charset="0"/>
                </a:rPr>
                <a:t>2</a:t>
              </a:r>
              <a:r>
                <a:rPr lang="zh-CN" altLang="en-US" sz="1400">
                  <a:latin typeface="Comic Sans MS" panose="030F0702030302020204" pitchFamily="66" charset="0"/>
                </a:rPr>
                <a:t>，</a:t>
              </a:r>
              <a:r>
                <a:rPr lang="en-US" altLang="zh-CN" sz="1400">
                  <a:latin typeface="Comic Sans MS" panose="030F0702030302020204" pitchFamily="66" charset="0"/>
                </a:rPr>
                <a:t>6</a:t>
              </a:r>
            </a:p>
          </p:txBody>
        </p:sp>
        <p:sp>
          <p:nvSpPr>
            <p:cNvPr id="104485" name="AutoShape 35">
              <a:extLst>
                <a:ext uri="{FF2B5EF4-FFF2-40B4-BE49-F238E27FC236}">
                  <a16:creationId xmlns:a16="http://schemas.microsoft.com/office/drawing/2014/main" id="{65E00C85-3128-465A-BB9D-0A6687DC7E12}"/>
                </a:ext>
              </a:extLst>
            </p:cNvPr>
            <p:cNvSpPr>
              <a:spLocks noChangeArrowheads="1"/>
            </p:cNvSpPr>
            <p:nvPr/>
          </p:nvSpPr>
          <p:spPr bwMode="auto">
            <a:xfrm>
              <a:off x="2034" y="2151"/>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1</a:t>
              </a:r>
              <a:r>
                <a:rPr lang="zh-CN" altLang="en-US" sz="1400">
                  <a:latin typeface="Comic Sans MS" panose="030F0702030302020204" pitchFamily="66" charset="0"/>
                </a:rPr>
                <a:t>，</a:t>
              </a:r>
              <a:r>
                <a:rPr lang="en-US" altLang="zh-CN" sz="1400">
                  <a:latin typeface="Comic Sans MS" panose="030F0702030302020204" pitchFamily="66" charset="0"/>
                </a:rPr>
                <a:t>2</a:t>
              </a:r>
              <a:r>
                <a:rPr lang="zh-CN" altLang="en-US" sz="1400">
                  <a:latin typeface="Comic Sans MS" panose="030F0702030302020204" pitchFamily="66" charset="0"/>
                </a:rPr>
                <a:t>，</a:t>
              </a:r>
              <a:r>
                <a:rPr lang="en-US" altLang="zh-CN" sz="1400">
                  <a:latin typeface="Comic Sans MS" panose="030F0702030302020204" pitchFamily="66" charset="0"/>
                </a:rPr>
                <a:t>6</a:t>
              </a:r>
            </a:p>
          </p:txBody>
        </p:sp>
        <p:sp>
          <p:nvSpPr>
            <p:cNvPr id="104486" name="AutoShape 36">
              <a:extLst>
                <a:ext uri="{FF2B5EF4-FFF2-40B4-BE49-F238E27FC236}">
                  <a16:creationId xmlns:a16="http://schemas.microsoft.com/office/drawing/2014/main" id="{828DE6F2-DAB1-44D7-86D3-098A2D6C7BB3}"/>
                </a:ext>
              </a:extLst>
            </p:cNvPr>
            <p:cNvSpPr>
              <a:spLocks noChangeArrowheads="1"/>
            </p:cNvSpPr>
            <p:nvPr/>
          </p:nvSpPr>
          <p:spPr bwMode="auto">
            <a:xfrm>
              <a:off x="1602" y="2775"/>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1</a:t>
              </a:r>
              <a:r>
                <a:rPr lang="zh-CN" altLang="en-US" sz="1400">
                  <a:latin typeface="Comic Sans MS" panose="030F0702030302020204" pitchFamily="66" charset="0"/>
                </a:rPr>
                <a:t>，</a:t>
              </a:r>
              <a:r>
                <a:rPr lang="en-US" altLang="zh-CN" sz="1400">
                  <a:latin typeface="Comic Sans MS" panose="030F0702030302020204" pitchFamily="66" charset="0"/>
                </a:rPr>
                <a:t>2</a:t>
              </a:r>
              <a:r>
                <a:rPr lang="zh-CN" altLang="en-US" sz="1400">
                  <a:latin typeface="Comic Sans MS" panose="030F0702030302020204" pitchFamily="66" charset="0"/>
                </a:rPr>
                <a:t>，</a:t>
              </a:r>
              <a:r>
                <a:rPr lang="en-US" altLang="zh-CN" sz="1400">
                  <a:latin typeface="Comic Sans MS" panose="030F0702030302020204" pitchFamily="66" charset="0"/>
                </a:rPr>
                <a:t>6</a:t>
              </a:r>
            </a:p>
          </p:txBody>
        </p:sp>
        <p:sp>
          <p:nvSpPr>
            <p:cNvPr id="104487" name="AutoShape 37">
              <a:extLst>
                <a:ext uri="{FF2B5EF4-FFF2-40B4-BE49-F238E27FC236}">
                  <a16:creationId xmlns:a16="http://schemas.microsoft.com/office/drawing/2014/main" id="{396445EA-F01B-49FE-BBBF-C2CC848F73FB}"/>
                </a:ext>
              </a:extLst>
            </p:cNvPr>
            <p:cNvSpPr>
              <a:spLocks noChangeArrowheads="1"/>
            </p:cNvSpPr>
            <p:nvPr/>
          </p:nvSpPr>
          <p:spPr bwMode="auto">
            <a:xfrm>
              <a:off x="3714" y="2151"/>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1</a:t>
              </a:r>
              <a:r>
                <a:rPr lang="zh-CN" altLang="en-US" sz="1400">
                  <a:latin typeface="Comic Sans MS" panose="030F0702030302020204" pitchFamily="66" charset="0"/>
                </a:rPr>
                <a:t>，</a:t>
              </a:r>
              <a:r>
                <a:rPr lang="en-US" altLang="zh-CN" sz="1400">
                  <a:latin typeface="Comic Sans MS" panose="030F0702030302020204" pitchFamily="66" charset="0"/>
                </a:rPr>
                <a:t>5</a:t>
              </a:r>
              <a:r>
                <a:rPr lang="zh-CN" altLang="en-US" sz="1400">
                  <a:latin typeface="Comic Sans MS" panose="030F0702030302020204" pitchFamily="66" charset="0"/>
                </a:rPr>
                <a:t>，</a:t>
              </a:r>
              <a:r>
                <a:rPr lang="en-US" altLang="zh-CN" sz="1400">
                  <a:latin typeface="Comic Sans MS" panose="030F0702030302020204" pitchFamily="66" charset="0"/>
                </a:rPr>
                <a:t>2</a:t>
              </a:r>
            </a:p>
          </p:txBody>
        </p:sp>
        <p:sp>
          <p:nvSpPr>
            <p:cNvPr id="104488" name="AutoShape 38">
              <a:extLst>
                <a:ext uri="{FF2B5EF4-FFF2-40B4-BE49-F238E27FC236}">
                  <a16:creationId xmlns:a16="http://schemas.microsoft.com/office/drawing/2014/main" id="{F2044DB2-D846-4728-8D52-1F2D4A703FF3}"/>
                </a:ext>
              </a:extLst>
            </p:cNvPr>
            <p:cNvSpPr>
              <a:spLocks noChangeArrowheads="1"/>
            </p:cNvSpPr>
            <p:nvPr/>
          </p:nvSpPr>
          <p:spPr bwMode="auto">
            <a:xfrm>
              <a:off x="2562" y="2775"/>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6</a:t>
              </a:r>
              <a:r>
                <a:rPr lang="zh-CN" altLang="en-US" sz="1400">
                  <a:latin typeface="Comic Sans MS" panose="030F0702030302020204" pitchFamily="66" charset="0"/>
                </a:rPr>
                <a:t>，</a:t>
              </a:r>
              <a:r>
                <a:rPr lang="en-US" altLang="zh-CN" sz="1400">
                  <a:latin typeface="Comic Sans MS" panose="030F0702030302020204" pitchFamily="66" charset="0"/>
                </a:rPr>
                <a:t>1</a:t>
              </a:r>
              <a:r>
                <a:rPr lang="zh-CN" altLang="en-US" sz="1400">
                  <a:latin typeface="Comic Sans MS" panose="030F0702030302020204" pitchFamily="66" charset="0"/>
                </a:rPr>
                <a:t>，</a:t>
              </a:r>
              <a:r>
                <a:rPr lang="en-US" altLang="zh-CN" sz="1400">
                  <a:latin typeface="Comic Sans MS" panose="030F0702030302020204" pitchFamily="66" charset="0"/>
                </a:rPr>
                <a:t>2</a:t>
              </a:r>
            </a:p>
          </p:txBody>
        </p:sp>
        <p:sp>
          <p:nvSpPr>
            <p:cNvPr id="104489" name="AutoShape 39">
              <a:extLst>
                <a:ext uri="{FF2B5EF4-FFF2-40B4-BE49-F238E27FC236}">
                  <a16:creationId xmlns:a16="http://schemas.microsoft.com/office/drawing/2014/main" id="{EEB7BEA4-B78E-4708-8C50-5C2945189448}"/>
                </a:ext>
              </a:extLst>
            </p:cNvPr>
            <p:cNvSpPr>
              <a:spLocks noChangeArrowheads="1"/>
            </p:cNvSpPr>
            <p:nvPr/>
          </p:nvSpPr>
          <p:spPr bwMode="auto">
            <a:xfrm>
              <a:off x="3378" y="2775"/>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1</a:t>
              </a:r>
              <a:r>
                <a:rPr lang="zh-CN" altLang="en-US" sz="1400">
                  <a:latin typeface="Comic Sans MS" panose="030F0702030302020204" pitchFamily="66" charset="0"/>
                </a:rPr>
                <a:t>，</a:t>
              </a:r>
              <a:r>
                <a:rPr lang="en-US" altLang="zh-CN" sz="1400">
                  <a:latin typeface="Comic Sans MS" panose="030F0702030302020204" pitchFamily="66" charset="0"/>
                </a:rPr>
                <a:t>5</a:t>
              </a:r>
              <a:r>
                <a:rPr lang="zh-CN" altLang="en-US" sz="1400">
                  <a:latin typeface="Comic Sans MS" panose="030F0702030302020204" pitchFamily="66" charset="0"/>
                </a:rPr>
                <a:t>，</a:t>
              </a:r>
              <a:r>
                <a:rPr lang="en-US" altLang="zh-CN" sz="1400">
                  <a:latin typeface="Comic Sans MS" panose="030F0702030302020204" pitchFamily="66" charset="0"/>
                </a:rPr>
                <a:t>2</a:t>
              </a:r>
            </a:p>
          </p:txBody>
        </p:sp>
        <p:sp>
          <p:nvSpPr>
            <p:cNvPr id="104490" name="AutoShape 40">
              <a:extLst>
                <a:ext uri="{FF2B5EF4-FFF2-40B4-BE49-F238E27FC236}">
                  <a16:creationId xmlns:a16="http://schemas.microsoft.com/office/drawing/2014/main" id="{261C9D5B-DBFD-4CA1-81D1-7024B537EC46}"/>
                </a:ext>
              </a:extLst>
            </p:cNvPr>
            <p:cNvSpPr>
              <a:spLocks noChangeArrowheads="1"/>
            </p:cNvSpPr>
            <p:nvPr/>
          </p:nvSpPr>
          <p:spPr bwMode="auto">
            <a:xfrm>
              <a:off x="4242" y="2775"/>
              <a:ext cx="528"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latin typeface="Comic Sans MS" panose="030F0702030302020204" pitchFamily="66" charset="0"/>
                </a:rPr>
                <a:t>5</a:t>
              </a:r>
              <a:r>
                <a:rPr lang="zh-CN" altLang="en-US" sz="1400">
                  <a:latin typeface="Comic Sans MS" panose="030F0702030302020204" pitchFamily="66" charset="0"/>
                </a:rPr>
                <a:t>，</a:t>
              </a:r>
              <a:r>
                <a:rPr lang="en-US" altLang="zh-CN" sz="1400">
                  <a:latin typeface="Comic Sans MS" panose="030F0702030302020204" pitchFamily="66" charset="0"/>
                </a:rPr>
                <a:t>4</a:t>
              </a:r>
              <a:r>
                <a:rPr lang="zh-CN" altLang="en-US" sz="1400">
                  <a:latin typeface="Comic Sans MS" panose="030F0702030302020204" pitchFamily="66" charset="0"/>
                </a:rPr>
                <a:t>，</a:t>
              </a:r>
              <a:r>
                <a:rPr lang="en-US" altLang="zh-CN" sz="1400">
                  <a:latin typeface="Comic Sans MS" panose="030F0702030302020204" pitchFamily="66" charset="0"/>
                </a:rPr>
                <a:t>5</a:t>
              </a:r>
            </a:p>
          </p:txBody>
        </p:sp>
        <p:sp>
          <p:nvSpPr>
            <p:cNvPr id="104491" name="AutoShape 41">
              <a:extLst>
                <a:ext uri="{FF2B5EF4-FFF2-40B4-BE49-F238E27FC236}">
                  <a16:creationId xmlns:a16="http://schemas.microsoft.com/office/drawing/2014/main" id="{34553C89-27FD-4B31-B62F-A44ECAB8DA9D}"/>
                </a:ext>
              </a:extLst>
            </p:cNvPr>
            <p:cNvSpPr>
              <a:spLocks noChangeArrowheads="1"/>
            </p:cNvSpPr>
            <p:nvPr/>
          </p:nvSpPr>
          <p:spPr bwMode="auto">
            <a:xfrm>
              <a:off x="1794" y="3555"/>
              <a:ext cx="384" cy="96"/>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1</a:t>
              </a:r>
              <a:r>
                <a:rPr lang="zh-CN" altLang="en-US" sz="1200" b="1">
                  <a:latin typeface="Comic Sans MS" panose="030F0702030302020204" pitchFamily="66" charset="0"/>
                </a:rPr>
                <a:t>，</a:t>
              </a:r>
              <a:r>
                <a:rPr lang="en-US" altLang="zh-CN" sz="1200" b="1">
                  <a:latin typeface="Comic Sans MS" panose="030F0702030302020204" pitchFamily="66" charset="0"/>
                </a:rPr>
                <a:t>2</a:t>
              </a:r>
              <a:r>
                <a:rPr lang="zh-CN" altLang="en-US" sz="1200" b="1">
                  <a:latin typeface="Comic Sans MS" panose="030F0702030302020204" pitchFamily="66" charset="0"/>
                </a:rPr>
                <a:t>，</a:t>
              </a:r>
              <a:r>
                <a:rPr lang="en-US" altLang="zh-CN" sz="1200" b="1">
                  <a:latin typeface="Comic Sans MS" panose="030F0702030302020204" pitchFamily="66" charset="0"/>
                </a:rPr>
                <a:t>6</a:t>
              </a:r>
            </a:p>
          </p:txBody>
        </p:sp>
        <p:sp>
          <p:nvSpPr>
            <p:cNvPr id="104492" name="AutoShape 42">
              <a:extLst>
                <a:ext uri="{FF2B5EF4-FFF2-40B4-BE49-F238E27FC236}">
                  <a16:creationId xmlns:a16="http://schemas.microsoft.com/office/drawing/2014/main" id="{398C3BDA-4408-4065-BE4E-50CA485E8DD7}"/>
                </a:ext>
              </a:extLst>
            </p:cNvPr>
            <p:cNvSpPr>
              <a:spLocks noChangeArrowheads="1"/>
            </p:cNvSpPr>
            <p:nvPr/>
          </p:nvSpPr>
          <p:spPr bwMode="auto">
            <a:xfrm>
              <a:off x="2787" y="3543"/>
              <a:ext cx="384"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6</a:t>
              </a:r>
              <a:r>
                <a:rPr lang="zh-CN" altLang="en-US" sz="1200" b="1">
                  <a:latin typeface="Comic Sans MS" panose="030F0702030302020204" pitchFamily="66" charset="0"/>
                </a:rPr>
                <a:t>，</a:t>
              </a:r>
              <a:r>
                <a:rPr lang="en-US" altLang="zh-CN" sz="1200" b="1">
                  <a:latin typeface="Comic Sans MS" panose="030F0702030302020204" pitchFamily="66" charset="0"/>
                </a:rPr>
                <a:t>1</a:t>
              </a:r>
              <a:r>
                <a:rPr lang="zh-CN" altLang="en-US" sz="1200" b="1">
                  <a:latin typeface="Comic Sans MS" panose="030F0702030302020204" pitchFamily="66" charset="0"/>
                </a:rPr>
                <a:t>，</a:t>
              </a:r>
              <a:r>
                <a:rPr lang="en-US" altLang="zh-CN" sz="1200" b="1">
                  <a:latin typeface="Comic Sans MS" panose="030F0702030302020204" pitchFamily="66" charset="0"/>
                </a:rPr>
                <a:t>2</a:t>
              </a:r>
            </a:p>
          </p:txBody>
        </p:sp>
        <p:sp>
          <p:nvSpPr>
            <p:cNvPr id="104493" name="AutoShape 43">
              <a:extLst>
                <a:ext uri="{FF2B5EF4-FFF2-40B4-BE49-F238E27FC236}">
                  <a16:creationId xmlns:a16="http://schemas.microsoft.com/office/drawing/2014/main" id="{AC97F4B2-521D-4C9E-990F-E389A6905D60}"/>
                </a:ext>
              </a:extLst>
            </p:cNvPr>
            <p:cNvSpPr>
              <a:spLocks noChangeArrowheads="1"/>
            </p:cNvSpPr>
            <p:nvPr/>
          </p:nvSpPr>
          <p:spPr bwMode="auto">
            <a:xfrm>
              <a:off x="2274" y="3543"/>
              <a:ext cx="432"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4</a:t>
              </a:r>
              <a:r>
                <a:rPr lang="zh-CN" altLang="en-US" sz="1200" b="1">
                  <a:latin typeface="Comic Sans MS" panose="030F0702030302020204" pitchFamily="66" charset="0"/>
                </a:rPr>
                <a:t>，</a:t>
              </a:r>
              <a:r>
                <a:rPr lang="en-US" altLang="zh-CN" sz="1200" b="1">
                  <a:latin typeface="Comic Sans MS" panose="030F0702030302020204" pitchFamily="66" charset="0"/>
                </a:rPr>
                <a:t>2</a:t>
              </a:r>
              <a:r>
                <a:rPr lang="zh-CN" altLang="en-US" sz="1200" b="1">
                  <a:latin typeface="Comic Sans MS" panose="030F0702030302020204" pitchFamily="66" charset="0"/>
                </a:rPr>
                <a:t>，</a:t>
              </a:r>
              <a:r>
                <a:rPr lang="en-US" altLang="zh-CN" sz="1200" b="1">
                  <a:latin typeface="Comic Sans MS" panose="030F0702030302020204" pitchFamily="66" charset="0"/>
                </a:rPr>
                <a:t>3</a:t>
              </a:r>
            </a:p>
          </p:txBody>
        </p:sp>
        <p:sp>
          <p:nvSpPr>
            <p:cNvPr id="104494" name="AutoShape 44">
              <a:extLst>
                <a:ext uri="{FF2B5EF4-FFF2-40B4-BE49-F238E27FC236}">
                  <a16:creationId xmlns:a16="http://schemas.microsoft.com/office/drawing/2014/main" id="{4672997C-940D-44CF-84F0-F1D5DB5FB895}"/>
                </a:ext>
              </a:extLst>
            </p:cNvPr>
            <p:cNvSpPr>
              <a:spLocks noChangeArrowheads="1"/>
            </p:cNvSpPr>
            <p:nvPr/>
          </p:nvSpPr>
          <p:spPr bwMode="auto">
            <a:xfrm>
              <a:off x="3234" y="3543"/>
              <a:ext cx="384"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7</a:t>
              </a:r>
              <a:r>
                <a:rPr lang="zh-CN" altLang="en-US" sz="1200" b="1">
                  <a:latin typeface="Comic Sans MS" panose="030F0702030302020204" pitchFamily="66" charset="0"/>
                </a:rPr>
                <a:t>，</a:t>
              </a:r>
              <a:r>
                <a:rPr lang="en-US" altLang="zh-CN" sz="1200" b="1">
                  <a:latin typeface="Comic Sans MS" panose="030F0702030302020204" pitchFamily="66" charset="0"/>
                </a:rPr>
                <a:t>4</a:t>
              </a:r>
              <a:r>
                <a:rPr lang="zh-CN" altLang="en-US" sz="1200" b="1">
                  <a:latin typeface="Comic Sans MS" panose="030F0702030302020204" pitchFamily="66" charset="0"/>
                </a:rPr>
                <a:t>，</a:t>
              </a:r>
              <a:r>
                <a:rPr lang="en-US" altLang="zh-CN" sz="1200" b="1">
                  <a:latin typeface="Comic Sans MS" panose="030F0702030302020204" pitchFamily="66" charset="0"/>
                </a:rPr>
                <a:t>1</a:t>
              </a:r>
            </a:p>
          </p:txBody>
        </p:sp>
        <p:sp>
          <p:nvSpPr>
            <p:cNvPr id="104495" name="AutoShape 45">
              <a:extLst>
                <a:ext uri="{FF2B5EF4-FFF2-40B4-BE49-F238E27FC236}">
                  <a16:creationId xmlns:a16="http://schemas.microsoft.com/office/drawing/2014/main" id="{7BCBD4BF-A661-4A1B-9A2F-38FD73BF4F0F}"/>
                </a:ext>
              </a:extLst>
            </p:cNvPr>
            <p:cNvSpPr>
              <a:spLocks noChangeArrowheads="1"/>
            </p:cNvSpPr>
            <p:nvPr/>
          </p:nvSpPr>
          <p:spPr bwMode="auto">
            <a:xfrm>
              <a:off x="3666" y="3543"/>
              <a:ext cx="384"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5</a:t>
              </a:r>
              <a:r>
                <a:rPr lang="zh-CN" altLang="en-US" sz="1200" b="1">
                  <a:latin typeface="Comic Sans MS" panose="030F0702030302020204" pitchFamily="66" charset="0"/>
                </a:rPr>
                <a:t>，</a:t>
              </a:r>
              <a:r>
                <a:rPr lang="en-US" altLang="zh-CN" sz="1200" b="1">
                  <a:latin typeface="Comic Sans MS" panose="030F0702030302020204" pitchFamily="66" charset="0"/>
                </a:rPr>
                <a:t>1</a:t>
              </a:r>
              <a:r>
                <a:rPr lang="zh-CN" altLang="en-US" sz="1200" b="1">
                  <a:latin typeface="Comic Sans MS" panose="030F0702030302020204" pitchFamily="66" charset="0"/>
                </a:rPr>
                <a:t>，</a:t>
              </a:r>
              <a:r>
                <a:rPr lang="en-US" altLang="zh-CN" sz="1200" b="1">
                  <a:latin typeface="Comic Sans MS" panose="030F0702030302020204" pitchFamily="66" charset="0"/>
                </a:rPr>
                <a:t>1</a:t>
              </a:r>
            </a:p>
          </p:txBody>
        </p:sp>
        <p:sp>
          <p:nvSpPr>
            <p:cNvPr id="104496" name="AutoShape 46">
              <a:extLst>
                <a:ext uri="{FF2B5EF4-FFF2-40B4-BE49-F238E27FC236}">
                  <a16:creationId xmlns:a16="http://schemas.microsoft.com/office/drawing/2014/main" id="{2F3F2006-5B79-4599-A468-27D89E439414}"/>
                </a:ext>
              </a:extLst>
            </p:cNvPr>
            <p:cNvSpPr>
              <a:spLocks noChangeArrowheads="1"/>
            </p:cNvSpPr>
            <p:nvPr/>
          </p:nvSpPr>
          <p:spPr bwMode="auto">
            <a:xfrm>
              <a:off x="4098" y="3543"/>
              <a:ext cx="384"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1</a:t>
              </a:r>
              <a:r>
                <a:rPr lang="zh-CN" altLang="en-US" sz="1200" b="1">
                  <a:latin typeface="Comic Sans MS" panose="030F0702030302020204" pitchFamily="66" charset="0"/>
                </a:rPr>
                <a:t>，</a:t>
              </a:r>
              <a:r>
                <a:rPr lang="en-US" altLang="zh-CN" sz="1200" b="1">
                  <a:latin typeface="Comic Sans MS" panose="030F0702030302020204" pitchFamily="66" charset="0"/>
                </a:rPr>
                <a:t>5</a:t>
              </a:r>
              <a:r>
                <a:rPr lang="zh-CN" altLang="en-US" sz="1200" b="1">
                  <a:latin typeface="Comic Sans MS" panose="030F0702030302020204" pitchFamily="66" charset="0"/>
                </a:rPr>
                <a:t>，</a:t>
              </a:r>
              <a:r>
                <a:rPr lang="en-US" altLang="zh-CN" sz="1200" b="1">
                  <a:latin typeface="Comic Sans MS" panose="030F0702030302020204" pitchFamily="66" charset="0"/>
                </a:rPr>
                <a:t>2</a:t>
              </a:r>
            </a:p>
          </p:txBody>
        </p:sp>
        <p:sp>
          <p:nvSpPr>
            <p:cNvPr id="104497" name="AutoShape 47">
              <a:extLst>
                <a:ext uri="{FF2B5EF4-FFF2-40B4-BE49-F238E27FC236}">
                  <a16:creationId xmlns:a16="http://schemas.microsoft.com/office/drawing/2014/main" id="{4E5ECC21-F9CB-4049-9B75-D4AB6A8E0FC7}"/>
                </a:ext>
              </a:extLst>
            </p:cNvPr>
            <p:cNvSpPr>
              <a:spLocks noChangeArrowheads="1"/>
            </p:cNvSpPr>
            <p:nvPr/>
          </p:nvSpPr>
          <p:spPr bwMode="auto">
            <a:xfrm>
              <a:off x="4962" y="3543"/>
              <a:ext cx="384"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5</a:t>
              </a:r>
              <a:r>
                <a:rPr lang="zh-CN" altLang="en-US" sz="1200" b="1">
                  <a:latin typeface="Comic Sans MS" panose="030F0702030302020204" pitchFamily="66" charset="0"/>
                </a:rPr>
                <a:t>，</a:t>
              </a:r>
              <a:r>
                <a:rPr lang="en-US" altLang="zh-CN" sz="1200" b="1">
                  <a:latin typeface="Comic Sans MS" panose="030F0702030302020204" pitchFamily="66" charset="0"/>
                </a:rPr>
                <a:t>4</a:t>
              </a:r>
              <a:r>
                <a:rPr lang="zh-CN" altLang="en-US" sz="1200" b="1">
                  <a:latin typeface="Comic Sans MS" panose="030F0702030302020204" pitchFamily="66" charset="0"/>
                </a:rPr>
                <a:t>，</a:t>
              </a:r>
              <a:r>
                <a:rPr lang="en-US" altLang="zh-CN" sz="1200" b="1">
                  <a:latin typeface="Comic Sans MS" panose="030F0702030302020204" pitchFamily="66" charset="0"/>
                </a:rPr>
                <a:t>5</a:t>
              </a:r>
            </a:p>
          </p:txBody>
        </p:sp>
        <p:sp>
          <p:nvSpPr>
            <p:cNvPr id="104498" name="AutoShape 48">
              <a:extLst>
                <a:ext uri="{FF2B5EF4-FFF2-40B4-BE49-F238E27FC236}">
                  <a16:creationId xmlns:a16="http://schemas.microsoft.com/office/drawing/2014/main" id="{C35C520A-AFBA-411B-AD41-014CFEB66652}"/>
                </a:ext>
              </a:extLst>
            </p:cNvPr>
            <p:cNvSpPr>
              <a:spLocks noChangeArrowheads="1"/>
            </p:cNvSpPr>
            <p:nvPr/>
          </p:nvSpPr>
          <p:spPr bwMode="auto">
            <a:xfrm>
              <a:off x="4530" y="3543"/>
              <a:ext cx="384" cy="14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7</a:t>
              </a:r>
              <a:r>
                <a:rPr lang="zh-CN" altLang="en-US" sz="1200" b="1">
                  <a:latin typeface="Comic Sans MS" panose="030F0702030302020204" pitchFamily="66" charset="0"/>
                </a:rPr>
                <a:t>，</a:t>
              </a:r>
              <a:r>
                <a:rPr lang="en-US" altLang="zh-CN" sz="1200" b="1">
                  <a:latin typeface="Comic Sans MS" panose="030F0702030302020204" pitchFamily="66" charset="0"/>
                </a:rPr>
                <a:t>7</a:t>
              </a:r>
              <a:r>
                <a:rPr lang="zh-CN" altLang="en-US" sz="1200" b="1">
                  <a:latin typeface="Comic Sans MS" panose="030F0702030302020204" pitchFamily="66" charset="0"/>
                </a:rPr>
                <a:t>，</a:t>
              </a:r>
              <a:r>
                <a:rPr lang="en-US" altLang="zh-CN" sz="1200" b="1">
                  <a:latin typeface="Comic Sans MS" panose="030F0702030302020204" pitchFamily="66" charset="0"/>
                </a:rPr>
                <a:t>1</a:t>
              </a:r>
            </a:p>
          </p:txBody>
        </p:sp>
        <p:sp>
          <p:nvSpPr>
            <p:cNvPr id="104499" name="Line 49">
              <a:extLst>
                <a:ext uri="{FF2B5EF4-FFF2-40B4-BE49-F238E27FC236}">
                  <a16:creationId xmlns:a16="http://schemas.microsoft.com/office/drawing/2014/main" id="{D5B8B5F4-A67B-4A57-964A-8B9EBA4633C6}"/>
                </a:ext>
              </a:extLst>
            </p:cNvPr>
            <p:cNvSpPr>
              <a:spLocks noChangeShapeType="1"/>
            </p:cNvSpPr>
            <p:nvPr/>
          </p:nvSpPr>
          <p:spPr bwMode="auto">
            <a:xfrm>
              <a:off x="2226" y="2775"/>
              <a:ext cx="192"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00" name="Line 50">
              <a:extLst>
                <a:ext uri="{FF2B5EF4-FFF2-40B4-BE49-F238E27FC236}">
                  <a16:creationId xmlns:a16="http://schemas.microsoft.com/office/drawing/2014/main" id="{1959DC1D-0ED5-41B9-A9A6-EDF88DAD9CB9}"/>
                </a:ext>
              </a:extLst>
            </p:cNvPr>
            <p:cNvSpPr>
              <a:spLocks noChangeShapeType="1"/>
            </p:cNvSpPr>
            <p:nvPr/>
          </p:nvSpPr>
          <p:spPr bwMode="auto">
            <a:xfrm flipV="1">
              <a:off x="2226" y="2775"/>
              <a:ext cx="19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01" name="Text Box 51">
              <a:extLst>
                <a:ext uri="{FF2B5EF4-FFF2-40B4-BE49-F238E27FC236}">
                  <a16:creationId xmlns:a16="http://schemas.microsoft.com/office/drawing/2014/main" id="{61C83930-BA47-40AE-ABF4-04C826BA1FDB}"/>
                </a:ext>
              </a:extLst>
            </p:cNvPr>
            <p:cNvSpPr txBox="1">
              <a:spLocks noChangeArrowheads="1"/>
            </p:cNvSpPr>
            <p:nvPr/>
          </p:nvSpPr>
          <p:spPr bwMode="auto">
            <a:xfrm>
              <a:off x="720" y="1644"/>
              <a:ext cx="480" cy="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latin typeface="Comic Sans MS" panose="030F0702030302020204" pitchFamily="66" charset="0"/>
                </a:rPr>
                <a:t>行棋方</a:t>
              </a:r>
            </a:p>
            <a:p>
              <a:pPr algn="ctr" eaLnBrk="1" hangingPunct="1">
                <a:spcBef>
                  <a:spcPct val="50000"/>
                </a:spcBef>
                <a:buClrTx/>
                <a:buSzTx/>
                <a:buFontTx/>
                <a:buNone/>
              </a:pPr>
              <a:r>
                <a:rPr lang="en-US" altLang="zh-CN" sz="1800" b="1">
                  <a:solidFill>
                    <a:srgbClr val="0000FF"/>
                  </a:solidFill>
                  <a:latin typeface="宋体" panose="02010600030101010101" pitchFamily="2" charset="-122"/>
                </a:rPr>
                <a:t>A</a:t>
              </a:r>
            </a:p>
            <a:p>
              <a:pPr algn="ctr" eaLnBrk="1" hangingPunct="1">
                <a:spcBef>
                  <a:spcPct val="50000"/>
                </a:spcBef>
                <a:buClrTx/>
                <a:buSzTx/>
                <a:buFontTx/>
                <a:buNone/>
              </a:pPr>
              <a:r>
                <a:rPr lang="en-US" altLang="zh-CN" sz="1800" b="1">
                  <a:solidFill>
                    <a:srgbClr val="0000FF"/>
                  </a:solidFill>
                  <a:latin typeface="宋体" panose="02010600030101010101" pitchFamily="2" charset="-122"/>
                </a:rPr>
                <a:t>B</a:t>
              </a:r>
            </a:p>
            <a:p>
              <a:pPr algn="ctr" eaLnBrk="1" hangingPunct="1">
                <a:spcBef>
                  <a:spcPct val="50000"/>
                </a:spcBef>
                <a:buClrTx/>
                <a:buSzTx/>
                <a:buFontTx/>
                <a:buNone/>
              </a:pPr>
              <a:endParaRPr lang="en-US" altLang="zh-CN" sz="1800" b="1">
                <a:solidFill>
                  <a:srgbClr val="0000FF"/>
                </a:solidFill>
                <a:latin typeface="宋体" panose="02010600030101010101" pitchFamily="2" charset="-122"/>
              </a:endParaRPr>
            </a:p>
            <a:p>
              <a:pPr algn="ctr" eaLnBrk="1" hangingPunct="1">
                <a:spcBef>
                  <a:spcPct val="50000"/>
                </a:spcBef>
                <a:buClrTx/>
                <a:buSzTx/>
                <a:buFontTx/>
                <a:buNone/>
              </a:pPr>
              <a:endParaRPr lang="en-US" altLang="zh-CN" sz="1800" b="1">
                <a:solidFill>
                  <a:srgbClr val="0000FF"/>
                </a:solidFill>
                <a:latin typeface="宋体" panose="02010600030101010101" pitchFamily="2" charset="-122"/>
              </a:endParaRPr>
            </a:p>
            <a:p>
              <a:pPr algn="ctr" eaLnBrk="1" hangingPunct="1">
                <a:spcBef>
                  <a:spcPct val="50000"/>
                </a:spcBef>
                <a:buClrTx/>
                <a:buSzTx/>
                <a:buFontTx/>
                <a:buNone/>
              </a:pPr>
              <a:r>
                <a:rPr lang="en-US" altLang="zh-CN" sz="1800" b="1">
                  <a:solidFill>
                    <a:srgbClr val="0000FF"/>
                  </a:solidFill>
                  <a:latin typeface="宋体" panose="02010600030101010101" pitchFamily="2" charset="-122"/>
                </a:rPr>
                <a:t>C</a:t>
              </a:r>
            </a:p>
            <a:p>
              <a:pPr algn="ctr" eaLnBrk="1" hangingPunct="1">
                <a:spcBef>
                  <a:spcPct val="50000"/>
                </a:spcBef>
                <a:buClrTx/>
                <a:buSzTx/>
                <a:buFontTx/>
                <a:buNone/>
              </a:pPr>
              <a:endParaRPr lang="en-US" altLang="zh-CN" sz="1800" b="1">
                <a:solidFill>
                  <a:srgbClr val="0000FF"/>
                </a:solidFill>
                <a:latin typeface="宋体" panose="02010600030101010101" pitchFamily="2" charset="-122"/>
              </a:endParaRPr>
            </a:p>
            <a:p>
              <a:pPr algn="ctr" eaLnBrk="1" hangingPunct="1">
                <a:spcBef>
                  <a:spcPct val="50000"/>
                </a:spcBef>
                <a:buClrTx/>
                <a:buSzTx/>
                <a:buFontTx/>
                <a:buNone/>
              </a:pPr>
              <a:r>
                <a:rPr lang="en-US" altLang="zh-CN" sz="1800" b="1">
                  <a:solidFill>
                    <a:srgbClr val="0000FF"/>
                  </a:solidFill>
                  <a:latin typeface="宋体" panose="02010600030101010101" pitchFamily="2" charset="-122"/>
                </a:rPr>
                <a:t>A</a:t>
              </a:r>
            </a:p>
          </p:txBody>
        </p:sp>
      </p:grpSp>
      <p:sp>
        <p:nvSpPr>
          <p:cNvPr id="104454" name="Text Box 52">
            <a:extLst>
              <a:ext uri="{FF2B5EF4-FFF2-40B4-BE49-F238E27FC236}">
                <a16:creationId xmlns:a16="http://schemas.microsoft.com/office/drawing/2014/main" id="{357FB991-C219-4D54-B746-236EAFC6845D}"/>
              </a:ext>
            </a:extLst>
          </p:cNvPr>
          <p:cNvSpPr txBox="1">
            <a:spLocks noChangeArrowheads="1"/>
          </p:cNvSpPr>
          <p:nvPr/>
        </p:nvSpPr>
        <p:spPr bwMode="auto">
          <a:xfrm>
            <a:off x="2362200" y="5943600"/>
            <a:ext cx="510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a:solidFill>
                  <a:srgbClr val="0000FF"/>
                </a:solidFill>
                <a:latin typeface="Comic Sans MS" panose="030F0702030302020204" pitchFamily="66" charset="0"/>
              </a:rPr>
              <a:t>图  有三个游戏者</a:t>
            </a:r>
            <a:r>
              <a:rPr lang="en-US" altLang="zh-CN" sz="1600">
                <a:solidFill>
                  <a:srgbClr val="0000FF"/>
                </a:solidFill>
                <a:latin typeface="Comic Sans MS" panose="030F0702030302020204" pitchFamily="66" charset="0"/>
              </a:rPr>
              <a:t>(A,B,C)</a:t>
            </a:r>
            <a:r>
              <a:rPr lang="zh-CN" altLang="en-US" sz="1600">
                <a:solidFill>
                  <a:srgbClr val="0000FF"/>
                </a:solidFill>
                <a:latin typeface="Comic Sans MS" panose="030F0702030302020204" pitchFamily="66" charset="0"/>
              </a:rPr>
              <a:t>的博弈树中的前三层，节点标有从每个游戏者出发的值。根节点标示了最佳步骤</a:t>
            </a:r>
          </a:p>
        </p:txBody>
      </p:sp>
    </p:spTree>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日期占位符 1">
            <a:extLst>
              <a:ext uri="{FF2B5EF4-FFF2-40B4-BE49-F238E27FC236}">
                <a16:creationId xmlns:a16="http://schemas.microsoft.com/office/drawing/2014/main" id="{FF38F104-2878-4C86-86B2-70744D159F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B134D2-A945-4E49-B407-B25E3283680E}" type="datetime1">
              <a:rPr lang="en-US" altLang="zh-CN" sz="1400" smtClean="0"/>
              <a:pPr>
                <a:spcBef>
                  <a:spcPct val="0"/>
                </a:spcBef>
                <a:buClrTx/>
                <a:buSzTx/>
                <a:buFontTx/>
                <a:buNone/>
              </a:pPr>
              <a:t>3/18/2023</a:t>
            </a:fld>
            <a:endParaRPr lang="en-US" altLang="zh-CN" sz="1400"/>
          </a:p>
        </p:txBody>
      </p:sp>
      <p:sp>
        <p:nvSpPr>
          <p:cNvPr id="105474" name="灯片编号占位符 3">
            <a:extLst>
              <a:ext uri="{FF2B5EF4-FFF2-40B4-BE49-F238E27FC236}">
                <a16:creationId xmlns:a16="http://schemas.microsoft.com/office/drawing/2014/main" id="{0817A111-5FF5-4272-98A6-CEFB52929F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FC84FE-33F8-4A24-A65D-9FCEBD9997E9}" type="slidenum">
              <a:rPr lang="en-US" altLang="zh-CN" sz="2600">
                <a:solidFill>
                  <a:schemeClr val="bg1"/>
                </a:solidFill>
              </a:rPr>
              <a:pPr>
                <a:spcBef>
                  <a:spcPct val="0"/>
                </a:spcBef>
                <a:buClrTx/>
                <a:buSzTx/>
                <a:buFontTx/>
                <a:buNone/>
              </a:pPr>
              <a:t>89</a:t>
            </a:fld>
            <a:endParaRPr lang="en-US" altLang="zh-CN" sz="2600">
              <a:solidFill>
                <a:schemeClr val="bg1"/>
              </a:solidFill>
            </a:endParaRPr>
          </a:p>
        </p:txBody>
      </p:sp>
      <p:sp>
        <p:nvSpPr>
          <p:cNvPr id="105475" name="Text Box 2">
            <a:extLst>
              <a:ext uri="{FF2B5EF4-FFF2-40B4-BE49-F238E27FC236}">
                <a16:creationId xmlns:a16="http://schemas.microsoft.com/office/drawing/2014/main" id="{5452040D-AFE6-4304-BA12-9C78C0A06C1E}"/>
              </a:ext>
            </a:extLst>
          </p:cNvPr>
          <p:cNvSpPr txBox="1">
            <a:spLocks noChangeArrowheads="1"/>
          </p:cNvSpPr>
          <p:nvPr/>
        </p:nvSpPr>
        <p:spPr bwMode="auto">
          <a:xfrm>
            <a:off x="903288" y="2327275"/>
            <a:ext cx="7772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Comic Sans MS" panose="030F0702030302020204" pitchFamily="66" charset="0"/>
              </a:rPr>
              <a:t>任何玩过诸如</a:t>
            </a:r>
            <a:r>
              <a:rPr lang="en-US" altLang="zh-CN" sz="2000">
                <a:latin typeface="Times New Roman" panose="02020603050405020304" pitchFamily="18" charset="0"/>
              </a:rPr>
              <a:t>Diplomacy</a:t>
            </a:r>
            <a:r>
              <a:rPr lang="zh-CN" altLang="en-US" sz="2000">
                <a:latin typeface="Times New Roman" panose="02020603050405020304" pitchFamily="18" charset="0"/>
              </a:rPr>
              <a:t>（外交游戏）这样的多人游戏的人很快会意识到这比双人游戏要复杂得多。多人游戏通常会涉及在游戏者之间出现正式的联盟的情况。随着游戏的进行，联盟也建立或者解散。我们如何去理解这种行为呢？是否在多人游戏中对每一个游戏者来说联盟是最优策略的一个自然结果？看起来可能是这样的。例如</a:t>
            </a:r>
            <a:r>
              <a:rPr lang="en-US" altLang="zh-CN" sz="2000">
                <a:latin typeface="Times New Roman" panose="02020603050405020304" pitchFamily="18" charset="0"/>
              </a:rPr>
              <a:t>A</a:t>
            </a:r>
            <a:r>
              <a:rPr lang="zh-CN" altLang="en-US" sz="2000">
                <a:latin typeface="Times New Roman" panose="02020603050405020304" pitchFamily="18" charset="0"/>
              </a:rPr>
              <a:t>和</a:t>
            </a:r>
            <a:r>
              <a:rPr lang="en-US" altLang="zh-CN" sz="2000">
                <a:latin typeface="Times New Roman" panose="02020603050405020304" pitchFamily="18" charset="0"/>
              </a:rPr>
              <a:t>B</a:t>
            </a:r>
            <a:r>
              <a:rPr lang="zh-CN" altLang="en-US" sz="2000">
                <a:latin typeface="Times New Roman" panose="02020603050405020304" pitchFamily="18" charset="0"/>
              </a:rPr>
              <a:t>相对比较弱，而</a:t>
            </a:r>
            <a:r>
              <a:rPr lang="en-US" altLang="zh-CN" sz="2000">
                <a:latin typeface="Times New Roman" panose="02020603050405020304" pitchFamily="18" charset="0"/>
              </a:rPr>
              <a:t>C</a:t>
            </a:r>
            <a:r>
              <a:rPr lang="zh-CN" altLang="en-US" sz="2000">
                <a:latin typeface="Times New Roman" panose="02020603050405020304" pitchFamily="18" charset="0"/>
              </a:rPr>
              <a:t>很强。那么对于</a:t>
            </a:r>
            <a:r>
              <a:rPr lang="en-US" altLang="zh-CN" sz="2000">
                <a:latin typeface="Times New Roman" panose="02020603050405020304" pitchFamily="18" charset="0"/>
              </a:rPr>
              <a:t>A</a:t>
            </a:r>
            <a:r>
              <a:rPr lang="zh-CN" altLang="en-US" sz="2000">
                <a:latin typeface="Times New Roman" panose="02020603050405020304" pitchFamily="18" charset="0"/>
              </a:rPr>
              <a:t>和</a:t>
            </a:r>
            <a:r>
              <a:rPr lang="en-US" altLang="zh-CN" sz="2000">
                <a:latin typeface="Times New Roman" panose="02020603050405020304" pitchFamily="18" charset="0"/>
              </a:rPr>
              <a:t>B</a:t>
            </a:r>
            <a:r>
              <a:rPr lang="zh-CN" altLang="en-US" sz="2000">
                <a:latin typeface="Times New Roman" panose="02020603050405020304" pitchFamily="18" charset="0"/>
              </a:rPr>
              <a:t>而言，他们一起进攻</a:t>
            </a:r>
            <a:r>
              <a:rPr lang="en-US" altLang="zh-CN" sz="2000">
                <a:latin typeface="Times New Roman" panose="02020603050405020304" pitchFamily="18" charset="0"/>
              </a:rPr>
              <a:t>C</a:t>
            </a:r>
            <a:r>
              <a:rPr lang="zh-CN" altLang="en-US" sz="2000">
                <a:latin typeface="Times New Roman" panose="02020603050405020304" pitchFamily="18" charset="0"/>
              </a:rPr>
              <a:t>比等</a:t>
            </a:r>
            <a:r>
              <a:rPr lang="en-US" altLang="zh-CN" sz="2000">
                <a:latin typeface="Times New Roman" panose="02020603050405020304" pitchFamily="18" charset="0"/>
              </a:rPr>
              <a:t>C</a:t>
            </a:r>
            <a:r>
              <a:rPr lang="zh-CN" altLang="en-US" sz="2000">
                <a:latin typeface="Times New Roman" panose="02020603050405020304" pitchFamily="18" charset="0"/>
              </a:rPr>
              <a:t>逐个消灭它们要好，这样通常是最优的。如此，合作从纯自私的行为中涌现出来。当然一旦</a:t>
            </a:r>
            <a:r>
              <a:rPr lang="en-US" altLang="zh-CN" sz="2000">
                <a:latin typeface="Times New Roman" panose="02020603050405020304" pitchFamily="18" charset="0"/>
              </a:rPr>
              <a:t>C</a:t>
            </a:r>
            <a:r>
              <a:rPr lang="zh-CN" altLang="en-US" sz="2000">
                <a:latin typeface="Times New Roman" panose="02020603050405020304" pitchFamily="18" charset="0"/>
              </a:rPr>
              <a:t>在联合攻击下被削弱，联盟就失去了价值，于是</a:t>
            </a:r>
            <a:r>
              <a:rPr lang="en-US" altLang="zh-CN" sz="2000">
                <a:latin typeface="Times New Roman" panose="02020603050405020304" pitchFamily="18" charset="0"/>
              </a:rPr>
              <a:t>A</a:t>
            </a:r>
            <a:r>
              <a:rPr lang="zh-CN" altLang="en-US" sz="2000">
                <a:latin typeface="Times New Roman" panose="02020603050405020304" pitchFamily="18" charset="0"/>
              </a:rPr>
              <a:t>或</a:t>
            </a:r>
            <a:r>
              <a:rPr lang="en-US" altLang="zh-CN" sz="2000">
                <a:latin typeface="Times New Roman" panose="02020603050405020304" pitchFamily="18" charset="0"/>
              </a:rPr>
              <a:t>B</a:t>
            </a:r>
            <a:r>
              <a:rPr lang="zh-CN" altLang="en-US" sz="2000">
                <a:latin typeface="Times New Roman" panose="02020603050405020304" pitchFamily="18" charset="0"/>
              </a:rPr>
              <a:t>就会破坏协议。某些情况下，外在的联盟仅仅是把将要发生的具体化。在另一些情况下，违反盟约会损害社会声誉，所以游戏者要在毁约得到直接利益和被认为不可信任而带来的长期弊端之间进行权衡。</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3">
            <a:extLst>
              <a:ext uri="{FF2B5EF4-FFF2-40B4-BE49-F238E27FC236}">
                <a16:creationId xmlns:a16="http://schemas.microsoft.com/office/drawing/2014/main" id="{7823A435-722A-4770-B16F-C38EDBE004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8EFC79-6B34-48AE-8307-6EF2484A48A4}" type="datetime1">
              <a:rPr lang="en-US" altLang="zh-CN" sz="1400" smtClean="0"/>
              <a:pPr>
                <a:spcBef>
                  <a:spcPct val="0"/>
                </a:spcBef>
                <a:buClrTx/>
                <a:buSzTx/>
                <a:buFontTx/>
                <a:buNone/>
              </a:pPr>
              <a:t>3/18/2023</a:t>
            </a:fld>
            <a:endParaRPr lang="en-US" altLang="zh-CN" sz="1400"/>
          </a:p>
        </p:txBody>
      </p:sp>
      <p:sp>
        <p:nvSpPr>
          <p:cNvPr id="23554" name="灯片编号占位符 5">
            <a:extLst>
              <a:ext uri="{FF2B5EF4-FFF2-40B4-BE49-F238E27FC236}">
                <a16:creationId xmlns:a16="http://schemas.microsoft.com/office/drawing/2014/main" id="{601D23FE-5327-4101-81A5-33AF5F2DC4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4C842E-C9B9-44C1-A0F8-BFD13813C915}" type="slidenum">
              <a:rPr lang="en-US" altLang="zh-CN" sz="2600">
                <a:solidFill>
                  <a:schemeClr val="bg1"/>
                </a:solidFill>
              </a:rPr>
              <a:pPr>
                <a:spcBef>
                  <a:spcPct val="0"/>
                </a:spcBef>
                <a:buClrTx/>
                <a:buSzTx/>
                <a:buFontTx/>
                <a:buNone/>
              </a:pPr>
              <a:t>9</a:t>
            </a:fld>
            <a:endParaRPr lang="en-US" altLang="zh-CN" sz="2600">
              <a:solidFill>
                <a:schemeClr val="bg1"/>
              </a:solidFill>
            </a:endParaRPr>
          </a:p>
        </p:txBody>
      </p:sp>
      <p:sp>
        <p:nvSpPr>
          <p:cNvPr id="23555" name="AutoShape 2">
            <a:extLst>
              <a:ext uri="{FF2B5EF4-FFF2-40B4-BE49-F238E27FC236}">
                <a16:creationId xmlns:a16="http://schemas.microsoft.com/office/drawing/2014/main" id="{7677ADD2-5E95-4B64-8E09-9470DC23D5E5}"/>
              </a:ext>
            </a:extLst>
          </p:cNvPr>
          <p:cNvSpPr>
            <a:spLocks noGrp="1" noChangeArrowheads="1"/>
          </p:cNvSpPr>
          <p:nvPr>
            <p:ph type="title"/>
          </p:nvPr>
        </p:nvSpPr>
        <p:spPr/>
        <p:txBody>
          <a:bodyPr/>
          <a:lstStyle/>
          <a:p>
            <a:pPr eaLnBrk="1" hangingPunct="1"/>
            <a:r>
              <a:rPr lang="zh-CN" altLang="en-US"/>
              <a:t>练习</a:t>
            </a:r>
            <a:r>
              <a:rPr lang="en-US" altLang="zh-CN"/>
              <a:t>2</a:t>
            </a:r>
            <a:r>
              <a:rPr lang="zh-CN" altLang="en-US"/>
              <a:t>：</a:t>
            </a:r>
          </a:p>
        </p:txBody>
      </p:sp>
      <p:sp>
        <p:nvSpPr>
          <p:cNvPr id="23556" name="Rectangle 3">
            <a:extLst>
              <a:ext uri="{FF2B5EF4-FFF2-40B4-BE49-F238E27FC236}">
                <a16:creationId xmlns:a16="http://schemas.microsoft.com/office/drawing/2014/main" id="{872AE4C0-8CF5-4680-BA45-FAB8694EDB14}"/>
              </a:ext>
            </a:extLst>
          </p:cNvPr>
          <p:cNvSpPr>
            <a:spLocks noGrp="1" noChangeArrowheads="1"/>
          </p:cNvSpPr>
          <p:nvPr>
            <p:ph type="body" idx="1"/>
          </p:nvPr>
        </p:nvSpPr>
        <p:spPr>
          <a:xfrm>
            <a:off x="838200" y="2362200"/>
            <a:ext cx="7910513" cy="3724275"/>
          </a:xfrm>
        </p:spPr>
        <p:txBody>
          <a:bodyPr/>
          <a:lstStyle/>
          <a:p>
            <a:pPr eaLnBrk="1" hangingPunct="1">
              <a:buFont typeface="Wingdings" panose="05000000000000000000" pitchFamily="2" charset="2"/>
              <a:buNone/>
            </a:pPr>
            <a:r>
              <a:rPr lang="zh-CN" altLang="en-US" b="1"/>
              <a:t>一个产生式系统使用下面一组重写规则，这些重</a:t>
            </a:r>
          </a:p>
          <a:p>
            <a:pPr eaLnBrk="1" hangingPunct="1">
              <a:buFont typeface="Wingdings" panose="05000000000000000000" pitchFamily="2" charset="2"/>
              <a:buNone/>
            </a:pPr>
            <a:r>
              <a:rPr lang="zh-CN" altLang="en-US" b="1"/>
              <a:t>写规则把左面的数字转换成右边的数字串。</a:t>
            </a:r>
          </a:p>
          <a:p>
            <a:pPr eaLnBrk="1" hangingPunct="1">
              <a:buFont typeface="Wingdings" panose="05000000000000000000" pitchFamily="2" charset="2"/>
              <a:buNone/>
            </a:pPr>
            <a:r>
              <a:rPr lang="en-US" altLang="zh-CN" b="1"/>
              <a:t>6→3,3          4→3,1</a:t>
            </a:r>
          </a:p>
          <a:p>
            <a:pPr eaLnBrk="1" hangingPunct="1">
              <a:buFont typeface="Wingdings" panose="05000000000000000000" pitchFamily="2" charset="2"/>
              <a:buNone/>
            </a:pPr>
            <a:r>
              <a:rPr lang="en-US" altLang="zh-CN" b="1"/>
              <a:t>6→4,2          3→2,1</a:t>
            </a:r>
          </a:p>
          <a:p>
            <a:pPr eaLnBrk="1" hangingPunct="1">
              <a:buFont typeface="Wingdings" panose="05000000000000000000" pitchFamily="2" charset="2"/>
              <a:buNone/>
            </a:pPr>
            <a:r>
              <a:rPr lang="en-US" altLang="zh-CN" b="1"/>
              <a:t>4→2,2          2→1,1</a:t>
            </a:r>
          </a:p>
          <a:p>
            <a:pPr eaLnBrk="1" hangingPunct="1">
              <a:buFont typeface="Wingdings" panose="05000000000000000000" pitchFamily="2" charset="2"/>
              <a:buNone/>
            </a:pPr>
            <a:r>
              <a:rPr lang="zh-CN" altLang="en-US" b="1"/>
              <a:t>使用这些规则把</a:t>
            </a:r>
            <a:r>
              <a:rPr lang="en-US" altLang="zh-CN" b="1"/>
              <a:t>6</a:t>
            </a:r>
            <a:r>
              <a:rPr lang="zh-CN" altLang="en-US" b="1"/>
              <a:t>转换成由</a:t>
            </a:r>
            <a:r>
              <a:rPr lang="en-US" altLang="zh-CN" b="1"/>
              <a:t>1</a:t>
            </a:r>
            <a:r>
              <a:rPr lang="zh-CN" altLang="en-US" b="1"/>
              <a:t>组成的数字串。</a:t>
            </a:r>
          </a:p>
          <a:p>
            <a:pPr eaLnBrk="1" hangingPunct="1">
              <a:buFont typeface="Wingdings" panose="05000000000000000000" pitchFamily="2" charset="2"/>
              <a:buNone/>
            </a:pPr>
            <a:r>
              <a:rPr lang="zh-CN" altLang="it-IT" b="1">
                <a:cs typeface="Times New Roman" panose="02020603050405020304" pitchFamily="18" charset="0"/>
              </a:rPr>
              <a:t>请用与</a:t>
            </a:r>
            <a:r>
              <a:rPr lang="it-IT" altLang="zh-CN" b="1">
                <a:cs typeface="Times New Roman" panose="02020603050405020304" pitchFamily="18" charset="0"/>
              </a:rPr>
              <a:t>/</a:t>
            </a:r>
            <a:r>
              <a:rPr lang="zh-CN" altLang="it-IT" b="1">
                <a:cs typeface="Times New Roman" panose="02020603050405020304" pitchFamily="18" charset="0"/>
              </a:rPr>
              <a:t>或图表示此产生式系统。</a:t>
            </a:r>
            <a:r>
              <a:rPr lang="zh-CN" altLang="en-US" b="1"/>
              <a:t> </a:t>
            </a:r>
          </a:p>
        </p:txBody>
      </p:sp>
    </p:spTree>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日期占位符 1">
            <a:extLst>
              <a:ext uri="{FF2B5EF4-FFF2-40B4-BE49-F238E27FC236}">
                <a16:creationId xmlns:a16="http://schemas.microsoft.com/office/drawing/2014/main" id="{E9FC009A-F8F8-4AB0-B46C-692D3E8553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1D13E6-3F35-49F8-AC3B-9FFD9C4FD368}" type="datetime1">
              <a:rPr lang="en-US" altLang="zh-CN" sz="1400" smtClean="0"/>
              <a:pPr>
                <a:spcBef>
                  <a:spcPct val="0"/>
                </a:spcBef>
                <a:buClrTx/>
                <a:buSzTx/>
                <a:buFontTx/>
                <a:buNone/>
              </a:pPr>
              <a:t>3/18/2023</a:t>
            </a:fld>
            <a:endParaRPr lang="en-US" altLang="zh-CN" sz="1400"/>
          </a:p>
        </p:txBody>
      </p:sp>
      <p:sp>
        <p:nvSpPr>
          <p:cNvPr id="106498" name="灯片编号占位符 3">
            <a:extLst>
              <a:ext uri="{FF2B5EF4-FFF2-40B4-BE49-F238E27FC236}">
                <a16:creationId xmlns:a16="http://schemas.microsoft.com/office/drawing/2014/main" id="{E6C401F9-695A-4FE6-863B-3A941CC1A3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7E5070-66E1-433D-B422-14D75571C681}" type="slidenum">
              <a:rPr lang="en-US" altLang="zh-CN" sz="2600">
                <a:solidFill>
                  <a:schemeClr val="bg1"/>
                </a:solidFill>
              </a:rPr>
              <a:pPr>
                <a:spcBef>
                  <a:spcPct val="0"/>
                </a:spcBef>
                <a:buClrTx/>
                <a:buSzTx/>
                <a:buFontTx/>
                <a:buNone/>
              </a:pPr>
              <a:t>90</a:t>
            </a:fld>
            <a:endParaRPr lang="en-US" altLang="zh-CN" sz="2600">
              <a:solidFill>
                <a:schemeClr val="bg1"/>
              </a:solidFill>
            </a:endParaRPr>
          </a:p>
        </p:txBody>
      </p:sp>
      <p:sp>
        <p:nvSpPr>
          <p:cNvPr id="106499" name="Text Box 2">
            <a:extLst>
              <a:ext uri="{FF2B5EF4-FFF2-40B4-BE49-F238E27FC236}">
                <a16:creationId xmlns:a16="http://schemas.microsoft.com/office/drawing/2014/main" id="{31507727-76C7-4CF6-9600-FF550EA5EE0D}"/>
              </a:ext>
            </a:extLst>
          </p:cNvPr>
          <p:cNvSpPr txBox="1">
            <a:spLocks noChangeArrowheads="1"/>
          </p:cNvSpPr>
          <p:nvPr/>
        </p:nvSpPr>
        <p:spPr bwMode="auto">
          <a:xfrm>
            <a:off x="836613" y="2362200"/>
            <a:ext cx="7696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如果游戏是非零和的，那么合作也可能发生在两人游戏中。例如，假设有一个终止状态的效用值向量是（</a:t>
            </a:r>
            <a:r>
              <a:rPr lang="en-US" altLang="zh-CN" sz="2400">
                <a:latin typeface="Comic Sans MS" panose="030F0702030302020204" pitchFamily="66" charset="0"/>
              </a:rPr>
              <a:t>v</a:t>
            </a:r>
            <a:r>
              <a:rPr lang="en-US" altLang="zh-CN" sz="2400" baseline="-25000">
                <a:latin typeface="Comic Sans MS" panose="030F0702030302020204" pitchFamily="66" charset="0"/>
              </a:rPr>
              <a:t>A</a:t>
            </a:r>
            <a:r>
              <a:rPr lang="en-US" altLang="zh-CN" sz="2400">
                <a:latin typeface="Comic Sans MS" panose="030F0702030302020204" pitchFamily="66" charset="0"/>
              </a:rPr>
              <a:t>=1000,v</a:t>
            </a:r>
            <a:r>
              <a:rPr lang="en-US" altLang="zh-CN" sz="2400" baseline="-25000">
                <a:latin typeface="Comic Sans MS" panose="030F0702030302020204" pitchFamily="66" charset="0"/>
              </a:rPr>
              <a:t>B</a:t>
            </a:r>
            <a:r>
              <a:rPr lang="en-US" altLang="zh-CN" sz="2400">
                <a:latin typeface="Comic Sans MS" panose="030F0702030302020204" pitchFamily="66" charset="0"/>
              </a:rPr>
              <a:t>=1000)</a:t>
            </a:r>
            <a:r>
              <a:rPr lang="zh-CN" altLang="en-US" sz="2400">
                <a:latin typeface="Comic Sans MS" panose="030F0702030302020204" pitchFamily="66" charset="0"/>
              </a:rPr>
              <a:t>，并且</a:t>
            </a:r>
            <a:r>
              <a:rPr lang="en-US" altLang="zh-CN" sz="2400">
                <a:latin typeface="Comic Sans MS" panose="030F0702030302020204" pitchFamily="66" charset="0"/>
              </a:rPr>
              <a:t>1000</a:t>
            </a:r>
            <a:r>
              <a:rPr lang="zh-CN" altLang="en-US" sz="2400">
                <a:latin typeface="Comic Sans MS" panose="030F0702030302020204" pitchFamily="66" charset="0"/>
              </a:rPr>
              <a:t>对于两个游戏者都是最高的可能效用值。那么双方的最优策略就是做一切可能的招数来达到这个状态</a:t>
            </a:r>
            <a:r>
              <a:rPr lang="en-US" altLang="zh-CN" sz="2400"/>
              <a:t>—</a:t>
            </a:r>
            <a:r>
              <a:rPr lang="zh-CN" altLang="en-US" sz="2400">
                <a:latin typeface="Comic Sans MS" panose="030F0702030302020204" pitchFamily="66" charset="0"/>
              </a:rPr>
              <a:t>也就是说，双方会自动合作来达到共同渴望的目标。</a:t>
            </a:r>
          </a:p>
        </p:txBody>
      </p:sp>
    </p:spTree>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日期占位符 3">
            <a:extLst>
              <a:ext uri="{FF2B5EF4-FFF2-40B4-BE49-F238E27FC236}">
                <a16:creationId xmlns:a16="http://schemas.microsoft.com/office/drawing/2014/main" id="{32C73637-CF1E-4516-B38B-0693F0EF9E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8D9DF1-F8F9-4795-909E-C742C9AC0868}" type="datetime1">
              <a:rPr lang="en-US" altLang="zh-CN" sz="1400" smtClean="0"/>
              <a:pPr>
                <a:spcBef>
                  <a:spcPct val="0"/>
                </a:spcBef>
                <a:buClrTx/>
                <a:buSzTx/>
                <a:buFontTx/>
                <a:buNone/>
              </a:pPr>
              <a:t>3/18/2023</a:t>
            </a:fld>
            <a:endParaRPr lang="en-US" altLang="zh-CN" sz="1400"/>
          </a:p>
        </p:txBody>
      </p:sp>
      <p:sp>
        <p:nvSpPr>
          <p:cNvPr id="107522" name="灯片编号占位符 5">
            <a:extLst>
              <a:ext uri="{FF2B5EF4-FFF2-40B4-BE49-F238E27FC236}">
                <a16:creationId xmlns:a16="http://schemas.microsoft.com/office/drawing/2014/main" id="{6AF34112-B5E2-4648-ACC2-8A35CAD97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DC0A1E-2B2B-4E58-BBD6-862147E3C020}" type="slidenum">
              <a:rPr lang="en-US" altLang="zh-CN" sz="2600">
                <a:solidFill>
                  <a:schemeClr val="bg1"/>
                </a:solidFill>
              </a:rPr>
              <a:pPr>
                <a:spcBef>
                  <a:spcPct val="0"/>
                </a:spcBef>
                <a:buClrTx/>
                <a:buSzTx/>
                <a:buFontTx/>
                <a:buNone/>
              </a:pPr>
              <a:t>91</a:t>
            </a:fld>
            <a:endParaRPr lang="en-US" altLang="zh-CN" sz="2600">
              <a:solidFill>
                <a:schemeClr val="bg1"/>
              </a:solidFill>
            </a:endParaRPr>
          </a:p>
        </p:txBody>
      </p:sp>
      <p:sp>
        <p:nvSpPr>
          <p:cNvPr id="107523" name="AutoShape 2">
            <a:extLst>
              <a:ext uri="{FF2B5EF4-FFF2-40B4-BE49-F238E27FC236}">
                <a16:creationId xmlns:a16="http://schemas.microsoft.com/office/drawing/2014/main" id="{29B2582C-EC15-4351-AB21-CB094D9BD6C9}"/>
              </a:ext>
            </a:extLst>
          </p:cNvPr>
          <p:cNvSpPr>
            <a:spLocks noGrp="1" noChangeArrowheads="1"/>
          </p:cNvSpPr>
          <p:nvPr>
            <p:ph type="title"/>
          </p:nvPr>
        </p:nvSpPr>
        <p:spPr/>
        <p:txBody>
          <a:bodyPr/>
          <a:lstStyle/>
          <a:p>
            <a:pPr eaLnBrk="1" hangingPunct="1"/>
            <a:r>
              <a:rPr lang="zh-CN" altLang="en-US" sz="3200" b="0">
                <a:latin typeface="Times New Roman" panose="02020603050405020304" pitchFamily="18" charset="0"/>
                <a:ea typeface="楷体_GB2312" pitchFamily="49" charset="-122"/>
              </a:rPr>
              <a:t>产生式系统表示及其搜索方法基本内容</a:t>
            </a:r>
          </a:p>
        </p:txBody>
      </p:sp>
      <p:sp>
        <p:nvSpPr>
          <p:cNvPr id="107524" name="Rectangle 3">
            <a:extLst>
              <a:ext uri="{FF2B5EF4-FFF2-40B4-BE49-F238E27FC236}">
                <a16:creationId xmlns:a16="http://schemas.microsoft.com/office/drawing/2014/main" id="{ED0A5A16-DB1F-4F4B-A4A1-2B508E816595}"/>
              </a:ext>
            </a:extLst>
          </p:cNvPr>
          <p:cNvSpPr>
            <a:spLocks noGrp="1" noChangeArrowheads="1"/>
          </p:cNvSpPr>
          <p:nvPr>
            <p:ph type="body" idx="1"/>
          </p:nvPr>
        </p:nvSpPr>
        <p:spPr/>
        <p:txBody>
          <a:bodyPr/>
          <a:lstStyle/>
          <a:p>
            <a:pPr eaLnBrk="1" hangingPunct="1">
              <a:lnSpc>
                <a:spcPct val="80000"/>
              </a:lnSpc>
            </a:pPr>
            <a:r>
              <a:rPr lang="zh-CN" altLang="en-US" sz="1800"/>
              <a:t>产生式系统概念</a:t>
            </a:r>
          </a:p>
          <a:p>
            <a:pPr eaLnBrk="1" hangingPunct="1">
              <a:lnSpc>
                <a:spcPct val="80000"/>
              </a:lnSpc>
              <a:buFont typeface="Wingdings" panose="05000000000000000000" pitchFamily="2" charset="2"/>
              <a:buNone/>
            </a:pPr>
            <a:r>
              <a:rPr lang="zh-CN" altLang="en-US" sz="1800"/>
              <a:t>      基本工作过程（</a:t>
            </a:r>
            <a:r>
              <a:rPr lang="en-US" altLang="zh-CN" sz="1800"/>
              <a:t>Procedure PRODUCTION</a:t>
            </a:r>
            <a:r>
              <a:rPr lang="zh-CN" altLang="en-US" sz="1800"/>
              <a:t>）</a:t>
            </a:r>
          </a:p>
          <a:p>
            <a:pPr eaLnBrk="1" hangingPunct="1">
              <a:lnSpc>
                <a:spcPct val="80000"/>
              </a:lnSpc>
            </a:pPr>
            <a:r>
              <a:rPr lang="zh-CN" altLang="en-US" sz="1800"/>
              <a:t>产生式系统工作方式：正向、反向、双向</a:t>
            </a:r>
          </a:p>
          <a:p>
            <a:pPr eaLnBrk="1" hangingPunct="1">
              <a:lnSpc>
                <a:spcPct val="80000"/>
              </a:lnSpc>
            </a:pPr>
            <a:r>
              <a:rPr lang="zh-CN" altLang="en-US" sz="1800"/>
              <a:t>产生式系统控制策略</a:t>
            </a:r>
          </a:p>
          <a:p>
            <a:pPr eaLnBrk="1" hangingPunct="1">
              <a:lnSpc>
                <a:spcPct val="80000"/>
              </a:lnSpc>
              <a:buFont typeface="Wingdings" panose="05000000000000000000" pitchFamily="2" charset="2"/>
              <a:buNone/>
            </a:pPr>
            <a:r>
              <a:rPr lang="zh-CN" altLang="en-US" sz="1800"/>
              <a:t>     不可撤回式：爬山函数</a:t>
            </a:r>
          </a:p>
          <a:p>
            <a:pPr eaLnBrk="1" hangingPunct="1">
              <a:lnSpc>
                <a:spcPct val="80000"/>
              </a:lnSpc>
              <a:buFont typeface="Wingdings" panose="05000000000000000000" pitchFamily="2" charset="2"/>
              <a:buNone/>
            </a:pPr>
            <a:r>
              <a:rPr lang="zh-CN" altLang="en-US" sz="1800"/>
              <a:t>     试探式：</a:t>
            </a:r>
          </a:p>
          <a:p>
            <a:pPr eaLnBrk="1" hangingPunct="1">
              <a:lnSpc>
                <a:spcPct val="80000"/>
              </a:lnSpc>
              <a:buFont typeface="Wingdings" panose="05000000000000000000" pitchFamily="2" charset="2"/>
              <a:buNone/>
            </a:pPr>
            <a:r>
              <a:rPr lang="zh-CN" altLang="en-US" sz="1800"/>
              <a:t>           回溯：</a:t>
            </a:r>
            <a:r>
              <a:rPr lang="en-US" altLang="zh-CN" sz="1800"/>
              <a:t>BACKTRACK</a:t>
            </a:r>
            <a:r>
              <a:rPr lang="zh-CN" altLang="en-US" sz="1800"/>
              <a:t>、</a:t>
            </a:r>
            <a:r>
              <a:rPr lang="en-US" altLang="zh-CN" sz="1800"/>
              <a:t>BACKTRACK1</a:t>
            </a:r>
          </a:p>
          <a:p>
            <a:pPr eaLnBrk="1" hangingPunct="1">
              <a:lnSpc>
                <a:spcPct val="80000"/>
              </a:lnSpc>
              <a:buFont typeface="Wingdings" panose="05000000000000000000" pitchFamily="2" charset="2"/>
              <a:buNone/>
            </a:pPr>
            <a:r>
              <a:rPr lang="en-US" altLang="zh-CN" sz="1800"/>
              <a:t>           </a:t>
            </a:r>
            <a:r>
              <a:rPr lang="zh-CN" altLang="en-US" sz="1800"/>
              <a:t>图搜索：</a:t>
            </a:r>
            <a:r>
              <a:rPr lang="en-US" altLang="zh-CN" sz="1800"/>
              <a:t>GRAPHSEARCH</a:t>
            </a:r>
            <a:r>
              <a:rPr lang="zh-CN" altLang="en-US" sz="1800"/>
              <a:t>、 </a:t>
            </a:r>
            <a:r>
              <a:rPr lang="en-US" altLang="zh-CN" sz="1800"/>
              <a:t>A</a:t>
            </a:r>
            <a:r>
              <a:rPr lang="zh-CN" altLang="en-US" sz="1800"/>
              <a:t>算法、</a:t>
            </a:r>
            <a:r>
              <a:rPr lang="en-US" altLang="zh-CN" sz="1800"/>
              <a:t>A*</a:t>
            </a:r>
            <a:r>
              <a:rPr lang="zh-CN" altLang="en-US" sz="1800"/>
              <a:t>算法</a:t>
            </a:r>
          </a:p>
          <a:p>
            <a:pPr eaLnBrk="1" hangingPunct="1">
              <a:lnSpc>
                <a:spcPct val="80000"/>
              </a:lnSpc>
            </a:pPr>
            <a:r>
              <a:rPr lang="zh-CN" altLang="en-US" sz="1800"/>
              <a:t> 特殊产生式系统</a:t>
            </a:r>
          </a:p>
          <a:p>
            <a:pPr eaLnBrk="1" hangingPunct="1">
              <a:lnSpc>
                <a:spcPct val="80000"/>
              </a:lnSpc>
              <a:buFont typeface="Wingdings" panose="05000000000000000000" pitchFamily="2" charset="2"/>
              <a:buNone/>
            </a:pPr>
            <a:r>
              <a:rPr lang="zh-CN" altLang="en-US" sz="1800"/>
              <a:t>      可交换、可分解</a:t>
            </a:r>
            <a:r>
              <a:rPr lang="en-US" altLang="zh-CN" sz="1800"/>
              <a:t>(Procedure SPLIT)</a:t>
            </a:r>
          </a:p>
          <a:p>
            <a:pPr eaLnBrk="1" hangingPunct="1">
              <a:lnSpc>
                <a:spcPct val="80000"/>
              </a:lnSpc>
            </a:pPr>
            <a:r>
              <a:rPr lang="zh-CN" altLang="en-US" sz="1800"/>
              <a:t>可分解产生式系统的搜索策略：</a:t>
            </a:r>
          </a:p>
          <a:p>
            <a:pPr eaLnBrk="1" hangingPunct="1">
              <a:lnSpc>
                <a:spcPct val="80000"/>
              </a:lnSpc>
              <a:buFont typeface="Wingdings" panose="05000000000000000000" pitchFamily="2" charset="2"/>
              <a:buNone/>
            </a:pPr>
            <a:r>
              <a:rPr kumimoji="1" lang="zh-CN" altLang="en-US" sz="1800">
                <a:solidFill>
                  <a:srgbClr val="000000"/>
                </a:solidFill>
              </a:rPr>
              <a:t>        与或图的启发式搜索算法</a:t>
            </a:r>
            <a:r>
              <a:rPr kumimoji="1" lang="en-US" altLang="zh-CN" sz="1800">
                <a:solidFill>
                  <a:srgbClr val="000000"/>
                </a:solidFill>
              </a:rPr>
              <a:t>AO*</a:t>
            </a:r>
          </a:p>
          <a:p>
            <a:pPr eaLnBrk="1" hangingPunct="1">
              <a:lnSpc>
                <a:spcPct val="80000"/>
              </a:lnSpc>
              <a:buFont typeface="Wingdings" panose="05000000000000000000" pitchFamily="2" charset="2"/>
              <a:buNone/>
            </a:pPr>
            <a:r>
              <a:rPr kumimoji="1" lang="en-US" altLang="zh-CN" sz="1800">
                <a:solidFill>
                  <a:srgbClr val="000000"/>
                </a:solidFill>
              </a:rPr>
              <a:t>         </a:t>
            </a:r>
            <a:r>
              <a:rPr kumimoji="1" lang="zh-CN" altLang="en-US" sz="1800">
                <a:solidFill>
                  <a:srgbClr val="000000"/>
                </a:solidFill>
              </a:rPr>
              <a:t>博弈树搜索</a:t>
            </a:r>
            <a:r>
              <a:rPr kumimoji="1" lang="en-US" altLang="zh-CN" sz="1800">
                <a:solidFill>
                  <a:srgbClr val="000000"/>
                </a:solidFill>
              </a:rPr>
              <a:t>MINIMAX</a:t>
            </a:r>
            <a:r>
              <a:rPr kumimoji="1" lang="zh-CN" altLang="en-US" sz="1800">
                <a:solidFill>
                  <a:srgbClr val="000000"/>
                </a:solidFill>
              </a:rPr>
              <a:t>过程、</a:t>
            </a:r>
            <a:r>
              <a:rPr kumimoji="1" lang="en-US" altLang="zh-CN" sz="1800">
                <a:solidFill>
                  <a:srgbClr val="000000"/>
                </a:solidFill>
              </a:rPr>
              <a:t>α-β</a:t>
            </a:r>
            <a:r>
              <a:rPr kumimoji="1" lang="zh-CN" altLang="en-US" sz="1800">
                <a:solidFill>
                  <a:srgbClr val="000000"/>
                </a:solidFill>
              </a:rPr>
              <a:t>过程</a:t>
            </a:r>
          </a:p>
        </p:txBody>
      </p:sp>
    </p:spTree>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a:extLst>
              <a:ext uri="{FF2B5EF4-FFF2-40B4-BE49-F238E27FC236}">
                <a16:creationId xmlns:a16="http://schemas.microsoft.com/office/drawing/2014/main" id="{6B376843-A9D0-4CE7-A345-59B32CACACD9}"/>
              </a:ext>
            </a:extLst>
          </p:cNvPr>
          <p:cNvSpPr>
            <a:spLocks noGrp="1" noChangeArrowheads="1"/>
          </p:cNvSpPr>
          <p:nvPr>
            <p:ph type="title"/>
          </p:nvPr>
        </p:nvSpPr>
        <p:spPr/>
        <p:txBody>
          <a:bodyPr/>
          <a:lstStyle/>
          <a:p>
            <a:endParaRPr lang="zh-CN" altLang="en-US"/>
          </a:p>
        </p:txBody>
      </p:sp>
      <p:sp>
        <p:nvSpPr>
          <p:cNvPr id="108546" name="日期占位符 3">
            <a:extLst>
              <a:ext uri="{FF2B5EF4-FFF2-40B4-BE49-F238E27FC236}">
                <a16:creationId xmlns:a16="http://schemas.microsoft.com/office/drawing/2014/main" id="{E110023C-32FA-4EC7-BEF2-FD097F11AB3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F72B61-6DFF-4E10-8247-76DCA15D784C}" type="datetime1">
              <a:rPr lang="en-US" altLang="zh-CN" sz="1400" smtClean="0"/>
              <a:pPr>
                <a:spcBef>
                  <a:spcPct val="0"/>
                </a:spcBef>
                <a:buClrTx/>
                <a:buSzTx/>
                <a:buFontTx/>
                <a:buNone/>
              </a:pPr>
              <a:t>3/18/2023</a:t>
            </a:fld>
            <a:endParaRPr lang="en-US" altLang="zh-CN" sz="1400"/>
          </a:p>
        </p:txBody>
      </p:sp>
      <p:sp>
        <p:nvSpPr>
          <p:cNvPr id="108547" name="灯片编号占位符 4">
            <a:extLst>
              <a:ext uri="{FF2B5EF4-FFF2-40B4-BE49-F238E27FC236}">
                <a16:creationId xmlns:a16="http://schemas.microsoft.com/office/drawing/2014/main" id="{75AE85D9-D237-4E82-B4C4-80AC8DADF5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BE348E-93DC-4F78-8560-BB28F9FDEA6D}" type="slidenum">
              <a:rPr lang="en-US" altLang="zh-CN" sz="2600">
                <a:solidFill>
                  <a:schemeClr val="bg1"/>
                </a:solidFill>
              </a:rPr>
              <a:pPr>
                <a:spcBef>
                  <a:spcPct val="0"/>
                </a:spcBef>
                <a:buClrTx/>
                <a:buSzTx/>
                <a:buFontTx/>
                <a:buNone/>
              </a:pPr>
              <a:t>92</a:t>
            </a:fld>
            <a:endParaRPr lang="en-US" altLang="zh-CN" sz="2600">
              <a:solidFill>
                <a:schemeClr val="bg1"/>
              </a:solidFill>
            </a:endParaRPr>
          </a:p>
        </p:txBody>
      </p:sp>
      <p:pic>
        <p:nvPicPr>
          <p:cNvPr id="108548" name="Picture 2">
            <a:extLst>
              <a:ext uri="{FF2B5EF4-FFF2-40B4-BE49-F238E27FC236}">
                <a16:creationId xmlns:a16="http://schemas.microsoft.com/office/drawing/2014/main" id="{CB9CBC65-8EB0-4210-A5BE-183AF3584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708275"/>
            <a:ext cx="75787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8549" name="Picture 3">
            <a:extLst>
              <a:ext uri="{FF2B5EF4-FFF2-40B4-BE49-F238E27FC236}">
                <a16:creationId xmlns:a16="http://schemas.microsoft.com/office/drawing/2014/main" id="{2E3CF38D-1F3D-4039-B081-337AD1C75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5445125"/>
            <a:ext cx="64817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a:extLst>
              <a:ext uri="{FF2B5EF4-FFF2-40B4-BE49-F238E27FC236}">
                <a16:creationId xmlns:a16="http://schemas.microsoft.com/office/drawing/2014/main" id="{379FC03D-9A2F-41C2-80C4-3DC7F64E2594}"/>
              </a:ext>
            </a:extLst>
          </p:cNvPr>
          <p:cNvSpPr>
            <a:spLocks noGrp="1" noChangeArrowheads="1"/>
          </p:cNvSpPr>
          <p:nvPr>
            <p:ph type="title"/>
          </p:nvPr>
        </p:nvSpPr>
        <p:spPr/>
        <p:txBody>
          <a:bodyPr/>
          <a:lstStyle/>
          <a:p>
            <a:endParaRPr lang="zh-CN" altLang="en-US"/>
          </a:p>
        </p:txBody>
      </p:sp>
      <p:sp>
        <p:nvSpPr>
          <p:cNvPr id="109570" name="日期占位符 3">
            <a:extLst>
              <a:ext uri="{FF2B5EF4-FFF2-40B4-BE49-F238E27FC236}">
                <a16:creationId xmlns:a16="http://schemas.microsoft.com/office/drawing/2014/main" id="{4AD54A1D-5B2A-4BB8-ABE4-FBB77168270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D4003B-4ED2-4828-B28C-6E3FCFC16965}" type="datetime1">
              <a:rPr lang="en-US" altLang="zh-CN" sz="1400" smtClean="0"/>
              <a:pPr>
                <a:spcBef>
                  <a:spcPct val="0"/>
                </a:spcBef>
                <a:buClrTx/>
                <a:buSzTx/>
                <a:buFontTx/>
                <a:buNone/>
              </a:pPr>
              <a:t>3/18/2023</a:t>
            </a:fld>
            <a:endParaRPr lang="en-US" altLang="zh-CN" sz="1400"/>
          </a:p>
        </p:txBody>
      </p:sp>
      <p:sp>
        <p:nvSpPr>
          <p:cNvPr id="109571" name="灯片编号占位符 4">
            <a:extLst>
              <a:ext uri="{FF2B5EF4-FFF2-40B4-BE49-F238E27FC236}">
                <a16:creationId xmlns:a16="http://schemas.microsoft.com/office/drawing/2014/main" id="{F811F3ED-94D2-476A-BDF0-19D13DB711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6BE781-B431-4635-9071-FA487E2E10D1}" type="slidenum">
              <a:rPr lang="en-US" altLang="zh-CN" sz="2600">
                <a:solidFill>
                  <a:schemeClr val="bg1"/>
                </a:solidFill>
              </a:rPr>
              <a:pPr>
                <a:spcBef>
                  <a:spcPct val="0"/>
                </a:spcBef>
                <a:buClrTx/>
                <a:buSzTx/>
                <a:buFontTx/>
                <a:buNone/>
              </a:pPr>
              <a:t>93</a:t>
            </a:fld>
            <a:endParaRPr lang="en-US" altLang="zh-CN" sz="2600">
              <a:solidFill>
                <a:schemeClr val="bg1"/>
              </a:solidFill>
            </a:endParaRPr>
          </a:p>
        </p:txBody>
      </p:sp>
      <p:sp>
        <p:nvSpPr>
          <p:cNvPr id="109572" name="内容占位符 8">
            <a:extLst>
              <a:ext uri="{FF2B5EF4-FFF2-40B4-BE49-F238E27FC236}">
                <a16:creationId xmlns:a16="http://schemas.microsoft.com/office/drawing/2014/main" id="{D90E8CBB-2BCE-4E0D-B856-60A295BBAE27}"/>
              </a:ext>
            </a:extLst>
          </p:cNvPr>
          <p:cNvSpPr>
            <a:spLocks noGrp="1" noChangeArrowheads="1"/>
          </p:cNvSpPr>
          <p:nvPr>
            <p:ph idx="1"/>
          </p:nvPr>
        </p:nvSpPr>
        <p:spPr/>
        <p:txBody>
          <a:bodyPr/>
          <a:lstStyle/>
          <a:p>
            <a:endParaRPr lang="zh-CN" altLang="en-US"/>
          </a:p>
        </p:txBody>
      </p:sp>
      <p:pic>
        <p:nvPicPr>
          <p:cNvPr id="109573" name="Picture 2">
            <a:extLst>
              <a:ext uri="{FF2B5EF4-FFF2-40B4-BE49-F238E27FC236}">
                <a16:creationId xmlns:a16="http://schemas.microsoft.com/office/drawing/2014/main" id="{98FD5BE5-423C-46FE-AD0C-02CB96483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7129462"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random/>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50000"/>
          </a:spcBef>
          <a:spcAft>
            <a:spcPct val="0"/>
          </a:spcAft>
          <a:buClrTx/>
          <a:buSzTx/>
          <a:buFont typeface="Wingdings" pitchFamily="2" charset="2"/>
          <a:buNone/>
          <a:tabLst/>
          <a:defRPr kumimoji="1" lang="en-US" altLang="zh-CN" sz="2400" b="0" i="0" u="none" strike="noStrike" cap="none" normalizeH="0" baseline="0" smtClean="0">
            <a:ln>
              <a:noFill/>
            </a:ln>
            <a:solidFill>
              <a:srgbClr val="0033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50000"/>
          </a:spcBef>
          <a:spcAft>
            <a:spcPct val="0"/>
          </a:spcAft>
          <a:buClrTx/>
          <a:buSzTx/>
          <a:buFont typeface="Wingdings" pitchFamily="2" charset="2"/>
          <a:buNone/>
          <a:tabLst/>
          <a:defRPr kumimoji="1" lang="en-US" altLang="zh-CN" sz="2400" b="0" i="0" u="none" strike="noStrike" cap="none" normalizeH="0" baseline="0" smtClean="0">
            <a:ln>
              <a:noFill/>
            </a:ln>
            <a:solidFill>
              <a:srgbClr val="003399"/>
            </a:solidFill>
            <a:effectLst/>
            <a:latin typeface="Arial" pitchFamily="34" charset="0"/>
            <a:ea typeface="宋体"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6923</TotalTime>
  <Words>9315</Words>
  <Application>Microsoft Office PowerPoint</Application>
  <PresentationFormat>全屏显示(4:3)</PresentationFormat>
  <Paragraphs>653</Paragraphs>
  <Slides>93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93</vt:i4>
      </vt:variant>
    </vt:vector>
  </HeadingPairs>
  <TitlesOfParts>
    <vt:vector size="101" baseType="lpstr">
      <vt:lpstr>Arial</vt:lpstr>
      <vt:lpstr>宋体</vt:lpstr>
      <vt:lpstr>Wingdings</vt:lpstr>
      <vt:lpstr>Times New Roman</vt:lpstr>
      <vt:lpstr>Comic Sans MS</vt:lpstr>
      <vt:lpstr>_x000b__x000c_</vt:lpstr>
      <vt:lpstr>楷体_GB2312</vt:lpstr>
      <vt:lpstr>Capsules</vt:lpstr>
      <vt:lpstr>PowerPoint 演示文稿</vt:lpstr>
      <vt:lpstr>       4.1 与/或图搜索</vt:lpstr>
      <vt:lpstr>PowerPoint 演示文稿</vt:lpstr>
      <vt:lpstr>PowerPoint 演示文稿</vt:lpstr>
      <vt:lpstr>PowerPoint 演示文稿</vt:lpstr>
      <vt:lpstr>PowerPoint 演示文稿</vt:lpstr>
      <vt:lpstr>例</vt:lpstr>
      <vt:lpstr>练习1：</vt:lpstr>
      <vt:lpstr>练习2：</vt:lpstr>
      <vt:lpstr>PowerPoint 演示文稿</vt:lpstr>
      <vt:lpstr>PowerPoint 演示文稿</vt:lpstr>
      <vt:lpstr>PowerPoint 演示文稿</vt:lpstr>
      <vt:lpstr>PowerPoint 演示文稿</vt:lpstr>
      <vt:lpstr>PowerPoint 演示文稿</vt:lpstr>
      <vt:lpstr>设k-连接符的费用为k，计算k(n0, N) </vt:lpstr>
      <vt:lpstr>PowerPoint 演示文稿</vt:lpstr>
      <vt:lpstr>PowerPoint 演示文稿</vt:lpstr>
      <vt:lpstr>PowerPoint 演示文稿</vt:lpstr>
      <vt:lpstr>4.2 与/或图的搜索算法……算法AO* </vt:lpstr>
      <vt:lpstr>AO*算法解析：</vt:lpstr>
      <vt:lpstr>AO*算法解析：</vt:lpstr>
      <vt:lpstr>AO*算法解析：</vt:lpstr>
      <vt:lpstr>AO*算法解析：</vt:lpstr>
      <vt:lpstr>AO*算法解析：</vt:lpstr>
      <vt:lpstr>PowerPoint 演示文稿</vt:lpstr>
      <vt:lpstr>PowerPoint 演示文稿</vt:lpstr>
      <vt:lpstr>PowerPoint 演示文稿</vt:lpstr>
      <vt:lpstr>PowerPoint 演示文稿</vt:lpstr>
      <vt:lpstr>PowerPoint 演示文稿</vt:lpstr>
      <vt:lpstr>2 AO*算法应用举例</vt:lpstr>
      <vt:lpstr>PowerPoint 演示文稿</vt:lpstr>
      <vt:lpstr>PowerPoint 演示文稿</vt:lpstr>
      <vt:lpstr>PowerPoint 演示文稿</vt:lpstr>
      <vt:lpstr>PowerPoint 演示文稿</vt:lpstr>
      <vt:lpstr>PowerPoint 演示文稿</vt:lpstr>
      <vt:lpstr>Note</vt:lpstr>
      <vt:lpstr>PowerPoint 演示文稿</vt:lpstr>
      <vt:lpstr>练习1’：</vt:lpstr>
      <vt:lpstr>练习2’：</vt:lpstr>
      <vt:lpstr>4.4 博弈树搜索 博弈</vt:lpstr>
      <vt:lpstr>博弈论历史</vt:lpstr>
      <vt:lpstr>博弈分类-根据不同的基准有不同的分类</vt:lpstr>
      <vt:lpstr>囚徒困境</vt:lpstr>
      <vt:lpstr>PowerPoint 演示文稿</vt:lpstr>
      <vt:lpstr>4.4 博弈树搜索 </vt:lpstr>
      <vt:lpstr>PowerPoint 演示文稿</vt:lpstr>
      <vt:lpstr>无处不在的博弈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博弈树搜索</vt:lpstr>
      <vt:lpstr>一、博弈树</vt:lpstr>
      <vt:lpstr>？ ？博弈问题为什么可以用与/或图表示</vt:lpstr>
      <vt:lpstr>Grundy博弈</vt:lpstr>
      <vt:lpstr>PowerPoint 演示文稿</vt:lpstr>
      <vt:lpstr>PowerPoint 演示文稿</vt:lpstr>
      <vt:lpstr>PowerPoint 演示文稿</vt:lpstr>
      <vt:lpstr>PowerPoint 演示文稿</vt:lpstr>
      <vt:lpstr> 二、极小极大过程 </vt:lpstr>
      <vt:lpstr>PowerPoint 演示文稿</vt:lpstr>
      <vt:lpstr>PowerPoint 演示文稿</vt:lpstr>
      <vt:lpstr>PowerPoint 演示文稿</vt:lpstr>
      <vt:lpstr>例</vt:lpstr>
      <vt:lpstr>MINIMAX过程</vt:lpstr>
      <vt:lpstr>PowerPoint 演示文稿</vt:lpstr>
      <vt:lpstr>PowerPoint 演示文稿</vt:lpstr>
      <vt:lpstr>PowerPoint 演示文稿</vt:lpstr>
      <vt:lpstr>PowerPoint 演示文稿</vt:lpstr>
      <vt:lpstr>PowerPoint 演示文稿</vt:lpstr>
      <vt:lpstr>PowerPoint 演示文稿</vt:lpstr>
      <vt:lpstr>极小极大过程的问题</vt:lpstr>
      <vt:lpstr>三、博弈搜索的α-β过程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产生式系统表示及其搜索方法基本内容</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丹彤</dc:creator>
  <cp:lastModifiedBy>张 永刚</cp:lastModifiedBy>
  <cp:revision>395</cp:revision>
  <dcterms:created xsi:type="dcterms:W3CDTF">2003-06-08T14:48:14Z</dcterms:created>
  <dcterms:modified xsi:type="dcterms:W3CDTF">2023-03-17T16:16:52Z</dcterms:modified>
</cp:coreProperties>
</file>