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59"/>
  </p:handoutMasterIdLst>
  <p:sldIdLst>
    <p:sldId id="429" r:id="rId3"/>
    <p:sldId id="428" r:id="rId4"/>
    <p:sldId id="431" r:id="rId5"/>
    <p:sldId id="434" r:id="rId6"/>
    <p:sldId id="433" r:id="rId7"/>
    <p:sldId id="330" r:id="rId8"/>
    <p:sldId id="378" r:id="rId9"/>
    <p:sldId id="379" r:id="rId10"/>
    <p:sldId id="410" r:id="rId11"/>
    <p:sldId id="331" r:id="rId12"/>
    <p:sldId id="385" r:id="rId13"/>
    <p:sldId id="332" r:id="rId14"/>
    <p:sldId id="386" r:id="rId15"/>
    <p:sldId id="414" r:id="rId16"/>
    <p:sldId id="435" r:id="rId17"/>
    <p:sldId id="436" r:id="rId18"/>
    <p:sldId id="437" r:id="rId19"/>
    <p:sldId id="333" r:id="rId20"/>
    <p:sldId id="284" r:id="rId21"/>
    <p:sldId id="387" r:id="rId23"/>
    <p:sldId id="388" r:id="rId24"/>
    <p:sldId id="389" r:id="rId25"/>
    <p:sldId id="359" r:id="rId26"/>
    <p:sldId id="415" r:id="rId27"/>
    <p:sldId id="326" r:id="rId28"/>
    <p:sldId id="286" r:id="rId29"/>
    <p:sldId id="412" r:id="rId30"/>
    <p:sldId id="360" r:id="rId31"/>
    <p:sldId id="423" r:id="rId32"/>
    <p:sldId id="361" r:id="rId33"/>
    <p:sldId id="416" r:id="rId34"/>
    <p:sldId id="265" r:id="rId35"/>
    <p:sldId id="280" r:id="rId36"/>
    <p:sldId id="417" r:id="rId37"/>
    <p:sldId id="418" r:id="rId38"/>
    <p:sldId id="293" r:id="rId39"/>
    <p:sldId id="391" r:id="rId40"/>
    <p:sldId id="419" r:id="rId41"/>
    <p:sldId id="420" r:id="rId42"/>
    <p:sldId id="421" r:id="rId43"/>
    <p:sldId id="288" r:id="rId44"/>
    <p:sldId id="392" r:id="rId45"/>
    <p:sldId id="413" r:id="rId46"/>
    <p:sldId id="302" r:id="rId47"/>
    <p:sldId id="411" r:id="rId48"/>
    <p:sldId id="422" r:id="rId49"/>
    <p:sldId id="424" r:id="rId50"/>
    <p:sldId id="430" r:id="rId51"/>
    <p:sldId id="425" r:id="rId52"/>
    <p:sldId id="393" r:id="rId53"/>
    <p:sldId id="426" r:id="rId54"/>
    <p:sldId id="309" r:id="rId55"/>
    <p:sldId id="395" r:id="rId56"/>
    <p:sldId id="310" r:id="rId57"/>
    <p:sldId id="427" r:id="rId5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313"/>
    <p:restoredTop sz="95263"/>
  </p:normalViewPr>
  <p:slideViewPr>
    <p:cSldViewPr showGuides="1">
      <p:cViewPr varScale="1">
        <p:scale>
          <a:sx n="93" d="100"/>
          <a:sy n="93" d="100"/>
        </p:scale>
        <p:origin x="132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6"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32770" name="Rectangle 2"/>
          <p:cNvSpPr>
            <a:spLocks noTextEdit="1"/>
          </p:cNvSpPr>
          <p:nvPr>
            <p:ph type="sldImg"/>
          </p:nvPr>
        </p:nvSpPr>
        <p:spPr>
          <a:ln/>
        </p:spPr>
      </p:sp>
      <p:sp>
        <p:nvSpPr>
          <p:cNvPr id="32771"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77826" name="Rectangle 2"/>
          <p:cNvSpPr>
            <a:spLocks noTextEdit="1"/>
          </p:cNvSpPr>
          <p:nvPr>
            <p:ph type="sldImg"/>
          </p:nvPr>
        </p:nvSpPr>
        <p:spPr>
          <a:ln/>
        </p:spPr>
      </p:sp>
      <p:sp>
        <p:nvSpPr>
          <p:cNvPr id="77827"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39938" name="Rectangle 2"/>
          <p:cNvSpPr>
            <a:spLocks noTextEdit="1"/>
          </p:cNvSpPr>
          <p:nvPr>
            <p:ph type="sldImg"/>
          </p:nvPr>
        </p:nvSpPr>
        <p:spPr>
          <a:ln/>
        </p:spPr>
      </p:sp>
      <p:sp>
        <p:nvSpPr>
          <p:cNvPr id="39939"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41986" name="Rectangle 2"/>
          <p:cNvSpPr>
            <a:spLocks noTextEdit="1"/>
          </p:cNvSpPr>
          <p:nvPr>
            <p:ph type="sldImg"/>
          </p:nvPr>
        </p:nvSpPr>
        <p:spPr>
          <a:ln/>
        </p:spPr>
      </p:sp>
      <p:sp>
        <p:nvSpPr>
          <p:cNvPr id="41987"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49154" name="Rectangle 2"/>
          <p:cNvSpPr>
            <a:spLocks noTextEdit="1"/>
          </p:cNvSpPr>
          <p:nvPr>
            <p:ph type="sldImg"/>
          </p:nvPr>
        </p:nvSpPr>
        <p:spPr>
          <a:ln/>
        </p:spPr>
      </p:sp>
      <p:sp>
        <p:nvSpPr>
          <p:cNvPr id="49155"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51202" name="Rectangle 2"/>
          <p:cNvSpPr>
            <a:spLocks noTextEdit="1"/>
          </p:cNvSpPr>
          <p:nvPr>
            <p:ph type="sldImg"/>
          </p:nvPr>
        </p:nvSpPr>
        <p:spPr>
          <a:ln/>
        </p:spPr>
      </p:sp>
      <p:sp>
        <p:nvSpPr>
          <p:cNvPr id="51203"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55298" name="Rectangle 2"/>
          <p:cNvSpPr>
            <a:spLocks noTextEdit="1"/>
          </p:cNvSpPr>
          <p:nvPr>
            <p:ph type="sldImg"/>
          </p:nvPr>
        </p:nvSpPr>
        <p:spPr>
          <a:ln/>
        </p:spPr>
      </p:sp>
      <p:sp>
        <p:nvSpPr>
          <p:cNvPr id="55299"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61442" name="Rectangle 2"/>
          <p:cNvSpPr>
            <a:spLocks noTextEdit="1"/>
          </p:cNvSpPr>
          <p:nvPr>
            <p:ph type="sldImg"/>
          </p:nvPr>
        </p:nvSpPr>
        <p:spPr>
          <a:ln/>
        </p:spPr>
      </p:sp>
      <p:sp>
        <p:nvSpPr>
          <p:cNvPr id="61443"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65538" name="Rectangle 2"/>
          <p:cNvSpPr>
            <a:spLocks noTextEdit="1"/>
          </p:cNvSpPr>
          <p:nvPr>
            <p:ph type="sldImg"/>
          </p:nvPr>
        </p:nvSpPr>
        <p:spPr>
          <a:ln/>
        </p:spPr>
      </p:sp>
      <p:sp>
        <p:nvSpPr>
          <p:cNvPr id="65539"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74754" name="Rectangle 2"/>
          <p:cNvSpPr>
            <a:spLocks noTextEdit="1"/>
          </p:cNvSpPr>
          <p:nvPr>
            <p:ph type="sldImg"/>
          </p:nvPr>
        </p:nvSpPr>
        <p:spPr>
          <a:ln/>
        </p:spPr>
      </p:sp>
      <p:sp>
        <p:nvSpPr>
          <p:cNvPr id="74755" name="Rectangle 3"/>
          <p:cNvSpPr>
            <a:spLocks noGrp="1"/>
          </p:cNvSpPr>
          <p:nvPr>
            <p:ph type="body" idx="1"/>
          </p:nvPr>
        </p:nvSpPr>
        <p:spPr>
          <a:ln/>
        </p:spPr>
        <p:txBody>
          <a:bodyPr wrap="square" lIns="91440" tIns="45720" rIns="91440" bIns="45720" anchor="t" anchorCtr="0"/>
          <a:p>
            <a:pPr lvl="0"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9874" name="Group 2"/>
          <p:cNvGrpSpPr/>
          <p:nvPr/>
        </p:nvGrpSpPr>
        <p:grpSpPr>
          <a:xfrm>
            <a:off x="0" y="0"/>
            <a:ext cx="5867400" cy="6858000"/>
            <a:chOff x="0" y="0"/>
            <a:chExt cx="3696" cy="4320"/>
          </a:xfrm>
        </p:grpSpPr>
        <p:sp>
          <p:nvSpPr>
            <p:cNvPr id="15" name="Rectangle 3"/>
            <p:cNvSpPr>
              <a:spLocks noChangeArrowheads="1"/>
            </p:cNvSpPr>
            <p:nvPr/>
          </p:nvSpPr>
          <p:spPr bwMode="auto">
            <a:xfrm>
              <a:off x="0" y="0"/>
              <a:ext cx="28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9875" name="Group 5"/>
          <p:cNvGrpSpPr/>
          <p:nvPr/>
        </p:nvGrpSpPr>
        <p:grpSpPr>
          <a:xfrm>
            <a:off x="3632200" y="4889500"/>
            <a:ext cx="4876800" cy="319088"/>
            <a:chOff x="2288" y="3080"/>
            <a:chExt cx="3072" cy="201"/>
          </a:xfrm>
        </p:grpSpPr>
        <p:sp>
          <p:nvSpPr>
            <p:cNvPr id="1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AutoShape 7"/>
            <p:cNvSpPr>
              <a:spLocks noChangeArrowheads="1"/>
            </p:cNvSpPr>
            <p:nvPr/>
          </p:nvSpPr>
          <p:spPr bwMode="auto">
            <a:xfrm>
              <a:off x="5196" y="3080"/>
              <a:ext cx="164"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42696"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zh-CN" altLang="en-US" noProof="0"/>
              <a:t>单击此处编辑母版副标题样式</a:t>
            </a:r>
            <a:endParaRPr lang="zh-CN" altLang="en-US" noProof="0"/>
          </a:p>
        </p:txBody>
      </p:sp>
      <p:sp>
        <p:nvSpPr>
          <p:cNvPr id="2427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zh-CN" altLang="en-US" noProof="0"/>
              <a:t>单击此处编辑母版标题样式</a:t>
            </a:r>
            <a:endParaRPr lang="zh-CN" altLang="en-US" noProof="0"/>
          </a:p>
        </p:txBody>
      </p:sp>
      <p:sp>
        <p:nvSpPr>
          <p:cNvPr id="20" name="Date Placeholder 9"/>
          <p:cNvSpPr>
            <a:spLocks noGrp="1" noChangeArrowheads="1"/>
          </p:cNvSpPr>
          <p:nvPr>
            <p:ph type="dt" sz="quarter" idx="2"/>
          </p:nvPr>
        </p:nvSpPr>
        <p:spPr bwMode="auto">
          <a:xfrm>
            <a:off x="2438400" y="6248400"/>
            <a:ext cx="2130425" cy="474663"/>
          </a:xfrm>
          <a:prstGeom prst="rect">
            <a:avLst/>
          </a:prstGeom>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5884DC-72D0-344C-9004-465C78EEF86C}" type="datetime1">
              <a:rPr kumimoji="0" lang="en-US"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Footer Placeholder 10"/>
          <p:cNvSpPr>
            <a:spLocks noGrp="1" noChangeArrowheads="1"/>
          </p:cNvSpPr>
          <p:nvPr>
            <p:ph type="ftr" sz="quarter" idx="3"/>
          </p:nvPr>
        </p:nvSpPr>
        <p:spPr bwMode="auto">
          <a:xfrm>
            <a:off x="5791200" y="6248400"/>
            <a:ext cx="2897188" cy="474663"/>
          </a:xfrm>
          <a:prstGeom prst="rect">
            <a:avLst/>
          </a:prstGeom>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Slide Number Placeholder 11"/>
          <p:cNvSpPr>
            <a:spLocks noGrp="1" noChangeArrowheads="1"/>
          </p:cNvSpPr>
          <p:nvPr>
            <p:ph type="sldNum" sz="quarter" idx="4"/>
          </p:nvPr>
        </p:nvSpPr>
        <p:spPr bwMode="auto">
          <a:xfrm>
            <a:off x="76200" y="6248400"/>
            <a:ext cx="587375" cy="488950"/>
          </a:xfrm>
          <a:prstGeom prst="rect">
            <a:avLst/>
          </a:prstGeom>
        </p:spPr>
        <p:txBody>
          <a:bodyPr vert="horz" wrap="square" lIns="91440" tIns="45720" rIns="91440" bIns="45720" numCol="1" anchor="b" anchorCtr="0" compatLnSpc="1"/>
          <a:p>
            <a:pPr eaLnBrk="1" hangingPunct="1"/>
            <a:fld id="{9A0DB2DC-4C9A-4742-B13C-FB6460FD3503}" type="slidenum">
              <a:rPr lang="en-US" altLang="zh-CN"/>
            </a:fld>
            <a:endParaRPr lang="en-US" altLang="zh-CN"/>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0"/>
            <a:ext cx="7620000" cy="6858000"/>
            <a:chOff x="0" y="0"/>
            <a:chExt cx="4800" cy="4320"/>
          </a:xfrm>
        </p:grpSpPr>
        <p:grpSp>
          <p:nvGrpSpPr>
            <p:cNvPr id="1032" name="Group 3"/>
            <p:cNvGrpSpPr/>
            <p:nvPr userDrawn="1"/>
          </p:nvGrpSpPr>
          <p:grpSpPr>
            <a:xfrm>
              <a:off x="0" y="0"/>
              <a:ext cx="2016" cy="4320"/>
              <a:chOff x="0" y="0"/>
              <a:chExt cx="2016" cy="4320"/>
            </a:xfrm>
          </p:grpSpPr>
          <p:sp>
            <p:nvSpPr>
              <p:cNvPr id="1036" name="Rectangle 4"/>
              <p:cNvSpPr>
                <a:spLocks noChangeArrowheads="1"/>
              </p:cNvSpPr>
              <p:nvPr/>
            </p:nvSpPr>
            <p:spPr bwMode="auto">
              <a:xfrm>
                <a:off x="0" y="0"/>
                <a:ext cx="4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Freeform 5"/>
              <p:cNvSpPr/>
              <p:nvPr userDrawn="1"/>
            </p:nvSpPr>
            <p:spPr>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1033" name="Group 6"/>
            <p:cNvGrpSpPr/>
            <p:nvPr/>
          </p:nvGrpSpPr>
          <p:grpSpPr>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27" name="AutoShape 9"/>
          <p:cNvSpPr>
            <a:spLocks noGrp="1"/>
          </p:cNvSpPr>
          <p:nvPr>
            <p:ph type="title"/>
          </p:nvPr>
        </p:nvSpPr>
        <p:spPr>
          <a:xfrm>
            <a:off x="762000" y="762000"/>
            <a:ext cx="7924800" cy="1143000"/>
          </a:xfrm>
          <a:prstGeom prst="roundRect">
            <a:avLst>
              <a:gd name="adj" fmla="val 21667"/>
            </a:avLst>
          </a:prstGeom>
          <a:noFill/>
          <a:ln w="9525">
            <a:noFill/>
          </a:ln>
        </p:spPr>
        <p:txBody>
          <a:bodyPr anchor="b" anchorCtr="0"/>
          <a:p>
            <a:pPr lvl="0"/>
            <a:r>
              <a:rPr lang="zh-CN" altLang="en-US"/>
              <a:t>单击此处编辑母版标题样式</a:t>
            </a:r>
            <a:endParaRPr lang="zh-CN" altLang="en-US"/>
          </a:p>
        </p:txBody>
      </p:sp>
      <p:sp>
        <p:nvSpPr>
          <p:cNvPr id="1028" name="Rectangle 10"/>
          <p:cNvSpPr>
            <a:spLocks noGrp="1"/>
          </p:cNvSpPr>
          <p:nvPr>
            <p:ph type="body" idx="1"/>
          </p:nvPr>
        </p:nvSpPr>
        <p:spPr>
          <a:xfrm>
            <a:off x="838200" y="2362200"/>
            <a:ext cx="7693025" cy="37242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41675" name="Rectangle 11"/>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B2C5F838-3E24-7C40-A396-BFEA86483F08}"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6" name="Rectangle 12"/>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7" name="Rectangle 13"/>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lstStyle>
            <a:lvl1pPr>
              <a:defRPr sz="2600" b="1">
                <a:solidFill>
                  <a:schemeClr val="bg1"/>
                </a:solidFill>
              </a:defRPr>
            </a:lvl1p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9" Type="http://schemas.openxmlformats.org/officeDocument/2006/relationships/slideLayout" Target="../slideLayouts/slideLayout2.xml"/><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1638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16387" name="AutoShape 2"/>
          <p:cNvSpPr>
            <a:spLocks noGrp="1"/>
          </p:cNvSpPr>
          <p:nvPr>
            <p:ph type="title"/>
          </p:nvPr>
        </p:nvSpPr>
        <p:spPr>
          <a:ln/>
        </p:spPr>
        <p:txBody>
          <a:bodyPr vert="horz" wrap="square" lIns="91440" tIns="45720" rIns="91440" bIns="45720" anchor="b" anchorCtr="0"/>
          <a:p>
            <a:pPr eaLnBrk="1" hangingPunct="1"/>
            <a:r>
              <a:rPr lang="zh-CN" altLang="en-US" b="0"/>
              <a:t>知识表示</a:t>
            </a:r>
            <a:endParaRPr lang="zh-CN" altLang="en-US" b="0"/>
          </a:p>
        </p:txBody>
      </p:sp>
      <p:sp>
        <p:nvSpPr>
          <p:cNvPr id="16388"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400" b="1">
                <a:solidFill>
                  <a:srgbClr val="FF0000"/>
                </a:solidFill>
              </a:rPr>
              <a:t>知识</a:t>
            </a:r>
            <a:r>
              <a:rPr lang="zh-CN" altLang="en-US" sz="2400" b="1"/>
              <a:t>是一切智能行为的基础，也是软件智能化的重要研究对象。要使软件具有智能，就必须使它具有知识，而要使软件具有知识，首先必须解决知识的表示问题。</a:t>
            </a:r>
            <a:endParaRPr lang="zh-CN" altLang="en-US" sz="2400" b="1"/>
          </a:p>
          <a:p>
            <a:pPr eaLnBrk="1" hangingPunct="1">
              <a:lnSpc>
                <a:spcPct val="90000"/>
              </a:lnSpc>
            </a:pPr>
            <a:r>
              <a:rPr lang="zh-CN" altLang="en-US" sz="2400" b="1"/>
              <a:t>所谓</a:t>
            </a:r>
            <a:r>
              <a:rPr lang="zh-CN" altLang="en-US" sz="2400" b="1">
                <a:solidFill>
                  <a:srgbClr val="FF0000"/>
                </a:solidFill>
              </a:rPr>
              <a:t>知识表示</a:t>
            </a:r>
            <a:r>
              <a:rPr lang="zh-CN" altLang="en-US" sz="2400" b="1"/>
              <a:t>实际上就是对知识的一种描述，即用一些约定的符号把知识编码成一组计算机可以接受的数据结构。所谓知识表示过程就是把知识编码成某种数据结构的过程。</a:t>
            </a:r>
            <a:endParaRPr lang="zh-CN" altLang="en-US" sz="2400" b="1"/>
          </a:p>
          <a:p>
            <a:pPr eaLnBrk="1" hangingPunct="1">
              <a:lnSpc>
                <a:spcPct val="90000"/>
              </a:lnSpc>
            </a:pPr>
            <a:r>
              <a:rPr lang="zh-CN" altLang="en-US" sz="2400" b="1"/>
              <a:t>一般来说，同一知识可以有多种不同的表示形式，而不同表示形式所产生的效果又可能不一样。</a:t>
            </a:r>
            <a:endParaRPr lang="zh-CN" altLang="en-US" sz="2400" b="1"/>
          </a:p>
          <a:p>
            <a:pPr eaLnBrk="1" hangingPunct="1">
              <a:lnSpc>
                <a:spcPct val="90000"/>
              </a:lnSpc>
            </a:pPr>
            <a:endParaRPr lang="en-US" altLang="zh-CN" sz="2400" b="1"/>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4"/>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5602" name="灯片编号占位符 6"/>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5603" name="AutoShape 2"/>
          <p:cNvSpPr>
            <a:spLocks noGrp="1"/>
          </p:cNvSpPr>
          <p:nvPr>
            <p:ph type="title"/>
          </p:nvPr>
        </p:nvSpPr>
        <p:spPr>
          <a:xfrm>
            <a:off x="684213" y="1412875"/>
            <a:ext cx="7418387" cy="474663"/>
          </a:xfrm>
          <a:ln/>
        </p:spPr>
        <p:txBody>
          <a:bodyPr vert="horz" wrap="square" lIns="91440" tIns="45720" rIns="91440" bIns="45720" anchor="b" anchorCtr="0"/>
          <a:p>
            <a:pPr eaLnBrk="1" hangingPunct="1"/>
            <a:r>
              <a:rPr lang="zh-CN" altLang="en-US" sz="3200"/>
              <a:t>二、产生式系统的例</a:t>
            </a:r>
            <a:endParaRPr lang="zh-CN" altLang="en-US" sz="3200"/>
          </a:p>
        </p:txBody>
      </p:sp>
      <p:sp>
        <p:nvSpPr>
          <p:cNvPr id="25604" name="Rectangle 3"/>
          <p:cNvSpPr>
            <a:spLocks noGrp="1"/>
          </p:cNvSpPr>
          <p:nvPr>
            <p:ph type="body" sz="half" idx="1"/>
          </p:nvPr>
        </p:nvSpPr>
        <p:spPr>
          <a:xfrm>
            <a:off x="611188" y="2349500"/>
            <a:ext cx="7848600" cy="4103688"/>
          </a:xfrm>
          <a:ln/>
        </p:spPr>
        <p:txBody>
          <a:bodyPr vert="horz" wrap="square" lIns="91440" tIns="45720" rIns="91440" bIns="45720" anchor="t" anchorCtr="0"/>
          <a:p>
            <a:pPr eaLnBrk="1" hangingPunct="1">
              <a:buClr>
                <a:schemeClr val="tx1"/>
              </a:buClr>
              <a:buSzPct val="75000"/>
              <a:buFont typeface="Wingdings" panose="05000000000000000000" pitchFamily="2" charset="2"/>
              <a:buNone/>
            </a:pPr>
            <a:r>
              <a:rPr lang="en-US" altLang="zh-CN" sz="2400"/>
              <a:t>    </a:t>
            </a:r>
            <a:r>
              <a:rPr lang="zh-CN" altLang="en-US" sz="2400" b="1">
                <a:solidFill>
                  <a:schemeClr val="tx2"/>
                </a:solidFill>
              </a:rPr>
              <a:t>八数码难题  </a:t>
            </a:r>
            <a:r>
              <a:rPr lang="zh-CN" altLang="en-US" sz="2400" b="1"/>
              <a:t>由</a:t>
            </a:r>
            <a:r>
              <a:rPr lang="en-US" altLang="zh-CN" sz="2400" b="1"/>
              <a:t>8</a:t>
            </a:r>
            <a:r>
              <a:rPr lang="zh-CN" altLang="en-US" sz="2400" b="1"/>
              <a:t>个标有</a:t>
            </a:r>
            <a:r>
              <a:rPr lang="en-US" altLang="zh-CN" sz="2400" b="1"/>
              <a:t>1</a:t>
            </a:r>
            <a:r>
              <a:rPr lang="zh-CN" altLang="en-US" sz="2400" b="1"/>
              <a:t>－</a:t>
            </a:r>
            <a:r>
              <a:rPr lang="en-US" altLang="zh-CN" sz="2400" b="1"/>
              <a:t>8</a:t>
            </a:r>
            <a:r>
              <a:rPr lang="zh-CN" altLang="en-US" sz="2400" b="1"/>
              <a:t>的棋子和一个</a:t>
            </a:r>
            <a:r>
              <a:rPr lang="en-US" altLang="zh-CN" sz="2400" b="1"/>
              <a:t>3×3</a:t>
            </a:r>
            <a:r>
              <a:rPr lang="zh-CN" altLang="en-US" sz="2400" b="1"/>
              <a:t>的棋盘组成。把</a:t>
            </a:r>
            <a:r>
              <a:rPr lang="en-US" altLang="zh-CN" sz="2400" b="1"/>
              <a:t>8</a:t>
            </a:r>
            <a:r>
              <a:rPr lang="zh-CN" altLang="en-US" sz="2400" b="1"/>
              <a:t>个棋子放在棋盘里，形成一个初始状态，然后移动棋子，想办法达到规定的目标状态。在移动棋子时，只能把棋子移进相邻的空格中。</a:t>
            </a:r>
            <a:endParaRPr lang="zh-CN" altLang="en-US" sz="2400" b="1"/>
          </a:p>
          <a:p>
            <a:pPr eaLnBrk="1" hangingPunct="1">
              <a:lnSpc>
                <a:spcPct val="90000"/>
              </a:lnSpc>
              <a:buClr>
                <a:schemeClr val="tx1"/>
              </a:buClr>
              <a:buSzPct val="75000"/>
              <a:buFont typeface="Wingdings" panose="05000000000000000000" pitchFamily="2" charset="2"/>
            </a:pPr>
            <a:endParaRPr lang="zh-CN" altLang="en-US" sz="2400"/>
          </a:p>
          <a:p>
            <a:pPr eaLnBrk="1" hangingPunct="1">
              <a:lnSpc>
                <a:spcPct val="90000"/>
              </a:lnSpc>
              <a:buClr>
                <a:schemeClr val="tx1"/>
              </a:buClr>
              <a:buSzPct val="75000"/>
              <a:buFont typeface="Wingdings" panose="05000000000000000000" pitchFamily="2" charset="2"/>
            </a:pPr>
            <a:endParaRPr lang="zh-CN" altLang="en-US" sz="2400"/>
          </a:p>
          <a:p>
            <a:pPr eaLnBrk="1" hangingPunct="1">
              <a:lnSpc>
                <a:spcPct val="90000"/>
              </a:lnSpc>
              <a:buClr>
                <a:schemeClr val="tx1"/>
              </a:buClr>
              <a:buSzPct val="75000"/>
              <a:buFont typeface="Wingdings" panose="05000000000000000000" pitchFamily="2" charset="2"/>
            </a:pPr>
            <a:endParaRPr lang="zh-CN" altLang="en-US" sz="2400"/>
          </a:p>
          <a:p>
            <a:pPr eaLnBrk="1" hangingPunct="1">
              <a:lnSpc>
                <a:spcPct val="90000"/>
              </a:lnSpc>
              <a:buClr>
                <a:schemeClr val="tx1"/>
              </a:buClr>
              <a:buSzPct val="75000"/>
              <a:buFont typeface="Wingdings" panose="05000000000000000000" pitchFamily="2" charset="2"/>
            </a:pPr>
            <a:endParaRPr lang="zh-CN" altLang="en-US" sz="2400"/>
          </a:p>
          <a:p>
            <a:pPr eaLnBrk="1" hangingPunct="1">
              <a:lnSpc>
                <a:spcPct val="90000"/>
              </a:lnSpc>
              <a:buClr>
                <a:schemeClr val="tx1"/>
              </a:buClr>
              <a:buSzPct val="75000"/>
              <a:buFont typeface="Wingdings" panose="05000000000000000000" pitchFamily="2" charset="2"/>
            </a:pPr>
            <a:endParaRPr lang="zh-CN" altLang="en-US" sz="2400"/>
          </a:p>
          <a:p>
            <a:pPr eaLnBrk="1" hangingPunct="1">
              <a:lnSpc>
                <a:spcPct val="90000"/>
              </a:lnSpc>
              <a:buClr>
                <a:schemeClr val="tx1"/>
              </a:buClr>
              <a:buSzPct val="75000"/>
              <a:buFont typeface="Wingdings" panose="05000000000000000000" pitchFamily="2" charset="2"/>
              <a:buNone/>
            </a:pPr>
            <a:r>
              <a:rPr lang="zh-CN" altLang="en-US" sz="2400" b="1"/>
              <a:t>                 图</a:t>
            </a:r>
            <a:r>
              <a:rPr lang="en-US" altLang="zh-CN" sz="2400" b="1"/>
              <a:t>2.1   </a:t>
            </a:r>
            <a:r>
              <a:rPr lang="zh-CN" altLang="en-US" sz="2400" b="1"/>
              <a:t>八数码难题的初始状态与目标状态</a:t>
            </a:r>
            <a:endParaRPr lang="zh-CN" altLang="en-US" sz="2400" b="1"/>
          </a:p>
        </p:txBody>
      </p:sp>
      <p:graphicFrame>
        <p:nvGraphicFramePr>
          <p:cNvPr id="162867" name="Group 51"/>
          <p:cNvGraphicFramePr>
            <a:graphicFrameLocks noGrp="1"/>
          </p:cNvGraphicFramePr>
          <p:nvPr>
            <p:ph sz="half" idx="1"/>
          </p:nvPr>
        </p:nvGraphicFramePr>
        <p:xfrm>
          <a:off x="2411413" y="4005263"/>
          <a:ext cx="1282700" cy="1404938"/>
        </p:xfrm>
        <a:graphic>
          <a:graphicData uri="http://schemas.openxmlformats.org/drawingml/2006/table">
            <a:tbl>
              <a:tblPr/>
              <a:tblGrid>
                <a:gridCol w="427037"/>
                <a:gridCol w="428625"/>
                <a:gridCol w="427038"/>
              </a:tblGrid>
              <a:tr h="468312">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69" name="Group 53"/>
          <p:cNvGraphicFramePr>
            <a:graphicFrameLocks noGrp="1"/>
          </p:cNvGraphicFramePr>
          <p:nvPr/>
        </p:nvGraphicFramePr>
        <p:xfrm>
          <a:off x="5148263" y="4076700"/>
          <a:ext cx="1295400" cy="1371600"/>
        </p:xfrm>
        <a:graphic>
          <a:graphicData uri="http://schemas.openxmlformats.org/drawingml/2006/table">
            <a:tbl>
              <a:tblPr/>
              <a:tblGrid>
                <a:gridCol w="431800"/>
                <a:gridCol w="431800"/>
                <a:gridCol w="431800"/>
              </a:tblGrid>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6626"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6627" name="Rectangle 4"/>
          <p:cNvSpPr/>
          <p:nvPr/>
        </p:nvSpPr>
        <p:spPr>
          <a:xfrm>
            <a:off x="971550" y="1125538"/>
            <a:ext cx="7772400" cy="719137"/>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90000"/>
              </a:lnSpc>
              <a:spcBef>
                <a:spcPct val="0"/>
              </a:spcBef>
              <a:buClrTx/>
              <a:buSzTx/>
              <a:buFontTx/>
              <a:buNone/>
            </a:pPr>
            <a:r>
              <a:rPr lang="zh-CN" altLang="en-US" sz="3200" b="1">
                <a:solidFill>
                  <a:schemeClr val="tx2"/>
                </a:solidFill>
              </a:rPr>
              <a:t>八数码难题的产生式系统表示</a:t>
            </a:r>
            <a:endParaRPr lang="zh-CN" altLang="en-US" sz="3200" b="1">
              <a:solidFill>
                <a:schemeClr val="tx2"/>
              </a:solidFill>
            </a:endParaRPr>
          </a:p>
        </p:txBody>
      </p:sp>
      <p:sp>
        <p:nvSpPr>
          <p:cNvPr id="26628" name="Rectangle 5"/>
          <p:cNvSpPr/>
          <p:nvPr/>
        </p:nvSpPr>
        <p:spPr>
          <a:xfrm>
            <a:off x="1187450" y="2278063"/>
            <a:ext cx="7632700" cy="388778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342900" lvl="0" indent="-342900" eaLnBrk="1" hangingPunct="1">
              <a:buNone/>
            </a:pPr>
            <a:r>
              <a:rPr lang="zh-CN" altLang="en-US" sz="2400" b="1">
                <a:solidFill>
                  <a:srgbClr val="0033CC"/>
                </a:solidFill>
              </a:rPr>
              <a:t>综合数据库：</a:t>
            </a:r>
            <a:r>
              <a:rPr lang="zh-CN" altLang="en-US" sz="2400" b="1"/>
              <a:t>以状态为节点的有向图。</a:t>
            </a:r>
            <a:endParaRPr lang="zh-CN" altLang="en-US" sz="2400" b="1"/>
          </a:p>
          <a:p>
            <a:pPr marL="342900" lvl="0" indent="-342900" eaLnBrk="1" hangingPunct="1">
              <a:buNone/>
            </a:pPr>
            <a:r>
              <a:rPr lang="zh-CN" altLang="en-US" sz="2400" b="1"/>
              <a:t>        状态描述： </a:t>
            </a:r>
            <a:r>
              <a:rPr lang="en-US" altLang="zh-CN" sz="2400" b="1"/>
              <a:t>3×3</a:t>
            </a:r>
            <a:r>
              <a:rPr lang="zh-CN" altLang="en-US" sz="2400" b="1"/>
              <a:t>矩阵</a:t>
            </a:r>
            <a:endParaRPr lang="zh-CN" altLang="en-US" sz="2400" b="1"/>
          </a:p>
          <a:p>
            <a:pPr marL="342900" lvl="0" indent="-342900" eaLnBrk="1" hangingPunct="1">
              <a:buNone/>
            </a:pPr>
            <a:r>
              <a:rPr lang="zh-CN" altLang="en-US" sz="2400" b="1">
                <a:solidFill>
                  <a:srgbClr val="0033CC"/>
                </a:solidFill>
              </a:rPr>
              <a:t>产生式规则：</a:t>
            </a:r>
            <a:endParaRPr lang="zh-CN" altLang="en-US" sz="2400" b="1">
              <a:solidFill>
                <a:srgbClr val="0033CC"/>
              </a:solidFill>
            </a:endParaRPr>
          </a:p>
          <a:p>
            <a:pPr marL="342900" lvl="0" indent="-342900" eaLnBrk="1" hangingPunct="1">
              <a:buFont typeface="Wingdings" panose="05000000000000000000" pitchFamily="2" charset="2"/>
              <a:buChar char="Ø"/>
            </a:pPr>
            <a:r>
              <a:rPr lang="en-US" altLang="zh-CN" sz="2400" b="1"/>
              <a:t>IF&lt;</a:t>
            </a:r>
            <a:r>
              <a:rPr lang="zh-CN" altLang="en-US" sz="2400" b="1"/>
              <a:t>空格不在最左边</a:t>
            </a:r>
            <a:r>
              <a:rPr lang="en-US" altLang="zh-CN" sz="2400" b="1"/>
              <a:t>&gt;Then&lt;</a:t>
            </a:r>
            <a:r>
              <a:rPr lang="zh-CN" altLang="en-US" sz="2400" b="1"/>
              <a:t>左移空格</a:t>
            </a:r>
            <a:r>
              <a:rPr lang="en-US" altLang="zh-CN" sz="2400" b="1"/>
              <a:t>&gt;</a:t>
            </a:r>
            <a:r>
              <a:rPr lang="zh-CN" altLang="en-US" sz="2400" b="1"/>
              <a:t>；</a:t>
            </a:r>
            <a:endParaRPr lang="zh-CN" altLang="en-US" sz="2400" b="1"/>
          </a:p>
          <a:p>
            <a:pPr marL="342900" lvl="0" indent="-342900" eaLnBrk="1" hangingPunct="1">
              <a:buFont typeface="Wingdings" panose="05000000000000000000" pitchFamily="2" charset="2"/>
              <a:buChar char="Ø"/>
            </a:pPr>
            <a:r>
              <a:rPr lang="en-US" altLang="zh-CN" sz="2400" b="1"/>
              <a:t>IF&lt;</a:t>
            </a:r>
            <a:r>
              <a:rPr lang="zh-CN" altLang="en-US" sz="2400" b="1"/>
              <a:t>空格不在最上边</a:t>
            </a:r>
            <a:r>
              <a:rPr lang="en-US" altLang="zh-CN" sz="2400" b="1"/>
              <a:t>&gt;Then &lt;</a:t>
            </a:r>
            <a:r>
              <a:rPr lang="zh-CN" altLang="en-US" sz="2400" b="1"/>
              <a:t>上移空格</a:t>
            </a:r>
            <a:r>
              <a:rPr lang="en-US" altLang="zh-CN" sz="2400" b="1"/>
              <a:t>&gt; </a:t>
            </a:r>
            <a:r>
              <a:rPr lang="zh-CN" altLang="en-US" sz="2400" b="1"/>
              <a:t>；</a:t>
            </a:r>
            <a:endParaRPr lang="zh-CN" altLang="en-US" sz="2400" b="1"/>
          </a:p>
          <a:p>
            <a:pPr marL="342900" lvl="0" indent="-342900" eaLnBrk="1" hangingPunct="1">
              <a:buFont typeface="Wingdings" panose="05000000000000000000" pitchFamily="2" charset="2"/>
              <a:buChar char="Ø"/>
            </a:pPr>
            <a:r>
              <a:rPr lang="en-US" altLang="zh-CN" sz="2400" b="1"/>
              <a:t>IF&lt;</a:t>
            </a:r>
            <a:r>
              <a:rPr lang="zh-CN" altLang="en-US" sz="2400" b="1"/>
              <a:t>空格不在最右边</a:t>
            </a:r>
            <a:r>
              <a:rPr lang="en-US" altLang="zh-CN" sz="2400" b="1"/>
              <a:t>&gt;Then &lt;</a:t>
            </a:r>
            <a:r>
              <a:rPr lang="zh-CN" altLang="en-US" sz="2400" b="1"/>
              <a:t>右移空格</a:t>
            </a:r>
            <a:r>
              <a:rPr lang="en-US" altLang="zh-CN" sz="2400" b="1"/>
              <a:t>&gt; </a:t>
            </a:r>
            <a:r>
              <a:rPr lang="zh-CN" altLang="en-US" sz="2400" b="1"/>
              <a:t>；</a:t>
            </a:r>
            <a:endParaRPr lang="zh-CN" altLang="en-US" sz="2400" b="1"/>
          </a:p>
          <a:p>
            <a:pPr marL="342900" lvl="0" indent="-342900" eaLnBrk="1" hangingPunct="1">
              <a:buFont typeface="Wingdings" panose="05000000000000000000" pitchFamily="2" charset="2"/>
              <a:buChar char="Ø"/>
            </a:pPr>
            <a:r>
              <a:rPr lang="en-US" altLang="zh-CN" sz="2400" b="1"/>
              <a:t>IF&lt;</a:t>
            </a:r>
            <a:r>
              <a:rPr lang="zh-CN" altLang="en-US" sz="2400" b="1"/>
              <a:t>空格不在最下边</a:t>
            </a:r>
            <a:r>
              <a:rPr lang="en-US" altLang="zh-CN" sz="2400" b="1"/>
              <a:t>&gt;Then &lt;</a:t>
            </a:r>
            <a:r>
              <a:rPr lang="zh-CN" altLang="en-US" sz="2400" b="1"/>
              <a:t>下移空格</a:t>
            </a:r>
            <a:r>
              <a:rPr lang="en-US" altLang="zh-CN" sz="2400" b="1"/>
              <a:t>&gt; </a:t>
            </a:r>
            <a:r>
              <a:rPr lang="zh-CN" altLang="en-US" sz="2400" b="1"/>
              <a:t>。</a:t>
            </a:r>
            <a:endParaRPr lang="zh-CN" altLang="en-US" sz="2400" b="1"/>
          </a:p>
          <a:p>
            <a:pPr marL="342900" lvl="0" indent="-342900" eaLnBrk="1" hangingPunct="1">
              <a:buNone/>
            </a:pPr>
            <a:r>
              <a:rPr lang="zh-CN" altLang="en-US" sz="2400" b="1">
                <a:solidFill>
                  <a:srgbClr val="0033CC"/>
                </a:solidFill>
              </a:rPr>
              <a:t>控制系统：</a:t>
            </a:r>
            <a:endParaRPr lang="zh-CN" altLang="en-US" sz="2400" b="1">
              <a:solidFill>
                <a:srgbClr val="0033CC"/>
              </a:solidFill>
            </a:endParaRPr>
          </a:p>
          <a:p>
            <a:pPr marL="342900" lvl="0" indent="-342900" eaLnBrk="1" hangingPunct="1">
              <a:buNone/>
            </a:pPr>
            <a:r>
              <a:rPr lang="zh-CN" altLang="en-US" sz="2400" b="1">
                <a:solidFill>
                  <a:srgbClr val="0033CC"/>
                </a:solidFill>
              </a:rPr>
              <a:t>       </a:t>
            </a:r>
            <a:r>
              <a:rPr lang="zh-CN" altLang="en-US" sz="2400" b="1"/>
              <a:t>选择规则</a:t>
            </a:r>
            <a:r>
              <a:rPr lang="en-US" altLang="zh-CN" sz="2400" b="1"/>
              <a:t>:</a:t>
            </a:r>
            <a:r>
              <a:rPr lang="zh-CN" altLang="en-US" sz="2400" b="1"/>
              <a:t>按左、上、右、下的顺序移动空格。</a:t>
            </a:r>
            <a:endParaRPr lang="zh-CN" altLang="en-US" sz="2400" b="1"/>
          </a:p>
          <a:p>
            <a:pPr marL="342900" lvl="0" indent="-342900" eaLnBrk="1" hangingPunct="1">
              <a:buNone/>
            </a:pPr>
            <a:r>
              <a:rPr lang="zh-CN" altLang="en-US" sz="2400" b="1"/>
              <a:t>       终止条件：匹配成功。</a:t>
            </a:r>
            <a:endParaRPr lang="zh-CN" altLang="en-US" sz="2400" b="1"/>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765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7651" name="AutoShape 2"/>
          <p:cNvSpPr>
            <a:spLocks noGrp="1"/>
          </p:cNvSpPr>
          <p:nvPr>
            <p:ph type="title"/>
          </p:nvPr>
        </p:nvSpPr>
        <p:spPr>
          <a:xfrm>
            <a:off x="755650" y="1196975"/>
            <a:ext cx="7483475" cy="714375"/>
          </a:xfrm>
          <a:ln/>
        </p:spPr>
        <p:txBody>
          <a:bodyPr vert="horz" wrap="square" lIns="91440" tIns="45720" rIns="91440" bIns="45720" anchor="b" anchorCtr="0"/>
          <a:p>
            <a:pPr eaLnBrk="1" hangingPunct="1"/>
            <a:r>
              <a:rPr lang="zh-CN" altLang="en-US" sz="3200">
                <a:solidFill>
                  <a:srgbClr val="0033CC"/>
                </a:solidFill>
              </a:rPr>
              <a:t>三、产生式系统的基本过程</a:t>
            </a:r>
            <a:endParaRPr lang="zh-CN" altLang="en-US" sz="3200">
              <a:solidFill>
                <a:srgbClr val="0033CC"/>
              </a:solidFill>
            </a:endParaRPr>
          </a:p>
        </p:txBody>
      </p:sp>
      <p:sp>
        <p:nvSpPr>
          <p:cNvPr id="27652" name="Rectangle 3"/>
          <p:cNvSpPr>
            <a:spLocks noGrp="1"/>
          </p:cNvSpPr>
          <p:nvPr>
            <p:ph idx="1"/>
          </p:nvPr>
        </p:nvSpPr>
        <p:spPr>
          <a:xfrm>
            <a:off x="611188" y="2276475"/>
            <a:ext cx="8532812" cy="4752975"/>
          </a:xfrm>
          <a:ln/>
        </p:spPr>
        <p:txBody>
          <a:bodyPr vert="horz" wrap="square" lIns="91440" tIns="45720" rIns="91440" bIns="45720" anchor="t" anchorCtr="0"/>
          <a:p>
            <a:pPr marL="533400" indent="-533400" eaLnBrk="1" hangingPunct="1">
              <a:lnSpc>
                <a:spcPct val="120000"/>
              </a:lnSpc>
              <a:spcBef>
                <a:spcPct val="0"/>
              </a:spcBef>
              <a:buNone/>
            </a:pPr>
            <a:r>
              <a:rPr lang="en-US" altLang="zh-CN" b="1"/>
              <a:t>Procedure PRODUCTION</a:t>
            </a:r>
            <a:endParaRPr lang="en-US" altLang="zh-CN" b="1"/>
          </a:p>
          <a:p>
            <a:pPr marL="533400" indent="-533400" eaLnBrk="1" hangingPunct="1">
              <a:lnSpc>
                <a:spcPct val="120000"/>
              </a:lnSpc>
              <a:spcBef>
                <a:spcPct val="0"/>
              </a:spcBef>
              <a:buSzPct val="90000"/>
              <a:buFont typeface="Wingdings" panose="05000000000000000000" pitchFamily="2" charset="2"/>
              <a:buAutoNum type="arabicPeriod"/>
            </a:pPr>
            <a:r>
              <a:rPr lang="en-US" altLang="zh-CN" b="1"/>
              <a:t>DATA←</a:t>
            </a:r>
            <a:r>
              <a:rPr lang="zh-CN" altLang="en-US" b="1"/>
              <a:t>初始状态描述</a:t>
            </a:r>
            <a:endParaRPr lang="zh-CN" altLang="en-US" b="1"/>
          </a:p>
          <a:p>
            <a:pPr marL="533400" indent="-533400" eaLnBrk="1" hangingPunct="1">
              <a:lnSpc>
                <a:spcPct val="120000"/>
              </a:lnSpc>
              <a:spcBef>
                <a:spcPct val="0"/>
              </a:spcBef>
              <a:buSzPct val="90000"/>
              <a:buFont typeface="Wingdings" panose="05000000000000000000" pitchFamily="2" charset="2"/>
              <a:buAutoNum type="arabicPeriod"/>
            </a:pPr>
            <a:r>
              <a:rPr lang="en-US" altLang="zh-CN" b="1"/>
              <a:t>until DATA </a:t>
            </a:r>
            <a:r>
              <a:rPr lang="zh-CN" altLang="en-US" b="1"/>
              <a:t>满足终止条件，</a:t>
            </a:r>
            <a:r>
              <a:rPr lang="en-US" altLang="zh-CN" b="1"/>
              <a:t>do</a:t>
            </a:r>
            <a:r>
              <a:rPr lang="zh-CN" altLang="en-US" b="1"/>
              <a:t>：</a:t>
            </a:r>
            <a:endParaRPr lang="zh-CN" altLang="en-US" b="1"/>
          </a:p>
          <a:p>
            <a:pPr marL="533400" indent="-533400" eaLnBrk="1" hangingPunct="1">
              <a:lnSpc>
                <a:spcPct val="120000"/>
              </a:lnSpc>
              <a:spcBef>
                <a:spcPct val="0"/>
              </a:spcBef>
              <a:buSzPct val="90000"/>
              <a:buFont typeface="Wingdings" panose="05000000000000000000" pitchFamily="2" charset="2"/>
              <a:buAutoNum type="arabicPeriod"/>
            </a:pPr>
            <a:r>
              <a:rPr lang="en-US" altLang="zh-CN" b="1"/>
              <a:t>begin</a:t>
            </a:r>
            <a:endParaRPr lang="en-US" altLang="zh-CN" b="1"/>
          </a:p>
          <a:p>
            <a:pPr marL="533400" indent="-533400" eaLnBrk="1" hangingPunct="1">
              <a:lnSpc>
                <a:spcPct val="120000"/>
              </a:lnSpc>
              <a:spcBef>
                <a:spcPct val="0"/>
              </a:spcBef>
              <a:buSzPct val="90000"/>
              <a:buFont typeface="Wingdings" panose="05000000000000000000" pitchFamily="2" charset="2"/>
              <a:buAutoNum type="arabicPeriod"/>
            </a:pPr>
            <a:r>
              <a:rPr lang="en-US" altLang="zh-CN" b="1">
                <a:solidFill>
                  <a:srgbClr val="FF0000"/>
                </a:solidFill>
              </a:rPr>
              <a:t>   </a:t>
            </a:r>
            <a:r>
              <a:rPr lang="zh-CN" altLang="en-US" b="1">
                <a:solidFill>
                  <a:srgbClr val="FF0000"/>
                </a:solidFill>
              </a:rPr>
              <a:t>在规则集合中，选出一条可用于</a:t>
            </a:r>
            <a:r>
              <a:rPr lang="en-US" altLang="zh-CN" b="1">
                <a:solidFill>
                  <a:srgbClr val="FF0000"/>
                </a:solidFill>
              </a:rPr>
              <a:t>DATA</a:t>
            </a:r>
            <a:r>
              <a:rPr lang="zh-CN" altLang="en-US" b="1">
                <a:solidFill>
                  <a:srgbClr val="FF0000"/>
                </a:solidFill>
              </a:rPr>
              <a:t>的规则</a:t>
            </a:r>
            <a:r>
              <a:rPr lang="en-US" altLang="zh-CN" b="1">
                <a:solidFill>
                  <a:srgbClr val="FF0000"/>
                </a:solidFill>
              </a:rPr>
              <a:t>R</a:t>
            </a:r>
            <a:endParaRPr lang="en-US" altLang="zh-CN" b="1">
              <a:solidFill>
                <a:srgbClr val="FF0000"/>
              </a:solidFill>
            </a:endParaRPr>
          </a:p>
          <a:p>
            <a:pPr marL="533400" indent="-533400" eaLnBrk="1" hangingPunct="1">
              <a:lnSpc>
                <a:spcPct val="120000"/>
              </a:lnSpc>
              <a:spcBef>
                <a:spcPct val="0"/>
              </a:spcBef>
              <a:buSzPct val="90000"/>
              <a:buFont typeface="Wingdings" panose="05000000000000000000" pitchFamily="2" charset="2"/>
              <a:buAutoNum type="arabicPeriod"/>
            </a:pPr>
            <a:r>
              <a:rPr lang="en-US" altLang="zh-CN" b="1"/>
              <a:t>   DATA←</a:t>
            </a:r>
            <a:r>
              <a:rPr lang="zh-CN" altLang="en-US" b="1"/>
              <a:t>把</a:t>
            </a:r>
            <a:r>
              <a:rPr lang="en-US" altLang="zh-CN" b="1"/>
              <a:t>R</a:t>
            </a:r>
            <a:r>
              <a:rPr lang="zh-CN" altLang="en-US" b="1"/>
              <a:t>应用于</a:t>
            </a:r>
            <a:r>
              <a:rPr lang="en-US" altLang="zh-CN" b="1"/>
              <a:t>DATA</a:t>
            </a:r>
            <a:r>
              <a:rPr lang="zh-CN" altLang="en-US" b="1"/>
              <a:t>所得的结果</a:t>
            </a:r>
            <a:endParaRPr lang="zh-CN" altLang="en-US" b="1"/>
          </a:p>
          <a:p>
            <a:pPr marL="533400" indent="-533400" eaLnBrk="1" hangingPunct="1">
              <a:lnSpc>
                <a:spcPct val="120000"/>
              </a:lnSpc>
              <a:spcBef>
                <a:spcPct val="0"/>
              </a:spcBef>
              <a:buSzPct val="90000"/>
              <a:buFont typeface="Wingdings" panose="05000000000000000000" pitchFamily="2" charset="2"/>
              <a:buAutoNum type="arabicPeriod"/>
            </a:pPr>
            <a:r>
              <a:rPr lang="en-US" altLang="zh-CN" b="1"/>
              <a:t>End</a:t>
            </a:r>
            <a:endParaRPr lang="en-US" altLang="zh-CN" b="1"/>
          </a:p>
          <a:p>
            <a:pPr marL="533400" indent="-533400" eaLnBrk="1" hangingPunct="1">
              <a:lnSpc>
                <a:spcPct val="120000"/>
              </a:lnSpc>
              <a:spcBef>
                <a:spcPct val="0"/>
              </a:spcBef>
              <a:buNone/>
            </a:pPr>
            <a:endParaRPr lang="en-US" altLang="zh-CN" b="1"/>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8674"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8675" name="Rectangle 4"/>
          <p:cNvSpPr/>
          <p:nvPr/>
        </p:nvSpPr>
        <p:spPr>
          <a:xfrm>
            <a:off x="792163" y="2276475"/>
            <a:ext cx="8532812" cy="41052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533400" lvl="0" indent="-533400" eaLnBrk="1" hangingPunct="1">
              <a:lnSpc>
                <a:spcPct val="120000"/>
              </a:lnSpc>
              <a:spcBef>
                <a:spcPct val="0"/>
              </a:spcBef>
              <a:buNone/>
            </a:pPr>
            <a:r>
              <a:rPr lang="en-US" altLang="zh-CN" sz="2000" b="1"/>
              <a:t>       </a:t>
            </a:r>
            <a:r>
              <a:rPr lang="zh-CN" altLang="en-US" b="1"/>
              <a:t>步骤</a:t>
            </a:r>
            <a:r>
              <a:rPr lang="en-US" altLang="zh-CN" b="1"/>
              <a:t>4</a:t>
            </a:r>
            <a:r>
              <a:rPr lang="zh-CN" altLang="en-US" b="1"/>
              <a:t>是不确定的，只要求选出一条可用的规则</a:t>
            </a:r>
            <a:endParaRPr lang="zh-CN" altLang="en-US" b="1"/>
          </a:p>
          <a:p>
            <a:pPr marL="533400" lvl="0" indent="-533400" eaLnBrk="1" hangingPunct="1">
              <a:lnSpc>
                <a:spcPct val="120000"/>
              </a:lnSpc>
              <a:spcBef>
                <a:spcPct val="0"/>
              </a:spcBef>
              <a:buNone/>
            </a:pPr>
            <a:r>
              <a:rPr lang="en-US" altLang="zh-CN" b="1"/>
              <a:t>R</a:t>
            </a:r>
            <a:r>
              <a:rPr lang="zh-CN" altLang="en-US" b="1"/>
              <a:t>，至于这条规则如何选取，却没有具体说明。</a:t>
            </a:r>
            <a:endParaRPr lang="zh-CN" altLang="en-US" b="1"/>
          </a:p>
          <a:p>
            <a:pPr marL="533400" lvl="0" indent="-533400" eaLnBrk="1" hangingPunct="1">
              <a:lnSpc>
                <a:spcPct val="120000"/>
              </a:lnSpc>
              <a:spcBef>
                <a:spcPct val="0"/>
              </a:spcBef>
              <a:buNone/>
            </a:pPr>
            <a:r>
              <a:rPr lang="zh-CN" altLang="en-US" b="1"/>
              <a:t>      </a:t>
            </a:r>
            <a:r>
              <a:rPr lang="zh-CN" altLang="en-US" b="1">
                <a:solidFill>
                  <a:srgbClr val="0033CC"/>
                </a:solidFill>
              </a:rPr>
              <a:t>选取规则所依据的原则称为控制策略。</a:t>
            </a:r>
            <a:endParaRPr lang="zh-CN" altLang="en-US" b="1">
              <a:solidFill>
                <a:srgbClr val="0033CC"/>
              </a:solidFill>
            </a:endParaRPr>
          </a:p>
          <a:p>
            <a:pPr marL="533400" lvl="0" indent="-533400" eaLnBrk="1" hangingPunct="1">
              <a:lnSpc>
                <a:spcPct val="120000"/>
              </a:lnSpc>
              <a:spcBef>
                <a:spcPct val="0"/>
              </a:spcBef>
              <a:buNone/>
            </a:pPr>
            <a:r>
              <a:rPr lang="zh-CN" altLang="en-US" b="1"/>
              <a:t>       多数人工智能系统控制策略的信息并不足以在</a:t>
            </a:r>
            <a:endParaRPr lang="zh-CN" altLang="en-US" b="1"/>
          </a:p>
          <a:p>
            <a:pPr marL="533400" lvl="0" indent="-533400" eaLnBrk="1" hangingPunct="1">
              <a:lnSpc>
                <a:spcPct val="120000"/>
              </a:lnSpc>
              <a:spcBef>
                <a:spcPct val="0"/>
              </a:spcBef>
              <a:buNone/>
            </a:pPr>
            <a:r>
              <a:rPr lang="zh-CN" altLang="en-US" b="1"/>
              <a:t>第</a:t>
            </a:r>
            <a:r>
              <a:rPr lang="en-US" altLang="zh-CN" b="1"/>
              <a:t>4</a:t>
            </a:r>
            <a:r>
              <a:rPr lang="zh-CN" altLang="en-US" b="1"/>
              <a:t>步选出最合用的规则，因此，控制策略便成了一</a:t>
            </a:r>
            <a:endParaRPr lang="zh-CN" altLang="en-US" b="1"/>
          </a:p>
          <a:p>
            <a:pPr marL="533400" lvl="0" indent="-533400" eaLnBrk="1" hangingPunct="1">
              <a:lnSpc>
                <a:spcPct val="120000"/>
              </a:lnSpc>
              <a:spcBef>
                <a:spcPct val="0"/>
              </a:spcBef>
              <a:buNone/>
            </a:pPr>
            <a:r>
              <a:rPr lang="zh-CN" altLang="en-US" b="1"/>
              <a:t>个搜索过程。</a:t>
            </a:r>
            <a:endParaRPr lang="zh-CN" altLang="en-US" b="1"/>
          </a:p>
          <a:p>
            <a:pPr marL="533400" lvl="0" indent="-533400" eaLnBrk="1" hangingPunct="1">
              <a:lnSpc>
                <a:spcPct val="120000"/>
              </a:lnSpc>
              <a:spcBef>
                <a:spcPct val="0"/>
              </a:spcBef>
              <a:buNone/>
            </a:pPr>
            <a:r>
              <a:rPr lang="zh-CN" altLang="en-US" b="1"/>
              <a:t>        </a:t>
            </a:r>
            <a:r>
              <a:rPr lang="zh-CN" altLang="en-US" b="1">
                <a:solidFill>
                  <a:srgbClr val="FF0000"/>
                </a:solidFill>
              </a:rPr>
              <a:t>高效的系统需要被求解问题足够的知识，以便在</a:t>
            </a:r>
            <a:endParaRPr lang="zh-CN" altLang="en-US" b="1">
              <a:solidFill>
                <a:srgbClr val="FF0000"/>
              </a:solidFill>
            </a:endParaRPr>
          </a:p>
          <a:p>
            <a:pPr marL="533400" lvl="0" indent="-533400" eaLnBrk="1" hangingPunct="1">
              <a:lnSpc>
                <a:spcPct val="120000"/>
              </a:lnSpc>
              <a:spcBef>
                <a:spcPct val="0"/>
              </a:spcBef>
              <a:buNone/>
            </a:pPr>
            <a:r>
              <a:rPr lang="zh-CN" altLang="en-US" b="1">
                <a:solidFill>
                  <a:srgbClr val="FF0000"/>
                </a:solidFill>
              </a:rPr>
              <a:t>步骤</a:t>
            </a:r>
            <a:r>
              <a:rPr lang="en-US" altLang="zh-CN" b="1">
                <a:solidFill>
                  <a:srgbClr val="FF0000"/>
                </a:solidFill>
              </a:rPr>
              <a:t>4</a:t>
            </a:r>
            <a:r>
              <a:rPr lang="zh-CN" altLang="en-US" b="1">
                <a:solidFill>
                  <a:srgbClr val="FF0000"/>
                </a:solidFill>
              </a:rPr>
              <a:t>选出一条最合用的规则。</a:t>
            </a:r>
            <a:r>
              <a:rPr lang="zh-CN" altLang="en-US" b="1"/>
              <a:t>第三章，第四章</a:t>
            </a:r>
            <a:endParaRPr lang="zh-CN" altLang="en-US" b="1"/>
          </a:p>
        </p:txBody>
      </p:sp>
      <p:sp>
        <p:nvSpPr>
          <p:cNvPr id="28676" name="AutoShape 5"/>
          <p:cNvSpPr/>
          <p:nvPr/>
        </p:nvSpPr>
        <p:spPr>
          <a:xfrm>
            <a:off x="755650" y="1196975"/>
            <a:ext cx="7483475" cy="7143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90000"/>
              </a:lnSpc>
              <a:spcBef>
                <a:spcPct val="0"/>
              </a:spcBef>
              <a:buClrTx/>
              <a:buSzTx/>
              <a:buFontTx/>
              <a:buNone/>
            </a:pPr>
            <a:r>
              <a:rPr lang="zh-CN" altLang="en-US" sz="3200" b="1">
                <a:solidFill>
                  <a:srgbClr val="0033CC"/>
                </a:solidFill>
              </a:rPr>
              <a:t>三、产生式系统的基本过程</a:t>
            </a:r>
            <a:endParaRPr lang="zh-CN" altLang="en-US" sz="3200" b="1">
              <a:solidFill>
                <a:srgbClr val="0033CC"/>
              </a:solidFill>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969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9699" name="AutoShape 2"/>
          <p:cNvSpPr>
            <a:spLocks noGrp="1"/>
          </p:cNvSpPr>
          <p:nvPr>
            <p:ph type="title"/>
          </p:nvPr>
        </p:nvSpPr>
        <p:spPr>
          <a:ln/>
        </p:spPr>
        <p:txBody>
          <a:bodyPr vert="horz" wrap="square" lIns="91440" tIns="45720" rIns="91440" bIns="45720" anchor="b" anchorCtr="0"/>
          <a:p>
            <a:pPr eaLnBrk="1" hangingPunct="1"/>
            <a:r>
              <a:rPr lang="zh-CN" altLang="en-US"/>
              <a:t>产生式系统的特点</a:t>
            </a:r>
            <a:endParaRPr lang="zh-CN" altLang="en-US"/>
          </a:p>
        </p:txBody>
      </p:sp>
      <p:sp>
        <p:nvSpPr>
          <p:cNvPr id="29700" name="Rectangle 3"/>
          <p:cNvSpPr>
            <a:spLocks noGrp="1"/>
          </p:cNvSpPr>
          <p:nvPr>
            <p:ph idx="1"/>
          </p:nvPr>
        </p:nvSpPr>
        <p:spPr>
          <a:xfrm>
            <a:off x="838200" y="2362200"/>
            <a:ext cx="8305800" cy="3724275"/>
          </a:xfrm>
          <a:ln/>
        </p:spPr>
        <p:txBody>
          <a:bodyPr vert="horz" wrap="square" lIns="91440" tIns="45720" rIns="91440" bIns="45720" anchor="t" anchorCtr="0"/>
          <a:p>
            <a:pPr eaLnBrk="1" hangingPunct="1">
              <a:buNone/>
            </a:pPr>
            <a:r>
              <a:rPr lang="zh-CN" altLang="en-US" b="1"/>
              <a:t>一、模块性强。综合数据库、规则集和控制系统相</a:t>
            </a:r>
            <a:endParaRPr lang="zh-CN" altLang="en-US" b="1"/>
          </a:p>
          <a:p>
            <a:pPr eaLnBrk="1" hangingPunct="1">
              <a:buNone/>
            </a:pPr>
            <a:r>
              <a:rPr lang="zh-CN" altLang="en-US" b="1"/>
              <a:t>       对独立，程序的修改更加容易。</a:t>
            </a:r>
            <a:endParaRPr lang="zh-CN" altLang="en-US" b="1"/>
          </a:p>
          <a:p>
            <a:pPr eaLnBrk="1" hangingPunct="1">
              <a:buNone/>
            </a:pPr>
            <a:r>
              <a:rPr lang="zh-CN" altLang="en-US" b="1"/>
              <a:t>二、各产生式规则相互独立，不能互相调用，增加</a:t>
            </a:r>
            <a:endParaRPr lang="zh-CN" altLang="en-US" b="1"/>
          </a:p>
          <a:p>
            <a:pPr eaLnBrk="1" hangingPunct="1">
              <a:buNone/>
            </a:pPr>
            <a:r>
              <a:rPr lang="zh-CN" altLang="en-US" b="1"/>
              <a:t>        一些或删去一些产生式规则都十分方便。</a:t>
            </a:r>
            <a:endParaRPr lang="zh-CN" altLang="en-US" b="1"/>
          </a:p>
          <a:p>
            <a:pPr eaLnBrk="1" hangingPunct="1">
              <a:buNone/>
            </a:pPr>
            <a:r>
              <a:rPr lang="zh-CN" altLang="en-US" b="1"/>
              <a:t>三、产生式规则的形式与人们推理所用的逻辑形式</a:t>
            </a:r>
            <a:endParaRPr lang="zh-CN" altLang="en-US" b="1"/>
          </a:p>
          <a:p>
            <a:pPr eaLnBrk="1" hangingPunct="1">
              <a:buNone/>
            </a:pPr>
            <a:r>
              <a:rPr lang="zh-CN" altLang="en-US" b="1"/>
              <a:t>       十分接近，人们具有的知识转换成产生式规则</a:t>
            </a:r>
            <a:endParaRPr lang="zh-CN" altLang="en-US" b="1"/>
          </a:p>
          <a:p>
            <a:pPr eaLnBrk="1" hangingPunct="1">
              <a:buNone/>
            </a:pPr>
            <a:r>
              <a:rPr lang="zh-CN" altLang="en-US" b="1"/>
              <a:t>       很容易，产生式规则也容易被人们读懂。</a:t>
            </a:r>
            <a:endParaRPr lang="zh-CN" altLang="en-US" b="1"/>
          </a:p>
          <a:p>
            <a:pPr eaLnBrk="1" hangingPunct="1">
              <a:buNone/>
            </a:pPr>
            <a:r>
              <a:rPr lang="en-US" altLang="zh-CN" b="1"/>
              <a:t>DENDRAL</a:t>
            </a:r>
            <a:r>
              <a:rPr lang="zh-CN" altLang="en-US" b="1"/>
              <a:t>和</a:t>
            </a:r>
            <a:r>
              <a:rPr lang="en-US" altLang="zh-CN" b="1"/>
              <a:t>MYCIN</a:t>
            </a:r>
            <a:r>
              <a:rPr lang="zh-CN" altLang="en-US" b="1"/>
              <a:t>都采用了产生式系统的结构。 </a:t>
            </a:r>
            <a:endParaRPr lang="zh-CN" altLang="en-US" b="1"/>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itle 1"/>
          <p:cNvSpPr>
            <a:spLocks noGrp="1"/>
          </p:cNvSpPr>
          <p:nvPr>
            <p:ph type="title"/>
          </p:nvPr>
        </p:nvSpPr>
        <p:spPr>
          <a:ln/>
        </p:spPr>
        <p:txBody>
          <a:bodyPr vert="horz" wrap="square" lIns="91440" tIns="45720" rIns="91440" bIns="45720" anchor="b" anchorCtr="0"/>
          <a:p>
            <a:pPr>
              <a:buNone/>
            </a:pPr>
            <a:endParaRPr lang="" altLang="x-none"/>
          </a:p>
        </p:txBody>
      </p:sp>
      <p:sp>
        <p:nvSpPr>
          <p:cNvPr id="80898" name="Content Placeholder 2"/>
          <p:cNvSpPr>
            <a:spLocks noGrp="1"/>
          </p:cNvSpPr>
          <p:nvPr>
            <p:ph idx="1"/>
          </p:nvPr>
        </p:nvSpPr>
        <p:spPr>
          <a:xfrm>
            <a:off x="838200" y="2362200"/>
            <a:ext cx="8126413" cy="3886200"/>
          </a:xfrm>
          <a:ln/>
        </p:spPr>
        <p:txBody>
          <a:bodyPr vert="horz" wrap="square" lIns="91440" tIns="45720" rIns="91440" bIns="45720" anchor="t" anchorCtr="0"/>
          <a:p>
            <a:r>
              <a:rPr lang="en-US" altLang="zh-CN" sz="2400"/>
              <a:t>DENDRAL</a:t>
            </a:r>
            <a:r>
              <a:rPr lang="zh-CN" altLang="en-US" sz="2400"/>
              <a:t>系统是一种帮助化学家判断某待定物质的分子结构的专家系统。</a:t>
            </a:r>
            <a:endParaRPr lang="en-US" altLang="zh-CN" sz="2400"/>
          </a:p>
          <a:p>
            <a:r>
              <a:rPr lang="en-US" altLang="zh-CN" sz="2400"/>
              <a:t>1965</a:t>
            </a:r>
            <a:r>
              <a:rPr lang="zh-CN" altLang="en-US" sz="2400"/>
              <a:t>年在美国斯坦福大学开始研制，</a:t>
            </a:r>
            <a:r>
              <a:rPr lang="en-US" altLang="zh-CN" sz="2400"/>
              <a:t>1968</a:t>
            </a:r>
            <a:r>
              <a:rPr lang="zh-CN" altLang="en-US" sz="2400"/>
              <a:t>年研发成功</a:t>
            </a:r>
            <a:r>
              <a:rPr lang="en-US" altLang="zh-CN" sz="2400"/>
              <a:t>.</a:t>
            </a:r>
            <a:endParaRPr lang="en-US" altLang="zh-CN" sz="2400"/>
          </a:p>
          <a:p>
            <a:r>
              <a:rPr lang="zh-CN" altLang="en-US" sz="2400"/>
              <a:t>它是</a:t>
            </a:r>
            <a:r>
              <a:rPr lang="en-US" altLang="zh-CN" sz="2400"/>
              <a:t>Feigenbaum</a:t>
            </a:r>
            <a:r>
              <a:rPr lang="zh-CN" altLang="en-US" sz="2400"/>
              <a:t>与化学家</a:t>
            </a:r>
            <a:r>
              <a:rPr lang="en-US" altLang="zh-CN" sz="2400"/>
              <a:t>J.Lederberg</a:t>
            </a:r>
            <a:r>
              <a:rPr lang="zh-CN" altLang="en-US" sz="2400"/>
              <a:t>合作的结果</a:t>
            </a:r>
            <a:r>
              <a:rPr lang="en-US" altLang="zh-CN" sz="2400"/>
              <a:t>.</a:t>
            </a:r>
            <a:endParaRPr lang="en-US" altLang="zh-CN" sz="2400"/>
          </a:p>
          <a:p>
            <a:r>
              <a:rPr lang="en-US" altLang="zh-CN" sz="2400"/>
              <a:t>20</a:t>
            </a:r>
            <a:r>
              <a:rPr lang="zh-CN" altLang="en-US" sz="2400"/>
              <a:t>世纪</a:t>
            </a:r>
            <a:r>
              <a:rPr lang="en-US" altLang="zh-CN" sz="2400"/>
              <a:t>60</a:t>
            </a:r>
            <a:r>
              <a:rPr lang="zh-CN" altLang="en-US" sz="2400"/>
              <a:t>年代中期，</a:t>
            </a:r>
            <a:r>
              <a:rPr lang="en-US" altLang="zh-CN" sz="2400"/>
              <a:t>Lederberg</a:t>
            </a:r>
            <a:r>
              <a:rPr lang="zh-CN" altLang="en-US" sz="2400"/>
              <a:t>提出了一种可以根据输入的质谱仪数据列出所有可能的分子结构的算法，并在此后的</a:t>
            </a:r>
            <a:r>
              <a:rPr lang="en-US" altLang="zh-CN" sz="2400"/>
              <a:t>3</a:t>
            </a:r>
            <a:r>
              <a:rPr lang="zh-CN" altLang="en-US" sz="2400"/>
              <a:t>年里，与</a:t>
            </a:r>
            <a:r>
              <a:rPr lang="en-US" altLang="zh-CN" sz="2400"/>
              <a:t>Feigenbaum</a:t>
            </a:r>
            <a:r>
              <a:rPr lang="zh-CN" altLang="en-US" sz="2400"/>
              <a:t>等人一起探讨了用规则表示知识系统的建立方法，建成了</a:t>
            </a:r>
            <a:r>
              <a:rPr lang="en-US" altLang="zh-CN" sz="2400"/>
              <a:t>DENDEAL</a:t>
            </a:r>
            <a:r>
              <a:rPr lang="zh-CN" altLang="en-US" sz="2400"/>
              <a:t>系统，期望利用这一系统在更短的时间里完成类似与人工列些所有可能分子结构的工作。</a:t>
            </a:r>
            <a:endParaRPr lang="" altLang="zh-CN" sz="2400"/>
          </a:p>
        </p:txBody>
      </p:sp>
      <p:sp>
        <p:nvSpPr>
          <p:cNvPr id="80899" name="Date Placeholder 3"/>
          <p:cNvSpPr txBox="1">
            <a:spLocks noGrp="1"/>
          </p:cNvSpPr>
          <p:nvPr>
            <p:ph type="dt" sz="half" idx="10"/>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1">
              <a:rPr lang="en-US" sz="1400"/>
            </a:fld>
            <a:endParaRPr lang="en-US" altLang="zh-CN" sz="1400"/>
          </a:p>
        </p:txBody>
      </p:sp>
      <p:sp>
        <p:nvSpPr>
          <p:cNvPr id="80900" name="Slide Number Placeholder 4"/>
          <p:cNvSpPr txBox="1">
            <a:spLocks noGrp="1"/>
          </p:cNvSpPr>
          <p:nvPr>
            <p:ph type="sldNum" sz="quarter" idx="12"/>
          </p:nvPr>
        </p:nvSpPr>
        <p:spPr>
          <a:ln/>
        </p:spPr>
        <p:txBody>
          <a:bodyPr anchor="b"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en-US" altLang="zh-CN" sz="2600" b="1">
                <a:solidFill>
                  <a:schemeClr val="bg1"/>
                </a:solidFill>
              </a:rPr>
            </a:fld>
            <a:endParaRPr lang="en-US" altLang="zh-CN" sz="2600" b="1">
              <a:solidFill>
                <a:schemeClr val="bg1"/>
              </a:solidFill>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itle 1"/>
          <p:cNvSpPr>
            <a:spLocks noGrp="1"/>
          </p:cNvSpPr>
          <p:nvPr>
            <p:ph type="title"/>
          </p:nvPr>
        </p:nvSpPr>
        <p:spPr>
          <a:ln/>
        </p:spPr>
        <p:txBody>
          <a:bodyPr vert="horz" wrap="square" lIns="91440" tIns="45720" rIns="91440" bIns="45720" anchor="b" anchorCtr="0"/>
          <a:p>
            <a:pPr>
              <a:buNone/>
            </a:pPr>
            <a:endParaRPr lang="" altLang="x-none"/>
          </a:p>
        </p:txBody>
      </p:sp>
      <p:sp>
        <p:nvSpPr>
          <p:cNvPr id="81922" name="Content Placeholder 2"/>
          <p:cNvSpPr>
            <a:spLocks noGrp="1"/>
          </p:cNvSpPr>
          <p:nvPr>
            <p:ph idx="1"/>
          </p:nvPr>
        </p:nvSpPr>
        <p:spPr>
          <a:ln/>
        </p:spPr>
        <p:txBody>
          <a:bodyPr vert="horz" wrap="square" lIns="91440" tIns="45720" rIns="91440" bIns="45720" anchor="t" anchorCtr="0"/>
          <a:p>
            <a:r>
              <a:rPr lang="en-US" altLang="zh-CN"/>
              <a:t>DENDRAL</a:t>
            </a:r>
            <a:r>
              <a:rPr lang="zh-CN" altLang="en-US"/>
              <a:t>是世界上第一例成功的专家系统，它的出现标志着人工智能的一个新领域</a:t>
            </a:r>
            <a:r>
              <a:rPr lang="en-US" altLang="zh-CN"/>
              <a:t>——</a:t>
            </a:r>
            <a:r>
              <a:rPr lang="zh-CN" altLang="en-US"/>
              <a:t>专家系统的诞生。从此各种不同的专家系统相继成立。</a:t>
            </a:r>
            <a:endParaRPr lang="en-US" altLang="zh-CN"/>
          </a:p>
          <a:p>
            <a:r>
              <a:rPr lang="en-US" altLang="zh-CN"/>
              <a:t>DENDRAL</a:t>
            </a:r>
            <a:r>
              <a:rPr lang="zh-CN" altLang="en-US"/>
              <a:t>利用的原始信息主要是该物质的质谱数据。</a:t>
            </a:r>
            <a:endParaRPr lang="" altLang="zh-CN"/>
          </a:p>
        </p:txBody>
      </p:sp>
      <p:sp>
        <p:nvSpPr>
          <p:cNvPr id="81923" name="Date Placeholder 3"/>
          <p:cNvSpPr txBox="1">
            <a:spLocks noGrp="1"/>
          </p:cNvSpPr>
          <p:nvPr>
            <p:ph type="dt" sz="half" idx="10"/>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1">
              <a:rPr lang="en-US" sz="1400"/>
            </a:fld>
            <a:endParaRPr lang="en-US" altLang="zh-CN" sz="1400"/>
          </a:p>
        </p:txBody>
      </p:sp>
      <p:sp>
        <p:nvSpPr>
          <p:cNvPr id="81924" name="Slide Number Placeholder 4"/>
          <p:cNvSpPr txBox="1">
            <a:spLocks noGrp="1"/>
          </p:cNvSpPr>
          <p:nvPr>
            <p:ph type="sldNum" sz="quarter" idx="12"/>
          </p:nvPr>
        </p:nvSpPr>
        <p:spPr>
          <a:ln/>
        </p:spPr>
        <p:txBody>
          <a:bodyPr anchor="b"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en-US" altLang="zh-CN" sz="2600" b="1">
                <a:solidFill>
                  <a:schemeClr val="bg1"/>
                </a:solidFill>
              </a:rPr>
            </a:fld>
            <a:endParaRPr lang="en-US" altLang="zh-CN" sz="2600" b="1">
              <a:solidFill>
                <a:schemeClr val="bg1"/>
              </a:solidFill>
            </a:endParaRPr>
          </a:p>
        </p:txBody>
      </p:sp>
      <p:pic>
        <p:nvPicPr>
          <p:cNvPr id="81925" name="Picture 5"/>
          <p:cNvPicPr>
            <a:picLocks noChangeAspect="1"/>
          </p:cNvPicPr>
          <p:nvPr/>
        </p:nvPicPr>
        <p:blipFill>
          <a:blip r:embed="rId1"/>
          <a:stretch>
            <a:fillRect/>
          </a:stretch>
        </p:blipFill>
        <p:spPr>
          <a:xfrm>
            <a:off x="4724400" y="4932363"/>
            <a:ext cx="2806700" cy="1576387"/>
          </a:xfrm>
          <a:prstGeom prst="rect">
            <a:avLst/>
          </a:prstGeom>
          <a:noFill/>
          <a:ln w="9525">
            <a:noFill/>
          </a:ln>
        </p:spPr>
      </p:pic>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itle 1"/>
          <p:cNvSpPr>
            <a:spLocks noGrp="1"/>
          </p:cNvSpPr>
          <p:nvPr>
            <p:ph type="title"/>
          </p:nvPr>
        </p:nvSpPr>
        <p:spPr>
          <a:ln/>
        </p:spPr>
        <p:txBody>
          <a:bodyPr vert="horz" wrap="square" lIns="91440" tIns="45720" rIns="91440" bIns="45720" anchor="b" anchorCtr="0"/>
          <a:p>
            <a:pPr>
              <a:buNone/>
            </a:pPr>
            <a:endParaRPr lang="" altLang="x-none"/>
          </a:p>
        </p:txBody>
      </p:sp>
      <p:sp>
        <p:nvSpPr>
          <p:cNvPr id="3" name="Content Placeholder 2"/>
          <p:cNvSpPr>
            <a:spLocks noGrp="1"/>
          </p:cNvSpPr>
          <p:nvPr>
            <p:ph idx="1"/>
          </p:nvPr>
        </p:nvSpPr>
        <p:spPr>
          <a:xfrm>
            <a:off x="982663" y="2322513"/>
            <a:ext cx="8126413" cy="4162425"/>
          </a:xfrm>
        </p:spPr>
        <p:txBody>
          <a:bodyPr vert="horz" wrap="square" lIns="91440" tIns="45720" rIns="91440" bIns="45720" numCol="1" anchor="t" anchorCtr="0" compatLnSpc="1"/>
          <a:p>
            <a:r>
              <a:rPr lang="zh-CN" altLang="en-US" sz="2400"/>
              <a:t>整个系统按功能可分为三部分。</a:t>
            </a:r>
            <a:endParaRPr lang="en-US" altLang="zh-CN" sz="2400"/>
          </a:p>
          <a:p>
            <a:pPr>
              <a:buNone/>
            </a:pPr>
            <a:r>
              <a:rPr lang="zh-CN" altLang="en-US" sz="2400"/>
              <a:t>①规划：利用质谱数据和化学家对质谱数据与分子构造关系的经验知识，对可能的分子结构形成若干约束。</a:t>
            </a:r>
            <a:endParaRPr lang="en-US" altLang="zh-CN" sz="2400"/>
          </a:p>
          <a:p>
            <a:pPr>
              <a:buNone/>
            </a:pPr>
            <a:r>
              <a:rPr lang="zh-CN" altLang="en-US" sz="2400"/>
              <a:t>②生成结构图：利用</a:t>
            </a:r>
            <a:r>
              <a:rPr lang="en-US" altLang="zh-CN" sz="2400"/>
              <a:t>J.</a:t>
            </a:r>
            <a:r>
              <a:rPr lang="zh-CN" altLang="en-US" sz="2400"/>
              <a:t>莱德伯格的算法，给出一些可能分子结构，利用第一部分所生成的约束条件来控制这种可能性的展开，最后给出一个或几个可能的结构。</a:t>
            </a:r>
            <a:endParaRPr lang="en-US" altLang="zh-CN" sz="2400"/>
          </a:p>
          <a:p>
            <a:pPr>
              <a:buNone/>
            </a:pPr>
            <a:r>
              <a:rPr lang="zh-CN" altLang="en-US" sz="2400"/>
              <a:t>③利用化学家对质谱数据的知识，对第二部给出的结果进行检测、排队。最后给出分子结构图。</a:t>
            </a:r>
            <a:endParaRPr lang="en-US" altLang="zh-CN" sz="2400"/>
          </a:p>
        </p:txBody>
      </p:sp>
      <p:sp>
        <p:nvSpPr>
          <p:cNvPr id="82947" name="Date Placeholder 3"/>
          <p:cNvSpPr txBox="1">
            <a:spLocks noGrp="1"/>
          </p:cNvSpPr>
          <p:nvPr>
            <p:ph type="dt" sz="half" idx="10"/>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1">
              <a:rPr lang="en-US" sz="1400"/>
            </a:fld>
            <a:endParaRPr lang="en-US" altLang="zh-CN" sz="1400"/>
          </a:p>
        </p:txBody>
      </p:sp>
      <p:sp>
        <p:nvSpPr>
          <p:cNvPr id="82948" name="Slide Number Placeholder 4"/>
          <p:cNvSpPr txBox="1">
            <a:spLocks noGrp="1"/>
          </p:cNvSpPr>
          <p:nvPr>
            <p:ph type="sldNum" sz="quarter" idx="12"/>
          </p:nvPr>
        </p:nvSpPr>
        <p:spPr>
          <a:ln/>
        </p:spPr>
        <p:txBody>
          <a:bodyPr anchor="b"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en-US" altLang="zh-CN" sz="2600" b="1">
                <a:solidFill>
                  <a:schemeClr val="bg1"/>
                </a:solidFill>
              </a:rPr>
            </a:fld>
            <a:endParaRPr lang="en-US" altLang="zh-CN" sz="2600" b="1">
              <a:solidFill>
                <a:schemeClr val="bg1"/>
              </a:solidFill>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0722"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0723" name="AutoShape 2"/>
          <p:cNvSpPr>
            <a:spLocks noGrp="1"/>
          </p:cNvSpPr>
          <p:nvPr>
            <p:ph type="title"/>
          </p:nvPr>
        </p:nvSpPr>
        <p:spPr>
          <a:xfrm>
            <a:off x="971550" y="1196975"/>
            <a:ext cx="7418388" cy="714375"/>
          </a:xfrm>
          <a:ln/>
        </p:spPr>
        <p:txBody>
          <a:bodyPr vert="horz" wrap="square" lIns="91440" tIns="45720" rIns="91440" bIns="45720" anchor="b" anchorCtr="0"/>
          <a:p>
            <a:pPr eaLnBrk="1" hangingPunct="1"/>
            <a:r>
              <a:rPr lang="en-US" altLang="zh-CN" sz="3200"/>
              <a:t>2.2  </a:t>
            </a:r>
            <a:r>
              <a:rPr lang="zh-CN" altLang="en-US" sz="3200"/>
              <a:t>控制策略</a:t>
            </a:r>
            <a:endParaRPr lang="zh-CN" altLang="en-US" sz="3200"/>
          </a:p>
        </p:txBody>
      </p:sp>
      <p:sp>
        <p:nvSpPr>
          <p:cNvPr id="30724" name="Rectangle 3"/>
          <p:cNvSpPr>
            <a:spLocks noGrp="1"/>
          </p:cNvSpPr>
          <p:nvPr>
            <p:ph idx="1"/>
          </p:nvPr>
        </p:nvSpPr>
        <p:spPr>
          <a:xfrm>
            <a:off x="790575" y="2565400"/>
            <a:ext cx="8353425" cy="2087563"/>
          </a:xfrm>
          <a:ln/>
        </p:spPr>
        <p:txBody>
          <a:bodyPr vert="horz" wrap="square" lIns="91440" tIns="45720" rIns="91440" bIns="45720" anchor="t" anchorCtr="0"/>
          <a:p>
            <a:pPr eaLnBrk="1" hangingPunct="1">
              <a:lnSpc>
                <a:spcPct val="120000"/>
              </a:lnSpc>
              <a:buNone/>
            </a:pPr>
            <a:r>
              <a:rPr lang="en-US" altLang="zh-CN"/>
              <a:t>    </a:t>
            </a:r>
            <a:r>
              <a:rPr lang="zh-CN" altLang="en-US" b="1">
                <a:solidFill>
                  <a:schemeClr val="tx2"/>
                </a:solidFill>
              </a:rPr>
              <a:t>产生式系统的控制策略分为两类：</a:t>
            </a:r>
            <a:endParaRPr lang="zh-CN" altLang="en-US" b="1">
              <a:solidFill>
                <a:schemeClr val="tx2"/>
              </a:solidFill>
            </a:endParaRPr>
          </a:p>
          <a:p>
            <a:pPr eaLnBrk="1" hangingPunct="1">
              <a:lnSpc>
                <a:spcPct val="120000"/>
              </a:lnSpc>
              <a:buFont typeface="Wingdings" panose="05000000000000000000" pitchFamily="2" charset="2"/>
              <a:buChar char="Ø"/>
            </a:pPr>
            <a:r>
              <a:rPr lang="zh-CN" altLang="en-US" b="1"/>
              <a:t> 不可撤回的控制策略</a:t>
            </a:r>
            <a:endParaRPr lang="zh-CN" altLang="en-US" b="1"/>
          </a:p>
          <a:p>
            <a:pPr eaLnBrk="1" hangingPunct="1">
              <a:lnSpc>
                <a:spcPct val="120000"/>
              </a:lnSpc>
              <a:buFont typeface="Wingdings" panose="05000000000000000000" pitchFamily="2" charset="2"/>
              <a:buChar char="Ø"/>
            </a:pPr>
            <a:r>
              <a:rPr lang="zh-CN" altLang="en-US" b="1"/>
              <a:t> 试探性控制策略：回溯方式和图搜索方式</a:t>
            </a:r>
            <a:endParaRPr lang="zh-CN" altLang="en-US" b="1"/>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174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1747" name="AutoShape 2"/>
          <p:cNvSpPr>
            <a:spLocks noGrp="1"/>
          </p:cNvSpPr>
          <p:nvPr>
            <p:ph type="title"/>
          </p:nvPr>
        </p:nvSpPr>
        <p:spPr>
          <a:xfrm>
            <a:off x="755650" y="1268413"/>
            <a:ext cx="7772400" cy="576262"/>
          </a:xfrm>
          <a:ln/>
        </p:spPr>
        <p:txBody>
          <a:bodyPr vert="horz" wrap="square" lIns="91440" tIns="45720" rIns="91440" bIns="45720" anchor="b" anchorCtr="0"/>
          <a:p>
            <a:pPr eaLnBrk="1" hangingPunct="1"/>
            <a:r>
              <a:rPr lang="zh-CN" altLang="en-US" sz="3200"/>
              <a:t>一、不可撤回的控制策略（瞎子爬山法）</a:t>
            </a:r>
            <a:endParaRPr lang="zh-CN" altLang="en-US" sz="3200"/>
          </a:p>
        </p:txBody>
      </p:sp>
      <p:sp>
        <p:nvSpPr>
          <p:cNvPr id="31748" name="Rectangle 5"/>
          <p:cNvSpPr/>
          <p:nvPr/>
        </p:nvSpPr>
        <p:spPr>
          <a:xfrm>
            <a:off x="827088" y="2492375"/>
            <a:ext cx="7848600" cy="43656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 typeface="Wingdings" panose="05000000000000000000" pitchFamily="2" charset="2"/>
              <a:buChar char="Ø"/>
            </a:pPr>
            <a:r>
              <a:rPr lang="zh-CN" altLang="en-US" b="1"/>
              <a:t>基本思想</a:t>
            </a:r>
            <a:endParaRPr lang="zh-CN" altLang="en-US" b="1"/>
          </a:p>
          <a:p>
            <a:pPr marL="0" lvl="0" indent="0" algn="just" eaLnBrk="1" hangingPunct="1">
              <a:spcBef>
                <a:spcPct val="0"/>
              </a:spcBef>
              <a:buClrTx/>
              <a:buSzTx/>
              <a:buNone/>
            </a:pPr>
            <a:r>
              <a:rPr lang="zh-CN" altLang="en-US" b="1"/>
              <a:t>        采用不可撤回控制方式的解题过程类似于盲人爬山过程，是利用关于每一个状态的局部知识构造全局性解的过程。在盲人爬山过程中，无论爬到哪一点，他总沿着坡度最陡的方向向上爬，这是局部性的知识，尽管他事先对爬山路线并不了解，但只要按照这个原则向上爬，就一定能爬到某一山顶，于是确定了一条从山脚到山顶的爬山路线，也可以说构造出一个具有某种意义下全局性的解。</a:t>
            </a:r>
            <a:endParaRPr lang="zh-CN" altLang="en-US" b="1"/>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1741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17411" name="AutoShape 2"/>
          <p:cNvSpPr>
            <a:spLocks noGrp="1"/>
          </p:cNvSpPr>
          <p:nvPr>
            <p:ph type="title"/>
          </p:nvPr>
        </p:nvSpPr>
        <p:spPr>
          <a:ln/>
        </p:spPr>
        <p:txBody>
          <a:bodyPr vert="horz" wrap="square" lIns="91440" tIns="45720" rIns="91440" bIns="45720" anchor="b" anchorCtr="0"/>
          <a:p>
            <a:pPr eaLnBrk="1" hangingPunct="1"/>
            <a:r>
              <a:rPr lang="zh-CN" altLang="en-US" b="0"/>
              <a:t>常用的知识表示方法</a:t>
            </a:r>
            <a:endParaRPr lang="zh-CN" altLang="en-US" b="0"/>
          </a:p>
        </p:txBody>
      </p:sp>
      <p:sp>
        <p:nvSpPr>
          <p:cNvPr id="279556" name="Rectangle 4"/>
          <p:cNvSpPr/>
          <p:nvPr/>
        </p:nvSpPr>
        <p:spPr>
          <a:xfrm>
            <a:off x="684213" y="1989138"/>
            <a:ext cx="7632700" cy="367188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533400" lvl="0" indent="-533400" eaLnBrk="1" hangingPunct="1">
              <a:spcBef>
                <a:spcPct val="50000"/>
              </a:spcBef>
              <a:buClrTx/>
              <a:buSzTx/>
              <a:buFontTx/>
              <a:buNone/>
            </a:pPr>
            <a:endParaRPr lang="en-US" altLang="zh-CN" b="1"/>
          </a:p>
          <a:p>
            <a:pPr marL="533400" lvl="0" indent="-533400" eaLnBrk="1" hangingPunct="1"/>
            <a:r>
              <a:rPr lang="zh-CN" altLang="en-US" b="1"/>
              <a:t>非结构化方法</a:t>
            </a:r>
            <a:endParaRPr lang="zh-CN" altLang="en-US" b="1"/>
          </a:p>
          <a:p>
            <a:pPr marL="914400" lvl="1" indent="-457200" eaLnBrk="1" hangingPunct="1"/>
            <a:r>
              <a:rPr lang="zh-CN" altLang="en-US"/>
              <a:t>逻辑表示法   </a:t>
            </a:r>
            <a:r>
              <a:rPr lang="en-US" altLang="zh-CN" b="1"/>
              <a:t>QA3,STRIPS,DART,MOMO</a:t>
            </a:r>
            <a:endParaRPr lang="en-US" altLang="zh-CN" b="1"/>
          </a:p>
          <a:p>
            <a:pPr marL="914400" lvl="1" indent="-457200" eaLnBrk="1" hangingPunct="1"/>
            <a:r>
              <a:rPr lang="zh-CN" altLang="en-US"/>
              <a:t>产生式系统   </a:t>
            </a:r>
            <a:r>
              <a:rPr lang="en-US" altLang="zh-CN" b="1"/>
              <a:t>DENDRAL</a:t>
            </a:r>
            <a:r>
              <a:rPr lang="zh-CN" altLang="en-US" b="1"/>
              <a:t>，</a:t>
            </a:r>
            <a:r>
              <a:rPr lang="en-US" altLang="zh-CN" b="1"/>
              <a:t>MYCIN</a:t>
            </a:r>
            <a:endParaRPr lang="en-US" altLang="zh-CN"/>
          </a:p>
          <a:p>
            <a:pPr marL="533400" lvl="0" indent="-533400" eaLnBrk="1" hangingPunct="1"/>
            <a:r>
              <a:rPr lang="zh-CN" altLang="en-US" sz="2400" b="1"/>
              <a:t>结构化方法</a:t>
            </a:r>
            <a:endParaRPr lang="zh-CN" altLang="en-US" sz="2400" b="1"/>
          </a:p>
          <a:p>
            <a:pPr marL="914400" lvl="1" indent="-457200" eaLnBrk="1" hangingPunct="1"/>
            <a:r>
              <a:rPr lang="zh-CN" altLang="en-US"/>
              <a:t>框架（</a:t>
            </a:r>
            <a:r>
              <a:rPr lang="en-US" altLang="zh-CN"/>
              <a:t>Minsky 1975</a:t>
            </a:r>
            <a:r>
              <a:rPr lang="zh-CN" altLang="en-US"/>
              <a:t>）</a:t>
            </a:r>
            <a:endParaRPr lang="zh-CN" altLang="en-US"/>
          </a:p>
          <a:p>
            <a:pPr marL="914400" lvl="1" indent="-457200" eaLnBrk="1" hangingPunct="1"/>
            <a:r>
              <a:rPr lang="zh-CN" altLang="en-US"/>
              <a:t>语义网络（</a:t>
            </a:r>
            <a:r>
              <a:rPr lang="en-US" altLang="zh-CN"/>
              <a:t>Quillian 1966</a:t>
            </a:r>
            <a:r>
              <a:rPr lang="zh-CN" altLang="en-US"/>
              <a:t>）</a:t>
            </a:r>
            <a:endParaRPr lang="zh-CN" altLang="en-US" b="1"/>
          </a:p>
          <a:p>
            <a:pPr marL="533400" lvl="0" indent="-533400" eaLnBrk="1" hangingPunct="1">
              <a:spcBef>
                <a:spcPct val="50000"/>
              </a:spcBef>
              <a:buClrTx/>
              <a:buSzTx/>
            </a:pPr>
            <a:r>
              <a:rPr lang="zh-CN" altLang="en-US" b="1"/>
              <a:t>过程式知识表示法</a:t>
            </a:r>
            <a:endParaRPr lang="zh-CN" altLang="en-US"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556">
                                            <p:txEl>
                                              <p:charRg st="1"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556">
                                            <p:txEl>
                                              <p:charRg st="8" end="3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556">
                                            <p:txEl>
                                              <p:charRg st="37" end="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556">
                                            <p:txEl>
                                              <p:charRg st="59" end="6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556">
                                            <p:txEl>
                                              <p:charRg st="65" end="8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556">
                                            <p:txEl>
                                              <p:charRg st="81" end="10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556">
                                            <p:txEl>
                                              <p:charRg st="101"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3794"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3795" name="AutoShape 6"/>
          <p:cNvSpPr/>
          <p:nvPr/>
        </p:nvSpPr>
        <p:spPr>
          <a:xfrm>
            <a:off x="755650" y="1268413"/>
            <a:ext cx="7772400" cy="576262"/>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90000"/>
              </a:lnSpc>
              <a:spcBef>
                <a:spcPct val="0"/>
              </a:spcBef>
              <a:buClrTx/>
              <a:buSzTx/>
              <a:buFontTx/>
              <a:buNone/>
            </a:pPr>
            <a:r>
              <a:rPr lang="zh-CN" altLang="en-US" sz="3600" b="1">
                <a:solidFill>
                  <a:schemeClr val="tx2"/>
                </a:solidFill>
              </a:rPr>
              <a:t>一、不可撤回的控制策略</a:t>
            </a:r>
            <a:endParaRPr lang="zh-CN" altLang="en-US" sz="3200">
              <a:solidFill>
                <a:schemeClr val="tx2"/>
              </a:solidFill>
            </a:endParaRPr>
          </a:p>
        </p:txBody>
      </p:sp>
      <p:sp>
        <p:nvSpPr>
          <p:cNvPr id="33796" name="Rectangle 7"/>
          <p:cNvSpPr/>
          <p:nvPr/>
        </p:nvSpPr>
        <p:spPr>
          <a:xfrm>
            <a:off x="900113" y="2276475"/>
            <a:ext cx="7920037" cy="2720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zh-CN" altLang="en-US" sz="2400" b="1">
                <a:solidFill>
                  <a:srgbClr val="FF0000"/>
                </a:solidFill>
              </a:rPr>
              <a:t>爬山函数：</a:t>
            </a:r>
            <a:r>
              <a:rPr lang="zh-CN" altLang="en-US" sz="2400" b="1"/>
              <a:t>定义在整个综合数据库上的实数值函数，</a:t>
            </a:r>
            <a:endParaRPr lang="zh-CN" altLang="en-US" sz="2400" b="1"/>
          </a:p>
          <a:p>
            <a:pPr marL="0" lvl="0" indent="0" eaLnBrk="1" hangingPunct="1">
              <a:lnSpc>
                <a:spcPct val="120000"/>
              </a:lnSpc>
              <a:spcBef>
                <a:spcPct val="0"/>
              </a:spcBef>
              <a:buClrTx/>
              <a:buSzTx/>
              <a:buFontTx/>
              <a:buNone/>
            </a:pPr>
            <a:r>
              <a:rPr lang="zh-CN" altLang="en-US" sz="2400" b="1"/>
              <a:t>                  目标状态有最大的函数值。 </a:t>
            </a:r>
            <a:endParaRPr lang="zh-CN" altLang="en-US" sz="2400" b="1"/>
          </a:p>
          <a:p>
            <a:pPr marL="0" lvl="0" indent="0" eaLnBrk="1" hangingPunct="1">
              <a:lnSpc>
                <a:spcPct val="120000"/>
              </a:lnSpc>
              <a:spcBef>
                <a:spcPct val="0"/>
              </a:spcBef>
              <a:buClrTx/>
              <a:buSzTx/>
              <a:buFontTx/>
              <a:buNone/>
            </a:pPr>
            <a:r>
              <a:rPr lang="zh-CN" altLang="en-US" sz="2400" b="1">
                <a:solidFill>
                  <a:srgbClr val="FF0000"/>
                </a:solidFill>
              </a:rPr>
              <a:t>目   标：</a:t>
            </a:r>
            <a:r>
              <a:rPr lang="zh-CN" altLang="en-US" sz="2400" b="1"/>
              <a:t>爬到山顶。</a:t>
            </a:r>
            <a:endParaRPr lang="zh-CN" altLang="en-US" sz="2400" b="1"/>
          </a:p>
          <a:p>
            <a:pPr marL="0" lvl="0" indent="0" eaLnBrk="1" hangingPunct="1">
              <a:lnSpc>
                <a:spcPct val="120000"/>
              </a:lnSpc>
              <a:spcBef>
                <a:spcPct val="0"/>
              </a:spcBef>
              <a:buClrTx/>
              <a:buSzTx/>
              <a:buFontTx/>
              <a:buNone/>
            </a:pPr>
            <a:r>
              <a:rPr lang="zh-CN" altLang="en-US" sz="2400" b="1">
                <a:solidFill>
                  <a:srgbClr val="FF0000"/>
                </a:solidFill>
              </a:rPr>
              <a:t>控制策略：</a:t>
            </a:r>
            <a:r>
              <a:rPr lang="zh-CN" altLang="en-US" sz="2400" b="1"/>
              <a:t>应用爬山函数选一规则，使得所选下一状态的爬山函数值不减少且最大（有两个相同的最大值时任选一个；若无这样的规则，则终止爬山过程）。</a:t>
            </a:r>
            <a:endParaRPr lang="zh-CN" altLang="en-US" sz="2400" b="1"/>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4818"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26308" name="Rectangle 4"/>
          <p:cNvSpPr>
            <a:spLocks noChangeArrowheads="1"/>
          </p:cNvSpPr>
          <p:nvPr/>
        </p:nvSpPr>
        <p:spPr bwMode="auto">
          <a:xfrm>
            <a:off x="900113" y="2349500"/>
            <a:ext cx="7488238" cy="4038600"/>
          </a:xfrm>
          <a:prstGeom prst="rect">
            <a:avLst/>
          </a:prstGeom>
          <a:noFill/>
          <a:ln>
            <a:noFill/>
          </a:ln>
          <a:effectLst/>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b="1">
                <a:effectLst>
                  <a:outerShdw blurRad="38100" dist="38100" dir="2700000">
                    <a:srgbClr val="C0C0C0"/>
                  </a:outerShdw>
                </a:effectLst>
                <a:latin typeface="Times New Roman" panose="02020603050405020304" pitchFamily="18" charset="0"/>
              </a:rPr>
              <a:t>设爬山函数</a:t>
            </a:r>
            <a:r>
              <a:rPr lang="en-US" altLang="zh-CN" b="1">
                <a:effectLst>
                  <a:outerShdw blurRad="38100" dist="38100" dir="2700000">
                    <a:srgbClr val="C0C0C0"/>
                  </a:outerShdw>
                </a:effectLst>
                <a:latin typeface="Times New Roman" panose="02020603050405020304" pitchFamily="18" charset="0"/>
              </a:rPr>
              <a:t>CF(S) </a:t>
            </a:r>
            <a:r>
              <a:rPr lang="zh-CN" altLang="en-US" b="1">
                <a:effectLst>
                  <a:outerShdw blurRad="38100" dist="38100" dir="2700000">
                    <a:srgbClr val="C0C0C0"/>
                  </a:outerShdw>
                </a:effectLst>
                <a:latin typeface="Times New Roman" panose="02020603050405020304" pitchFamily="18" charset="0"/>
              </a:rPr>
              <a:t>：</a:t>
            </a:r>
            <a:r>
              <a:rPr lang="zh-CN" altLang="en-US" b="1">
                <a:solidFill>
                  <a:srgbClr val="000000"/>
                </a:solidFill>
                <a:effectLst>
                  <a:outerShdw blurRad="38100" dist="38100" dir="2700000">
                    <a:srgbClr val="C0C0C0"/>
                  </a:outerShdw>
                </a:effectLst>
                <a:latin typeface="Times New Roman" panose="02020603050405020304" pitchFamily="18" charset="0"/>
                <a:cs typeface="Times New Roman" panose="02020603050405020304" pitchFamily="18" charset="0"/>
              </a:rPr>
              <a:t>不在目标位的数码个数的负值。</a:t>
            </a:r>
            <a:r>
              <a:rPr lang="zh-CN" altLang="en-US" b="1">
                <a:effectLst>
                  <a:outerShdw blurRad="38100" dist="38100" dir="2700000">
                    <a:srgbClr val="C0C0C0"/>
                  </a:outerShdw>
                </a:effectLst>
                <a:latin typeface="Times New Roman" panose="02020603050405020304" pitchFamily="18" charset="0"/>
              </a:rPr>
              <a:t> </a:t>
            </a:r>
            <a:endParaRPr lang="zh-CN" altLang="en-US"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endParaRPr lang="zh-CN" altLang="en-US"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r>
              <a:rPr lang="zh-CN" altLang="en-US" sz="2400" b="1">
                <a:solidFill>
                  <a:srgbClr val="FF0000"/>
                </a:solidFill>
                <a:effectLst>
                  <a:outerShdw blurRad="38100" dist="38100" dir="2700000">
                    <a:srgbClr val="C0C0C0"/>
                  </a:outerShdw>
                </a:effectLst>
                <a:latin typeface="Times New Roman" panose="02020603050405020304" pitchFamily="18" charset="0"/>
              </a:rPr>
              <a:t>初始状态</a:t>
            </a:r>
            <a:r>
              <a:rPr lang="en-US" altLang="zh-CN" sz="2400" b="1">
                <a:solidFill>
                  <a:srgbClr val="FF0000"/>
                </a:solidFill>
                <a:effectLst>
                  <a:outerShdw blurRad="38100" dist="38100" dir="2700000">
                    <a:srgbClr val="C0C0C0"/>
                  </a:outerShdw>
                </a:effectLst>
                <a:latin typeface="Times New Roman" panose="02020603050405020304" pitchFamily="18" charset="0"/>
              </a:rPr>
              <a:t>S</a:t>
            </a:r>
            <a:r>
              <a:rPr lang="en-US" altLang="zh-CN" sz="2400" b="1" baseline="-25000">
                <a:solidFill>
                  <a:srgbClr val="FF0000"/>
                </a:solidFill>
                <a:effectLst>
                  <a:outerShdw blurRad="38100" dist="38100" dir="2700000">
                    <a:srgbClr val="C0C0C0"/>
                  </a:outerShdw>
                </a:effectLst>
                <a:latin typeface="Times New Roman" panose="02020603050405020304" pitchFamily="18" charset="0"/>
              </a:rPr>
              <a:t>0                                                                           </a:t>
            </a:r>
            <a:r>
              <a:rPr lang="zh-CN" altLang="en-US" sz="2400" b="1">
                <a:solidFill>
                  <a:srgbClr val="FF0000"/>
                </a:solidFill>
                <a:effectLst>
                  <a:outerShdw blurRad="38100" dist="38100" dir="2700000">
                    <a:srgbClr val="C0C0C0"/>
                  </a:outerShdw>
                </a:effectLst>
                <a:latin typeface="Times New Roman" panose="02020603050405020304" pitchFamily="18" charset="0"/>
              </a:rPr>
              <a:t>目标状态</a:t>
            </a:r>
            <a:r>
              <a:rPr lang="en-US" altLang="zh-CN" sz="2400" b="1">
                <a:solidFill>
                  <a:srgbClr val="FF0000"/>
                </a:solidFill>
                <a:effectLst>
                  <a:outerShdw blurRad="38100" dist="38100" dir="2700000">
                    <a:srgbClr val="C0C0C0"/>
                  </a:outerShdw>
                </a:effectLst>
                <a:latin typeface="Times New Roman" panose="02020603050405020304" pitchFamily="18" charset="0"/>
              </a:rPr>
              <a:t>S</a:t>
            </a:r>
            <a:r>
              <a:rPr lang="en-US" altLang="zh-CN" sz="2400" b="1" baseline="-25000">
                <a:solidFill>
                  <a:srgbClr val="FF0000"/>
                </a:solidFill>
                <a:effectLst>
                  <a:outerShdw blurRad="38100" dist="38100" dir="2700000">
                    <a:srgbClr val="C0C0C0"/>
                  </a:outerShdw>
                </a:effectLst>
                <a:latin typeface="Times New Roman" panose="02020603050405020304" pitchFamily="18" charset="0"/>
              </a:rPr>
              <a:t>g</a:t>
            </a:r>
            <a:r>
              <a:rPr lang="en-US" altLang="zh-CN" sz="2400">
                <a:solidFill>
                  <a:srgbClr val="FF0000"/>
                </a:solidFill>
                <a:latin typeface="Times New Roman" panose="02020603050405020304" pitchFamily="18" charset="0"/>
              </a:rPr>
              <a:t> </a:t>
            </a:r>
            <a:endParaRPr lang="en-US" altLang="zh-CN" sz="2400">
              <a:solidFill>
                <a:srgbClr val="FF0000"/>
              </a:solidFill>
              <a:latin typeface="Times New Roman" panose="02020603050405020304" pitchFamily="18" charset="0"/>
            </a:endParaRPr>
          </a:p>
          <a:p>
            <a:pPr marL="0" lvl="0" indent="0" eaLnBrk="1" hangingPunct="1">
              <a:spcBef>
                <a:spcPct val="0"/>
              </a:spcBef>
              <a:buClrTx/>
              <a:buSzTx/>
              <a:buFontTx/>
              <a:buNone/>
            </a:pPr>
            <a:endParaRPr lang="en-US" altLang="zh-CN" sz="2400">
              <a:solidFill>
                <a:srgbClr val="FF0000"/>
              </a:solidFill>
              <a:latin typeface="Times New Roman" panose="02020603050405020304" pitchFamily="18" charset="0"/>
            </a:endParaRPr>
          </a:p>
          <a:p>
            <a:pPr marL="0" lvl="0" indent="0" eaLnBrk="1" hangingPunct="1">
              <a:spcBef>
                <a:spcPct val="0"/>
              </a:spcBef>
              <a:buClrTx/>
              <a:buSzTx/>
              <a:buFontTx/>
              <a:buNone/>
            </a:pPr>
            <a:endParaRPr lang="en-US" altLang="zh-CN" sz="2400">
              <a:solidFill>
                <a:srgbClr val="FF9933"/>
              </a:solidFill>
              <a:latin typeface="Times New Roman" panose="02020603050405020304" pitchFamily="18" charset="0"/>
            </a:endParaRPr>
          </a:p>
          <a:p>
            <a:pPr marL="0" lvl="0" indent="0" eaLnBrk="1" hangingPunct="1">
              <a:spcBef>
                <a:spcPct val="0"/>
              </a:spcBef>
              <a:buClrTx/>
              <a:buSzTx/>
              <a:buFontTx/>
              <a:buNone/>
            </a:pPr>
            <a:r>
              <a:rPr lang="en-US" altLang="zh-CN" sz="2400" b="1">
                <a:effectLst>
                  <a:outerShdw blurRad="38100" dist="38100" dir="2700000">
                    <a:srgbClr val="C0C0C0"/>
                  </a:outerShdw>
                </a:effectLst>
                <a:latin typeface="Times New Roman" panose="02020603050405020304" pitchFamily="18" charset="0"/>
              </a:rPr>
              <a:t>      CF(S</a:t>
            </a:r>
            <a:r>
              <a:rPr lang="en-US" altLang="zh-CN" sz="2400" b="1" baseline="-25000">
                <a:effectLst>
                  <a:outerShdw blurRad="38100" dist="38100" dir="2700000">
                    <a:srgbClr val="C0C0C0"/>
                  </a:outerShdw>
                </a:effectLst>
                <a:latin typeface="Times New Roman" panose="02020603050405020304" pitchFamily="18" charset="0"/>
              </a:rPr>
              <a:t>0</a:t>
            </a:r>
            <a:r>
              <a:rPr lang="en-US" altLang="zh-CN" sz="2400" b="1">
                <a:effectLst>
                  <a:outerShdw blurRad="38100" dist="38100" dir="2700000">
                    <a:srgbClr val="C0C0C0"/>
                  </a:outerShdw>
                </a:effectLst>
                <a:latin typeface="Times New Roman" panose="02020603050405020304" pitchFamily="18" charset="0"/>
              </a:rPr>
              <a:t>)</a:t>
            </a:r>
            <a:r>
              <a:rPr lang="zh-CN" altLang="en-US" sz="2400" b="1">
                <a:effectLst>
                  <a:outerShdw blurRad="38100" dist="38100" dir="2700000">
                    <a:srgbClr val="C0C0C0"/>
                  </a:outerShdw>
                </a:effectLst>
                <a:latin typeface="Times New Roman" panose="02020603050405020304" pitchFamily="18" charset="0"/>
              </a:rPr>
              <a:t>＝ </a:t>
            </a:r>
            <a:r>
              <a:rPr lang="en-US" altLang="zh-CN" sz="2400" b="1">
                <a:effectLst>
                  <a:outerShdw blurRad="38100" dist="38100" dir="2700000">
                    <a:srgbClr val="C0C0C0"/>
                  </a:outerShdw>
                </a:effectLst>
                <a:latin typeface="Times New Roman" panose="02020603050405020304" pitchFamily="18" charset="0"/>
              </a:rPr>
              <a:t>- 4                     </a:t>
            </a:r>
            <a:endParaRPr lang="en-US" altLang="zh-CN" sz="2400"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r>
              <a:rPr lang="en-US" altLang="zh-CN" sz="2400" b="1">
                <a:effectLst>
                  <a:outerShdw blurRad="38100" dist="38100" dir="2700000">
                    <a:srgbClr val="C0C0C0"/>
                  </a:outerShdw>
                </a:effectLst>
                <a:latin typeface="Times New Roman" panose="02020603050405020304" pitchFamily="18" charset="0"/>
              </a:rPr>
              <a:t>      CF(S</a:t>
            </a:r>
            <a:r>
              <a:rPr lang="en-US" altLang="zh-CN" sz="2400" b="1" baseline="-25000">
                <a:effectLst>
                  <a:outerShdw blurRad="38100" dist="38100" dir="2700000">
                    <a:srgbClr val="C0C0C0"/>
                  </a:outerShdw>
                </a:effectLst>
                <a:latin typeface="Times New Roman" panose="02020603050405020304" pitchFamily="18" charset="0"/>
              </a:rPr>
              <a:t>g</a:t>
            </a:r>
            <a:r>
              <a:rPr lang="en-US" altLang="zh-CN" sz="2400" b="1">
                <a:effectLst>
                  <a:outerShdw blurRad="38100" dist="38100" dir="2700000">
                    <a:srgbClr val="C0C0C0"/>
                  </a:outerShdw>
                </a:effectLst>
                <a:latin typeface="Times New Roman" panose="02020603050405020304" pitchFamily="18" charset="0"/>
              </a:rPr>
              <a:t>)</a:t>
            </a:r>
            <a:r>
              <a:rPr lang="zh-CN" altLang="en-US" sz="2400" b="1">
                <a:effectLst>
                  <a:outerShdw blurRad="38100" dist="38100" dir="2700000">
                    <a:srgbClr val="C0C0C0"/>
                  </a:outerShdw>
                </a:effectLst>
                <a:latin typeface="Times New Roman" panose="02020603050405020304" pitchFamily="18" charset="0"/>
              </a:rPr>
              <a:t>＝ </a:t>
            </a:r>
            <a:r>
              <a:rPr lang="en-US" altLang="zh-CN" sz="2400" b="1">
                <a:effectLst>
                  <a:outerShdw blurRad="38100" dist="38100" dir="2700000">
                    <a:srgbClr val="C0C0C0"/>
                  </a:outerShdw>
                </a:effectLst>
                <a:latin typeface="Times New Roman" panose="02020603050405020304" pitchFamily="18" charset="0"/>
              </a:rPr>
              <a:t>0 </a:t>
            </a:r>
            <a:endParaRPr lang="en-US" altLang="zh-CN" sz="2400" b="1">
              <a:effectLst>
                <a:outerShdw blurRad="38100" dist="38100" dir="2700000">
                  <a:srgbClr val="C0C0C0"/>
                </a:outerShdw>
              </a:effectLst>
              <a:latin typeface="Times New Roman" panose="02020603050405020304" pitchFamily="18" charset="0"/>
            </a:endParaRPr>
          </a:p>
          <a:p>
            <a:pPr marL="0" lvl="0" indent="0" eaLnBrk="1" hangingPunct="1">
              <a:spcBef>
                <a:spcPct val="30000"/>
              </a:spcBef>
              <a:buClrTx/>
              <a:buSzTx/>
              <a:buFontTx/>
              <a:buNone/>
            </a:pPr>
            <a:r>
              <a:rPr lang="zh-CN" altLang="en-US" sz="2400" b="1">
                <a:solidFill>
                  <a:srgbClr val="FF0000"/>
                </a:solidFill>
                <a:effectLst>
                  <a:outerShdw blurRad="38100" dist="38100" dir="2700000">
                    <a:srgbClr val="C0C0C0"/>
                  </a:outerShdw>
                </a:effectLst>
                <a:latin typeface="Times New Roman" panose="02020603050405020304" pitchFamily="18" charset="0"/>
              </a:rPr>
              <a:t>状态描述</a:t>
            </a:r>
            <a:r>
              <a:rPr lang="en-US" altLang="zh-CN" sz="2400" b="1">
                <a:solidFill>
                  <a:srgbClr val="FF0000"/>
                </a:solidFill>
                <a:effectLst>
                  <a:outerShdw blurRad="38100" dist="38100" dir="2700000">
                    <a:srgbClr val="C0C0C0"/>
                  </a:outerShdw>
                </a:effectLst>
                <a:latin typeface="Times New Roman" panose="02020603050405020304" pitchFamily="18" charset="0"/>
              </a:rPr>
              <a:t>S</a:t>
            </a:r>
            <a:r>
              <a:rPr lang="zh-CN" altLang="en-US" sz="2400" b="1">
                <a:solidFill>
                  <a:srgbClr val="FF0000"/>
                </a:solidFill>
                <a:effectLst>
                  <a:outerShdw blurRad="38100" dist="38100" dir="2700000">
                    <a:srgbClr val="C0C0C0"/>
                  </a:outerShdw>
                </a:effectLst>
                <a:latin typeface="Times New Roman" panose="02020603050405020304" pitchFamily="18" charset="0"/>
              </a:rPr>
              <a:t>：</a:t>
            </a:r>
            <a:r>
              <a:rPr lang="en-US" altLang="zh-CN" sz="2400" b="1">
                <a:effectLst>
                  <a:outerShdw blurRad="38100" dist="38100" dir="2700000">
                    <a:srgbClr val="C0C0C0"/>
                  </a:outerShdw>
                </a:effectLst>
                <a:latin typeface="Times New Roman" panose="02020603050405020304" pitchFamily="18" charset="0"/>
              </a:rPr>
              <a:t>3</a:t>
            </a:r>
            <a:r>
              <a:rPr lang="zh-CN" altLang="en-US" sz="2400" b="1">
                <a:effectLst>
                  <a:outerShdw blurRad="38100" dist="38100" dir="2700000">
                    <a:srgbClr val="C0C0C0"/>
                  </a:outerShdw>
                </a:effectLst>
                <a:latin typeface="Times New Roman" panose="02020603050405020304" pitchFamily="18" charset="0"/>
              </a:rPr>
              <a:t>阶方阵</a:t>
            </a:r>
            <a:endParaRPr lang="zh-CN" altLang="en-US" sz="2400"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r>
              <a:rPr lang="en-US" altLang="zh-CN" sz="2400" b="1">
                <a:solidFill>
                  <a:srgbClr val="FF0000"/>
                </a:solidFill>
                <a:latin typeface="Times New Roman" panose="02020603050405020304" pitchFamily="18" charset="0"/>
              </a:rPr>
              <a:t>4</a:t>
            </a:r>
            <a:r>
              <a:rPr lang="zh-CN" altLang="en-US" sz="2400" b="1">
                <a:solidFill>
                  <a:srgbClr val="FF0000"/>
                </a:solidFill>
                <a:latin typeface="Times New Roman" panose="02020603050405020304" pitchFamily="18" charset="0"/>
              </a:rPr>
              <a:t>条产生式规则使用顺序：</a:t>
            </a:r>
            <a:r>
              <a:rPr lang="zh-CN" altLang="en-US" sz="2400" b="1">
                <a:latin typeface="Times New Roman" panose="02020603050405020304" pitchFamily="18" charset="0"/>
              </a:rPr>
              <a:t>空格左、上、右、下移。</a:t>
            </a:r>
            <a:endParaRPr lang="zh-CN" altLang="en-US" sz="2400" b="1">
              <a:latin typeface="Times New Roman" panose="02020603050405020304" pitchFamily="18" charset="0"/>
            </a:endParaRPr>
          </a:p>
        </p:txBody>
      </p:sp>
      <p:graphicFrame>
        <p:nvGraphicFramePr>
          <p:cNvPr id="226358" name="Group 54"/>
          <p:cNvGraphicFramePr>
            <a:graphicFrameLocks noGrp="1"/>
          </p:cNvGraphicFramePr>
          <p:nvPr/>
        </p:nvGraphicFramePr>
        <p:xfrm>
          <a:off x="2700338" y="3429000"/>
          <a:ext cx="1223963" cy="1223963"/>
        </p:xfrm>
        <a:graphic>
          <a:graphicData uri="http://schemas.openxmlformats.org/drawingml/2006/table">
            <a:tbl>
              <a:tblPr/>
              <a:tblGrid>
                <a:gridCol w="360362"/>
                <a:gridCol w="455613"/>
                <a:gridCol w="407987"/>
              </a:tblGrid>
              <a:tr h="43160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9">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9">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357" name="Group 53"/>
          <p:cNvGraphicFramePr>
            <a:graphicFrameLocks noGrp="1"/>
          </p:cNvGraphicFramePr>
          <p:nvPr/>
        </p:nvGraphicFramePr>
        <p:xfrm>
          <a:off x="5076825" y="3357563"/>
          <a:ext cx="1081088" cy="1223963"/>
        </p:xfrm>
        <a:graphic>
          <a:graphicData uri="http://schemas.openxmlformats.org/drawingml/2006/table">
            <a:tbl>
              <a:tblPr/>
              <a:tblGrid>
                <a:gridCol w="360363"/>
                <a:gridCol w="363537"/>
                <a:gridCol w="357188"/>
              </a:tblGrid>
              <a:tr h="431604">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9">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9">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359" name="Rectangle 55"/>
          <p:cNvSpPr>
            <a:spLocks noChangeArrowheads="1"/>
          </p:cNvSpPr>
          <p:nvPr/>
        </p:nvSpPr>
        <p:spPr bwMode="auto">
          <a:xfrm>
            <a:off x="755650" y="1196975"/>
            <a:ext cx="7345363" cy="579438"/>
          </a:xfrm>
          <a:prstGeom prst="rect">
            <a:avLst/>
          </a:prstGeom>
          <a:noFill/>
          <a:ln>
            <a:noFill/>
          </a:ln>
          <a:effectLst/>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chemeClr val="tx2"/>
                </a:solidFill>
                <a:effectLst>
                  <a:outerShdw blurRad="38100" dist="38100" dir="2700000">
                    <a:srgbClr val="C0C0C0"/>
                  </a:outerShdw>
                </a:effectLst>
              </a:rPr>
              <a:t>例：</a:t>
            </a:r>
            <a:r>
              <a:rPr lang="zh-CN" altLang="en-US" sz="3200" b="1">
                <a:effectLst>
                  <a:outerShdw blurRad="38100" dist="38100" dir="2700000">
                    <a:srgbClr val="C0C0C0"/>
                  </a:outerShdw>
                </a:effectLst>
              </a:rPr>
              <a:t>八数码难题，不可撤回式控制</a:t>
            </a:r>
            <a:endParaRPr lang="zh-CN" altLang="en-US" sz="3200" b="1">
              <a:effectLst>
                <a:outerShdw blurRad="38100" dist="38100" dir="2700000">
                  <a:srgbClr val="C0C0C0"/>
                </a:outerShdw>
              </a:effectLs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6308">
                                            <p:txEl>
                                              <p:charRg st="120" end="159"/>
                                            </p:txEl>
                                          </p:spTgt>
                                        </p:tgtEl>
                                        <p:attrNameLst>
                                          <p:attrName>style.visibility</p:attrName>
                                        </p:attrNameLst>
                                      </p:cBhvr>
                                      <p:to>
                                        <p:strVal val="visible"/>
                                      </p:to>
                                    </p:set>
                                    <p:animEffect transition="in" filter="box(in)">
                                      <p:cBhvr>
                                        <p:cTn id="7" dur="500"/>
                                        <p:tgtEl>
                                          <p:spTgt spid="226308">
                                            <p:txEl>
                                              <p:charRg st="120" end="1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8">
                                            <p:txEl>
                                              <p:charRg st="159" end="176"/>
                                            </p:txEl>
                                          </p:spTgt>
                                        </p:tgtEl>
                                        <p:attrNameLst>
                                          <p:attrName>style.visibility</p:attrName>
                                        </p:attrNameLst>
                                      </p:cBhvr>
                                      <p:to>
                                        <p:strVal val="visible"/>
                                      </p:to>
                                    </p:set>
                                    <p:animEffect transition="in" filter="blinds(horizontal)">
                                      <p:cBhvr>
                                        <p:cTn id="12" dur="500"/>
                                        <p:tgtEl>
                                          <p:spTgt spid="226308">
                                            <p:txEl>
                                              <p:charRg st="159" end="1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6308">
                                            <p:txEl>
                                              <p:charRg st="176" end="187"/>
                                            </p:txEl>
                                          </p:spTgt>
                                        </p:tgtEl>
                                        <p:attrNameLst>
                                          <p:attrName>style.visibility</p:attrName>
                                        </p:attrNameLst>
                                      </p:cBhvr>
                                      <p:to>
                                        <p:strVal val="visible"/>
                                      </p:to>
                                    </p:set>
                                    <p:animEffect transition="in" filter="blinds(horizontal)">
                                      <p:cBhvr>
                                        <p:cTn id="17" dur="500"/>
                                        <p:tgtEl>
                                          <p:spTgt spid="226308">
                                            <p:txEl>
                                              <p:charRg st="176" end="1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6308">
                                            <p:txEl>
                                              <p:charRg st="187" end="211"/>
                                            </p:txEl>
                                          </p:spTgt>
                                        </p:tgtEl>
                                        <p:attrNameLst>
                                          <p:attrName>style.visibility</p:attrName>
                                        </p:attrNameLst>
                                      </p:cBhvr>
                                      <p:to>
                                        <p:strVal val="visible"/>
                                      </p:to>
                                    </p:set>
                                    <p:animEffect transition="in" filter="blinds(horizontal)">
                                      <p:cBhvr>
                                        <p:cTn id="22" dur="500"/>
                                        <p:tgtEl>
                                          <p:spTgt spid="226308">
                                            <p:txEl>
                                              <p:charRg st="187"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5842"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27332" name="Rectangle 4"/>
          <p:cNvSpPr>
            <a:spLocks noChangeArrowheads="1"/>
          </p:cNvSpPr>
          <p:nvPr/>
        </p:nvSpPr>
        <p:spPr bwMode="auto">
          <a:xfrm>
            <a:off x="900113" y="2420938"/>
            <a:ext cx="7488238" cy="3503613"/>
          </a:xfrm>
          <a:prstGeom prst="rect">
            <a:avLst/>
          </a:prstGeom>
          <a:noFill/>
          <a:ln>
            <a:noFill/>
          </a:ln>
          <a:effectLst/>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rgbClr val="FF0000"/>
                </a:solidFill>
                <a:effectLst>
                  <a:outerShdw blurRad="38100" dist="38100" dir="2700000">
                    <a:srgbClr val="C0C0C0"/>
                  </a:outerShdw>
                </a:effectLst>
                <a:latin typeface="Times New Roman" panose="02020603050405020304" pitchFamily="18" charset="0"/>
              </a:rPr>
              <a:t>控制策略：</a:t>
            </a:r>
            <a:r>
              <a:rPr lang="zh-CN" altLang="en-US" sz="3200" b="1">
                <a:effectLst>
                  <a:outerShdw blurRad="38100" dist="38100" dir="2700000">
                    <a:srgbClr val="C0C0C0"/>
                  </a:outerShdw>
                </a:effectLst>
                <a:latin typeface="Times New Roman" panose="02020603050405020304" pitchFamily="18" charset="0"/>
              </a:rPr>
              <a:t>处于任一状态</a:t>
            </a:r>
            <a:r>
              <a:rPr lang="en-US" altLang="zh-CN" sz="3200" b="1">
                <a:effectLst>
                  <a:outerShdw blurRad="38100" dist="38100" dir="2700000">
                    <a:srgbClr val="C0C0C0"/>
                  </a:outerShdw>
                </a:effectLst>
                <a:latin typeface="Times New Roman" panose="02020603050405020304" pitchFamily="18" charset="0"/>
              </a:rPr>
              <a:t>S</a:t>
            </a:r>
            <a:r>
              <a:rPr lang="zh-CN" altLang="en-US" sz="3200" b="1">
                <a:effectLst>
                  <a:outerShdw blurRad="38100" dist="38100" dir="2700000">
                    <a:srgbClr val="C0C0C0"/>
                  </a:outerShdw>
                </a:effectLst>
                <a:latin typeface="Times New Roman" panose="02020603050405020304" pitchFamily="18" charset="0"/>
              </a:rPr>
              <a:t>，系统根据爬山函数选择一条规则使得这条规则作用于 </a:t>
            </a:r>
            <a:r>
              <a:rPr lang="en-US" altLang="zh-CN" sz="3200" b="1">
                <a:effectLst>
                  <a:outerShdw blurRad="38100" dist="38100" dir="2700000">
                    <a:srgbClr val="C0C0C0"/>
                  </a:outerShdw>
                </a:effectLst>
                <a:latin typeface="Times New Roman" panose="02020603050405020304" pitchFamily="18" charset="0"/>
              </a:rPr>
              <a:t>S </a:t>
            </a:r>
            <a:r>
              <a:rPr lang="zh-CN" altLang="en-US" sz="3200" b="1">
                <a:effectLst>
                  <a:outerShdw blurRad="38100" dist="38100" dir="2700000">
                    <a:srgbClr val="C0C0C0"/>
                  </a:outerShdw>
                </a:effectLst>
                <a:latin typeface="Times New Roman" panose="02020603050405020304" pitchFamily="18" charset="0"/>
              </a:rPr>
              <a:t>时，获得的下一状态爬山函数不减少且最大（亦即距离目标状态最少）。</a:t>
            </a:r>
            <a:endParaRPr lang="zh-CN" altLang="en-US" sz="3200"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endParaRPr lang="zh-CN" altLang="en-US" sz="3200" b="1">
              <a:latin typeface="Times New Roman" panose="02020603050405020304" pitchFamily="18" charset="0"/>
            </a:endParaRPr>
          </a:p>
          <a:p>
            <a:pPr marL="0" lvl="0" indent="0" eaLnBrk="1" hangingPunct="1">
              <a:spcBef>
                <a:spcPct val="0"/>
              </a:spcBef>
              <a:buClrTx/>
              <a:buSzTx/>
              <a:buFontTx/>
              <a:buNone/>
            </a:pPr>
            <a:endParaRPr lang="zh-CN" altLang="en-US" sz="3200" b="1">
              <a:effectLst>
                <a:outerShdw blurRad="38100" dist="38100" dir="2700000">
                  <a:srgbClr val="C0C0C0"/>
                </a:outerShdw>
              </a:effectLst>
              <a:latin typeface="Times New Roman" panose="02020603050405020304" pitchFamily="18" charset="0"/>
            </a:endParaRPr>
          </a:p>
          <a:p>
            <a:pPr marL="0" lvl="0" indent="0" eaLnBrk="1" hangingPunct="1">
              <a:spcBef>
                <a:spcPct val="0"/>
              </a:spcBef>
              <a:buClrTx/>
              <a:buSzTx/>
              <a:buFontTx/>
              <a:buNone/>
            </a:pPr>
            <a:endParaRPr lang="en-US" altLang="zh-CN" sz="3200" b="1">
              <a:effectLst>
                <a:outerShdw blurRad="38100" dist="38100" dir="2700000">
                  <a:srgbClr val="C0C0C0"/>
                </a:outerShdw>
              </a:effectLst>
              <a:latin typeface="Times New Roman" panose="02020603050405020304" pitchFamily="18" charset="0"/>
            </a:endParaRPr>
          </a:p>
        </p:txBody>
      </p:sp>
      <p:sp>
        <p:nvSpPr>
          <p:cNvPr id="227333" name="Rectangle 5"/>
          <p:cNvSpPr>
            <a:spLocks noChangeArrowheads="1"/>
          </p:cNvSpPr>
          <p:nvPr/>
        </p:nvSpPr>
        <p:spPr bwMode="auto">
          <a:xfrm>
            <a:off x="755650" y="1196975"/>
            <a:ext cx="6303963" cy="579438"/>
          </a:xfrm>
          <a:prstGeom prst="rect">
            <a:avLst/>
          </a:prstGeom>
          <a:noFill/>
          <a:ln>
            <a:noFill/>
          </a:ln>
          <a:effectLst/>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chemeClr val="tx2"/>
                </a:solidFill>
                <a:effectLst>
                  <a:outerShdw blurRad="38100" dist="38100" dir="2700000">
                    <a:srgbClr val="C0C0C0"/>
                  </a:outerShdw>
                </a:effectLst>
              </a:rPr>
              <a:t>例：</a:t>
            </a:r>
            <a:r>
              <a:rPr lang="zh-CN" altLang="en-US" sz="3200" b="1">
                <a:effectLst>
                  <a:outerShdw blurRad="38100" dist="38100" dir="2700000">
                    <a:srgbClr val="C0C0C0"/>
                  </a:outerShdw>
                </a:effectLst>
              </a:rPr>
              <a:t>八数码难题，不可撤回式控制</a:t>
            </a:r>
            <a:endParaRPr lang="zh-CN" altLang="en-US" sz="3200" b="1">
              <a:effectLst>
                <a:outerShdw blurRad="38100" dist="38100" dir="2700000">
                  <a:srgbClr val="C0C0C0"/>
                </a:outerShdw>
              </a:effectLst>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4"/>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6866" name="灯片编号占位符 6"/>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6867" name="Rectangle 3"/>
          <p:cNvSpPr>
            <a:spLocks noGrp="1"/>
          </p:cNvSpPr>
          <p:nvPr>
            <p:ph type="body" sz="half" idx="1"/>
          </p:nvPr>
        </p:nvSpPr>
        <p:spPr>
          <a:ln/>
        </p:spPr>
        <p:txBody>
          <a:bodyPr vert="horz" wrap="square" lIns="91440" tIns="45720" rIns="91440" bIns="45720" anchor="t" anchorCtr="0"/>
          <a:p>
            <a:pPr eaLnBrk="1" hangingPunct="1">
              <a:buClr>
                <a:schemeClr val="tx1"/>
              </a:buClr>
              <a:buSzPct val="75000"/>
              <a:buFont typeface="Wingdings" panose="05000000000000000000" pitchFamily="2" charset="2"/>
              <a:buNone/>
            </a:pPr>
            <a:r>
              <a:rPr lang="en-US" altLang="zh-CN" sz="2400"/>
              <a:t>  </a:t>
            </a:r>
            <a:endParaRPr lang="en-US" altLang="zh-CN" sz="2400"/>
          </a:p>
        </p:txBody>
      </p:sp>
      <p:graphicFrame>
        <p:nvGraphicFramePr>
          <p:cNvPr id="191615" name="Group 127"/>
          <p:cNvGraphicFramePr>
            <a:graphicFrameLocks noGrp="1"/>
          </p:cNvGraphicFramePr>
          <p:nvPr>
            <p:ph sz="half" idx="1"/>
          </p:nvPr>
        </p:nvGraphicFramePr>
        <p:xfrm>
          <a:off x="1722438" y="2505075"/>
          <a:ext cx="1006475" cy="1371600"/>
        </p:xfrm>
        <a:graphic>
          <a:graphicData uri="http://schemas.openxmlformats.org/drawingml/2006/table">
            <a:tbl>
              <a:tblPr/>
              <a:tblGrid>
                <a:gridCol w="334962"/>
                <a:gridCol w="336550"/>
                <a:gridCol w="334963"/>
              </a:tblGrid>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616" name="Group 128"/>
          <p:cNvGraphicFramePr>
            <a:graphicFrameLocks noGrp="1"/>
          </p:cNvGraphicFramePr>
          <p:nvPr/>
        </p:nvGraphicFramePr>
        <p:xfrm>
          <a:off x="4000500" y="2422525"/>
          <a:ext cx="1076325" cy="1371600"/>
        </p:xfrm>
        <a:graphic>
          <a:graphicData uri="http://schemas.openxmlformats.org/drawingml/2006/table">
            <a:tbl>
              <a:tblPr/>
              <a:tblGrid>
                <a:gridCol w="358775"/>
                <a:gridCol w="358775"/>
                <a:gridCol w="358775"/>
              </a:tblGrid>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617" name="Group 129"/>
          <p:cNvGraphicFramePr>
            <a:graphicFrameLocks noGrp="1"/>
          </p:cNvGraphicFramePr>
          <p:nvPr/>
        </p:nvGraphicFramePr>
        <p:xfrm>
          <a:off x="6084888" y="2492375"/>
          <a:ext cx="1076325" cy="1371600"/>
        </p:xfrm>
        <a:graphic>
          <a:graphicData uri="http://schemas.openxmlformats.org/drawingml/2006/table">
            <a:tbl>
              <a:tblPr/>
              <a:tblGrid>
                <a:gridCol w="358775"/>
                <a:gridCol w="358775"/>
                <a:gridCol w="358775"/>
              </a:tblGrid>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618" name="Group 130"/>
          <p:cNvGraphicFramePr>
            <a:graphicFrameLocks noGrp="1"/>
          </p:cNvGraphicFramePr>
          <p:nvPr/>
        </p:nvGraphicFramePr>
        <p:xfrm>
          <a:off x="6011863" y="4365625"/>
          <a:ext cx="1076325" cy="1371600"/>
        </p:xfrm>
        <a:graphic>
          <a:graphicData uri="http://schemas.openxmlformats.org/drawingml/2006/table">
            <a:tbl>
              <a:tblPr/>
              <a:tblGrid>
                <a:gridCol w="360362"/>
                <a:gridCol w="357188"/>
                <a:gridCol w="358775"/>
              </a:tblGrid>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619" name="Group 131"/>
          <p:cNvGraphicFramePr>
            <a:graphicFrameLocks noGrp="1"/>
          </p:cNvGraphicFramePr>
          <p:nvPr/>
        </p:nvGraphicFramePr>
        <p:xfrm>
          <a:off x="3924300" y="4365625"/>
          <a:ext cx="1076325" cy="1371600"/>
        </p:xfrm>
        <a:graphic>
          <a:graphicData uri="http://schemas.openxmlformats.org/drawingml/2006/table">
            <a:tbl>
              <a:tblPr/>
              <a:tblGrid>
                <a:gridCol w="358775"/>
                <a:gridCol w="358775"/>
                <a:gridCol w="358775"/>
              </a:tblGrid>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1620" name="Group 132"/>
          <p:cNvGraphicFramePr>
            <a:graphicFrameLocks noGrp="1"/>
          </p:cNvGraphicFramePr>
          <p:nvPr/>
        </p:nvGraphicFramePr>
        <p:xfrm>
          <a:off x="1624013" y="4365625"/>
          <a:ext cx="1076325" cy="1417638"/>
        </p:xfrm>
        <a:graphic>
          <a:graphicData uri="http://schemas.openxmlformats.org/drawingml/2006/table">
            <a:tbl>
              <a:tblPr/>
              <a:tblGrid>
                <a:gridCol w="358775"/>
                <a:gridCol w="361950"/>
                <a:gridCol w="355600"/>
              </a:tblGrid>
              <a:tr h="5032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1605" name="Line 117"/>
          <p:cNvSpPr/>
          <p:nvPr/>
        </p:nvSpPr>
        <p:spPr>
          <a:xfrm>
            <a:off x="2771775" y="3068638"/>
            <a:ext cx="1223963" cy="0"/>
          </a:xfrm>
          <a:prstGeom prst="line">
            <a:avLst/>
          </a:prstGeom>
          <a:ln w="9525" cap="flat" cmpd="sng">
            <a:solidFill>
              <a:schemeClr val="tx1"/>
            </a:solidFill>
            <a:prstDash val="solid"/>
            <a:headEnd type="none" w="med" len="med"/>
            <a:tailEnd type="triangle" w="med" len="med"/>
          </a:ln>
        </p:spPr>
      </p:sp>
      <p:sp>
        <p:nvSpPr>
          <p:cNvPr id="191606" name="Line 118"/>
          <p:cNvSpPr/>
          <p:nvPr/>
        </p:nvSpPr>
        <p:spPr>
          <a:xfrm>
            <a:off x="5148263" y="3068638"/>
            <a:ext cx="936625" cy="0"/>
          </a:xfrm>
          <a:prstGeom prst="line">
            <a:avLst/>
          </a:prstGeom>
          <a:ln w="9525" cap="flat" cmpd="sng">
            <a:solidFill>
              <a:schemeClr val="tx1"/>
            </a:solidFill>
            <a:prstDash val="solid"/>
            <a:headEnd type="none" w="med" len="med"/>
            <a:tailEnd type="triangle" w="med" len="med"/>
          </a:ln>
        </p:spPr>
      </p:sp>
      <p:sp>
        <p:nvSpPr>
          <p:cNvPr id="191607" name="Line 119"/>
          <p:cNvSpPr/>
          <p:nvPr/>
        </p:nvSpPr>
        <p:spPr>
          <a:xfrm>
            <a:off x="6588125" y="3860800"/>
            <a:ext cx="0" cy="431800"/>
          </a:xfrm>
          <a:prstGeom prst="line">
            <a:avLst/>
          </a:prstGeom>
          <a:ln w="9525" cap="flat" cmpd="sng">
            <a:solidFill>
              <a:schemeClr val="tx1"/>
            </a:solidFill>
            <a:prstDash val="solid"/>
            <a:headEnd type="none" w="med" len="med"/>
            <a:tailEnd type="triangle" w="med" len="med"/>
          </a:ln>
        </p:spPr>
      </p:sp>
      <p:sp>
        <p:nvSpPr>
          <p:cNvPr id="191608" name="Line 120"/>
          <p:cNvSpPr/>
          <p:nvPr/>
        </p:nvSpPr>
        <p:spPr>
          <a:xfrm flipH="1">
            <a:off x="5076825" y="5084763"/>
            <a:ext cx="863600" cy="0"/>
          </a:xfrm>
          <a:prstGeom prst="line">
            <a:avLst/>
          </a:prstGeom>
          <a:ln w="9525" cap="flat" cmpd="sng">
            <a:solidFill>
              <a:schemeClr val="tx1"/>
            </a:solidFill>
            <a:prstDash val="solid"/>
            <a:headEnd type="none" w="med" len="med"/>
            <a:tailEnd type="triangle" w="med" len="med"/>
          </a:ln>
        </p:spPr>
      </p:sp>
      <p:sp>
        <p:nvSpPr>
          <p:cNvPr id="191609" name="Line 121"/>
          <p:cNvSpPr/>
          <p:nvPr/>
        </p:nvSpPr>
        <p:spPr>
          <a:xfrm flipH="1">
            <a:off x="2700338" y="5084763"/>
            <a:ext cx="1223962" cy="0"/>
          </a:xfrm>
          <a:prstGeom prst="line">
            <a:avLst/>
          </a:prstGeom>
          <a:ln w="9525" cap="flat" cmpd="sng">
            <a:solidFill>
              <a:schemeClr val="tx1"/>
            </a:solidFill>
            <a:prstDash val="solid"/>
            <a:headEnd type="none" w="med" len="med"/>
            <a:tailEnd type="triangle" w="med" len="med"/>
          </a:ln>
        </p:spPr>
      </p:sp>
      <p:sp>
        <p:nvSpPr>
          <p:cNvPr id="36981" name="Rectangle 133"/>
          <p:cNvSpPr/>
          <p:nvPr/>
        </p:nvSpPr>
        <p:spPr>
          <a:xfrm>
            <a:off x="827088" y="1196975"/>
            <a:ext cx="684053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t>例：八数码难题  不可撤回式控制</a:t>
            </a:r>
            <a:endParaRPr lang="zh-CN" altLang="en-US" sz="3200" b="1"/>
          </a:p>
        </p:txBody>
      </p:sp>
      <p:sp>
        <p:nvSpPr>
          <p:cNvPr id="191623" name="Text Box 135"/>
          <p:cNvSpPr txBox="1"/>
          <p:nvPr/>
        </p:nvSpPr>
        <p:spPr>
          <a:xfrm>
            <a:off x="1979613" y="3933825"/>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-4</a:t>
            </a:r>
            <a:endParaRPr lang="en-US" altLang="zh-CN" sz="1800"/>
          </a:p>
        </p:txBody>
      </p:sp>
      <p:sp>
        <p:nvSpPr>
          <p:cNvPr id="191624" name="Text Box 136"/>
          <p:cNvSpPr txBox="1"/>
          <p:nvPr/>
        </p:nvSpPr>
        <p:spPr>
          <a:xfrm>
            <a:off x="4284663" y="3933825"/>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-3</a:t>
            </a:r>
            <a:endParaRPr lang="en-US" altLang="zh-CN" sz="1800"/>
          </a:p>
        </p:txBody>
      </p:sp>
      <p:sp>
        <p:nvSpPr>
          <p:cNvPr id="191625" name="Text Box 137"/>
          <p:cNvSpPr txBox="1"/>
          <p:nvPr/>
        </p:nvSpPr>
        <p:spPr>
          <a:xfrm>
            <a:off x="7380288"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-3</a:t>
            </a:r>
            <a:endParaRPr lang="en-US" altLang="zh-CN" sz="1800"/>
          </a:p>
        </p:txBody>
      </p:sp>
      <p:sp>
        <p:nvSpPr>
          <p:cNvPr id="191626" name="Text Box 138"/>
          <p:cNvSpPr txBox="1"/>
          <p:nvPr/>
        </p:nvSpPr>
        <p:spPr>
          <a:xfrm>
            <a:off x="4211638" y="5876925"/>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-1</a:t>
            </a:r>
            <a:endParaRPr lang="en-US" altLang="zh-CN" sz="1800"/>
          </a:p>
        </p:txBody>
      </p:sp>
      <p:sp>
        <p:nvSpPr>
          <p:cNvPr id="191627" name="Text Box 139"/>
          <p:cNvSpPr txBox="1"/>
          <p:nvPr/>
        </p:nvSpPr>
        <p:spPr>
          <a:xfrm>
            <a:off x="7235825" y="4941888"/>
            <a:ext cx="504825"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-2</a:t>
            </a:r>
            <a:endParaRPr lang="en-US" altLang="zh-CN" sz="1800"/>
          </a:p>
        </p:txBody>
      </p:sp>
      <p:sp>
        <p:nvSpPr>
          <p:cNvPr id="191628" name="Text Box 140"/>
          <p:cNvSpPr txBox="1"/>
          <p:nvPr/>
        </p:nvSpPr>
        <p:spPr>
          <a:xfrm>
            <a:off x="1763713" y="5876925"/>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a:t>0</a:t>
            </a:r>
            <a:endParaRPr lang="en-US" altLang="zh-CN" sz="18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1605"/>
                                        </p:tgtEl>
                                        <p:attrNameLst>
                                          <p:attrName>style.visibility</p:attrName>
                                        </p:attrNameLst>
                                      </p:cBhvr>
                                      <p:to>
                                        <p:strVal val="visible"/>
                                      </p:to>
                                    </p:set>
                                    <p:anim calcmode="lin" valueType="num">
                                      <p:cBhvr additive="base">
                                        <p:cTn id="7" dur="500" fill="hold"/>
                                        <p:tgtEl>
                                          <p:spTgt spid="191605"/>
                                        </p:tgtEl>
                                        <p:attrNameLst>
                                          <p:attrName>ppt_x</p:attrName>
                                        </p:attrNameLst>
                                      </p:cBhvr>
                                      <p:tavLst>
                                        <p:tav tm="0">
                                          <p:val>
                                            <p:strVal val="#ppt_x"/>
                                          </p:val>
                                        </p:tav>
                                        <p:tav tm="100000">
                                          <p:val>
                                            <p:strVal val="#ppt_x"/>
                                          </p:val>
                                        </p:tav>
                                      </p:tavLst>
                                    </p:anim>
                                    <p:anim calcmode="lin" valueType="num">
                                      <p:cBhvr additive="base">
                                        <p:cTn id="8" dur="500" fill="hold"/>
                                        <p:tgtEl>
                                          <p:spTgt spid="1916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91605"/>
                                        </p:tgtEl>
                                        <p:attrNameLst>
                                          <p:attrName>style.visibility</p:attrName>
                                        </p:attrNameLst>
                                      </p:cBhvr>
                                      <p:to>
                                        <p:strVal val="visible"/>
                                      </p:to>
                                    </p:set>
                                    <p:animEffect transition="in" filter="diamond(in)">
                                      <p:cBhvr>
                                        <p:cTn id="13" dur="2000"/>
                                        <p:tgtEl>
                                          <p:spTgt spid="19160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91616"/>
                                        </p:tgtEl>
                                        <p:attrNameLst>
                                          <p:attrName>style.visibility</p:attrName>
                                        </p:attrNameLst>
                                      </p:cBhvr>
                                      <p:to>
                                        <p:strVal val="visible"/>
                                      </p:to>
                                    </p:set>
                                    <p:animEffect transition="in" filter="box(in)">
                                      <p:cBhvr>
                                        <p:cTn id="18" dur="500"/>
                                        <p:tgtEl>
                                          <p:spTgt spid="19161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91606"/>
                                        </p:tgtEl>
                                        <p:attrNameLst>
                                          <p:attrName>style.visibility</p:attrName>
                                        </p:attrNameLst>
                                      </p:cBhvr>
                                      <p:to>
                                        <p:strVal val="visible"/>
                                      </p:to>
                                    </p:set>
                                    <p:animEffect transition="in" filter="box(in)">
                                      <p:cBhvr>
                                        <p:cTn id="23" dur="500"/>
                                        <p:tgtEl>
                                          <p:spTgt spid="191606"/>
                                        </p:tgtEl>
                                      </p:cBhvr>
                                    </p:animEffect>
                                  </p:childTnLst>
                                </p:cTn>
                              </p:par>
                            </p:childTnLst>
                          </p:cTn>
                        </p:par>
                      </p:childTnLst>
                    </p:cTn>
                  </p:par>
                  <p:par>
                    <p:cTn id="24" fill="hold">
                      <p:stCondLst>
                        <p:cond delay="indefinite"/>
                      </p:stCondLst>
                      <p:childTnLst>
                        <p:par>
                          <p:cTn id="25" fill="hold">
                            <p:stCondLst>
                              <p:cond delay="0"/>
                            </p:stCondLst>
                            <p:childTnLst>
                              <p:par>
                                <p:cTn id="26" presetID="11" presetClass="entr" presetSubtype="0" fill="hold" nodeType="clickEffect">
                                  <p:stCondLst>
                                    <p:cond delay="0"/>
                                  </p:stCondLst>
                                  <p:childTnLst>
                                    <p:set>
                                      <p:cBhvr>
                                        <p:cTn id="27" dur="1000">
                                          <p:stCondLst>
                                            <p:cond delay="0"/>
                                          </p:stCondLst>
                                        </p:cTn>
                                        <p:tgtEl>
                                          <p:spTgt spid="1916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91617"/>
                                        </p:tgtEl>
                                        <p:attrNameLst>
                                          <p:attrName>style.visibility</p:attrName>
                                        </p:attrNameLst>
                                      </p:cBhvr>
                                      <p:to>
                                        <p:strVal val="visible"/>
                                      </p:to>
                                    </p:set>
                                    <p:animEffect transition="in" filter="checkerboard(across)">
                                      <p:cBhvr>
                                        <p:cTn id="32" dur="500"/>
                                        <p:tgtEl>
                                          <p:spTgt spid="1916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1607"/>
                                        </p:tgtEl>
                                        <p:attrNameLst>
                                          <p:attrName>style.visibility</p:attrName>
                                        </p:attrNameLst>
                                      </p:cBhvr>
                                      <p:to>
                                        <p:strVal val="visible"/>
                                      </p:to>
                                    </p:set>
                                    <p:animEffect transition="in" filter="blinds(horizontal)">
                                      <p:cBhvr>
                                        <p:cTn id="37" dur="500"/>
                                        <p:tgtEl>
                                          <p:spTgt spid="19160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91618"/>
                                        </p:tgtEl>
                                        <p:attrNameLst>
                                          <p:attrName>style.visibility</p:attrName>
                                        </p:attrNameLst>
                                      </p:cBhvr>
                                      <p:to>
                                        <p:strVal val="visible"/>
                                      </p:to>
                                    </p:set>
                                    <p:animEffect transition="in" filter="checkerboard(across)">
                                      <p:cBhvr>
                                        <p:cTn id="42" dur="500"/>
                                        <p:tgtEl>
                                          <p:spTgt spid="191618"/>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91608"/>
                                        </p:tgtEl>
                                        <p:attrNameLst>
                                          <p:attrName>style.visibility</p:attrName>
                                        </p:attrNameLst>
                                      </p:cBhvr>
                                      <p:to>
                                        <p:strVal val="visible"/>
                                      </p:to>
                                    </p:set>
                                    <p:animEffect transition="in" filter="diamond(in)">
                                      <p:cBhvr>
                                        <p:cTn id="47" dur="2000"/>
                                        <p:tgtEl>
                                          <p:spTgt spid="19160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91619"/>
                                        </p:tgtEl>
                                        <p:attrNameLst>
                                          <p:attrName>style.visibility</p:attrName>
                                        </p:attrNameLst>
                                      </p:cBhvr>
                                      <p:to>
                                        <p:strVal val="visible"/>
                                      </p:to>
                                    </p:set>
                                    <p:animEffect transition="in" filter="box(in)">
                                      <p:cBhvr>
                                        <p:cTn id="52" dur="500"/>
                                        <p:tgtEl>
                                          <p:spTgt spid="191619"/>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91609"/>
                                        </p:tgtEl>
                                        <p:attrNameLst>
                                          <p:attrName>style.visibility</p:attrName>
                                        </p:attrNameLst>
                                      </p:cBhvr>
                                      <p:to>
                                        <p:strVal val="visible"/>
                                      </p:to>
                                    </p:set>
                                    <p:animEffect transition="in" filter="checkerboard(across)">
                                      <p:cBhvr>
                                        <p:cTn id="57" dur="500"/>
                                        <p:tgtEl>
                                          <p:spTgt spid="19160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91623"/>
                                        </p:tgtEl>
                                        <p:attrNameLst>
                                          <p:attrName>style.visibility</p:attrName>
                                        </p:attrNameLst>
                                      </p:cBhvr>
                                      <p:to>
                                        <p:strVal val="visible"/>
                                      </p:to>
                                    </p:set>
                                    <p:anim calcmode="lin" valueType="num">
                                      <p:cBhvr additive="base">
                                        <p:cTn id="62" dur="500" fill="hold"/>
                                        <p:tgtEl>
                                          <p:spTgt spid="191623"/>
                                        </p:tgtEl>
                                        <p:attrNameLst>
                                          <p:attrName>ppt_x</p:attrName>
                                        </p:attrNameLst>
                                      </p:cBhvr>
                                      <p:tavLst>
                                        <p:tav tm="0">
                                          <p:val>
                                            <p:strVal val="#ppt_x"/>
                                          </p:val>
                                        </p:tav>
                                        <p:tav tm="100000">
                                          <p:val>
                                            <p:strVal val="#ppt_x"/>
                                          </p:val>
                                        </p:tav>
                                      </p:tavLst>
                                    </p:anim>
                                    <p:anim calcmode="lin" valueType="num">
                                      <p:cBhvr additive="base">
                                        <p:cTn id="63" dur="500" fill="hold"/>
                                        <p:tgtEl>
                                          <p:spTgt spid="1916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91624"/>
                                        </p:tgtEl>
                                        <p:attrNameLst>
                                          <p:attrName>style.visibility</p:attrName>
                                        </p:attrNameLst>
                                      </p:cBhvr>
                                      <p:to>
                                        <p:strVal val="visible"/>
                                      </p:to>
                                    </p:set>
                                    <p:anim calcmode="lin" valueType="num">
                                      <p:cBhvr additive="base">
                                        <p:cTn id="68" dur="500" fill="hold"/>
                                        <p:tgtEl>
                                          <p:spTgt spid="191624"/>
                                        </p:tgtEl>
                                        <p:attrNameLst>
                                          <p:attrName>ppt_x</p:attrName>
                                        </p:attrNameLst>
                                      </p:cBhvr>
                                      <p:tavLst>
                                        <p:tav tm="0">
                                          <p:val>
                                            <p:strVal val="#ppt_x"/>
                                          </p:val>
                                        </p:tav>
                                        <p:tav tm="100000">
                                          <p:val>
                                            <p:strVal val="#ppt_x"/>
                                          </p:val>
                                        </p:tav>
                                      </p:tavLst>
                                    </p:anim>
                                    <p:anim calcmode="lin" valueType="num">
                                      <p:cBhvr additive="base">
                                        <p:cTn id="69" dur="500" fill="hold"/>
                                        <p:tgtEl>
                                          <p:spTgt spid="19162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91625"/>
                                        </p:tgtEl>
                                        <p:attrNameLst>
                                          <p:attrName>style.visibility</p:attrName>
                                        </p:attrNameLst>
                                      </p:cBhvr>
                                      <p:to>
                                        <p:strVal val="visible"/>
                                      </p:to>
                                    </p:set>
                                    <p:anim calcmode="lin" valueType="num">
                                      <p:cBhvr additive="base">
                                        <p:cTn id="74" dur="500" fill="hold"/>
                                        <p:tgtEl>
                                          <p:spTgt spid="191625"/>
                                        </p:tgtEl>
                                        <p:attrNameLst>
                                          <p:attrName>ppt_x</p:attrName>
                                        </p:attrNameLst>
                                      </p:cBhvr>
                                      <p:tavLst>
                                        <p:tav tm="0">
                                          <p:val>
                                            <p:strVal val="#ppt_x"/>
                                          </p:val>
                                        </p:tav>
                                        <p:tav tm="100000">
                                          <p:val>
                                            <p:strVal val="#ppt_x"/>
                                          </p:val>
                                        </p:tav>
                                      </p:tavLst>
                                    </p:anim>
                                    <p:anim calcmode="lin" valueType="num">
                                      <p:cBhvr additive="base">
                                        <p:cTn id="75" dur="500" fill="hold"/>
                                        <p:tgtEl>
                                          <p:spTgt spid="191625"/>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91627"/>
                                        </p:tgtEl>
                                        <p:attrNameLst>
                                          <p:attrName>style.visibility</p:attrName>
                                        </p:attrNameLst>
                                      </p:cBhvr>
                                      <p:to>
                                        <p:strVal val="visible"/>
                                      </p:to>
                                    </p:set>
                                    <p:anim calcmode="lin" valueType="num">
                                      <p:cBhvr additive="base">
                                        <p:cTn id="80" dur="500" fill="hold"/>
                                        <p:tgtEl>
                                          <p:spTgt spid="191627"/>
                                        </p:tgtEl>
                                        <p:attrNameLst>
                                          <p:attrName>ppt_x</p:attrName>
                                        </p:attrNameLst>
                                      </p:cBhvr>
                                      <p:tavLst>
                                        <p:tav tm="0">
                                          <p:val>
                                            <p:strVal val="#ppt_x"/>
                                          </p:val>
                                        </p:tav>
                                        <p:tav tm="100000">
                                          <p:val>
                                            <p:strVal val="#ppt_x"/>
                                          </p:val>
                                        </p:tav>
                                      </p:tavLst>
                                    </p:anim>
                                    <p:anim calcmode="lin" valueType="num">
                                      <p:cBhvr additive="base">
                                        <p:cTn id="81" dur="500" fill="hold"/>
                                        <p:tgtEl>
                                          <p:spTgt spid="1916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91626"/>
                                        </p:tgtEl>
                                        <p:attrNameLst>
                                          <p:attrName>style.visibility</p:attrName>
                                        </p:attrNameLst>
                                      </p:cBhvr>
                                      <p:to>
                                        <p:strVal val="visible"/>
                                      </p:to>
                                    </p:set>
                                    <p:anim calcmode="lin" valueType="num">
                                      <p:cBhvr additive="base">
                                        <p:cTn id="86" dur="500" fill="hold"/>
                                        <p:tgtEl>
                                          <p:spTgt spid="191626"/>
                                        </p:tgtEl>
                                        <p:attrNameLst>
                                          <p:attrName>ppt_x</p:attrName>
                                        </p:attrNameLst>
                                      </p:cBhvr>
                                      <p:tavLst>
                                        <p:tav tm="0">
                                          <p:val>
                                            <p:strVal val="#ppt_x"/>
                                          </p:val>
                                        </p:tav>
                                        <p:tav tm="100000">
                                          <p:val>
                                            <p:strVal val="#ppt_x"/>
                                          </p:val>
                                        </p:tav>
                                      </p:tavLst>
                                    </p:anim>
                                    <p:anim calcmode="lin" valueType="num">
                                      <p:cBhvr additive="base">
                                        <p:cTn id="87" dur="500" fill="hold"/>
                                        <p:tgtEl>
                                          <p:spTgt spid="191626"/>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91628"/>
                                        </p:tgtEl>
                                        <p:attrNameLst>
                                          <p:attrName>style.visibility</p:attrName>
                                        </p:attrNameLst>
                                      </p:cBhvr>
                                      <p:to>
                                        <p:strVal val="visible"/>
                                      </p:to>
                                    </p:set>
                                    <p:anim calcmode="lin" valueType="num">
                                      <p:cBhvr additive="base">
                                        <p:cTn id="92" dur="500" fill="hold"/>
                                        <p:tgtEl>
                                          <p:spTgt spid="191628"/>
                                        </p:tgtEl>
                                        <p:attrNameLst>
                                          <p:attrName>ppt_x</p:attrName>
                                        </p:attrNameLst>
                                      </p:cBhvr>
                                      <p:tavLst>
                                        <p:tav tm="0">
                                          <p:val>
                                            <p:strVal val="#ppt_x"/>
                                          </p:val>
                                        </p:tav>
                                        <p:tav tm="100000">
                                          <p:val>
                                            <p:strVal val="#ppt_x"/>
                                          </p:val>
                                        </p:tav>
                                      </p:tavLst>
                                    </p:anim>
                                    <p:anim calcmode="lin" valueType="num">
                                      <p:cBhvr additive="base">
                                        <p:cTn id="93" dur="500" fill="hold"/>
                                        <p:tgtEl>
                                          <p:spTgt spid="191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23" grpId="0"/>
      <p:bldP spid="191624" grpId="0"/>
      <p:bldP spid="191625" grpId="0"/>
      <p:bldP spid="191626" grpId="0"/>
      <p:bldP spid="191627" grpId="0"/>
      <p:bldP spid="1916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789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7891" name="AutoShape 2"/>
          <p:cNvSpPr>
            <a:spLocks noGrp="1"/>
          </p:cNvSpPr>
          <p:nvPr>
            <p:ph type="title"/>
          </p:nvPr>
        </p:nvSpPr>
        <p:spPr>
          <a:ln/>
        </p:spPr>
        <p:txBody>
          <a:bodyPr vert="horz" wrap="square" lIns="91440" tIns="45720" rIns="91440" bIns="45720" anchor="b" anchorCtr="0"/>
          <a:p>
            <a:pPr eaLnBrk="1" hangingPunct="1"/>
            <a:r>
              <a:rPr lang="zh-CN" altLang="en-US"/>
              <a:t>不可撤回控制策略的优点</a:t>
            </a:r>
            <a:endParaRPr lang="zh-CN" altLang="en-US"/>
          </a:p>
        </p:txBody>
      </p:sp>
      <p:sp>
        <p:nvSpPr>
          <p:cNvPr id="37892" name="Rectangle 3"/>
          <p:cNvSpPr>
            <a:spLocks noGrp="1"/>
          </p:cNvSpPr>
          <p:nvPr>
            <p:ph idx="1"/>
          </p:nvPr>
        </p:nvSpPr>
        <p:spPr>
          <a:ln/>
        </p:spPr>
        <p:txBody>
          <a:bodyPr vert="horz" wrap="square" lIns="91440" tIns="45720" rIns="91440" bIns="45720" anchor="t" anchorCtr="0"/>
          <a:p>
            <a:pPr eaLnBrk="1" hangingPunct="1">
              <a:buNone/>
            </a:pPr>
            <a:r>
              <a:rPr lang="en-US" altLang="zh-CN" b="1"/>
              <a:t>1. </a:t>
            </a:r>
            <a:r>
              <a:rPr lang="zh-CN" altLang="en-US" b="1"/>
              <a:t>只记录当前一个节点，空间复杂性很低。</a:t>
            </a:r>
            <a:endParaRPr lang="zh-CN" altLang="en-US" b="1"/>
          </a:p>
          <a:p>
            <a:pPr eaLnBrk="1" hangingPunct="1">
              <a:buNone/>
            </a:pPr>
            <a:r>
              <a:rPr lang="en-US" altLang="zh-CN" b="1"/>
              <a:t>2. </a:t>
            </a:r>
            <a:r>
              <a:rPr lang="zh-CN" altLang="en-US" b="1"/>
              <a:t>若能找到解，则速度很快。</a:t>
            </a:r>
            <a:endParaRPr lang="zh-CN" altLang="en-US" b="1"/>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3891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38915" name="AutoShape 2"/>
          <p:cNvSpPr>
            <a:spLocks noGrp="1"/>
          </p:cNvSpPr>
          <p:nvPr>
            <p:ph type="title"/>
          </p:nvPr>
        </p:nvSpPr>
        <p:spPr>
          <a:xfrm>
            <a:off x="684213" y="981075"/>
            <a:ext cx="7772400" cy="863600"/>
          </a:xfrm>
          <a:ln/>
        </p:spPr>
        <p:txBody>
          <a:bodyPr vert="horz" wrap="square" lIns="91440" tIns="45720" rIns="91440" bIns="45720" anchor="b" anchorCtr="0"/>
          <a:p>
            <a:pPr eaLnBrk="1" hangingPunct="1"/>
            <a:r>
              <a:rPr lang="zh-CN" altLang="en-US" sz="3200"/>
              <a:t>不可撤回控制策略的局限性</a:t>
            </a:r>
            <a:endParaRPr lang="zh-CN" altLang="en-US" sz="3200"/>
          </a:p>
        </p:txBody>
      </p:sp>
      <p:sp>
        <p:nvSpPr>
          <p:cNvPr id="38916" name="Rectangle 3"/>
          <p:cNvSpPr>
            <a:spLocks noGrp="1"/>
          </p:cNvSpPr>
          <p:nvPr>
            <p:ph idx="1"/>
          </p:nvPr>
        </p:nvSpPr>
        <p:spPr>
          <a:xfrm>
            <a:off x="755650" y="2349500"/>
            <a:ext cx="7993063" cy="4032250"/>
          </a:xfrm>
          <a:ln/>
        </p:spPr>
        <p:txBody>
          <a:bodyPr vert="horz" wrap="square" lIns="91440" tIns="45720" rIns="91440" bIns="45720" anchor="t" anchorCtr="0"/>
          <a:p>
            <a:pPr marL="609600" indent="-609600" eaLnBrk="1" hangingPunct="1">
              <a:buSzPct val="90000"/>
              <a:buNone/>
            </a:pPr>
            <a:r>
              <a:rPr lang="zh-CN" altLang="en-US" sz="2400" b="1"/>
              <a:t>多数情况下找不到解。原因：</a:t>
            </a:r>
            <a:endParaRPr lang="zh-CN" altLang="en-US" sz="2400" b="1"/>
          </a:p>
          <a:p>
            <a:pPr marL="609600" indent="-609600" eaLnBrk="1" hangingPunct="1">
              <a:buSzPct val="90000"/>
              <a:buNone/>
            </a:pPr>
            <a:r>
              <a:rPr lang="en-US" altLang="zh-CN" sz="2400" b="1"/>
              <a:t>(a)  </a:t>
            </a:r>
            <a:r>
              <a:rPr lang="zh-CN" altLang="en-US" sz="2400" b="1"/>
              <a:t>爬山函数有多个局部极大值</a:t>
            </a:r>
            <a:endParaRPr lang="zh-CN" altLang="en-US" sz="2400" b="1"/>
          </a:p>
          <a:p>
            <a:pPr marL="609600" indent="-609600" eaLnBrk="1" hangingPunct="1">
              <a:buSzPct val="90000"/>
              <a:buNone/>
            </a:pPr>
            <a:r>
              <a:rPr lang="zh-CN" altLang="en-US" sz="2400" b="1"/>
              <a:t>        例如：</a:t>
            </a:r>
            <a:endParaRPr lang="zh-CN" altLang="en-US" sz="2400" b="1"/>
          </a:p>
          <a:p>
            <a:pPr marL="609600" indent="-609600" eaLnBrk="1" hangingPunct="1">
              <a:buSzPct val="90000"/>
              <a:buNone/>
            </a:pPr>
            <a:endParaRPr lang="zh-CN" altLang="en-US" sz="2400" b="1"/>
          </a:p>
          <a:p>
            <a:pPr marL="609600" indent="-609600" eaLnBrk="1" hangingPunct="1">
              <a:buSzPct val="90000"/>
              <a:buNone/>
            </a:pPr>
            <a:endParaRPr lang="zh-CN" altLang="en-US" sz="2400" b="1"/>
          </a:p>
          <a:p>
            <a:pPr marL="609600" indent="-609600" eaLnBrk="1" hangingPunct="1">
              <a:buSzPct val="90000"/>
              <a:buNone/>
            </a:pPr>
            <a:endParaRPr lang="zh-CN" altLang="en-US" sz="2400" b="1"/>
          </a:p>
          <a:p>
            <a:pPr marL="609600" indent="-609600" eaLnBrk="1" hangingPunct="1">
              <a:buSzPct val="90000"/>
              <a:buNone/>
            </a:pPr>
            <a:r>
              <a:rPr lang="zh-CN" altLang="en-US" sz="2400" b="1"/>
              <a:t>                         目标 </a:t>
            </a:r>
            <a:r>
              <a:rPr lang="en-US" altLang="zh-CN" sz="2400" b="1"/>
              <a:t>0                             </a:t>
            </a:r>
            <a:r>
              <a:rPr lang="zh-CN" altLang="en-US" sz="2400" b="1"/>
              <a:t>初始  </a:t>
            </a:r>
            <a:r>
              <a:rPr lang="en-US" altLang="zh-CN" sz="2400" b="1"/>
              <a:t>-2</a:t>
            </a:r>
            <a:endParaRPr lang="en-US" altLang="zh-CN" sz="2400" b="1"/>
          </a:p>
          <a:p>
            <a:pPr marL="609600" indent="-609600" eaLnBrk="1" hangingPunct="1">
              <a:buSzPct val="90000"/>
              <a:buNone/>
            </a:pPr>
            <a:r>
              <a:rPr lang="en-US" altLang="zh-CN" sz="2400" b="1"/>
              <a:t>(b)  </a:t>
            </a:r>
            <a:r>
              <a:rPr lang="zh-CN" altLang="en-US" sz="2400" b="1"/>
              <a:t>爬山函数具有“平顶值”</a:t>
            </a:r>
            <a:endParaRPr lang="zh-CN" altLang="en-US" sz="2400" b="1"/>
          </a:p>
          <a:p>
            <a:pPr marL="609600" indent="-609600" eaLnBrk="1" hangingPunct="1">
              <a:buNone/>
            </a:pPr>
            <a:r>
              <a:rPr lang="zh-CN" altLang="en-US" sz="2400" b="1">
                <a:solidFill>
                  <a:schemeClr val="tx2"/>
                </a:solidFill>
              </a:rPr>
              <a:t>解决方法：</a:t>
            </a:r>
            <a:r>
              <a:rPr lang="zh-CN" altLang="en-US" sz="2400" b="1"/>
              <a:t>设计更好的爬山函数；选多余规则</a:t>
            </a:r>
            <a:endParaRPr lang="zh-CN" altLang="en-US" sz="2400" b="1"/>
          </a:p>
        </p:txBody>
      </p:sp>
      <p:graphicFrame>
        <p:nvGraphicFramePr>
          <p:cNvPr id="154664" name="Group 40"/>
          <p:cNvGraphicFramePr>
            <a:graphicFrameLocks noGrp="1"/>
          </p:cNvGraphicFramePr>
          <p:nvPr/>
        </p:nvGraphicFramePr>
        <p:xfrm>
          <a:off x="2771775" y="3430588"/>
          <a:ext cx="1295400" cy="1371600"/>
        </p:xfrm>
        <a:graphic>
          <a:graphicData uri="http://schemas.openxmlformats.org/drawingml/2006/table">
            <a:tbl>
              <a:tblPr/>
              <a:tblGrid>
                <a:gridCol w="431800"/>
                <a:gridCol w="431800"/>
                <a:gridCol w="431800"/>
              </a:tblGrid>
              <a:tr h="4111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4665" name="Group 41"/>
          <p:cNvGraphicFramePr>
            <a:graphicFrameLocks noGrp="1"/>
          </p:cNvGraphicFramePr>
          <p:nvPr/>
        </p:nvGraphicFramePr>
        <p:xfrm>
          <a:off x="6227763" y="3430588"/>
          <a:ext cx="1366838" cy="1371600"/>
        </p:xfrm>
        <a:graphic>
          <a:graphicData uri="http://schemas.openxmlformats.org/drawingml/2006/table">
            <a:tbl>
              <a:tblPr/>
              <a:tblGrid>
                <a:gridCol w="455612"/>
                <a:gridCol w="455613"/>
                <a:gridCol w="455612"/>
              </a:tblGrid>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0962"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0963" name="AutoShape 2"/>
          <p:cNvSpPr>
            <a:spLocks noGrp="1"/>
          </p:cNvSpPr>
          <p:nvPr>
            <p:ph type="title"/>
          </p:nvPr>
        </p:nvSpPr>
        <p:spPr>
          <a:xfrm>
            <a:off x="755650" y="1052513"/>
            <a:ext cx="7772400" cy="865187"/>
          </a:xfrm>
          <a:ln/>
        </p:spPr>
        <p:txBody>
          <a:bodyPr vert="horz" wrap="square" lIns="91440" tIns="45720" rIns="91440" bIns="45720" anchor="b" anchorCtr="0"/>
          <a:p>
            <a:pPr eaLnBrk="1" hangingPunct="1"/>
            <a:r>
              <a:rPr lang="zh-CN" altLang="en-US" sz="3200"/>
              <a:t>二、回溯控制策略</a:t>
            </a:r>
            <a:endParaRPr lang="zh-CN" altLang="en-US" sz="3200"/>
          </a:p>
        </p:txBody>
      </p:sp>
      <p:sp>
        <p:nvSpPr>
          <p:cNvPr id="40964" name="Rectangle 3"/>
          <p:cNvSpPr>
            <a:spLocks noGrp="1"/>
          </p:cNvSpPr>
          <p:nvPr>
            <p:ph idx="1"/>
          </p:nvPr>
        </p:nvSpPr>
        <p:spPr>
          <a:xfrm>
            <a:off x="827088" y="2708275"/>
            <a:ext cx="7488237" cy="2879725"/>
          </a:xfrm>
          <a:ln/>
        </p:spPr>
        <p:txBody>
          <a:bodyPr vert="horz" wrap="square" lIns="91440" tIns="45720" rIns="91440" bIns="45720" anchor="t" anchorCtr="0"/>
          <a:p>
            <a:pPr eaLnBrk="1" hangingPunct="1">
              <a:buNone/>
            </a:pPr>
            <a:r>
              <a:rPr lang="en-US" altLang="zh-CN" sz="2400" b="1">
                <a:solidFill>
                  <a:schemeClr val="tx2"/>
                </a:solidFill>
              </a:rPr>
              <a:t> </a:t>
            </a:r>
            <a:r>
              <a:rPr lang="zh-CN" altLang="en-US" sz="2400" b="1">
                <a:solidFill>
                  <a:schemeClr val="tx2"/>
                </a:solidFill>
              </a:rPr>
              <a:t>回溯方式</a:t>
            </a:r>
            <a:r>
              <a:rPr lang="zh-CN" altLang="en-US" sz="2400" b="1"/>
              <a:t>是一种试探性的控制策略。（类似深度优先）</a:t>
            </a:r>
            <a:endParaRPr lang="zh-CN" altLang="en-US" sz="2400" b="1"/>
          </a:p>
          <a:p>
            <a:pPr eaLnBrk="1" hangingPunct="1">
              <a:buFont typeface="Wingdings" panose="05000000000000000000" pitchFamily="2" charset="2"/>
              <a:buChar char="Ø"/>
            </a:pPr>
            <a:r>
              <a:rPr lang="zh-CN" altLang="en-US" sz="2400" b="1"/>
              <a:t>   基本思想</a:t>
            </a:r>
            <a:endParaRPr lang="zh-CN" altLang="en-US" sz="2400" b="1"/>
          </a:p>
          <a:p>
            <a:pPr eaLnBrk="1" hangingPunct="1">
              <a:buNone/>
            </a:pPr>
            <a:r>
              <a:rPr lang="zh-CN" altLang="en-US" sz="2400" b="1"/>
              <a:t>    控制系统先选用一条规则，如果发现这条规则的选用不能导致产生解，则系统“忘掉”选用规则所涉及的步骤和产生的状态，然后选用另外一条规则，重新进行试探。</a:t>
            </a:r>
            <a:endParaRPr lang="zh-CN" altLang="en-US" sz="2400" b="1"/>
          </a:p>
          <a:p>
            <a:pPr eaLnBrk="1" hangingPunct="1">
              <a:buNone/>
            </a:pPr>
            <a:r>
              <a:rPr lang="zh-CN" altLang="en-US" sz="2400" b="1"/>
              <a:t>     </a:t>
            </a:r>
            <a:endParaRPr lang="zh-CN" altLang="en-US" sz="2400" b="1"/>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301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3011" name="AutoShape 2"/>
          <p:cNvSpPr>
            <a:spLocks noGrp="1"/>
          </p:cNvSpPr>
          <p:nvPr>
            <p:ph type="title"/>
          </p:nvPr>
        </p:nvSpPr>
        <p:spPr>
          <a:ln/>
        </p:spPr>
        <p:txBody>
          <a:bodyPr vert="horz" wrap="square" lIns="91440" tIns="45720" rIns="91440" bIns="45720" anchor="b" anchorCtr="0"/>
          <a:p>
            <a:pPr eaLnBrk="1" hangingPunct="1"/>
            <a:r>
              <a:rPr lang="zh-CN" altLang="en-US"/>
              <a:t>回溯方法特点</a:t>
            </a:r>
            <a:endParaRPr lang="zh-CN" altLang="en-US"/>
          </a:p>
        </p:txBody>
      </p:sp>
      <p:sp>
        <p:nvSpPr>
          <p:cNvPr id="43012" name="Rectangle 3"/>
          <p:cNvSpPr>
            <a:spLocks noGrp="1"/>
          </p:cNvSpPr>
          <p:nvPr>
            <p:ph idx="1"/>
          </p:nvPr>
        </p:nvSpPr>
        <p:spPr>
          <a:xfrm>
            <a:off x="838200" y="2362200"/>
            <a:ext cx="7910513" cy="4306888"/>
          </a:xfrm>
          <a:ln/>
        </p:spPr>
        <p:txBody>
          <a:bodyPr vert="horz" wrap="square" lIns="91440" tIns="45720" rIns="91440" bIns="45720" anchor="t" anchorCtr="0"/>
          <a:p>
            <a:pPr eaLnBrk="1" hangingPunct="1">
              <a:lnSpc>
                <a:spcPct val="90000"/>
              </a:lnSpc>
              <a:buNone/>
            </a:pPr>
            <a:r>
              <a:rPr lang="en-US" altLang="zh-CN" sz="2400" b="1"/>
              <a:t>1.</a:t>
            </a:r>
            <a:r>
              <a:rPr lang="zh-CN" altLang="en-US" sz="2400" b="1"/>
              <a:t>只存储初始节点到当前节点的路径，占用空间较小。</a:t>
            </a:r>
            <a:endParaRPr lang="zh-CN" altLang="en-US" sz="2400" b="1"/>
          </a:p>
          <a:p>
            <a:pPr eaLnBrk="1" hangingPunct="1">
              <a:lnSpc>
                <a:spcPct val="90000"/>
              </a:lnSpc>
              <a:buNone/>
            </a:pPr>
            <a:r>
              <a:rPr lang="en-US" altLang="zh-CN" sz="2400" b="1"/>
              <a:t>2. </a:t>
            </a:r>
            <a:r>
              <a:rPr lang="zh-CN" altLang="en-US" sz="2400" b="1"/>
              <a:t>总的时间复杂性无法定论</a:t>
            </a:r>
            <a:r>
              <a:rPr lang="en-US" altLang="zh-CN" sz="2400" b="1"/>
              <a:t>:</a:t>
            </a:r>
            <a:endParaRPr lang="en-US" altLang="zh-CN" sz="2400" b="1"/>
          </a:p>
          <a:p>
            <a:pPr eaLnBrk="1" hangingPunct="1">
              <a:lnSpc>
                <a:spcPct val="90000"/>
              </a:lnSpc>
              <a:buFont typeface="Wingdings" panose="05000000000000000000" pitchFamily="2" charset="2"/>
              <a:buChar char="Ø"/>
            </a:pPr>
            <a:r>
              <a:rPr lang="zh-CN" altLang="en-US" sz="2400" b="1"/>
              <a:t>最好情况复杂性很低：当控制系统掌握较多的有关解的知识时，则回溯次数大为减少，效率高。</a:t>
            </a:r>
            <a:endParaRPr lang="zh-CN" altLang="en-US" sz="2400" b="1"/>
          </a:p>
          <a:p>
            <a:pPr eaLnBrk="1" hangingPunct="1">
              <a:lnSpc>
                <a:spcPct val="90000"/>
              </a:lnSpc>
              <a:buFont typeface="Wingdings" panose="05000000000000000000" pitchFamily="2" charset="2"/>
              <a:buChar char="Ø"/>
            </a:pPr>
            <a:r>
              <a:rPr lang="zh-CN" altLang="en-US" sz="2400" b="1"/>
              <a:t>最坏情况复杂性很高：当控制系统一点也没掌握有关解的知识时，则规则选取是任意的，回溯次数高，效率低。</a:t>
            </a:r>
            <a:endParaRPr lang="zh-CN" altLang="en-US" sz="2400" b="1"/>
          </a:p>
          <a:p>
            <a:pPr eaLnBrk="1" hangingPunct="1">
              <a:lnSpc>
                <a:spcPct val="90000"/>
              </a:lnSpc>
              <a:buNone/>
            </a:pPr>
            <a:r>
              <a:rPr lang="zh-CN" altLang="en-US" sz="2400" b="1"/>
              <a:t>为了避免进入无限的境地，设置回溯深度限制强行回溯，问题：太深：效率低；太浅：可能找不到解。</a:t>
            </a:r>
            <a:endParaRPr lang="zh-CN" altLang="en-US" sz="2400" b="1"/>
          </a:p>
          <a:p>
            <a:pPr eaLnBrk="1" hangingPunct="1">
              <a:lnSpc>
                <a:spcPct val="90000"/>
              </a:lnSpc>
              <a:buNone/>
            </a:pPr>
            <a:r>
              <a:rPr lang="en-US" altLang="zh-CN" sz="2400" b="1"/>
              <a:t>3. </a:t>
            </a:r>
            <a:r>
              <a:rPr lang="zh-CN" altLang="en-US" sz="2400" b="1"/>
              <a:t>当深度限制可变时，通常能找到解，是实际用得多、应用最广的一种搜索策略。</a:t>
            </a:r>
            <a:endParaRPr lang="zh-CN" altLang="en-US" sz="2400" b="1"/>
          </a:p>
          <a:p>
            <a:pPr eaLnBrk="1" hangingPunct="1">
              <a:lnSpc>
                <a:spcPct val="90000"/>
              </a:lnSpc>
              <a:buNone/>
            </a:pPr>
            <a:r>
              <a:rPr lang="zh-CN" altLang="en-US" sz="2400" b="1"/>
              <a:t>        </a:t>
            </a:r>
            <a:endParaRPr lang="zh-CN" altLang="en-US" sz="2400" b="1"/>
          </a:p>
          <a:p>
            <a:pPr eaLnBrk="1" hangingPunct="1">
              <a:lnSpc>
                <a:spcPct val="90000"/>
              </a:lnSpc>
            </a:pPr>
            <a:endParaRPr lang="en-US" altLang="zh-CN" sz="2400"/>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403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4035" name="AutoShape 2"/>
          <p:cNvSpPr>
            <a:spLocks noGrp="1"/>
          </p:cNvSpPr>
          <p:nvPr>
            <p:ph type="title"/>
          </p:nvPr>
        </p:nvSpPr>
        <p:spPr>
          <a:xfrm>
            <a:off x="827088" y="2430463"/>
            <a:ext cx="8208962" cy="2222500"/>
          </a:xfrm>
          <a:ln/>
        </p:spPr>
        <p:txBody>
          <a:bodyPr vert="horz" wrap="square" lIns="91440" tIns="45720" rIns="91440" bIns="45720" anchor="b" anchorCtr="0"/>
          <a:p>
            <a:pPr eaLnBrk="1" hangingPunct="1">
              <a:lnSpc>
                <a:spcPct val="100000"/>
              </a:lnSpc>
            </a:pPr>
            <a:r>
              <a:rPr lang="zh-CN" altLang="en-US" sz="1800">
                <a:solidFill>
                  <a:schemeClr val="tx1"/>
                </a:solidFill>
              </a:rPr>
              <a:t>四条规则使用顺序：左、上、右、下（可加入启发式信息，如使用爬山函数安排规则的顺序）</a:t>
            </a:r>
            <a:br>
              <a:rPr lang="zh-CN" altLang="en-US" sz="1800">
                <a:solidFill>
                  <a:schemeClr val="tx1"/>
                </a:solidFill>
              </a:rPr>
            </a:br>
            <a:r>
              <a:rPr lang="zh-CN" altLang="en-US" sz="1800">
                <a:solidFill>
                  <a:schemeClr val="tx1"/>
                </a:solidFill>
              </a:rPr>
              <a:t>深度：</a:t>
            </a:r>
            <a:r>
              <a:rPr lang="en-US" altLang="zh-CN" sz="1800">
                <a:solidFill>
                  <a:schemeClr val="tx1"/>
                </a:solidFill>
              </a:rPr>
              <a:t>6</a:t>
            </a:r>
            <a:br>
              <a:rPr lang="en-US" altLang="zh-CN" sz="1800">
                <a:solidFill>
                  <a:schemeClr val="tx1"/>
                </a:solidFill>
              </a:rPr>
            </a:br>
            <a:r>
              <a:rPr lang="zh-CN" altLang="en-US" sz="1800">
                <a:solidFill>
                  <a:schemeClr val="tx1"/>
                </a:solidFill>
              </a:rPr>
              <a:t>控制策略：回溯式</a:t>
            </a:r>
            <a:br>
              <a:rPr lang="zh-CN" altLang="en-US" sz="1800">
                <a:solidFill>
                  <a:schemeClr val="tx1"/>
                </a:solidFill>
              </a:rPr>
            </a:br>
            <a:r>
              <a:rPr lang="zh-CN" altLang="en-US" sz="1800">
                <a:solidFill>
                  <a:schemeClr val="tx1"/>
                </a:solidFill>
              </a:rPr>
              <a:t>回溯条件：</a:t>
            </a:r>
            <a:br>
              <a:rPr lang="zh-CN" altLang="en-US" sz="1800">
                <a:solidFill>
                  <a:schemeClr val="tx1"/>
                </a:solidFill>
              </a:rPr>
            </a:br>
            <a:r>
              <a:rPr lang="zh-CN" altLang="en-US" sz="1800">
                <a:solidFill>
                  <a:schemeClr val="tx1"/>
                </a:solidFill>
                <a:latin typeface="宋体" panose="02010600030101010101" pitchFamily="2" charset="-122"/>
              </a:rPr>
              <a:t>⑴ </a:t>
            </a:r>
            <a:r>
              <a:rPr lang="zh-CN" altLang="en-US" sz="1800">
                <a:solidFill>
                  <a:schemeClr val="tx1"/>
                </a:solidFill>
              </a:rPr>
              <a:t>产生了一个上溯到初始状态的路径上出现过的状态时（产生了祖先节点）。</a:t>
            </a:r>
            <a:br>
              <a:rPr lang="zh-CN" altLang="en-US" sz="1800">
                <a:solidFill>
                  <a:schemeClr val="tx1"/>
                </a:solidFill>
              </a:rPr>
            </a:br>
            <a:r>
              <a:rPr lang="zh-CN" altLang="en-US" sz="1800">
                <a:solidFill>
                  <a:schemeClr val="tx1"/>
                </a:solidFill>
                <a:latin typeface="宋体" panose="02010600030101010101" pitchFamily="2" charset="-122"/>
              </a:rPr>
              <a:t>⑵ </a:t>
            </a:r>
            <a:r>
              <a:rPr lang="zh-CN" altLang="en-US" sz="1800">
                <a:solidFill>
                  <a:schemeClr val="tx1"/>
                </a:solidFill>
              </a:rPr>
              <a:t>无可用的规则。</a:t>
            </a:r>
            <a:br>
              <a:rPr lang="zh-CN" altLang="en-US" sz="1800">
                <a:solidFill>
                  <a:schemeClr val="tx1"/>
                </a:solidFill>
              </a:rPr>
            </a:br>
            <a:r>
              <a:rPr lang="zh-CN" altLang="en-US" sz="1800">
                <a:solidFill>
                  <a:schemeClr val="tx1"/>
                </a:solidFill>
                <a:latin typeface="宋体" panose="02010600030101010101" pitchFamily="2" charset="-122"/>
              </a:rPr>
              <a:t>⑶ </a:t>
            </a:r>
            <a:r>
              <a:rPr lang="zh-CN" altLang="en-US" sz="1800">
                <a:solidFill>
                  <a:schemeClr val="tx1"/>
                </a:solidFill>
              </a:rPr>
              <a:t>达深度未得解。</a:t>
            </a:r>
            <a:endParaRPr lang="zh-CN" altLang="en-US" sz="1800">
              <a:solidFill>
                <a:schemeClr val="tx1"/>
              </a:solidFill>
            </a:endParaRPr>
          </a:p>
        </p:txBody>
      </p:sp>
      <p:graphicFrame>
        <p:nvGraphicFramePr>
          <p:cNvPr id="192602" name="Group 90"/>
          <p:cNvGraphicFramePr>
            <a:graphicFrameLocks noGrp="1"/>
          </p:cNvGraphicFramePr>
          <p:nvPr/>
        </p:nvGraphicFramePr>
        <p:xfrm>
          <a:off x="2339975" y="4581525"/>
          <a:ext cx="1295400" cy="1371600"/>
        </p:xfrm>
        <a:graphic>
          <a:graphicData uri="http://schemas.openxmlformats.org/drawingml/2006/table">
            <a:tbl>
              <a:tblPr/>
              <a:tblGrid>
                <a:gridCol w="431800"/>
                <a:gridCol w="431800"/>
                <a:gridCol w="431800"/>
              </a:tblGrid>
              <a:tr h="4111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2605" name="Group 93"/>
          <p:cNvGraphicFramePr>
            <a:graphicFrameLocks noGrp="1"/>
          </p:cNvGraphicFramePr>
          <p:nvPr/>
        </p:nvGraphicFramePr>
        <p:xfrm>
          <a:off x="5364163" y="4581525"/>
          <a:ext cx="1366838" cy="1371600"/>
        </p:xfrm>
        <a:graphic>
          <a:graphicData uri="http://schemas.openxmlformats.org/drawingml/2006/table">
            <a:tbl>
              <a:tblPr/>
              <a:tblGrid>
                <a:gridCol w="455612"/>
                <a:gridCol w="455613"/>
                <a:gridCol w="455612"/>
              </a:tblGrid>
              <a:tr h="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2" name="Rectangle 88"/>
          <p:cNvSpPr/>
          <p:nvPr/>
        </p:nvSpPr>
        <p:spPr>
          <a:xfrm>
            <a:off x="2051050" y="6021388"/>
            <a:ext cx="525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a:latin typeface="Times New Roman" panose="02020603050405020304" pitchFamily="18" charset="0"/>
              </a:rPr>
              <a:t>八数码难题的初始状态与目标状态</a:t>
            </a:r>
            <a:endParaRPr lang="zh-CN" altLang="en-US" sz="2400" b="1">
              <a:latin typeface="Times New Roman" panose="02020603050405020304" pitchFamily="18" charset="0"/>
            </a:endParaRPr>
          </a:p>
        </p:txBody>
      </p:sp>
      <p:sp>
        <p:nvSpPr>
          <p:cNvPr id="44073" name="Rectangle 92"/>
          <p:cNvSpPr/>
          <p:nvPr/>
        </p:nvSpPr>
        <p:spPr>
          <a:xfrm>
            <a:off x="900113" y="1268413"/>
            <a:ext cx="6840537"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t>例：八数码难题   回溯式</a:t>
            </a:r>
            <a:endParaRPr lang="zh-CN" altLang="en-US" sz="3200" b="1"/>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505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5059" name="Rectangle 5"/>
          <p:cNvSpPr/>
          <p:nvPr/>
        </p:nvSpPr>
        <p:spPr>
          <a:xfrm>
            <a:off x="2117725" y="2349500"/>
            <a:ext cx="654050" cy="5238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2  8  3</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1  6  4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7       5  </a:t>
            </a:r>
            <a:endParaRPr lang="en-US" altLang="zh-CN" sz="1800"/>
          </a:p>
        </p:txBody>
      </p:sp>
      <p:sp>
        <p:nvSpPr>
          <p:cNvPr id="45060" name="Rectangle 6"/>
          <p:cNvSpPr/>
          <p:nvPr/>
        </p:nvSpPr>
        <p:spPr>
          <a:xfrm>
            <a:off x="3489325" y="2473325"/>
            <a:ext cx="577850" cy="5238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 8     3</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2  6  4</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1  7  5</a:t>
            </a:r>
            <a:endParaRPr lang="en-US" altLang="zh-CN" sz="1000">
              <a:solidFill>
                <a:srgbClr val="0033CC"/>
              </a:solidFill>
              <a:latin typeface="Times New Roman" panose="02020603050405020304" pitchFamily="18" charset="0"/>
            </a:endParaRPr>
          </a:p>
        </p:txBody>
      </p:sp>
      <p:sp>
        <p:nvSpPr>
          <p:cNvPr id="45061" name="Rectangle 7"/>
          <p:cNvSpPr/>
          <p:nvPr/>
        </p:nvSpPr>
        <p:spPr>
          <a:xfrm>
            <a:off x="4860925" y="2473325"/>
            <a:ext cx="574675" cy="5238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8  3</a:t>
            </a:r>
            <a:endParaRPr lang="en-US" altLang="zh-CN" sz="1000">
              <a:solidFill>
                <a:schemeClr val="accent1"/>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2  6  4</a:t>
            </a:r>
            <a:endParaRPr lang="en-US" altLang="zh-CN" sz="1000">
              <a:solidFill>
                <a:schemeClr val="accent1"/>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1  7  5</a:t>
            </a:r>
            <a:endParaRPr lang="en-US" altLang="zh-CN" sz="1000">
              <a:solidFill>
                <a:schemeClr val="accent1"/>
              </a:solidFill>
              <a:latin typeface="Times New Roman" panose="02020603050405020304" pitchFamily="18" charset="0"/>
            </a:endParaRPr>
          </a:p>
        </p:txBody>
      </p:sp>
      <p:sp>
        <p:nvSpPr>
          <p:cNvPr id="45062" name="Rectangle 8"/>
          <p:cNvSpPr/>
          <p:nvPr/>
        </p:nvSpPr>
        <p:spPr>
          <a:xfrm>
            <a:off x="2117725" y="3068638"/>
            <a:ext cx="654050" cy="5048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2  8  3</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1  6  4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   7  5</a:t>
            </a:r>
            <a:endParaRPr lang="en-US" altLang="zh-CN" sz="1800"/>
          </a:p>
        </p:txBody>
      </p:sp>
      <p:sp>
        <p:nvSpPr>
          <p:cNvPr id="45063" name="Rectangle 9"/>
          <p:cNvSpPr/>
          <p:nvPr/>
        </p:nvSpPr>
        <p:spPr>
          <a:xfrm>
            <a:off x="3489325" y="3429000"/>
            <a:ext cx="577850" cy="5048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8  3</a:t>
            </a:r>
            <a:endParaRPr lang="en-US" altLang="zh-CN" sz="1000">
              <a:solidFill>
                <a:schemeClr val="accent1"/>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2  6  4</a:t>
            </a:r>
            <a:endParaRPr lang="en-US" altLang="zh-CN" sz="1000">
              <a:solidFill>
                <a:schemeClr val="accent1"/>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chemeClr val="accent1"/>
                </a:solidFill>
                <a:latin typeface="Times New Roman" panose="02020603050405020304" pitchFamily="18" charset="0"/>
              </a:rPr>
              <a:t>1  7  5</a:t>
            </a:r>
            <a:endParaRPr lang="en-US" altLang="zh-CN" sz="1000">
              <a:solidFill>
                <a:schemeClr val="accent1"/>
              </a:solidFill>
              <a:latin typeface="Times New Roman" panose="02020603050405020304" pitchFamily="18" charset="0"/>
            </a:endParaRPr>
          </a:p>
        </p:txBody>
      </p:sp>
      <p:sp>
        <p:nvSpPr>
          <p:cNvPr id="45064" name="Rectangle 10"/>
          <p:cNvSpPr/>
          <p:nvPr/>
        </p:nvSpPr>
        <p:spPr>
          <a:xfrm>
            <a:off x="4860925" y="3429000"/>
            <a:ext cx="647700" cy="5873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8  3  4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2  6</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1  7  5</a:t>
            </a:r>
            <a:endParaRPr lang="en-US" altLang="zh-CN" sz="1800"/>
          </a:p>
        </p:txBody>
      </p:sp>
      <p:sp>
        <p:nvSpPr>
          <p:cNvPr id="45065" name="Line 11"/>
          <p:cNvSpPr/>
          <p:nvPr/>
        </p:nvSpPr>
        <p:spPr>
          <a:xfrm>
            <a:off x="6461125" y="2997200"/>
            <a:ext cx="0" cy="296863"/>
          </a:xfrm>
          <a:prstGeom prst="line">
            <a:avLst/>
          </a:prstGeom>
          <a:ln w="9525" cap="flat" cmpd="sng">
            <a:solidFill>
              <a:srgbClr val="000000"/>
            </a:solidFill>
            <a:prstDash val="solid"/>
            <a:headEnd type="none" w="med" len="med"/>
            <a:tailEnd type="triangle" w="med" len="med"/>
          </a:ln>
        </p:spPr>
      </p:sp>
      <p:sp>
        <p:nvSpPr>
          <p:cNvPr id="45066" name="Rectangle 12"/>
          <p:cNvSpPr/>
          <p:nvPr/>
        </p:nvSpPr>
        <p:spPr>
          <a:xfrm>
            <a:off x="6189663" y="2492375"/>
            <a:ext cx="614362" cy="5238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8     3</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2  6  4</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1  7  5</a:t>
            </a:r>
            <a:endParaRPr lang="en-US" altLang="zh-CN" sz="1800">
              <a:solidFill>
                <a:srgbClr val="0033CC"/>
              </a:solidFill>
            </a:endParaRPr>
          </a:p>
        </p:txBody>
      </p:sp>
      <p:sp>
        <p:nvSpPr>
          <p:cNvPr id="45067" name="Rectangle 13"/>
          <p:cNvSpPr/>
          <p:nvPr/>
        </p:nvSpPr>
        <p:spPr>
          <a:xfrm>
            <a:off x="6118225" y="3357563"/>
            <a:ext cx="614363" cy="50323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8  6  3</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2      4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1  7  5</a:t>
            </a:r>
            <a:endParaRPr lang="en-US" altLang="zh-CN" sz="1800"/>
          </a:p>
        </p:txBody>
      </p:sp>
      <p:sp>
        <p:nvSpPr>
          <p:cNvPr id="45068" name="Rectangle 14"/>
          <p:cNvSpPr/>
          <p:nvPr/>
        </p:nvSpPr>
        <p:spPr>
          <a:xfrm>
            <a:off x="2117725" y="3860800"/>
            <a:ext cx="582613" cy="576263"/>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2  8  3</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   6  4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1  7  5</a:t>
            </a:r>
            <a:endParaRPr lang="en-US" altLang="zh-CN" sz="1800"/>
          </a:p>
        </p:txBody>
      </p:sp>
      <p:sp>
        <p:nvSpPr>
          <p:cNvPr id="45069" name="Rectangle 15"/>
          <p:cNvSpPr/>
          <p:nvPr/>
        </p:nvSpPr>
        <p:spPr>
          <a:xfrm>
            <a:off x="3489325" y="4508500"/>
            <a:ext cx="577850" cy="5048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8     3</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2  6  4</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1  7  5</a:t>
            </a:r>
            <a:endParaRPr lang="en-US" altLang="zh-CN" sz="1000">
              <a:solidFill>
                <a:srgbClr val="0033CC"/>
              </a:solidFill>
              <a:latin typeface="Times New Roman" panose="02020603050405020304" pitchFamily="18" charset="0"/>
            </a:endParaRPr>
          </a:p>
        </p:txBody>
      </p:sp>
      <p:sp>
        <p:nvSpPr>
          <p:cNvPr id="45070" name="Rectangle 16"/>
          <p:cNvSpPr/>
          <p:nvPr/>
        </p:nvSpPr>
        <p:spPr>
          <a:xfrm>
            <a:off x="6118225" y="4437063"/>
            <a:ext cx="541338" cy="576262"/>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8  6  3</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    2  4</a:t>
            </a:r>
            <a:endParaRPr lang="en-US" altLang="zh-CN" sz="1000">
              <a:latin typeface="Times New Roman" panose="02020603050405020304" pitchFamily="18" charset="0"/>
            </a:endParaRPr>
          </a:p>
          <a:p>
            <a:pPr marL="0" lvl="0" indent="0" algn="just" eaLnBrk="1" hangingPunct="1">
              <a:spcBef>
                <a:spcPct val="0"/>
              </a:spcBef>
              <a:buClrTx/>
              <a:buSzTx/>
              <a:buFontTx/>
              <a:buNone/>
            </a:pPr>
            <a:r>
              <a:rPr lang="en-US" altLang="zh-CN" sz="1000">
                <a:latin typeface="Times New Roman" panose="02020603050405020304" pitchFamily="18" charset="0"/>
              </a:rPr>
              <a:t>1  7  5</a:t>
            </a:r>
            <a:endParaRPr lang="en-US" altLang="zh-CN" sz="1800"/>
          </a:p>
        </p:txBody>
      </p:sp>
      <p:sp>
        <p:nvSpPr>
          <p:cNvPr id="45071" name="Rectangle 17"/>
          <p:cNvSpPr/>
          <p:nvPr/>
        </p:nvSpPr>
        <p:spPr>
          <a:xfrm>
            <a:off x="2117725" y="4724400"/>
            <a:ext cx="654050" cy="54927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   </a:t>
            </a:r>
            <a:r>
              <a:rPr lang="en-US" altLang="zh-CN" sz="1000">
                <a:solidFill>
                  <a:srgbClr val="FF0000"/>
                </a:solidFill>
                <a:latin typeface="Times New Roman" panose="02020603050405020304" pitchFamily="18" charset="0"/>
              </a:rPr>
              <a:t>8  3</a:t>
            </a:r>
            <a:endParaRPr lang="en-US" altLang="zh-CN" sz="1000">
              <a:solidFill>
                <a:srgbClr val="FF0000"/>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FF0000"/>
                </a:solidFill>
                <a:latin typeface="Times New Roman" panose="02020603050405020304" pitchFamily="18" charset="0"/>
              </a:rPr>
              <a:t>2  6  4</a:t>
            </a:r>
            <a:endParaRPr lang="en-US" altLang="zh-CN" sz="1000">
              <a:solidFill>
                <a:srgbClr val="FF0000"/>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FF0000"/>
                </a:solidFill>
                <a:latin typeface="Times New Roman" panose="02020603050405020304" pitchFamily="18" charset="0"/>
              </a:rPr>
              <a:t>1  7  5</a:t>
            </a:r>
            <a:endParaRPr lang="en-US" altLang="zh-CN" sz="1800">
              <a:solidFill>
                <a:srgbClr val="FF0000"/>
              </a:solidFill>
            </a:endParaRPr>
          </a:p>
        </p:txBody>
      </p:sp>
      <p:sp>
        <p:nvSpPr>
          <p:cNvPr id="45072" name="Rectangle 18"/>
          <p:cNvSpPr/>
          <p:nvPr/>
        </p:nvSpPr>
        <p:spPr>
          <a:xfrm>
            <a:off x="2117725" y="5589588"/>
            <a:ext cx="582613" cy="4762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8     3</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2  6  4</a:t>
            </a:r>
            <a:endParaRPr lang="en-US" altLang="zh-CN" sz="1000">
              <a:solidFill>
                <a:srgbClr val="0033CC"/>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1  7  5</a:t>
            </a:r>
            <a:endParaRPr lang="en-US" altLang="zh-CN" sz="1800">
              <a:solidFill>
                <a:srgbClr val="0033CC"/>
              </a:solidFill>
            </a:endParaRPr>
          </a:p>
        </p:txBody>
      </p:sp>
      <p:sp>
        <p:nvSpPr>
          <p:cNvPr id="45073" name="Line 19"/>
          <p:cNvSpPr/>
          <p:nvPr/>
        </p:nvSpPr>
        <p:spPr>
          <a:xfrm>
            <a:off x="2411413" y="2852738"/>
            <a:ext cx="0" cy="252412"/>
          </a:xfrm>
          <a:prstGeom prst="line">
            <a:avLst/>
          </a:prstGeom>
          <a:ln w="9525" cap="flat" cmpd="sng">
            <a:solidFill>
              <a:srgbClr val="000000"/>
            </a:solidFill>
            <a:prstDash val="solid"/>
            <a:headEnd type="none" w="med" len="med"/>
            <a:tailEnd type="triangle" w="med" len="med"/>
          </a:ln>
        </p:spPr>
      </p:sp>
      <p:sp>
        <p:nvSpPr>
          <p:cNvPr id="45074" name="Line 20"/>
          <p:cNvSpPr/>
          <p:nvPr/>
        </p:nvSpPr>
        <p:spPr>
          <a:xfrm>
            <a:off x="3832225" y="2997200"/>
            <a:ext cx="0" cy="395288"/>
          </a:xfrm>
          <a:prstGeom prst="line">
            <a:avLst/>
          </a:prstGeom>
          <a:ln w="9525" cap="flat" cmpd="sng">
            <a:solidFill>
              <a:srgbClr val="000000"/>
            </a:solidFill>
            <a:prstDash val="solid"/>
            <a:headEnd type="none" w="med" len="med"/>
            <a:tailEnd type="triangle" w="med" len="med"/>
          </a:ln>
        </p:spPr>
      </p:sp>
      <p:sp>
        <p:nvSpPr>
          <p:cNvPr id="45075" name="Line 21"/>
          <p:cNvSpPr/>
          <p:nvPr/>
        </p:nvSpPr>
        <p:spPr>
          <a:xfrm>
            <a:off x="5203825" y="2997200"/>
            <a:ext cx="0" cy="395288"/>
          </a:xfrm>
          <a:prstGeom prst="line">
            <a:avLst/>
          </a:prstGeom>
          <a:ln w="9525" cap="flat" cmpd="sng">
            <a:solidFill>
              <a:srgbClr val="000000"/>
            </a:solidFill>
            <a:prstDash val="solid"/>
            <a:headEnd type="none" w="med" len="med"/>
            <a:tailEnd type="triangle" w="med" len="med"/>
          </a:ln>
        </p:spPr>
      </p:sp>
      <p:sp>
        <p:nvSpPr>
          <p:cNvPr id="45076" name="Line 22"/>
          <p:cNvSpPr/>
          <p:nvPr/>
        </p:nvSpPr>
        <p:spPr>
          <a:xfrm>
            <a:off x="2460625" y="3573463"/>
            <a:ext cx="0" cy="315912"/>
          </a:xfrm>
          <a:prstGeom prst="line">
            <a:avLst/>
          </a:prstGeom>
          <a:ln w="9525" cap="flat" cmpd="sng">
            <a:solidFill>
              <a:srgbClr val="000000"/>
            </a:solidFill>
            <a:prstDash val="solid"/>
            <a:headEnd type="none" w="med" len="med"/>
            <a:tailEnd type="triangle" w="med" len="med"/>
          </a:ln>
        </p:spPr>
      </p:sp>
      <p:sp>
        <p:nvSpPr>
          <p:cNvPr id="45077" name="Line 23"/>
          <p:cNvSpPr/>
          <p:nvPr/>
        </p:nvSpPr>
        <p:spPr>
          <a:xfrm>
            <a:off x="3832225" y="3933825"/>
            <a:ext cx="0" cy="495300"/>
          </a:xfrm>
          <a:prstGeom prst="line">
            <a:avLst/>
          </a:prstGeom>
          <a:ln w="9525" cap="flat" cmpd="sng">
            <a:solidFill>
              <a:srgbClr val="000000"/>
            </a:solidFill>
            <a:prstDash val="solid"/>
            <a:headEnd type="none" w="med" len="med"/>
            <a:tailEnd type="triangle" w="med" len="med"/>
          </a:ln>
        </p:spPr>
      </p:sp>
      <p:sp>
        <p:nvSpPr>
          <p:cNvPr id="45078" name="Line 24"/>
          <p:cNvSpPr/>
          <p:nvPr/>
        </p:nvSpPr>
        <p:spPr>
          <a:xfrm>
            <a:off x="6461125" y="3860800"/>
            <a:ext cx="0" cy="495300"/>
          </a:xfrm>
          <a:prstGeom prst="line">
            <a:avLst/>
          </a:prstGeom>
          <a:ln w="9525" cap="flat" cmpd="sng">
            <a:solidFill>
              <a:srgbClr val="000000"/>
            </a:solidFill>
            <a:prstDash val="solid"/>
            <a:headEnd type="none" w="med" len="med"/>
            <a:tailEnd type="triangle" w="med" len="med"/>
          </a:ln>
        </p:spPr>
      </p:sp>
      <p:sp>
        <p:nvSpPr>
          <p:cNvPr id="45079" name="Line 25"/>
          <p:cNvSpPr/>
          <p:nvPr/>
        </p:nvSpPr>
        <p:spPr>
          <a:xfrm>
            <a:off x="2460625" y="4437063"/>
            <a:ext cx="0" cy="315912"/>
          </a:xfrm>
          <a:prstGeom prst="line">
            <a:avLst/>
          </a:prstGeom>
          <a:ln w="9525" cap="flat" cmpd="sng">
            <a:solidFill>
              <a:srgbClr val="000000"/>
            </a:solidFill>
            <a:prstDash val="solid"/>
            <a:headEnd type="none" w="med" len="med"/>
            <a:tailEnd type="triangle" w="med" len="med"/>
          </a:ln>
        </p:spPr>
      </p:sp>
      <p:sp>
        <p:nvSpPr>
          <p:cNvPr id="45080" name="Line 26"/>
          <p:cNvSpPr/>
          <p:nvPr/>
        </p:nvSpPr>
        <p:spPr>
          <a:xfrm>
            <a:off x="2460625" y="5300663"/>
            <a:ext cx="0" cy="315912"/>
          </a:xfrm>
          <a:prstGeom prst="line">
            <a:avLst/>
          </a:prstGeom>
          <a:ln w="9525" cap="flat" cmpd="sng">
            <a:solidFill>
              <a:srgbClr val="000000"/>
            </a:solidFill>
            <a:prstDash val="solid"/>
            <a:headEnd type="none" w="med" len="med"/>
            <a:tailEnd type="triangle" w="med" len="med"/>
          </a:ln>
        </p:spPr>
      </p:sp>
      <p:sp>
        <p:nvSpPr>
          <p:cNvPr id="45081" name="Rectangle 27"/>
          <p:cNvSpPr/>
          <p:nvPr/>
        </p:nvSpPr>
        <p:spPr>
          <a:xfrm>
            <a:off x="900113" y="1268413"/>
            <a:ext cx="6840537"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a:t> </a:t>
            </a:r>
            <a:r>
              <a:rPr lang="zh-CN" altLang="en-US" sz="3200" b="1"/>
              <a:t>八数码问题回溯控制</a:t>
            </a:r>
            <a:endParaRPr lang="zh-CN" altLang="en-US" sz="3200" b="1"/>
          </a:p>
        </p:txBody>
      </p:sp>
      <p:sp>
        <p:nvSpPr>
          <p:cNvPr id="45082" name="Rectangle 29"/>
          <p:cNvSpPr/>
          <p:nvPr/>
        </p:nvSpPr>
        <p:spPr>
          <a:xfrm>
            <a:off x="2124075" y="6308725"/>
            <a:ext cx="647700" cy="5048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solidFill>
                  <a:srgbClr val="0033CC"/>
                </a:solidFill>
                <a:latin typeface="Times New Roman" panose="02020603050405020304" pitchFamily="18" charset="0"/>
              </a:rPr>
              <a:t>   </a:t>
            </a:r>
            <a:r>
              <a:rPr lang="en-US" altLang="zh-CN" sz="1000">
                <a:solidFill>
                  <a:srgbClr val="FF0000"/>
                </a:solidFill>
                <a:latin typeface="Times New Roman" panose="02020603050405020304" pitchFamily="18" charset="0"/>
              </a:rPr>
              <a:t>8  3</a:t>
            </a:r>
            <a:endParaRPr lang="en-US" altLang="zh-CN" sz="1000">
              <a:solidFill>
                <a:srgbClr val="FF0000"/>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FF0000"/>
                </a:solidFill>
                <a:latin typeface="Times New Roman" panose="02020603050405020304" pitchFamily="18" charset="0"/>
              </a:rPr>
              <a:t>2  6  4</a:t>
            </a:r>
            <a:endParaRPr lang="en-US" altLang="zh-CN" sz="1000">
              <a:solidFill>
                <a:srgbClr val="FF0000"/>
              </a:solidFill>
              <a:latin typeface="Times New Roman" panose="02020603050405020304" pitchFamily="18" charset="0"/>
            </a:endParaRPr>
          </a:p>
          <a:p>
            <a:pPr marL="0" lvl="0" indent="0" algn="just" eaLnBrk="1" hangingPunct="1">
              <a:spcBef>
                <a:spcPct val="0"/>
              </a:spcBef>
              <a:buClrTx/>
              <a:buSzTx/>
              <a:buFontTx/>
              <a:buNone/>
            </a:pPr>
            <a:r>
              <a:rPr lang="en-US" altLang="zh-CN" sz="1000">
                <a:solidFill>
                  <a:srgbClr val="FF0000"/>
                </a:solidFill>
                <a:latin typeface="Times New Roman" panose="02020603050405020304" pitchFamily="18" charset="0"/>
              </a:rPr>
              <a:t>1  7  5</a:t>
            </a:r>
            <a:endParaRPr lang="en-US" altLang="zh-CN" sz="1000">
              <a:solidFill>
                <a:srgbClr val="FF0000"/>
              </a:solidFill>
              <a:latin typeface="Times New Roman" panose="02020603050405020304" pitchFamily="18" charset="0"/>
            </a:endParaRPr>
          </a:p>
        </p:txBody>
      </p:sp>
      <p:sp>
        <p:nvSpPr>
          <p:cNvPr id="45083" name="Line 30"/>
          <p:cNvSpPr/>
          <p:nvPr/>
        </p:nvSpPr>
        <p:spPr>
          <a:xfrm>
            <a:off x="2466975" y="6065838"/>
            <a:ext cx="0" cy="315912"/>
          </a:xfrm>
          <a:prstGeom prst="line">
            <a:avLst/>
          </a:prstGeom>
          <a:ln w="9525" cap="flat" cmpd="sng">
            <a:solidFill>
              <a:srgbClr val="000000"/>
            </a:solidFill>
            <a:prstDash val="solid"/>
            <a:headEnd type="none" w="med" len="med"/>
            <a:tailEnd type="triangle" w="med" len="med"/>
          </a:ln>
        </p:spPr>
      </p:sp>
      <p:sp>
        <p:nvSpPr>
          <p:cNvPr id="45084" name="AutoShape 31"/>
          <p:cNvSpPr>
            <a:spLocks noGrp="1"/>
          </p:cNvSpPr>
          <p:nvPr>
            <p:ph type="title"/>
          </p:nvPr>
        </p:nvSpPr>
        <p:spPr>
          <a:xfrm>
            <a:off x="827088" y="2359025"/>
            <a:ext cx="8208962" cy="2222500"/>
          </a:xfrm>
          <a:ln/>
        </p:spPr>
        <p:txBody>
          <a:bodyPr vert="horz" wrap="square" lIns="91440" tIns="45720" rIns="91440" bIns="45720" anchor="b" anchorCtr="0"/>
          <a:p>
            <a:pPr eaLnBrk="1" hangingPunct="1">
              <a:lnSpc>
                <a:spcPct val="100000"/>
              </a:lnSpc>
            </a:pPr>
            <a:br>
              <a:rPr lang="en-US" altLang="zh-CN"/>
            </a:br>
            <a:endParaRPr lang="en-US" altLang="zh-CN"/>
          </a:p>
        </p:txBody>
      </p:sp>
      <p:sp>
        <p:nvSpPr>
          <p:cNvPr id="45085" name="Rectangle 33"/>
          <p:cNvSpPr>
            <a:spLocks noGrp="1"/>
          </p:cNvSpPr>
          <p:nvPr>
            <p:ph idx="1"/>
          </p:nvPr>
        </p:nvSpPr>
        <p:spPr>
          <a:xfrm>
            <a:off x="827088" y="2420938"/>
            <a:ext cx="7488237" cy="4437062"/>
          </a:xfrm>
          <a:ln/>
        </p:spPr>
        <p:txBody>
          <a:bodyPr vert="horz" wrap="square" lIns="91440" tIns="45720" rIns="91440" bIns="45720" anchor="t" anchorCtr="0"/>
          <a:p>
            <a:pPr eaLnBrk="1" hangingPunct="1">
              <a:lnSpc>
                <a:spcPct val="80000"/>
              </a:lnSpc>
              <a:buNone/>
            </a:pPr>
            <a:r>
              <a:rPr lang="en-US" altLang="zh-CN" sz="1800"/>
              <a:t>   </a:t>
            </a:r>
            <a:r>
              <a:rPr lang="zh-CN" altLang="en-US" sz="1400"/>
              <a:t>（</a:t>
            </a:r>
            <a:r>
              <a:rPr lang="en-US" altLang="zh-CN" sz="1400"/>
              <a:t>1</a:t>
            </a:r>
            <a:r>
              <a:rPr lang="zh-CN" altLang="en-US" sz="1400"/>
              <a:t>）                            （</a:t>
            </a:r>
            <a:r>
              <a:rPr lang="en-US" altLang="zh-CN" sz="1400"/>
              <a:t>5</a:t>
            </a:r>
            <a:r>
              <a:rPr lang="zh-CN" altLang="en-US" sz="1400"/>
              <a:t>）                     （</a:t>
            </a:r>
            <a:r>
              <a:rPr lang="en-US" altLang="zh-CN" sz="1400"/>
              <a:t>6</a:t>
            </a:r>
            <a:r>
              <a:rPr lang="zh-CN" altLang="en-US" sz="1400"/>
              <a:t>）                 （</a:t>
            </a:r>
            <a:r>
              <a:rPr lang="en-US" altLang="zh-CN" sz="1400"/>
              <a:t>5</a:t>
            </a:r>
            <a:r>
              <a:rPr lang="zh-CN" altLang="en-US" sz="1400"/>
              <a:t>）</a:t>
            </a:r>
            <a:endParaRPr lang="zh-CN" altLang="en-US" sz="1400"/>
          </a:p>
          <a:p>
            <a:pPr eaLnBrk="1" hangingPunct="1">
              <a:lnSpc>
                <a:spcPct val="80000"/>
              </a:lnSpc>
              <a:buNone/>
            </a:pP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r>
              <a:rPr lang="en-US" altLang="zh-CN" sz="1400"/>
              <a:t>2</a:t>
            </a:r>
            <a:r>
              <a:rPr lang="zh-CN" altLang="en-US" sz="1400"/>
              <a:t>）                                 （</a:t>
            </a:r>
            <a:r>
              <a:rPr lang="en-US" altLang="zh-CN" sz="1400"/>
              <a:t>6</a:t>
            </a:r>
            <a:r>
              <a:rPr lang="zh-CN" altLang="en-US" sz="1400"/>
              <a:t>）                    （</a:t>
            </a:r>
            <a:r>
              <a:rPr lang="en-US" altLang="zh-CN" sz="1400"/>
              <a:t>7</a:t>
            </a:r>
            <a:r>
              <a:rPr lang="zh-CN" altLang="en-US" sz="1400"/>
              <a:t>）               （</a:t>
            </a:r>
            <a:r>
              <a:rPr lang="en-US" altLang="zh-CN" sz="1400"/>
              <a:t>6</a:t>
            </a:r>
            <a:r>
              <a:rPr lang="zh-CN" altLang="en-US" sz="1400"/>
              <a:t>）</a:t>
            </a: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endParaRPr lang="zh-CN" altLang="en-US" sz="1400"/>
          </a:p>
          <a:p>
            <a:pPr eaLnBrk="1" hangingPunct="1">
              <a:lnSpc>
                <a:spcPct val="80000"/>
              </a:lnSpc>
              <a:buNone/>
            </a:pPr>
            <a:r>
              <a:rPr lang="zh-CN" altLang="en-US" sz="1400"/>
              <a:t>     （</a:t>
            </a:r>
            <a:r>
              <a:rPr lang="en-US" altLang="zh-CN" sz="1400"/>
              <a:t>3</a:t>
            </a:r>
            <a:r>
              <a:rPr lang="zh-CN" altLang="en-US" sz="1400"/>
              <a:t>）                      </a:t>
            </a: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r>
              <a:rPr lang="en-US" altLang="zh-CN" sz="1400"/>
              <a:t>7</a:t>
            </a:r>
            <a:r>
              <a:rPr lang="zh-CN" altLang="en-US" sz="1400"/>
              <a:t>）                                          （</a:t>
            </a:r>
            <a:r>
              <a:rPr lang="en-US" altLang="zh-CN" sz="1400"/>
              <a:t>7</a:t>
            </a:r>
            <a:r>
              <a:rPr lang="zh-CN" altLang="en-US" sz="1400"/>
              <a:t>）</a:t>
            </a:r>
            <a:endParaRPr lang="zh-CN" altLang="en-US" sz="1400"/>
          </a:p>
          <a:p>
            <a:pPr eaLnBrk="1" hangingPunct="1">
              <a:lnSpc>
                <a:spcPct val="80000"/>
              </a:lnSpc>
              <a:buNone/>
            </a:pPr>
            <a:r>
              <a:rPr lang="zh-CN" altLang="en-US" sz="1400"/>
              <a:t>  </a:t>
            </a: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r>
              <a:rPr lang="en-US" altLang="zh-CN" sz="1400"/>
              <a:t>4</a:t>
            </a:r>
            <a:r>
              <a:rPr lang="zh-CN" altLang="en-US" sz="1400"/>
              <a:t>） </a:t>
            </a:r>
            <a:endParaRPr lang="zh-CN" altLang="en-US" sz="1400"/>
          </a:p>
          <a:p>
            <a:pPr eaLnBrk="1" hangingPunct="1">
              <a:lnSpc>
                <a:spcPct val="80000"/>
              </a:lnSpc>
              <a:buNone/>
            </a:pPr>
            <a:endParaRPr lang="zh-CN" altLang="en-US" sz="1400"/>
          </a:p>
          <a:p>
            <a:pPr eaLnBrk="1" hangingPunct="1">
              <a:lnSpc>
                <a:spcPct val="80000"/>
              </a:lnSpc>
              <a:buNone/>
            </a:pP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r>
              <a:rPr lang="en-US" altLang="zh-CN" sz="1400"/>
              <a:t>5</a:t>
            </a:r>
            <a:r>
              <a:rPr lang="zh-CN" altLang="en-US" sz="1400"/>
              <a:t>）</a:t>
            </a:r>
            <a:endParaRPr lang="zh-CN" altLang="en-US" sz="1400"/>
          </a:p>
          <a:p>
            <a:pPr eaLnBrk="1" hangingPunct="1">
              <a:lnSpc>
                <a:spcPct val="80000"/>
              </a:lnSpc>
              <a:buNone/>
            </a:pPr>
            <a:endParaRPr lang="zh-CN" altLang="en-US" sz="1400"/>
          </a:p>
          <a:p>
            <a:pPr eaLnBrk="1" hangingPunct="1">
              <a:lnSpc>
                <a:spcPct val="80000"/>
              </a:lnSpc>
              <a:buNone/>
            </a:pPr>
            <a:endParaRPr lang="zh-CN" altLang="en-US" sz="1400"/>
          </a:p>
          <a:p>
            <a:pPr eaLnBrk="1" hangingPunct="1">
              <a:lnSpc>
                <a:spcPct val="80000"/>
              </a:lnSpc>
              <a:buNone/>
            </a:pPr>
            <a:r>
              <a:rPr lang="zh-CN" altLang="en-US" sz="1400"/>
              <a:t>      </a:t>
            </a:r>
            <a:endParaRPr lang="zh-CN" altLang="en-US" sz="1400"/>
          </a:p>
          <a:p>
            <a:pPr eaLnBrk="1" hangingPunct="1">
              <a:lnSpc>
                <a:spcPct val="80000"/>
              </a:lnSpc>
              <a:buNone/>
            </a:pPr>
            <a:r>
              <a:rPr lang="zh-CN" altLang="en-US" sz="1400"/>
              <a:t>        （</a:t>
            </a:r>
            <a:r>
              <a:rPr lang="en-US" altLang="zh-CN" sz="1400"/>
              <a:t>6</a:t>
            </a:r>
            <a:r>
              <a:rPr lang="zh-CN" altLang="en-US" sz="1400"/>
              <a:t>）</a:t>
            </a:r>
            <a:r>
              <a:rPr lang="zh-CN" altLang="en-US" sz="1000"/>
              <a:t>                                      </a:t>
            </a:r>
            <a:endParaRPr lang="zh-CN" altLang="en-US" sz="1000"/>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4"/>
          <p:cNvSpPr>
            <a:spLocks noGrp="1"/>
          </p:cNvSpPr>
          <p:nvPr>
            <p:ph type="title"/>
          </p:nvPr>
        </p:nvSpPr>
        <p:spPr>
          <a:xfrm>
            <a:off x="823913" y="692150"/>
            <a:ext cx="7924800" cy="1143000"/>
          </a:xfrm>
          <a:ln/>
        </p:spPr>
        <p:txBody>
          <a:bodyPr vert="horz" wrap="square" lIns="91440" tIns="45720" rIns="91440" bIns="45720" anchor="b" anchorCtr="0"/>
          <a:p>
            <a:pPr eaLnBrk="1" hangingPunct="1"/>
            <a:r>
              <a:rPr lang="zh-CN" altLang="en-US" sz="3200"/>
              <a:t>产生式认知模型</a:t>
            </a:r>
            <a:endParaRPr lang="zh-CN" altLang="en-US" sz="3200"/>
          </a:p>
        </p:txBody>
      </p:sp>
      <p:sp>
        <p:nvSpPr>
          <p:cNvPr id="18434" name="Rectangle 12"/>
          <p:cNvSpPr>
            <a:spLocks noGrp="1"/>
          </p:cNvSpPr>
          <p:nvPr>
            <p:ph idx="1"/>
          </p:nvPr>
        </p:nvSpPr>
        <p:spPr>
          <a:xfrm>
            <a:off x="723900" y="2420938"/>
            <a:ext cx="8169275" cy="4032250"/>
          </a:xfrm>
          <a:ln/>
        </p:spPr>
        <p:txBody>
          <a:bodyPr vert="horz" wrap="square" lIns="91440" tIns="45720" rIns="91440" bIns="45720" anchor="t" anchorCtr="0"/>
          <a:p>
            <a:pPr eaLnBrk="1" hangingPunct="1">
              <a:lnSpc>
                <a:spcPct val="120000"/>
              </a:lnSpc>
              <a:spcAft>
                <a:spcPct val="20000"/>
              </a:spcAft>
            </a:pPr>
            <a:r>
              <a:rPr lang="zh-CN" altLang="en-US" sz="2200" b="1"/>
              <a:t>美国数学家 </a:t>
            </a:r>
            <a:r>
              <a:rPr lang="en-US" altLang="zh-CN" sz="2200" b="1"/>
              <a:t>E.Post</a:t>
            </a:r>
            <a:r>
              <a:rPr lang="zh-CN" altLang="en-US" sz="2200" b="1"/>
              <a:t>（</a:t>
            </a:r>
            <a:r>
              <a:rPr lang="en-US" altLang="zh-CN" sz="2200" b="1"/>
              <a:t>1943</a:t>
            </a:r>
            <a:r>
              <a:rPr lang="zh-CN" altLang="en-US" sz="2200" b="1"/>
              <a:t>）提出：</a:t>
            </a:r>
            <a:endParaRPr lang="zh-CN" altLang="en-US" sz="2200" b="1"/>
          </a:p>
          <a:p>
            <a:pPr lvl="1" eaLnBrk="1" hangingPunct="1">
              <a:lnSpc>
                <a:spcPct val="120000"/>
              </a:lnSpc>
              <a:spcAft>
                <a:spcPct val="20000"/>
              </a:spcAft>
            </a:pPr>
            <a:r>
              <a:rPr lang="zh-CN" altLang="en-US" sz="2000" b="1"/>
              <a:t>用符号语言构造产生式计算模型：	</a:t>
            </a:r>
            <a:r>
              <a:rPr lang="en-US" altLang="zh-CN" sz="2000" b="1"/>
              <a:t>&lt;</a:t>
            </a:r>
            <a:r>
              <a:rPr lang="zh-CN" altLang="en-US" sz="2000" b="1"/>
              <a:t>前件</a:t>
            </a:r>
            <a:r>
              <a:rPr lang="en-US" altLang="zh-CN" sz="2000" b="1"/>
              <a:t>&gt; -&gt; &lt;</a:t>
            </a:r>
            <a:r>
              <a:rPr lang="zh-CN" altLang="en-US" sz="2000" b="1"/>
              <a:t>后件</a:t>
            </a:r>
            <a:r>
              <a:rPr lang="en-US" altLang="zh-CN" sz="2000" b="1"/>
              <a:t>&gt;</a:t>
            </a:r>
            <a:endParaRPr lang="en-US" altLang="zh-CN" sz="2000" b="1"/>
          </a:p>
          <a:p>
            <a:pPr lvl="1" eaLnBrk="1" hangingPunct="1">
              <a:lnSpc>
                <a:spcPct val="120000"/>
              </a:lnSpc>
              <a:spcAft>
                <a:spcPct val="20000"/>
              </a:spcAft>
            </a:pPr>
            <a:r>
              <a:rPr lang="zh-CN" altLang="en-US" sz="2000" b="1"/>
              <a:t>指出</a:t>
            </a:r>
            <a:r>
              <a:rPr lang="en-US" altLang="zh-CN" sz="2000" b="1"/>
              <a:t>:</a:t>
            </a:r>
            <a:r>
              <a:rPr lang="zh-CN" altLang="en-US" sz="2000" b="1"/>
              <a:t>任何数学系统、逻辑系统都可视为一个产生式集合，规定如何将一个符号串变换成另一个符号串。</a:t>
            </a:r>
            <a:endParaRPr lang="en-US" altLang="zh-CN" sz="2000" b="1"/>
          </a:p>
          <a:p>
            <a:pPr lvl="1" eaLnBrk="1" hangingPunct="1">
              <a:lnSpc>
                <a:spcPct val="120000"/>
              </a:lnSpc>
              <a:spcAft>
                <a:spcPct val="20000"/>
              </a:spcAft>
            </a:pPr>
            <a:r>
              <a:rPr lang="zh-CN" altLang="en-US" sz="2000" b="1"/>
              <a:t>证明</a:t>
            </a:r>
            <a:r>
              <a:rPr lang="en-US" altLang="zh-CN" sz="2000" b="1"/>
              <a:t>:</a:t>
            </a:r>
            <a:r>
              <a:rPr lang="zh-CN" altLang="en-US" sz="2000" b="1"/>
              <a:t>产生式计算模型具有和图灵机同样的计算能力。</a:t>
            </a:r>
            <a:endParaRPr lang="zh-CN" altLang="en-US" sz="2000" b="1"/>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6082"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6083" name="AutoShape 2"/>
          <p:cNvSpPr>
            <a:spLocks noGrp="1"/>
          </p:cNvSpPr>
          <p:nvPr>
            <p:ph type="title"/>
          </p:nvPr>
        </p:nvSpPr>
        <p:spPr>
          <a:xfrm>
            <a:off x="827088" y="981075"/>
            <a:ext cx="7772400" cy="874713"/>
          </a:xfrm>
          <a:ln/>
        </p:spPr>
        <p:txBody>
          <a:bodyPr vert="horz" wrap="square" lIns="91440" tIns="45720" rIns="91440" bIns="45720" anchor="b" anchorCtr="0"/>
          <a:p>
            <a:pPr eaLnBrk="1" hangingPunct="1"/>
            <a:r>
              <a:rPr lang="zh-CN" altLang="en-US" sz="3200"/>
              <a:t>三、图搜索控制策略</a:t>
            </a:r>
            <a:endParaRPr lang="zh-CN" altLang="en-US" sz="3200"/>
          </a:p>
        </p:txBody>
      </p:sp>
      <p:sp>
        <p:nvSpPr>
          <p:cNvPr id="46084" name="Rectangle 3"/>
          <p:cNvSpPr>
            <a:spLocks noGrp="1"/>
          </p:cNvSpPr>
          <p:nvPr>
            <p:ph idx="1"/>
          </p:nvPr>
        </p:nvSpPr>
        <p:spPr>
          <a:xfrm>
            <a:off x="684213" y="2276475"/>
            <a:ext cx="8208962" cy="4103688"/>
          </a:xfrm>
          <a:ln/>
        </p:spPr>
        <p:txBody>
          <a:bodyPr vert="horz" wrap="square" lIns="91440" tIns="45720" rIns="91440" bIns="45720" anchor="t" anchorCtr="0"/>
          <a:p>
            <a:pPr eaLnBrk="1" hangingPunct="1">
              <a:lnSpc>
                <a:spcPct val="110000"/>
              </a:lnSpc>
              <a:spcBef>
                <a:spcPct val="0"/>
              </a:spcBef>
              <a:buFont typeface="Wingdings" panose="05000000000000000000" pitchFamily="2" charset="2"/>
              <a:buChar char="Ø"/>
            </a:pPr>
            <a:r>
              <a:rPr lang="zh-CN" altLang="en-US" sz="2400" b="1">
                <a:solidFill>
                  <a:srgbClr val="FF0000"/>
                </a:solidFill>
              </a:rPr>
              <a:t>基本思想：</a:t>
            </a:r>
            <a:r>
              <a:rPr lang="zh-CN" altLang="en-US" sz="2400" b="1"/>
              <a:t>从初始状态开始，使用全部可用规则序列。对所有的下一步状态每一个再用全部可用的规则，直到目标状态为止。（类似广度优先搜索策略）</a:t>
            </a:r>
            <a:endParaRPr lang="zh-CN" altLang="en-US" sz="2400" b="1"/>
          </a:p>
          <a:p>
            <a:pPr eaLnBrk="1" hangingPunct="1">
              <a:lnSpc>
                <a:spcPct val="110000"/>
              </a:lnSpc>
              <a:spcBef>
                <a:spcPct val="0"/>
              </a:spcBef>
              <a:buNone/>
            </a:pPr>
            <a:r>
              <a:rPr lang="zh-CN" altLang="en-US" sz="2400" b="1"/>
              <a:t>    搜索树：记录规则的应用和所产生的状态的树结构。</a:t>
            </a:r>
            <a:endParaRPr lang="zh-CN" altLang="en-US" sz="2400" b="1"/>
          </a:p>
          <a:p>
            <a:pPr eaLnBrk="1" hangingPunct="1">
              <a:lnSpc>
                <a:spcPct val="110000"/>
              </a:lnSpc>
              <a:spcBef>
                <a:spcPct val="0"/>
              </a:spcBef>
              <a:buNone/>
            </a:pPr>
            <a:r>
              <a:rPr lang="zh-CN" altLang="en-US" sz="2400" b="1"/>
              <a:t>        树根：初始状态</a:t>
            </a:r>
            <a:endParaRPr lang="zh-CN" altLang="en-US" sz="2400" b="1"/>
          </a:p>
          <a:p>
            <a:pPr eaLnBrk="1" hangingPunct="1">
              <a:lnSpc>
                <a:spcPct val="110000"/>
              </a:lnSpc>
              <a:spcBef>
                <a:spcPct val="0"/>
              </a:spcBef>
              <a:buNone/>
            </a:pPr>
            <a:r>
              <a:rPr lang="zh-CN" altLang="en-US" sz="2400" b="1"/>
              <a:t>        有向弧：规则的使用</a:t>
            </a:r>
            <a:endParaRPr lang="zh-CN" altLang="en-US" sz="2400" b="1"/>
          </a:p>
          <a:p>
            <a:pPr eaLnBrk="1" hangingPunct="1">
              <a:lnSpc>
                <a:spcPct val="110000"/>
              </a:lnSpc>
              <a:spcBef>
                <a:spcPct val="0"/>
              </a:spcBef>
              <a:buNone/>
            </a:pPr>
            <a:r>
              <a:rPr lang="zh-CN" altLang="en-US" sz="2400" b="1"/>
              <a:t>        除根以外的其它各节点：规则应用的结果</a:t>
            </a:r>
            <a:endParaRPr lang="zh-CN" altLang="en-US" sz="2400" b="1"/>
          </a:p>
          <a:p>
            <a:pPr eaLnBrk="1" hangingPunct="1">
              <a:lnSpc>
                <a:spcPct val="110000"/>
              </a:lnSpc>
              <a:spcBef>
                <a:spcPct val="0"/>
              </a:spcBef>
              <a:buNone/>
            </a:pPr>
            <a:r>
              <a:rPr lang="zh-CN" altLang="en-US" sz="2400" b="1"/>
              <a:t>    图搜索控制方式不断地扩展搜索树，直到它包括了满足终止条件的节点为止。</a:t>
            </a:r>
            <a:r>
              <a:rPr lang="zh-CN" altLang="en-US" sz="2400"/>
              <a:t> </a:t>
            </a:r>
            <a:endParaRPr lang="zh-CN" altLang="en-US" sz="2400"/>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710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7107" name="AutoShape 2"/>
          <p:cNvSpPr>
            <a:spLocks noGrp="1"/>
          </p:cNvSpPr>
          <p:nvPr>
            <p:ph type="title"/>
          </p:nvPr>
        </p:nvSpPr>
        <p:spPr>
          <a:ln/>
        </p:spPr>
        <p:txBody>
          <a:bodyPr vert="horz" wrap="square" lIns="91440" tIns="45720" rIns="91440" bIns="45720" anchor="b" anchorCtr="0"/>
          <a:p>
            <a:pPr eaLnBrk="1" hangingPunct="1"/>
            <a:r>
              <a:rPr lang="zh-CN" altLang="en-US"/>
              <a:t>图搜索控制策略的特点</a:t>
            </a:r>
            <a:endParaRPr lang="zh-CN" altLang="en-US"/>
          </a:p>
        </p:txBody>
      </p:sp>
      <p:sp>
        <p:nvSpPr>
          <p:cNvPr id="47108" name="Rectangle 3"/>
          <p:cNvSpPr>
            <a:spLocks noGrp="1"/>
          </p:cNvSpPr>
          <p:nvPr>
            <p:ph idx="1"/>
          </p:nvPr>
        </p:nvSpPr>
        <p:spPr>
          <a:ln/>
        </p:spPr>
        <p:txBody>
          <a:bodyPr vert="horz" wrap="square" lIns="91440" tIns="45720" rIns="91440" bIns="45720" anchor="t" anchorCtr="0"/>
          <a:p>
            <a:pPr eaLnBrk="1" hangingPunct="1">
              <a:lnSpc>
                <a:spcPct val="110000"/>
              </a:lnSpc>
              <a:spcBef>
                <a:spcPct val="0"/>
              </a:spcBef>
              <a:buNone/>
            </a:pPr>
            <a:r>
              <a:rPr lang="en-US" altLang="zh-CN" b="1"/>
              <a:t>1.</a:t>
            </a:r>
            <a:r>
              <a:rPr lang="zh-CN" altLang="en-US" b="1"/>
              <a:t>不再选择规则，而是使用所有可用的规则，下一步选择节点来扩展。</a:t>
            </a:r>
            <a:endParaRPr lang="zh-CN" altLang="en-US" b="1"/>
          </a:p>
          <a:p>
            <a:pPr eaLnBrk="1" hangingPunct="1">
              <a:lnSpc>
                <a:spcPct val="110000"/>
              </a:lnSpc>
              <a:spcBef>
                <a:spcPct val="0"/>
              </a:spcBef>
              <a:buNone/>
            </a:pPr>
            <a:r>
              <a:rPr lang="en-US" altLang="zh-CN" b="1"/>
              <a:t>2.</a:t>
            </a:r>
            <a:r>
              <a:rPr lang="zh-CN" altLang="en-US" b="1"/>
              <a:t>存储所有产生的节点，占用空间大。</a:t>
            </a:r>
            <a:endParaRPr lang="zh-CN" altLang="en-US" b="1"/>
          </a:p>
          <a:p>
            <a:pPr eaLnBrk="1" hangingPunct="1">
              <a:lnSpc>
                <a:spcPct val="110000"/>
              </a:lnSpc>
              <a:spcBef>
                <a:spcPct val="0"/>
              </a:spcBef>
              <a:buNone/>
            </a:pPr>
            <a:r>
              <a:rPr lang="en-US" altLang="zh-CN" b="1"/>
              <a:t>3.</a:t>
            </a:r>
            <a:r>
              <a:rPr lang="zh-CN" altLang="en-US" b="1"/>
              <a:t>有解一定能找到（相当于穷举）。</a:t>
            </a:r>
            <a:endParaRPr lang="zh-CN" altLang="en-US" b="1"/>
          </a:p>
          <a:p>
            <a:pPr eaLnBrk="1" hangingPunct="1">
              <a:lnSpc>
                <a:spcPct val="110000"/>
              </a:lnSpc>
              <a:spcBef>
                <a:spcPct val="0"/>
              </a:spcBef>
              <a:buNone/>
            </a:pPr>
            <a:r>
              <a:rPr lang="en-US" altLang="zh-CN" b="1"/>
              <a:t>4.</a:t>
            </a:r>
            <a:r>
              <a:rPr lang="zh-CN" altLang="en-US" b="1"/>
              <a:t>平均时间复杂性高，系统效率低。</a:t>
            </a:r>
            <a:endParaRPr lang="zh-CN" altLang="en-US" b="1"/>
          </a:p>
          <a:p>
            <a:pPr eaLnBrk="1" hangingPunct="1">
              <a:lnSpc>
                <a:spcPct val="110000"/>
              </a:lnSpc>
              <a:spcBef>
                <a:spcPct val="0"/>
              </a:spcBef>
              <a:buNone/>
            </a:pPr>
            <a:endParaRPr lang="zh-CN" altLang="en-US" b="1"/>
          </a:p>
          <a:p>
            <a:pPr eaLnBrk="1" hangingPunct="1"/>
            <a:endParaRPr lang="en-US" altLang="zh-CN"/>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4813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48131" name="Line 63"/>
          <p:cNvSpPr/>
          <p:nvPr/>
        </p:nvSpPr>
        <p:spPr>
          <a:xfrm>
            <a:off x="2667000" y="2514600"/>
            <a:ext cx="0" cy="76200"/>
          </a:xfrm>
          <a:prstGeom prst="line">
            <a:avLst/>
          </a:prstGeom>
          <a:ln w="9525" cap="flat" cmpd="sng">
            <a:solidFill>
              <a:srgbClr val="FFCC99"/>
            </a:solidFill>
            <a:prstDash val="solid"/>
            <a:headEnd type="none" w="med" len="med"/>
            <a:tailEnd type="none" w="med" len="med"/>
          </a:ln>
        </p:spPr>
      </p:sp>
      <p:sp>
        <p:nvSpPr>
          <p:cNvPr id="48132" name="Line 64"/>
          <p:cNvSpPr/>
          <p:nvPr/>
        </p:nvSpPr>
        <p:spPr>
          <a:xfrm>
            <a:off x="2667000" y="2133600"/>
            <a:ext cx="0" cy="76200"/>
          </a:xfrm>
          <a:prstGeom prst="line">
            <a:avLst/>
          </a:prstGeom>
          <a:ln w="9525" cap="flat" cmpd="sng">
            <a:solidFill>
              <a:srgbClr val="FFCC99"/>
            </a:solidFill>
            <a:prstDash val="solid"/>
            <a:headEnd type="none" w="med" len="med"/>
            <a:tailEnd type="none" w="med" len="med"/>
          </a:ln>
        </p:spPr>
      </p:sp>
      <p:sp>
        <p:nvSpPr>
          <p:cNvPr id="48133" name="Rectangle 68"/>
          <p:cNvSpPr>
            <a:spLocks noGrp="1"/>
          </p:cNvSpPr>
          <p:nvPr>
            <p:ph type="title"/>
          </p:nvPr>
        </p:nvSpPr>
        <p:spPr>
          <a:xfrm>
            <a:off x="684213" y="765175"/>
            <a:ext cx="7772400" cy="1143000"/>
          </a:xfrm>
          <a:prstGeom prst="rect">
            <a:avLst/>
          </a:prstGeom>
          <a:ln/>
        </p:spPr>
        <p:txBody>
          <a:bodyPr vert="horz" wrap="square" lIns="92075" tIns="46038" rIns="92075" bIns="46038" anchor="ctr" anchorCtr="0"/>
          <a:p>
            <a:pPr eaLnBrk="1" hangingPunct="1"/>
            <a:br>
              <a:rPr lang="en-US" altLang="zh-CN" b="0"/>
            </a:br>
            <a:r>
              <a:rPr lang="zh-CN" altLang="en-US" sz="3200">
                <a:solidFill>
                  <a:schemeClr val="tx1"/>
                </a:solidFill>
              </a:rPr>
              <a:t>例：八数码难题   图搜索式</a:t>
            </a:r>
            <a:endParaRPr lang="zh-CN" altLang="en-US" sz="3200">
              <a:solidFill>
                <a:schemeClr val="tx1"/>
              </a:solidFill>
            </a:endParaRPr>
          </a:p>
        </p:txBody>
      </p:sp>
      <p:graphicFrame>
        <p:nvGraphicFramePr>
          <p:cNvPr id="12394" name="Group 106"/>
          <p:cNvGraphicFramePr>
            <a:graphicFrameLocks noGrp="1"/>
          </p:cNvGraphicFramePr>
          <p:nvPr/>
        </p:nvGraphicFramePr>
        <p:xfrm>
          <a:off x="2268538" y="3646488"/>
          <a:ext cx="1295400" cy="1371600"/>
        </p:xfrm>
        <a:graphic>
          <a:graphicData uri="http://schemas.openxmlformats.org/drawingml/2006/table">
            <a:tbl>
              <a:tblPr/>
              <a:tblGrid>
                <a:gridCol w="431800"/>
                <a:gridCol w="431800"/>
                <a:gridCol w="431800"/>
              </a:tblGrid>
              <a:tr h="4111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396" name="Group 108"/>
          <p:cNvGraphicFramePr>
            <a:graphicFrameLocks noGrp="1"/>
          </p:cNvGraphicFramePr>
          <p:nvPr/>
        </p:nvGraphicFramePr>
        <p:xfrm>
          <a:off x="5364163" y="3717925"/>
          <a:ext cx="1366838" cy="1371600"/>
        </p:xfrm>
        <a:graphic>
          <a:graphicData uri="http://schemas.openxmlformats.org/drawingml/2006/table">
            <a:tbl>
              <a:tblPr/>
              <a:tblGrid>
                <a:gridCol w="455612"/>
                <a:gridCol w="455613"/>
                <a:gridCol w="455612"/>
              </a:tblGrid>
              <a:tr h="4318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70" name="Rectangle 105"/>
          <p:cNvSpPr/>
          <p:nvPr/>
        </p:nvSpPr>
        <p:spPr>
          <a:xfrm>
            <a:off x="1979613" y="5286375"/>
            <a:ext cx="55419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b="1">
                <a:latin typeface="Times New Roman" panose="02020603050405020304" pitchFamily="18" charset="0"/>
              </a:rPr>
              <a:t>八数码难题的初始状态与目标状态</a:t>
            </a:r>
            <a:endParaRPr lang="zh-CN" altLang="en-US" b="1">
              <a:latin typeface="Times New Roman" panose="02020603050405020304" pitchFamily="18" charset="0"/>
            </a:endParaRPr>
          </a:p>
        </p:txBody>
      </p:sp>
      <p:sp>
        <p:nvSpPr>
          <p:cNvPr id="48171" name="Rectangle 109"/>
          <p:cNvSpPr>
            <a:spLocks noGrp="1"/>
          </p:cNvSpPr>
          <p:nvPr>
            <p:ph idx="1"/>
          </p:nvPr>
        </p:nvSpPr>
        <p:spPr>
          <a:xfrm>
            <a:off x="838200" y="2362200"/>
            <a:ext cx="8305800" cy="1138238"/>
          </a:xfrm>
          <a:ln/>
        </p:spPr>
        <p:txBody>
          <a:bodyPr vert="horz" wrap="square" lIns="91440" tIns="45720" rIns="91440" bIns="45720" anchor="t" anchorCtr="0"/>
          <a:p>
            <a:pPr eaLnBrk="1" hangingPunct="1">
              <a:buNone/>
            </a:pPr>
            <a:r>
              <a:rPr lang="zh-CN" altLang="en-US" b="1"/>
              <a:t>书中图：按照深度小的排在前面、优先选择左节点。</a:t>
            </a:r>
            <a:endParaRPr lang="zh-CN" altLang="en-US"/>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017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0179" name="AutoShape 2"/>
          <p:cNvSpPr>
            <a:spLocks noGrp="1"/>
          </p:cNvSpPr>
          <p:nvPr>
            <p:ph type="title"/>
          </p:nvPr>
        </p:nvSpPr>
        <p:spPr>
          <a:xfrm>
            <a:off x="827088" y="1196975"/>
            <a:ext cx="5905500" cy="649288"/>
          </a:xfrm>
          <a:ln/>
        </p:spPr>
        <p:txBody>
          <a:bodyPr vert="horz" wrap="square" lIns="91440" tIns="45720" rIns="91440" bIns="45720" anchor="b" anchorCtr="0"/>
          <a:p>
            <a:pPr eaLnBrk="1" hangingPunct="1"/>
            <a:r>
              <a:rPr lang="zh-CN" altLang="en-US" sz="3200"/>
              <a:t>四、产生式系统的工作方式</a:t>
            </a:r>
            <a:endParaRPr lang="zh-CN" altLang="en-US" sz="3200"/>
          </a:p>
        </p:txBody>
      </p:sp>
      <p:sp>
        <p:nvSpPr>
          <p:cNvPr id="50180" name="Rectangle 3"/>
          <p:cNvSpPr>
            <a:spLocks noGrp="1"/>
          </p:cNvSpPr>
          <p:nvPr>
            <p:ph idx="1"/>
          </p:nvPr>
        </p:nvSpPr>
        <p:spPr>
          <a:xfrm>
            <a:off x="755650" y="2349500"/>
            <a:ext cx="8064500" cy="3887788"/>
          </a:xfrm>
          <a:ln/>
        </p:spPr>
        <p:txBody>
          <a:bodyPr vert="horz" wrap="square" lIns="91440" tIns="45720" rIns="91440" bIns="45720" anchor="t" anchorCtr="0"/>
          <a:p>
            <a:pPr eaLnBrk="1" hangingPunct="1">
              <a:lnSpc>
                <a:spcPct val="120000"/>
              </a:lnSpc>
              <a:buNone/>
            </a:pPr>
            <a:r>
              <a:rPr lang="en-US" altLang="zh-CN" b="1">
                <a:solidFill>
                  <a:srgbClr val="FF9933"/>
                </a:solidFill>
              </a:rPr>
              <a:t>   1.</a:t>
            </a:r>
            <a:r>
              <a:rPr lang="zh-CN" altLang="en-US" b="1">
                <a:solidFill>
                  <a:srgbClr val="0033CC"/>
                </a:solidFill>
              </a:rPr>
              <a:t>正向产生式系统（数据驱动控制） ：</a:t>
            </a:r>
            <a:endParaRPr lang="zh-CN" altLang="en-US" b="1"/>
          </a:p>
          <a:p>
            <a:pPr eaLnBrk="1" hangingPunct="1">
              <a:lnSpc>
                <a:spcPct val="120000"/>
              </a:lnSpc>
              <a:buNone/>
            </a:pPr>
            <a:r>
              <a:rPr lang="zh-CN" altLang="en-US" b="1"/>
              <a:t>    综合数据库：用状态描述</a:t>
            </a:r>
            <a:endParaRPr lang="zh-CN" altLang="en-US" b="1"/>
          </a:p>
          <a:p>
            <a:pPr eaLnBrk="1" hangingPunct="1">
              <a:lnSpc>
                <a:spcPct val="120000"/>
              </a:lnSpc>
              <a:buNone/>
            </a:pPr>
            <a:r>
              <a:rPr lang="zh-CN" altLang="en-US" b="1"/>
              <a:t>    产生式规则：</a:t>
            </a:r>
            <a:r>
              <a:rPr lang="en-US" altLang="zh-CN" b="1"/>
              <a:t>F</a:t>
            </a:r>
            <a:r>
              <a:rPr lang="zh-CN" altLang="en-US" b="1"/>
              <a:t>规则</a:t>
            </a:r>
            <a:r>
              <a:rPr lang="en-US" altLang="zh-CN" b="1"/>
              <a:t>--</a:t>
            </a:r>
            <a:r>
              <a:rPr lang="zh-CN" altLang="en-US" b="1">
                <a:solidFill>
                  <a:schemeClr val="tx2"/>
                </a:solidFill>
              </a:rPr>
              <a:t>状态产生新状态</a:t>
            </a:r>
            <a:endParaRPr lang="zh-CN" altLang="en-US" b="1">
              <a:latin typeface="宋体" panose="02010600030101010101" pitchFamily="2" charset="-122"/>
            </a:endParaRPr>
          </a:p>
          <a:p>
            <a:pPr eaLnBrk="1" hangingPunct="1">
              <a:lnSpc>
                <a:spcPct val="120000"/>
              </a:lnSpc>
              <a:buNone/>
            </a:pPr>
            <a:r>
              <a:rPr lang="zh-CN" altLang="en-US" b="1">
                <a:latin typeface="宋体" panose="02010600030101010101" pitchFamily="2" charset="-122"/>
              </a:rPr>
              <a:t>  </a:t>
            </a:r>
            <a:r>
              <a:rPr lang="zh-CN" altLang="en-US" b="1"/>
              <a:t>从初始状态出发，不断地应用</a:t>
            </a:r>
            <a:r>
              <a:rPr lang="en-US" altLang="zh-CN" b="1"/>
              <a:t>F</a:t>
            </a:r>
            <a:r>
              <a:rPr lang="zh-CN" altLang="en-US" b="1"/>
              <a:t>规则，直到产生目标状态为止。</a:t>
            </a:r>
            <a:endParaRPr lang="zh-CN" altLang="en-US" b="1">
              <a:latin typeface="宋体" panose="02010600030101010101" pitchFamily="2" charset="-122"/>
            </a:endParaRPr>
          </a:p>
          <a:p>
            <a:pPr eaLnBrk="1" hangingPunct="1">
              <a:lnSpc>
                <a:spcPct val="120000"/>
              </a:lnSpc>
              <a:buNone/>
            </a:pPr>
            <a:r>
              <a:rPr lang="zh-CN" altLang="en-US" b="1">
                <a:latin typeface="宋体" panose="02010600030101010101" pitchFamily="2" charset="-122"/>
              </a:rPr>
              <a:t>适用条件：初始节点数≤目标节点数</a:t>
            </a:r>
            <a:endParaRPr lang="zh-CN" altLang="en-US" b="1">
              <a:latin typeface="宋体" panose="02010600030101010101" pitchFamily="2"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222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2227"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52228" name="Rectangle 3"/>
          <p:cNvSpPr>
            <a:spLocks noGrp="1"/>
          </p:cNvSpPr>
          <p:nvPr>
            <p:ph idx="1"/>
          </p:nvPr>
        </p:nvSpPr>
        <p:spPr>
          <a:ln/>
        </p:spPr>
        <p:txBody>
          <a:bodyPr vert="horz" wrap="square" lIns="91440" tIns="45720" rIns="91440" bIns="45720" anchor="t" anchorCtr="0"/>
          <a:p>
            <a:pPr eaLnBrk="1" hangingPunct="1">
              <a:lnSpc>
                <a:spcPct val="120000"/>
              </a:lnSpc>
              <a:buNone/>
            </a:pPr>
            <a:r>
              <a:rPr lang="en-US" altLang="zh-CN" b="1">
                <a:solidFill>
                  <a:srgbClr val="FF9933"/>
                </a:solidFill>
              </a:rPr>
              <a:t>2.</a:t>
            </a:r>
            <a:r>
              <a:rPr lang="en-US" altLang="zh-CN" b="1">
                <a:solidFill>
                  <a:srgbClr val="0033CC"/>
                </a:solidFill>
              </a:rPr>
              <a:t> </a:t>
            </a:r>
            <a:r>
              <a:rPr lang="zh-CN" altLang="en-US" b="1">
                <a:solidFill>
                  <a:srgbClr val="0033CC"/>
                </a:solidFill>
              </a:rPr>
              <a:t>反（逆）向产生式系统（目标驱动控制） ：</a:t>
            </a:r>
            <a:endParaRPr lang="zh-CN" altLang="en-US" b="1">
              <a:solidFill>
                <a:srgbClr val="0033CC"/>
              </a:solidFill>
            </a:endParaRPr>
          </a:p>
          <a:p>
            <a:pPr eaLnBrk="1" hangingPunct="1">
              <a:lnSpc>
                <a:spcPct val="120000"/>
              </a:lnSpc>
              <a:buNone/>
            </a:pPr>
            <a:r>
              <a:rPr lang="zh-CN" altLang="en-US" sz="2400" b="1"/>
              <a:t>    综合数据库：用目标描述</a:t>
            </a:r>
            <a:endParaRPr lang="zh-CN" altLang="en-US" sz="2400" b="1"/>
          </a:p>
          <a:p>
            <a:pPr eaLnBrk="1" hangingPunct="1">
              <a:lnSpc>
                <a:spcPct val="120000"/>
              </a:lnSpc>
              <a:buNone/>
            </a:pPr>
            <a:r>
              <a:rPr lang="zh-CN" altLang="en-US" sz="2400" b="1"/>
              <a:t>    产生式规则：</a:t>
            </a:r>
            <a:r>
              <a:rPr lang="en-US" altLang="zh-CN" sz="2400" b="1"/>
              <a:t>B</a:t>
            </a:r>
            <a:r>
              <a:rPr lang="zh-CN" altLang="en-US" sz="2400" b="1"/>
              <a:t>规则  目标产生子目标</a:t>
            </a:r>
            <a:endParaRPr lang="zh-CN" altLang="en-US" sz="2400" b="1"/>
          </a:p>
          <a:p>
            <a:pPr eaLnBrk="1" hangingPunct="1">
              <a:lnSpc>
                <a:spcPct val="120000"/>
              </a:lnSpc>
              <a:buNone/>
            </a:pPr>
            <a:r>
              <a:rPr lang="zh-CN" altLang="en-US" sz="2400" b="1"/>
              <a:t>     从目标状态出发，利用反向的产生式规则（ </a:t>
            </a:r>
            <a:r>
              <a:rPr lang="en-US" altLang="zh-CN" sz="2400" b="1"/>
              <a:t>B</a:t>
            </a:r>
            <a:r>
              <a:rPr lang="zh-CN" altLang="en-US" sz="2400" b="1"/>
              <a:t>规则 ）不断地产生子目标，直到产生出与初始状态相同的子目标为止。</a:t>
            </a:r>
            <a:endParaRPr lang="zh-CN" altLang="en-US" sz="2400" b="1"/>
          </a:p>
          <a:p>
            <a:pPr eaLnBrk="1" hangingPunct="1">
              <a:lnSpc>
                <a:spcPct val="120000"/>
              </a:lnSpc>
              <a:buNone/>
            </a:pPr>
            <a:r>
              <a:rPr lang="zh-CN" altLang="en-US" sz="2400" b="1">
                <a:latin typeface="宋体" panose="02010600030101010101" pitchFamily="2" charset="-122"/>
              </a:rPr>
              <a:t>适用条件：初始节点数≥目标节点数</a:t>
            </a:r>
            <a:endParaRPr lang="zh-CN" altLang="en-US" sz="2400" b="1">
              <a:latin typeface="宋体" panose="02010600030101010101" pitchFamily="2" charset="-122"/>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325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3251"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53252" name="Rectangle 3"/>
          <p:cNvSpPr>
            <a:spLocks noGrp="1"/>
          </p:cNvSpPr>
          <p:nvPr>
            <p:ph idx="1"/>
          </p:nvPr>
        </p:nvSpPr>
        <p:spPr>
          <a:xfrm>
            <a:off x="838200" y="2362200"/>
            <a:ext cx="8305800" cy="4495800"/>
          </a:xfrm>
          <a:ln/>
        </p:spPr>
        <p:txBody>
          <a:bodyPr vert="horz" wrap="square" lIns="91440" tIns="45720" rIns="91440" bIns="45720" anchor="t" anchorCtr="0"/>
          <a:p>
            <a:pPr eaLnBrk="1" hangingPunct="1">
              <a:lnSpc>
                <a:spcPct val="120000"/>
              </a:lnSpc>
              <a:buNone/>
            </a:pPr>
            <a:r>
              <a:rPr lang="en-US" altLang="zh-CN" sz="1800" b="1">
                <a:solidFill>
                  <a:srgbClr val="FF9933"/>
                </a:solidFill>
              </a:rPr>
              <a:t>3.</a:t>
            </a:r>
            <a:r>
              <a:rPr lang="en-US" altLang="zh-CN" sz="2000" b="1">
                <a:solidFill>
                  <a:srgbClr val="0033CC"/>
                </a:solidFill>
              </a:rPr>
              <a:t> </a:t>
            </a:r>
            <a:r>
              <a:rPr lang="zh-CN" altLang="en-US" sz="2000" b="1">
                <a:solidFill>
                  <a:srgbClr val="0033CC"/>
                </a:solidFill>
              </a:rPr>
              <a:t>双向产生式系统：</a:t>
            </a:r>
            <a:r>
              <a:rPr lang="zh-CN" altLang="en-US" sz="2000" b="1"/>
              <a:t>正向产生式系统和反向产生式系统结合</a:t>
            </a:r>
            <a:r>
              <a:rPr lang="en-US" altLang="zh-CN" sz="2000" b="1"/>
              <a:t>.</a:t>
            </a:r>
            <a:endParaRPr lang="en-US" altLang="zh-CN" sz="2000" b="1"/>
          </a:p>
          <a:p>
            <a:pPr eaLnBrk="1" hangingPunct="1">
              <a:lnSpc>
                <a:spcPct val="120000"/>
              </a:lnSpc>
              <a:buNone/>
            </a:pPr>
            <a:r>
              <a:rPr lang="en-US" altLang="zh-CN" sz="2000" b="1"/>
              <a:t>     </a:t>
            </a:r>
            <a:r>
              <a:rPr lang="zh-CN" altLang="en-US" sz="2000" b="1"/>
              <a:t>综合数据库：既有初始状态描述，又有目标状态描述。</a:t>
            </a:r>
            <a:endParaRPr lang="zh-CN" altLang="en-US" sz="2000" b="1"/>
          </a:p>
          <a:p>
            <a:pPr eaLnBrk="1" hangingPunct="1">
              <a:lnSpc>
                <a:spcPct val="120000"/>
              </a:lnSpc>
              <a:buNone/>
            </a:pPr>
            <a:r>
              <a:rPr lang="zh-CN" altLang="en-US" sz="2000" b="1"/>
              <a:t>     产生式规则集：既有</a:t>
            </a:r>
            <a:r>
              <a:rPr lang="en-US" altLang="zh-CN" sz="2000" b="1"/>
              <a:t>F</a:t>
            </a:r>
            <a:r>
              <a:rPr lang="zh-CN" altLang="en-US" sz="2000" b="1"/>
              <a:t>规则，又有</a:t>
            </a:r>
            <a:r>
              <a:rPr lang="en-US" altLang="zh-CN" sz="2000" b="1"/>
              <a:t>B</a:t>
            </a:r>
            <a:r>
              <a:rPr lang="zh-CN" altLang="en-US" sz="2000" b="1"/>
              <a:t>规则。</a:t>
            </a:r>
            <a:endParaRPr lang="zh-CN" altLang="en-US" sz="2000" b="1"/>
          </a:p>
          <a:p>
            <a:pPr eaLnBrk="1" hangingPunct="1">
              <a:lnSpc>
                <a:spcPct val="120000"/>
              </a:lnSpc>
              <a:buNone/>
            </a:pPr>
            <a:r>
              <a:rPr lang="zh-CN" altLang="en-US" sz="2400" b="1"/>
              <a:t>   </a:t>
            </a:r>
            <a:r>
              <a:rPr lang="zh-CN" altLang="en-US" sz="1800" b="1"/>
              <a:t>正向产生式规则用在初始方向的状态描述上，反向产生式规则用在目标描述上。</a:t>
            </a:r>
            <a:endParaRPr lang="zh-CN" altLang="en-US" sz="1800" b="1"/>
          </a:p>
          <a:p>
            <a:pPr eaLnBrk="1" hangingPunct="1">
              <a:lnSpc>
                <a:spcPct val="120000"/>
              </a:lnSpc>
              <a:buNone/>
            </a:pPr>
            <a:r>
              <a:rPr lang="zh-CN" altLang="en-US" sz="2000" b="1"/>
              <a:t>    控制系统</a:t>
            </a:r>
            <a:r>
              <a:rPr lang="en-US" altLang="zh-CN" sz="2000" b="1"/>
              <a:t>:</a:t>
            </a:r>
            <a:r>
              <a:rPr lang="zh-CN" altLang="en-US" sz="2000" b="1"/>
              <a:t>判断选</a:t>
            </a:r>
            <a:r>
              <a:rPr lang="en-US" altLang="zh-CN" sz="2000" b="1"/>
              <a:t>F</a:t>
            </a:r>
            <a:r>
              <a:rPr lang="zh-CN" altLang="en-US" sz="2000" b="1"/>
              <a:t>规则还是</a:t>
            </a:r>
            <a:r>
              <a:rPr lang="en-US" altLang="zh-CN" sz="2000" b="1"/>
              <a:t>B</a:t>
            </a:r>
            <a:r>
              <a:rPr lang="zh-CN" altLang="en-US" sz="2000" b="1"/>
              <a:t>规则；</a:t>
            </a:r>
            <a:endParaRPr lang="zh-CN" altLang="en-US" sz="2000" b="1"/>
          </a:p>
          <a:p>
            <a:pPr eaLnBrk="1" hangingPunct="1">
              <a:lnSpc>
                <a:spcPct val="120000"/>
              </a:lnSpc>
              <a:buNone/>
            </a:pPr>
            <a:r>
              <a:rPr lang="zh-CN" altLang="en-US" sz="2000" b="1"/>
              <a:t>                   判断已经产生的状态和目标是否能以某种方式匹配，</a:t>
            </a:r>
            <a:endParaRPr lang="zh-CN" altLang="en-US" sz="2000" b="1"/>
          </a:p>
          <a:p>
            <a:pPr eaLnBrk="1" hangingPunct="1">
              <a:lnSpc>
                <a:spcPct val="120000"/>
              </a:lnSpc>
              <a:buNone/>
            </a:pPr>
            <a:r>
              <a:rPr lang="zh-CN" altLang="en-US" sz="2000" b="1"/>
              <a:t>                      从而满足</a:t>
            </a:r>
            <a:r>
              <a:rPr lang="zh-CN" altLang="en-US" sz="2000" b="1">
                <a:latin typeface="宋体" panose="02010600030101010101" pitchFamily="2" charset="-122"/>
              </a:rPr>
              <a:t>结束条件</a:t>
            </a:r>
            <a:r>
              <a:rPr lang="zh-CN" altLang="en-US" sz="2000" b="1"/>
              <a:t>。</a:t>
            </a:r>
            <a:endParaRPr lang="zh-CN" altLang="en-US" sz="2000" b="1"/>
          </a:p>
          <a:p>
            <a:pPr eaLnBrk="1" hangingPunct="1">
              <a:lnSpc>
                <a:spcPct val="120000"/>
              </a:lnSpc>
              <a:buNone/>
            </a:pPr>
            <a:r>
              <a:rPr lang="zh-CN" altLang="en-US" sz="2000" b="1">
                <a:latin typeface="宋体" panose="02010600030101010101" pitchFamily="2" charset="-122"/>
              </a:rPr>
              <a:t>          结束条件：中间汇合时的状态。</a:t>
            </a:r>
            <a:endParaRPr lang="zh-CN" altLang="en-US" sz="2000" b="1"/>
          </a:p>
          <a:p>
            <a:pPr eaLnBrk="1" hangingPunct="1">
              <a:lnSpc>
                <a:spcPct val="120000"/>
              </a:lnSpc>
              <a:buNone/>
            </a:pPr>
            <a:r>
              <a:rPr lang="zh-CN" altLang="en-US" sz="2000" b="1">
                <a:latin typeface="宋体" panose="02010600030101010101" pitchFamily="2" charset="-122"/>
              </a:rPr>
              <a:t>适用条件：初始节点数与目标节点数都很多。</a:t>
            </a:r>
            <a:endParaRPr lang="zh-CN" altLang="en-US" sz="2000" b="1">
              <a:latin typeface="宋体" panose="02010600030101010101" pitchFamily="2" charset="-122"/>
            </a:endParaRPr>
          </a:p>
          <a:p>
            <a:pPr eaLnBrk="1" hangingPunct="1">
              <a:lnSpc>
                <a:spcPct val="120000"/>
              </a:lnSpc>
              <a:buNone/>
            </a:pPr>
            <a:r>
              <a:rPr lang="zh-CN" altLang="en-US" sz="2000" b="1"/>
              <a:t>特点：</a:t>
            </a:r>
            <a:r>
              <a:rPr lang="zh-CN" altLang="en-US" sz="2000" b="1">
                <a:latin typeface="宋体" panose="02010600030101010101" pitchFamily="2" charset="-122"/>
              </a:rPr>
              <a:t>效率高；复杂</a:t>
            </a:r>
            <a:r>
              <a:rPr lang="zh-CN" altLang="en-US" sz="2400" b="1">
                <a:latin typeface="宋体" panose="02010600030101010101" pitchFamily="2" charset="-122"/>
              </a:rPr>
              <a:t>。</a:t>
            </a:r>
            <a:endParaRPr lang="zh-CN" altLang="en-US" sz="2400" b="1"/>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427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4275" name="AutoShape 2"/>
          <p:cNvSpPr>
            <a:spLocks noGrp="1"/>
          </p:cNvSpPr>
          <p:nvPr>
            <p:ph type="title"/>
          </p:nvPr>
        </p:nvSpPr>
        <p:spPr>
          <a:xfrm>
            <a:off x="755650" y="1268413"/>
            <a:ext cx="7693025" cy="654050"/>
          </a:xfrm>
          <a:ln/>
        </p:spPr>
        <p:txBody>
          <a:bodyPr vert="horz" wrap="square" lIns="91440" tIns="45720" rIns="91440" bIns="45720" anchor="b" anchorCtr="0"/>
          <a:p>
            <a:pPr eaLnBrk="1" hangingPunct="1">
              <a:spcBef>
                <a:spcPct val="65000"/>
              </a:spcBef>
            </a:pPr>
            <a:r>
              <a:rPr lang="en-US" altLang="zh-CN" sz="2800"/>
              <a:t>2.3 </a:t>
            </a:r>
            <a:r>
              <a:rPr lang="zh-CN" altLang="en-US" sz="2800"/>
              <a:t>特殊的产生式系统</a:t>
            </a:r>
            <a:endParaRPr lang="zh-CN" altLang="en-US" sz="2800"/>
          </a:p>
        </p:txBody>
      </p:sp>
      <p:sp>
        <p:nvSpPr>
          <p:cNvPr id="54276" name="Rectangle 3"/>
          <p:cNvSpPr>
            <a:spLocks noGrp="1"/>
          </p:cNvSpPr>
          <p:nvPr>
            <p:ph idx="1"/>
          </p:nvPr>
        </p:nvSpPr>
        <p:spPr>
          <a:xfrm>
            <a:off x="827088" y="2420938"/>
            <a:ext cx="8135937" cy="3960812"/>
          </a:xfrm>
          <a:ln/>
        </p:spPr>
        <p:txBody>
          <a:bodyPr vert="horz" wrap="square" lIns="91440" tIns="45720" rIns="91440" bIns="45720" anchor="t" anchorCtr="0"/>
          <a:p>
            <a:pPr eaLnBrk="1" hangingPunct="1">
              <a:lnSpc>
                <a:spcPct val="120000"/>
              </a:lnSpc>
              <a:buNone/>
            </a:pPr>
            <a:r>
              <a:rPr lang="zh-CN" altLang="en-US" b="1">
                <a:solidFill>
                  <a:srgbClr val="0033CC"/>
                </a:solidFill>
              </a:rPr>
              <a:t>一、可交换产生式系统</a:t>
            </a:r>
            <a:endParaRPr lang="zh-CN" altLang="en-US" b="1">
              <a:solidFill>
                <a:srgbClr val="0033CC"/>
              </a:solidFill>
            </a:endParaRPr>
          </a:p>
          <a:p>
            <a:pPr eaLnBrk="1" hangingPunct="1">
              <a:lnSpc>
                <a:spcPct val="120000"/>
              </a:lnSpc>
              <a:buNone/>
            </a:pPr>
            <a:r>
              <a:rPr lang="zh-CN" altLang="en-US" b="1"/>
              <a:t>           在某些产生式系统中。规则应用的次序对产生的状态无影响，即从初始状态到目标状态不依赖规则次序，因此可应用不可撤回式控制策略，从而提高了产生式系统的效率，这类产生式系统就是可交换的产生式系统。</a:t>
            </a:r>
            <a:endParaRPr lang="zh-CN" altLang="en-US" b="1"/>
          </a:p>
          <a:p>
            <a:pPr eaLnBrk="1" hangingPunct="1">
              <a:lnSpc>
                <a:spcPct val="120000"/>
              </a:lnSpc>
              <a:buNone/>
            </a:pPr>
            <a:r>
              <a:rPr lang="zh-CN" altLang="en-US" b="1">
                <a:solidFill>
                  <a:schemeClr val="accent1"/>
                </a:solidFill>
              </a:rPr>
              <a:t>例：</a:t>
            </a:r>
            <a:r>
              <a:rPr lang="zh-CN" altLang="en-US" b="1"/>
              <a:t>基于归结方法的产生式系统</a:t>
            </a:r>
            <a:endParaRPr lang="zh-CN" altLang="en-US" b="1"/>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6322"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6323" name="Rectangle 4"/>
          <p:cNvSpPr/>
          <p:nvPr/>
        </p:nvSpPr>
        <p:spPr>
          <a:xfrm>
            <a:off x="684213" y="2205038"/>
            <a:ext cx="8459787" cy="4392612"/>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342900" lvl="0" indent="-342900" eaLnBrk="1" hangingPunct="1">
              <a:buNone/>
            </a:pPr>
            <a:r>
              <a:rPr lang="en-US" altLang="zh-CN" sz="2400" b="1"/>
              <a:t>    </a:t>
            </a:r>
            <a:r>
              <a:rPr lang="zh-CN" altLang="en-US" b="1"/>
              <a:t>一个产生式系统称为可交换的，如果对任意状态描述</a:t>
            </a:r>
            <a:r>
              <a:rPr lang="en-US" altLang="zh-CN" b="1"/>
              <a:t>D</a:t>
            </a:r>
            <a:r>
              <a:rPr lang="zh-CN" altLang="en-US" b="1"/>
              <a:t>具有如下性质：</a:t>
            </a:r>
            <a:endParaRPr lang="zh-CN" altLang="en-US" b="1"/>
          </a:p>
          <a:p>
            <a:pPr marL="342900" lvl="0" indent="-342900" eaLnBrk="1" hangingPunct="1">
              <a:lnSpc>
                <a:spcPct val="110000"/>
              </a:lnSpc>
              <a:buNone/>
            </a:pPr>
            <a:r>
              <a:rPr lang="en-US" altLang="zh-CN" b="1"/>
              <a:t>(a) </a:t>
            </a:r>
            <a:r>
              <a:rPr lang="zh-CN" altLang="en-US" b="1"/>
              <a:t>设</a:t>
            </a:r>
            <a:r>
              <a:rPr lang="en-US" altLang="zh-CN" b="1"/>
              <a:t>R</a:t>
            </a:r>
            <a:r>
              <a:rPr lang="en-US" altLang="zh-CN" b="1" baseline="-25000"/>
              <a:t>D</a:t>
            </a:r>
            <a:r>
              <a:rPr lang="zh-CN" altLang="en-US" b="1"/>
              <a:t>是可应用于</a:t>
            </a:r>
            <a:r>
              <a:rPr lang="en-US" altLang="zh-CN" b="1"/>
              <a:t>D</a:t>
            </a:r>
            <a:r>
              <a:rPr lang="zh-CN" altLang="en-US" b="1"/>
              <a:t>的规则集，任取</a:t>
            </a:r>
            <a:r>
              <a:rPr lang="en-US" altLang="zh-CN" b="1"/>
              <a:t>r</a:t>
            </a:r>
            <a:r>
              <a:rPr lang="en-US" altLang="zh-CN"/>
              <a:t> </a:t>
            </a:r>
            <a:r>
              <a:rPr lang="en-US" altLang="zh-CN" b="1"/>
              <a:t>∈R</a:t>
            </a:r>
            <a:r>
              <a:rPr lang="en-US" altLang="zh-CN" b="1" baseline="-25000"/>
              <a:t>D</a:t>
            </a:r>
            <a:r>
              <a:rPr lang="zh-CN" altLang="en-US" b="1"/>
              <a:t>， </a:t>
            </a:r>
            <a:r>
              <a:rPr lang="en-US" altLang="zh-CN" b="1"/>
              <a:t>r</a:t>
            </a:r>
            <a:r>
              <a:rPr lang="zh-CN" altLang="en-US" b="1"/>
              <a:t>作用于</a:t>
            </a:r>
            <a:r>
              <a:rPr lang="en-US" altLang="zh-CN" b="1"/>
              <a:t>D</a:t>
            </a:r>
            <a:r>
              <a:rPr lang="zh-CN" altLang="en-US" b="1"/>
              <a:t>得 </a:t>
            </a:r>
            <a:r>
              <a:rPr lang="en-US" altLang="zh-CN" b="1"/>
              <a:t>D’</a:t>
            </a:r>
            <a:r>
              <a:rPr lang="zh-CN" altLang="en-US" b="1"/>
              <a:t>，设为</a:t>
            </a:r>
            <a:r>
              <a:rPr lang="en-US" altLang="zh-CN" b="1"/>
              <a:t>D’= r</a:t>
            </a:r>
            <a:r>
              <a:rPr lang="en-US" altLang="zh-CN"/>
              <a:t> </a:t>
            </a:r>
            <a:r>
              <a:rPr lang="en-US" altLang="zh-CN" b="1"/>
              <a:t>(D)</a:t>
            </a:r>
            <a:r>
              <a:rPr lang="zh-CN" altLang="en-US" b="1"/>
              <a:t>，则</a:t>
            </a:r>
            <a:r>
              <a:rPr lang="en-US" altLang="zh-CN" b="1"/>
              <a:t>r</a:t>
            </a:r>
            <a:r>
              <a:rPr lang="zh-CN" altLang="en-US" b="1"/>
              <a:t>对</a:t>
            </a:r>
            <a:r>
              <a:rPr lang="en-US" altLang="zh-CN" b="1"/>
              <a:t>D’ </a:t>
            </a:r>
            <a:r>
              <a:rPr lang="zh-CN" altLang="en-US" b="1"/>
              <a:t>可用</a:t>
            </a:r>
            <a:r>
              <a:rPr lang="en-US" altLang="zh-CN" b="1"/>
              <a:t>(</a:t>
            </a:r>
            <a:r>
              <a:rPr lang="zh-CN" altLang="en-US" b="1"/>
              <a:t>即：设</a:t>
            </a:r>
            <a:r>
              <a:rPr lang="en-US" altLang="zh-CN" b="1"/>
              <a:t>D’</a:t>
            </a:r>
            <a:r>
              <a:rPr lang="zh-CN" altLang="en-US" b="1"/>
              <a:t>的可用规则集为</a:t>
            </a:r>
            <a:r>
              <a:rPr lang="en-US" altLang="zh-CN" b="1"/>
              <a:t>R</a:t>
            </a:r>
            <a:r>
              <a:rPr lang="en-US" altLang="zh-CN" b="1" baseline="-25000"/>
              <a:t>D’</a:t>
            </a:r>
            <a:r>
              <a:rPr lang="zh-CN" altLang="en-US" b="1"/>
              <a:t>，则</a:t>
            </a:r>
            <a:r>
              <a:rPr lang="en-US" altLang="zh-CN" b="1"/>
              <a:t>r∈ R</a:t>
            </a:r>
            <a:r>
              <a:rPr lang="en-US" altLang="zh-CN" b="1" baseline="-25000"/>
              <a:t>D’</a:t>
            </a:r>
            <a:r>
              <a:rPr lang="en-US" altLang="zh-CN" b="1"/>
              <a:t> </a:t>
            </a:r>
            <a:r>
              <a:rPr lang="zh-CN" altLang="en-US" b="1"/>
              <a:t>，即</a:t>
            </a:r>
            <a:r>
              <a:rPr lang="en-US" altLang="zh-CN" b="1"/>
              <a:t>R</a:t>
            </a:r>
            <a:r>
              <a:rPr lang="en-US" altLang="zh-CN" b="1" baseline="-25000"/>
              <a:t>D</a:t>
            </a:r>
            <a:r>
              <a:rPr lang="en-US" altLang="zh-CN" b="1">
                <a:sym typeface="Symbol" panose="05050102010706020507" pitchFamily="18" charset="2"/>
              </a:rPr>
              <a:t> </a:t>
            </a:r>
            <a:r>
              <a:rPr lang="en-US" altLang="zh-CN" b="1"/>
              <a:t>R</a:t>
            </a:r>
            <a:r>
              <a:rPr lang="en-US" altLang="zh-CN" b="1" baseline="-25000"/>
              <a:t>D’</a:t>
            </a:r>
            <a:r>
              <a:rPr lang="en-US" altLang="zh-CN" b="1"/>
              <a:t> )</a:t>
            </a:r>
            <a:r>
              <a:rPr lang="zh-CN" altLang="en-US" b="1">
                <a:solidFill>
                  <a:srgbClr val="FF0000"/>
                </a:solidFill>
              </a:rPr>
              <a:t>；（每一条对</a:t>
            </a:r>
            <a:r>
              <a:rPr lang="en-US" altLang="zh-CN" b="1">
                <a:solidFill>
                  <a:srgbClr val="FF0000"/>
                </a:solidFill>
              </a:rPr>
              <a:t>D</a:t>
            </a:r>
            <a:r>
              <a:rPr lang="zh-CN" altLang="en-US" b="1">
                <a:solidFill>
                  <a:srgbClr val="FF0000"/>
                </a:solidFill>
              </a:rPr>
              <a:t>可应用的规则，对于对</a:t>
            </a:r>
            <a:r>
              <a:rPr lang="en-US" altLang="zh-CN" b="1">
                <a:solidFill>
                  <a:srgbClr val="FF0000"/>
                </a:solidFill>
              </a:rPr>
              <a:t>D</a:t>
            </a:r>
            <a:r>
              <a:rPr lang="zh-CN" altLang="en-US" b="1">
                <a:solidFill>
                  <a:srgbClr val="FF0000"/>
                </a:solidFill>
              </a:rPr>
              <a:t>应用一条可应用的规则后所产生的状态描述仍是可应用的）（可应用性）</a:t>
            </a:r>
            <a:endParaRPr lang="zh-CN" altLang="en-US" b="1">
              <a:solidFill>
                <a:srgbClr val="FF0000"/>
              </a:solidFill>
            </a:endParaRPr>
          </a:p>
        </p:txBody>
      </p:sp>
      <p:sp>
        <p:nvSpPr>
          <p:cNvPr id="56324" name="Rectangle 5"/>
          <p:cNvSpPr/>
          <p:nvPr/>
        </p:nvSpPr>
        <p:spPr>
          <a:xfrm>
            <a:off x="900113" y="1268413"/>
            <a:ext cx="42640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buNone/>
            </a:pPr>
            <a:r>
              <a:rPr lang="zh-CN" altLang="en-US" sz="3200" b="1">
                <a:solidFill>
                  <a:srgbClr val="0033CC"/>
                </a:solidFill>
              </a:rPr>
              <a:t>可交换产生式系统定义</a:t>
            </a:r>
            <a:endParaRPr lang="zh-CN" altLang="en-US" sz="3200" b="1">
              <a:solidFill>
                <a:srgbClr val="0033CC"/>
              </a:solidFill>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734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7347"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57348" name="Rectangle 3"/>
          <p:cNvSpPr>
            <a:spLocks noGrp="1"/>
          </p:cNvSpPr>
          <p:nvPr>
            <p:ph idx="1"/>
          </p:nvPr>
        </p:nvSpPr>
        <p:spPr>
          <a:ln/>
        </p:spPr>
        <p:txBody>
          <a:bodyPr vert="horz" wrap="square" lIns="91440" tIns="45720" rIns="91440" bIns="45720" anchor="t" anchorCtr="0"/>
          <a:p>
            <a:pPr eaLnBrk="1" hangingPunct="1">
              <a:lnSpc>
                <a:spcPct val="110000"/>
              </a:lnSpc>
              <a:buNone/>
            </a:pPr>
            <a:r>
              <a:rPr lang="en-US" altLang="zh-CN" b="1"/>
              <a:t>(b)</a:t>
            </a:r>
            <a:r>
              <a:rPr lang="zh-CN" altLang="en-US" b="1"/>
              <a:t>设</a:t>
            </a:r>
            <a:r>
              <a:rPr lang="en-US" altLang="zh-CN" b="1"/>
              <a:t>D</a:t>
            </a:r>
            <a:r>
              <a:rPr lang="zh-CN" altLang="en-US" b="1"/>
              <a:t>满足目标条件，</a:t>
            </a:r>
            <a:r>
              <a:rPr lang="en-US" altLang="zh-CN" b="1"/>
              <a:t>D</a:t>
            </a:r>
            <a:r>
              <a:rPr lang="zh-CN" altLang="en-US" b="1"/>
              <a:t>的可用规则集为</a:t>
            </a:r>
            <a:r>
              <a:rPr lang="en-US" altLang="zh-CN" b="1"/>
              <a:t>R</a:t>
            </a:r>
            <a:r>
              <a:rPr lang="en-US" altLang="zh-CN" b="1" baseline="-25000"/>
              <a:t>D</a:t>
            </a:r>
            <a:r>
              <a:rPr lang="zh-CN" altLang="en-US" b="1"/>
              <a:t>，任取 </a:t>
            </a:r>
            <a:r>
              <a:rPr lang="en-US" altLang="zh-CN" b="1"/>
              <a:t>r∈ R</a:t>
            </a:r>
            <a:r>
              <a:rPr lang="en-US" altLang="zh-CN" b="1" baseline="-25000"/>
              <a:t>D</a:t>
            </a:r>
            <a:r>
              <a:rPr lang="en-US" altLang="zh-CN" b="1"/>
              <a:t> </a:t>
            </a:r>
            <a:r>
              <a:rPr lang="zh-CN" altLang="en-US" b="1"/>
              <a:t>，用</a:t>
            </a:r>
            <a:r>
              <a:rPr lang="en-US" altLang="zh-CN" b="1"/>
              <a:t>r</a:t>
            </a:r>
            <a:r>
              <a:rPr lang="zh-CN" altLang="en-US" b="1"/>
              <a:t>作用到</a:t>
            </a:r>
            <a:r>
              <a:rPr lang="en-US" altLang="zh-CN" b="1"/>
              <a:t>D</a:t>
            </a:r>
            <a:r>
              <a:rPr lang="zh-CN" altLang="en-US" b="1"/>
              <a:t>产生状态</a:t>
            </a:r>
            <a:r>
              <a:rPr lang="en-US" altLang="zh-CN" b="1"/>
              <a:t>D’ </a:t>
            </a:r>
            <a:r>
              <a:rPr lang="zh-CN" altLang="en-US" b="1"/>
              <a:t>，</a:t>
            </a:r>
            <a:r>
              <a:rPr lang="en-US" altLang="zh-CN" b="1"/>
              <a:t>D’</a:t>
            </a:r>
            <a:r>
              <a:rPr lang="zh-CN" altLang="en-US" b="1"/>
              <a:t>满足目标条件。</a:t>
            </a:r>
            <a:r>
              <a:rPr lang="zh-CN" altLang="en-US" b="1">
                <a:solidFill>
                  <a:srgbClr val="FF0000"/>
                </a:solidFill>
              </a:rPr>
              <a:t>（如果</a:t>
            </a:r>
            <a:r>
              <a:rPr lang="en-US" altLang="zh-CN" b="1">
                <a:solidFill>
                  <a:srgbClr val="FF0000"/>
                </a:solidFill>
              </a:rPr>
              <a:t>D</a:t>
            </a:r>
            <a:r>
              <a:rPr lang="zh-CN" altLang="en-US" b="1">
                <a:solidFill>
                  <a:srgbClr val="FF0000"/>
                </a:solidFill>
              </a:rPr>
              <a:t>满足目标条件，则对</a:t>
            </a:r>
            <a:r>
              <a:rPr lang="en-US" altLang="zh-CN" b="1">
                <a:solidFill>
                  <a:srgbClr val="FF0000"/>
                </a:solidFill>
              </a:rPr>
              <a:t>D</a:t>
            </a:r>
            <a:r>
              <a:rPr lang="zh-CN" altLang="en-US" b="1">
                <a:solidFill>
                  <a:srgbClr val="FF0000"/>
                </a:solidFill>
              </a:rPr>
              <a:t>应用任何一条可应用的规则所产生的状态描述也满足目标条件）</a:t>
            </a:r>
            <a:r>
              <a:rPr lang="zh-CN" altLang="en-US"/>
              <a:t> </a:t>
            </a:r>
            <a:r>
              <a:rPr lang="zh-CN" altLang="en-US" b="1">
                <a:solidFill>
                  <a:srgbClr val="FF0000"/>
                </a:solidFill>
              </a:rPr>
              <a:t>（可满足性）。</a:t>
            </a:r>
            <a:endParaRPr lang="zh-CN" altLang="en-US" b="1">
              <a:solidFill>
                <a:srgbClr val="FF0000"/>
              </a:solidFill>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837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8371"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58372" name="Rectangle 3"/>
          <p:cNvSpPr>
            <a:spLocks noGrp="1"/>
          </p:cNvSpPr>
          <p:nvPr>
            <p:ph idx="1"/>
          </p:nvPr>
        </p:nvSpPr>
        <p:spPr>
          <a:xfrm>
            <a:off x="838200" y="2362200"/>
            <a:ext cx="7693025" cy="4235450"/>
          </a:xfrm>
          <a:ln/>
        </p:spPr>
        <p:txBody>
          <a:bodyPr vert="horz" wrap="square" lIns="91440" tIns="45720" rIns="91440" bIns="45720" anchor="t" anchorCtr="0"/>
          <a:p>
            <a:pPr eaLnBrk="1" hangingPunct="1">
              <a:lnSpc>
                <a:spcPct val="120000"/>
              </a:lnSpc>
              <a:buNone/>
            </a:pPr>
            <a:r>
              <a:rPr lang="zh-CN" altLang="en-US"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c</a:t>
            </a:r>
            <a:r>
              <a:rPr lang="zh-CN" altLang="en-US" b="1">
                <a:solidFill>
                  <a:srgbClr val="000000"/>
                </a:solidFill>
                <a:latin typeface="Times New Roman" panose="02020603050405020304" pitchFamily="18" charset="0"/>
                <a:cs typeface="Times New Roman" panose="02020603050405020304" pitchFamily="18" charset="0"/>
              </a:rPr>
              <a:t>）设</a:t>
            </a:r>
            <a:r>
              <a:rPr lang="en-US" altLang="zh-CN" b="1">
                <a:solidFill>
                  <a:srgbClr val="000000"/>
                </a:solidFill>
                <a:latin typeface="Times New Roman" panose="02020603050405020304" pitchFamily="18" charset="0"/>
                <a:cs typeface="Times New Roman" panose="02020603050405020304" pitchFamily="18" charset="0"/>
              </a:rPr>
              <a:t>D</a:t>
            </a:r>
            <a:r>
              <a:rPr lang="zh-CN" altLang="en-US" b="1">
                <a:solidFill>
                  <a:srgbClr val="000000"/>
                </a:solidFill>
                <a:latin typeface="Times New Roman" panose="02020603050405020304" pitchFamily="18" charset="0"/>
                <a:cs typeface="Times New Roman" panose="02020603050405020304" pitchFamily="18" charset="0"/>
              </a:rPr>
              <a:t>的可用规则集为</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D</a:t>
            </a:r>
            <a:r>
              <a:rPr lang="zh-CN" altLang="en-US" b="1">
                <a:solidFill>
                  <a:srgbClr val="000000"/>
                </a:solidFill>
                <a:latin typeface="Times New Roman" panose="02020603050405020304" pitchFamily="18" charset="0"/>
                <a:cs typeface="Times New Roman" panose="02020603050405020304" pitchFamily="18" charset="0"/>
              </a:rPr>
              <a:t>，任取 </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D</a:t>
            </a:r>
            <a:r>
              <a:rPr lang="zh-CN" altLang="en-US" b="1">
                <a:solidFill>
                  <a:srgbClr val="000000"/>
                </a:solidFill>
                <a:latin typeface="Times New Roman" panose="02020603050405020304" pitchFamily="18" charset="0"/>
                <a:cs typeface="Times New Roman" panose="02020603050405020304" pitchFamily="18" charset="0"/>
              </a:rPr>
              <a:t>，依据（</a:t>
            </a:r>
            <a:r>
              <a:rPr lang="en-US" altLang="zh-CN" b="1">
                <a:solidFill>
                  <a:srgbClr val="000000"/>
                </a:solidFill>
                <a:latin typeface="Times New Roman" panose="02020603050405020304" pitchFamily="18" charset="0"/>
                <a:cs typeface="Times New Roman" panose="02020603050405020304" pitchFamily="18" charset="0"/>
              </a:rPr>
              <a:t>a</a:t>
            </a:r>
            <a:r>
              <a:rPr lang="zh-CN" altLang="en-US" b="1">
                <a:solidFill>
                  <a:srgbClr val="000000"/>
                </a:solidFill>
                <a:latin typeface="Times New Roman" panose="02020603050405020304" pitchFamily="18" charset="0"/>
                <a:cs typeface="Times New Roman" panose="02020603050405020304" pitchFamily="18" charset="0"/>
              </a:rPr>
              <a:t>）将</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n</a:t>
            </a:r>
            <a:r>
              <a:rPr lang="zh-CN" altLang="en-US" b="1">
                <a:solidFill>
                  <a:srgbClr val="000000"/>
                </a:solidFill>
                <a:latin typeface="Times New Roman" panose="02020603050405020304" pitchFamily="18" charset="0"/>
                <a:cs typeface="Times New Roman" panose="02020603050405020304" pitchFamily="18" charset="0"/>
              </a:rPr>
              <a:t>依次作用到</a:t>
            </a:r>
            <a:r>
              <a:rPr lang="en-US" altLang="zh-CN" b="1">
                <a:solidFill>
                  <a:srgbClr val="000000"/>
                </a:solidFill>
                <a:latin typeface="Times New Roman" panose="02020603050405020304" pitchFamily="18" charset="0"/>
                <a:cs typeface="Times New Roman" panose="02020603050405020304" pitchFamily="18" charset="0"/>
              </a:rPr>
              <a:t>D</a:t>
            </a:r>
            <a:r>
              <a:rPr lang="zh-CN" altLang="en-US" b="1">
                <a:solidFill>
                  <a:srgbClr val="000000"/>
                </a:solidFill>
                <a:latin typeface="Times New Roman" panose="02020603050405020304" pitchFamily="18" charset="0"/>
                <a:cs typeface="Times New Roman" panose="02020603050405020304" pitchFamily="18" charset="0"/>
              </a:rPr>
              <a:t>及产生的状态上，得状态</a:t>
            </a:r>
            <a:r>
              <a:rPr lang="en-US" altLang="zh-CN" b="1">
                <a:solidFill>
                  <a:srgbClr val="000000"/>
                </a:solidFill>
                <a:latin typeface="Times New Roman" panose="02020603050405020304" pitchFamily="18" charset="0"/>
                <a:cs typeface="Times New Roman" panose="02020603050405020304" pitchFamily="18" charset="0"/>
              </a:rPr>
              <a:t>D</a:t>
            </a:r>
            <a:r>
              <a:rPr lang="en-US" altLang="zh-CN" b="1" baseline="-30000">
                <a:solidFill>
                  <a:srgbClr val="000000"/>
                </a:solidFill>
                <a:latin typeface="Times New Roman" panose="02020603050405020304" pitchFamily="18" charset="0"/>
                <a:cs typeface="Times New Roman" panose="02020603050405020304" pitchFamily="18" charset="0"/>
              </a:rPr>
              <a:t>n</a:t>
            </a:r>
            <a:r>
              <a:rPr lang="zh-CN" altLang="en-US" b="1">
                <a:solidFill>
                  <a:srgbClr val="000000"/>
                </a:solidFill>
                <a:latin typeface="Times New Roman" panose="02020603050405020304" pitchFamily="18" charset="0"/>
                <a:cs typeface="Times New Roman" panose="02020603050405020304" pitchFamily="18" charset="0"/>
              </a:rPr>
              <a:t>；设</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a:t>
            </a:r>
            <a:r>
              <a:rPr lang="zh-CN" altLang="en-US" b="1">
                <a:solidFill>
                  <a:srgbClr val="000000"/>
                </a:solidFill>
                <a:latin typeface="Times New Roman" panose="02020603050405020304" pitchFamily="18" charset="0"/>
                <a:cs typeface="Times New Roman" panose="02020603050405020304" pitchFamily="18" charset="0"/>
              </a:rPr>
              <a:t>是 </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n</a:t>
            </a:r>
            <a:r>
              <a:rPr lang="zh-CN" altLang="en-US" b="1">
                <a:solidFill>
                  <a:srgbClr val="000000"/>
                </a:solidFill>
                <a:latin typeface="Times New Roman" panose="02020603050405020304" pitchFamily="18" charset="0"/>
                <a:cs typeface="Times New Roman" panose="02020603050405020304" pitchFamily="18" charset="0"/>
              </a:rPr>
              <a:t>的任意一个排列，用</a:t>
            </a:r>
            <a:r>
              <a:rPr lang="en-US" altLang="zh-CN" b="1">
                <a:solidFill>
                  <a:srgbClr val="000000"/>
                </a:solidFill>
                <a:latin typeface="Times New Roman" panose="02020603050405020304" pitchFamily="18" charset="0"/>
                <a:cs typeface="Times New Roman" panose="02020603050405020304" pitchFamily="18" charset="0"/>
              </a:rPr>
              <a:t>r</a:t>
            </a:r>
            <a:r>
              <a:rPr lang="en-US"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r</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solidFill>
                  <a:srgbClr val="000000"/>
                </a:solidFill>
                <a:cs typeface="Times New Roman" panose="02020603050405020304" pitchFamily="18" charset="0"/>
              </a:rPr>
              <a:t>’</a:t>
            </a:r>
            <a:r>
              <a:rPr lang="zh-CN" altLang="en-US" b="1">
                <a:solidFill>
                  <a:srgbClr val="000000"/>
                </a:solidFill>
                <a:latin typeface="Times New Roman" panose="02020603050405020304" pitchFamily="18" charset="0"/>
                <a:cs typeface="Times New Roman" panose="02020603050405020304" pitchFamily="18" charset="0"/>
              </a:rPr>
              <a:t>依次作用到</a:t>
            </a:r>
            <a:r>
              <a:rPr lang="en-US" altLang="zh-CN" b="1">
                <a:solidFill>
                  <a:srgbClr val="000000"/>
                </a:solidFill>
                <a:latin typeface="Times New Roman" panose="02020603050405020304" pitchFamily="18" charset="0"/>
                <a:cs typeface="Times New Roman" panose="02020603050405020304" pitchFamily="18" charset="0"/>
              </a:rPr>
              <a:t>D</a:t>
            </a:r>
            <a:r>
              <a:rPr lang="zh-CN" altLang="en-US" b="1">
                <a:solidFill>
                  <a:srgbClr val="000000"/>
                </a:solidFill>
                <a:latin typeface="Times New Roman" panose="02020603050405020304" pitchFamily="18" charset="0"/>
                <a:cs typeface="Times New Roman" panose="02020603050405020304" pitchFamily="18" charset="0"/>
              </a:rPr>
              <a:t>及产生的状态上，得状态</a:t>
            </a:r>
            <a:r>
              <a:rPr lang="en-US" altLang="zh-CN" b="1">
                <a:solidFill>
                  <a:srgbClr val="000000"/>
                </a:solidFill>
                <a:latin typeface="Times New Roman" panose="02020603050405020304" pitchFamily="18" charset="0"/>
                <a:cs typeface="Times New Roman" panose="02020603050405020304" pitchFamily="18" charset="0"/>
              </a:rPr>
              <a:t>D</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solidFill>
                  <a:srgbClr val="000000"/>
                </a:solidFill>
                <a:cs typeface="Times New Roman" panose="02020603050405020304" pitchFamily="18" charset="0"/>
              </a:rPr>
              <a:t>’</a:t>
            </a:r>
            <a:r>
              <a:rPr lang="zh-CN" altLang="en-US" b="1">
                <a:solidFill>
                  <a:srgbClr val="000000"/>
                </a:solidFill>
                <a:latin typeface="Times New Roman" panose="02020603050405020304" pitchFamily="18" charset="0"/>
                <a:cs typeface="Times New Roman" panose="02020603050405020304" pitchFamily="18" charset="0"/>
              </a:rPr>
              <a:t>，则</a:t>
            </a:r>
            <a:r>
              <a:rPr lang="en-US" altLang="zh-CN" b="1">
                <a:solidFill>
                  <a:srgbClr val="000000"/>
                </a:solidFill>
                <a:latin typeface="Times New Roman" panose="02020603050405020304" pitchFamily="18" charset="0"/>
                <a:cs typeface="Times New Roman" panose="02020603050405020304" pitchFamily="18" charset="0"/>
              </a:rPr>
              <a:t>D</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solidFill>
                  <a:srgbClr val="000000"/>
                </a:solidFill>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 D</a:t>
            </a:r>
            <a:r>
              <a:rPr lang="en-US" altLang="zh-CN" b="1" baseline="-30000">
                <a:solidFill>
                  <a:srgbClr val="000000"/>
                </a:solidFill>
                <a:latin typeface="Times New Roman" panose="02020603050405020304" pitchFamily="18" charset="0"/>
                <a:cs typeface="Times New Roman" panose="02020603050405020304" pitchFamily="18" charset="0"/>
              </a:rPr>
              <a:t>n</a:t>
            </a:r>
            <a:r>
              <a:rPr lang="en-US" altLang="zh-CN" b="1"/>
              <a:t> </a:t>
            </a:r>
            <a:r>
              <a:rPr lang="zh-CN" altLang="en-US" b="1">
                <a:solidFill>
                  <a:srgbClr val="FF0000"/>
                </a:solidFill>
              </a:rPr>
              <a:t>（对</a:t>
            </a:r>
            <a:r>
              <a:rPr lang="en-US" altLang="zh-CN" b="1">
                <a:solidFill>
                  <a:srgbClr val="FF0000"/>
                </a:solidFill>
              </a:rPr>
              <a:t>D</a:t>
            </a:r>
            <a:r>
              <a:rPr lang="zh-CN" altLang="en-US" b="1">
                <a:solidFill>
                  <a:srgbClr val="FF0000"/>
                </a:solidFill>
              </a:rPr>
              <a:t>应用一个由可应用于</a:t>
            </a:r>
            <a:r>
              <a:rPr lang="en-US" altLang="zh-CN" b="1">
                <a:solidFill>
                  <a:srgbClr val="FF0000"/>
                </a:solidFill>
              </a:rPr>
              <a:t>D</a:t>
            </a:r>
            <a:r>
              <a:rPr lang="zh-CN" altLang="en-US" b="1">
                <a:solidFill>
                  <a:srgbClr val="FF0000"/>
                </a:solidFill>
              </a:rPr>
              <a:t>的规则所构成的规则序列所产生的状态描述不因序列的次序不同而改变）</a:t>
            </a:r>
            <a:r>
              <a:rPr lang="en-US" altLang="zh-CN" b="1">
                <a:solidFill>
                  <a:srgbClr val="FF0000"/>
                </a:solidFill>
              </a:rPr>
              <a:t>(</a:t>
            </a:r>
            <a:r>
              <a:rPr lang="zh-CN" altLang="en-US" b="1">
                <a:solidFill>
                  <a:srgbClr val="FF0000"/>
                </a:solidFill>
              </a:rPr>
              <a:t>无次序性）。</a:t>
            </a:r>
            <a:r>
              <a:rPr lang="zh-CN" altLang="en-US" sz="2400">
                <a:solidFill>
                  <a:srgbClr val="FF0000"/>
                </a:solidFill>
              </a:rPr>
              <a:t> </a:t>
            </a:r>
            <a:endParaRPr lang="zh-CN" altLang="en-US" sz="2400">
              <a:solidFill>
                <a:srgbClr val="FF0000"/>
              </a:solidFill>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19458"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 name="Text Box 6"/>
          <p:cNvSpPr txBox="1"/>
          <p:nvPr/>
        </p:nvSpPr>
        <p:spPr>
          <a:xfrm>
            <a:off x="323850" y="2420938"/>
            <a:ext cx="8280400" cy="3228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457200" lvl="1" indent="0" eaLnBrk="1" hangingPunct="1">
              <a:lnSpc>
                <a:spcPct val="140000"/>
              </a:lnSpc>
              <a:spcAft>
                <a:spcPct val="10000"/>
              </a:spcAft>
              <a:buClr>
                <a:srgbClr val="114FFB"/>
              </a:buClr>
              <a:buSzPct val="150000"/>
              <a:buFont typeface="Wingdings" panose="05000000000000000000" pitchFamily="2" charset="2"/>
              <a:buChar char="§"/>
            </a:pPr>
            <a:r>
              <a:rPr lang="zh-CN" altLang="en-US" sz="2200" b="1">
                <a:latin typeface="Times New Roman" panose="02020603050405020304" pitchFamily="18" charset="0"/>
              </a:rPr>
              <a:t>马亦可夫</a:t>
            </a:r>
            <a:r>
              <a:rPr lang="en-US" altLang="zh-CN" sz="2200" b="1">
                <a:latin typeface="Times New Roman" panose="02020603050405020304" pitchFamily="18" charset="0"/>
              </a:rPr>
              <a:t>Markov</a:t>
            </a:r>
            <a:r>
              <a:rPr lang="zh-CN" altLang="en-US" sz="2200" b="1">
                <a:latin typeface="Times New Roman" panose="02020603050405020304" pitchFamily="18" charset="0"/>
              </a:rPr>
              <a:t>（</a:t>
            </a:r>
            <a:r>
              <a:rPr lang="en-US" altLang="zh-CN" sz="2200" b="1">
                <a:latin typeface="Times New Roman" panose="02020603050405020304" pitchFamily="18" charset="0"/>
              </a:rPr>
              <a:t>1954</a:t>
            </a:r>
            <a:r>
              <a:rPr lang="zh-CN" altLang="en-US" sz="2200" b="1">
                <a:latin typeface="Times New Roman" panose="02020603050405020304" pitchFamily="18" charset="0"/>
              </a:rPr>
              <a:t>）提出</a:t>
            </a:r>
            <a:r>
              <a:rPr lang="zh-CN" altLang="en-US" sz="2200" b="1"/>
              <a:t>基于产生式的符号变换控制算法</a:t>
            </a:r>
            <a:r>
              <a:rPr lang="zh-CN" altLang="en-US" sz="2200" b="1">
                <a:latin typeface="Times New Roman" panose="02020603050405020304" pitchFamily="18" charset="0"/>
              </a:rPr>
              <a:t>：</a:t>
            </a:r>
            <a:endParaRPr lang="zh-CN" altLang="en-US" sz="2200" b="1">
              <a:latin typeface="Times New Roman" panose="02020603050405020304" pitchFamily="18" charset="0"/>
            </a:endParaRPr>
          </a:p>
          <a:p>
            <a:pPr marL="914400" lvl="2" indent="0" algn="just" eaLnBrk="1" hangingPunct="1">
              <a:lnSpc>
                <a:spcPct val="140000"/>
              </a:lnSpc>
              <a:spcAft>
                <a:spcPct val="20000"/>
              </a:spcAft>
              <a:buClr>
                <a:srgbClr val="114FFB"/>
              </a:buClr>
              <a:buSzTx/>
              <a:buFont typeface="Wingdings" panose="05000000000000000000" pitchFamily="2" charset="2"/>
              <a:buChar char="ü"/>
            </a:pPr>
            <a:r>
              <a:rPr lang="zh-CN" altLang="en-US" b="1">
                <a:solidFill>
                  <a:srgbClr val="800000"/>
                </a:solidFill>
                <a:latin typeface="Times New Roman" panose="02020603050405020304" pitchFamily="18" charset="0"/>
              </a:rPr>
              <a:t> </a:t>
            </a:r>
            <a:r>
              <a:rPr lang="zh-CN" altLang="en-US" b="1">
                <a:latin typeface="Times New Roman" panose="02020603050405020304" pitchFamily="18" charset="0"/>
              </a:rPr>
              <a:t>将一组产生式规则按优先级次序作用输入串；</a:t>
            </a:r>
            <a:endParaRPr lang="zh-CN" altLang="en-US" b="1">
              <a:latin typeface="Times New Roman" panose="02020603050405020304" pitchFamily="18" charset="0"/>
            </a:endParaRPr>
          </a:p>
          <a:p>
            <a:pPr marL="914400" lvl="2" indent="0" algn="just" eaLnBrk="1" hangingPunct="1">
              <a:lnSpc>
                <a:spcPct val="110000"/>
              </a:lnSpc>
              <a:spcAft>
                <a:spcPct val="20000"/>
              </a:spcAft>
              <a:buClr>
                <a:srgbClr val="114FFB"/>
              </a:buClr>
              <a:buSzTx/>
              <a:buFont typeface="Wingdings" panose="05000000000000000000" pitchFamily="2" charset="2"/>
              <a:buChar char="ü"/>
            </a:pPr>
            <a:r>
              <a:rPr lang="zh-CN" altLang="en-US" b="1">
                <a:latin typeface="Times New Roman" panose="02020603050405020304" pitchFamily="18" charset="0"/>
              </a:rPr>
              <a:t> 若较高优先级的规则不可用，则应用下一条规则，如此周而复始</a:t>
            </a:r>
            <a:r>
              <a:rPr lang="en-US" altLang="zh-CN" b="1">
                <a:latin typeface="Times New Roman" panose="02020603050405020304" pitchFamily="18" charset="0"/>
              </a:rPr>
              <a:t>; </a:t>
            </a:r>
            <a:r>
              <a:rPr lang="zh-CN" altLang="en-US" b="1">
                <a:latin typeface="Times New Roman" panose="02020603050405020304" pitchFamily="18" charset="0"/>
              </a:rPr>
              <a:t>直到</a:t>
            </a:r>
            <a:endParaRPr lang="zh-CN" altLang="en-US" b="1">
              <a:latin typeface="Times New Roman" panose="02020603050405020304" pitchFamily="18" charset="0"/>
            </a:endParaRPr>
          </a:p>
          <a:p>
            <a:pPr marL="914400" lvl="2" indent="0" algn="just" eaLnBrk="1" hangingPunct="1">
              <a:lnSpc>
                <a:spcPct val="120000"/>
              </a:lnSpc>
              <a:spcAft>
                <a:spcPct val="20000"/>
              </a:spcAft>
              <a:buClr>
                <a:srgbClr val="114FFB"/>
              </a:buClr>
              <a:buSzTx/>
              <a:buFont typeface="Wingdings" panose="05000000000000000000" pitchFamily="2" charset="2"/>
              <a:buChar char="ü"/>
            </a:pPr>
            <a:r>
              <a:rPr lang="zh-CN" altLang="en-US" b="1">
                <a:latin typeface="Times New Roman" panose="02020603050405020304" pitchFamily="18" charset="0"/>
              </a:rPr>
              <a:t> 或规则集合中的规则都不可用，或系统使用了一条以句号结束的规则，算法结束。</a:t>
            </a:r>
            <a:endParaRPr lang="zh-CN" altLang="en-US" b="1">
              <a:latin typeface="Times New Roman" panose="02020603050405020304" pitchFamily="18" charset="0"/>
            </a:endParaRPr>
          </a:p>
        </p:txBody>
      </p:sp>
      <p:sp>
        <p:nvSpPr>
          <p:cNvPr id="19460" name="Rectangle 4"/>
          <p:cNvSpPr>
            <a:spLocks noGrp="1"/>
          </p:cNvSpPr>
          <p:nvPr>
            <p:ph type="title"/>
          </p:nvPr>
        </p:nvSpPr>
        <p:spPr>
          <a:xfrm>
            <a:off x="823913" y="692150"/>
            <a:ext cx="7924800" cy="1143000"/>
          </a:xfrm>
          <a:ln/>
        </p:spPr>
        <p:txBody>
          <a:bodyPr vert="horz" wrap="square" lIns="91440" tIns="45720" rIns="91440" bIns="45720" anchor="b" anchorCtr="0"/>
          <a:p>
            <a:pPr eaLnBrk="1" hangingPunct="1"/>
            <a:r>
              <a:rPr lang="zh-CN" altLang="en-US" sz="3200">
                <a:latin typeface="黑体" panose="02010609060101010101" pitchFamily="49" charset="-122"/>
                <a:ea typeface="黑体" panose="02010609060101010101" pitchFamily="49" charset="-122"/>
              </a:rPr>
              <a:t>产生式认知模型</a:t>
            </a:r>
            <a:endParaRPr lang="zh-CN" altLang="en-US" sz="3200">
              <a:latin typeface="黑体" panose="02010609060101010101" pitchFamily="49" charset="-122"/>
              <a:ea typeface="黑体" panose="02010609060101010101"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5939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59395" name="AutoShape 152"/>
          <p:cNvSpPr/>
          <p:nvPr/>
        </p:nvSpPr>
        <p:spPr>
          <a:xfrm>
            <a:off x="3797300" y="5013325"/>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R1</a:t>
            </a:r>
            <a:endParaRPr lang="en-US" altLang="zh-CN" sz="1800"/>
          </a:p>
        </p:txBody>
      </p:sp>
      <p:sp>
        <p:nvSpPr>
          <p:cNvPr id="59396" name="AutoShape 150"/>
          <p:cNvSpPr/>
          <p:nvPr/>
        </p:nvSpPr>
        <p:spPr>
          <a:xfrm>
            <a:off x="3779838" y="4365625"/>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R3</a:t>
            </a:r>
            <a:endParaRPr lang="en-US" altLang="zh-CN" sz="1800"/>
          </a:p>
        </p:txBody>
      </p:sp>
      <p:sp>
        <p:nvSpPr>
          <p:cNvPr id="59397" name="AutoShape 151"/>
          <p:cNvSpPr/>
          <p:nvPr/>
        </p:nvSpPr>
        <p:spPr>
          <a:xfrm>
            <a:off x="3708400" y="3676650"/>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R1</a:t>
            </a:r>
            <a:endParaRPr lang="en-US" altLang="zh-CN" sz="1800"/>
          </a:p>
        </p:txBody>
      </p:sp>
      <p:cxnSp>
        <p:nvCxnSpPr>
          <p:cNvPr id="59398" name="AutoShape 89"/>
          <p:cNvCxnSpPr/>
          <p:nvPr/>
        </p:nvCxnSpPr>
        <p:spPr>
          <a:xfrm>
            <a:off x="6389688" y="3890963"/>
            <a:ext cx="0" cy="95250"/>
          </a:xfrm>
          <a:prstGeom prst="straightConnector1">
            <a:avLst/>
          </a:prstGeom>
          <a:ln w="9525" cap="flat" cmpd="sng">
            <a:solidFill>
              <a:srgbClr val="000000"/>
            </a:solidFill>
            <a:prstDash val="solid"/>
            <a:headEnd type="none" w="med" len="med"/>
            <a:tailEnd type="triangle" w="med" len="med"/>
          </a:ln>
        </p:spPr>
      </p:cxnSp>
      <p:cxnSp>
        <p:nvCxnSpPr>
          <p:cNvPr id="59399" name="AutoShape 91"/>
          <p:cNvCxnSpPr/>
          <p:nvPr/>
        </p:nvCxnSpPr>
        <p:spPr>
          <a:xfrm>
            <a:off x="3656013" y="3890963"/>
            <a:ext cx="0" cy="76200"/>
          </a:xfrm>
          <a:prstGeom prst="straightConnector1">
            <a:avLst/>
          </a:prstGeom>
          <a:ln w="9525" cap="flat" cmpd="sng">
            <a:solidFill>
              <a:srgbClr val="000000"/>
            </a:solidFill>
            <a:prstDash val="solid"/>
            <a:headEnd type="none" w="med" len="med"/>
            <a:tailEnd type="triangle" w="med" len="med"/>
          </a:ln>
        </p:spPr>
      </p:cxnSp>
      <p:cxnSp>
        <p:nvCxnSpPr>
          <p:cNvPr id="59400" name="AutoShape 92"/>
          <p:cNvCxnSpPr/>
          <p:nvPr/>
        </p:nvCxnSpPr>
        <p:spPr>
          <a:xfrm>
            <a:off x="3617913" y="5072063"/>
            <a:ext cx="0" cy="85725"/>
          </a:xfrm>
          <a:prstGeom prst="straightConnector1">
            <a:avLst/>
          </a:prstGeom>
          <a:ln w="9525" cap="flat" cmpd="sng">
            <a:solidFill>
              <a:srgbClr val="000000"/>
            </a:solidFill>
            <a:prstDash val="solid"/>
            <a:headEnd type="none" w="med" len="med"/>
            <a:tailEnd type="triangle" w="med" len="med"/>
          </a:ln>
        </p:spPr>
      </p:cxnSp>
      <p:cxnSp>
        <p:nvCxnSpPr>
          <p:cNvPr id="59401" name="AutoShape 96"/>
          <p:cNvCxnSpPr/>
          <p:nvPr/>
        </p:nvCxnSpPr>
        <p:spPr>
          <a:xfrm>
            <a:off x="5122863" y="4243388"/>
            <a:ext cx="676275" cy="0"/>
          </a:xfrm>
          <a:prstGeom prst="straightConnector1">
            <a:avLst/>
          </a:prstGeom>
          <a:ln w="9525" cap="flat" cmpd="sng">
            <a:solidFill>
              <a:srgbClr val="000000"/>
            </a:solidFill>
            <a:prstDash val="solid"/>
            <a:headEnd type="none" w="med" len="med"/>
            <a:tailEnd type="triangle" w="med" len="med"/>
          </a:ln>
        </p:spPr>
      </p:cxnSp>
      <p:cxnSp>
        <p:nvCxnSpPr>
          <p:cNvPr id="59402" name="AutoShape 98"/>
          <p:cNvCxnSpPr/>
          <p:nvPr/>
        </p:nvCxnSpPr>
        <p:spPr>
          <a:xfrm>
            <a:off x="2370138" y="4243388"/>
            <a:ext cx="695325" cy="0"/>
          </a:xfrm>
          <a:prstGeom prst="straightConnector1">
            <a:avLst/>
          </a:prstGeom>
          <a:ln w="9525" cap="flat" cmpd="sng">
            <a:solidFill>
              <a:srgbClr val="000000"/>
            </a:solidFill>
            <a:prstDash val="solid"/>
            <a:headEnd type="none" w="med" len="med"/>
            <a:tailEnd type="triangle" w="med" len="med"/>
          </a:ln>
        </p:spPr>
      </p:cxnSp>
      <p:sp>
        <p:nvSpPr>
          <p:cNvPr id="59403" name="AutoShape 99"/>
          <p:cNvSpPr/>
          <p:nvPr/>
        </p:nvSpPr>
        <p:spPr>
          <a:xfrm>
            <a:off x="3065463" y="3900488"/>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S12</a:t>
            </a:r>
            <a:endParaRPr lang="en-US" altLang="zh-CN" sz="1800"/>
          </a:p>
        </p:txBody>
      </p:sp>
      <p:sp>
        <p:nvSpPr>
          <p:cNvPr id="59404" name="AutoShape 100"/>
          <p:cNvSpPr/>
          <p:nvPr/>
        </p:nvSpPr>
        <p:spPr>
          <a:xfrm>
            <a:off x="3065463" y="2730500"/>
            <a:ext cx="695325" cy="665163"/>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S11</a:t>
            </a:r>
            <a:endParaRPr lang="en-US" altLang="zh-CN" sz="1800"/>
          </a:p>
        </p:txBody>
      </p:sp>
      <p:sp>
        <p:nvSpPr>
          <p:cNvPr id="59405" name="AutoShape 101"/>
          <p:cNvSpPr/>
          <p:nvPr/>
        </p:nvSpPr>
        <p:spPr>
          <a:xfrm>
            <a:off x="1674813" y="3900488"/>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S0</a:t>
            </a:r>
            <a:endParaRPr lang="en-US" altLang="zh-CN" sz="1800"/>
          </a:p>
        </p:txBody>
      </p:sp>
      <p:sp>
        <p:nvSpPr>
          <p:cNvPr id="59406" name="AutoShape 102"/>
          <p:cNvSpPr/>
          <p:nvPr/>
        </p:nvSpPr>
        <p:spPr>
          <a:xfrm>
            <a:off x="3027363" y="5072063"/>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S13</a:t>
            </a:r>
            <a:endParaRPr lang="en-US" altLang="zh-CN" sz="1800"/>
          </a:p>
        </p:txBody>
      </p:sp>
      <p:sp>
        <p:nvSpPr>
          <p:cNvPr id="59407" name="AutoShape 103"/>
          <p:cNvSpPr/>
          <p:nvPr/>
        </p:nvSpPr>
        <p:spPr>
          <a:xfrm>
            <a:off x="4418013" y="2730500"/>
            <a:ext cx="695325" cy="665163"/>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S3</a:t>
            </a:r>
            <a:endParaRPr lang="en-US" altLang="zh-CN" sz="1800"/>
          </a:p>
        </p:txBody>
      </p:sp>
      <p:sp>
        <p:nvSpPr>
          <p:cNvPr id="59408" name="AutoShape 104"/>
          <p:cNvSpPr/>
          <p:nvPr/>
        </p:nvSpPr>
        <p:spPr>
          <a:xfrm>
            <a:off x="4427538" y="3890963"/>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S2</a:t>
            </a:r>
            <a:endParaRPr lang="en-US" altLang="zh-CN" sz="1800"/>
          </a:p>
        </p:txBody>
      </p:sp>
      <p:sp>
        <p:nvSpPr>
          <p:cNvPr id="59409" name="AutoShape 105"/>
          <p:cNvSpPr/>
          <p:nvPr/>
        </p:nvSpPr>
        <p:spPr>
          <a:xfrm>
            <a:off x="5799138" y="3890963"/>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SG</a:t>
            </a:r>
            <a:endParaRPr lang="en-US" altLang="zh-CN" sz="1800"/>
          </a:p>
        </p:txBody>
      </p:sp>
      <p:sp>
        <p:nvSpPr>
          <p:cNvPr id="59410" name="AutoShape 106"/>
          <p:cNvSpPr/>
          <p:nvPr/>
        </p:nvSpPr>
        <p:spPr>
          <a:xfrm>
            <a:off x="4418013" y="5062538"/>
            <a:ext cx="695325" cy="666750"/>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S1</a:t>
            </a:r>
            <a:endParaRPr lang="en-US" altLang="zh-CN" sz="1800"/>
          </a:p>
        </p:txBody>
      </p:sp>
      <p:cxnSp>
        <p:nvCxnSpPr>
          <p:cNvPr id="59411" name="AutoShape 107"/>
          <p:cNvCxnSpPr/>
          <p:nvPr/>
        </p:nvCxnSpPr>
        <p:spPr>
          <a:xfrm flipV="1">
            <a:off x="2284413" y="3281363"/>
            <a:ext cx="847725" cy="733425"/>
          </a:xfrm>
          <a:prstGeom prst="straightConnector1">
            <a:avLst/>
          </a:prstGeom>
          <a:ln w="9525" cap="flat" cmpd="sng">
            <a:solidFill>
              <a:srgbClr val="000000"/>
            </a:solidFill>
            <a:prstDash val="solid"/>
            <a:headEnd type="none" w="med" len="med"/>
            <a:tailEnd type="triangle" w="med" len="med"/>
          </a:ln>
        </p:spPr>
      </p:cxnSp>
      <p:cxnSp>
        <p:nvCxnSpPr>
          <p:cNvPr id="59412" name="AutoShape 108"/>
          <p:cNvCxnSpPr/>
          <p:nvPr/>
        </p:nvCxnSpPr>
        <p:spPr>
          <a:xfrm>
            <a:off x="2284413" y="4471988"/>
            <a:ext cx="781050" cy="704850"/>
          </a:xfrm>
          <a:prstGeom prst="straightConnector1">
            <a:avLst/>
          </a:prstGeom>
          <a:ln w="9525" cap="flat" cmpd="sng">
            <a:solidFill>
              <a:srgbClr val="000000"/>
            </a:solidFill>
            <a:prstDash val="solid"/>
            <a:headEnd type="none" w="med" len="med"/>
            <a:tailEnd type="triangle" w="med" len="med"/>
          </a:ln>
        </p:spPr>
      </p:cxnSp>
      <p:cxnSp>
        <p:nvCxnSpPr>
          <p:cNvPr id="59413" name="AutoShape 109"/>
          <p:cNvCxnSpPr/>
          <p:nvPr/>
        </p:nvCxnSpPr>
        <p:spPr>
          <a:xfrm>
            <a:off x="3722688" y="5414963"/>
            <a:ext cx="695325" cy="9525"/>
          </a:xfrm>
          <a:prstGeom prst="straightConnector1">
            <a:avLst/>
          </a:prstGeom>
          <a:ln w="9525" cap="flat" cmpd="sng">
            <a:solidFill>
              <a:srgbClr val="000000"/>
            </a:solidFill>
            <a:prstDash val="solid"/>
            <a:headEnd type="none" w="med" len="med"/>
            <a:tailEnd type="triangle" w="med" len="med"/>
          </a:ln>
        </p:spPr>
      </p:cxnSp>
      <p:cxnSp>
        <p:nvCxnSpPr>
          <p:cNvPr id="59414" name="AutoShape 110"/>
          <p:cNvCxnSpPr/>
          <p:nvPr/>
        </p:nvCxnSpPr>
        <p:spPr>
          <a:xfrm flipV="1">
            <a:off x="3656013" y="4471988"/>
            <a:ext cx="847725" cy="704850"/>
          </a:xfrm>
          <a:prstGeom prst="straightConnector1">
            <a:avLst/>
          </a:prstGeom>
          <a:ln w="9525" cap="flat" cmpd="sng">
            <a:solidFill>
              <a:srgbClr val="000000"/>
            </a:solidFill>
            <a:prstDash val="solid"/>
            <a:headEnd type="none" w="med" len="med"/>
            <a:tailEnd type="triangle" w="med" len="med"/>
          </a:ln>
        </p:spPr>
      </p:cxnSp>
      <p:cxnSp>
        <p:nvCxnSpPr>
          <p:cNvPr id="59415" name="AutoShape 111"/>
          <p:cNvCxnSpPr/>
          <p:nvPr/>
        </p:nvCxnSpPr>
        <p:spPr>
          <a:xfrm>
            <a:off x="3656013" y="4471988"/>
            <a:ext cx="847725" cy="704850"/>
          </a:xfrm>
          <a:prstGeom prst="straightConnector1">
            <a:avLst/>
          </a:prstGeom>
          <a:ln w="9525" cap="flat" cmpd="sng">
            <a:solidFill>
              <a:srgbClr val="000000"/>
            </a:solidFill>
            <a:prstDash val="solid"/>
            <a:headEnd type="none" w="med" len="med"/>
            <a:tailEnd type="triangle" w="med" len="med"/>
          </a:ln>
        </p:spPr>
      </p:cxnSp>
      <p:cxnSp>
        <p:nvCxnSpPr>
          <p:cNvPr id="59416" name="AutoShape 112"/>
          <p:cNvCxnSpPr/>
          <p:nvPr/>
        </p:nvCxnSpPr>
        <p:spPr>
          <a:xfrm flipV="1">
            <a:off x="3722688" y="3328988"/>
            <a:ext cx="781050" cy="685800"/>
          </a:xfrm>
          <a:prstGeom prst="straightConnector1">
            <a:avLst/>
          </a:prstGeom>
          <a:ln w="9525" cap="flat" cmpd="sng">
            <a:solidFill>
              <a:srgbClr val="000000"/>
            </a:solidFill>
            <a:prstDash val="solid"/>
            <a:headEnd type="none" w="med" len="med"/>
            <a:tailEnd type="triangle" w="med" len="med"/>
          </a:ln>
        </p:spPr>
      </p:cxnSp>
      <p:cxnSp>
        <p:nvCxnSpPr>
          <p:cNvPr id="59417" name="AutoShape 113"/>
          <p:cNvCxnSpPr/>
          <p:nvPr/>
        </p:nvCxnSpPr>
        <p:spPr>
          <a:xfrm>
            <a:off x="3760788" y="3090863"/>
            <a:ext cx="657225" cy="9525"/>
          </a:xfrm>
          <a:prstGeom prst="straightConnector1">
            <a:avLst/>
          </a:prstGeom>
          <a:ln w="9525" cap="flat" cmpd="sng">
            <a:solidFill>
              <a:srgbClr val="000000"/>
            </a:solidFill>
            <a:prstDash val="solid"/>
            <a:headEnd type="none" w="med" len="med"/>
            <a:tailEnd type="triangle" w="med" len="med"/>
          </a:ln>
        </p:spPr>
      </p:cxnSp>
      <p:cxnSp>
        <p:nvCxnSpPr>
          <p:cNvPr id="59418" name="AutoShape 114"/>
          <p:cNvCxnSpPr/>
          <p:nvPr/>
        </p:nvCxnSpPr>
        <p:spPr>
          <a:xfrm>
            <a:off x="5046663" y="3281363"/>
            <a:ext cx="838200" cy="685800"/>
          </a:xfrm>
          <a:prstGeom prst="straightConnector1">
            <a:avLst/>
          </a:prstGeom>
          <a:ln w="9525" cap="flat" cmpd="sng">
            <a:solidFill>
              <a:srgbClr val="000000"/>
            </a:solidFill>
            <a:prstDash val="solid"/>
            <a:headEnd type="none" w="med" len="med"/>
            <a:tailEnd type="triangle" w="med" len="med"/>
          </a:ln>
        </p:spPr>
      </p:cxnSp>
      <p:cxnSp>
        <p:nvCxnSpPr>
          <p:cNvPr id="59419" name="AutoShape 115"/>
          <p:cNvCxnSpPr/>
          <p:nvPr/>
        </p:nvCxnSpPr>
        <p:spPr>
          <a:xfrm>
            <a:off x="3656013" y="3281363"/>
            <a:ext cx="847725" cy="733425"/>
          </a:xfrm>
          <a:prstGeom prst="straightConnector1">
            <a:avLst/>
          </a:prstGeom>
          <a:ln w="9525" cap="flat" cmpd="sng">
            <a:solidFill>
              <a:srgbClr val="000000"/>
            </a:solidFill>
            <a:prstDash val="solid"/>
            <a:headEnd type="none" w="med" len="med"/>
            <a:tailEnd type="triangle" w="med" len="med"/>
          </a:ln>
        </p:spPr>
      </p:cxnSp>
      <p:cxnSp>
        <p:nvCxnSpPr>
          <p:cNvPr id="59420" name="AutoShape 116"/>
          <p:cNvCxnSpPr/>
          <p:nvPr/>
        </p:nvCxnSpPr>
        <p:spPr>
          <a:xfrm flipV="1">
            <a:off x="5046663" y="4471988"/>
            <a:ext cx="838200" cy="704850"/>
          </a:xfrm>
          <a:prstGeom prst="straightConnector1">
            <a:avLst/>
          </a:prstGeom>
          <a:ln w="9525" cap="flat" cmpd="sng">
            <a:solidFill>
              <a:srgbClr val="000000"/>
            </a:solidFill>
            <a:prstDash val="solid"/>
            <a:headEnd type="none" w="med" len="med"/>
            <a:tailEnd type="triangle" w="med" len="med"/>
          </a:ln>
        </p:spPr>
      </p:cxnSp>
      <p:sp>
        <p:nvSpPr>
          <p:cNvPr id="59421" name="AutoShape 117"/>
          <p:cNvSpPr/>
          <p:nvPr/>
        </p:nvSpPr>
        <p:spPr>
          <a:xfrm>
            <a:off x="2274888" y="4767263"/>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R3</a:t>
            </a:r>
            <a:endParaRPr lang="en-US" altLang="zh-CN" sz="1800"/>
          </a:p>
        </p:txBody>
      </p:sp>
      <p:sp>
        <p:nvSpPr>
          <p:cNvPr id="59422" name="AutoShape 118"/>
          <p:cNvSpPr/>
          <p:nvPr/>
        </p:nvSpPr>
        <p:spPr>
          <a:xfrm>
            <a:off x="2532063" y="3948113"/>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R2</a:t>
            </a:r>
            <a:endParaRPr lang="en-US" altLang="zh-CN" sz="1800"/>
          </a:p>
        </p:txBody>
      </p:sp>
      <p:sp>
        <p:nvSpPr>
          <p:cNvPr id="59423" name="AutoShape 119"/>
          <p:cNvSpPr/>
          <p:nvPr/>
        </p:nvSpPr>
        <p:spPr>
          <a:xfrm>
            <a:off x="2360613" y="3395663"/>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R1</a:t>
            </a:r>
            <a:endParaRPr lang="en-US" altLang="zh-CN" sz="1800"/>
          </a:p>
        </p:txBody>
      </p:sp>
      <p:sp>
        <p:nvSpPr>
          <p:cNvPr id="59424" name="AutoShape 120"/>
          <p:cNvSpPr/>
          <p:nvPr/>
        </p:nvSpPr>
        <p:spPr>
          <a:xfrm>
            <a:off x="5226050" y="3976688"/>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R2</a:t>
            </a:r>
            <a:endParaRPr lang="en-US" altLang="zh-CN" sz="1800"/>
          </a:p>
        </p:txBody>
      </p:sp>
      <p:sp>
        <p:nvSpPr>
          <p:cNvPr id="59425" name="AutoShape 121"/>
          <p:cNvSpPr/>
          <p:nvPr/>
        </p:nvSpPr>
        <p:spPr>
          <a:xfrm>
            <a:off x="5435600" y="3328988"/>
            <a:ext cx="342900" cy="257175"/>
          </a:xfrm>
          <a:prstGeom prst="callout1">
            <a:avLst>
              <a:gd name="adj1" fmla="val 44444"/>
              <a:gd name="adj2" fmla="val 122222"/>
              <a:gd name="adj3" fmla="val 40741"/>
              <a:gd name="adj4" fmla="val 122778"/>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R3</a:t>
            </a:r>
            <a:endParaRPr lang="en-US" altLang="zh-CN" sz="1800"/>
          </a:p>
        </p:txBody>
      </p:sp>
      <p:sp>
        <p:nvSpPr>
          <p:cNvPr id="59426" name="AutoShape 122"/>
          <p:cNvSpPr/>
          <p:nvPr/>
        </p:nvSpPr>
        <p:spPr>
          <a:xfrm rot="5400000">
            <a:off x="3255963" y="2406650"/>
            <a:ext cx="314325" cy="485775"/>
          </a:xfrm>
          <a:prstGeom prst="moon">
            <a:avLst>
              <a:gd name="adj" fmla="val 78542"/>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t>R1</a:t>
            </a:r>
            <a:endParaRPr lang="en-US" altLang="zh-CN" sz="1000"/>
          </a:p>
        </p:txBody>
      </p:sp>
      <p:sp>
        <p:nvSpPr>
          <p:cNvPr id="59427" name="AutoShape 123"/>
          <p:cNvSpPr/>
          <p:nvPr/>
        </p:nvSpPr>
        <p:spPr>
          <a:xfrm rot="5400000">
            <a:off x="3255963" y="3576638"/>
            <a:ext cx="312737" cy="485775"/>
          </a:xfrm>
          <a:prstGeom prst="moon">
            <a:avLst>
              <a:gd name="adj" fmla="val 78542"/>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R2</a:t>
            </a:r>
            <a:endParaRPr lang="en-US" altLang="zh-CN" sz="1800"/>
          </a:p>
        </p:txBody>
      </p:sp>
      <p:sp>
        <p:nvSpPr>
          <p:cNvPr id="59428" name="AutoShape 124"/>
          <p:cNvSpPr/>
          <p:nvPr/>
        </p:nvSpPr>
        <p:spPr>
          <a:xfrm rot="5400000">
            <a:off x="3217863" y="4776788"/>
            <a:ext cx="312737" cy="485775"/>
          </a:xfrm>
          <a:prstGeom prst="moon">
            <a:avLst>
              <a:gd name="adj" fmla="val 63356"/>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R3</a:t>
            </a:r>
            <a:endParaRPr lang="en-US" altLang="zh-CN" sz="1800"/>
          </a:p>
        </p:txBody>
      </p:sp>
      <p:sp>
        <p:nvSpPr>
          <p:cNvPr id="59429" name="AutoShape 125"/>
          <p:cNvSpPr/>
          <p:nvPr/>
        </p:nvSpPr>
        <p:spPr>
          <a:xfrm rot="10800000">
            <a:off x="5008563" y="2806700"/>
            <a:ext cx="352425" cy="484188"/>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R2</a:t>
            </a:r>
            <a:endParaRPr lang="en-US" altLang="zh-CN" sz="1800"/>
          </a:p>
        </p:txBody>
      </p:sp>
      <p:sp>
        <p:nvSpPr>
          <p:cNvPr id="59430" name="AutoShape 126"/>
          <p:cNvSpPr/>
          <p:nvPr/>
        </p:nvSpPr>
        <p:spPr>
          <a:xfrm rot="5400000">
            <a:off x="5989638" y="3586163"/>
            <a:ext cx="312737"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R1</a:t>
            </a:r>
            <a:endParaRPr lang="en-US" altLang="zh-CN" sz="1800"/>
          </a:p>
        </p:txBody>
      </p:sp>
      <p:sp>
        <p:nvSpPr>
          <p:cNvPr id="59431" name="AutoShape 127"/>
          <p:cNvSpPr/>
          <p:nvPr/>
        </p:nvSpPr>
        <p:spPr>
          <a:xfrm rot="5400000">
            <a:off x="4618038" y="3586163"/>
            <a:ext cx="312737"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R3</a:t>
            </a:r>
            <a:endParaRPr lang="en-US" altLang="zh-CN" sz="1800"/>
          </a:p>
        </p:txBody>
      </p:sp>
      <p:sp>
        <p:nvSpPr>
          <p:cNvPr id="59432" name="AutoShape 128"/>
          <p:cNvSpPr/>
          <p:nvPr/>
        </p:nvSpPr>
        <p:spPr>
          <a:xfrm rot="5400000">
            <a:off x="4608513" y="4757738"/>
            <a:ext cx="312737"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R3</a:t>
            </a:r>
            <a:endParaRPr lang="en-US" altLang="zh-CN" sz="1800"/>
          </a:p>
        </p:txBody>
      </p:sp>
      <p:sp>
        <p:nvSpPr>
          <p:cNvPr id="59433" name="AutoShape 129"/>
          <p:cNvSpPr/>
          <p:nvPr/>
        </p:nvSpPr>
        <p:spPr>
          <a:xfrm rot="-5400000">
            <a:off x="4608513" y="5548313"/>
            <a:ext cx="314325"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R2</a:t>
            </a:r>
            <a:endParaRPr lang="en-US" altLang="zh-CN" sz="1800"/>
          </a:p>
        </p:txBody>
      </p:sp>
      <p:sp>
        <p:nvSpPr>
          <p:cNvPr id="59434" name="AutoShape 130"/>
          <p:cNvSpPr/>
          <p:nvPr/>
        </p:nvSpPr>
        <p:spPr>
          <a:xfrm rot="5400000">
            <a:off x="4608513" y="2425700"/>
            <a:ext cx="314325"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R1</a:t>
            </a:r>
            <a:endParaRPr lang="en-US" altLang="zh-CN" sz="1800"/>
          </a:p>
        </p:txBody>
      </p:sp>
      <p:sp>
        <p:nvSpPr>
          <p:cNvPr id="59435" name="AutoShape 131"/>
          <p:cNvSpPr/>
          <p:nvPr/>
        </p:nvSpPr>
        <p:spPr>
          <a:xfrm rot="10800000">
            <a:off x="6389688" y="3986213"/>
            <a:ext cx="342900"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R2</a:t>
            </a:r>
            <a:endParaRPr lang="en-US" altLang="zh-CN" sz="1800"/>
          </a:p>
        </p:txBody>
      </p:sp>
      <p:sp>
        <p:nvSpPr>
          <p:cNvPr id="59436" name="AutoShape 132"/>
          <p:cNvSpPr/>
          <p:nvPr/>
        </p:nvSpPr>
        <p:spPr>
          <a:xfrm rot="-5400000">
            <a:off x="5989638" y="4386263"/>
            <a:ext cx="314325"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1000">
                <a:latin typeface="Calibri" panose="020F0502020204030204" pitchFamily="34" charset="0"/>
              </a:rPr>
              <a:t>R3</a:t>
            </a:r>
            <a:endParaRPr lang="en-US" altLang="zh-CN" sz="1800"/>
          </a:p>
        </p:txBody>
      </p:sp>
      <p:sp>
        <p:nvSpPr>
          <p:cNvPr id="59437" name="AutoShape 133"/>
          <p:cNvSpPr/>
          <p:nvPr/>
        </p:nvSpPr>
        <p:spPr>
          <a:xfrm>
            <a:off x="4217988" y="3986213"/>
            <a:ext cx="314325" cy="485775"/>
          </a:xfrm>
          <a:prstGeom prst="moon">
            <a:avLst>
              <a:gd name="adj" fmla="val 69431"/>
            </a:avLst>
          </a:prstGeom>
          <a:solidFill>
            <a:srgbClr val="FFFFFF"/>
          </a:solidFill>
          <a:ln w="9525" cap="flat" cmpd="sng">
            <a:solidFill>
              <a:srgbClr val="000000"/>
            </a:solidFill>
            <a:prstDash val="solid"/>
            <a:miter/>
            <a:headEnd type="none" w="med" len="med"/>
            <a:tailEnd type="none" w="med" len="med"/>
          </a:ln>
        </p:spPr>
        <p:txBody>
          <a:bodyPr lIns="0" tIns="46800" r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900">
                <a:latin typeface="Calibri" panose="020F0502020204030204" pitchFamily="34" charset="0"/>
              </a:rPr>
              <a:t>R</a:t>
            </a:r>
            <a:r>
              <a:rPr lang="en-US" altLang="zh-CN" sz="1000">
                <a:latin typeface="Calibri" panose="020F0502020204030204" pitchFamily="34" charset="0"/>
              </a:rPr>
              <a:t>1</a:t>
            </a:r>
            <a:endParaRPr lang="en-US" altLang="zh-CN" sz="1800"/>
          </a:p>
        </p:txBody>
      </p:sp>
      <p:cxnSp>
        <p:nvCxnSpPr>
          <p:cNvPr id="59438" name="AutoShape 134"/>
          <p:cNvCxnSpPr/>
          <p:nvPr/>
        </p:nvCxnSpPr>
        <p:spPr>
          <a:xfrm>
            <a:off x="3656013" y="2730500"/>
            <a:ext cx="0" cy="76200"/>
          </a:xfrm>
          <a:prstGeom prst="straightConnector1">
            <a:avLst/>
          </a:prstGeom>
          <a:ln w="9525" cap="flat" cmpd="sng">
            <a:solidFill>
              <a:srgbClr val="000000"/>
            </a:solidFill>
            <a:prstDash val="solid"/>
            <a:headEnd type="none" w="med" len="med"/>
            <a:tailEnd type="triangle" w="med" len="med"/>
          </a:ln>
        </p:spPr>
      </p:cxnSp>
      <p:cxnSp>
        <p:nvCxnSpPr>
          <p:cNvPr id="59439" name="AutoShape 135"/>
          <p:cNvCxnSpPr/>
          <p:nvPr/>
        </p:nvCxnSpPr>
        <p:spPr>
          <a:xfrm>
            <a:off x="5008563" y="2730500"/>
            <a:ext cx="0" cy="76200"/>
          </a:xfrm>
          <a:prstGeom prst="straightConnector1">
            <a:avLst/>
          </a:prstGeom>
          <a:ln w="9525" cap="flat" cmpd="sng">
            <a:solidFill>
              <a:srgbClr val="000000"/>
            </a:solidFill>
            <a:prstDash val="solid"/>
            <a:headEnd type="none" w="med" len="med"/>
            <a:tailEnd type="triangle" w="med" len="med"/>
          </a:ln>
        </p:spPr>
      </p:cxnSp>
      <p:cxnSp>
        <p:nvCxnSpPr>
          <p:cNvPr id="59440" name="AutoShape 136"/>
          <p:cNvCxnSpPr/>
          <p:nvPr/>
        </p:nvCxnSpPr>
        <p:spPr>
          <a:xfrm flipH="1">
            <a:off x="5008563" y="3281363"/>
            <a:ext cx="104775" cy="0"/>
          </a:xfrm>
          <a:prstGeom prst="straightConnector1">
            <a:avLst/>
          </a:prstGeom>
          <a:ln w="9525" cap="flat" cmpd="sng">
            <a:solidFill>
              <a:srgbClr val="000000"/>
            </a:solidFill>
            <a:prstDash val="solid"/>
            <a:headEnd type="none" w="med" len="med"/>
            <a:tailEnd type="triangle" w="med" len="med"/>
          </a:ln>
        </p:spPr>
      </p:cxnSp>
      <p:cxnSp>
        <p:nvCxnSpPr>
          <p:cNvPr id="59441" name="AutoShape 137"/>
          <p:cNvCxnSpPr/>
          <p:nvPr/>
        </p:nvCxnSpPr>
        <p:spPr>
          <a:xfrm>
            <a:off x="5008563" y="3843338"/>
            <a:ext cx="0" cy="123825"/>
          </a:xfrm>
          <a:prstGeom prst="straightConnector1">
            <a:avLst/>
          </a:prstGeom>
          <a:ln w="9525" cap="flat" cmpd="sng">
            <a:solidFill>
              <a:srgbClr val="000000"/>
            </a:solidFill>
            <a:prstDash val="solid"/>
            <a:headEnd type="none" w="med" len="med"/>
            <a:tailEnd type="triangle" w="med" len="med"/>
          </a:ln>
        </p:spPr>
      </p:cxnSp>
      <p:cxnSp>
        <p:nvCxnSpPr>
          <p:cNvPr id="59442" name="AutoShape 138"/>
          <p:cNvCxnSpPr/>
          <p:nvPr/>
        </p:nvCxnSpPr>
        <p:spPr>
          <a:xfrm>
            <a:off x="4418013" y="3986213"/>
            <a:ext cx="104775" cy="0"/>
          </a:xfrm>
          <a:prstGeom prst="straightConnector1">
            <a:avLst/>
          </a:prstGeom>
          <a:ln w="9525" cap="flat" cmpd="sng">
            <a:solidFill>
              <a:srgbClr val="000000"/>
            </a:solidFill>
            <a:prstDash val="solid"/>
            <a:headEnd type="none" w="med" len="med"/>
            <a:tailEnd type="triangle" w="med" len="med"/>
          </a:ln>
        </p:spPr>
      </p:cxnSp>
      <p:cxnSp>
        <p:nvCxnSpPr>
          <p:cNvPr id="59443" name="AutoShape 139"/>
          <p:cNvCxnSpPr/>
          <p:nvPr/>
        </p:nvCxnSpPr>
        <p:spPr>
          <a:xfrm>
            <a:off x="5008563" y="5024438"/>
            <a:ext cx="0" cy="133350"/>
          </a:xfrm>
          <a:prstGeom prst="straightConnector1">
            <a:avLst/>
          </a:prstGeom>
          <a:ln w="9525" cap="flat" cmpd="sng">
            <a:solidFill>
              <a:srgbClr val="000000"/>
            </a:solidFill>
            <a:prstDash val="solid"/>
            <a:headEnd type="none" w="med" len="med"/>
            <a:tailEnd type="triangle" w="med" len="med"/>
          </a:ln>
        </p:spPr>
      </p:cxnSp>
      <p:cxnSp>
        <p:nvCxnSpPr>
          <p:cNvPr id="59444" name="AutoShape 140"/>
          <p:cNvCxnSpPr/>
          <p:nvPr/>
        </p:nvCxnSpPr>
        <p:spPr>
          <a:xfrm flipV="1">
            <a:off x="5008563" y="5634038"/>
            <a:ext cx="0" cy="104775"/>
          </a:xfrm>
          <a:prstGeom prst="straightConnector1">
            <a:avLst/>
          </a:prstGeom>
          <a:ln w="9525" cap="flat" cmpd="sng">
            <a:solidFill>
              <a:srgbClr val="000000"/>
            </a:solidFill>
            <a:prstDash val="solid"/>
            <a:headEnd type="none" w="med" len="med"/>
            <a:tailEnd type="triangle" w="med" len="med"/>
          </a:ln>
        </p:spPr>
      </p:cxnSp>
      <p:cxnSp>
        <p:nvCxnSpPr>
          <p:cNvPr id="59445" name="AutoShape 141"/>
          <p:cNvCxnSpPr/>
          <p:nvPr/>
        </p:nvCxnSpPr>
        <p:spPr>
          <a:xfrm flipH="1">
            <a:off x="6389688" y="4471988"/>
            <a:ext cx="104775" cy="0"/>
          </a:xfrm>
          <a:prstGeom prst="straightConnector1">
            <a:avLst/>
          </a:prstGeom>
          <a:ln w="9525" cap="flat" cmpd="sng">
            <a:solidFill>
              <a:srgbClr val="000000"/>
            </a:solidFill>
            <a:prstDash val="solid"/>
            <a:headEnd type="none" w="med" len="med"/>
            <a:tailEnd type="triangle" w="med" len="med"/>
          </a:ln>
        </p:spPr>
      </p:cxnSp>
      <p:cxnSp>
        <p:nvCxnSpPr>
          <p:cNvPr id="59446" name="AutoShape 142"/>
          <p:cNvCxnSpPr/>
          <p:nvPr/>
        </p:nvCxnSpPr>
        <p:spPr>
          <a:xfrm flipV="1">
            <a:off x="5903913" y="4471988"/>
            <a:ext cx="0" cy="95250"/>
          </a:xfrm>
          <a:prstGeom prst="straightConnector1">
            <a:avLst/>
          </a:prstGeom>
          <a:ln w="9525" cap="flat" cmpd="sng">
            <a:solidFill>
              <a:srgbClr val="000000"/>
            </a:solidFill>
            <a:prstDash val="solid"/>
            <a:headEnd type="none" w="med" len="med"/>
            <a:tailEnd type="triangle" w="med" len="med"/>
          </a:ln>
        </p:spPr>
      </p:cxnSp>
      <p:sp>
        <p:nvSpPr>
          <p:cNvPr id="59447" name="AutoShape 143"/>
          <p:cNvSpPr>
            <a:spLocks noGrp="1"/>
          </p:cNvSpPr>
          <p:nvPr>
            <p:ph type="title"/>
          </p:nvPr>
        </p:nvSpPr>
        <p:spPr>
          <a:ln/>
        </p:spPr>
        <p:txBody>
          <a:bodyPr vert="horz" wrap="square" lIns="91440" tIns="45720" rIns="91440" bIns="45720" anchor="b" anchorCtr="0"/>
          <a:p>
            <a:pPr eaLnBrk="1" hangingPunct="1"/>
            <a:r>
              <a:rPr lang="zh-CN" altLang="en-US"/>
              <a:t>可交换的产生式系统例 </a:t>
            </a:r>
            <a:endParaRPr lang="zh-CN" altLang="en-US"/>
          </a:p>
        </p:txBody>
      </p:sp>
      <p:sp>
        <p:nvSpPr>
          <p:cNvPr id="59448" name="AutoShape 144"/>
          <p:cNvSpPr/>
          <p:nvPr/>
        </p:nvSpPr>
        <p:spPr>
          <a:xfrm>
            <a:off x="3941763" y="2708275"/>
            <a:ext cx="342900" cy="257175"/>
          </a:xfrm>
          <a:prstGeom prst="callout1">
            <a:avLst>
              <a:gd name="adj1" fmla="val 44444"/>
              <a:gd name="adj2" fmla="val 122222"/>
              <a:gd name="adj3" fmla="val 40741"/>
              <a:gd name="adj4" fmla="val 122778"/>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R2</a:t>
            </a:r>
            <a:endParaRPr lang="en-US" altLang="zh-CN" sz="1800"/>
          </a:p>
        </p:txBody>
      </p:sp>
      <p:sp>
        <p:nvSpPr>
          <p:cNvPr id="59449" name="AutoShape 149"/>
          <p:cNvSpPr/>
          <p:nvPr/>
        </p:nvSpPr>
        <p:spPr>
          <a:xfrm>
            <a:off x="3868738" y="3213100"/>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R3</a:t>
            </a:r>
            <a:endParaRPr lang="en-US" altLang="zh-CN" sz="1800"/>
          </a:p>
        </p:txBody>
      </p:sp>
      <p:sp>
        <p:nvSpPr>
          <p:cNvPr id="59450" name="AutoShape 153"/>
          <p:cNvSpPr/>
          <p:nvPr/>
        </p:nvSpPr>
        <p:spPr>
          <a:xfrm>
            <a:off x="3868738" y="5516563"/>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R2</a:t>
            </a:r>
            <a:endParaRPr lang="en-US" altLang="zh-CN" sz="1800"/>
          </a:p>
        </p:txBody>
      </p:sp>
      <p:sp>
        <p:nvSpPr>
          <p:cNvPr id="59451" name="AutoShape 154"/>
          <p:cNvSpPr/>
          <p:nvPr/>
        </p:nvSpPr>
        <p:spPr>
          <a:xfrm>
            <a:off x="5381625" y="4941888"/>
            <a:ext cx="342900" cy="257175"/>
          </a:xfrm>
          <a:prstGeom prst="callout1">
            <a:avLst>
              <a:gd name="adj1" fmla="val 44444"/>
              <a:gd name="adj2" fmla="val 122222"/>
              <a:gd name="adj3" fmla="val 33333"/>
              <a:gd name="adj4" fmla="val 136667"/>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i="1">
                <a:latin typeface="Times New Roman" panose="02020603050405020304" pitchFamily="18" charset="0"/>
              </a:rPr>
              <a:t>R1</a:t>
            </a:r>
            <a:endParaRPr lang="en-US" altLang="zh-CN" sz="180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041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0419" name="Rectangle 3"/>
          <p:cNvSpPr>
            <a:spLocks noGrp="1"/>
          </p:cNvSpPr>
          <p:nvPr>
            <p:ph idx="1"/>
          </p:nvPr>
        </p:nvSpPr>
        <p:spPr>
          <a:xfrm>
            <a:off x="827088" y="2492375"/>
            <a:ext cx="7920037" cy="3725863"/>
          </a:xfrm>
          <a:ln/>
        </p:spPr>
        <p:txBody>
          <a:bodyPr vert="horz" wrap="square" lIns="91440" tIns="45720" rIns="91440" bIns="45720" anchor="t" anchorCtr="0"/>
          <a:p>
            <a:pPr algn="just" eaLnBrk="1" hangingPunct="1">
              <a:lnSpc>
                <a:spcPct val="120000"/>
              </a:lnSpc>
              <a:buFont typeface="Wingdings" panose="05000000000000000000" pitchFamily="2" charset="2"/>
              <a:buChar char="Ø"/>
            </a:pPr>
            <a:r>
              <a:rPr lang="zh-CN" altLang="en-US" b="1">
                <a:solidFill>
                  <a:srgbClr val="0033CC"/>
                </a:solidFill>
              </a:rPr>
              <a:t>可交换产生式系统优点：</a:t>
            </a:r>
            <a:r>
              <a:rPr lang="zh-CN" altLang="en-US" b="1"/>
              <a:t>从初始状态到目标状态不依赖规则次序，不必探查等价路径，可以使用不可撤回策略。</a:t>
            </a:r>
            <a:endParaRPr lang="zh-CN" altLang="en-US" b="1"/>
          </a:p>
          <a:p>
            <a:pPr algn="just" eaLnBrk="1" hangingPunct="1">
              <a:lnSpc>
                <a:spcPct val="120000"/>
              </a:lnSpc>
              <a:buFont typeface="Wingdings" panose="05000000000000000000" pitchFamily="2" charset="2"/>
              <a:buChar char="Ø"/>
            </a:pPr>
            <a:r>
              <a:rPr lang="en-US" altLang="zh-CN" b="1">
                <a:solidFill>
                  <a:srgbClr val="0033CC"/>
                </a:solidFill>
              </a:rPr>
              <a:t>Note</a:t>
            </a:r>
            <a:r>
              <a:rPr lang="zh-CN" altLang="en-US" b="1">
                <a:solidFill>
                  <a:srgbClr val="0033CC"/>
                </a:solidFill>
              </a:rPr>
              <a:t>：</a:t>
            </a:r>
            <a:r>
              <a:rPr lang="zh-CN" altLang="en-US" b="1"/>
              <a:t>产生式系统的可交换性并不意味着整个规则序列的次序可以改变。只是最初作用于给定状态的那些规则使用起来与次序无关。</a:t>
            </a:r>
            <a:endParaRPr lang="zh-CN" altLang="en-US" b="1"/>
          </a:p>
          <a:p>
            <a:pPr algn="just" eaLnBrk="1" hangingPunct="1">
              <a:lnSpc>
                <a:spcPct val="120000"/>
              </a:lnSpc>
              <a:buNone/>
            </a:pPr>
            <a:endParaRPr lang="en-US" altLang="zh-CN" b="1"/>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2466"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2467" name="Rectangle 5"/>
          <p:cNvSpPr/>
          <p:nvPr/>
        </p:nvSpPr>
        <p:spPr>
          <a:xfrm>
            <a:off x="971550" y="2420938"/>
            <a:ext cx="8172450" cy="3725862"/>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609600" lvl="0" indent="-609600" algn="just" eaLnBrk="1" hangingPunct="1">
              <a:lnSpc>
                <a:spcPct val="120000"/>
              </a:lnSpc>
              <a:buNone/>
            </a:pPr>
            <a:r>
              <a:rPr lang="zh-CN" altLang="en-US" sz="2400" b="1"/>
              <a:t>设产生式系统</a:t>
            </a:r>
            <a:r>
              <a:rPr lang="en-US" altLang="zh-CN" sz="2400" b="1"/>
              <a:t>P</a:t>
            </a:r>
            <a:r>
              <a:rPr lang="zh-CN" altLang="en-US" sz="2400" b="1"/>
              <a:t>：综合数据库，一组规则，图搜索策略</a:t>
            </a:r>
            <a:endParaRPr lang="zh-CN" altLang="en-US" sz="2400" b="1"/>
          </a:p>
          <a:p>
            <a:pPr marL="609600" lvl="0" indent="-609600" algn="just" eaLnBrk="1" hangingPunct="1">
              <a:lnSpc>
                <a:spcPct val="120000"/>
              </a:lnSpc>
              <a:buNone/>
            </a:pPr>
            <a:r>
              <a:rPr lang="zh-CN" altLang="en-US" sz="2400" b="1"/>
              <a:t>造另一可交换的产生式系转换</a:t>
            </a:r>
            <a:r>
              <a:rPr lang="en-US" altLang="zh-CN" sz="2400" b="1"/>
              <a:t>P’</a:t>
            </a:r>
            <a:r>
              <a:rPr lang="zh-CN" altLang="en-US" sz="2400" b="1"/>
              <a:t>如下：</a:t>
            </a:r>
            <a:endParaRPr lang="zh-CN" altLang="en-US" sz="2400" b="1"/>
          </a:p>
          <a:p>
            <a:pPr marL="609600" lvl="0" indent="-609600" algn="just" eaLnBrk="1" hangingPunct="1">
              <a:lnSpc>
                <a:spcPct val="120000"/>
              </a:lnSpc>
              <a:buSzPct val="90000"/>
              <a:buFont typeface="Wingdings" panose="05000000000000000000" pitchFamily="2" charset="2"/>
              <a:buAutoNum type="arabicPeriod"/>
            </a:pPr>
            <a:r>
              <a:rPr lang="zh-CN" altLang="en-US" sz="2400" b="1">
                <a:solidFill>
                  <a:srgbClr val="FF0000"/>
                </a:solidFill>
              </a:rPr>
              <a:t>综合数据库：</a:t>
            </a:r>
            <a:endParaRPr lang="zh-CN" altLang="en-US" sz="2400" b="1"/>
          </a:p>
          <a:p>
            <a:pPr marL="609600" lvl="0" indent="-609600" algn="just" eaLnBrk="1" hangingPunct="1">
              <a:lnSpc>
                <a:spcPct val="120000"/>
              </a:lnSpc>
              <a:buSzPct val="90000"/>
              <a:buNone/>
            </a:pPr>
            <a:r>
              <a:rPr lang="zh-CN" altLang="en-US" sz="2400" b="1"/>
              <a:t>  初始状态：</a:t>
            </a:r>
            <a:r>
              <a:rPr lang="en-US" altLang="zh-CN" sz="2400" b="1"/>
              <a:t>P</a:t>
            </a:r>
            <a:r>
              <a:rPr lang="zh-CN" altLang="en-US" sz="2400" b="1"/>
              <a:t>的整个搜索树</a:t>
            </a:r>
            <a:endParaRPr lang="zh-CN" altLang="en-US" sz="2400" b="1"/>
          </a:p>
          <a:p>
            <a:pPr marL="609600" lvl="0" indent="-609600" algn="just" eaLnBrk="1" hangingPunct="1">
              <a:lnSpc>
                <a:spcPct val="120000"/>
              </a:lnSpc>
              <a:buSzPct val="90000"/>
              <a:buNone/>
            </a:pPr>
            <a:r>
              <a:rPr lang="zh-CN" altLang="en-US" sz="2400" b="1"/>
              <a:t>  目标状态：只剩解路</a:t>
            </a:r>
            <a:endParaRPr lang="zh-CN" altLang="en-US" sz="2400" b="1"/>
          </a:p>
        </p:txBody>
      </p:sp>
      <p:sp>
        <p:nvSpPr>
          <p:cNvPr id="62468" name="Rectangle 6"/>
          <p:cNvSpPr/>
          <p:nvPr/>
        </p:nvSpPr>
        <p:spPr>
          <a:xfrm>
            <a:off x="755650" y="1335088"/>
            <a:ext cx="81915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b="1">
                <a:solidFill>
                  <a:srgbClr val="0033CC"/>
                </a:solidFill>
              </a:rPr>
              <a:t>转换</a:t>
            </a:r>
            <a:r>
              <a:rPr lang="zh-CN" altLang="en-US" b="1">
                <a:solidFill>
                  <a:srgbClr val="FF9933"/>
                </a:solidFill>
              </a:rPr>
              <a:t> </a:t>
            </a:r>
            <a:r>
              <a:rPr lang="zh-CN" altLang="en-US" b="1"/>
              <a:t>可用如下方法将一产生式系转换为可交换的</a:t>
            </a:r>
            <a:r>
              <a:rPr lang="zh-CN" altLang="en-US" sz="3200" b="1"/>
              <a:t>：</a:t>
            </a:r>
            <a:endParaRPr lang="zh-CN" altLang="en-US" sz="3200" b="1"/>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349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3491" name="AutoShape 2"/>
          <p:cNvSpPr>
            <a:spLocks noGrp="1"/>
          </p:cNvSpPr>
          <p:nvPr>
            <p:ph type="title"/>
          </p:nvPr>
        </p:nvSpPr>
        <p:spPr>
          <a:xfrm>
            <a:off x="762000" y="762000"/>
            <a:ext cx="8382000" cy="1143000"/>
          </a:xfrm>
          <a:ln/>
        </p:spPr>
        <p:txBody>
          <a:bodyPr vert="horz" wrap="square" lIns="91440" tIns="45720" rIns="91440" bIns="45720" anchor="b" anchorCtr="0"/>
          <a:p>
            <a:pPr eaLnBrk="1" hangingPunct="1"/>
            <a:r>
              <a:rPr lang="zh-CN" altLang="en-US" sz="2800">
                <a:solidFill>
                  <a:srgbClr val="0033CC"/>
                </a:solidFill>
              </a:rPr>
              <a:t>转换 </a:t>
            </a:r>
            <a:r>
              <a:rPr lang="zh-CN" altLang="en-US" sz="2800">
                <a:solidFill>
                  <a:schemeClr val="tx1"/>
                </a:solidFill>
              </a:rPr>
              <a:t>可用如下方法将一产生式系转换为可交换的：</a:t>
            </a:r>
            <a:endParaRPr lang="zh-CN" altLang="en-US" sz="2800">
              <a:solidFill>
                <a:schemeClr val="tx1"/>
              </a:solidFill>
            </a:endParaRPr>
          </a:p>
        </p:txBody>
      </p:sp>
      <p:sp>
        <p:nvSpPr>
          <p:cNvPr id="63492" name="Rectangle 3"/>
          <p:cNvSpPr>
            <a:spLocks noGrp="1"/>
          </p:cNvSpPr>
          <p:nvPr>
            <p:ph idx="1"/>
          </p:nvPr>
        </p:nvSpPr>
        <p:spPr>
          <a:ln/>
        </p:spPr>
        <p:txBody>
          <a:bodyPr vert="horz" wrap="square" lIns="91440" tIns="45720" rIns="91440" bIns="45720" anchor="t" anchorCtr="0"/>
          <a:p>
            <a:pPr marL="533400" indent="-533400" algn="just" eaLnBrk="1" hangingPunct="1">
              <a:lnSpc>
                <a:spcPct val="120000"/>
              </a:lnSpc>
              <a:buSzPct val="90000"/>
              <a:buFont typeface="Wingdings" panose="05000000000000000000" pitchFamily="2" charset="2"/>
              <a:buAutoNum type="arabicPeriod" startAt="2"/>
            </a:pPr>
            <a:r>
              <a:rPr lang="zh-CN" altLang="en-US" sz="2400" b="1">
                <a:solidFill>
                  <a:srgbClr val="FF0000"/>
                </a:solidFill>
              </a:rPr>
              <a:t>规则</a:t>
            </a:r>
            <a:r>
              <a:rPr lang="en-US" altLang="zh-CN" sz="2400" b="1">
                <a:solidFill>
                  <a:srgbClr val="FF0000"/>
                </a:solidFill>
              </a:rPr>
              <a:t>R</a:t>
            </a:r>
            <a:r>
              <a:rPr lang="en-US" altLang="zh-CN" sz="2400" b="1" baseline="-25000">
                <a:solidFill>
                  <a:srgbClr val="FF0000"/>
                </a:solidFill>
              </a:rPr>
              <a:t>i</a:t>
            </a:r>
            <a:r>
              <a:rPr lang="zh-CN" altLang="en-US" sz="2400" b="1">
                <a:solidFill>
                  <a:srgbClr val="FF0000"/>
                </a:solidFill>
              </a:rPr>
              <a:t>：</a:t>
            </a:r>
            <a:r>
              <a:rPr lang="zh-CN" altLang="en-US" sz="2400" b="1"/>
              <a:t>若综合数据库中第</a:t>
            </a:r>
            <a:r>
              <a:rPr lang="en-US" altLang="zh-CN" sz="2400" b="1"/>
              <a:t>i</a:t>
            </a:r>
            <a:r>
              <a:rPr lang="zh-CN" altLang="en-US" sz="2400" b="1"/>
              <a:t>层节点</a:t>
            </a:r>
            <a:r>
              <a:rPr lang="en-US" altLang="zh-CN" sz="2400" b="1"/>
              <a:t>n</a:t>
            </a:r>
            <a:r>
              <a:rPr lang="zh-CN" altLang="en-US" sz="2400" b="1"/>
              <a:t>不是解路</a:t>
            </a:r>
            <a:r>
              <a:rPr lang="en-US" altLang="zh-CN" sz="2400" b="1"/>
              <a:t>P</a:t>
            </a:r>
            <a:r>
              <a:rPr lang="zh-CN" altLang="en-US" sz="2400" b="1"/>
              <a:t>上的点，则从综合数据库中删除节点</a:t>
            </a:r>
            <a:r>
              <a:rPr lang="en-US" altLang="zh-CN" sz="2400" b="1"/>
              <a:t>n</a:t>
            </a:r>
            <a:r>
              <a:rPr lang="zh-CN" altLang="en-US" sz="2400" b="1"/>
              <a:t>。</a:t>
            </a:r>
            <a:endParaRPr lang="zh-CN" altLang="en-US" sz="2400" b="1"/>
          </a:p>
          <a:p>
            <a:pPr marL="533400" indent="-533400" algn="just" eaLnBrk="1" hangingPunct="1">
              <a:lnSpc>
                <a:spcPct val="120000"/>
              </a:lnSpc>
              <a:buSzPct val="90000"/>
              <a:buFont typeface="Wingdings" panose="05000000000000000000" pitchFamily="2" charset="2"/>
              <a:buAutoNum type="arabicPeriod" startAt="2"/>
            </a:pPr>
            <a:r>
              <a:rPr lang="zh-CN" altLang="en-US" sz="2400" b="1">
                <a:solidFill>
                  <a:srgbClr val="FF0000"/>
                </a:solidFill>
              </a:rPr>
              <a:t>控制策略：</a:t>
            </a:r>
            <a:r>
              <a:rPr lang="zh-CN" altLang="en-US" sz="2400" b="1"/>
              <a:t>不可撤回式</a:t>
            </a:r>
            <a:endParaRPr lang="zh-CN" altLang="en-US" sz="2400" b="1"/>
          </a:p>
          <a:p>
            <a:pPr marL="533400" indent="-533400" algn="just" eaLnBrk="1" hangingPunct="1">
              <a:lnSpc>
                <a:spcPct val="120000"/>
              </a:lnSpc>
              <a:buNone/>
            </a:pPr>
            <a:r>
              <a:rPr lang="zh-CN" altLang="en-US" sz="2400" b="1"/>
              <a:t>       将</a:t>
            </a:r>
            <a:r>
              <a:rPr lang="en-US" altLang="zh-CN" sz="2400" b="1"/>
              <a:t>P</a:t>
            </a:r>
            <a:r>
              <a:rPr lang="zh-CN" altLang="en-US" sz="2400" b="1"/>
              <a:t>转换为</a:t>
            </a:r>
            <a:r>
              <a:rPr lang="en-US" altLang="zh-CN" sz="2400" b="1"/>
              <a:t>P’</a:t>
            </a:r>
            <a:r>
              <a:rPr lang="zh-CN" altLang="en-US" sz="2400" b="1"/>
              <a:t>， </a:t>
            </a:r>
            <a:r>
              <a:rPr lang="en-US" altLang="zh-CN" sz="2400" b="1"/>
              <a:t>P’</a:t>
            </a:r>
            <a:r>
              <a:rPr lang="zh-CN" altLang="en-US" sz="2400" b="1"/>
              <a:t>是可交换的产生式系统</a:t>
            </a:r>
            <a:endParaRPr lang="zh-CN" altLang="en-US" sz="2400" b="1"/>
          </a:p>
          <a:p>
            <a:pPr marL="533400" indent="-533400" algn="just" eaLnBrk="1" hangingPunct="1">
              <a:lnSpc>
                <a:spcPct val="120000"/>
              </a:lnSpc>
              <a:buNone/>
            </a:pPr>
            <a:r>
              <a:rPr lang="zh-CN" altLang="en-US" sz="2400" b="1"/>
              <a:t>      </a:t>
            </a:r>
            <a:endParaRPr lang="zh-CN" altLang="en-US" sz="2400" b="1"/>
          </a:p>
          <a:p>
            <a:pPr marL="533400" indent="-533400" algn="just" eaLnBrk="1" hangingPunct="1">
              <a:lnSpc>
                <a:spcPct val="120000"/>
              </a:lnSpc>
              <a:buNone/>
            </a:pPr>
            <a:r>
              <a:rPr lang="zh-CN" altLang="en-US" sz="2400" b="1"/>
              <a:t>      综合数据库变复杂；规则数目少，但操作复杂（如何判断</a:t>
            </a:r>
            <a:r>
              <a:rPr lang="en-US" altLang="zh-CN" sz="2400" b="1"/>
              <a:t>n</a:t>
            </a:r>
            <a:r>
              <a:rPr lang="zh-CN" altLang="en-US" sz="2400" b="1"/>
              <a:t>不是解路</a:t>
            </a:r>
            <a:r>
              <a:rPr lang="en-US" altLang="zh-CN" sz="2400" b="1"/>
              <a:t>P</a:t>
            </a:r>
            <a:r>
              <a:rPr lang="zh-CN" altLang="en-US" sz="2400" b="1"/>
              <a:t>上的点）；控制策略简单。</a:t>
            </a:r>
            <a:endParaRPr lang="zh-CN" altLang="en-US" sz="2400" b="1"/>
          </a:p>
          <a:p>
            <a:pPr marL="533400" indent="-533400" eaLnBrk="1" hangingPunct="1"/>
            <a:endParaRPr lang="en-US" altLang="zh-CN"/>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451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4515" name="AutoShape 2"/>
          <p:cNvSpPr>
            <a:spLocks noGrp="1"/>
          </p:cNvSpPr>
          <p:nvPr>
            <p:ph type="title"/>
          </p:nvPr>
        </p:nvSpPr>
        <p:spPr>
          <a:xfrm>
            <a:off x="755650" y="1268413"/>
            <a:ext cx="7772400" cy="647700"/>
          </a:xfrm>
          <a:ln/>
        </p:spPr>
        <p:txBody>
          <a:bodyPr vert="horz" wrap="square" lIns="91440" tIns="45720" rIns="91440" bIns="45720" anchor="b" anchorCtr="0"/>
          <a:p>
            <a:pPr eaLnBrk="1" hangingPunct="1"/>
            <a:r>
              <a:rPr lang="zh-CN" altLang="en-US" sz="3200"/>
              <a:t>二、可分解的产生式系统</a:t>
            </a:r>
            <a:endParaRPr lang="zh-CN" altLang="en-US" sz="3200"/>
          </a:p>
        </p:txBody>
      </p:sp>
      <p:sp>
        <p:nvSpPr>
          <p:cNvPr id="64516" name="Rectangle 3"/>
          <p:cNvSpPr>
            <a:spLocks noGrp="1"/>
          </p:cNvSpPr>
          <p:nvPr>
            <p:ph idx="1"/>
          </p:nvPr>
        </p:nvSpPr>
        <p:spPr>
          <a:xfrm>
            <a:off x="755650" y="2636838"/>
            <a:ext cx="7993063" cy="2447925"/>
          </a:xfrm>
          <a:ln/>
        </p:spPr>
        <p:txBody>
          <a:bodyPr vert="horz" wrap="square" lIns="91440" tIns="45720" rIns="91440" bIns="45720" anchor="t" anchorCtr="0"/>
          <a:p>
            <a:pPr algn="just" eaLnBrk="1" hangingPunct="1">
              <a:lnSpc>
                <a:spcPct val="120000"/>
              </a:lnSpc>
              <a:buNone/>
            </a:pPr>
            <a:r>
              <a:rPr lang="en-US" altLang="zh-CN" b="1">
                <a:solidFill>
                  <a:srgbClr val="FF9933"/>
                </a:solidFill>
              </a:rPr>
              <a:t>    </a:t>
            </a:r>
            <a:r>
              <a:rPr lang="zh-CN" altLang="en-US" b="1">
                <a:solidFill>
                  <a:srgbClr val="0033CC"/>
                </a:solidFill>
              </a:rPr>
              <a:t>可交换产生式系统可以避免搜索多余路径</a:t>
            </a:r>
            <a:r>
              <a:rPr lang="zh-CN" altLang="en-US" b="1"/>
              <a:t>，可</a:t>
            </a:r>
            <a:endParaRPr lang="zh-CN" altLang="en-US" b="1"/>
          </a:p>
          <a:p>
            <a:pPr algn="just" eaLnBrk="1" hangingPunct="1">
              <a:lnSpc>
                <a:spcPct val="120000"/>
              </a:lnSpc>
              <a:buNone/>
            </a:pPr>
            <a:r>
              <a:rPr lang="zh-CN" altLang="en-US" b="1"/>
              <a:t>以使用不可撤回策略。避免搜索多余路径的另一</a:t>
            </a:r>
            <a:endParaRPr lang="zh-CN" altLang="en-US" b="1"/>
          </a:p>
          <a:p>
            <a:pPr algn="just" eaLnBrk="1" hangingPunct="1">
              <a:lnSpc>
                <a:spcPct val="120000"/>
              </a:lnSpc>
              <a:buNone/>
            </a:pPr>
            <a:r>
              <a:rPr lang="zh-CN" altLang="en-US" b="1"/>
              <a:t>种方法是</a:t>
            </a:r>
            <a:r>
              <a:rPr lang="zh-CN" altLang="en-US" b="1">
                <a:solidFill>
                  <a:srgbClr val="0033CC"/>
                </a:solidFill>
              </a:rPr>
              <a:t>可分解的产生式系统。</a:t>
            </a:r>
            <a:endParaRPr lang="zh-CN" altLang="en-US" b="1">
              <a:solidFill>
                <a:srgbClr val="0033CC"/>
              </a:solidFill>
            </a:endParaRPr>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6562"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6563" name="AutoShape 2"/>
          <p:cNvSpPr>
            <a:spLocks noGrp="1"/>
          </p:cNvSpPr>
          <p:nvPr>
            <p:ph type="title"/>
          </p:nvPr>
        </p:nvSpPr>
        <p:spPr>
          <a:ln/>
        </p:spPr>
        <p:txBody>
          <a:bodyPr vert="horz" wrap="square" lIns="91440" tIns="45720" rIns="91440" bIns="45720" anchor="b" anchorCtr="0"/>
          <a:p>
            <a:pPr eaLnBrk="1" hangingPunct="1"/>
            <a:r>
              <a:rPr lang="zh-CN" altLang="en-US"/>
              <a:t>可分解的产生式系统</a:t>
            </a:r>
            <a:r>
              <a:rPr lang="zh-CN" altLang="en-US" sz="4000" b="0"/>
              <a:t>例</a:t>
            </a:r>
            <a:r>
              <a:rPr lang="en-US" altLang="zh-CN" sz="4000" b="0"/>
              <a:t>:</a:t>
            </a:r>
            <a:r>
              <a:rPr lang="zh-CN" altLang="en-US" sz="4000" b="0"/>
              <a:t>字符串重写</a:t>
            </a:r>
            <a:endParaRPr lang="zh-CN" altLang="en-US" sz="4000" b="0"/>
          </a:p>
        </p:txBody>
      </p:sp>
      <p:sp>
        <p:nvSpPr>
          <p:cNvPr id="259075" name="Rectangle 3"/>
          <p:cNvSpPr>
            <a:spLocks noGrp="1"/>
          </p:cNvSpPr>
          <p:nvPr>
            <p:ph idx="1"/>
          </p:nvPr>
        </p:nvSpPr>
        <p:spPr>
          <a:xfrm>
            <a:off x="827088" y="2420938"/>
            <a:ext cx="7693025" cy="4437062"/>
          </a:xfrm>
          <a:ln/>
        </p:spPr>
        <p:txBody>
          <a:bodyPr vert="horz" wrap="square" lIns="91440" tIns="45720" rIns="91440" bIns="45720" anchor="t" anchorCtr="0"/>
          <a:p>
            <a:pPr eaLnBrk="1" hangingPunct="1">
              <a:lnSpc>
                <a:spcPct val="90000"/>
              </a:lnSpc>
              <a:buNone/>
            </a:pPr>
            <a:r>
              <a:rPr lang="zh-CN" altLang="en-US" sz="2400" b="1">
                <a:solidFill>
                  <a:srgbClr val="0033CC"/>
                </a:solidFill>
              </a:rPr>
              <a:t>综合数据库：</a:t>
            </a:r>
            <a:r>
              <a:rPr lang="zh-CN" altLang="en-US" sz="2400" b="1"/>
              <a:t>串节点的有向图</a:t>
            </a:r>
            <a:endParaRPr lang="zh-CN" altLang="en-US" sz="2400" b="1"/>
          </a:p>
          <a:p>
            <a:pPr eaLnBrk="1" hangingPunct="1">
              <a:lnSpc>
                <a:spcPct val="90000"/>
              </a:lnSpc>
              <a:buNone/>
            </a:pPr>
            <a:r>
              <a:rPr lang="zh-CN" altLang="en-US" sz="2400" b="1">
                <a:solidFill>
                  <a:srgbClr val="0033CC"/>
                </a:solidFill>
              </a:rPr>
              <a:t>       状态：</a:t>
            </a:r>
            <a:r>
              <a:rPr lang="zh-CN" altLang="en-US" sz="2400" b="1"/>
              <a:t>字符串（或用表）</a:t>
            </a:r>
            <a:endParaRPr lang="zh-CN" altLang="en-US" sz="2400" b="1"/>
          </a:p>
          <a:p>
            <a:pPr eaLnBrk="1" hangingPunct="1">
              <a:lnSpc>
                <a:spcPct val="90000"/>
              </a:lnSpc>
              <a:buNone/>
            </a:pPr>
            <a:r>
              <a:rPr lang="zh-CN" altLang="en-US" sz="2400" b="1">
                <a:solidFill>
                  <a:srgbClr val="0033CC"/>
                </a:solidFill>
              </a:rPr>
              <a:t>       初始状态：</a:t>
            </a:r>
            <a:r>
              <a:rPr lang="zh-CN" altLang="en-US" sz="2400" b="1"/>
              <a:t> </a:t>
            </a:r>
            <a:r>
              <a:rPr lang="en-US" altLang="zh-CN" sz="2400" b="1"/>
              <a:t>(C, B, Z)</a:t>
            </a:r>
            <a:endParaRPr lang="en-US" altLang="zh-CN" sz="2400" b="1"/>
          </a:p>
          <a:p>
            <a:pPr eaLnBrk="1" hangingPunct="1">
              <a:lnSpc>
                <a:spcPct val="90000"/>
              </a:lnSpc>
              <a:buNone/>
            </a:pPr>
            <a:r>
              <a:rPr lang="zh-CN" altLang="en-US" sz="2400" b="1">
                <a:solidFill>
                  <a:srgbClr val="0033CC"/>
                </a:solidFill>
              </a:rPr>
              <a:t>产生式规则：    </a:t>
            </a:r>
            <a:r>
              <a:rPr lang="en-US" altLang="zh-CN" sz="2400" b="1"/>
              <a:t>R</a:t>
            </a:r>
            <a:r>
              <a:rPr lang="en-US" altLang="zh-CN" sz="2400" b="1" baseline="-25000"/>
              <a:t>1</a:t>
            </a:r>
            <a:r>
              <a:rPr lang="en-US" altLang="zh-CN" sz="2400" b="1"/>
              <a:t>:  IF&lt;(*</a:t>
            </a:r>
            <a:r>
              <a:rPr lang="en-US" altLang="zh-CN" sz="2400" b="1" baseline="30000"/>
              <a:t>1</a:t>
            </a:r>
            <a:r>
              <a:rPr lang="en-US" altLang="zh-CN" sz="2400" b="1"/>
              <a:t>,C,*</a:t>
            </a:r>
            <a:r>
              <a:rPr lang="en-US" altLang="zh-CN" sz="2400" b="1" baseline="30000"/>
              <a:t>2</a:t>
            </a:r>
            <a:r>
              <a:rPr lang="en-US" altLang="zh-CN" sz="2400" b="1"/>
              <a:t>)&gt;THEN &lt;(*</a:t>
            </a:r>
            <a:r>
              <a:rPr lang="en-US" altLang="zh-CN" sz="2400" b="1" baseline="30000"/>
              <a:t>1</a:t>
            </a:r>
            <a:r>
              <a:rPr lang="en-US" altLang="zh-CN" sz="2400" b="1"/>
              <a:t>,D,L,*</a:t>
            </a:r>
            <a:r>
              <a:rPr lang="en-US" altLang="zh-CN" sz="2400" b="1" baseline="30000"/>
              <a:t>2</a:t>
            </a:r>
            <a:r>
              <a:rPr lang="en-US" altLang="zh-CN" sz="2400" b="1"/>
              <a:t>)&gt;</a:t>
            </a:r>
            <a:endParaRPr lang="en-US" altLang="zh-CN" sz="2400" b="1"/>
          </a:p>
          <a:p>
            <a:pPr eaLnBrk="1" hangingPunct="1">
              <a:lnSpc>
                <a:spcPct val="90000"/>
              </a:lnSpc>
              <a:buNone/>
            </a:pPr>
            <a:r>
              <a:rPr lang="en-US" altLang="zh-CN" sz="2400" b="1"/>
              <a:t> </a:t>
            </a:r>
            <a:r>
              <a:rPr lang="zh-CN" altLang="en-US" sz="2400" b="1">
                <a:solidFill>
                  <a:srgbClr val="0033CC"/>
                </a:solidFill>
              </a:rPr>
              <a:t>（重写规则）</a:t>
            </a:r>
            <a:r>
              <a:rPr lang="zh-CN" altLang="en-US" sz="2400" b="1"/>
              <a:t>   </a:t>
            </a:r>
            <a:r>
              <a:rPr lang="en-US" altLang="zh-CN" sz="2400" b="1"/>
              <a:t>R</a:t>
            </a:r>
            <a:r>
              <a:rPr lang="en-US" altLang="zh-CN" sz="2400" b="1" baseline="-25000"/>
              <a:t>2</a:t>
            </a:r>
            <a:r>
              <a:rPr lang="en-US" altLang="zh-CN" sz="2400" b="1"/>
              <a:t>: IF&lt;(*</a:t>
            </a:r>
            <a:r>
              <a:rPr lang="en-US" altLang="zh-CN" sz="2400" b="1" baseline="30000"/>
              <a:t>1</a:t>
            </a:r>
            <a:r>
              <a:rPr lang="en-US" altLang="zh-CN" sz="2400" b="1"/>
              <a:t>,C,*</a:t>
            </a:r>
            <a:r>
              <a:rPr lang="en-US" altLang="zh-CN" sz="2400" b="1" baseline="30000"/>
              <a:t>2</a:t>
            </a:r>
            <a:r>
              <a:rPr lang="en-US" altLang="zh-CN" sz="2400" b="1"/>
              <a:t>)&gt;THEN &lt;(*</a:t>
            </a:r>
            <a:r>
              <a:rPr lang="en-US" altLang="zh-CN" sz="2400" b="1" baseline="30000"/>
              <a:t>1</a:t>
            </a:r>
            <a:r>
              <a:rPr lang="en-US" altLang="zh-CN" sz="2400" b="1"/>
              <a:t>,B,M,*</a:t>
            </a:r>
            <a:r>
              <a:rPr lang="en-US" altLang="zh-CN" sz="2400" b="1" baseline="30000"/>
              <a:t>2</a:t>
            </a:r>
            <a:r>
              <a:rPr lang="en-US" altLang="zh-CN" sz="2400" b="1"/>
              <a:t>)&gt;</a:t>
            </a:r>
            <a:endParaRPr lang="en-US" altLang="zh-CN" sz="2400" b="1"/>
          </a:p>
          <a:p>
            <a:pPr eaLnBrk="1" hangingPunct="1">
              <a:lnSpc>
                <a:spcPct val="90000"/>
              </a:lnSpc>
              <a:buNone/>
            </a:pPr>
            <a:r>
              <a:rPr lang="en-US" altLang="zh-CN" sz="2400" b="1"/>
              <a:t>                          R</a:t>
            </a:r>
            <a:r>
              <a:rPr lang="en-US" altLang="zh-CN" sz="2400" b="1" baseline="-25000"/>
              <a:t>3</a:t>
            </a:r>
            <a:r>
              <a:rPr lang="en-US" altLang="zh-CN" sz="2400" b="1"/>
              <a:t>: IF&lt;(*</a:t>
            </a:r>
            <a:r>
              <a:rPr lang="en-US" altLang="zh-CN" sz="2400" b="1" baseline="30000"/>
              <a:t>1</a:t>
            </a:r>
            <a:r>
              <a:rPr lang="en-US" altLang="zh-CN" sz="2400" b="1"/>
              <a:t>,B,*</a:t>
            </a:r>
            <a:r>
              <a:rPr lang="en-US" altLang="zh-CN" sz="2400" b="1" baseline="30000"/>
              <a:t>2</a:t>
            </a:r>
            <a:r>
              <a:rPr lang="en-US" altLang="zh-CN" sz="2400" b="1"/>
              <a:t>)&gt;THEN &lt;(*</a:t>
            </a:r>
            <a:r>
              <a:rPr lang="en-US" altLang="zh-CN" sz="2400" b="1" baseline="30000"/>
              <a:t>1</a:t>
            </a:r>
            <a:r>
              <a:rPr lang="en-US" altLang="zh-CN" sz="2400" b="1"/>
              <a:t>,M,M,*</a:t>
            </a:r>
            <a:r>
              <a:rPr lang="en-US" altLang="zh-CN" sz="2400" b="1" baseline="30000"/>
              <a:t>2</a:t>
            </a:r>
            <a:r>
              <a:rPr lang="en-US" altLang="zh-CN" sz="2400" b="1"/>
              <a:t>)&gt;</a:t>
            </a:r>
            <a:endParaRPr lang="en-US" altLang="zh-CN" sz="2400" b="1"/>
          </a:p>
          <a:p>
            <a:pPr eaLnBrk="1" hangingPunct="1">
              <a:lnSpc>
                <a:spcPct val="90000"/>
              </a:lnSpc>
              <a:buNone/>
            </a:pPr>
            <a:r>
              <a:rPr lang="en-US" altLang="zh-CN" sz="2400" b="1"/>
              <a:t>                          R</a:t>
            </a:r>
            <a:r>
              <a:rPr lang="en-US" altLang="zh-CN" sz="2400" b="1" baseline="-25000"/>
              <a:t>4</a:t>
            </a:r>
            <a:r>
              <a:rPr lang="en-US" altLang="zh-CN" sz="2400" b="1"/>
              <a:t>: IF&lt;(*</a:t>
            </a:r>
            <a:r>
              <a:rPr lang="en-US" altLang="zh-CN" sz="2400" b="1" baseline="30000"/>
              <a:t>1</a:t>
            </a:r>
            <a:r>
              <a:rPr lang="en-US" altLang="zh-CN" sz="2400" b="1"/>
              <a:t>,Z,*</a:t>
            </a:r>
            <a:r>
              <a:rPr lang="en-US" altLang="zh-CN" sz="2400" b="1" baseline="30000"/>
              <a:t>2</a:t>
            </a:r>
            <a:r>
              <a:rPr lang="en-US" altLang="zh-CN" sz="2400" b="1"/>
              <a:t>)&gt;THEN &lt;(*</a:t>
            </a:r>
            <a:r>
              <a:rPr lang="en-US" altLang="zh-CN" sz="2400" b="1" baseline="30000"/>
              <a:t>1</a:t>
            </a:r>
            <a:r>
              <a:rPr lang="en-US" altLang="zh-CN" sz="2400" b="1"/>
              <a:t>,B,B,M,*</a:t>
            </a:r>
            <a:r>
              <a:rPr lang="en-US" altLang="zh-CN" sz="2400" b="1" baseline="30000"/>
              <a:t>2</a:t>
            </a:r>
            <a:r>
              <a:rPr lang="en-US" altLang="zh-CN" sz="2400" b="1"/>
              <a:t>)&gt; </a:t>
            </a:r>
            <a:endParaRPr lang="en-US" altLang="zh-CN" sz="2400" b="1"/>
          </a:p>
          <a:p>
            <a:pPr eaLnBrk="1" hangingPunct="1">
              <a:lnSpc>
                <a:spcPct val="90000"/>
              </a:lnSpc>
              <a:buNone/>
            </a:pPr>
            <a:r>
              <a:rPr lang="zh-CN" altLang="en-US" sz="2400" b="1">
                <a:solidFill>
                  <a:srgbClr val="0033CC"/>
                </a:solidFill>
              </a:rPr>
              <a:t>控制系统：</a:t>
            </a:r>
            <a:endParaRPr lang="zh-CN" altLang="en-US" sz="2400" b="1">
              <a:solidFill>
                <a:srgbClr val="0033CC"/>
              </a:solidFill>
            </a:endParaRPr>
          </a:p>
          <a:p>
            <a:pPr eaLnBrk="1" hangingPunct="1">
              <a:lnSpc>
                <a:spcPct val="90000"/>
              </a:lnSpc>
              <a:buNone/>
            </a:pPr>
            <a:r>
              <a:rPr lang="zh-CN" altLang="en-US" sz="2400" b="1"/>
              <a:t>     </a:t>
            </a:r>
            <a:r>
              <a:rPr lang="zh-CN" altLang="en-US" sz="2400" b="1">
                <a:solidFill>
                  <a:srgbClr val="0033CC"/>
                </a:solidFill>
              </a:rPr>
              <a:t>选择规则：</a:t>
            </a:r>
            <a:r>
              <a:rPr lang="zh-CN" altLang="en-US" sz="2400" b="1"/>
              <a:t>用图搜索控制策略</a:t>
            </a:r>
            <a:endParaRPr lang="zh-CN" altLang="en-US" sz="2400" b="1"/>
          </a:p>
          <a:p>
            <a:pPr eaLnBrk="1" hangingPunct="1">
              <a:lnSpc>
                <a:spcPct val="90000"/>
              </a:lnSpc>
              <a:buNone/>
            </a:pPr>
            <a:r>
              <a:rPr lang="zh-CN" altLang="en-US" sz="2400" b="1">
                <a:solidFill>
                  <a:srgbClr val="0033CC"/>
                </a:solidFill>
              </a:rPr>
              <a:t>     终止条件：</a:t>
            </a:r>
            <a:r>
              <a:rPr lang="zh-CN" altLang="en-US" sz="2400" b="1"/>
              <a:t>状态描述仅有</a:t>
            </a:r>
            <a:r>
              <a:rPr lang="en-US" altLang="zh-CN" sz="2400" b="1"/>
              <a:t>M</a:t>
            </a:r>
            <a:r>
              <a:rPr lang="zh-CN" altLang="en-US" sz="2400" b="1"/>
              <a:t>组成的符号串。</a:t>
            </a:r>
            <a:endParaRPr lang="zh-CN" altLang="en-US" sz="2400" b="1"/>
          </a:p>
          <a:p>
            <a:pPr eaLnBrk="1" hangingPunct="1">
              <a:lnSpc>
                <a:spcPct val="90000"/>
              </a:lnSpc>
              <a:buNone/>
            </a:pPr>
            <a:r>
              <a:rPr lang="zh-CN" altLang="en-US" sz="2400" b="1"/>
              <a:t>        </a:t>
            </a:r>
            <a:endParaRPr lang="zh-CN" altLang="en-US" sz="2400"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9075">
                                            <p:txEl>
                                              <p:charRg st="0" end="14"/>
                                            </p:txEl>
                                          </p:spTgt>
                                        </p:tgtEl>
                                        <p:attrNameLst>
                                          <p:attrName>style.visibility</p:attrName>
                                        </p:attrNameLst>
                                      </p:cBhvr>
                                      <p:to>
                                        <p:strVal val="visible"/>
                                      </p:to>
                                    </p:set>
                                    <p:anim calcmode="lin" valueType="num">
                                      <p:cBhvr additive="base">
                                        <p:cTn id="7" dur="500" fill="hold"/>
                                        <p:tgtEl>
                                          <p:spTgt spid="259075">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9075">
                                            <p:txEl>
                                              <p:charRg st="0"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9075">
                                            <p:txEl>
                                              <p:charRg st="14" end="33"/>
                                            </p:txEl>
                                          </p:spTgt>
                                        </p:tgtEl>
                                        <p:attrNameLst>
                                          <p:attrName>style.visibility</p:attrName>
                                        </p:attrNameLst>
                                      </p:cBhvr>
                                      <p:to>
                                        <p:strVal val="visible"/>
                                      </p:to>
                                    </p:set>
                                    <p:anim calcmode="lin" valueType="num">
                                      <p:cBhvr additive="base">
                                        <p:cTn id="11" dur="500" fill="hold"/>
                                        <p:tgtEl>
                                          <p:spTgt spid="259075">
                                            <p:txEl>
                                              <p:charRg st="14" end="3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9075">
                                            <p:txEl>
                                              <p:charRg st="14" end="3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9075">
                                            <p:txEl>
                                              <p:charRg st="33" end="56"/>
                                            </p:txEl>
                                          </p:spTgt>
                                        </p:tgtEl>
                                        <p:attrNameLst>
                                          <p:attrName>style.visibility</p:attrName>
                                        </p:attrNameLst>
                                      </p:cBhvr>
                                      <p:to>
                                        <p:strVal val="visible"/>
                                      </p:to>
                                    </p:set>
                                    <p:anim calcmode="lin" valueType="num">
                                      <p:cBhvr additive="base">
                                        <p:cTn id="15" dur="500" fill="hold"/>
                                        <p:tgtEl>
                                          <p:spTgt spid="259075">
                                            <p:txEl>
                                              <p:charRg st="33" end="5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9075">
                                            <p:txEl>
                                              <p:charRg st="33" end="5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59075">
                                            <p:txEl>
                                              <p:charRg st="56" end="103"/>
                                            </p:txEl>
                                          </p:spTgt>
                                        </p:tgtEl>
                                        <p:attrNameLst>
                                          <p:attrName>style.visibility</p:attrName>
                                        </p:attrNameLst>
                                      </p:cBhvr>
                                      <p:to>
                                        <p:strVal val="visible"/>
                                      </p:to>
                                    </p:set>
                                    <p:animEffect transition="in" filter="box(in)">
                                      <p:cBhvr>
                                        <p:cTn id="21" dur="500"/>
                                        <p:tgtEl>
                                          <p:spTgt spid="259075">
                                            <p:txEl>
                                              <p:charRg st="56" end="10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59075">
                                            <p:txEl>
                                              <p:charRg st="103" end="149"/>
                                            </p:txEl>
                                          </p:spTgt>
                                        </p:tgtEl>
                                        <p:attrNameLst>
                                          <p:attrName>style.visibility</p:attrName>
                                        </p:attrNameLst>
                                      </p:cBhvr>
                                      <p:to>
                                        <p:strVal val="visible"/>
                                      </p:to>
                                    </p:set>
                                    <p:animEffect transition="in" filter="box(in)">
                                      <p:cBhvr>
                                        <p:cTn id="24" dur="500"/>
                                        <p:tgtEl>
                                          <p:spTgt spid="259075">
                                            <p:txEl>
                                              <p:charRg st="103" end="149"/>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59075">
                                            <p:txEl>
                                              <p:charRg st="149" end="211"/>
                                            </p:txEl>
                                          </p:spTgt>
                                        </p:tgtEl>
                                        <p:attrNameLst>
                                          <p:attrName>style.visibility</p:attrName>
                                        </p:attrNameLst>
                                      </p:cBhvr>
                                      <p:to>
                                        <p:strVal val="visible"/>
                                      </p:to>
                                    </p:set>
                                    <p:animEffect transition="in" filter="box(in)">
                                      <p:cBhvr>
                                        <p:cTn id="27" dur="500"/>
                                        <p:tgtEl>
                                          <p:spTgt spid="259075">
                                            <p:txEl>
                                              <p:charRg st="149" end="21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59075">
                                            <p:txEl>
                                              <p:charRg st="211" end="276"/>
                                            </p:txEl>
                                          </p:spTgt>
                                        </p:tgtEl>
                                        <p:attrNameLst>
                                          <p:attrName>style.visibility</p:attrName>
                                        </p:attrNameLst>
                                      </p:cBhvr>
                                      <p:to>
                                        <p:strVal val="visible"/>
                                      </p:to>
                                    </p:set>
                                    <p:animEffect transition="in" filter="box(in)">
                                      <p:cBhvr>
                                        <p:cTn id="30" dur="500"/>
                                        <p:tgtEl>
                                          <p:spTgt spid="259075">
                                            <p:txEl>
                                              <p:charRg st="211" end="27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59075">
                                            <p:txEl>
                                              <p:charRg st="276" end="282"/>
                                            </p:txEl>
                                          </p:spTgt>
                                        </p:tgtEl>
                                        <p:attrNameLst>
                                          <p:attrName>style.visibility</p:attrName>
                                        </p:attrNameLst>
                                      </p:cBhvr>
                                      <p:to>
                                        <p:strVal val="visible"/>
                                      </p:to>
                                    </p:set>
                                    <p:animEffect transition="in" filter="box(in)">
                                      <p:cBhvr>
                                        <p:cTn id="35" dur="500"/>
                                        <p:tgtEl>
                                          <p:spTgt spid="259075">
                                            <p:txEl>
                                              <p:charRg st="276" end="282"/>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59075">
                                            <p:txEl>
                                              <p:charRg st="282" end="301"/>
                                            </p:txEl>
                                          </p:spTgt>
                                        </p:tgtEl>
                                        <p:attrNameLst>
                                          <p:attrName>style.visibility</p:attrName>
                                        </p:attrNameLst>
                                      </p:cBhvr>
                                      <p:to>
                                        <p:strVal val="visible"/>
                                      </p:to>
                                    </p:set>
                                    <p:animEffect transition="in" filter="box(in)">
                                      <p:cBhvr>
                                        <p:cTn id="38" dur="500"/>
                                        <p:tgtEl>
                                          <p:spTgt spid="259075">
                                            <p:txEl>
                                              <p:charRg st="282" end="301"/>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259075">
                                            <p:txEl>
                                              <p:charRg st="301" end="326"/>
                                            </p:txEl>
                                          </p:spTgt>
                                        </p:tgtEl>
                                        <p:attrNameLst>
                                          <p:attrName>style.visibility</p:attrName>
                                        </p:attrNameLst>
                                      </p:cBhvr>
                                      <p:to>
                                        <p:strVal val="visible"/>
                                      </p:to>
                                    </p:set>
                                    <p:animEffect transition="in" filter="box(in)">
                                      <p:cBhvr>
                                        <p:cTn id="41" dur="500"/>
                                        <p:tgtEl>
                                          <p:spTgt spid="259075">
                                            <p:txEl>
                                              <p:charRg st="301" end="3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758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7587" name="AutoShape 2"/>
          <p:cNvSpPr>
            <a:spLocks noGrp="1"/>
          </p:cNvSpPr>
          <p:nvPr>
            <p:ph type="title"/>
          </p:nvPr>
        </p:nvSpPr>
        <p:spPr>
          <a:ln/>
        </p:spPr>
        <p:txBody>
          <a:bodyPr vert="horz" wrap="square" lIns="91440" tIns="45720" rIns="91440" bIns="45720" anchor="b" anchorCtr="0"/>
          <a:p>
            <a:pPr eaLnBrk="1" hangingPunct="1"/>
            <a:r>
              <a:rPr lang="zh-CN" altLang="en-US"/>
              <a:t>重写问题的解序列（不完整） </a:t>
            </a:r>
            <a:endParaRPr lang="zh-CN" altLang="en-US"/>
          </a:p>
        </p:txBody>
      </p:sp>
      <p:sp>
        <p:nvSpPr>
          <p:cNvPr id="67588" name="Rectangle 5"/>
          <p:cNvSpPr/>
          <p:nvPr/>
        </p:nvSpPr>
        <p:spPr>
          <a:xfrm>
            <a:off x="2195513" y="5867400"/>
            <a:ext cx="527050" cy="30003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latin typeface="Times New Roman" panose="02020603050405020304" pitchFamily="18" charset="0"/>
            </a:endParaRPr>
          </a:p>
        </p:txBody>
      </p:sp>
      <p:sp>
        <p:nvSpPr>
          <p:cNvPr id="67589" name="Rectangle 6"/>
          <p:cNvSpPr/>
          <p:nvPr/>
        </p:nvSpPr>
        <p:spPr>
          <a:xfrm>
            <a:off x="2243138" y="5157788"/>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latin typeface="Times New Roman" panose="02020603050405020304" pitchFamily="18" charset="0"/>
            </a:endParaRPr>
          </a:p>
        </p:txBody>
      </p:sp>
      <p:sp>
        <p:nvSpPr>
          <p:cNvPr id="67590" name="Rectangle 7"/>
          <p:cNvSpPr/>
          <p:nvPr/>
        </p:nvSpPr>
        <p:spPr>
          <a:xfrm>
            <a:off x="6554788" y="5157788"/>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p>
        </p:txBody>
      </p:sp>
      <p:sp>
        <p:nvSpPr>
          <p:cNvPr id="67591" name="Rectangle 8"/>
          <p:cNvSpPr/>
          <p:nvPr/>
        </p:nvSpPr>
        <p:spPr>
          <a:xfrm>
            <a:off x="6554788" y="4468813"/>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p>
        </p:txBody>
      </p:sp>
      <p:sp>
        <p:nvSpPr>
          <p:cNvPr id="67592" name="Rectangle 9"/>
          <p:cNvSpPr/>
          <p:nvPr/>
        </p:nvSpPr>
        <p:spPr>
          <a:xfrm>
            <a:off x="3919538" y="4581525"/>
            <a:ext cx="527050" cy="301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p>
        </p:txBody>
      </p:sp>
      <p:sp>
        <p:nvSpPr>
          <p:cNvPr id="67593" name="Rectangle 10"/>
          <p:cNvSpPr/>
          <p:nvPr/>
        </p:nvSpPr>
        <p:spPr>
          <a:xfrm>
            <a:off x="2243138" y="4437063"/>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4</a:t>
            </a:r>
            <a:endParaRPr lang="en-US" altLang="zh-CN" sz="1800">
              <a:latin typeface="Times New Roman" panose="02020603050405020304" pitchFamily="18" charset="0"/>
            </a:endParaRPr>
          </a:p>
        </p:txBody>
      </p:sp>
      <p:sp>
        <p:nvSpPr>
          <p:cNvPr id="67594" name="Rectangle 11"/>
          <p:cNvSpPr/>
          <p:nvPr/>
        </p:nvSpPr>
        <p:spPr>
          <a:xfrm>
            <a:off x="6554788" y="3789363"/>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4</a:t>
            </a:r>
            <a:endParaRPr lang="en-US" altLang="zh-CN" sz="1800"/>
          </a:p>
        </p:txBody>
      </p:sp>
      <p:sp>
        <p:nvSpPr>
          <p:cNvPr id="67595" name="Rectangle 12"/>
          <p:cNvSpPr/>
          <p:nvPr/>
        </p:nvSpPr>
        <p:spPr>
          <a:xfrm>
            <a:off x="4830763" y="3789363"/>
            <a:ext cx="527050" cy="301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latin typeface="Times New Roman" panose="02020603050405020304" pitchFamily="18" charset="0"/>
            </a:endParaRPr>
          </a:p>
        </p:txBody>
      </p:sp>
      <p:sp>
        <p:nvSpPr>
          <p:cNvPr id="67596" name="Rectangle 13"/>
          <p:cNvSpPr/>
          <p:nvPr/>
        </p:nvSpPr>
        <p:spPr>
          <a:xfrm>
            <a:off x="2770188" y="3716338"/>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p>
        </p:txBody>
      </p:sp>
      <p:sp>
        <p:nvSpPr>
          <p:cNvPr id="67597" name="Rectangle 14"/>
          <p:cNvSpPr/>
          <p:nvPr/>
        </p:nvSpPr>
        <p:spPr>
          <a:xfrm>
            <a:off x="6554788" y="3109913"/>
            <a:ext cx="527050" cy="301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latin typeface="Times New Roman" panose="02020603050405020304" pitchFamily="18" charset="0"/>
            </a:endParaRPr>
          </a:p>
        </p:txBody>
      </p:sp>
      <p:sp>
        <p:nvSpPr>
          <p:cNvPr id="67598" name="Rectangle 15"/>
          <p:cNvSpPr/>
          <p:nvPr/>
        </p:nvSpPr>
        <p:spPr>
          <a:xfrm>
            <a:off x="4830763" y="3068638"/>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2</a:t>
            </a:r>
            <a:endParaRPr lang="en-US" altLang="zh-CN" sz="1800"/>
          </a:p>
        </p:txBody>
      </p:sp>
      <p:sp>
        <p:nvSpPr>
          <p:cNvPr id="67599" name="Rectangle 16"/>
          <p:cNvSpPr/>
          <p:nvPr/>
        </p:nvSpPr>
        <p:spPr>
          <a:xfrm>
            <a:off x="5929313" y="2349500"/>
            <a:ext cx="433387" cy="30003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1</a:t>
            </a:r>
            <a:endParaRPr lang="en-US" altLang="zh-CN" sz="1800">
              <a:latin typeface="Times New Roman" panose="02020603050405020304" pitchFamily="18" charset="0"/>
            </a:endParaRPr>
          </a:p>
        </p:txBody>
      </p:sp>
      <p:sp>
        <p:nvSpPr>
          <p:cNvPr id="67600" name="Rectangle 17"/>
          <p:cNvSpPr/>
          <p:nvPr/>
        </p:nvSpPr>
        <p:spPr>
          <a:xfrm>
            <a:off x="4206875" y="2511425"/>
            <a:ext cx="434975" cy="301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4</a:t>
            </a:r>
            <a:endParaRPr lang="en-US" altLang="zh-CN" sz="1800"/>
          </a:p>
        </p:txBody>
      </p:sp>
      <p:sp>
        <p:nvSpPr>
          <p:cNvPr id="67601" name="Rectangle 18"/>
          <p:cNvSpPr/>
          <p:nvPr/>
        </p:nvSpPr>
        <p:spPr>
          <a:xfrm>
            <a:off x="4206875" y="2205038"/>
            <a:ext cx="1006475"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200">
                <a:latin typeface="Times New Roman" panose="02020603050405020304" pitchFamily="18" charset="0"/>
              </a:rPr>
              <a:t>（</a:t>
            </a:r>
            <a:r>
              <a:rPr lang="en-US" altLang="zh-CN" sz="1200">
                <a:latin typeface="Times New Roman" panose="02020603050405020304" pitchFamily="18" charset="0"/>
              </a:rPr>
              <a:t>C</a:t>
            </a:r>
            <a:r>
              <a:rPr lang="zh-CN" altLang="en-US" sz="1200">
                <a:latin typeface="Times New Roman" panose="02020603050405020304" pitchFamily="18" charset="0"/>
              </a:rPr>
              <a:t>，</a:t>
            </a:r>
            <a:r>
              <a:rPr lang="en-US" altLang="zh-CN" sz="1200">
                <a:latin typeface="Times New Roman" panose="02020603050405020304" pitchFamily="18" charset="0"/>
              </a:rPr>
              <a:t>B</a:t>
            </a:r>
            <a:r>
              <a:rPr lang="zh-CN" altLang="en-US" sz="1200">
                <a:latin typeface="Times New Roman" panose="02020603050405020304" pitchFamily="18" charset="0"/>
              </a:rPr>
              <a:t>，</a:t>
            </a:r>
            <a:r>
              <a:rPr lang="en-US" altLang="zh-CN" sz="1200">
                <a:latin typeface="Times New Roman" panose="02020603050405020304" pitchFamily="18" charset="0"/>
              </a:rPr>
              <a:t>Z</a:t>
            </a:r>
            <a:r>
              <a:rPr lang="zh-CN" altLang="en-US" sz="1200">
                <a:latin typeface="Times New Roman" panose="02020603050405020304" pitchFamily="18" charset="0"/>
              </a:rPr>
              <a:t>）</a:t>
            </a:r>
            <a:endParaRPr lang="zh-CN" altLang="en-US" sz="1200">
              <a:latin typeface="Times New Roman" panose="02020603050405020304" pitchFamily="18" charset="0"/>
            </a:endParaRPr>
          </a:p>
        </p:txBody>
      </p:sp>
      <p:sp>
        <p:nvSpPr>
          <p:cNvPr id="67602" name="Rectangle 20"/>
          <p:cNvSpPr/>
          <p:nvPr/>
        </p:nvSpPr>
        <p:spPr>
          <a:xfrm>
            <a:off x="2051050" y="3454400"/>
            <a:ext cx="1293813"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(M,M,M,B,Z)</a:t>
            </a:r>
            <a:endParaRPr lang="en-US" altLang="zh-CN" sz="1200"/>
          </a:p>
        </p:txBody>
      </p:sp>
      <p:sp>
        <p:nvSpPr>
          <p:cNvPr id="67603" name="Rectangle 21"/>
          <p:cNvSpPr/>
          <p:nvPr/>
        </p:nvSpPr>
        <p:spPr>
          <a:xfrm>
            <a:off x="2063750" y="4116388"/>
            <a:ext cx="1293813"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(M,M,M,M,M,Z)</a:t>
            </a:r>
            <a:endParaRPr lang="en-US" altLang="zh-CN" sz="1200"/>
          </a:p>
        </p:txBody>
      </p:sp>
      <p:sp>
        <p:nvSpPr>
          <p:cNvPr id="67604" name="Rectangle 22"/>
          <p:cNvSpPr/>
          <p:nvPr/>
        </p:nvSpPr>
        <p:spPr>
          <a:xfrm>
            <a:off x="1763713" y="4821238"/>
            <a:ext cx="1868487"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(M,M,M,M,M,B,B,M)</a:t>
            </a:r>
            <a:endParaRPr lang="en-US" altLang="zh-CN" sz="1200">
              <a:latin typeface="Times New Roman" panose="02020603050405020304" pitchFamily="18" charset="0"/>
            </a:endParaRPr>
          </a:p>
        </p:txBody>
      </p:sp>
      <p:sp>
        <p:nvSpPr>
          <p:cNvPr id="67605" name="Rectangle 23"/>
          <p:cNvSpPr/>
          <p:nvPr/>
        </p:nvSpPr>
        <p:spPr>
          <a:xfrm>
            <a:off x="1763713" y="5500688"/>
            <a:ext cx="1868487"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(M,M,M,M,M,M,M,B,M)</a:t>
            </a:r>
            <a:endParaRPr lang="en-US" altLang="zh-CN" sz="1200"/>
          </a:p>
        </p:txBody>
      </p:sp>
      <p:sp>
        <p:nvSpPr>
          <p:cNvPr id="67606" name="Rectangle 24"/>
          <p:cNvSpPr/>
          <p:nvPr/>
        </p:nvSpPr>
        <p:spPr>
          <a:xfrm>
            <a:off x="1763713" y="6186488"/>
            <a:ext cx="1868487"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(M,M,M,M,M,M,M,M,M,M)</a:t>
            </a:r>
            <a:endParaRPr lang="en-US" altLang="zh-CN" sz="1000">
              <a:latin typeface="Times New Roman" panose="02020603050405020304" pitchFamily="18" charset="0"/>
            </a:endParaRPr>
          </a:p>
        </p:txBody>
      </p:sp>
      <p:sp>
        <p:nvSpPr>
          <p:cNvPr id="67607" name="Rectangle 25"/>
          <p:cNvSpPr/>
          <p:nvPr/>
        </p:nvSpPr>
        <p:spPr>
          <a:xfrm>
            <a:off x="4075113" y="2825750"/>
            <a:ext cx="1438275"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(C,B,B,B,M)</a:t>
            </a:r>
            <a:endParaRPr lang="en-US" altLang="zh-CN" sz="1200"/>
          </a:p>
        </p:txBody>
      </p:sp>
      <p:sp>
        <p:nvSpPr>
          <p:cNvPr id="67608" name="Rectangle 26"/>
          <p:cNvSpPr/>
          <p:nvPr/>
        </p:nvSpPr>
        <p:spPr>
          <a:xfrm>
            <a:off x="4064000" y="3449638"/>
            <a:ext cx="1436688"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(B,M,B,B,B,M)</a:t>
            </a:r>
            <a:endParaRPr lang="en-US" altLang="zh-CN" sz="1200"/>
          </a:p>
        </p:txBody>
      </p:sp>
      <p:sp>
        <p:nvSpPr>
          <p:cNvPr id="67609" name="Rectangle 27"/>
          <p:cNvSpPr/>
          <p:nvPr/>
        </p:nvSpPr>
        <p:spPr>
          <a:xfrm>
            <a:off x="4064000" y="4129088"/>
            <a:ext cx="1436688"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(M,M,M,B,B,B,M)</a:t>
            </a:r>
            <a:endParaRPr lang="en-US" altLang="zh-CN" sz="1200">
              <a:latin typeface="Times New Roman" panose="02020603050405020304" pitchFamily="18" charset="0"/>
            </a:endParaRPr>
          </a:p>
        </p:txBody>
      </p:sp>
      <p:sp>
        <p:nvSpPr>
          <p:cNvPr id="67610" name="Rectangle 28"/>
          <p:cNvSpPr/>
          <p:nvPr/>
        </p:nvSpPr>
        <p:spPr>
          <a:xfrm>
            <a:off x="6362700" y="2814638"/>
            <a:ext cx="1438275"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(D,L,B,Z)</a:t>
            </a:r>
            <a:endParaRPr lang="en-US" altLang="zh-CN" sz="1200">
              <a:latin typeface="Times New Roman" panose="02020603050405020304" pitchFamily="18" charset="0"/>
            </a:endParaRPr>
          </a:p>
        </p:txBody>
      </p:sp>
      <p:sp>
        <p:nvSpPr>
          <p:cNvPr id="67611" name="Rectangle 29"/>
          <p:cNvSpPr/>
          <p:nvPr/>
        </p:nvSpPr>
        <p:spPr>
          <a:xfrm>
            <a:off x="6362700" y="3449638"/>
            <a:ext cx="1438275"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(D,L,M,M,Z)</a:t>
            </a:r>
            <a:endParaRPr lang="en-US" altLang="zh-CN" sz="1200">
              <a:latin typeface="Times New Roman" panose="02020603050405020304" pitchFamily="18" charset="0"/>
            </a:endParaRPr>
          </a:p>
        </p:txBody>
      </p:sp>
      <p:sp>
        <p:nvSpPr>
          <p:cNvPr id="67612" name="Rectangle 30"/>
          <p:cNvSpPr/>
          <p:nvPr/>
        </p:nvSpPr>
        <p:spPr>
          <a:xfrm>
            <a:off x="6362700" y="4129088"/>
            <a:ext cx="1438275"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(D,L,M,M,B,B,M)</a:t>
            </a:r>
            <a:endParaRPr lang="en-US" altLang="zh-CN" sz="1200"/>
          </a:p>
        </p:txBody>
      </p:sp>
      <p:sp>
        <p:nvSpPr>
          <p:cNvPr id="67613" name="Rectangle 31"/>
          <p:cNvSpPr/>
          <p:nvPr/>
        </p:nvSpPr>
        <p:spPr>
          <a:xfrm>
            <a:off x="6075363" y="4819650"/>
            <a:ext cx="2012950"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(D,L,M,M,M,M,B,M)</a:t>
            </a:r>
            <a:endParaRPr lang="en-US" altLang="zh-CN" sz="1200"/>
          </a:p>
        </p:txBody>
      </p:sp>
      <p:sp>
        <p:nvSpPr>
          <p:cNvPr id="67614" name="Rectangle 32"/>
          <p:cNvSpPr/>
          <p:nvPr/>
        </p:nvSpPr>
        <p:spPr>
          <a:xfrm>
            <a:off x="6075363" y="5487988"/>
            <a:ext cx="2012950"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(D,L,M,M,M,M,M,M,M)</a:t>
            </a:r>
            <a:endParaRPr lang="en-US" altLang="zh-CN" sz="1200"/>
          </a:p>
        </p:txBody>
      </p:sp>
      <p:sp>
        <p:nvSpPr>
          <p:cNvPr id="67615" name="Line 33"/>
          <p:cNvSpPr/>
          <p:nvPr/>
        </p:nvSpPr>
        <p:spPr>
          <a:xfrm flipH="1">
            <a:off x="2770188" y="2544763"/>
            <a:ext cx="1868487" cy="227012"/>
          </a:xfrm>
          <a:prstGeom prst="line">
            <a:avLst/>
          </a:prstGeom>
          <a:ln w="9525" cap="flat" cmpd="sng">
            <a:solidFill>
              <a:srgbClr val="000000"/>
            </a:solidFill>
            <a:prstDash val="solid"/>
            <a:headEnd type="none" w="med" len="med"/>
            <a:tailEnd type="triangle" w="med" len="med"/>
          </a:ln>
        </p:spPr>
      </p:sp>
      <p:sp>
        <p:nvSpPr>
          <p:cNvPr id="67616" name="Line 34"/>
          <p:cNvSpPr/>
          <p:nvPr/>
        </p:nvSpPr>
        <p:spPr>
          <a:xfrm>
            <a:off x="4722813" y="2576513"/>
            <a:ext cx="0" cy="227012"/>
          </a:xfrm>
          <a:prstGeom prst="line">
            <a:avLst/>
          </a:prstGeom>
          <a:ln w="9525" cap="flat" cmpd="sng">
            <a:solidFill>
              <a:srgbClr val="000000"/>
            </a:solidFill>
            <a:prstDash val="solid"/>
            <a:headEnd type="none" w="med" len="med"/>
            <a:tailEnd type="triangle" w="med" len="med"/>
          </a:ln>
        </p:spPr>
      </p:sp>
      <p:sp>
        <p:nvSpPr>
          <p:cNvPr id="67617" name="Line 35"/>
          <p:cNvSpPr/>
          <p:nvPr/>
        </p:nvSpPr>
        <p:spPr>
          <a:xfrm>
            <a:off x="4781550" y="2544763"/>
            <a:ext cx="2012950" cy="227012"/>
          </a:xfrm>
          <a:prstGeom prst="line">
            <a:avLst/>
          </a:prstGeom>
          <a:ln w="9525" cap="flat" cmpd="sng">
            <a:solidFill>
              <a:srgbClr val="000000"/>
            </a:solidFill>
            <a:prstDash val="solid"/>
            <a:headEnd type="none" w="med" len="med"/>
            <a:tailEnd type="triangle" w="med" len="med"/>
          </a:ln>
        </p:spPr>
      </p:sp>
      <p:sp>
        <p:nvSpPr>
          <p:cNvPr id="67618" name="Line 36"/>
          <p:cNvSpPr/>
          <p:nvPr/>
        </p:nvSpPr>
        <p:spPr>
          <a:xfrm>
            <a:off x="2625725" y="3224213"/>
            <a:ext cx="0" cy="225425"/>
          </a:xfrm>
          <a:prstGeom prst="line">
            <a:avLst/>
          </a:prstGeom>
          <a:ln w="9525" cap="flat" cmpd="sng">
            <a:solidFill>
              <a:srgbClr val="000000"/>
            </a:solidFill>
            <a:prstDash val="solid"/>
            <a:headEnd type="none" w="med" len="med"/>
            <a:tailEnd type="triangle" w="med" len="med"/>
          </a:ln>
        </p:spPr>
      </p:sp>
      <p:sp>
        <p:nvSpPr>
          <p:cNvPr id="67619" name="Line 37"/>
          <p:cNvSpPr/>
          <p:nvPr/>
        </p:nvSpPr>
        <p:spPr>
          <a:xfrm>
            <a:off x="2625725" y="3789363"/>
            <a:ext cx="0" cy="339725"/>
          </a:xfrm>
          <a:prstGeom prst="line">
            <a:avLst/>
          </a:prstGeom>
          <a:ln w="9525" cap="flat" cmpd="sng">
            <a:solidFill>
              <a:srgbClr val="000000"/>
            </a:solidFill>
            <a:prstDash val="solid"/>
            <a:headEnd type="none" w="med" len="med"/>
            <a:tailEnd type="triangle" w="med" len="med"/>
          </a:ln>
        </p:spPr>
      </p:sp>
      <p:sp>
        <p:nvSpPr>
          <p:cNvPr id="67620" name="Line 38"/>
          <p:cNvSpPr/>
          <p:nvPr/>
        </p:nvSpPr>
        <p:spPr>
          <a:xfrm>
            <a:off x="2625725" y="4468813"/>
            <a:ext cx="0" cy="339725"/>
          </a:xfrm>
          <a:prstGeom prst="line">
            <a:avLst/>
          </a:prstGeom>
          <a:ln w="9525" cap="flat" cmpd="sng">
            <a:solidFill>
              <a:srgbClr val="000000"/>
            </a:solidFill>
            <a:prstDash val="solid"/>
            <a:headEnd type="none" w="med" len="med"/>
            <a:tailEnd type="triangle" w="med" len="med"/>
          </a:ln>
        </p:spPr>
      </p:sp>
      <p:sp>
        <p:nvSpPr>
          <p:cNvPr id="67621" name="Line 39"/>
          <p:cNvSpPr/>
          <p:nvPr/>
        </p:nvSpPr>
        <p:spPr>
          <a:xfrm>
            <a:off x="4722813" y="3224213"/>
            <a:ext cx="0" cy="225425"/>
          </a:xfrm>
          <a:prstGeom prst="line">
            <a:avLst/>
          </a:prstGeom>
          <a:ln w="9525" cap="flat" cmpd="sng">
            <a:solidFill>
              <a:srgbClr val="000000"/>
            </a:solidFill>
            <a:prstDash val="solid"/>
            <a:headEnd type="none" w="med" len="med"/>
            <a:tailEnd type="triangle" w="med" len="med"/>
          </a:ln>
        </p:spPr>
      </p:sp>
      <p:sp>
        <p:nvSpPr>
          <p:cNvPr id="67622" name="Line 40"/>
          <p:cNvSpPr/>
          <p:nvPr/>
        </p:nvSpPr>
        <p:spPr>
          <a:xfrm>
            <a:off x="4722813" y="3789363"/>
            <a:ext cx="0" cy="339725"/>
          </a:xfrm>
          <a:prstGeom prst="line">
            <a:avLst/>
          </a:prstGeom>
          <a:ln w="9525" cap="flat" cmpd="sng">
            <a:solidFill>
              <a:srgbClr val="000000"/>
            </a:solidFill>
            <a:prstDash val="solid"/>
            <a:headEnd type="none" w="med" len="med"/>
            <a:tailEnd type="triangle" w="med" len="med"/>
          </a:ln>
        </p:spPr>
      </p:sp>
      <p:sp>
        <p:nvSpPr>
          <p:cNvPr id="67623" name="Line 41"/>
          <p:cNvSpPr/>
          <p:nvPr/>
        </p:nvSpPr>
        <p:spPr>
          <a:xfrm>
            <a:off x="7021513" y="3224213"/>
            <a:ext cx="0" cy="225425"/>
          </a:xfrm>
          <a:prstGeom prst="line">
            <a:avLst/>
          </a:prstGeom>
          <a:ln w="9525" cap="flat" cmpd="sng">
            <a:solidFill>
              <a:srgbClr val="000000"/>
            </a:solidFill>
            <a:prstDash val="solid"/>
            <a:headEnd type="none" w="med" len="med"/>
            <a:tailEnd type="triangle" w="med" len="med"/>
          </a:ln>
        </p:spPr>
      </p:sp>
      <p:sp>
        <p:nvSpPr>
          <p:cNvPr id="67624" name="Line 42"/>
          <p:cNvSpPr/>
          <p:nvPr/>
        </p:nvSpPr>
        <p:spPr>
          <a:xfrm>
            <a:off x="7010400" y="3789363"/>
            <a:ext cx="0" cy="339725"/>
          </a:xfrm>
          <a:prstGeom prst="line">
            <a:avLst/>
          </a:prstGeom>
          <a:ln w="9525" cap="flat" cmpd="sng">
            <a:solidFill>
              <a:srgbClr val="000000"/>
            </a:solidFill>
            <a:prstDash val="solid"/>
            <a:headEnd type="none" w="med" len="med"/>
            <a:tailEnd type="triangle" w="med" len="med"/>
          </a:ln>
        </p:spPr>
      </p:sp>
      <p:sp>
        <p:nvSpPr>
          <p:cNvPr id="67625" name="Line 43"/>
          <p:cNvSpPr/>
          <p:nvPr/>
        </p:nvSpPr>
        <p:spPr>
          <a:xfrm>
            <a:off x="6986588" y="4491038"/>
            <a:ext cx="0" cy="339725"/>
          </a:xfrm>
          <a:prstGeom prst="line">
            <a:avLst/>
          </a:prstGeom>
          <a:ln w="9525" cap="flat" cmpd="sng">
            <a:solidFill>
              <a:srgbClr val="000000"/>
            </a:solidFill>
            <a:prstDash val="solid"/>
            <a:headEnd type="none" w="med" len="med"/>
            <a:tailEnd type="triangle" w="med" len="med"/>
          </a:ln>
        </p:spPr>
      </p:sp>
      <p:sp>
        <p:nvSpPr>
          <p:cNvPr id="67626" name="Line 44"/>
          <p:cNvSpPr/>
          <p:nvPr/>
        </p:nvSpPr>
        <p:spPr>
          <a:xfrm flipH="1">
            <a:off x="2913063" y="4468813"/>
            <a:ext cx="1725612" cy="339725"/>
          </a:xfrm>
          <a:prstGeom prst="line">
            <a:avLst/>
          </a:prstGeom>
          <a:ln w="9525" cap="flat" cmpd="sng">
            <a:solidFill>
              <a:srgbClr val="000000"/>
            </a:solidFill>
            <a:prstDash val="solid"/>
            <a:headEnd type="none" w="med" len="med"/>
            <a:tailEnd type="triangle" w="med" len="med"/>
          </a:ln>
        </p:spPr>
      </p:sp>
      <p:sp>
        <p:nvSpPr>
          <p:cNvPr id="67627" name="Line 45"/>
          <p:cNvSpPr/>
          <p:nvPr/>
        </p:nvSpPr>
        <p:spPr>
          <a:xfrm>
            <a:off x="6986588" y="5159375"/>
            <a:ext cx="0" cy="339725"/>
          </a:xfrm>
          <a:prstGeom prst="line">
            <a:avLst/>
          </a:prstGeom>
          <a:ln w="9525" cap="flat" cmpd="sng">
            <a:solidFill>
              <a:srgbClr val="000000"/>
            </a:solidFill>
            <a:prstDash val="solid"/>
            <a:headEnd type="none" w="med" len="med"/>
            <a:tailEnd type="triangle" w="med" len="med"/>
          </a:ln>
        </p:spPr>
      </p:sp>
      <p:sp>
        <p:nvSpPr>
          <p:cNvPr id="67628" name="Line 46"/>
          <p:cNvSpPr/>
          <p:nvPr/>
        </p:nvSpPr>
        <p:spPr>
          <a:xfrm>
            <a:off x="2625725" y="5213350"/>
            <a:ext cx="0" cy="258763"/>
          </a:xfrm>
          <a:prstGeom prst="line">
            <a:avLst/>
          </a:prstGeom>
          <a:ln w="9525" cap="flat" cmpd="sng">
            <a:solidFill>
              <a:srgbClr val="000000"/>
            </a:solidFill>
            <a:prstDash val="solid"/>
            <a:headEnd type="none" w="med" len="med"/>
            <a:tailEnd type="triangle" w="med" len="med"/>
          </a:ln>
        </p:spPr>
      </p:sp>
      <p:sp>
        <p:nvSpPr>
          <p:cNvPr id="67629" name="Line 47"/>
          <p:cNvSpPr/>
          <p:nvPr/>
        </p:nvSpPr>
        <p:spPr>
          <a:xfrm>
            <a:off x="2625725" y="5838825"/>
            <a:ext cx="0" cy="339725"/>
          </a:xfrm>
          <a:prstGeom prst="line">
            <a:avLst/>
          </a:prstGeom>
          <a:ln w="9525" cap="flat" cmpd="sng">
            <a:solidFill>
              <a:srgbClr val="000000"/>
            </a:solidFill>
            <a:prstDash val="solid"/>
            <a:headEnd type="none" w="med" len="med"/>
            <a:tailEnd type="triangle" w="med" len="med"/>
          </a:ln>
        </p:spPr>
      </p:sp>
      <p:sp>
        <p:nvSpPr>
          <p:cNvPr id="67630" name="Line 48"/>
          <p:cNvSpPr/>
          <p:nvPr/>
        </p:nvSpPr>
        <p:spPr>
          <a:xfrm>
            <a:off x="7081838" y="3224213"/>
            <a:ext cx="862012" cy="112712"/>
          </a:xfrm>
          <a:prstGeom prst="line">
            <a:avLst/>
          </a:prstGeom>
          <a:ln w="9525" cap="flat" cmpd="sng">
            <a:solidFill>
              <a:srgbClr val="000000"/>
            </a:solidFill>
            <a:prstDash val="solid"/>
            <a:headEnd type="none" w="med" len="med"/>
            <a:tailEnd type="triangle" w="med" len="med"/>
          </a:ln>
        </p:spPr>
      </p:sp>
      <p:sp>
        <p:nvSpPr>
          <p:cNvPr id="67631" name="Rectangle 49"/>
          <p:cNvSpPr/>
          <p:nvPr/>
        </p:nvSpPr>
        <p:spPr>
          <a:xfrm>
            <a:off x="2962275" y="2317750"/>
            <a:ext cx="527050" cy="301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2</a:t>
            </a:r>
            <a:endParaRPr lang="en-US" altLang="zh-CN" sz="1800"/>
          </a:p>
        </p:txBody>
      </p:sp>
      <p:sp>
        <p:nvSpPr>
          <p:cNvPr id="67632" name="Rectangle 50"/>
          <p:cNvSpPr/>
          <p:nvPr/>
        </p:nvSpPr>
        <p:spPr>
          <a:xfrm>
            <a:off x="2817813" y="3128963"/>
            <a:ext cx="527050" cy="30003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latin typeface="Times New Roman" panose="02020603050405020304" pitchFamily="18" charset="0"/>
              </a:rPr>
              <a:t>R</a:t>
            </a:r>
            <a:r>
              <a:rPr lang="en-US" altLang="zh-CN" sz="1800" baseline="-25000">
                <a:latin typeface="Times New Roman" panose="02020603050405020304" pitchFamily="18" charset="0"/>
              </a:rPr>
              <a:t>3</a:t>
            </a:r>
            <a:endParaRPr lang="en-US" altLang="zh-CN" sz="1800"/>
          </a:p>
        </p:txBody>
      </p:sp>
      <p:sp>
        <p:nvSpPr>
          <p:cNvPr id="67633" name="Rectangle 19"/>
          <p:cNvSpPr/>
          <p:nvPr/>
        </p:nvSpPr>
        <p:spPr>
          <a:xfrm>
            <a:off x="2051050" y="2813050"/>
            <a:ext cx="1293813" cy="33972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(B,M,B,Z)</a:t>
            </a:r>
            <a:endParaRPr lang="en-US" altLang="zh-CN" sz="1200"/>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861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8611"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68612" name="Rectangle 3"/>
          <p:cNvSpPr>
            <a:spLocks noGrp="1"/>
          </p:cNvSpPr>
          <p:nvPr>
            <p:ph idx="1"/>
          </p:nvPr>
        </p:nvSpPr>
        <p:spPr>
          <a:xfrm>
            <a:off x="838200" y="2362200"/>
            <a:ext cx="8126413" cy="4495800"/>
          </a:xfrm>
          <a:ln/>
        </p:spPr>
        <p:txBody>
          <a:bodyPr vert="horz" wrap="square" lIns="91440" tIns="45720" rIns="91440" bIns="45720" anchor="t" anchorCtr="0"/>
          <a:p>
            <a:pPr marL="533400" indent="-533400" eaLnBrk="1" hangingPunct="1">
              <a:buFont typeface="Wingdings" panose="05000000000000000000" pitchFamily="2" charset="2"/>
              <a:buChar char="Ø"/>
            </a:pPr>
            <a:r>
              <a:rPr lang="en-US" altLang="zh-CN"/>
              <a:t>Note:</a:t>
            </a:r>
            <a:endParaRPr lang="en-US" altLang="zh-CN"/>
          </a:p>
          <a:p>
            <a:pPr marL="533400" indent="-533400" eaLnBrk="1" hangingPunct="1">
              <a:buFont typeface="Wingdings" panose="05000000000000000000" pitchFamily="2" charset="2"/>
              <a:buAutoNum type="arabicPeriod"/>
            </a:pPr>
            <a:r>
              <a:rPr lang="zh-CN" altLang="en-US"/>
              <a:t>按照图搜索控制方式在产生终止状态时可能会探索许多完全等价的路径</a:t>
            </a:r>
            <a:r>
              <a:rPr lang="en-US" altLang="zh-CN"/>
              <a:t>,</a:t>
            </a:r>
            <a:r>
              <a:rPr lang="zh-CN" altLang="en-US"/>
              <a:t>导致系统的低效。</a:t>
            </a:r>
            <a:endParaRPr lang="zh-CN" altLang="en-US"/>
          </a:p>
          <a:p>
            <a:pPr marL="533400" indent="-533400" eaLnBrk="1" hangingPunct="1">
              <a:buFont typeface="Wingdings" panose="05000000000000000000" pitchFamily="2" charset="2"/>
              <a:buAutoNum type="arabicPeriod"/>
            </a:pPr>
            <a:r>
              <a:rPr lang="zh-CN" altLang="en-US"/>
              <a:t>从失败路径上浪费很多工作。</a:t>
            </a:r>
            <a:endParaRPr lang="zh-CN" altLang="en-US"/>
          </a:p>
          <a:p>
            <a:pPr marL="533400" indent="-533400" eaLnBrk="1" hangingPunct="1">
              <a:buFont typeface="Wingdings" panose="05000000000000000000" pitchFamily="2" charset="2"/>
              <a:buAutoNum type="arabicPeriod"/>
            </a:pPr>
            <a:r>
              <a:rPr lang="zh-CN" altLang="en-US"/>
              <a:t>节点的内容之间存在着大量的符号冗余。</a:t>
            </a:r>
            <a:endParaRPr lang="zh-CN" altLang="en-US"/>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69634"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69635"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281603" name="Rectangle 3"/>
          <p:cNvSpPr>
            <a:spLocks noGrp="1"/>
          </p:cNvSpPr>
          <p:nvPr>
            <p:ph idx="1"/>
          </p:nvPr>
        </p:nvSpPr>
        <p:spPr>
          <a:xfrm>
            <a:off x="838200" y="2362200"/>
            <a:ext cx="8305800" cy="4235450"/>
          </a:xfrm>
          <a:ln/>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sz="2400" b="1"/>
              <a:t>观察：</a:t>
            </a:r>
            <a:endParaRPr lang="zh-CN" altLang="en-US" sz="2400" b="1"/>
          </a:p>
          <a:p>
            <a:pPr eaLnBrk="1" hangingPunct="1">
              <a:lnSpc>
                <a:spcPct val="90000"/>
              </a:lnSpc>
              <a:buNone/>
            </a:pPr>
            <a:r>
              <a:rPr lang="zh-CN" altLang="en-US" sz="2400" b="1"/>
              <a:t>  该产生式系统的</a:t>
            </a:r>
            <a:r>
              <a:rPr lang="zh-CN" altLang="en-US" sz="2400" b="1">
                <a:solidFill>
                  <a:schemeClr val="tx2"/>
                </a:solidFill>
              </a:rPr>
              <a:t>初始状态</a:t>
            </a:r>
            <a:r>
              <a:rPr lang="zh-CN" altLang="en-US" sz="2400" b="1"/>
              <a:t>可以</a:t>
            </a:r>
            <a:r>
              <a:rPr lang="zh-CN" altLang="en-US" sz="2400" b="1">
                <a:solidFill>
                  <a:schemeClr val="tx2"/>
                </a:solidFill>
              </a:rPr>
              <a:t>分解</a:t>
            </a:r>
            <a:r>
              <a:rPr lang="zh-CN" altLang="en-US" sz="2400" b="1"/>
              <a:t>成 </a:t>
            </a:r>
            <a:r>
              <a:rPr lang="en-US" altLang="zh-CN" sz="2400" b="1"/>
              <a:t>C, B</a:t>
            </a:r>
            <a:r>
              <a:rPr lang="zh-CN" altLang="en-US" sz="2400" b="1"/>
              <a:t>和</a:t>
            </a:r>
            <a:r>
              <a:rPr lang="en-US" altLang="zh-CN" sz="2400" b="1"/>
              <a:t>Z</a:t>
            </a:r>
            <a:r>
              <a:rPr lang="zh-CN" altLang="en-US" sz="2400" b="1"/>
              <a:t>，</a:t>
            </a:r>
            <a:endParaRPr lang="zh-CN" altLang="en-US" sz="2400" b="1"/>
          </a:p>
          <a:p>
            <a:pPr eaLnBrk="1" hangingPunct="1">
              <a:lnSpc>
                <a:spcPct val="90000"/>
              </a:lnSpc>
              <a:buNone/>
            </a:pPr>
            <a:r>
              <a:rPr lang="zh-CN" altLang="en-US" sz="2400" b="1"/>
              <a:t>  然后把</a:t>
            </a:r>
            <a:r>
              <a:rPr lang="zh-CN" altLang="en-US" sz="2400" b="1">
                <a:solidFill>
                  <a:schemeClr val="tx2"/>
                </a:solidFill>
              </a:rPr>
              <a:t>产生式规则分解</a:t>
            </a:r>
            <a:r>
              <a:rPr lang="zh-CN" altLang="en-US" sz="2400" b="1"/>
              <a:t>使得可应用于这些组成部分：</a:t>
            </a:r>
            <a:endParaRPr lang="zh-CN" altLang="en-US" sz="2400" b="1"/>
          </a:p>
          <a:p>
            <a:pPr eaLnBrk="1" hangingPunct="1">
              <a:lnSpc>
                <a:spcPct val="90000"/>
              </a:lnSpc>
              <a:buNone/>
            </a:pPr>
            <a:r>
              <a:rPr lang="zh-CN" altLang="en-US" sz="2400" b="1"/>
              <a:t>         </a:t>
            </a:r>
            <a:r>
              <a:rPr lang="en-US" altLang="zh-CN" sz="2400" b="1"/>
              <a:t>R</a:t>
            </a:r>
            <a:r>
              <a:rPr lang="en-US" altLang="zh-CN" sz="2400" b="1" baseline="-25000"/>
              <a:t>1</a:t>
            </a:r>
            <a:r>
              <a:rPr lang="en-US" altLang="zh-CN" sz="2400" b="1"/>
              <a:t>:   (C) → (D, L)</a:t>
            </a:r>
            <a:endParaRPr lang="en-US" altLang="zh-CN" sz="2400" b="1"/>
          </a:p>
          <a:p>
            <a:pPr eaLnBrk="1" hangingPunct="1">
              <a:lnSpc>
                <a:spcPct val="90000"/>
              </a:lnSpc>
              <a:buNone/>
            </a:pPr>
            <a:r>
              <a:rPr lang="en-US" altLang="zh-CN" sz="2400" b="1"/>
              <a:t>         R</a:t>
            </a:r>
            <a:r>
              <a:rPr lang="en-US" altLang="zh-CN" sz="2400" b="1" baseline="-25000"/>
              <a:t>2</a:t>
            </a:r>
            <a:r>
              <a:rPr lang="en-US" altLang="zh-CN" sz="2400" b="1"/>
              <a:t>:   (C) → (B, M)</a:t>
            </a:r>
            <a:endParaRPr lang="en-US" altLang="zh-CN" sz="2400" b="1"/>
          </a:p>
          <a:p>
            <a:pPr eaLnBrk="1" hangingPunct="1">
              <a:lnSpc>
                <a:spcPct val="90000"/>
              </a:lnSpc>
              <a:buNone/>
            </a:pPr>
            <a:r>
              <a:rPr lang="en-US" altLang="zh-CN" sz="2400" b="1"/>
              <a:t>         R</a:t>
            </a:r>
            <a:r>
              <a:rPr lang="en-US" altLang="zh-CN" sz="2400" b="1" baseline="-25000"/>
              <a:t>3</a:t>
            </a:r>
            <a:r>
              <a:rPr lang="en-US" altLang="zh-CN" sz="2400" b="1"/>
              <a:t>:   (B) → (M, M)</a:t>
            </a:r>
            <a:endParaRPr lang="en-US" altLang="zh-CN" sz="2400" b="1"/>
          </a:p>
          <a:p>
            <a:pPr eaLnBrk="1" hangingPunct="1">
              <a:lnSpc>
                <a:spcPct val="90000"/>
              </a:lnSpc>
              <a:buNone/>
            </a:pPr>
            <a:r>
              <a:rPr lang="en-US" altLang="zh-CN" sz="2400" b="1"/>
              <a:t>         R</a:t>
            </a:r>
            <a:r>
              <a:rPr lang="en-US" altLang="zh-CN" sz="2400" b="1" baseline="-25000"/>
              <a:t>4</a:t>
            </a:r>
            <a:r>
              <a:rPr lang="en-US" altLang="zh-CN" sz="2400" b="1"/>
              <a:t>:   (Z) → (B, B, M)</a:t>
            </a:r>
            <a:endParaRPr lang="en-US" altLang="zh-CN" sz="2400" b="1"/>
          </a:p>
          <a:p>
            <a:pPr eaLnBrk="1" hangingPunct="1">
              <a:lnSpc>
                <a:spcPct val="90000"/>
              </a:lnSpc>
              <a:buNone/>
            </a:pPr>
            <a:r>
              <a:rPr lang="en-US" altLang="zh-CN" sz="2400" b="1"/>
              <a:t>            </a:t>
            </a:r>
            <a:r>
              <a:rPr lang="zh-CN" altLang="en-US" sz="2400" b="1"/>
              <a:t>应用规则后所得的结果状态又可以进一步分裂，这样不断地分解，不断地应用规则，直到所产生的状态是</a:t>
            </a:r>
            <a:r>
              <a:rPr lang="en-US" altLang="zh-CN" sz="2400" b="1"/>
              <a:t>M</a:t>
            </a:r>
            <a:r>
              <a:rPr lang="zh-CN" altLang="en-US" sz="2400" b="1"/>
              <a:t>字符为止，即</a:t>
            </a:r>
            <a:r>
              <a:rPr lang="zh-CN" altLang="en-US" sz="2400" b="1">
                <a:solidFill>
                  <a:schemeClr val="tx2"/>
                </a:solidFill>
              </a:rPr>
              <a:t>终止条件分解</a:t>
            </a:r>
            <a:r>
              <a:rPr lang="zh-CN" altLang="en-US" sz="2400" b="1"/>
              <a:t>为一个</a:t>
            </a:r>
            <a:r>
              <a:rPr lang="en-US" altLang="zh-CN" sz="2400" b="1"/>
              <a:t>M</a:t>
            </a:r>
            <a:r>
              <a:rPr lang="zh-CN" altLang="en-US" sz="2400" b="1"/>
              <a:t>字符作成的状态。</a:t>
            </a:r>
            <a:endParaRPr lang="zh-CN" altLang="en-US" sz="2400"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603">
                                            <p:txEl>
                                              <p:charRg st="4" end="31"/>
                                            </p:txEl>
                                          </p:spTgt>
                                        </p:tgtEl>
                                        <p:attrNameLst>
                                          <p:attrName>style.visibility</p:attrName>
                                        </p:attrNameLst>
                                      </p:cBhvr>
                                      <p:to>
                                        <p:strVal val="visible"/>
                                      </p:to>
                                    </p:set>
                                    <p:anim calcmode="lin" valueType="num">
                                      <p:cBhvr additive="base">
                                        <p:cTn id="7" dur="500" fill="hold"/>
                                        <p:tgtEl>
                                          <p:spTgt spid="281603">
                                            <p:txEl>
                                              <p:charRg st="4"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603">
                                            <p:txEl>
                                              <p:charRg st="4"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81603">
                                            <p:txEl>
                                              <p:charRg st="31" end="57"/>
                                            </p:txEl>
                                          </p:spTgt>
                                        </p:tgtEl>
                                        <p:attrNameLst>
                                          <p:attrName>style.visibility</p:attrName>
                                        </p:attrNameLst>
                                      </p:cBhvr>
                                      <p:to>
                                        <p:strVal val="visible"/>
                                      </p:to>
                                    </p:set>
                                    <p:animEffect transition="in" filter="box(in)">
                                      <p:cBhvr>
                                        <p:cTn id="13" dur="500"/>
                                        <p:tgtEl>
                                          <p:spTgt spid="281603">
                                            <p:txEl>
                                              <p:charRg st="31" end="5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81603">
                                            <p:txEl>
                                              <p:charRg st="57" end="85"/>
                                            </p:txEl>
                                          </p:spTgt>
                                        </p:tgtEl>
                                        <p:attrNameLst>
                                          <p:attrName>style.visibility</p:attrName>
                                        </p:attrNameLst>
                                      </p:cBhvr>
                                      <p:to>
                                        <p:strVal val="visible"/>
                                      </p:to>
                                    </p:set>
                                    <p:animEffect transition="in" filter="box(in)">
                                      <p:cBhvr>
                                        <p:cTn id="16" dur="500"/>
                                        <p:tgtEl>
                                          <p:spTgt spid="281603">
                                            <p:txEl>
                                              <p:charRg st="57" end="8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81603">
                                            <p:txEl>
                                              <p:charRg st="85" end="113"/>
                                            </p:txEl>
                                          </p:spTgt>
                                        </p:tgtEl>
                                        <p:attrNameLst>
                                          <p:attrName>style.visibility</p:attrName>
                                        </p:attrNameLst>
                                      </p:cBhvr>
                                      <p:to>
                                        <p:strVal val="visible"/>
                                      </p:to>
                                    </p:set>
                                    <p:animEffect transition="in" filter="box(in)">
                                      <p:cBhvr>
                                        <p:cTn id="19" dur="500"/>
                                        <p:tgtEl>
                                          <p:spTgt spid="281603">
                                            <p:txEl>
                                              <p:charRg st="85" end="11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81603">
                                            <p:txEl>
                                              <p:charRg st="113" end="141"/>
                                            </p:txEl>
                                          </p:spTgt>
                                        </p:tgtEl>
                                        <p:attrNameLst>
                                          <p:attrName>style.visibility</p:attrName>
                                        </p:attrNameLst>
                                      </p:cBhvr>
                                      <p:to>
                                        <p:strVal val="visible"/>
                                      </p:to>
                                    </p:set>
                                    <p:animEffect transition="in" filter="box(in)">
                                      <p:cBhvr>
                                        <p:cTn id="22" dur="500"/>
                                        <p:tgtEl>
                                          <p:spTgt spid="281603">
                                            <p:txEl>
                                              <p:charRg st="113" end="141"/>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81603">
                                            <p:txEl>
                                              <p:charRg st="141" end="172"/>
                                            </p:txEl>
                                          </p:spTgt>
                                        </p:tgtEl>
                                        <p:attrNameLst>
                                          <p:attrName>style.visibility</p:attrName>
                                        </p:attrNameLst>
                                      </p:cBhvr>
                                      <p:to>
                                        <p:strVal val="visible"/>
                                      </p:to>
                                    </p:set>
                                    <p:animEffect transition="in" filter="box(in)">
                                      <p:cBhvr>
                                        <p:cTn id="25" dur="500"/>
                                        <p:tgtEl>
                                          <p:spTgt spid="281603">
                                            <p:txEl>
                                              <p:charRg st="141" end="17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1603">
                                            <p:txEl>
                                              <p:charRg st="172" end="256"/>
                                            </p:txEl>
                                          </p:spTgt>
                                        </p:tgtEl>
                                        <p:attrNameLst>
                                          <p:attrName>style.visibility</p:attrName>
                                        </p:attrNameLst>
                                      </p:cBhvr>
                                      <p:to>
                                        <p:strVal val="visible"/>
                                      </p:to>
                                    </p:set>
                                    <p:anim calcmode="lin" valueType="num">
                                      <p:cBhvr additive="base">
                                        <p:cTn id="30" dur="500" fill="hold"/>
                                        <p:tgtEl>
                                          <p:spTgt spid="281603">
                                            <p:txEl>
                                              <p:charRg st="172" end="25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1603">
                                            <p:txEl>
                                              <p:charRg st="172" end="2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065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0659" name="AutoShape 2"/>
          <p:cNvSpPr>
            <a:spLocks noGrp="1"/>
          </p:cNvSpPr>
          <p:nvPr>
            <p:ph type="title"/>
          </p:nvPr>
        </p:nvSpPr>
        <p:spPr>
          <a:ln/>
        </p:spPr>
        <p:txBody>
          <a:bodyPr vert="horz" wrap="square" lIns="91440" tIns="45720" rIns="91440" bIns="45720" anchor="b" anchorCtr="0"/>
          <a:p>
            <a:pPr eaLnBrk="1" hangingPunct="1"/>
            <a:r>
              <a:rPr lang="en-US" altLang="zh-CN"/>
              <a:t> </a:t>
            </a:r>
            <a:r>
              <a:rPr lang="zh-CN" altLang="en-US"/>
              <a:t>重写问题的与</a:t>
            </a:r>
            <a:r>
              <a:rPr lang="en-US" altLang="zh-CN"/>
              <a:t>/</a:t>
            </a:r>
            <a:r>
              <a:rPr lang="zh-CN" altLang="en-US"/>
              <a:t>或树 </a:t>
            </a:r>
            <a:endParaRPr lang="zh-CN" altLang="en-US"/>
          </a:p>
        </p:txBody>
      </p:sp>
      <p:grpSp>
        <p:nvGrpSpPr>
          <p:cNvPr id="70660" name="Group 4"/>
          <p:cNvGrpSpPr/>
          <p:nvPr/>
        </p:nvGrpSpPr>
        <p:grpSpPr>
          <a:xfrm>
            <a:off x="1835150" y="2492375"/>
            <a:ext cx="5648325" cy="3784600"/>
            <a:chOff x="2160" y="5808"/>
            <a:chExt cx="7650" cy="4992"/>
          </a:xfrm>
        </p:grpSpPr>
        <p:sp>
          <p:nvSpPr>
            <p:cNvPr id="70662" name="Rectangle 5"/>
            <p:cNvSpPr/>
            <p:nvPr/>
          </p:nvSpPr>
          <p:spPr>
            <a:xfrm>
              <a:off x="5400" y="5808"/>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900">
                  <a:latin typeface="Times New Roman" panose="02020603050405020304" pitchFamily="18" charset="0"/>
                </a:rPr>
                <a:t>(C,B,Z)</a:t>
              </a:r>
              <a:endParaRPr lang="en-US" altLang="zh-CN" sz="1800"/>
            </a:p>
          </p:txBody>
        </p:sp>
        <p:sp>
          <p:nvSpPr>
            <p:cNvPr id="70663" name="Rectangle 6"/>
            <p:cNvSpPr/>
            <p:nvPr/>
          </p:nvSpPr>
          <p:spPr>
            <a:xfrm>
              <a:off x="3600" y="6744"/>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C</a:t>
              </a:r>
              <a:endParaRPr lang="en-US" altLang="zh-CN" sz="1800"/>
            </a:p>
          </p:txBody>
        </p:sp>
        <p:sp>
          <p:nvSpPr>
            <p:cNvPr id="70664" name="Rectangle 7"/>
            <p:cNvSpPr/>
            <p:nvPr/>
          </p:nvSpPr>
          <p:spPr>
            <a:xfrm>
              <a:off x="5580" y="6744"/>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B</a:t>
              </a:r>
              <a:endParaRPr lang="en-US" altLang="zh-CN" sz="1800"/>
            </a:p>
          </p:txBody>
        </p:sp>
        <p:sp>
          <p:nvSpPr>
            <p:cNvPr id="70665" name="Rectangle 8"/>
            <p:cNvSpPr/>
            <p:nvPr/>
          </p:nvSpPr>
          <p:spPr>
            <a:xfrm>
              <a:off x="7740" y="6744"/>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Z</a:t>
              </a:r>
              <a:endParaRPr lang="en-US" altLang="zh-CN" sz="1800"/>
            </a:p>
          </p:txBody>
        </p:sp>
        <p:sp>
          <p:nvSpPr>
            <p:cNvPr id="70666" name="Rectangle 9"/>
            <p:cNvSpPr/>
            <p:nvPr/>
          </p:nvSpPr>
          <p:spPr>
            <a:xfrm>
              <a:off x="2700" y="7680"/>
              <a:ext cx="72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900">
                  <a:latin typeface="Times New Roman" panose="02020603050405020304" pitchFamily="18" charset="0"/>
                </a:rPr>
                <a:t>(D,L)</a:t>
              </a:r>
              <a:endParaRPr lang="en-US" altLang="zh-CN" sz="1800"/>
            </a:p>
          </p:txBody>
        </p:sp>
        <p:sp>
          <p:nvSpPr>
            <p:cNvPr id="70667" name="Rectangle 10"/>
            <p:cNvSpPr/>
            <p:nvPr/>
          </p:nvSpPr>
          <p:spPr>
            <a:xfrm>
              <a:off x="4140" y="7680"/>
              <a:ext cx="72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(B,M)</a:t>
              </a:r>
              <a:endParaRPr lang="en-US" altLang="zh-CN" sz="1000">
                <a:latin typeface="Times New Roman" panose="02020603050405020304" pitchFamily="18" charset="0"/>
              </a:endParaRPr>
            </a:p>
          </p:txBody>
        </p:sp>
        <p:sp>
          <p:nvSpPr>
            <p:cNvPr id="70668" name="Rectangle 11"/>
            <p:cNvSpPr/>
            <p:nvPr/>
          </p:nvSpPr>
          <p:spPr>
            <a:xfrm>
              <a:off x="5506" y="7680"/>
              <a:ext cx="72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700">
                  <a:latin typeface="Times New Roman" panose="02020603050405020304" pitchFamily="18" charset="0"/>
                </a:rPr>
                <a:t>(M,M)</a:t>
              </a:r>
              <a:endParaRPr lang="en-US" altLang="zh-CN" sz="1800"/>
            </a:p>
          </p:txBody>
        </p:sp>
        <p:sp>
          <p:nvSpPr>
            <p:cNvPr id="70669" name="Rectangle 12"/>
            <p:cNvSpPr/>
            <p:nvPr/>
          </p:nvSpPr>
          <p:spPr>
            <a:xfrm>
              <a:off x="7560" y="7680"/>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900">
                  <a:latin typeface="Times New Roman" panose="02020603050405020304" pitchFamily="18" charset="0"/>
                </a:rPr>
                <a:t>(B,B,M)</a:t>
              </a:r>
              <a:endParaRPr lang="en-US" altLang="zh-CN" sz="1800"/>
            </a:p>
          </p:txBody>
        </p:sp>
        <p:sp>
          <p:nvSpPr>
            <p:cNvPr id="70670" name="Rectangle 13"/>
            <p:cNvSpPr/>
            <p:nvPr/>
          </p:nvSpPr>
          <p:spPr>
            <a:xfrm>
              <a:off x="2160"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D</a:t>
              </a:r>
              <a:endParaRPr lang="en-US" altLang="zh-CN" sz="1800"/>
            </a:p>
          </p:txBody>
        </p:sp>
        <p:sp>
          <p:nvSpPr>
            <p:cNvPr id="70671" name="Rectangle 14"/>
            <p:cNvSpPr/>
            <p:nvPr/>
          </p:nvSpPr>
          <p:spPr>
            <a:xfrm>
              <a:off x="2955"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L</a:t>
              </a:r>
              <a:endParaRPr lang="en-US" altLang="zh-CN" sz="1800"/>
            </a:p>
          </p:txBody>
        </p:sp>
        <p:sp>
          <p:nvSpPr>
            <p:cNvPr id="70672" name="Rectangle 15"/>
            <p:cNvSpPr/>
            <p:nvPr/>
          </p:nvSpPr>
          <p:spPr>
            <a:xfrm>
              <a:off x="3825"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B</a:t>
              </a:r>
              <a:endParaRPr lang="en-US" altLang="zh-CN" sz="1800"/>
            </a:p>
          </p:txBody>
        </p:sp>
        <p:sp>
          <p:nvSpPr>
            <p:cNvPr id="70673" name="Rectangle 16"/>
            <p:cNvSpPr/>
            <p:nvPr/>
          </p:nvSpPr>
          <p:spPr>
            <a:xfrm>
              <a:off x="4530"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74" name="Rectangle 17"/>
            <p:cNvSpPr/>
            <p:nvPr/>
          </p:nvSpPr>
          <p:spPr>
            <a:xfrm>
              <a:off x="3780" y="9396"/>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(M,M)</a:t>
              </a:r>
              <a:endParaRPr lang="en-US" altLang="zh-CN" sz="1800"/>
            </a:p>
          </p:txBody>
        </p:sp>
        <p:sp>
          <p:nvSpPr>
            <p:cNvPr id="70675" name="Rectangle 18"/>
            <p:cNvSpPr/>
            <p:nvPr/>
          </p:nvSpPr>
          <p:spPr>
            <a:xfrm>
              <a:off x="3600"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76" name="Rectangle 19"/>
            <p:cNvSpPr/>
            <p:nvPr/>
          </p:nvSpPr>
          <p:spPr>
            <a:xfrm>
              <a:off x="4320"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77" name="Rectangle 20"/>
            <p:cNvSpPr/>
            <p:nvPr/>
          </p:nvSpPr>
          <p:spPr>
            <a:xfrm>
              <a:off x="5400"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78" name="Rectangle 21"/>
            <p:cNvSpPr/>
            <p:nvPr/>
          </p:nvSpPr>
          <p:spPr>
            <a:xfrm>
              <a:off x="6120"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79" name="Rectangle 22"/>
            <p:cNvSpPr/>
            <p:nvPr/>
          </p:nvSpPr>
          <p:spPr>
            <a:xfrm>
              <a:off x="7020"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B</a:t>
              </a:r>
              <a:endParaRPr lang="en-US" altLang="zh-CN" sz="1800"/>
            </a:p>
          </p:txBody>
        </p:sp>
        <p:sp>
          <p:nvSpPr>
            <p:cNvPr id="70680" name="Rectangle 23"/>
            <p:cNvSpPr/>
            <p:nvPr/>
          </p:nvSpPr>
          <p:spPr>
            <a:xfrm>
              <a:off x="7905"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81" name="Rectangle 24"/>
            <p:cNvSpPr/>
            <p:nvPr/>
          </p:nvSpPr>
          <p:spPr>
            <a:xfrm>
              <a:off x="8865" y="8460"/>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B</a:t>
              </a:r>
              <a:endParaRPr lang="en-US" altLang="zh-CN" sz="1800"/>
            </a:p>
          </p:txBody>
        </p:sp>
        <p:sp>
          <p:nvSpPr>
            <p:cNvPr id="70682" name="Rectangle 25"/>
            <p:cNvSpPr/>
            <p:nvPr/>
          </p:nvSpPr>
          <p:spPr>
            <a:xfrm>
              <a:off x="6660" y="9396"/>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(M,M)</a:t>
              </a:r>
              <a:endParaRPr lang="en-US" altLang="zh-CN" sz="1800"/>
            </a:p>
          </p:txBody>
        </p:sp>
        <p:sp>
          <p:nvSpPr>
            <p:cNvPr id="70683" name="Rectangle 26"/>
            <p:cNvSpPr/>
            <p:nvPr/>
          </p:nvSpPr>
          <p:spPr>
            <a:xfrm>
              <a:off x="8730" y="9396"/>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(M,M)</a:t>
              </a:r>
              <a:endParaRPr lang="en-US" altLang="zh-CN" sz="1800"/>
            </a:p>
          </p:txBody>
        </p:sp>
        <p:sp>
          <p:nvSpPr>
            <p:cNvPr id="70684" name="Rectangle 27"/>
            <p:cNvSpPr/>
            <p:nvPr/>
          </p:nvSpPr>
          <p:spPr>
            <a:xfrm>
              <a:off x="6345"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85" name="Rectangle 28"/>
            <p:cNvSpPr/>
            <p:nvPr/>
          </p:nvSpPr>
          <p:spPr>
            <a:xfrm>
              <a:off x="7200"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86" name="Rectangle 29"/>
            <p:cNvSpPr/>
            <p:nvPr/>
          </p:nvSpPr>
          <p:spPr>
            <a:xfrm>
              <a:off x="8490"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87" name="Rectangle 30"/>
            <p:cNvSpPr/>
            <p:nvPr/>
          </p:nvSpPr>
          <p:spPr>
            <a:xfrm>
              <a:off x="9270" y="10332"/>
              <a:ext cx="54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000">
                  <a:latin typeface="Times New Roman" panose="02020603050405020304" pitchFamily="18" charset="0"/>
                </a:rPr>
                <a:t>M</a:t>
              </a:r>
              <a:endParaRPr lang="en-US" altLang="zh-CN" sz="1800"/>
            </a:p>
          </p:txBody>
        </p:sp>
        <p:sp>
          <p:nvSpPr>
            <p:cNvPr id="70688" name="Line 31"/>
            <p:cNvSpPr/>
            <p:nvPr/>
          </p:nvSpPr>
          <p:spPr>
            <a:xfrm flipH="1">
              <a:off x="4080" y="6303"/>
              <a:ext cx="1650" cy="390"/>
            </a:xfrm>
            <a:prstGeom prst="line">
              <a:avLst/>
            </a:prstGeom>
            <a:ln w="9525" cap="flat" cmpd="sng">
              <a:solidFill>
                <a:srgbClr val="000000"/>
              </a:solidFill>
              <a:prstDash val="solid"/>
              <a:headEnd type="none" w="med" len="med"/>
              <a:tailEnd type="triangle" w="med" len="med"/>
            </a:ln>
          </p:spPr>
        </p:sp>
        <p:sp>
          <p:nvSpPr>
            <p:cNvPr id="70689" name="Line 32"/>
            <p:cNvSpPr/>
            <p:nvPr/>
          </p:nvSpPr>
          <p:spPr>
            <a:xfrm>
              <a:off x="5864" y="6318"/>
              <a:ext cx="0" cy="375"/>
            </a:xfrm>
            <a:prstGeom prst="line">
              <a:avLst/>
            </a:prstGeom>
            <a:ln w="9525" cap="flat" cmpd="sng">
              <a:solidFill>
                <a:srgbClr val="000000"/>
              </a:solidFill>
              <a:prstDash val="solid"/>
              <a:headEnd type="none" w="med" len="med"/>
              <a:tailEnd type="triangle" w="med" len="med"/>
            </a:ln>
          </p:spPr>
        </p:sp>
        <p:sp>
          <p:nvSpPr>
            <p:cNvPr id="70690" name="Line 33"/>
            <p:cNvSpPr/>
            <p:nvPr/>
          </p:nvSpPr>
          <p:spPr>
            <a:xfrm>
              <a:off x="6030" y="6303"/>
              <a:ext cx="1754" cy="405"/>
            </a:xfrm>
            <a:prstGeom prst="line">
              <a:avLst/>
            </a:prstGeom>
            <a:ln w="9525" cap="flat" cmpd="sng">
              <a:solidFill>
                <a:srgbClr val="000000"/>
              </a:solidFill>
              <a:prstDash val="solid"/>
              <a:headEnd type="none" w="med" len="med"/>
              <a:tailEnd type="triangle" w="med" len="med"/>
            </a:ln>
          </p:spPr>
        </p:sp>
        <p:sp>
          <p:nvSpPr>
            <p:cNvPr id="70691" name="Line 34"/>
            <p:cNvSpPr/>
            <p:nvPr/>
          </p:nvSpPr>
          <p:spPr>
            <a:xfrm flipH="1">
              <a:off x="3060" y="7248"/>
              <a:ext cx="794" cy="390"/>
            </a:xfrm>
            <a:prstGeom prst="line">
              <a:avLst/>
            </a:prstGeom>
            <a:ln w="9525" cap="flat" cmpd="sng">
              <a:solidFill>
                <a:srgbClr val="000000"/>
              </a:solidFill>
              <a:prstDash val="solid"/>
              <a:headEnd type="none" w="med" len="med"/>
              <a:tailEnd type="triangle" w="med" len="med"/>
            </a:ln>
          </p:spPr>
        </p:sp>
        <p:sp>
          <p:nvSpPr>
            <p:cNvPr id="70692" name="Line 35"/>
            <p:cNvSpPr/>
            <p:nvPr/>
          </p:nvSpPr>
          <p:spPr>
            <a:xfrm>
              <a:off x="3914" y="7248"/>
              <a:ext cx="540" cy="420"/>
            </a:xfrm>
            <a:prstGeom prst="line">
              <a:avLst/>
            </a:prstGeom>
            <a:ln w="9525" cap="flat" cmpd="sng">
              <a:solidFill>
                <a:srgbClr val="000000"/>
              </a:solidFill>
              <a:prstDash val="solid"/>
              <a:headEnd type="none" w="med" len="med"/>
              <a:tailEnd type="triangle" w="med" len="med"/>
            </a:ln>
          </p:spPr>
        </p:sp>
        <p:sp>
          <p:nvSpPr>
            <p:cNvPr id="70693" name="Line 36"/>
            <p:cNvSpPr/>
            <p:nvPr/>
          </p:nvSpPr>
          <p:spPr>
            <a:xfrm flipH="1">
              <a:off x="2474" y="8178"/>
              <a:ext cx="556" cy="270"/>
            </a:xfrm>
            <a:prstGeom prst="line">
              <a:avLst/>
            </a:prstGeom>
            <a:ln w="9525" cap="flat" cmpd="sng">
              <a:solidFill>
                <a:srgbClr val="000000"/>
              </a:solidFill>
              <a:prstDash val="solid"/>
              <a:headEnd type="none" w="med" len="med"/>
              <a:tailEnd type="triangle" w="med" len="med"/>
            </a:ln>
          </p:spPr>
        </p:sp>
        <p:sp>
          <p:nvSpPr>
            <p:cNvPr id="70694" name="Line 37"/>
            <p:cNvSpPr/>
            <p:nvPr/>
          </p:nvSpPr>
          <p:spPr>
            <a:xfrm>
              <a:off x="3044" y="8193"/>
              <a:ext cx="210" cy="270"/>
            </a:xfrm>
            <a:prstGeom prst="line">
              <a:avLst/>
            </a:prstGeom>
            <a:ln w="9525" cap="flat" cmpd="sng">
              <a:solidFill>
                <a:srgbClr val="000000"/>
              </a:solidFill>
              <a:prstDash val="solid"/>
              <a:headEnd type="none" w="med" len="med"/>
              <a:tailEnd type="triangle" w="med" len="med"/>
            </a:ln>
          </p:spPr>
        </p:sp>
        <p:sp>
          <p:nvSpPr>
            <p:cNvPr id="70695" name="Line 38"/>
            <p:cNvSpPr/>
            <p:nvPr/>
          </p:nvSpPr>
          <p:spPr>
            <a:xfrm flipH="1">
              <a:off x="4050" y="8163"/>
              <a:ext cx="434" cy="285"/>
            </a:xfrm>
            <a:prstGeom prst="line">
              <a:avLst/>
            </a:prstGeom>
            <a:ln w="9525" cap="flat" cmpd="sng">
              <a:solidFill>
                <a:srgbClr val="000000"/>
              </a:solidFill>
              <a:prstDash val="solid"/>
              <a:headEnd type="none" w="med" len="med"/>
              <a:tailEnd type="triangle" w="med" len="med"/>
            </a:ln>
          </p:spPr>
        </p:sp>
        <p:sp>
          <p:nvSpPr>
            <p:cNvPr id="70696" name="Line 39"/>
            <p:cNvSpPr/>
            <p:nvPr/>
          </p:nvSpPr>
          <p:spPr>
            <a:xfrm>
              <a:off x="4484" y="8163"/>
              <a:ext cx="316" cy="300"/>
            </a:xfrm>
            <a:prstGeom prst="line">
              <a:avLst/>
            </a:prstGeom>
            <a:ln w="9525" cap="flat" cmpd="sng">
              <a:solidFill>
                <a:srgbClr val="000000"/>
              </a:solidFill>
              <a:prstDash val="solid"/>
              <a:headEnd type="none" w="med" len="med"/>
              <a:tailEnd type="triangle" w="med" len="med"/>
            </a:ln>
          </p:spPr>
        </p:sp>
        <p:sp>
          <p:nvSpPr>
            <p:cNvPr id="70697" name="Line 40"/>
            <p:cNvSpPr/>
            <p:nvPr/>
          </p:nvSpPr>
          <p:spPr>
            <a:xfrm flipH="1">
              <a:off x="5624" y="8163"/>
              <a:ext cx="226" cy="285"/>
            </a:xfrm>
            <a:prstGeom prst="line">
              <a:avLst/>
            </a:prstGeom>
            <a:ln w="9525" cap="flat" cmpd="sng">
              <a:solidFill>
                <a:srgbClr val="000000"/>
              </a:solidFill>
              <a:prstDash val="solid"/>
              <a:headEnd type="none" w="med" len="med"/>
              <a:tailEnd type="triangle" w="med" len="med"/>
            </a:ln>
          </p:spPr>
        </p:sp>
        <p:sp>
          <p:nvSpPr>
            <p:cNvPr id="70698" name="Line 41"/>
            <p:cNvSpPr/>
            <p:nvPr/>
          </p:nvSpPr>
          <p:spPr>
            <a:xfrm>
              <a:off x="5864" y="8163"/>
              <a:ext cx="466" cy="285"/>
            </a:xfrm>
            <a:prstGeom prst="line">
              <a:avLst/>
            </a:prstGeom>
            <a:ln w="9525" cap="flat" cmpd="sng">
              <a:solidFill>
                <a:srgbClr val="000000"/>
              </a:solidFill>
              <a:prstDash val="solid"/>
              <a:headEnd type="none" w="med" len="med"/>
              <a:tailEnd type="triangle" w="med" len="med"/>
            </a:ln>
          </p:spPr>
        </p:sp>
        <p:sp>
          <p:nvSpPr>
            <p:cNvPr id="70699" name="Line 42"/>
            <p:cNvSpPr/>
            <p:nvPr/>
          </p:nvSpPr>
          <p:spPr>
            <a:xfrm>
              <a:off x="5880" y="7233"/>
              <a:ext cx="0" cy="450"/>
            </a:xfrm>
            <a:prstGeom prst="line">
              <a:avLst/>
            </a:prstGeom>
            <a:ln w="9525" cap="flat" cmpd="sng">
              <a:solidFill>
                <a:srgbClr val="000000"/>
              </a:solidFill>
              <a:prstDash val="solid"/>
              <a:headEnd type="none" w="med" len="med"/>
              <a:tailEnd type="triangle" w="med" len="med"/>
            </a:ln>
          </p:spPr>
        </p:sp>
        <p:sp>
          <p:nvSpPr>
            <p:cNvPr id="70700" name="Line 43"/>
            <p:cNvSpPr/>
            <p:nvPr/>
          </p:nvSpPr>
          <p:spPr>
            <a:xfrm>
              <a:off x="8010" y="7233"/>
              <a:ext cx="0" cy="465"/>
            </a:xfrm>
            <a:prstGeom prst="line">
              <a:avLst/>
            </a:prstGeom>
            <a:ln w="9525" cap="flat" cmpd="sng">
              <a:solidFill>
                <a:srgbClr val="000000"/>
              </a:solidFill>
              <a:prstDash val="solid"/>
              <a:headEnd type="none" w="med" len="med"/>
              <a:tailEnd type="triangle" w="med" len="med"/>
            </a:ln>
          </p:spPr>
        </p:sp>
        <p:sp>
          <p:nvSpPr>
            <p:cNvPr id="70701" name="Line 44"/>
            <p:cNvSpPr/>
            <p:nvPr/>
          </p:nvSpPr>
          <p:spPr>
            <a:xfrm>
              <a:off x="8130" y="8163"/>
              <a:ext cx="0" cy="270"/>
            </a:xfrm>
            <a:prstGeom prst="line">
              <a:avLst/>
            </a:prstGeom>
            <a:ln w="9525" cap="flat" cmpd="sng">
              <a:solidFill>
                <a:srgbClr val="000000"/>
              </a:solidFill>
              <a:prstDash val="solid"/>
              <a:headEnd type="none" w="med" len="med"/>
              <a:tailEnd type="triangle" w="med" len="med"/>
            </a:ln>
          </p:spPr>
        </p:sp>
        <p:sp>
          <p:nvSpPr>
            <p:cNvPr id="70702" name="Line 45"/>
            <p:cNvSpPr/>
            <p:nvPr/>
          </p:nvSpPr>
          <p:spPr>
            <a:xfrm flipH="1">
              <a:off x="7410" y="8163"/>
              <a:ext cx="614" cy="285"/>
            </a:xfrm>
            <a:prstGeom prst="line">
              <a:avLst/>
            </a:prstGeom>
            <a:ln w="9525" cap="flat" cmpd="sng">
              <a:solidFill>
                <a:srgbClr val="000000"/>
              </a:solidFill>
              <a:prstDash val="solid"/>
              <a:headEnd type="none" w="med" len="med"/>
              <a:tailEnd type="triangle" w="med" len="med"/>
            </a:ln>
          </p:spPr>
        </p:sp>
        <p:sp>
          <p:nvSpPr>
            <p:cNvPr id="70703" name="Line 46"/>
            <p:cNvSpPr/>
            <p:nvPr/>
          </p:nvSpPr>
          <p:spPr>
            <a:xfrm>
              <a:off x="8220" y="8163"/>
              <a:ext cx="780" cy="270"/>
            </a:xfrm>
            <a:prstGeom prst="line">
              <a:avLst/>
            </a:prstGeom>
            <a:ln w="9525" cap="flat" cmpd="sng">
              <a:solidFill>
                <a:srgbClr val="000000"/>
              </a:solidFill>
              <a:prstDash val="solid"/>
              <a:headEnd type="none" w="med" len="med"/>
              <a:tailEnd type="triangle" w="med" len="med"/>
            </a:ln>
          </p:spPr>
        </p:sp>
        <p:sp>
          <p:nvSpPr>
            <p:cNvPr id="70704" name="Line 47"/>
            <p:cNvSpPr/>
            <p:nvPr/>
          </p:nvSpPr>
          <p:spPr>
            <a:xfrm>
              <a:off x="4124" y="8928"/>
              <a:ext cx="0" cy="480"/>
            </a:xfrm>
            <a:prstGeom prst="line">
              <a:avLst/>
            </a:prstGeom>
            <a:ln w="9525" cap="flat" cmpd="sng">
              <a:solidFill>
                <a:srgbClr val="000000"/>
              </a:solidFill>
              <a:prstDash val="solid"/>
              <a:headEnd type="none" w="med" len="med"/>
              <a:tailEnd type="triangle" w="med" len="med"/>
            </a:ln>
          </p:spPr>
        </p:sp>
        <p:sp>
          <p:nvSpPr>
            <p:cNvPr id="70705" name="Line 48"/>
            <p:cNvSpPr/>
            <p:nvPr/>
          </p:nvSpPr>
          <p:spPr>
            <a:xfrm flipH="1">
              <a:off x="3870" y="9873"/>
              <a:ext cx="360" cy="450"/>
            </a:xfrm>
            <a:prstGeom prst="line">
              <a:avLst/>
            </a:prstGeom>
            <a:ln w="9525" cap="flat" cmpd="sng">
              <a:solidFill>
                <a:srgbClr val="000000"/>
              </a:solidFill>
              <a:prstDash val="solid"/>
              <a:headEnd type="none" w="med" len="med"/>
              <a:tailEnd type="triangle" w="med" len="med"/>
            </a:ln>
          </p:spPr>
        </p:sp>
        <p:sp>
          <p:nvSpPr>
            <p:cNvPr id="70706" name="Line 49"/>
            <p:cNvSpPr/>
            <p:nvPr/>
          </p:nvSpPr>
          <p:spPr>
            <a:xfrm>
              <a:off x="4244" y="9873"/>
              <a:ext cx="376" cy="465"/>
            </a:xfrm>
            <a:prstGeom prst="line">
              <a:avLst/>
            </a:prstGeom>
            <a:ln w="9525" cap="flat" cmpd="sng">
              <a:solidFill>
                <a:srgbClr val="000000"/>
              </a:solidFill>
              <a:prstDash val="solid"/>
              <a:headEnd type="none" w="med" len="med"/>
              <a:tailEnd type="triangle" w="med" len="med"/>
            </a:ln>
          </p:spPr>
        </p:sp>
        <p:sp>
          <p:nvSpPr>
            <p:cNvPr id="70707" name="Line 50"/>
            <p:cNvSpPr/>
            <p:nvPr/>
          </p:nvSpPr>
          <p:spPr>
            <a:xfrm flipH="1">
              <a:off x="6614" y="9873"/>
              <a:ext cx="480" cy="465"/>
            </a:xfrm>
            <a:prstGeom prst="line">
              <a:avLst/>
            </a:prstGeom>
            <a:ln w="9525" cap="flat" cmpd="sng">
              <a:solidFill>
                <a:srgbClr val="000000"/>
              </a:solidFill>
              <a:prstDash val="solid"/>
              <a:headEnd type="none" w="med" len="med"/>
              <a:tailEnd type="triangle" w="med" len="med"/>
            </a:ln>
          </p:spPr>
        </p:sp>
        <p:sp>
          <p:nvSpPr>
            <p:cNvPr id="70708" name="Line 51"/>
            <p:cNvSpPr/>
            <p:nvPr/>
          </p:nvSpPr>
          <p:spPr>
            <a:xfrm>
              <a:off x="7124" y="9873"/>
              <a:ext cx="346" cy="450"/>
            </a:xfrm>
            <a:prstGeom prst="line">
              <a:avLst/>
            </a:prstGeom>
            <a:ln w="9525" cap="flat" cmpd="sng">
              <a:solidFill>
                <a:srgbClr val="000000"/>
              </a:solidFill>
              <a:prstDash val="solid"/>
              <a:headEnd type="none" w="med" len="med"/>
              <a:tailEnd type="triangle" w="med" len="med"/>
            </a:ln>
          </p:spPr>
        </p:sp>
        <p:sp>
          <p:nvSpPr>
            <p:cNvPr id="70709" name="Line 52"/>
            <p:cNvSpPr/>
            <p:nvPr/>
          </p:nvSpPr>
          <p:spPr>
            <a:xfrm flipH="1">
              <a:off x="8790" y="9858"/>
              <a:ext cx="420" cy="465"/>
            </a:xfrm>
            <a:prstGeom prst="line">
              <a:avLst/>
            </a:prstGeom>
            <a:ln w="9525" cap="flat" cmpd="sng">
              <a:solidFill>
                <a:srgbClr val="000000"/>
              </a:solidFill>
              <a:prstDash val="solid"/>
              <a:headEnd type="none" w="med" len="med"/>
              <a:tailEnd type="triangle" w="med" len="med"/>
            </a:ln>
          </p:spPr>
        </p:sp>
        <p:sp>
          <p:nvSpPr>
            <p:cNvPr id="70710" name="Line 53"/>
            <p:cNvSpPr/>
            <p:nvPr/>
          </p:nvSpPr>
          <p:spPr>
            <a:xfrm>
              <a:off x="9224" y="9858"/>
              <a:ext cx="300" cy="465"/>
            </a:xfrm>
            <a:prstGeom prst="line">
              <a:avLst/>
            </a:prstGeom>
            <a:ln w="9525" cap="flat" cmpd="sng">
              <a:solidFill>
                <a:srgbClr val="000000"/>
              </a:solidFill>
              <a:prstDash val="solid"/>
              <a:headEnd type="none" w="med" len="med"/>
              <a:tailEnd type="triangle" w="med" len="med"/>
            </a:ln>
          </p:spPr>
        </p:sp>
        <p:sp>
          <p:nvSpPr>
            <p:cNvPr id="70711" name="Line 54"/>
            <p:cNvSpPr/>
            <p:nvPr/>
          </p:nvSpPr>
          <p:spPr>
            <a:xfrm>
              <a:off x="7260" y="8913"/>
              <a:ext cx="0" cy="465"/>
            </a:xfrm>
            <a:prstGeom prst="line">
              <a:avLst/>
            </a:prstGeom>
            <a:ln w="9525" cap="flat" cmpd="sng">
              <a:solidFill>
                <a:srgbClr val="000000"/>
              </a:solidFill>
              <a:prstDash val="solid"/>
              <a:headEnd type="none" w="med" len="med"/>
              <a:tailEnd type="triangle" w="med" len="med"/>
            </a:ln>
          </p:spPr>
        </p:sp>
        <p:sp>
          <p:nvSpPr>
            <p:cNvPr id="70712" name="Line 55"/>
            <p:cNvSpPr/>
            <p:nvPr/>
          </p:nvSpPr>
          <p:spPr>
            <a:xfrm>
              <a:off x="9120" y="8943"/>
              <a:ext cx="0" cy="450"/>
            </a:xfrm>
            <a:prstGeom prst="line">
              <a:avLst/>
            </a:prstGeom>
            <a:ln w="9525" cap="flat" cmpd="sng">
              <a:solidFill>
                <a:srgbClr val="000000"/>
              </a:solidFill>
              <a:prstDash val="solid"/>
              <a:headEnd type="none" w="med" len="med"/>
              <a:tailEnd type="triangle" w="med" len="med"/>
            </a:ln>
          </p:spPr>
        </p:sp>
        <p:sp>
          <p:nvSpPr>
            <p:cNvPr id="70713" name="Line 56"/>
            <p:cNvSpPr/>
            <p:nvPr/>
          </p:nvSpPr>
          <p:spPr>
            <a:xfrm>
              <a:off x="5400" y="6432"/>
              <a:ext cx="1071" cy="0"/>
            </a:xfrm>
            <a:prstGeom prst="line">
              <a:avLst/>
            </a:prstGeom>
            <a:ln w="9525" cap="flat" cmpd="sng">
              <a:solidFill>
                <a:srgbClr val="000000"/>
              </a:solidFill>
              <a:prstDash val="solid"/>
              <a:headEnd type="none" w="med" len="med"/>
              <a:tailEnd type="none" w="med" len="med"/>
            </a:ln>
          </p:spPr>
        </p:sp>
        <p:sp>
          <p:nvSpPr>
            <p:cNvPr id="70714" name="Line 57"/>
            <p:cNvSpPr/>
            <p:nvPr/>
          </p:nvSpPr>
          <p:spPr>
            <a:xfrm>
              <a:off x="2765" y="8304"/>
              <a:ext cx="351" cy="0"/>
            </a:xfrm>
            <a:prstGeom prst="line">
              <a:avLst/>
            </a:prstGeom>
            <a:ln w="9525" cap="flat" cmpd="sng">
              <a:solidFill>
                <a:srgbClr val="000000"/>
              </a:solidFill>
              <a:prstDash val="solid"/>
              <a:headEnd type="none" w="med" len="med"/>
              <a:tailEnd type="none" w="med" len="med"/>
            </a:ln>
          </p:spPr>
        </p:sp>
        <p:sp>
          <p:nvSpPr>
            <p:cNvPr id="70715" name="Line 58"/>
            <p:cNvSpPr/>
            <p:nvPr/>
          </p:nvSpPr>
          <p:spPr>
            <a:xfrm>
              <a:off x="4317" y="8304"/>
              <a:ext cx="306" cy="0"/>
            </a:xfrm>
            <a:prstGeom prst="line">
              <a:avLst/>
            </a:prstGeom>
            <a:ln w="9525" cap="flat" cmpd="sng">
              <a:solidFill>
                <a:srgbClr val="000000"/>
              </a:solidFill>
              <a:prstDash val="solid"/>
              <a:headEnd type="none" w="med" len="med"/>
              <a:tailEnd type="none" w="med" len="med"/>
            </a:ln>
          </p:spPr>
        </p:sp>
        <p:sp>
          <p:nvSpPr>
            <p:cNvPr id="70716" name="Line 59"/>
            <p:cNvSpPr/>
            <p:nvPr/>
          </p:nvSpPr>
          <p:spPr>
            <a:xfrm>
              <a:off x="5760" y="8304"/>
              <a:ext cx="306" cy="0"/>
            </a:xfrm>
            <a:prstGeom prst="line">
              <a:avLst/>
            </a:prstGeom>
            <a:ln w="9525" cap="flat" cmpd="sng">
              <a:solidFill>
                <a:srgbClr val="000000"/>
              </a:solidFill>
              <a:prstDash val="solid"/>
              <a:headEnd type="none" w="med" len="med"/>
              <a:tailEnd type="none" w="med" len="med"/>
            </a:ln>
          </p:spPr>
        </p:sp>
        <p:sp>
          <p:nvSpPr>
            <p:cNvPr id="70717" name="Line 60"/>
            <p:cNvSpPr/>
            <p:nvPr/>
          </p:nvSpPr>
          <p:spPr>
            <a:xfrm>
              <a:off x="7740" y="8304"/>
              <a:ext cx="833" cy="0"/>
            </a:xfrm>
            <a:prstGeom prst="line">
              <a:avLst/>
            </a:prstGeom>
            <a:ln w="9525" cap="flat" cmpd="sng">
              <a:solidFill>
                <a:srgbClr val="000000"/>
              </a:solidFill>
              <a:prstDash val="solid"/>
              <a:headEnd type="none" w="med" len="med"/>
              <a:tailEnd type="none" w="med" len="med"/>
            </a:ln>
          </p:spPr>
        </p:sp>
        <p:sp>
          <p:nvSpPr>
            <p:cNvPr id="70718" name="Line 61"/>
            <p:cNvSpPr/>
            <p:nvPr/>
          </p:nvSpPr>
          <p:spPr>
            <a:xfrm>
              <a:off x="6951" y="10023"/>
              <a:ext cx="249" cy="0"/>
            </a:xfrm>
            <a:prstGeom prst="line">
              <a:avLst/>
            </a:prstGeom>
            <a:ln w="9525" cap="flat" cmpd="sng">
              <a:solidFill>
                <a:srgbClr val="000000"/>
              </a:solidFill>
              <a:prstDash val="solid"/>
              <a:headEnd type="none" w="med" len="med"/>
              <a:tailEnd type="none" w="med" len="med"/>
            </a:ln>
          </p:spPr>
        </p:sp>
        <p:sp>
          <p:nvSpPr>
            <p:cNvPr id="70719" name="Line 62"/>
            <p:cNvSpPr/>
            <p:nvPr/>
          </p:nvSpPr>
          <p:spPr>
            <a:xfrm>
              <a:off x="9054" y="10023"/>
              <a:ext cx="306" cy="0"/>
            </a:xfrm>
            <a:prstGeom prst="line">
              <a:avLst/>
            </a:prstGeom>
            <a:ln w="9525" cap="flat" cmpd="sng">
              <a:solidFill>
                <a:srgbClr val="000000"/>
              </a:solidFill>
              <a:prstDash val="solid"/>
              <a:headEnd type="none" w="med" len="med"/>
              <a:tailEnd type="none" w="med" len="med"/>
            </a:ln>
          </p:spPr>
        </p:sp>
        <p:sp>
          <p:nvSpPr>
            <p:cNvPr id="70720" name="Line 63"/>
            <p:cNvSpPr/>
            <p:nvPr/>
          </p:nvSpPr>
          <p:spPr>
            <a:xfrm>
              <a:off x="4140" y="10020"/>
              <a:ext cx="180" cy="0"/>
            </a:xfrm>
            <a:prstGeom prst="line">
              <a:avLst/>
            </a:prstGeom>
            <a:ln w="9525" cap="flat" cmpd="sng">
              <a:solidFill>
                <a:srgbClr val="000000"/>
              </a:solidFill>
              <a:prstDash val="solid"/>
              <a:headEnd type="none" w="med" len="med"/>
              <a:tailEnd type="none" w="med" len="med"/>
            </a:ln>
          </p:spPr>
        </p:sp>
      </p:grpSp>
      <p:sp>
        <p:nvSpPr>
          <p:cNvPr id="70661" name="Rectangle 67"/>
          <p:cNvSpPr>
            <a:spLocks noGrp="1"/>
          </p:cNvSpPr>
          <p:nvPr>
            <p:ph idx="1"/>
          </p:nvPr>
        </p:nvSpPr>
        <p:spPr>
          <a:ln/>
        </p:spPr>
        <p:txBody>
          <a:bodyPr vert="horz" wrap="square" lIns="91440" tIns="45720" rIns="91440" bIns="45720" anchor="t" anchorCtr="0"/>
          <a:p>
            <a:pPr eaLnBrk="1" hangingPunct="1">
              <a:buNone/>
            </a:pPr>
            <a:endParaRPr lang="en-US" altLang="zh-CN"/>
          </a:p>
          <a:p>
            <a:pPr eaLnBrk="1" hangingPunct="1">
              <a:buNone/>
            </a:pPr>
            <a:endParaRPr lang="en-US" altLang="zh-CN"/>
          </a:p>
          <a:p>
            <a:pPr eaLnBrk="1" hangingPunct="1">
              <a:buNone/>
            </a:pPr>
            <a:r>
              <a:rPr lang="en-US" altLang="zh-CN"/>
              <a:t>             </a:t>
            </a:r>
            <a:r>
              <a:rPr lang="en-US" altLang="zh-CN" sz="1600"/>
              <a:t>R1                  R2                R3                       R4</a:t>
            </a:r>
            <a:endParaRPr lang="en-US" altLang="zh-CN" sz="1600"/>
          </a:p>
          <a:p>
            <a:pPr eaLnBrk="1" hangingPunct="1">
              <a:buNone/>
            </a:pPr>
            <a:endParaRPr lang="en-US" altLang="zh-CN" sz="1600"/>
          </a:p>
          <a:p>
            <a:pPr eaLnBrk="1" hangingPunct="1">
              <a:buNone/>
            </a:pPr>
            <a:endParaRPr lang="en-US" altLang="zh-CN" sz="1600"/>
          </a:p>
          <a:p>
            <a:pPr eaLnBrk="1" hangingPunct="1">
              <a:buNone/>
            </a:pPr>
            <a:endParaRPr lang="en-US" altLang="zh-CN" sz="1600"/>
          </a:p>
          <a:p>
            <a:pPr eaLnBrk="1" hangingPunct="1">
              <a:buNone/>
            </a:pPr>
            <a:r>
              <a:rPr lang="en-US" altLang="zh-CN" sz="1600"/>
              <a:t>                                          </a:t>
            </a:r>
            <a:r>
              <a:rPr lang="en-US" altLang="zh-CN" sz="1200"/>
              <a:t>R3                                           R3                           R3</a:t>
            </a:r>
            <a:endParaRPr lang="en-US" altLang="zh-CN" sz="1200"/>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b" anchorCtr="0"/>
          <a:p>
            <a:pPr eaLnBrk="1" hangingPunct="1"/>
            <a:r>
              <a:rPr lang="zh-CN" altLang="en-US" sz="3200">
                <a:ea typeface="黑体" panose="02010609060101010101" pitchFamily="49" charset="-122"/>
              </a:rPr>
              <a:t>产生式认知模型</a:t>
            </a:r>
            <a:endParaRPr lang="zh-CN" altLang="en-US" sz="3200">
              <a:ea typeface="黑体" panose="02010609060101010101" pitchFamily="49" charset="-122"/>
            </a:endParaRPr>
          </a:p>
        </p:txBody>
      </p:sp>
      <p:sp>
        <p:nvSpPr>
          <p:cNvPr id="20482" name="Rectangle 6"/>
          <p:cNvSpPr>
            <a:spLocks noGrp="1"/>
          </p:cNvSpPr>
          <p:nvPr>
            <p:ph idx="1"/>
          </p:nvPr>
        </p:nvSpPr>
        <p:spPr>
          <a:xfrm>
            <a:off x="395288" y="2205038"/>
            <a:ext cx="8424862" cy="4319587"/>
          </a:xfrm>
          <a:ln/>
        </p:spPr>
        <p:txBody>
          <a:bodyPr vert="horz" wrap="square" lIns="91440" tIns="45720" rIns="91440" bIns="45720" anchor="t" anchorCtr="0"/>
          <a:p>
            <a:pPr lvl="1" eaLnBrk="1" hangingPunct="1">
              <a:lnSpc>
                <a:spcPct val="120000"/>
              </a:lnSpc>
              <a:spcAft>
                <a:spcPct val="20000"/>
              </a:spcAft>
            </a:pPr>
            <a:r>
              <a:rPr lang="zh-CN" altLang="en-US" sz="2200" b="1"/>
              <a:t>纽厄尔和司马赫 </a:t>
            </a:r>
            <a:r>
              <a:rPr lang="en-US" altLang="zh-CN" sz="2200" b="1"/>
              <a:t>Newell &amp; Simon</a:t>
            </a:r>
            <a:r>
              <a:rPr lang="zh-CN" altLang="en-US" sz="2200" b="1"/>
              <a:t>（</a:t>
            </a:r>
            <a:r>
              <a:rPr lang="en-US" altLang="zh-CN" sz="2200" b="1"/>
              <a:t>1972</a:t>
            </a:r>
            <a:r>
              <a:rPr lang="zh-CN" altLang="en-US" sz="2200" b="1"/>
              <a:t>）：总结人类的认知模型：</a:t>
            </a:r>
            <a:endParaRPr lang="zh-CN" altLang="en-US" sz="2200" b="1"/>
          </a:p>
          <a:p>
            <a:pPr lvl="2" eaLnBrk="1" hangingPunct="1">
              <a:lnSpc>
                <a:spcPct val="120000"/>
              </a:lnSpc>
              <a:spcAft>
                <a:spcPct val="20000"/>
              </a:spcAft>
            </a:pPr>
            <a:r>
              <a:rPr lang="zh-CN" altLang="en-US" sz="1800" b="1"/>
              <a:t>长期记忆 </a:t>
            </a:r>
            <a:r>
              <a:rPr lang="en-US" altLang="zh-CN" sz="1800" b="1"/>
              <a:t>- </a:t>
            </a:r>
            <a:r>
              <a:rPr lang="zh-CN" altLang="en-US" sz="1800" b="1"/>
              <a:t>大脑中积累的知识和经验部分（大容量的、松散的、表现为认识</a:t>
            </a:r>
            <a:r>
              <a:rPr lang="en-US" altLang="zh-CN" sz="1800" b="1"/>
              <a:t>-</a:t>
            </a:r>
            <a:r>
              <a:rPr lang="zh-CN" altLang="en-US" sz="1800" b="1"/>
              <a:t>行为的知识块）</a:t>
            </a:r>
            <a:endParaRPr lang="zh-CN" altLang="en-US" sz="1800" b="1"/>
          </a:p>
          <a:p>
            <a:pPr lvl="2" eaLnBrk="1" hangingPunct="1">
              <a:lnSpc>
                <a:spcPct val="120000"/>
              </a:lnSpc>
              <a:spcAft>
                <a:spcPct val="20000"/>
              </a:spcAft>
            </a:pPr>
            <a:r>
              <a:rPr lang="zh-CN" altLang="en-US" sz="1800" b="1"/>
              <a:t>短时记忆</a:t>
            </a:r>
            <a:r>
              <a:rPr lang="zh-CN" altLang="en-US" sz="1800" b="1" i="1"/>
              <a:t> </a:t>
            </a:r>
            <a:r>
              <a:rPr lang="en-US" altLang="zh-CN" sz="1800" b="1"/>
              <a:t>–</a:t>
            </a:r>
            <a:r>
              <a:rPr lang="zh-CN" altLang="en-US" sz="1800" b="1"/>
              <a:t>由感官输入的信息以及求解具体问题所需的、临时存放的知识块（小容量的动态变化的知识 ）；</a:t>
            </a:r>
            <a:endParaRPr lang="zh-CN" altLang="en-US" sz="1800" b="1"/>
          </a:p>
          <a:p>
            <a:pPr lvl="2" eaLnBrk="1" hangingPunct="1">
              <a:lnSpc>
                <a:spcPct val="120000"/>
              </a:lnSpc>
              <a:spcAft>
                <a:spcPct val="20000"/>
              </a:spcAft>
            </a:pPr>
            <a:r>
              <a:rPr lang="zh-CN" altLang="en-US" sz="1800" b="1"/>
              <a:t>认知处理器 </a:t>
            </a:r>
            <a:r>
              <a:rPr lang="en-US" altLang="zh-CN" sz="1800" b="1"/>
              <a:t>– </a:t>
            </a:r>
            <a:r>
              <a:rPr lang="zh-CN" altLang="en-US" sz="1800" b="1"/>
              <a:t>人类求解问题可视为从长期记忆的成块知识中找出由当前输入信息激活的那些知识块，并按优先级排序有选择地执行某个知识快的过程</a:t>
            </a:r>
            <a:endParaRPr lang="zh-CN" altLang="en-US" sz="1800" b="1"/>
          </a:p>
        </p:txBody>
      </p:sp>
      <p:sp>
        <p:nvSpPr>
          <p:cNvPr id="20487" name="Text Box 7"/>
          <p:cNvSpPr txBox="1"/>
          <p:nvPr/>
        </p:nvSpPr>
        <p:spPr>
          <a:xfrm>
            <a:off x="762000" y="5718175"/>
            <a:ext cx="7993063" cy="89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342900" lvl="0" indent="-342900" eaLnBrk="1" hangingPunct="1">
              <a:lnSpc>
                <a:spcPct val="130000"/>
              </a:lnSpc>
              <a:spcAft>
                <a:spcPct val="20000"/>
              </a:spcAft>
              <a:buClr>
                <a:srgbClr val="114FFB"/>
              </a:buClr>
              <a:buSzPct val="150000"/>
              <a:buFont typeface="Wingdings" panose="05000000000000000000" pitchFamily="2" charset="2"/>
              <a:buChar char="ü"/>
            </a:pPr>
            <a:r>
              <a:rPr lang="zh-CN" altLang="en-US" sz="1800" b="1">
                <a:latin typeface="宋体" panose="02010600030101010101" pitchFamily="2" charset="-122"/>
              </a:rPr>
              <a:t>产生式规则计算模型与人类认知模型相对应，成为 </a:t>
            </a:r>
            <a:r>
              <a:rPr lang="en-US" altLang="zh-CN" sz="1800" b="1">
                <a:latin typeface="宋体" panose="02010600030101010101" pitchFamily="2" charset="-122"/>
              </a:rPr>
              <a:t>AI </a:t>
            </a:r>
            <a:r>
              <a:rPr lang="zh-CN" altLang="en-US" sz="1800" b="1">
                <a:latin typeface="宋体" panose="02010600030101010101" pitchFamily="2" charset="-122"/>
              </a:rPr>
              <a:t>的一种基本的知识表示形式 </a:t>
            </a:r>
            <a:r>
              <a:rPr lang="en-US" altLang="zh-CN" sz="1800" b="1">
                <a:latin typeface="宋体" panose="02010600030101010101" pitchFamily="2" charset="-122"/>
              </a:rPr>
              <a:t>– </a:t>
            </a:r>
            <a:r>
              <a:rPr lang="zh-CN" altLang="en-US" sz="1800" b="1">
                <a:latin typeface="宋体" panose="02010600030101010101" pitchFamily="2" charset="-122"/>
              </a:rPr>
              <a:t>产生式系统</a:t>
            </a:r>
            <a:r>
              <a:rPr lang="zh-CN" altLang="en-US" sz="2200" b="1">
                <a:latin typeface="宋体" panose="02010600030101010101" pitchFamily="2" charset="-122"/>
              </a:rPr>
              <a:t>。</a:t>
            </a:r>
            <a:endParaRPr lang="zh-CN" altLang="en-US" sz="2200" b="1">
              <a:latin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additive="base">
                                        <p:cTn id="7" dur="500" fill="hold"/>
                                        <p:tgtEl>
                                          <p:spTgt spid="20487"/>
                                        </p:tgtEl>
                                        <p:attrNameLst>
                                          <p:attrName>ppt_x</p:attrName>
                                        </p:attrNameLst>
                                      </p:cBhvr>
                                      <p:tavLst>
                                        <p:tav tm="0">
                                          <p:val>
                                            <p:strVal val="1+#ppt_w/2"/>
                                          </p:val>
                                        </p:tav>
                                        <p:tav tm="100000">
                                          <p:val>
                                            <p:strVal val="#ppt_x"/>
                                          </p:val>
                                        </p:tav>
                                      </p:tavLst>
                                    </p:anim>
                                    <p:anim calcmode="lin" valueType="num">
                                      <p:cBhvr additive="base">
                                        <p:cTn id="8"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1682"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1683" name="Rectangle 4"/>
          <p:cNvSpPr/>
          <p:nvPr/>
        </p:nvSpPr>
        <p:spPr>
          <a:xfrm>
            <a:off x="827088" y="2492375"/>
            <a:ext cx="7488237" cy="300196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342900" lvl="0" indent="-342900" eaLnBrk="1" hangingPunct="1">
              <a:lnSpc>
                <a:spcPct val="120000"/>
              </a:lnSpc>
              <a:buNone/>
            </a:pPr>
            <a:r>
              <a:rPr lang="en-US" altLang="zh-CN" sz="2400" b="1">
                <a:solidFill>
                  <a:srgbClr val="FF9933"/>
                </a:solidFill>
              </a:rPr>
              <a:t>    </a:t>
            </a:r>
            <a:r>
              <a:rPr lang="zh-CN" altLang="en-US" sz="3200" b="1">
                <a:solidFill>
                  <a:srgbClr val="0033CC"/>
                </a:solidFill>
              </a:rPr>
              <a:t>定义</a:t>
            </a:r>
            <a:r>
              <a:rPr lang="zh-CN" altLang="en-US" sz="3200" b="1">
                <a:solidFill>
                  <a:srgbClr val="FF9933"/>
                </a:solidFill>
              </a:rPr>
              <a:t>    </a:t>
            </a:r>
            <a:r>
              <a:rPr lang="zh-CN" altLang="en-US" sz="3200" b="1"/>
              <a:t>能够把产生式系统综合数据库的状态描述分解为若干组成部分，产生式规则可以分别用在各组成部分上，并且整个系统的终止条件可以用在各组成部分的终止条件表示出来的产生式系统，称为</a:t>
            </a:r>
            <a:r>
              <a:rPr lang="zh-CN" altLang="en-US" sz="3200" b="1">
                <a:solidFill>
                  <a:srgbClr val="0033CC"/>
                </a:solidFill>
              </a:rPr>
              <a:t>可分解的产生式系统</a:t>
            </a:r>
            <a:r>
              <a:rPr lang="zh-CN" altLang="en-US" sz="3200" b="1"/>
              <a:t>。 </a:t>
            </a:r>
            <a:endParaRPr lang="zh-CN" altLang="en-US" sz="3200" b="1"/>
          </a:p>
        </p:txBody>
      </p:sp>
      <p:sp>
        <p:nvSpPr>
          <p:cNvPr id="71684" name="Rectangle 5"/>
          <p:cNvSpPr/>
          <p:nvPr/>
        </p:nvSpPr>
        <p:spPr>
          <a:xfrm>
            <a:off x="1116013" y="1125538"/>
            <a:ext cx="385603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rgbClr val="0033CC"/>
                </a:solidFill>
              </a:rPr>
              <a:t>可分解的产生式系统</a:t>
            </a:r>
            <a:endParaRPr lang="zh-CN" altLang="en-US" sz="3200" b="1">
              <a:solidFill>
                <a:srgbClr val="0033CC"/>
              </a:solidFill>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270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2707" name="Rectangle 2"/>
          <p:cNvSpPr>
            <a:spLocks noGrp="1"/>
          </p:cNvSpPr>
          <p:nvPr>
            <p:ph type="title"/>
          </p:nvPr>
        </p:nvSpPr>
        <p:spPr>
          <a:ln/>
        </p:spPr>
        <p:txBody>
          <a:bodyPr vert="horz" wrap="square" lIns="91440" tIns="45720" rIns="91440" bIns="45720" anchor="b" anchorCtr="0"/>
          <a:p>
            <a:pPr eaLnBrk="1" hangingPunct="1"/>
            <a:endParaRPr lang="zh-CN" altLang="zh-CN"/>
          </a:p>
        </p:txBody>
      </p:sp>
      <p:sp>
        <p:nvSpPr>
          <p:cNvPr id="72708" name="Rectangle 3"/>
          <p:cNvSpPr>
            <a:spLocks noGrp="1"/>
          </p:cNvSpPr>
          <p:nvPr>
            <p:ph idx="1"/>
          </p:nvPr>
        </p:nvSpPr>
        <p:spPr>
          <a:ln/>
        </p:spPr>
        <p:txBody>
          <a:bodyPr vert="horz" wrap="square" lIns="91440" tIns="45720" rIns="91440" bIns="45720" anchor="t" anchorCtr="0"/>
          <a:p>
            <a:pPr eaLnBrk="1" hangingPunct="1">
              <a:lnSpc>
                <a:spcPct val="80000"/>
              </a:lnSpc>
              <a:buNone/>
            </a:pPr>
            <a:r>
              <a:rPr lang="en-US" altLang="zh-CN" b="1"/>
              <a:t>Note: </a:t>
            </a:r>
            <a:r>
              <a:rPr lang="zh-CN" altLang="en-US" b="1"/>
              <a:t>对分解出的独立分量的处理方式：</a:t>
            </a:r>
            <a:endParaRPr lang="zh-CN" altLang="en-US" b="1"/>
          </a:p>
          <a:p>
            <a:pPr eaLnBrk="1" hangingPunct="1">
              <a:lnSpc>
                <a:spcPct val="80000"/>
              </a:lnSpc>
              <a:buNone/>
            </a:pPr>
            <a:r>
              <a:rPr lang="zh-CN" altLang="en-US" b="1"/>
              <a:t>      可并行处理</a:t>
            </a:r>
            <a:endParaRPr lang="zh-CN" altLang="en-US" b="1"/>
          </a:p>
          <a:p>
            <a:pPr eaLnBrk="1" hangingPunct="1">
              <a:lnSpc>
                <a:spcPct val="80000"/>
              </a:lnSpc>
              <a:buNone/>
            </a:pPr>
            <a:r>
              <a:rPr lang="zh-CN" altLang="en-US" b="1"/>
              <a:t>      也可</a:t>
            </a:r>
            <a:r>
              <a:rPr lang="zh-CN" altLang="en-US" b="1">
                <a:solidFill>
                  <a:srgbClr val="0033CC"/>
                </a:solidFill>
              </a:rPr>
              <a:t>串行处理（一般情况下）：</a:t>
            </a:r>
            <a:endParaRPr lang="zh-CN" altLang="en-US" b="1">
              <a:solidFill>
                <a:srgbClr val="0033CC"/>
              </a:solidFill>
            </a:endParaRPr>
          </a:p>
          <a:p>
            <a:pPr eaLnBrk="1" hangingPunct="1">
              <a:lnSpc>
                <a:spcPct val="80000"/>
              </a:lnSpc>
              <a:buNone/>
            </a:pPr>
            <a:r>
              <a:rPr lang="zh-CN" altLang="en-US" b="1"/>
              <a:t>        （</a:t>
            </a:r>
            <a:r>
              <a:rPr lang="en-US" altLang="zh-CN" b="1"/>
              <a:t>1</a:t>
            </a:r>
            <a:r>
              <a:rPr lang="zh-CN" altLang="en-US" b="1"/>
              <a:t>）按产生的时间排序；</a:t>
            </a:r>
            <a:endParaRPr lang="zh-CN" altLang="en-US" b="1"/>
          </a:p>
          <a:p>
            <a:pPr eaLnBrk="1" hangingPunct="1">
              <a:lnSpc>
                <a:spcPct val="80000"/>
              </a:lnSpc>
              <a:buNone/>
            </a:pPr>
            <a:r>
              <a:rPr lang="zh-CN" altLang="en-US" b="1"/>
              <a:t>        （</a:t>
            </a:r>
            <a:r>
              <a:rPr lang="en-US" altLang="zh-CN" b="1"/>
              <a:t>2</a:t>
            </a:r>
            <a:r>
              <a:rPr lang="zh-CN" altLang="en-US" b="1"/>
              <a:t>）在处理过程中动态排序。</a:t>
            </a:r>
            <a:endParaRPr lang="zh-CN" altLang="en-US" b="1"/>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373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3731" name="AutoShape 2"/>
          <p:cNvSpPr>
            <a:spLocks noGrp="1"/>
          </p:cNvSpPr>
          <p:nvPr>
            <p:ph type="title"/>
          </p:nvPr>
        </p:nvSpPr>
        <p:spPr>
          <a:xfrm>
            <a:off x="755650" y="1268413"/>
            <a:ext cx="7489825" cy="654050"/>
          </a:xfrm>
          <a:ln/>
        </p:spPr>
        <p:txBody>
          <a:bodyPr vert="horz" wrap="square" lIns="91440" tIns="45720" rIns="91440" bIns="45720" anchor="b" anchorCtr="0"/>
          <a:p>
            <a:pPr eaLnBrk="1" hangingPunct="1"/>
            <a:r>
              <a:rPr lang="zh-CN" altLang="en-US" sz="3200"/>
              <a:t>可分解的产生式系统的基本过程</a:t>
            </a:r>
            <a:endParaRPr lang="zh-CN" altLang="en-US" sz="3200"/>
          </a:p>
        </p:txBody>
      </p:sp>
      <p:sp>
        <p:nvSpPr>
          <p:cNvPr id="114691" name="Rectangle 3"/>
          <p:cNvSpPr>
            <a:spLocks noGrp="1"/>
          </p:cNvSpPr>
          <p:nvPr>
            <p:ph idx="1"/>
          </p:nvPr>
        </p:nvSpPr>
        <p:spPr>
          <a:xfrm>
            <a:off x="755650" y="2349500"/>
            <a:ext cx="7416800" cy="4248150"/>
          </a:xfrm>
          <a:ln/>
        </p:spPr>
        <p:txBody>
          <a:bodyPr vert="horz" wrap="square" lIns="91440" tIns="45720" rIns="91440" bIns="45720" anchor="t" anchorCtr="0"/>
          <a:p>
            <a:pPr marL="609600" indent="-609600" eaLnBrk="1" hangingPunct="1">
              <a:lnSpc>
                <a:spcPct val="90000"/>
              </a:lnSpc>
              <a:buNone/>
            </a:pPr>
            <a:r>
              <a:rPr lang="en-US" altLang="zh-CN" sz="2000" b="1"/>
              <a:t>Procedure SPLIT</a:t>
            </a:r>
            <a:endParaRPr lang="en-US" altLang="zh-CN" sz="2000" b="1"/>
          </a:p>
          <a:p>
            <a:pPr marL="609600" indent="-609600" eaLnBrk="1" hangingPunct="1">
              <a:lnSpc>
                <a:spcPct val="90000"/>
              </a:lnSpc>
              <a:buSzPct val="90000"/>
              <a:buFont typeface="Wingdings" panose="05000000000000000000" pitchFamily="2" charset="2"/>
              <a:buAutoNum type="arabicPeriod"/>
            </a:pPr>
            <a:r>
              <a:rPr lang="en-US" altLang="zh-CN" sz="2000" b="1"/>
              <a:t>DATA ← </a:t>
            </a:r>
            <a:r>
              <a:rPr lang="zh-CN" altLang="en-US" sz="2000" b="1"/>
              <a:t>初始状态描述</a:t>
            </a:r>
            <a:endParaRPr lang="zh-CN" altLang="en-US" sz="2000" b="1"/>
          </a:p>
          <a:p>
            <a:pPr marL="609600" indent="-609600" eaLnBrk="1" hangingPunct="1">
              <a:lnSpc>
                <a:spcPct val="90000"/>
              </a:lnSpc>
              <a:buSzPct val="90000"/>
              <a:buFont typeface="Wingdings" panose="05000000000000000000" pitchFamily="2" charset="2"/>
              <a:buAutoNum type="arabicPeriod"/>
            </a:pPr>
            <a:r>
              <a:rPr lang="en-US" altLang="zh-CN" sz="2000" b="1"/>
              <a:t>{Di} ← DATA</a:t>
            </a:r>
            <a:r>
              <a:rPr lang="zh-CN" altLang="en-US" sz="2000" b="1"/>
              <a:t>的分解结果；每个</a:t>
            </a:r>
            <a:r>
              <a:rPr lang="en-US" altLang="zh-CN" sz="2000" b="1"/>
              <a:t>Di</a:t>
            </a:r>
            <a:r>
              <a:rPr lang="zh-CN" altLang="en-US" sz="2000" b="1"/>
              <a:t>看成是独立的状态描述</a:t>
            </a:r>
            <a:endParaRPr lang="zh-CN" altLang="en-US" sz="2000" b="1"/>
          </a:p>
          <a:p>
            <a:pPr marL="609600" indent="-609600" eaLnBrk="1" hangingPunct="1">
              <a:lnSpc>
                <a:spcPct val="90000"/>
              </a:lnSpc>
              <a:buSzPct val="90000"/>
              <a:buFont typeface="Wingdings" panose="05000000000000000000" pitchFamily="2" charset="2"/>
              <a:buAutoNum type="arabicPeriod"/>
            </a:pPr>
            <a:r>
              <a:rPr lang="en-US" altLang="zh-CN" sz="2000" b="1"/>
              <a:t>until </a:t>
            </a:r>
            <a:r>
              <a:rPr lang="zh-CN" altLang="en-US" sz="2000" b="1"/>
              <a:t>对所有的</a:t>
            </a:r>
            <a:r>
              <a:rPr lang="en-US" altLang="zh-CN" sz="2000" b="1"/>
              <a:t>Di </a:t>
            </a:r>
            <a:r>
              <a:rPr lang="en-US" altLang="zh-CN" sz="2400">
                <a:sym typeface="Symbol" panose="05050102010706020507" pitchFamily="18" charset="2"/>
              </a:rPr>
              <a:t></a:t>
            </a:r>
            <a:r>
              <a:rPr lang="en-US" altLang="zh-CN" sz="2000" b="1"/>
              <a:t>{Di}</a:t>
            </a:r>
            <a:r>
              <a:rPr lang="zh-CN" altLang="en-US" sz="2000" b="1"/>
              <a:t>， </a:t>
            </a:r>
            <a:r>
              <a:rPr lang="en-US" altLang="zh-CN" sz="2000" b="1"/>
              <a:t>Di</a:t>
            </a:r>
            <a:r>
              <a:rPr lang="zh-CN" altLang="en-US" sz="2000" b="1"/>
              <a:t>都满足终止条件，</a:t>
            </a:r>
            <a:r>
              <a:rPr lang="en-US" altLang="zh-CN" sz="2000" b="1"/>
              <a:t>do:</a:t>
            </a:r>
            <a:endParaRPr lang="en-US" altLang="zh-CN" sz="2000" b="1"/>
          </a:p>
          <a:p>
            <a:pPr marL="609600" indent="-609600" eaLnBrk="1" hangingPunct="1">
              <a:lnSpc>
                <a:spcPct val="90000"/>
              </a:lnSpc>
              <a:buSzPct val="90000"/>
              <a:buFont typeface="Wingdings" panose="05000000000000000000" pitchFamily="2" charset="2"/>
              <a:buAutoNum type="arabicPeriod"/>
            </a:pPr>
            <a:r>
              <a:rPr lang="en-US" altLang="zh-CN" sz="2000" b="1"/>
              <a:t>begin  </a:t>
            </a:r>
            <a:endParaRPr lang="en-US" altLang="zh-CN" sz="2000" b="1"/>
          </a:p>
          <a:p>
            <a:pPr marL="609600" indent="-609600" eaLnBrk="1" hangingPunct="1">
              <a:lnSpc>
                <a:spcPct val="90000"/>
              </a:lnSpc>
              <a:buSzPct val="90000"/>
              <a:buFont typeface="Wingdings" panose="05000000000000000000" pitchFamily="2" charset="2"/>
              <a:buAutoNum type="arabicPeriod"/>
            </a:pPr>
            <a:r>
              <a:rPr lang="en-US" altLang="zh-CN" sz="2000" b="1"/>
              <a:t>   </a:t>
            </a:r>
            <a:r>
              <a:rPr lang="zh-CN" altLang="en-US" sz="2000" b="1"/>
              <a:t>在</a:t>
            </a:r>
            <a:r>
              <a:rPr lang="en-US" altLang="zh-CN" sz="2000" b="1"/>
              <a:t>{Di}</a:t>
            </a:r>
            <a:r>
              <a:rPr lang="zh-CN" altLang="en-US" sz="2000" b="1"/>
              <a:t>中选择一个不满足终止条件的</a:t>
            </a:r>
            <a:r>
              <a:rPr lang="en-US" altLang="zh-CN" sz="2000" b="1"/>
              <a:t>D*</a:t>
            </a:r>
            <a:endParaRPr lang="en-US" altLang="zh-CN" sz="2000" b="1"/>
          </a:p>
          <a:p>
            <a:pPr marL="609600" indent="-609600" eaLnBrk="1" hangingPunct="1">
              <a:lnSpc>
                <a:spcPct val="90000"/>
              </a:lnSpc>
              <a:buSzPct val="90000"/>
              <a:buFont typeface="Wingdings" panose="05000000000000000000" pitchFamily="2" charset="2"/>
              <a:buAutoNum type="arabicPeriod"/>
            </a:pPr>
            <a:r>
              <a:rPr lang="en-US" altLang="zh-CN" sz="2000" b="1"/>
              <a:t>   </a:t>
            </a:r>
            <a:r>
              <a:rPr lang="zh-CN" altLang="en-US" sz="2000" b="1"/>
              <a:t>从</a:t>
            </a:r>
            <a:r>
              <a:rPr lang="en-US" altLang="zh-CN" sz="2000" b="1"/>
              <a:t>{Di}</a:t>
            </a:r>
            <a:r>
              <a:rPr lang="zh-CN" altLang="en-US" sz="2000" b="1"/>
              <a:t>中删除</a:t>
            </a:r>
            <a:r>
              <a:rPr lang="en-US" altLang="zh-CN" sz="2000" b="1"/>
              <a:t>D*</a:t>
            </a:r>
            <a:endParaRPr lang="en-US" altLang="zh-CN" sz="2000" b="1"/>
          </a:p>
          <a:p>
            <a:pPr marL="609600" indent="-609600" eaLnBrk="1" hangingPunct="1">
              <a:lnSpc>
                <a:spcPct val="90000"/>
              </a:lnSpc>
              <a:buSzPct val="90000"/>
              <a:buFont typeface="Wingdings" panose="05000000000000000000" pitchFamily="2" charset="2"/>
              <a:buAutoNum type="arabicPeriod"/>
            </a:pPr>
            <a:r>
              <a:rPr lang="en-US" altLang="zh-CN" sz="2000" b="1"/>
              <a:t>   </a:t>
            </a:r>
            <a:r>
              <a:rPr lang="zh-CN" altLang="en-US" sz="2000" b="1">
                <a:solidFill>
                  <a:srgbClr val="FF0000"/>
                </a:solidFill>
              </a:rPr>
              <a:t>从规则集合中选出一个可应用于</a:t>
            </a:r>
            <a:r>
              <a:rPr lang="en-US" altLang="zh-CN" sz="2000" b="1">
                <a:solidFill>
                  <a:srgbClr val="FF0000"/>
                </a:solidFill>
              </a:rPr>
              <a:t>D*</a:t>
            </a:r>
            <a:r>
              <a:rPr lang="zh-CN" altLang="en-US" sz="2000" b="1">
                <a:solidFill>
                  <a:srgbClr val="FF0000"/>
                </a:solidFill>
              </a:rPr>
              <a:t>的规则</a:t>
            </a:r>
            <a:r>
              <a:rPr lang="en-US" altLang="zh-CN" sz="2000" b="1">
                <a:solidFill>
                  <a:srgbClr val="FF0000"/>
                </a:solidFill>
              </a:rPr>
              <a:t>R</a:t>
            </a:r>
            <a:endParaRPr lang="en-US" altLang="zh-CN" sz="2000" b="1">
              <a:solidFill>
                <a:srgbClr val="FF0000"/>
              </a:solidFill>
            </a:endParaRPr>
          </a:p>
          <a:p>
            <a:pPr marL="609600" indent="-609600" eaLnBrk="1" hangingPunct="1">
              <a:lnSpc>
                <a:spcPct val="90000"/>
              </a:lnSpc>
              <a:buSzPct val="90000"/>
              <a:buFont typeface="Wingdings" panose="05000000000000000000" pitchFamily="2" charset="2"/>
              <a:buAutoNum type="arabicPeriod"/>
            </a:pPr>
            <a:r>
              <a:rPr lang="en-US" altLang="zh-CN" sz="2000" b="1"/>
              <a:t>   D ← </a:t>
            </a:r>
            <a:r>
              <a:rPr lang="zh-CN" altLang="en-US" sz="2000" b="1"/>
              <a:t>把</a:t>
            </a:r>
            <a:r>
              <a:rPr lang="en-US" altLang="zh-CN" sz="2000" b="1"/>
              <a:t>R</a:t>
            </a:r>
            <a:r>
              <a:rPr lang="zh-CN" altLang="en-US" sz="2000" b="1"/>
              <a:t>应用于</a:t>
            </a:r>
            <a:r>
              <a:rPr lang="en-US" altLang="zh-CN" sz="2000" b="1"/>
              <a:t>D*</a:t>
            </a:r>
            <a:r>
              <a:rPr lang="zh-CN" altLang="en-US" sz="2000" b="1"/>
              <a:t>的结果</a:t>
            </a:r>
            <a:endParaRPr lang="zh-CN" altLang="en-US" sz="2000" b="1"/>
          </a:p>
          <a:p>
            <a:pPr marL="609600" indent="-609600" eaLnBrk="1" hangingPunct="1">
              <a:lnSpc>
                <a:spcPct val="90000"/>
              </a:lnSpc>
              <a:buSzPct val="90000"/>
              <a:buFont typeface="Wingdings" panose="05000000000000000000" pitchFamily="2" charset="2"/>
              <a:buAutoNum type="arabicPeriod"/>
            </a:pPr>
            <a:r>
              <a:rPr lang="zh-CN" altLang="en-US" sz="2000" b="1"/>
              <a:t>   </a:t>
            </a:r>
            <a:r>
              <a:rPr lang="en-US" altLang="zh-CN" sz="2000" b="1"/>
              <a:t>{di} ← D</a:t>
            </a:r>
            <a:r>
              <a:rPr lang="zh-CN" altLang="en-US" sz="2000" b="1"/>
              <a:t>的分解结果</a:t>
            </a:r>
            <a:endParaRPr lang="zh-CN" altLang="en-US" sz="2000" b="1"/>
          </a:p>
          <a:p>
            <a:pPr marL="609600" indent="-609600" eaLnBrk="1" hangingPunct="1">
              <a:lnSpc>
                <a:spcPct val="90000"/>
              </a:lnSpc>
              <a:buSzPct val="90000"/>
              <a:buFont typeface="Wingdings" panose="05000000000000000000" pitchFamily="2" charset="2"/>
              <a:buAutoNum type="arabicPeriod"/>
            </a:pPr>
            <a:r>
              <a:rPr lang="zh-CN" altLang="en-US" sz="2000" b="1"/>
              <a:t>   把</a:t>
            </a:r>
            <a:r>
              <a:rPr lang="en-US" altLang="zh-CN" sz="2000" b="1"/>
              <a:t>{di}</a:t>
            </a:r>
            <a:r>
              <a:rPr lang="zh-CN" altLang="en-US" sz="2000" b="1"/>
              <a:t>加入</a:t>
            </a:r>
            <a:r>
              <a:rPr lang="en-US" altLang="zh-CN" sz="2000" b="1"/>
              <a:t>{Di}</a:t>
            </a:r>
            <a:r>
              <a:rPr lang="zh-CN" altLang="en-US" sz="2000" b="1"/>
              <a:t>中</a:t>
            </a:r>
            <a:endParaRPr lang="zh-CN" altLang="en-US" sz="2000" b="1"/>
          </a:p>
          <a:p>
            <a:pPr marL="609600" indent="-609600" eaLnBrk="1" hangingPunct="1">
              <a:lnSpc>
                <a:spcPct val="90000"/>
              </a:lnSpc>
              <a:buSzPct val="90000"/>
              <a:buFont typeface="Wingdings" panose="05000000000000000000" pitchFamily="2" charset="2"/>
              <a:buAutoNum type="arabicPeriod"/>
            </a:pPr>
            <a:r>
              <a:rPr lang="en-US" altLang="zh-CN" sz="2000" b="1"/>
              <a:t>end</a:t>
            </a:r>
            <a:endParaRPr lang="en-US" altLang="zh-CN" sz="2000"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charRg st="0" end="16"/>
                                            </p:txEl>
                                          </p:spTgt>
                                        </p:tgtEl>
                                        <p:attrNameLst>
                                          <p:attrName>style.visibility</p:attrName>
                                        </p:attrNameLst>
                                      </p:cBhvr>
                                      <p:to>
                                        <p:strVal val="visible"/>
                                      </p:to>
                                    </p:set>
                                    <p:anim calcmode="lin" valueType="num">
                                      <p:cBhvr additive="base">
                                        <p:cTn id="7" dur="500" fill="hold"/>
                                        <p:tgtEl>
                                          <p:spTgt spid="114691">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charRg st="0" end="16"/>
                                            </p:txEl>
                                          </p:spTgt>
                                        </p:tgtEl>
                                        <p:attrNameLst>
                                          <p:attrName>style.visibility</p:attrName>
                                        </p:attrNameLst>
                                      </p:cBhvr>
                                      <p:to>
                                        <p:strVal val="visible"/>
                                      </p:to>
                                    </p:set>
                                    <p:anim calcmode="lin" valueType="num">
                                      <p:cBhvr additive="base">
                                        <p:cTn id="13" dur="500" fill="hold"/>
                                        <p:tgtEl>
                                          <p:spTgt spid="114691">
                                            <p:txEl>
                                              <p:charRg st="0"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1">
                                            <p:txEl>
                                              <p:charRg st="16" end="30"/>
                                            </p:txEl>
                                          </p:spTgt>
                                        </p:tgtEl>
                                        <p:attrNameLst>
                                          <p:attrName>style.visibility</p:attrName>
                                        </p:attrNameLst>
                                      </p:cBhvr>
                                      <p:to>
                                        <p:strVal val="visible"/>
                                      </p:to>
                                    </p:set>
                                    <p:anim calcmode="lin" valueType="num">
                                      <p:cBhvr additive="base">
                                        <p:cTn id="19" dur="500" fill="hold"/>
                                        <p:tgtEl>
                                          <p:spTgt spid="114691">
                                            <p:txEl>
                                              <p:charRg st="16" end="3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charRg st="16" end="3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4691">
                                            <p:txEl>
                                              <p:charRg st="30" end="62"/>
                                            </p:txEl>
                                          </p:spTgt>
                                        </p:tgtEl>
                                        <p:attrNameLst>
                                          <p:attrName>style.visibility</p:attrName>
                                        </p:attrNameLst>
                                      </p:cBhvr>
                                      <p:to>
                                        <p:strVal val="visible"/>
                                      </p:to>
                                    </p:set>
                                    <p:anim calcmode="lin" valueType="num">
                                      <p:cBhvr additive="base">
                                        <p:cTn id="25" dur="500" fill="hold"/>
                                        <p:tgtEl>
                                          <p:spTgt spid="114691">
                                            <p:txEl>
                                              <p:charRg st="30" end="6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4691">
                                            <p:txEl>
                                              <p:charRg st="62" end="96"/>
                                            </p:txEl>
                                          </p:spTgt>
                                        </p:tgtEl>
                                        <p:attrNameLst>
                                          <p:attrName>style.visibility</p:attrName>
                                        </p:attrNameLst>
                                      </p:cBhvr>
                                      <p:to>
                                        <p:strVal val="visible"/>
                                      </p:to>
                                    </p:set>
                                    <p:anim calcmode="lin" valueType="num">
                                      <p:cBhvr additive="base">
                                        <p:cTn id="31" dur="500" fill="hold"/>
                                        <p:tgtEl>
                                          <p:spTgt spid="114691">
                                            <p:txEl>
                                              <p:charRg st="62" end="9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charRg st="62" end="9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4691">
                                            <p:txEl>
                                              <p:charRg st="96" end="104"/>
                                            </p:txEl>
                                          </p:spTgt>
                                        </p:tgtEl>
                                        <p:attrNameLst>
                                          <p:attrName>style.visibility</p:attrName>
                                        </p:attrNameLst>
                                      </p:cBhvr>
                                      <p:to>
                                        <p:strVal val="visible"/>
                                      </p:to>
                                    </p:set>
                                    <p:anim calcmode="lin" valueType="num">
                                      <p:cBhvr additive="base">
                                        <p:cTn id="37" dur="500" fill="hold"/>
                                        <p:tgtEl>
                                          <p:spTgt spid="114691">
                                            <p:txEl>
                                              <p:charRg st="96" end="10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691">
                                            <p:txEl>
                                              <p:charRg st="96" end="10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4691">
                                            <p:txEl>
                                              <p:charRg st="104" end="128"/>
                                            </p:txEl>
                                          </p:spTgt>
                                        </p:tgtEl>
                                        <p:attrNameLst>
                                          <p:attrName>style.visibility</p:attrName>
                                        </p:attrNameLst>
                                      </p:cBhvr>
                                      <p:to>
                                        <p:strVal val="visible"/>
                                      </p:to>
                                    </p:set>
                                    <p:anim calcmode="lin" valueType="num">
                                      <p:cBhvr additive="base">
                                        <p:cTn id="43" dur="500" fill="hold"/>
                                        <p:tgtEl>
                                          <p:spTgt spid="114691">
                                            <p:txEl>
                                              <p:charRg st="104" end="12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4691">
                                            <p:txEl>
                                              <p:charRg st="104" end="12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4691">
                                            <p:txEl>
                                              <p:charRg st="128" end="142"/>
                                            </p:txEl>
                                          </p:spTgt>
                                        </p:tgtEl>
                                        <p:attrNameLst>
                                          <p:attrName>style.visibility</p:attrName>
                                        </p:attrNameLst>
                                      </p:cBhvr>
                                      <p:to>
                                        <p:strVal val="visible"/>
                                      </p:to>
                                    </p:set>
                                    <p:anim calcmode="lin" valueType="num">
                                      <p:cBhvr additive="base">
                                        <p:cTn id="49" dur="500" fill="hold"/>
                                        <p:tgtEl>
                                          <p:spTgt spid="114691">
                                            <p:txEl>
                                              <p:charRg st="128" end="14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4691">
                                            <p:txEl>
                                              <p:charRg st="128" end="14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4691">
                                            <p:txEl>
                                              <p:charRg st="142" end="166"/>
                                            </p:txEl>
                                          </p:spTgt>
                                        </p:tgtEl>
                                        <p:attrNameLst>
                                          <p:attrName>style.visibility</p:attrName>
                                        </p:attrNameLst>
                                      </p:cBhvr>
                                      <p:to>
                                        <p:strVal val="visible"/>
                                      </p:to>
                                    </p:set>
                                    <p:anim calcmode="lin" valueType="num">
                                      <p:cBhvr additive="base">
                                        <p:cTn id="55" dur="500" fill="hold"/>
                                        <p:tgtEl>
                                          <p:spTgt spid="114691">
                                            <p:txEl>
                                              <p:charRg st="142" end="16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4691">
                                            <p:txEl>
                                              <p:charRg st="142" end="16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4691">
                                            <p:txEl>
                                              <p:charRg st="166" end="184"/>
                                            </p:txEl>
                                          </p:spTgt>
                                        </p:tgtEl>
                                        <p:attrNameLst>
                                          <p:attrName>style.visibility</p:attrName>
                                        </p:attrNameLst>
                                      </p:cBhvr>
                                      <p:to>
                                        <p:strVal val="visible"/>
                                      </p:to>
                                    </p:set>
                                    <p:anim calcmode="lin" valueType="num">
                                      <p:cBhvr additive="base">
                                        <p:cTn id="61" dur="500" fill="hold"/>
                                        <p:tgtEl>
                                          <p:spTgt spid="114691">
                                            <p:txEl>
                                              <p:charRg st="166" end="18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4691">
                                            <p:txEl>
                                              <p:charRg st="166" end="18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4691">
                                            <p:txEl>
                                              <p:charRg st="184" end="201"/>
                                            </p:txEl>
                                          </p:spTgt>
                                        </p:tgtEl>
                                        <p:attrNameLst>
                                          <p:attrName>style.visibility</p:attrName>
                                        </p:attrNameLst>
                                      </p:cBhvr>
                                      <p:to>
                                        <p:strVal val="visible"/>
                                      </p:to>
                                    </p:set>
                                    <p:anim calcmode="lin" valueType="num">
                                      <p:cBhvr additive="base">
                                        <p:cTn id="67" dur="500" fill="hold"/>
                                        <p:tgtEl>
                                          <p:spTgt spid="114691">
                                            <p:txEl>
                                              <p:charRg st="184" end="20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4691">
                                            <p:txEl>
                                              <p:charRg st="184" end="20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4691">
                                            <p:txEl>
                                              <p:charRg st="201" end="217"/>
                                            </p:txEl>
                                          </p:spTgt>
                                        </p:tgtEl>
                                        <p:attrNameLst>
                                          <p:attrName>style.visibility</p:attrName>
                                        </p:attrNameLst>
                                      </p:cBhvr>
                                      <p:to>
                                        <p:strVal val="visible"/>
                                      </p:to>
                                    </p:set>
                                    <p:anim calcmode="lin" valueType="num">
                                      <p:cBhvr additive="base">
                                        <p:cTn id="73" dur="500" fill="hold"/>
                                        <p:tgtEl>
                                          <p:spTgt spid="114691">
                                            <p:txEl>
                                              <p:charRg st="201" end="2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4691">
                                            <p:txEl>
                                              <p:charRg st="201" end="21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4691">
                                            <p:txEl>
                                              <p:charRg st="217" end="221"/>
                                            </p:txEl>
                                          </p:spTgt>
                                        </p:tgtEl>
                                        <p:attrNameLst>
                                          <p:attrName>style.visibility</p:attrName>
                                        </p:attrNameLst>
                                      </p:cBhvr>
                                      <p:to>
                                        <p:strVal val="visible"/>
                                      </p:to>
                                    </p:set>
                                    <p:anim calcmode="lin" valueType="num">
                                      <p:cBhvr additive="base">
                                        <p:cTn id="79" dur="500" fill="hold"/>
                                        <p:tgtEl>
                                          <p:spTgt spid="114691">
                                            <p:txEl>
                                              <p:charRg st="217" end="22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4691">
                                            <p:txEl>
                                              <p:charRg st="217" end="2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5778"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5779" name="Rectangle 4"/>
          <p:cNvSpPr/>
          <p:nvPr/>
        </p:nvSpPr>
        <p:spPr>
          <a:xfrm>
            <a:off x="684213" y="2276475"/>
            <a:ext cx="7777162" cy="38893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609600" lvl="0" indent="-609600" eaLnBrk="1" hangingPunct="1">
              <a:lnSpc>
                <a:spcPct val="80000"/>
              </a:lnSpc>
              <a:buNone/>
            </a:pPr>
            <a:r>
              <a:rPr lang="en-US" altLang="zh-CN" sz="2000" b="1">
                <a:solidFill>
                  <a:srgbClr val="FF9933"/>
                </a:solidFill>
              </a:rPr>
              <a:t>      </a:t>
            </a:r>
            <a:r>
              <a:rPr lang="en-US" altLang="zh-CN" sz="2400" b="1">
                <a:solidFill>
                  <a:srgbClr val="FF0000"/>
                </a:solidFill>
              </a:rPr>
              <a:t>SPLIT</a:t>
            </a:r>
            <a:r>
              <a:rPr lang="zh-CN" altLang="en-US" sz="2400" b="1">
                <a:solidFill>
                  <a:srgbClr val="FF0000"/>
                </a:solidFill>
              </a:rPr>
              <a:t>的控制策略：</a:t>
            </a:r>
            <a:r>
              <a:rPr lang="zh-CN" altLang="en-US" sz="2400" b="1"/>
              <a:t>在步骤</a:t>
            </a:r>
            <a:r>
              <a:rPr lang="en-US" altLang="zh-CN" sz="2400" b="1"/>
              <a:t>5</a:t>
            </a:r>
            <a:r>
              <a:rPr lang="zh-CN" altLang="en-US" sz="2400" b="1"/>
              <a:t>中如何选取</a:t>
            </a:r>
            <a:r>
              <a:rPr lang="en-US" altLang="zh-CN" sz="2400" b="1"/>
              <a:t>D*</a:t>
            </a:r>
            <a:r>
              <a:rPr lang="zh-CN" altLang="en-US" sz="2400" b="1"/>
              <a:t>，在步骤</a:t>
            </a:r>
            <a:r>
              <a:rPr lang="en-US" altLang="zh-CN" sz="2400" b="1"/>
              <a:t>7</a:t>
            </a:r>
            <a:r>
              <a:rPr lang="zh-CN" altLang="en-US" sz="2400" b="1"/>
              <a:t>如何选取</a:t>
            </a:r>
            <a:r>
              <a:rPr lang="en-US" altLang="zh-CN" sz="2400" b="1"/>
              <a:t>R</a:t>
            </a:r>
            <a:r>
              <a:rPr lang="zh-CN" altLang="en-US" sz="2400" b="1"/>
              <a:t>。</a:t>
            </a:r>
            <a:endParaRPr lang="zh-CN" altLang="en-US" sz="2400" b="1"/>
          </a:p>
          <a:p>
            <a:pPr marL="609600" lvl="0" indent="-609600" eaLnBrk="1" hangingPunct="1">
              <a:lnSpc>
                <a:spcPct val="80000"/>
              </a:lnSpc>
              <a:buNone/>
            </a:pPr>
            <a:endParaRPr lang="zh-CN" altLang="en-US" sz="2400" b="1"/>
          </a:p>
          <a:p>
            <a:pPr marL="609600" lvl="0" indent="-609600" eaLnBrk="1" hangingPunct="1">
              <a:lnSpc>
                <a:spcPct val="80000"/>
              </a:lnSpc>
              <a:buNone/>
            </a:pPr>
            <a:r>
              <a:rPr lang="en-US" altLang="zh-CN" sz="2400" b="1">
                <a:solidFill>
                  <a:srgbClr val="0033CC"/>
                </a:solidFill>
              </a:rPr>
              <a:t>Note</a:t>
            </a:r>
            <a:r>
              <a:rPr lang="zh-CN" altLang="en-US" sz="2400" b="1">
                <a:solidFill>
                  <a:srgbClr val="0033CC"/>
                </a:solidFill>
              </a:rPr>
              <a:t>：</a:t>
            </a:r>
            <a:r>
              <a:rPr lang="en-US" altLang="zh-CN" sz="2400" b="1"/>
              <a:t>PRODUCTION</a:t>
            </a:r>
            <a:r>
              <a:rPr lang="zh-CN" altLang="en-US" sz="2400" b="1"/>
              <a:t>和</a:t>
            </a:r>
            <a:r>
              <a:rPr lang="en-US" altLang="zh-CN" sz="2400" b="1"/>
              <a:t>SPLIT</a:t>
            </a:r>
            <a:r>
              <a:rPr lang="zh-CN" altLang="en-US" sz="2400" b="1"/>
              <a:t>是两个比较重要的算法，</a:t>
            </a:r>
            <a:endParaRPr lang="zh-CN" altLang="en-US" sz="2400" b="1"/>
          </a:p>
          <a:p>
            <a:pPr marL="609600" lvl="0" indent="-609600" eaLnBrk="1" hangingPunct="1">
              <a:lnSpc>
                <a:spcPct val="80000"/>
              </a:lnSpc>
              <a:buNone/>
            </a:pPr>
            <a:r>
              <a:rPr lang="zh-CN" altLang="en-US" sz="2400" b="1"/>
              <a:t>            本课的重点之一。</a:t>
            </a:r>
            <a:endParaRPr lang="zh-CN" altLang="en-US" sz="2400" b="1"/>
          </a:p>
          <a:p>
            <a:pPr marL="609600" lvl="0" indent="-609600" eaLnBrk="1" hangingPunct="1">
              <a:lnSpc>
                <a:spcPct val="80000"/>
              </a:lnSpc>
              <a:buNone/>
            </a:pPr>
            <a:endParaRPr lang="zh-CN" altLang="en-US" sz="2400" b="1"/>
          </a:p>
          <a:p>
            <a:pPr marL="609600" lvl="0" indent="-609600" eaLnBrk="1" hangingPunct="1">
              <a:lnSpc>
                <a:spcPct val="80000"/>
              </a:lnSpc>
              <a:buNone/>
            </a:pPr>
            <a:r>
              <a:rPr lang="en-US" altLang="zh-CN" sz="2400" b="1">
                <a:solidFill>
                  <a:srgbClr val="FF0000"/>
                </a:solidFill>
              </a:rPr>
              <a:t>PRODUCTION</a:t>
            </a:r>
            <a:r>
              <a:rPr lang="zh-CN" altLang="en-US" sz="2400" b="1">
                <a:solidFill>
                  <a:srgbClr val="FF0000"/>
                </a:solidFill>
              </a:rPr>
              <a:t>的步骤</a:t>
            </a:r>
            <a:r>
              <a:rPr lang="en-US" altLang="zh-CN" sz="2400" b="1">
                <a:solidFill>
                  <a:srgbClr val="FF0000"/>
                </a:solidFill>
              </a:rPr>
              <a:t>4</a:t>
            </a:r>
            <a:r>
              <a:rPr lang="zh-CN" altLang="en-US" sz="2400" b="1">
                <a:solidFill>
                  <a:srgbClr val="FF0000"/>
                </a:solidFill>
              </a:rPr>
              <a:t>： 控制策略</a:t>
            </a:r>
            <a:endParaRPr lang="zh-CN" altLang="en-US" sz="2400" b="1">
              <a:solidFill>
                <a:srgbClr val="FF0000"/>
              </a:solidFill>
            </a:endParaRPr>
          </a:p>
          <a:p>
            <a:pPr marL="609600" lvl="0" indent="-609600" eaLnBrk="1" hangingPunct="1">
              <a:lnSpc>
                <a:spcPct val="80000"/>
              </a:lnSpc>
              <a:buNone/>
            </a:pPr>
            <a:r>
              <a:rPr lang="zh-CN" altLang="en-US" sz="2400" b="1"/>
              <a:t>       </a:t>
            </a:r>
            <a:endParaRPr lang="zh-CN" altLang="en-US" sz="2400" b="1"/>
          </a:p>
        </p:txBody>
      </p:sp>
      <p:sp>
        <p:nvSpPr>
          <p:cNvPr id="75780" name="AutoShape 5"/>
          <p:cNvSpPr/>
          <p:nvPr/>
        </p:nvSpPr>
        <p:spPr>
          <a:xfrm>
            <a:off x="755650" y="1268413"/>
            <a:ext cx="7489825" cy="65405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90000"/>
              </a:lnSpc>
              <a:spcBef>
                <a:spcPct val="0"/>
              </a:spcBef>
              <a:buClrTx/>
              <a:buSzTx/>
              <a:buFontTx/>
              <a:buNone/>
            </a:pPr>
            <a:r>
              <a:rPr lang="zh-CN" altLang="en-US" sz="3200" b="1">
                <a:solidFill>
                  <a:schemeClr val="tx2"/>
                </a:solidFill>
              </a:rPr>
              <a:t>可分解的产生式系统的基本过程</a:t>
            </a:r>
            <a:endParaRPr lang="zh-CN" altLang="en-US" sz="3200" b="1">
              <a:solidFill>
                <a:schemeClr val="tx2"/>
              </a:solidFill>
            </a:endParaRPr>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6802"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76803" name="AutoShape 2"/>
          <p:cNvSpPr>
            <a:spLocks noGrp="1"/>
          </p:cNvSpPr>
          <p:nvPr>
            <p:ph type="title"/>
          </p:nvPr>
        </p:nvSpPr>
        <p:spPr>
          <a:xfrm>
            <a:off x="827088" y="1268413"/>
            <a:ext cx="7485062" cy="628650"/>
          </a:xfrm>
          <a:ln/>
        </p:spPr>
        <p:txBody>
          <a:bodyPr vert="horz" wrap="square" lIns="91440" tIns="45720" rIns="91440" bIns="45720" anchor="b" anchorCtr="0"/>
          <a:p>
            <a:pPr eaLnBrk="1" hangingPunct="1"/>
            <a:r>
              <a:rPr lang="zh-CN" altLang="en-US" sz="2800"/>
              <a:t>可分解产生式系统的例子 －－符号积分</a:t>
            </a:r>
            <a:endParaRPr lang="zh-CN" altLang="en-US" sz="2800"/>
          </a:p>
        </p:txBody>
      </p:sp>
      <p:sp>
        <p:nvSpPr>
          <p:cNvPr id="117763" name="Rectangle 3"/>
          <p:cNvSpPr>
            <a:spLocks noGrp="1"/>
          </p:cNvSpPr>
          <p:nvPr>
            <p:ph idx="1"/>
          </p:nvPr>
        </p:nvSpPr>
        <p:spPr>
          <a:xfrm>
            <a:off x="827088" y="2420938"/>
            <a:ext cx="8316912" cy="4248150"/>
          </a:xfrm>
          <a:ln/>
        </p:spPr>
        <p:txBody>
          <a:bodyPr vert="horz" wrap="square" lIns="91440" tIns="45720" rIns="91440" bIns="45720" anchor="t" anchorCtr="0"/>
          <a:p>
            <a:pPr eaLnBrk="1" hangingPunct="1">
              <a:lnSpc>
                <a:spcPct val="90000"/>
              </a:lnSpc>
              <a:buNone/>
            </a:pPr>
            <a:r>
              <a:rPr lang="en-US" altLang="zh-CN" sz="2000" b="1">
                <a:solidFill>
                  <a:srgbClr val="0033CC"/>
                </a:solidFill>
              </a:rPr>
              <a:t>SAINT</a:t>
            </a:r>
            <a:r>
              <a:rPr lang="zh-CN" altLang="en-US" sz="2000" b="1">
                <a:solidFill>
                  <a:srgbClr val="0033CC"/>
                </a:solidFill>
              </a:rPr>
              <a:t>系统，</a:t>
            </a:r>
            <a:r>
              <a:rPr lang="en-US" altLang="zh-CN" sz="2000" b="1"/>
              <a:t>1961</a:t>
            </a:r>
            <a:r>
              <a:rPr lang="zh-CN" altLang="en-US" sz="2000" b="1"/>
              <a:t>年</a:t>
            </a:r>
            <a:r>
              <a:rPr lang="en-US" altLang="zh-CN" sz="2000" b="1"/>
              <a:t>Slagle</a:t>
            </a:r>
            <a:r>
              <a:rPr lang="zh-CN" altLang="en-US" sz="2000" b="1"/>
              <a:t>提出，</a:t>
            </a:r>
            <a:r>
              <a:rPr lang="en-US" altLang="zh-CN" sz="2000" b="1"/>
              <a:t>1963</a:t>
            </a:r>
            <a:r>
              <a:rPr lang="zh-CN" altLang="en-US" sz="2000" b="1"/>
              <a:t>年对</a:t>
            </a:r>
            <a:r>
              <a:rPr lang="en-US" altLang="zh-CN" sz="2000" b="1"/>
              <a:t>SAINT</a:t>
            </a:r>
            <a:r>
              <a:rPr lang="zh-CN" altLang="en-US" sz="2000" b="1"/>
              <a:t>进行改</a:t>
            </a:r>
            <a:endParaRPr lang="zh-CN" altLang="en-US" sz="2000" b="1"/>
          </a:p>
          <a:p>
            <a:pPr eaLnBrk="1" hangingPunct="1">
              <a:lnSpc>
                <a:spcPct val="90000"/>
              </a:lnSpc>
              <a:buNone/>
            </a:pPr>
            <a:r>
              <a:rPr lang="zh-CN" altLang="en-US" sz="2000" b="1"/>
              <a:t>进，达到优秀大学生水平，是一个可分解产生式系统。</a:t>
            </a:r>
            <a:endParaRPr lang="zh-CN" altLang="en-US" sz="2000" b="1"/>
          </a:p>
          <a:p>
            <a:pPr eaLnBrk="1" hangingPunct="1">
              <a:lnSpc>
                <a:spcPct val="90000"/>
              </a:lnSpc>
              <a:buNone/>
            </a:pPr>
            <a:r>
              <a:rPr lang="zh-CN" altLang="en-US" sz="2000" b="1"/>
              <a:t>输入：不定积分题目；输出：积分的结果函数</a:t>
            </a:r>
            <a:r>
              <a:rPr lang="zh-CN" altLang="en-US" sz="2400"/>
              <a:t> </a:t>
            </a:r>
            <a:endParaRPr lang="zh-CN" altLang="en-US" sz="2000" b="1"/>
          </a:p>
          <a:p>
            <a:pPr eaLnBrk="1" hangingPunct="1">
              <a:lnSpc>
                <a:spcPct val="90000"/>
              </a:lnSpc>
              <a:buNone/>
            </a:pPr>
            <a:r>
              <a:rPr lang="zh-CN" altLang="en-US" sz="2000" b="1">
                <a:solidFill>
                  <a:srgbClr val="0033CC"/>
                </a:solidFill>
              </a:rPr>
              <a:t>综合数据库：</a:t>
            </a:r>
            <a:r>
              <a:rPr lang="zh-CN" altLang="en-US" sz="2000" b="1">
                <a:solidFill>
                  <a:srgbClr val="000000"/>
                </a:solidFill>
                <a:latin typeface="Times New Roman" panose="02020603050405020304" pitchFamily="18" charset="0"/>
                <a:cs typeface="Times New Roman" panose="02020603050405020304" pitchFamily="18" charset="0"/>
              </a:rPr>
              <a:t>以字符串为节点的与或图</a:t>
            </a:r>
            <a:endParaRPr lang="zh-CN" altLang="en-US"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0000"/>
                </a:solidFill>
                <a:latin typeface="Times New Roman" panose="02020603050405020304" pitchFamily="18" charset="0"/>
                <a:cs typeface="Times New Roman" panose="02020603050405020304" pitchFamily="18" charset="0"/>
              </a:rPr>
              <a:t>   状态：字符串</a:t>
            </a:r>
            <a:endParaRPr lang="zh-CN" altLang="en-US"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0000"/>
                </a:solidFill>
                <a:latin typeface="Times New Roman" panose="02020603050405020304" pitchFamily="18" charset="0"/>
                <a:cs typeface="Times New Roman" panose="02020603050405020304" pitchFamily="18" charset="0"/>
              </a:rPr>
              <a:t>   初始状态：用字符串表示的不定积分题目（被积函数）</a:t>
            </a:r>
            <a:endParaRPr lang="zh-CN" altLang="en-US"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33CC"/>
                </a:solidFill>
              </a:rPr>
              <a:t>产生式规则：</a:t>
            </a:r>
            <a:r>
              <a:rPr lang="zh-CN" altLang="en-US" sz="2000" b="1">
                <a:solidFill>
                  <a:srgbClr val="000000"/>
                </a:solidFill>
                <a:latin typeface="Times New Roman" panose="02020603050405020304" pitchFamily="18" charset="0"/>
                <a:cs typeface="Times New Roman" panose="02020603050405020304" pitchFamily="18" charset="0"/>
              </a:rPr>
              <a:t>分步积分规则、代数替换、三角替换等等 </a:t>
            </a:r>
            <a:endParaRPr lang="zh-CN" altLang="en-US"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0000"/>
                </a:solidFill>
                <a:latin typeface="Times New Roman" panose="02020603050405020304" pitchFamily="18" charset="0"/>
                <a:cs typeface="Times New Roman" panose="02020603050405020304" pitchFamily="18" charset="0"/>
              </a:rPr>
              <a:t>  例如：</a:t>
            </a:r>
            <a:r>
              <a:rPr lang="en-US" altLang="zh-CN" sz="2000" b="1">
                <a:solidFill>
                  <a:srgbClr val="000000"/>
                </a:solidFill>
                <a:latin typeface="Times New Roman" panose="02020603050405020304" pitchFamily="18" charset="0"/>
                <a:cs typeface="Times New Roman" panose="02020603050405020304" pitchFamily="18" charset="0"/>
              </a:rPr>
              <a:t>IF&lt;∫udv&gt;THEN&lt; u∫dv- ∫vdu &gt; </a:t>
            </a:r>
            <a:endParaRPr lang="en-US" altLang="zh-CN"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33CC"/>
                </a:solidFill>
              </a:rPr>
              <a:t>控制系统：</a:t>
            </a:r>
            <a:endParaRPr lang="zh-CN" altLang="en-US" sz="2000" b="1">
              <a:solidFill>
                <a:srgbClr val="0033CC"/>
              </a:solidFill>
            </a:endParaRPr>
          </a:p>
          <a:p>
            <a:pPr eaLnBrk="1" hangingPunct="1">
              <a:lnSpc>
                <a:spcPct val="90000"/>
              </a:lnSpc>
              <a:buNone/>
            </a:pPr>
            <a:r>
              <a:rPr lang="zh-CN" altLang="en-US" sz="2000" b="1">
                <a:solidFill>
                  <a:srgbClr val="0033CC"/>
                </a:solidFill>
              </a:rPr>
              <a:t>  选择规则：</a:t>
            </a:r>
            <a:r>
              <a:rPr lang="zh-CN" altLang="en-US" sz="2000" b="1">
                <a:solidFill>
                  <a:srgbClr val="000000"/>
                </a:solidFill>
                <a:latin typeface="Times New Roman" panose="02020603050405020304" pitchFamily="18" charset="0"/>
                <a:cs typeface="Times New Roman" panose="02020603050405020304" pitchFamily="18" charset="0"/>
              </a:rPr>
              <a:t>图搜索</a:t>
            </a:r>
            <a:r>
              <a:rPr lang="zh-CN" altLang="en-US" sz="2000" b="1">
                <a:solidFill>
                  <a:srgbClr val="0033CC"/>
                </a:solidFill>
              </a:rPr>
              <a:t>                   </a:t>
            </a:r>
            <a:endParaRPr lang="zh-CN" altLang="en-US" sz="2000" b="1">
              <a:solidFill>
                <a:srgbClr val="0033CC"/>
              </a:solidFill>
            </a:endParaRPr>
          </a:p>
          <a:p>
            <a:pPr eaLnBrk="1" hangingPunct="1">
              <a:lnSpc>
                <a:spcPct val="90000"/>
              </a:lnSpc>
              <a:buNone/>
            </a:pPr>
            <a:r>
              <a:rPr lang="zh-CN" altLang="en-US" sz="2000" b="1">
                <a:solidFill>
                  <a:srgbClr val="0033CC"/>
                </a:solidFill>
              </a:rPr>
              <a:t>  终止条件：</a:t>
            </a:r>
            <a:r>
              <a:rPr lang="zh-CN" altLang="en-US" sz="2000" b="1">
                <a:solidFill>
                  <a:srgbClr val="000000"/>
                </a:solidFill>
                <a:latin typeface="Times New Roman" panose="02020603050405020304" pitchFamily="18" charset="0"/>
                <a:cs typeface="Times New Roman" panose="02020603050405020304" pitchFamily="18" charset="0"/>
              </a:rPr>
              <a:t>与系统内部保存的基本积分表中的函数具有相同的形式 。   </a:t>
            </a:r>
            <a:endParaRPr lang="zh-CN" altLang="en-US" sz="2000" b="1">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None/>
            </a:pPr>
            <a:r>
              <a:rPr lang="zh-CN" altLang="en-US" sz="2000" b="1">
                <a:solidFill>
                  <a:srgbClr val="000000"/>
                </a:solidFill>
                <a:latin typeface="Times New Roman" panose="02020603050405020304" pitchFamily="18" charset="0"/>
                <a:cs typeface="Times New Roman" panose="02020603050405020304" pitchFamily="18" charset="0"/>
              </a:rPr>
              <a:t>                    如：∫</a:t>
            </a:r>
            <a:r>
              <a:rPr lang="en-US" altLang="zh-CN" sz="2000" b="1">
                <a:solidFill>
                  <a:srgbClr val="000000"/>
                </a:solidFill>
                <a:latin typeface="Times New Roman" panose="02020603050405020304" pitchFamily="18" charset="0"/>
                <a:cs typeface="Times New Roman" panose="02020603050405020304" pitchFamily="18" charset="0"/>
              </a:rPr>
              <a:t>udu=u</a:t>
            </a:r>
            <a:r>
              <a:rPr lang="en-US" altLang="zh-CN" sz="2000" b="1" baseline="30000">
                <a:solidFill>
                  <a:srgbClr val="000000"/>
                </a:solidFill>
                <a:latin typeface="Times New Roman" panose="02020603050405020304" pitchFamily="18" charset="0"/>
                <a:cs typeface="Times New Roman" panose="02020603050405020304" pitchFamily="18" charset="0"/>
              </a:rPr>
              <a:t>2</a:t>
            </a:r>
            <a:r>
              <a:rPr lang="en-US" altLang="zh-CN" sz="2000" b="1">
                <a:solidFill>
                  <a:srgbClr val="000000"/>
                </a:solidFill>
                <a:latin typeface="Times New Roman" panose="02020603050405020304" pitchFamily="18" charset="0"/>
                <a:cs typeface="Times New Roman" panose="02020603050405020304" pitchFamily="18" charset="0"/>
              </a:rPr>
              <a:t>/2</a:t>
            </a:r>
            <a:r>
              <a:rPr lang="en-US" altLang="zh-CN" sz="2000"/>
              <a:t> </a:t>
            </a:r>
            <a:endParaRPr lang="en-US" altLang="zh-CN" sz="20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charRg st="84" end="102"/>
                                            </p:txEl>
                                          </p:spTgt>
                                        </p:tgtEl>
                                        <p:attrNameLst>
                                          <p:attrName>style.visibility</p:attrName>
                                        </p:attrNameLst>
                                      </p:cBhvr>
                                      <p:to>
                                        <p:strVal val="visible"/>
                                      </p:to>
                                    </p:set>
                                    <p:anim calcmode="lin" valueType="num">
                                      <p:cBhvr additive="base">
                                        <p:cTn id="7" dur="500" fill="hold"/>
                                        <p:tgtEl>
                                          <p:spTgt spid="117763">
                                            <p:txEl>
                                              <p:charRg st="84" end="10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charRg st="84" end="10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7763">
                                            <p:txEl>
                                              <p:charRg st="102" end="112"/>
                                            </p:txEl>
                                          </p:spTgt>
                                        </p:tgtEl>
                                        <p:attrNameLst>
                                          <p:attrName>style.visibility</p:attrName>
                                        </p:attrNameLst>
                                      </p:cBhvr>
                                      <p:to>
                                        <p:strVal val="visible"/>
                                      </p:to>
                                    </p:set>
                                    <p:anim calcmode="lin" valueType="num">
                                      <p:cBhvr additive="base">
                                        <p:cTn id="11" dur="500" fill="hold"/>
                                        <p:tgtEl>
                                          <p:spTgt spid="117763">
                                            <p:txEl>
                                              <p:charRg st="102" end="1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7763">
                                            <p:txEl>
                                              <p:charRg st="102" end="1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7763">
                                            <p:txEl>
                                              <p:charRg st="112" end="140"/>
                                            </p:txEl>
                                          </p:spTgt>
                                        </p:tgtEl>
                                        <p:attrNameLst>
                                          <p:attrName>style.visibility</p:attrName>
                                        </p:attrNameLst>
                                      </p:cBhvr>
                                      <p:to>
                                        <p:strVal val="visible"/>
                                      </p:to>
                                    </p:set>
                                    <p:anim calcmode="lin" valueType="num">
                                      <p:cBhvr additive="base">
                                        <p:cTn id="15" dur="500" fill="hold"/>
                                        <p:tgtEl>
                                          <p:spTgt spid="117763">
                                            <p:txEl>
                                              <p:charRg st="112" end="14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7763">
                                            <p:txEl>
                                              <p:charRg st="112" end="14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117763">
                                            <p:txEl>
                                              <p:charRg st="140" end="166"/>
                                            </p:txEl>
                                          </p:spTgt>
                                        </p:tgtEl>
                                        <p:attrNameLst>
                                          <p:attrName>style.visibility</p:attrName>
                                        </p:attrNameLst>
                                      </p:cBhvr>
                                      <p:to>
                                        <p:strVal val="visible"/>
                                      </p:to>
                                    </p:set>
                                    <p:animEffect transition="in" filter="diamond(in)">
                                      <p:cBhvr>
                                        <p:cTn id="21" dur="2000"/>
                                        <p:tgtEl>
                                          <p:spTgt spid="117763">
                                            <p:txEl>
                                              <p:charRg st="140" end="166"/>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117763">
                                            <p:txEl>
                                              <p:charRg st="166" end="199"/>
                                            </p:txEl>
                                          </p:spTgt>
                                        </p:tgtEl>
                                        <p:attrNameLst>
                                          <p:attrName>style.visibility</p:attrName>
                                        </p:attrNameLst>
                                      </p:cBhvr>
                                      <p:to>
                                        <p:strVal val="visible"/>
                                      </p:to>
                                    </p:set>
                                    <p:animEffect transition="in" filter="diamond(in)">
                                      <p:cBhvr>
                                        <p:cTn id="24" dur="2000"/>
                                        <p:tgtEl>
                                          <p:spTgt spid="117763">
                                            <p:txEl>
                                              <p:charRg st="166" end="19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7763">
                                            <p:txEl>
                                              <p:charRg st="199" end="205"/>
                                            </p:txEl>
                                          </p:spTgt>
                                        </p:tgtEl>
                                        <p:attrNameLst>
                                          <p:attrName>style.visibility</p:attrName>
                                        </p:attrNameLst>
                                      </p:cBhvr>
                                      <p:to>
                                        <p:strVal val="visible"/>
                                      </p:to>
                                    </p:set>
                                    <p:anim calcmode="lin" valueType="num">
                                      <p:cBhvr additive="base">
                                        <p:cTn id="29" dur="500" fill="hold"/>
                                        <p:tgtEl>
                                          <p:spTgt spid="117763">
                                            <p:txEl>
                                              <p:charRg st="199" end="20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7763">
                                            <p:txEl>
                                              <p:charRg st="199" end="20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7763">
                                            <p:txEl>
                                              <p:charRg st="205" end="235"/>
                                            </p:txEl>
                                          </p:spTgt>
                                        </p:tgtEl>
                                        <p:attrNameLst>
                                          <p:attrName>style.visibility</p:attrName>
                                        </p:attrNameLst>
                                      </p:cBhvr>
                                      <p:to>
                                        <p:strVal val="visible"/>
                                      </p:to>
                                    </p:set>
                                    <p:anim calcmode="lin" valueType="num">
                                      <p:cBhvr additive="base">
                                        <p:cTn id="33" dur="500" fill="hold"/>
                                        <p:tgtEl>
                                          <p:spTgt spid="117763">
                                            <p:txEl>
                                              <p:charRg st="205" end="23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7763">
                                            <p:txEl>
                                              <p:charRg st="205" end="23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7763">
                                            <p:txEl>
                                              <p:charRg st="235" end="272"/>
                                            </p:txEl>
                                          </p:spTgt>
                                        </p:tgtEl>
                                        <p:attrNameLst>
                                          <p:attrName>style.visibility</p:attrName>
                                        </p:attrNameLst>
                                      </p:cBhvr>
                                      <p:to>
                                        <p:strVal val="visible"/>
                                      </p:to>
                                    </p:set>
                                    <p:anim calcmode="lin" valueType="num">
                                      <p:cBhvr additive="base">
                                        <p:cTn id="37" dur="500" fill="hold"/>
                                        <p:tgtEl>
                                          <p:spTgt spid="117763">
                                            <p:txEl>
                                              <p:charRg st="235" end="2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3">
                                            <p:txEl>
                                              <p:charRg st="235" end="27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7763">
                                            <p:txEl>
                                              <p:charRg st="272" end="305"/>
                                            </p:txEl>
                                          </p:spTgt>
                                        </p:tgtEl>
                                        <p:attrNameLst>
                                          <p:attrName>style.visibility</p:attrName>
                                        </p:attrNameLst>
                                      </p:cBhvr>
                                      <p:to>
                                        <p:strVal val="visible"/>
                                      </p:to>
                                    </p:set>
                                    <p:anim calcmode="lin" valueType="num">
                                      <p:cBhvr additive="base">
                                        <p:cTn id="41" dur="500" fill="hold"/>
                                        <p:tgtEl>
                                          <p:spTgt spid="117763">
                                            <p:txEl>
                                              <p:charRg st="272" end="30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7763">
                                            <p:txEl>
                                              <p:charRg st="272" end="3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78850"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grpSp>
        <p:nvGrpSpPr>
          <p:cNvPr id="78851" name="Group 4"/>
          <p:cNvGrpSpPr/>
          <p:nvPr/>
        </p:nvGrpSpPr>
        <p:grpSpPr>
          <a:xfrm>
            <a:off x="1763713" y="333375"/>
            <a:ext cx="7100887" cy="6524625"/>
            <a:chOff x="1830" y="2844"/>
            <a:chExt cx="8460" cy="9672"/>
          </a:xfrm>
        </p:grpSpPr>
        <p:sp>
          <p:nvSpPr>
            <p:cNvPr id="78874" name="AutoShape 5"/>
            <p:cNvSpPr/>
            <p:nvPr/>
          </p:nvSpPr>
          <p:spPr>
            <a:xfrm>
              <a:off x="4335" y="2844"/>
              <a:ext cx="1905" cy="788"/>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cxnSp>
          <p:nvCxnSpPr>
            <p:cNvPr id="78875" name="AutoShape 6"/>
            <p:cNvCxnSpPr/>
            <p:nvPr/>
          </p:nvCxnSpPr>
          <p:spPr>
            <a:xfrm>
              <a:off x="5295" y="3624"/>
              <a:ext cx="1" cy="600"/>
            </a:xfrm>
            <a:prstGeom prst="straightConnector1">
              <a:avLst/>
            </a:prstGeom>
            <a:ln w="9525" cap="flat" cmpd="sng">
              <a:solidFill>
                <a:srgbClr val="000000"/>
              </a:solidFill>
              <a:prstDash val="solid"/>
              <a:headEnd type="none" w="med" len="med"/>
              <a:tailEnd type="triangle" w="med" len="med"/>
            </a:ln>
          </p:spPr>
        </p:cxnSp>
        <p:sp>
          <p:nvSpPr>
            <p:cNvPr id="78876" name="AutoShape 7"/>
            <p:cNvSpPr/>
            <p:nvPr/>
          </p:nvSpPr>
          <p:spPr>
            <a:xfrm>
              <a:off x="4500" y="4095"/>
              <a:ext cx="1605" cy="771"/>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77" name="AutoShape 8"/>
            <p:cNvSpPr/>
            <p:nvPr/>
          </p:nvSpPr>
          <p:spPr>
            <a:xfrm>
              <a:off x="4500" y="5829"/>
              <a:ext cx="1605" cy="585"/>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78" name="AutoShape 9"/>
            <p:cNvSpPr/>
            <p:nvPr/>
          </p:nvSpPr>
          <p:spPr>
            <a:xfrm>
              <a:off x="5550" y="3468"/>
              <a:ext cx="1155" cy="488"/>
            </a:xfrm>
            <a:prstGeom prst="flowChartProcess">
              <a:avLst/>
            </a:prstGeom>
            <a:solidFill>
              <a:srgbClr val="FFFFFF">
                <a:alpha val="0"/>
              </a:srgbClr>
            </a:solidFill>
            <a:ln w="9525" cap="flat" cmpd="sng">
              <a:solidFill>
                <a:srgbClr val="FFFFFF"/>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79" name="AutoShape 10"/>
            <p:cNvSpPr/>
            <p:nvPr/>
          </p:nvSpPr>
          <p:spPr>
            <a:xfrm>
              <a:off x="7635" y="5829"/>
              <a:ext cx="2610" cy="754"/>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80" name="AutoShape 11"/>
            <p:cNvSpPr/>
            <p:nvPr/>
          </p:nvSpPr>
          <p:spPr>
            <a:xfrm>
              <a:off x="1830" y="5829"/>
              <a:ext cx="1605" cy="585"/>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cxnSp>
          <p:nvCxnSpPr>
            <p:cNvPr id="78881" name="AutoShape 12"/>
            <p:cNvCxnSpPr/>
            <p:nvPr/>
          </p:nvCxnSpPr>
          <p:spPr>
            <a:xfrm flipH="1">
              <a:off x="2655" y="5049"/>
              <a:ext cx="2640" cy="780"/>
            </a:xfrm>
            <a:prstGeom prst="straightConnector1">
              <a:avLst/>
            </a:prstGeom>
            <a:ln w="9525" cap="flat" cmpd="sng">
              <a:solidFill>
                <a:srgbClr val="000000"/>
              </a:solidFill>
              <a:prstDash val="solid"/>
              <a:headEnd type="none" w="med" len="med"/>
              <a:tailEnd type="triangle" w="med" len="med"/>
            </a:ln>
          </p:spPr>
        </p:cxnSp>
        <p:sp>
          <p:nvSpPr>
            <p:cNvPr id="78882" name="AutoShape 13"/>
            <p:cNvSpPr/>
            <p:nvPr/>
          </p:nvSpPr>
          <p:spPr>
            <a:xfrm>
              <a:off x="2986" y="5049"/>
              <a:ext cx="1231" cy="285"/>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200">
                  <a:latin typeface="Times New Roman" panose="02020603050405020304" pitchFamily="18" charset="0"/>
                </a:rPr>
                <a:t>三角恒等式</a:t>
              </a:r>
              <a:endParaRPr lang="zh-CN" altLang="en-US" sz="1200"/>
            </a:p>
          </p:txBody>
        </p:sp>
        <p:sp>
          <p:nvSpPr>
            <p:cNvPr id="78883" name="AutoShape 14"/>
            <p:cNvSpPr/>
            <p:nvPr/>
          </p:nvSpPr>
          <p:spPr>
            <a:xfrm>
              <a:off x="4711" y="5289"/>
              <a:ext cx="1514" cy="285"/>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200">
                  <a:latin typeface="Times New Roman" panose="02020603050405020304" pitchFamily="18" charset="0"/>
                </a:rPr>
                <a:t>三角  恒等式</a:t>
              </a:r>
              <a:endParaRPr lang="zh-CN" altLang="en-US" sz="1200">
                <a:latin typeface="Times New Roman" panose="02020603050405020304" pitchFamily="18" charset="0"/>
              </a:endParaRPr>
            </a:p>
          </p:txBody>
        </p:sp>
        <p:cxnSp>
          <p:nvCxnSpPr>
            <p:cNvPr id="78884" name="AutoShape 15"/>
            <p:cNvCxnSpPr/>
            <p:nvPr/>
          </p:nvCxnSpPr>
          <p:spPr>
            <a:xfrm>
              <a:off x="5296" y="5049"/>
              <a:ext cx="0" cy="780"/>
            </a:xfrm>
            <a:prstGeom prst="straightConnector1">
              <a:avLst/>
            </a:prstGeom>
            <a:ln w="9525" cap="flat" cmpd="sng">
              <a:solidFill>
                <a:srgbClr val="000000"/>
              </a:solidFill>
              <a:prstDash val="solid"/>
              <a:headEnd type="none" w="med" len="med"/>
              <a:tailEnd type="triangle" w="med" len="med"/>
            </a:ln>
          </p:spPr>
        </p:cxnSp>
        <p:cxnSp>
          <p:nvCxnSpPr>
            <p:cNvPr id="78885" name="AutoShape 16"/>
            <p:cNvCxnSpPr/>
            <p:nvPr/>
          </p:nvCxnSpPr>
          <p:spPr>
            <a:xfrm>
              <a:off x="5295" y="5049"/>
              <a:ext cx="3675" cy="780"/>
            </a:xfrm>
            <a:prstGeom prst="straightConnector1">
              <a:avLst/>
            </a:prstGeom>
            <a:ln w="9525" cap="flat" cmpd="sng">
              <a:solidFill>
                <a:srgbClr val="000000"/>
              </a:solidFill>
              <a:prstDash val="solid"/>
              <a:headEnd type="none" w="med" len="med"/>
              <a:tailEnd type="triangle" w="med" len="med"/>
            </a:ln>
          </p:spPr>
        </p:cxnSp>
        <p:sp>
          <p:nvSpPr>
            <p:cNvPr id="78886" name="AutoShape 17"/>
            <p:cNvSpPr/>
            <p:nvPr/>
          </p:nvSpPr>
          <p:spPr>
            <a:xfrm>
              <a:off x="6466" y="4560"/>
              <a:ext cx="973" cy="329"/>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z=</a:t>
              </a:r>
              <a:endParaRPr lang="en-US" altLang="zh-CN" sz="1400">
                <a:latin typeface="Times New Roman" panose="02020603050405020304" pitchFamily="18" charset="0"/>
              </a:endParaRPr>
            </a:p>
          </p:txBody>
        </p:sp>
        <p:sp>
          <p:nvSpPr>
            <p:cNvPr id="78887" name="AutoShape 18"/>
            <p:cNvSpPr/>
            <p:nvPr/>
          </p:nvSpPr>
          <p:spPr>
            <a:xfrm>
              <a:off x="1830" y="7337"/>
              <a:ext cx="1605" cy="811"/>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cxnSp>
          <p:nvCxnSpPr>
            <p:cNvPr id="78888" name="AutoShape 19"/>
            <p:cNvCxnSpPr/>
            <p:nvPr/>
          </p:nvCxnSpPr>
          <p:spPr>
            <a:xfrm>
              <a:off x="2641" y="6522"/>
              <a:ext cx="0" cy="690"/>
            </a:xfrm>
            <a:prstGeom prst="straightConnector1">
              <a:avLst/>
            </a:prstGeom>
            <a:ln w="9525" cap="flat" cmpd="sng">
              <a:solidFill>
                <a:srgbClr val="000000"/>
              </a:solidFill>
              <a:prstDash val="solid"/>
              <a:headEnd type="none" w="med" len="med"/>
              <a:tailEnd type="triangle" w="med" len="med"/>
            </a:ln>
          </p:spPr>
        </p:cxnSp>
        <p:sp>
          <p:nvSpPr>
            <p:cNvPr id="78889" name="AutoShape 20"/>
            <p:cNvSpPr/>
            <p:nvPr/>
          </p:nvSpPr>
          <p:spPr>
            <a:xfrm>
              <a:off x="2789" y="6595"/>
              <a:ext cx="976" cy="377"/>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a:latin typeface="Times New Roman" panose="02020603050405020304" pitchFamily="18" charset="0"/>
                </a:rPr>
                <a:t>z=</a:t>
              </a:r>
              <a:endParaRPr lang="en-US" altLang="zh-CN" sz="1600">
                <a:latin typeface="Times New Roman" panose="02020603050405020304" pitchFamily="18" charset="0"/>
              </a:endParaRPr>
            </a:p>
          </p:txBody>
        </p:sp>
        <p:cxnSp>
          <p:nvCxnSpPr>
            <p:cNvPr id="78890" name="AutoShape 21"/>
            <p:cNvCxnSpPr/>
            <p:nvPr/>
          </p:nvCxnSpPr>
          <p:spPr>
            <a:xfrm>
              <a:off x="5296" y="6414"/>
              <a:ext cx="0" cy="690"/>
            </a:xfrm>
            <a:prstGeom prst="straightConnector1">
              <a:avLst/>
            </a:prstGeom>
            <a:ln w="9525" cap="flat" cmpd="sng">
              <a:solidFill>
                <a:srgbClr val="000000"/>
              </a:solidFill>
              <a:prstDash val="solid"/>
              <a:headEnd type="none" w="med" len="med"/>
              <a:tailEnd type="triangle" w="med" len="med"/>
            </a:ln>
          </p:spPr>
        </p:cxnSp>
        <p:sp>
          <p:nvSpPr>
            <p:cNvPr id="78891" name="AutoShape 22"/>
            <p:cNvSpPr/>
            <p:nvPr/>
          </p:nvSpPr>
          <p:spPr>
            <a:xfrm>
              <a:off x="4500" y="7101"/>
              <a:ext cx="1605" cy="811"/>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92" name="AutoShape 23"/>
            <p:cNvSpPr/>
            <p:nvPr/>
          </p:nvSpPr>
          <p:spPr>
            <a:xfrm>
              <a:off x="5386" y="6430"/>
              <a:ext cx="976" cy="330"/>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400">
                  <a:latin typeface="Times New Roman" panose="02020603050405020304" pitchFamily="18" charset="0"/>
                </a:rPr>
                <a:t>z=</a:t>
              </a:r>
              <a:endParaRPr lang="en-US" altLang="zh-CN" sz="1400">
                <a:latin typeface="Times New Roman" panose="02020603050405020304" pitchFamily="18" charset="0"/>
              </a:endParaRPr>
            </a:p>
          </p:txBody>
        </p:sp>
        <p:sp>
          <p:nvSpPr>
            <p:cNvPr id="78893" name="AutoShape 24"/>
            <p:cNvSpPr/>
            <p:nvPr/>
          </p:nvSpPr>
          <p:spPr>
            <a:xfrm>
              <a:off x="4005" y="8543"/>
              <a:ext cx="2550" cy="697"/>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cxnSp>
          <p:nvCxnSpPr>
            <p:cNvPr id="78894" name="AutoShape 25"/>
            <p:cNvCxnSpPr/>
            <p:nvPr/>
          </p:nvCxnSpPr>
          <p:spPr>
            <a:xfrm>
              <a:off x="5295" y="7981"/>
              <a:ext cx="0" cy="578"/>
            </a:xfrm>
            <a:prstGeom prst="straightConnector1">
              <a:avLst/>
            </a:prstGeom>
            <a:ln w="9525" cap="flat" cmpd="sng">
              <a:solidFill>
                <a:srgbClr val="000000"/>
              </a:solidFill>
              <a:prstDash val="solid"/>
              <a:headEnd type="none" w="med" len="med"/>
              <a:tailEnd type="triangle" w="med" len="med"/>
            </a:ln>
          </p:spPr>
        </p:cxnSp>
        <p:sp>
          <p:nvSpPr>
            <p:cNvPr id="78895" name="AutoShape 26"/>
            <p:cNvSpPr/>
            <p:nvPr/>
          </p:nvSpPr>
          <p:spPr>
            <a:xfrm>
              <a:off x="5475" y="7977"/>
              <a:ext cx="1725" cy="284"/>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200">
                  <a:latin typeface="Times New Roman" panose="02020603050405020304" pitchFamily="18" charset="0"/>
                </a:rPr>
                <a:t>用分母除分子</a:t>
              </a:r>
              <a:endParaRPr lang="zh-CN" altLang="en-US" sz="1200"/>
            </a:p>
          </p:txBody>
        </p:sp>
        <p:cxnSp>
          <p:nvCxnSpPr>
            <p:cNvPr id="78896" name="AutoShape 27"/>
            <p:cNvCxnSpPr/>
            <p:nvPr/>
          </p:nvCxnSpPr>
          <p:spPr>
            <a:xfrm>
              <a:off x="5280" y="9240"/>
              <a:ext cx="16" cy="2100"/>
            </a:xfrm>
            <a:prstGeom prst="straightConnector1">
              <a:avLst/>
            </a:prstGeom>
            <a:ln w="9525" cap="flat" cmpd="sng">
              <a:solidFill>
                <a:srgbClr val="000000"/>
              </a:solidFill>
              <a:prstDash val="solid"/>
              <a:headEnd type="none" w="med" len="med"/>
              <a:tailEnd type="triangle" w="med" len="med"/>
            </a:ln>
          </p:spPr>
        </p:cxnSp>
        <p:sp>
          <p:nvSpPr>
            <p:cNvPr id="78897" name="AutoShape 28"/>
            <p:cNvSpPr/>
            <p:nvPr/>
          </p:nvSpPr>
          <p:spPr>
            <a:xfrm>
              <a:off x="1830" y="10020"/>
              <a:ext cx="1170" cy="697"/>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98" name="AutoShape 29"/>
            <p:cNvSpPr/>
            <p:nvPr/>
          </p:nvSpPr>
          <p:spPr>
            <a:xfrm>
              <a:off x="9075" y="10046"/>
              <a:ext cx="1170" cy="754"/>
            </a:xfrm>
            <a:prstGeom prst="flowChartProcess">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1800"/>
            </a:p>
          </p:txBody>
        </p:sp>
        <p:sp>
          <p:nvSpPr>
            <p:cNvPr id="78899" name="AutoShape 30"/>
            <p:cNvSpPr/>
            <p:nvPr/>
          </p:nvSpPr>
          <p:spPr>
            <a:xfrm>
              <a:off x="1830" y="11691"/>
              <a:ext cx="1155" cy="825"/>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a:t>-</a:t>
              </a:r>
              <a:endParaRPr lang="en-US" altLang="zh-CN" sz="1800"/>
            </a:p>
          </p:txBody>
        </p:sp>
        <p:sp>
          <p:nvSpPr>
            <p:cNvPr id="78900" name="AutoShape 31"/>
            <p:cNvSpPr/>
            <p:nvPr/>
          </p:nvSpPr>
          <p:spPr>
            <a:xfrm>
              <a:off x="4710" y="11424"/>
              <a:ext cx="1155" cy="825"/>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endParaRPr lang="en-US" altLang="zh-CN" sz="1000">
                <a:latin typeface="Times New Roman" panose="02020603050405020304" pitchFamily="18" charset="0"/>
              </a:endParaRPr>
            </a:p>
            <a:p>
              <a:pPr marL="0" lvl="0" indent="0" eaLnBrk="1" hangingPunct="1">
                <a:spcBef>
                  <a:spcPct val="0"/>
                </a:spcBef>
                <a:buClrTx/>
                <a:buSzTx/>
                <a:buFontTx/>
                <a:buNone/>
              </a:pPr>
              <a:endParaRPr lang="en-US" altLang="zh-CN" sz="1800"/>
            </a:p>
          </p:txBody>
        </p:sp>
        <p:sp>
          <p:nvSpPr>
            <p:cNvPr id="78901" name="AutoShape 32"/>
            <p:cNvSpPr/>
            <p:nvPr/>
          </p:nvSpPr>
          <p:spPr>
            <a:xfrm>
              <a:off x="9135" y="11691"/>
              <a:ext cx="1155" cy="825"/>
            </a:xfrm>
            <a:prstGeom prst="bevel">
              <a:avLst>
                <a:gd name="adj" fmla="val 12500"/>
              </a:avLst>
            </a:prstGeom>
            <a:solidFill>
              <a:srgbClr val="FFFFFF"/>
            </a:solidFill>
            <a:ln w="9525" cap="flat" cmpd="sng">
              <a:solidFill>
                <a:srgbClr val="000000"/>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endParaRPr lang="en-US" altLang="zh-CN" sz="1000">
                <a:latin typeface="Times New Roman" panose="02020603050405020304" pitchFamily="18" charset="0"/>
              </a:endParaRPr>
            </a:p>
            <a:p>
              <a:pPr marL="0" lvl="0" indent="0" eaLnBrk="1" hangingPunct="1">
                <a:spcBef>
                  <a:spcPct val="0"/>
                </a:spcBef>
                <a:buClrTx/>
                <a:buSzTx/>
                <a:buFontTx/>
                <a:buNone/>
              </a:pPr>
              <a:endParaRPr lang="en-US" altLang="zh-CN" sz="1800"/>
            </a:p>
          </p:txBody>
        </p:sp>
        <p:cxnSp>
          <p:nvCxnSpPr>
            <p:cNvPr id="78902" name="AutoShape 33"/>
            <p:cNvCxnSpPr/>
            <p:nvPr/>
          </p:nvCxnSpPr>
          <p:spPr>
            <a:xfrm flipH="1">
              <a:off x="2430" y="9315"/>
              <a:ext cx="2865" cy="705"/>
            </a:xfrm>
            <a:prstGeom prst="straightConnector1">
              <a:avLst/>
            </a:prstGeom>
            <a:ln w="9525" cap="flat" cmpd="sng">
              <a:solidFill>
                <a:srgbClr val="000000"/>
              </a:solidFill>
              <a:prstDash val="solid"/>
              <a:headEnd type="none" w="med" len="med"/>
              <a:tailEnd type="triangle" w="med" len="med"/>
            </a:ln>
          </p:spPr>
        </p:cxnSp>
        <p:cxnSp>
          <p:nvCxnSpPr>
            <p:cNvPr id="78903" name="AutoShape 34"/>
            <p:cNvCxnSpPr/>
            <p:nvPr/>
          </p:nvCxnSpPr>
          <p:spPr>
            <a:xfrm>
              <a:off x="5295" y="9330"/>
              <a:ext cx="4425" cy="690"/>
            </a:xfrm>
            <a:prstGeom prst="straightConnector1">
              <a:avLst/>
            </a:prstGeom>
            <a:ln w="9525" cap="flat" cmpd="sng">
              <a:solidFill>
                <a:srgbClr val="000000"/>
              </a:solidFill>
              <a:prstDash val="solid"/>
              <a:headEnd type="none" w="med" len="med"/>
              <a:tailEnd type="triangle" w="med" len="med"/>
            </a:ln>
          </p:spPr>
        </p:cxnSp>
        <p:cxnSp>
          <p:nvCxnSpPr>
            <p:cNvPr id="78904" name="AutoShape 35"/>
            <p:cNvCxnSpPr/>
            <p:nvPr/>
          </p:nvCxnSpPr>
          <p:spPr>
            <a:xfrm>
              <a:off x="2430" y="10770"/>
              <a:ext cx="0" cy="810"/>
            </a:xfrm>
            <a:prstGeom prst="straightConnector1">
              <a:avLst/>
            </a:prstGeom>
            <a:ln w="9525" cap="flat" cmpd="sng">
              <a:solidFill>
                <a:srgbClr val="000000"/>
              </a:solidFill>
              <a:prstDash val="solid"/>
              <a:headEnd type="none" w="med" len="med"/>
              <a:tailEnd type="triangle" w="med" len="med"/>
            </a:ln>
          </p:spPr>
        </p:cxnSp>
        <p:sp>
          <p:nvSpPr>
            <p:cNvPr id="78905" name="AutoShape 36"/>
            <p:cNvSpPr/>
            <p:nvPr/>
          </p:nvSpPr>
          <p:spPr>
            <a:xfrm>
              <a:off x="8745" y="10941"/>
              <a:ext cx="975" cy="510"/>
            </a:xfrm>
            <a:prstGeom prst="flowChartProcess">
              <a:avLst/>
            </a:prstGeom>
            <a:solidFill>
              <a:srgbClr val="FFFFFF"/>
            </a:solidFill>
            <a:ln w="9525" cap="flat" cmpd="sng">
              <a:solidFill>
                <a:srgbClr val="FFFFFF"/>
              </a:solidFill>
              <a:prstDash val="solid"/>
              <a:miter/>
              <a:headEnd type="none" w="med" len="med"/>
              <a:tailEnd type="none" w="med" len="med"/>
            </a:ln>
          </p:spPr>
          <p:txBody>
            <a:bodyPr tIns="0" bIns="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200">
                  <a:latin typeface="Times New Roman" panose="02020603050405020304" pitchFamily="18" charset="0"/>
                </a:rPr>
                <a:t>z=</a:t>
              </a:r>
              <a:endParaRPr lang="en-US" altLang="zh-CN" sz="1200"/>
            </a:p>
          </p:txBody>
        </p:sp>
      </p:grpSp>
      <p:pic>
        <p:nvPicPr>
          <p:cNvPr id="78852" name="Picture 37"/>
          <p:cNvPicPr>
            <a:picLocks noChangeAspect="1"/>
          </p:cNvPicPr>
          <p:nvPr/>
        </p:nvPicPr>
        <p:blipFill>
          <a:blip r:embed="rId1">
            <a:clrChange>
              <a:clrFrom>
                <a:srgbClr val="FFFFFF"/>
              </a:clrFrom>
              <a:clrTo>
                <a:srgbClr val="FFFFFF">
                  <a:alpha val="0"/>
                </a:srgbClr>
              </a:clrTo>
            </a:clrChange>
          </a:blip>
          <a:stretch>
            <a:fillRect/>
          </a:stretch>
        </p:blipFill>
        <p:spPr>
          <a:xfrm>
            <a:off x="4144963" y="360363"/>
            <a:ext cx="931862" cy="404812"/>
          </a:xfrm>
          <a:prstGeom prst="rect">
            <a:avLst/>
          </a:prstGeom>
          <a:noFill/>
          <a:ln w="9525">
            <a:noFill/>
          </a:ln>
        </p:spPr>
      </p:pic>
      <p:pic>
        <p:nvPicPr>
          <p:cNvPr id="78853" name="Picture 38"/>
          <p:cNvPicPr>
            <a:picLocks noChangeAspect="1"/>
          </p:cNvPicPr>
          <p:nvPr/>
        </p:nvPicPr>
        <p:blipFill>
          <a:blip r:embed="rId2">
            <a:clrChange>
              <a:clrFrom>
                <a:srgbClr val="FFFFFF"/>
              </a:clrFrom>
              <a:clrTo>
                <a:srgbClr val="FFFFFF">
                  <a:alpha val="0"/>
                </a:srgbClr>
              </a:clrTo>
            </a:clrChange>
          </a:blip>
          <a:stretch>
            <a:fillRect/>
          </a:stretch>
        </p:blipFill>
        <p:spPr>
          <a:xfrm>
            <a:off x="5219700" y="923925"/>
            <a:ext cx="669925" cy="274638"/>
          </a:xfrm>
          <a:prstGeom prst="rect">
            <a:avLst/>
          </a:prstGeom>
          <a:noFill/>
          <a:ln w="9525">
            <a:noFill/>
          </a:ln>
        </p:spPr>
      </p:pic>
      <p:pic>
        <p:nvPicPr>
          <p:cNvPr id="78854" name="Picture 39"/>
          <p:cNvPicPr>
            <a:picLocks noChangeAspect="1"/>
          </p:cNvPicPr>
          <p:nvPr/>
        </p:nvPicPr>
        <p:blipFill>
          <a:blip r:embed="rId3">
            <a:clrChange>
              <a:clrFrom>
                <a:srgbClr val="FFFFFF"/>
              </a:clrFrom>
              <a:clrTo>
                <a:srgbClr val="FFFFFF">
                  <a:alpha val="0"/>
                </a:srgbClr>
              </a:clrTo>
            </a:clrChange>
          </a:blip>
          <a:stretch>
            <a:fillRect/>
          </a:stretch>
        </p:blipFill>
        <p:spPr>
          <a:xfrm>
            <a:off x="4346575" y="1223963"/>
            <a:ext cx="730250" cy="404812"/>
          </a:xfrm>
          <a:prstGeom prst="rect">
            <a:avLst/>
          </a:prstGeom>
          <a:noFill/>
          <a:ln w="9525">
            <a:noFill/>
          </a:ln>
        </p:spPr>
      </p:pic>
      <p:pic>
        <p:nvPicPr>
          <p:cNvPr id="78855" name="Picture 40"/>
          <p:cNvPicPr>
            <a:picLocks noChangeAspect="1"/>
          </p:cNvPicPr>
          <p:nvPr/>
        </p:nvPicPr>
        <p:blipFill>
          <a:blip r:embed="rId4">
            <a:clrChange>
              <a:clrFrom>
                <a:srgbClr val="FFFFFF"/>
              </a:clrFrom>
              <a:clrTo>
                <a:srgbClr val="FFFFFF">
                  <a:alpha val="0"/>
                </a:srgbClr>
              </a:clrTo>
            </a:clrChange>
          </a:blip>
          <a:stretch>
            <a:fillRect/>
          </a:stretch>
        </p:blipFill>
        <p:spPr>
          <a:xfrm>
            <a:off x="5999163" y="1425575"/>
            <a:ext cx="479425" cy="419100"/>
          </a:xfrm>
          <a:prstGeom prst="rect">
            <a:avLst/>
          </a:prstGeom>
          <a:noFill/>
          <a:ln w="9525">
            <a:noFill/>
          </a:ln>
        </p:spPr>
      </p:pic>
      <p:sp>
        <p:nvSpPr>
          <p:cNvPr id="78856" name="Rectangle 42"/>
          <p:cNvSpPr/>
          <p:nvPr/>
        </p:nvSpPr>
        <p:spPr>
          <a:xfrm>
            <a:off x="0" y="36433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2400">
              <a:latin typeface="Times New Roman" panose="02020603050405020304" pitchFamily="18" charset="0"/>
            </a:endParaRPr>
          </a:p>
        </p:txBody>
      </p:sp>
      <p:pic>
        <p:nvPicPr>
          <p:cNvPr id="78857" name="Picture 43"/>
          <p:cNvPicPr>
            <a:picLocks noChangeAspect="1"/>
          </p:cNvPicPr>
          <p:nvPr/>
        </p:nvPicPr>
        <p:blipFill>
          <a:blip r:embed="rId5">
            <a:clrChange>
              <a:clrFrom>
                <a:srgbClr val="FFFFFF"/>
              </a:clrFrom>
              <a:clrTo>
                <a:srgbClr val="FFFFFF">
                  <a:alpha val="0"/>
                </a:srgbClr>
              </a:clrTo>
            </a:clrChange>
          </a:blip>
          <a:stretch>
            <a:fillRect/>
          </a:stretch>
        </p:blipFill>
        <p:spPr>
          <a:xfrm>
            <a:off x="2085975" y="2303463"/>
            <a:ext cx="866775" cy="511175"/>
          </a:xfrm>
          <a:prstGeom prst="rect">
            <a:avLst/>
          </a:prstGeom>
          <a:noFill/>
          <a:ln w="9525">
            <a:noFill/>
          </a:ln>
        </p:spPr>
      </p:pic>
      <p:pic>
        <p:nvPicPr>
          <p:cNvPr id="78858" name="Picture 44"/>
          <p:cNvPicPr>
            <a:picLocks noChangeAspect="1"/>
          </p:cNvPicPr>
          <p:nvPr/>
        </p:nvPicPr>
        <p:blipFill>
          <a:blip r:embed="rId6">
            <a:clrChange>
              <a:clrFrom>
                <a:srgbClr val="FFFFFF"/>
              </a:clrFrom>
              <a:clrTo>
                <a:srgbClr val="FFFFFF">
                  <a:alpha val="0"/>
                </a:srgbClr>
              </a:clrTo>
            </a:clrChange>
          </a:blip>
          <a:stretch>
            <a:fillRect/>
          </a:stretch>
        </p:blipFill>
        <p:spPr>
          <a:xfrm>
            <a:off x="4308475" y="2303463"/>
            <a:ext cx="817563" cy="476250"/>
          </a:xfrm>
          <a:prstGeom prst="rect">
            <a:avLst/>
          </a:prstGeom>
          <a:noFill/>
          <a:ln w="9525">
            <a:noFill/>
          </a:ln>
        </p:spPr>
      </p:pic>
      <p:pic>
        <p:nvPicPr>
          <p:cNvPr id="78859" name="Picture 45"/>
          <p:cNvPicPr>
            <a:picLocks noChangeAspect="1"/>
          </p:cNvPicPr>
          <p:nvPr/>
        </p:nvPicPr>
        <p:blipFill>
          <a:blip r:embed="rId7">
            <a:clrChange>
              <a:clrFrom>
                <a:srgbClr val="FFFFFF"/>
              </a:clrFrom>
              <a:clrTo>
                <a:srgbClr val="FFFFFF">
                  <a:alpha val="0"/>
                </a:srgbClr>
              </a:clrTo>
            </a:clrChange>
          </a:blip>
          <a:stretch>
            <a:fillRect/>
          </a:stretch>
        </p:blipFill>
        <p:spPr>
          <a:xfrm>
            <a:off x="6948488" y="2376488"/>
            <a:ext cx="1712912" cy="474662"/>
          </a:xfrm>
          <a:prstGeom prst="rect">
            <a:avLst/>
          </a:prstGeom>
          <a:noFill/>
          <a:ln w="9525">
            <a:noFill/>
          </a:ln>
        </p:spPr>
      </p:pic>
      <p:pic>
        <p:nvPicPr>
          <p:cNvPr id="78860" name="Picture 46"/>
          <p:cNvPicPr>
            <a:picLocks noChangeAspect="1"/>
          </p:cNvPicPr>
          <p:nvPr/>
        </p:nvPicPr>
        <p:blipFill>
          <a:blip r:embed="rId8">
            <a:clrChange>
              <a:clrFrom>
                <a:srgbClr val="FFFFFF"/>
              </a:clrFrom>
              <a:clrTo>
                <a:srgbClr val="FFFFFF">
                  <a:alpha val="0"/>
                </a:srgbClr>
              </a:clrTo>
            </a:clrChange>
          </a:blip>
          <a:stretch>
            <a:fillRect/>
          </a:stretch>
        </p:blipFill>
        <p:spPr>
          <a:xfrm>
            <a:off x="1927225" y="3384550"/>
            <a:ext cx="844550" cy="404813"/>
          </a:xfrm>
          <a:prstGeom prst="rect">
            <a:avLst/>
          </a:prstGeom>
          <a:noFill/>
          <a:ln w="9525">
            <a:noFill/>
          </a:ln>
        </p:spPr>
      </p:pic>
      <p:pic>
        <p:nvPicPr>
          <p:cNvPr id="78861" name="Picture 47"/>
          <p:cNvPicPr>
            <a:picLocks noChangeAspect="1"/>
          </p:cNvPicPr>
          <p:nvPr/>
        </p:nvPicPr>
        <p:blipFill>
          <a:blip r:embed="rId9">
            <a:clrChange>
              <a:clrFrom>
                <a:srgbClr val="FFFFFF"/>
              </a:clrFrom>
              <a:clrTo>
                <a:srgbClr val="FFFFFF">
                  <a:alpha val="0"/>
                </a:srgbClr>
              </a:clrTo>
            </a:clrChange>
          </a:blip>
          <a:stretch>
            <a:fillRect/>
          </a:stretch>
        </p:blipFill>
        <p:spPr>
          <a:xfrm>
            <a:off x="4375150" y="3284538"/>
            <a:ext cx="484188" cy="404812"/>
          </a:xfrm>
          <a:prstGeom prst="rect">
            <a:avLst/>
          </a:prstGeom>
          <a:noFill/>
          <a:ln w="9525">
            <a:noFill/>
          </a:ln>
        </p:spPr>
      </p:pic>
      <p:pic>
        <p:nvPicPr>
          <p:cNvPr id="78862" name="Picture 48"/>
          <p:cNvPicPr>
            <a:picLocks noChangeAspect="1"/>
          </p:cNvPicPr>
          <p:nvPr/>
        </p:nvPicPr>
        <p:blipFill>
          <a:blip r:embed="rId10">
            <a:clrChange>
              <a:clrFrom>
                <a:srgbClr val="FFFFFF"/>
              </a:clrFrom>
              <a:clrTo>
                <a:srgbClr val="FFFFFF">
                  <a:alpha val="0"/>
                </a:srgbClr>
              </a:clrTo>
            </a:clrChange>
          </a:blip>
          <a:stretch>
            <a:fillRect/>
          </a:stretch>
        </p:blipFill>
        <p:spPr>
          <a:xfrm>
            <a:off x="4140200" y="4176713"/>
            <a:ext cx="1292225" cy="404812"/>
          </a:xfrm>
          <a:prstGeom prst="rect">
            <a:avLst/>
          </a:prstGeom>
          <a:noFill/>
          <a:ln w="9525">
            <a:noFill/>
          </a:ln>
        </p:spPr>
      </p:pic>
      <p:pic>
        <p:nvPicPr>
          <p:cNvPr id="78863" name="Picture 49"/>
          <p:cNvPicPr>
            <a:picLocks noChangeAspect="1"/>
          </p:cNvPicPr>
          <p:nvPr/>
        </p:nvPicPr>
        <p:blipFill>
          <a:blip r:embed="rId11">
            <a:clrChange>
              <a:clrFrom>
                <a:srgbClr val="FFFFFF"/>
              </a:clrFrom>
              <a:clrTo>
                <a:srgbClr val="FFFFFF">
                  <a:alpha val="0"/>
                </a:srgbClr>
              </a:clrTo>
            </a:clrChange>
          </a:blip>
          <a:stretch>
            <a:fillRect/>
          </a:stretch>
        </p:blipFill>
        <p:spPr>
          <a:xfrm>
            <a:off x="1979613" y="5184775"/>
            <a:ext cx="360362" cy="404813"/>
          </a:xfrm>
          <a:prstGeom prst="rect">
            <a:avLst/>
          </a:prstGeom>
          <a:noFill/>
          <a:ln w="9525">
            <a:noFill/>
          </a:ln>
        </p:spPr>
      </p:pic>
      <p:pic>
        <p:nvPicPr>
          <p:cNvPr id="78864" name="Picture 50"/>
          <p:cNvPicPr>
            <a:picLocks noChangeAspect="1"/>
          </p:cNvPicPr>
          <p:nvPr/>
        </p:nvPicPr>
        <p:blipFill>
          <a:blip r:embed="rId12">
            <a:clrChange>
              <a:clrFrom>
                <a:srgbClr val="FFFFFF"/>
              </a:clrFrom>
              <a:clrTo>
                <a:srgbClr val="FFFFFF">
                  <a:alpha val="0"/>
                </a:srgbClr>
              </a:clrTo>
            </a:clrChange>
          </a:blip>
          <a:stretch>
            <a:fillRect/>
          </a:stretch>
        </p:blipFill>
        <p:spPr>
          <a:xfrm>
            <a:off x="2051050" y="6381750"/>
            <a:ext cx="263525" cy="404813"/>
          </a:xfrm>
          <a:prstGeom prst="rect">
            <a:avLst/>
          </a:prstGeom>
          <a:noFill/>
          <a:ln w="9525">
            <a:noFill/>
          </a:ln>
        </p:spPr>
      </p:pic>
      <p:pic>
        <p:nvPicPr>
          <p:cNvPr id="78865" name="Picture 51"/>
          <p:cNvPicPr>
            <a:picLocks noChangeAspect="1"/>
          </p:cNvPicPr>
          <p:nvPr/>
        </p:nvPicPr>
        <p:blipFill>
          <a:blip r:embed="rId13">
            <a:clrChange>
              <a:clrFrom>
                <a:srgbClr val="FFFFFF"/>
              </a:clrFrom>
              <a:clrTo>
                <a:srgbClr val="FFFFFF">
                  <a:alpha val="0"/>
                </a:srgbClr>
              </a:clrTo>
            </a:clrChange>
          </a:blip>
          <a:stretch>
            <a:fillRect/>
          </a:stretch>
        </p:blipFill>
        <p:spPr>
          <a:xfrm>
            <a:off x="4400550" y="6165850"/>
            <a:ext cx="488950" cy="511175"/>
          </a:xfrm>
          <a:prstGeom prst="rect">
            <a:avLst/>
          </a:prstGeom>
          <a:noFill/>
          <a:ln w="9525">
            <a:noFill/>
          </a:ln>
        </p:spPr>
      </p:pic>
      <p:cxnSp>
        <p:nvCxnSpPr>
          <p:cNvPr id="78866" name="AutoShape 53"/>
          <p:cNvCxnSpPr/>
          <p:nvPr/>
        </p:nvCxnSpPr>
        <p:spPr>
          <a:xfrm>
            <a:off x="8388350" y="5734050"/>
            <a:ext cx="0" cy="514350"/>
          </a:xfrm>
          <a:prstGeom prst="straightConnector1">
            <a:avLst/>
          </a:prstGeom>
          <a:ln w="9525" cap="flat" cmpd="sng">
            <a:solidFill>
              <a:srgbClr val="000000"/>
            </a:solidFill>
            <a:prstDash val="solid"/>
            <a:headEnd type="none" w="med" len="med"/>
            <a:tailEnd type="triangle" w="med" len="med"/>
          </a:ln>
        </p:spPr>
      </p:cxnSp>
      <p:pic>
        <p:nvPicPr>
          <p:cNvPr id="78867" name="Picture 54"/>
          <p:cNvPicPr>
            <a:picLocks noChangeAspect="1"/>
          </p:cNvPicPr>
          <p:nvPr/>
        </p:nvPicPr>
        <p:blipFill>
          <a:blip r:embed="rId14">
            <a:clrChange>
              <a:clrFrom>
                <a:srgbClr val="FFFFFF"/>
              </a:clrFrom>
              <a:clrTo>
                <a:srgbClr val="FFFFFF">
                  <a:alpha val="0"/>
                </a:srgbClr>
              </a:clrTo>
            </a:clrChange>
          </a:blip>
          <a:stretch>
            <a:fillRect/>
          </a:stretch>
        </p:blipFill>
        <p:spPr>
          <a:xfrm>
            <a:off x="8120063" y="5184775"/>
            <a:ext cx="568325" cy="474663"/>
          </a:xfrm>
          <a:prstGeom prst="rect">
            <a:avLst/>
          </a:prstGeom>
          <a:noFill/>
          <a:ln w="9525">
            <a:noFill/>
          </a:ln>
        </p:spPr>
      </p:pic>
      <p:pic>
        <p:nvPicPr>
          <p:cNvPr id="78868" name="Picture 55"/>
          <p:cNvPicPr>
            <a:picLocks noChangeAspect="1"/>
          </p:cNvPicPr>
          <p:nvPr/>
        </p:nvPicPr>
        <p:blipFill>
          <a:blip r:embed="rId15">
            <a:clrChange>
              <a:clrFrom>
                <a:srgbClr val="FFFFFF"/>
              </a:clrFrom>
              <a:clrTo>
                <a:srgbClr val="FFFFFF">
                  <a:alpha val="0"/>
                </a:srgbClr>
              </a:clrTo>
            </a:clrChange>
          </a:blip>
          <a:stretch>
            <a:fillRect/>
          </a:stretch>
        </p:blipFill>
        <p:spPr>
          <a:xfrm>
            <a:off x="8224838" y="6337300"/>
            <a:ext cx="360362" cy="474663"/>
          </a:xfrm>
          <a:prstGeom prst="rect">
            <a:avLst/>
          </a:prstGeom>
          <a:noFill/>
          <a:ln w="9525">
            <a:noFill/>
          </a:ln>
        </p:spPr>
      </p:pic>
      <p:pic>
        <p:nvPicPr>
          <p:cNvPr id="78869" name="Picture 56"/>
          <p:cNvPicPr>
            <a:picLocks noChangeAspect="1"/>
          </p:cNvPicPr>
          <p:nvPr/>
        </p:nvPicPr>
        <p:blipFill>
          <a:blip r:embed="rId16">
            <a:clrChange>
              <a:clrFrom>
                <a:srgbClr val="FFFFFF"/>
              </a:clrFrom>
              <a:clrTo>
                <a:srgbClr val="FFFFFF">
                  <a:alpha val="0"/>
                </a:srgbClr>
              </a:clrTo>
            </a:clrChange>
          </a:blip>
          <a:stretch>
            <a:fillRect/>
          </a:stretch>
        </p:blipFill>
        <p:spPr>
          <a:xfrm>
            <a:off x="7908925" y="5734050"/>
            <a:ext cx="454025" cy="347663"/>
          </a:xfrm>
          <a:prstGeom prst="rect">
            <a:avLst/>
          </a:prstGeom>
          <a:noFill/>
          <a:ln w="9525">
            <a:noFill/>
          </a:ln>
        </p:spPr>
      </p:pic>
      <p:sp>
        <p:nvSpPr>
          <p:cNvPr id="78870" name="Rectangle 58"/>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a:p>
        </p:txBody>
      </p:sp>
      <p:pic>
        <p:nvPicPr>
          <p:cNvPr id="78871" name="Picture 57"/>
          <p:cNvPicPr>
            <a:picLocks noChangeAspect="1"/>
          </p:cNvPicPr>
          <p:nvPr/>
        </p:nvPicPr>
        <p:blipFill>
          <a:blip r:embed="rId17">
            <a:clrChange>
              <a:clrFrom>
                <a:srgbClr val="FFFFFF"/>
              </a:clrFrom>
              <a:clrTo>
                <a:srgbClr val="FFFFFF">
                  <a:alpha val="0"/>
                </a:srgbClr>
              </a:clrTo>
            </a:clrChange>
          </a:blip>
          <a:stretch>
            <a:fillRect/>
          </a:stretch>
        </p:blipFill>
        <p:spPr>
          <a:xfrm>
            <a:off x="5148263" y="2708275"/>
            <a:ext cx="366712" cy="307975"/>
          </a:xfrm>
          <a:prstGeom prst="rect">
            <a:avLst/>
          </a:prstGeom>
          <a:noFill/>
          <a:ln w="9525">
            <a:noFill/>
          </a:ln>
        </p:spPr>
      </p:pic>
      <p:pic>
        <p:nvPicPr>
          <p:cNvPr id="78872" name="Picture 59"/>
          <p:cNvPicPr>
            <a:picLocks noChangeAspect="1"/>
          </p:cNvPicPr>
          <p:nvPr/>
        </p:nvPicPr>
        <p:blipFill>
          <a:blip r:embed="rId18">
            <a:clrChange>
              <a:clrFrom>
                <a:srgbClr val="FFFFFF"/>
              </a:clrFrom>
              <a:clrTo>
                <a:srgbClr val="FFFFFF">
                  <a:alpha val="0"/>
                </a:srgbClr>
              </a:clrTo>
            </a:clrChange>
          </a:blip>
          <a:stretch>
            <a:fillRect/>
          </a:stretch>
        </p:blipFill>
        <p:spPr>
          <a:xfrm>
            <a:off x="2974975" y="2852738"/>
            <a:ext cx="352425" cy="311150"/>
          </a:xfrm>
          <a:prstGeom prst="rect">
            <a:avLst/>
          </a:prstGeom>
          <a:noFill/>
          <a:ln w="9525">
            <a:noFill/>
          </a:ln>
        </p:spPr>
      </p:pic>
      <p:sp>
        <p:nvSpPr>
          <p:cNvPr id="78873" name="Line 60"/>
          <p:cNvSpPr/>
          <p:nvPr/>
        </p:nvSpPr>
        <p:spPr>
          <a:xfrm flipV="1">
            <a:off x="3348038" y="4868863"/>
            <a:ext cx="2447925" cy="73025"/>
          </a:xfrm>
          <a:prstGeom prst="line">
            <a:avLst/>
          </a:prstGeom>
          <a:ln w="15875" cap="flat" cmpd="sng">
            <a:solidFill>
              <a:schemeClr val="tx1"/>
            </a:solidFill>
            <a:prstDash val="solid"/>
            <a:headEnd type="none" w="med" len="med"/>
            <a:tailEnd type="none" w="med" len="med"/>
          </a:ln>
        </p:spPr>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1506"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1507" name="AutoShape 2"/>
          <p:cNvSpPr>
            <a:spLocks noGrp="1"/>
          </p:cNvSpPr>
          <p:nvPr>
            <p:ph type="title"/>
          </p:nvPr>
        </p:nvSpPr>
        <p:spPr>
          <a:xfrm>
            <a:off x="755650" y="908050"/>
            <a:ext cx="7772400" cy="803275"/>
          </a:xfrm>
          <a:ln/>
        </p:spPr>
        <p:txBody>
          <a:bodyPr vert="horz" wrap="square" lIns="91440" tIns="45720" rIns="91440" bIns="45720" anchor="b" anchorCtr="0"/>
          <a:p>
            <a:pPr eaLnBrk="1" hangingPunct="1"/>
            <a:r>
              <a:rPr lang="zh-CN" altLang="en-US">
                <a:ea typeface="华文中宋" panose="02010600040101010101" pitchFamily="2" charset="-122"/>
              </a:rPr>
              <a:t>第二章  </a:t>
            </a:r>
            <a:r>
              <a:rPr lang="zh-CN" altLang="en-US"/>
              <a:t>产生式系统</a:t>
            </a:r>
            <a:r>
              <a:rPr lang="zh-CN" altLang="en-US" sz="4000"/>
              <a:t> </a:t>
            </a:r>
            <a:endParaRPr lang="zh-CN" altLang="en-US" sz="4000"/>
          </a:p>
        </p:txBody>
      </p:sp>
      <p:sp>
        <p:nvSpPr>
          <p:cNvPr id="21508" name="Rectangle 3"/>
          <p:cNvSpPr>
            <a:spLocks noGrp="1"/>
          </p:cNvSpPr>
          <p:nvPr>
            <p:ph idx="1"/>
          </p:nvPr>
        </p:nvSpPr>
        <p:spPr>
          <a:xfrm>
            <a:off x="790575" y="2420938"/>
            <a:ext cx="7885113" cy="3744912"/>
          </a:xfrm>
          <a:ln/>
        </p:spPr>
        <p:txBody>
          <a:bodyPr vert="horz" wrap="square" lIns="91440" tIns="45720" rIns="91440" bIns="45720" anchor="t" anchorCtr="0"/>
          <a:p>
            <a:pPr eaLnBrk="1" hangingPunct="1">
              <a:lnSpc>
                <a:spcPct val="90000"/>
              </a:lnSpc>
              <a:buNone/>
            </a:pPr>
            <a:r>
              <a:rPr lang="en-US" altLang="zh-CN" b="1">
                <a:solidFill>
                  <a:schemeClr val="tx2"/>
                </a:solidFill>
              </a:rPr>
              <a:t>2.1  </a:t>
            </a:r>
            <a:r>
              <a:rPr lang="zh-CN" altLang="en-US" b="1">
                <a:solidFill>
                  <a:schemeClr val="tx2"/>
                </a:solidFill>
              </a:rPr>
              <a:t>产生式系统概述</a:t>
            </a:r>
            <a:endParaRPr lang="zh-CN" altLang="en-US" b="1">
              <a:solidFill>
                <a:schemeClr val="tx2"/>
              </a:solidFill>
            </a:endParaRPr>
          </a:p>
          <a:p>
            <a:pPr eaLnBrk="1" hangingPunct="1">
              <a:lnSpc>
                <a:spcPct val="90000"/>
              </a:lnSpc>
              <a:buNone/>
            </a:pPr>
            <a:r>
              <a:rPr lang="zh-CN" altLang="en-US" b="1">
                <a:solidFill>
                  <a:srgbClr val="FF9933"/>
                </a:solidFill>
              </a:rPr>
              <a:t>    </a:t>
            </a:r>
            <a:r>
              <a:rPr lang="zh-CN" altLang="en-US" b="1">
                <a:solidFill>
                  <a:srgbClr val="FF0000"/>
                </a:solidFill>
              </a:rPr>
              <a:t>一、产生式系统的定义</a:t>
            </a:r>
            <a:endParaRPr lang="zh-CN" altLang="en-US" b="1">
              <a:solidFill>
                <a:srgbClr val="FF0000"/>
              </a:solidFill>
            </a:endParaRPr>
          </a:p>
          <a:p>
            <a:pPr eaLnBrk="1" hangingPunct="1">
              <a:lnSpc>
                <a:spcPct val="90000"/>
              </a:lnSpc>
              <a:buNone/>
            </a:pPr>
            <a:r>
              <a:rPr lang="zh-CN" altLang="en-US"/>
              <a:t>   产生式系统是人工智能系统中常用的一种程序结构，</a:t>
            </a:r>
            <a:r>
              <a:rPr lang="zh-CN" altLang="en-US">
                <a:solidFill>
                  <a:srgbClr val="3200C0"/>
                </a:solidFill>
              </a:rPr>
              <a:t>是一种知识表示系统。</a:t>
            </a:r>
            <a:r>
              <a:rPr lang="zh-CN" altLang="en-US" b="1"/>
              <a:t> </a:t>
            </a:r>
            <a:endParaRPr lang="zh-CN" altLang="en-US" b="1"/>
          </a:p>
          <a:p>
            <a:pPr eaLnBrk="1" hangingPunct="1">
              <a:lnSpc>
                <a:spcPct val="90000"/>
              </a:lnSpc>
              <a:buNone/>
            </a:pPr>
            <a:r>
              <a:rPr lang="zh-CN" altLang="en-US" b="1"/>
              <a:t>    通常由以下三部分组成：</a:t>
            </a:r>
            <a:endParaRPr lang="zh-CN" altLang="en-US" b="1"/>
          </a:p>
          <a:p>
            <a:pPr eaLnBrk="1" hangingPunct="1">
              <a:lnSpc>
                <a:spcPct val="90000"/>
              </a:lnSpc>
              <a:buClr>
                <a:schemeClr val="tx2"/>
              </a:buClr>
              <a:buFont typeface="Wingdings" panose="05000000000000000000" pitchFamily="2" charset="2"/>
              <a:buChar char="Ø"/>
            </a:pPr>
            <a:r>
              <a:rPr lang="zh-CN" altLang="en-US" b="1"/>
              <a:t>     综合数据库</a:t>
            </a:r>
            <a:endParaRPr lang="zh-CN" altLang="en-US" b="1"/>
          </a:p>
          <a:p>
            <a:pPr eaLnBrk="1" hangingPunct="1">
              <a:lnSpc>
                <a:spcPct val="90000"/>
              </a:lnSpc>
              <a:buClr>
                <a:schemeClr val="tx2"/>
              </a:buClr>
              <a:buFont typeface="Wingdings" panose="05000000000000000000" pitchFamily="2" charset="2"/>
              <a:buChar char="Ø"/>
            </a:pPr>
            <a:r>
              <a:rPr lang="zh-CN" altLang="en-US" b="1"/>
              <a:t>     产生式规则集</a:t>
            </a:r>
            <a:endParaRPr lang="zh-CN" altLang="en-US" b="1"/>
          </a:p>
          <a:p>
            <a:pPr eaLnBrk="1" hangingPunct="1">
              <a:lnSpc>
                <a:spcPct val="90000"/>
              </a:lnSpc>
              <a:buClr>
                <a:schemeClr val="tx2"/>
              </a:buClr>
              <a:buFont typeface="Wingdings" panose="05000000000000000000" pitchFamily="2" charset="2"/>
              <a:buChar char="Ø"/>
            </a:pPr>
            <a:r>
              <a:rPr lang="zh-CN" altLang="en-US" b="1"/>
              <a:t>     控制系统</a:t>
            </a:r>
            <a:endParaRPr lang="zh-CN" altLang="en-US" b="1"/>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2530"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2531" name="Rectangle 4"/>
          <p:cNvSpPr/>
          <p:nvPr/>
        </p:nvSpPr>
        <p:spPr>
          <a:xfrm>
            <a:off x="900113" y="2236788"/>
            <a:ext cx="7777162" cy="4035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zh-CN" altLang="en-US" sz="2400" b="1">
                <a:solidFill>
                  <a:schemeClr val="tx2"/>
                </a:solidFill>
                <a:latin typeface="Times New Roman" panose="02020603050405020304" pitchFamily="18" charset="0"/>
              </a:rPr>
              <a:t>综合数据库</a:t>
            </a:r>
            <a:r>
              <a:rPr lang="zh-CN" altLang="en-US" sz="2400" b="1">
                <a:latin typeface="Times New Roman" panose="02020603050405020304" pitchFamily="18" charset="0"/>
              </a:rPr>
              <a:t>：存放问题的状态描述的数据结构。</a:t>
            </a:r>
            <a:endParaRPr lang="zh-CN" altLang="en-US" sz="2400" b="1">
              <a:latin typeface="Times New Roman" panose="02020603050405020304" pitchFamily="18" charset="0"/>
            </a:endParaRPr>
          </a:p>
          <a:p>
            <a:pPr marL="0" lvl="0" indent="0" eaLnBrk="1" hangingPunct="1">
              <a:lnSpc>
                <a:spcPct val="120000"/>
              </a:lnSpc>
              <a:spcBef>
                <a:spcPct val="0"/>
              </a:spcBef>
              <a:buClrTx/>
              <a:buSzTx/>
              <a:buFontTx/>
              <a:buNone/>
            </a:pPr>
            <a:endParaRPr lang="zh-CN" altLang="en-US" sz="2400" b="1">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a:latin typeface="Times New Roman" panose="02020603050405020304" pitchFamily="18" charset="0"/>
              </a:rPr>
              <a:t>Note:</a:t>
            </a:r>
            <a:endParaRPr lang="en-US" altLang="zh-CN" sz="2400" b="1">
              <a:latin typeface="Times New Roman" panose="02020603050405020304" pitchFamily="18" charset="0"/>
            </a:endParaRPr>
          </a:p>
          <a:p>
            <a:pPr marL="0" lvl="0" indent="0" eaLnBrk="1" hangingPunct="1">
              <a:lnSpc>
                <a:spcPct val="120000"/>
              </a:lnSpc>
              <a:spcBef>
                <a:spcPct val="0"/>
              </a:spcBef>
              <a:buClrTx/>
              <a:buSzTx/>
              <a:buFont typeface="Wingdings" panose="05000000000000000000" pitchFamily="2" charset="2"/>
              <a:buChar char="Ø"/>
            </a:pPr>
            <a:r>
              <a:rPr lang="zh-CN" altLang="en-US" sz="2400" b="1">
                <a:latin typeface="Times New Roman" panose="02020603050405020304" pitchFamily="18" charset="0"/>
              </a:rPr>
              <a:t>综合数据库不是常规意义的数据库，是一种数据结构。一般数据库所存数据的结构很简单，通常只有数值与字符串；综合数据库的数据可以很复杂，其中状态描述可以为常规的各种数据结构，如表、数组、字符串、集合、矩阵、 </a:t>
            </a:r>
            <a:r>
              <a:rPr lang="zh-CN" altLang="en-US" sz="2400" b="1">
                <a:solidFill>
                  <a:srgbClr val="0033CC"/>
                </a:solidFill>
                <a:latin typeface="Times New Roman" panose="02020603050405020304" pitchFamily="18" charset="0"/>
              </a:rPr>
              <a:t>树、图</a:t>
            </a:r>
            <a:r>
              <a:rPr lang="zh-CN" altLang="en-US" sz="2400" b="1">
                <a:latin typeface="Times New Roman" panose="02020603050405020304" pitchFamily="18" charset="0"/>
              </a:rPr>
              <a:t>等等。</a:t>
            </a:r>
            <a:endParaRPr lang="zh-CN" altLang="en-US" sz="2400" b="1">
              <a:latin typeface="Times New Roman" panose="02020603050405020304" pitchFamily="18" charset="0"/>
            </a:endParaRPr>
          </a:p>
          <a:p>
            <a:pPr marL="0" lvl="0" indent="0" eaLnBrk="1" hangingPunct="1">
              <a:lnSpc>
                <a:spcPct val="120000"/>
              </a:lnSpc>
              <a:spcBef>
                <a:spcPct val="0"/>
              </a:spcBef>
              <a:buClrTx/>
              <a:buSzTx/>
              <a:buFont typeface="Wingdings" panose="05000000000000000000" pitchFamily="2" charset="2"/>
              <a:buChar char="Ø"/>
            </a:pPr>
            <a:r>
              <a:rPr lang="zh-CN" altLang="en-US" sz="2400" b="1">
                <a:latin typeface="Times New Roman" panose="02020603050405020304" pitchFamily="18" charset="0"/>
              </a:rPr>
              <a:t>综合数据库是动态变化的。</a:t>
            </a:r>
            <a:endParaRPr lang="zh-CN" altLang="en-US" sz="2400" b="1">
              <a:latin typeface="Times New Roman" panose="02020603050405020304" pitchFamily="18" charset="0"/>
            </a:endParaRPr>
          </a:p>
        </p:txBody>
      </p:sp>
      <p:sp>
        <p:nvSpPr>
          <p:cNvPr id="22532" name="Rectangle 5"/>
          <p:cNvSpPr/>
          <p:nvPr/>
        </p:nvSpPr>
        <p:spPr>
          <a:xfrm>
            <a:off x="827088" y="1196975"/>
            <a:ext cx="47529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rgbClr val="FF0000"/>
                </a:solidFill>
              </a:rPr>
              <a:t>一、产生式系统的定义</a:t>
            </a:r>
            <a:endParaRPr lang="zh-CN" altLang="en-US" sz="3200" b="1">
              <a:solidFill>
                <a:srgbClr val="FF0000"/>
              </a:solidFill>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3554"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3555" name="Rectangle 4"/>
          <p:cNvSpPr/>
          <p:nvPr/>
        </p:nvSpPr>
        <p:spPr>
          <a:xfrm>
            <a:off x="1042988" y="2349500"/>
            <a:ext cx="7200900"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zh-CN" altLang="en-US" b="1">
                <a:solidFill>
                  <a:schemeClr val="tx2"/>
                </a:solidFill>
                <a:latin typeface="Times New Roman" panose="02020603050405020304" pitchFamily="18" charset="0"/>
              </a:rPr>
              <a:t>产生式规则形式：</a:t>
            </a:r>
            <a:endParaRPr lang="zh-CN" altLang="en-US" b="1">
              <a:solidFill>
                <a:schemeClr val="tx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b="1">
                <a:solidFill>
                  <a:schemeClr val="tx2"/>
                </a:solidFill>
                <a:latin typeface="Times New Roman" panose="02020603050405020304" pitchFamily="18" charset="0"/>
              </a:rPr>
              <a:t>          </a:t>
            </a:r>
            <a:r>
              <a:rPr lang="en-US" altLang="zh-CN" b="1">
                <a:solidFill>
                  <a:srgbClr val="FF0000"/>
                </a:solidFill>
                <a:latin typeface="Times New Roman" panose="02020603050405020304" pitchFamily="18" charset="0"/>
              </a:rPr>
              <a:t>IF</a:t>
            </a:r>
            <a:r>
              <a:rPr lang="en-US" altLang="zh-CN" b="1">
                <a:solidFill>
                  <a:srgbClr val="FF0000"/>
                </a:solidFill>
                <a:latin typeface="Times New Roman" panose="02020603050405020304" pitchFamily="18" charset="0"/>
                <a:sym typeface="Symbol" panose="05050102010706020507" pitchFamily="18" charset="2"/>
              </a:rPr>
              <a:t></a:t>
            </a:r>
            <a:r>
              <a:rPr lang="zh-CN" altLang="en-US" b="1">
                <a:solidFill>
                  <a:srgbClr val="FF0000"/>
                </a:solidFill>
                <a:latin typeface="Times New Roman" panose="02020603050405020304" pitchFamily="18" charset="0"/>
              </a:rPr>
              <a:t>前提条件</a:t>
            </a:r>
            <a:r>
              <a:rPr lang="zh-CN" altLang="en-US" b="1">
                <a:solidFill>
                  <a:srgbClr val="FF0000"/>
                </a:solidFill>
                <a:latin typeface="Times New Roman" panose="02020603050405020304" pitchFamily="18" charset="0"/>
                <a:sym typeface="Symbol" panose="05050102010706020507" pitchFamily="18" charset="2"/>
              </a:rPr>
              <a:t></a:t>
            </a:r>
            <a:r>
              <a:rPr lang="zh-CN" altLang="en-US" b="1">
                <a:solidFill>
                  <a:srgbClr val="FF0000"/>
                </a:solidFill>
                <a:latin typeface="Times New Roman" panose="02020603050405020304" pitchFamily="18" charset="0"/>
              </a:rPr>
              <a:t> </a:t>
            </a:r>
            <a:r>
              <a:rPr lang="en-US" altLang="zh-CN" b="1">
                <a:solidFill>
                  <a:srgbClr val="FF0000"/>
                </a:solidFill>
                <a:latin typeface="Times New Roman" panose="02020603050405020304" pitchFamily="18" charset="0"/>
              </a:rPr>
              <a:t>THEN</a:t>
            </a:r>
            <a:r>
              <a:rPr lang="en-US" altLang="zh-CN" b="1">
                <a:solidFill>
                  <a:srgbClr val="FF0000"/>
                </a:solidFill>
                <a:latin typeface="Times New Roman" panose="02020603050405020304" pitchFamily="18" charset="0"/>
                <a:sym typeface="Symbol" panose="05050102010706020507" pitchFamily="18" charset="2"/>
              </a:rPr>
              <a:t></a:t>
            </a:r>
            <a:r>
              <a:rPr lang="zh-CN" altLang="en-US" b="1">
                <a:solidFill>
                  <a:srgbClr val="FF0000"/>
                </a:solidFill>
                <a:latin typeface="Times New Roman" panose="02020603050405020304" pitchFamily="18" charset="0"/>
              </a:rPr>
              <a:t>操作</a:t>
            </a:r>
            <a:r>
              <a:rPr lang="zh-CN" altLang="en-US" b="1">
                <a:solidFill>
                  <a:srgbClr val="FF0000"/>
                </a:solidFill>
                <a:latin typeface="Times New Roman" panose="02020603050405020304" pitchFamily="18" charset="0"/>
                <a:sym typeface="Symbol" panose="05050102010706020507" pitchFamily="18" charset="2"/>
              </a:rPr>
              <a:t></a:t>
            </a:r>
            <a:endParaRPr lang="zh-CN" altLang="en-US" b="1">
              <a:latin typeface="Times New Roman" panose="02020603050405020304" pitchFamily="18" charset="0"/>
            </a:endParaRPr>
          </a:p>
          <a:p>
            <a:pPr marL="0" lvl="0" indent="0" eaLnBrk="1" hangingPunct="1">
              <a:lnSpc>
                <a:spcPct val="120000"/>
              </a:lnSpc>
              <a:spcBef>
                <a:spcPct val="0"/>
              </a:spcBef>
              <a:buClrTx/>
              <a:buSzTx/>
              <a:buFontTx/>
              <a:buNone/>
            </a:pPr>
            <a:r>
              <a:rPr lang="zh-CN" altLang="en-US" b="1">
                <a:latin typeface="Times New Roman" panose="02020603050405020304" pitchFamily="18" charset="0"/>
              </a:rPr>
              <a:t>当规则的前提条件被某一状态描述满足时，就对该状态施行规则所指出的操作。</a:t>
            </a:r>
            <a:endParaRPr lang="zh-CN" altLang="en-US" b="1">
              <a:latin typeface="Times New Roman" panose="02020603050405020304" pitchFamily="18" charset="0"/>
            </a:endParaRPr>
          </a:p>
        </p:txBody>
      </p:sp>
      <p:sp>
        <p:nvSpPr>
          <p:cNvPr id="23556" name="Rectangle 6"/>
          <p:cNvSpPr/>
          <p:nvPr/>
        </p:nvSpPr>
        <p:spPr>
          <a:xfrm>
            <a:off x="827088" y="1196975"/>
            <a:ext cx="468153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a:solidFill>
                  <a:srgbClr val="FF0000"/>
                </a:solidFill>
              </a:rPr>
              <a:t>一、产生式系统的定义</a:t>
            </a:r>
            <a:endParaRPr lang="zh-CN" altLang="en-US" sz="3200" b="1">
              <a:solidFill>
                <a:srgbClr val="FF0000"/>
              </a:solidFill>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a:fld>
            <a:endParaRPr lang="en-US" altLang="zh-CN" sz="1400"/>
          </a:p>
        </p:txBody>
      </p:sp>
      <p:sp>
        <p:nvSpPr>
          <p:cNvPr id="24578"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a:solidFill>
                  <a:schemeClr val="bg1"/>
                </a:solidFill>
              </a:rPr>
            </a:fld>
            <a:endParaRPr lang="en-US" altLang="zh-CN" sz="2600" b="1">
              <a:solidFill>
                <a:schemeClr val="bg1"/>
              </a:solidFill>
            </a:endParaRPr>
          </a:p>
        </p:txBody>
      </p:sp>
      <p:sp>
        <p:nvSpPr>
          <p:cNvPr id="24579" name="Rectangle 3"/>
          <p:cNvSpPr>
            <a:spLocks noGrp="1"/>
          </p:cNvSpPr>
          <p:nvPr>
            <p:ph idx="1"/>
          </p:nvPr>
        </p:nvSpPr>
        <p:spPr>
          <a:ln/>
        </p:spPr>
        <p:txBody>
          <a:bodyPr vert="horz" wrap="square" lIns="91440" tIns="45720" rIns="91440" bIns="45720" anchor="t" anchorCtr="0"/>
          <a:p>
            <a:pPr eaLnBrk="1" hangingPunct="1">
              <a:lnSpc>
                <a:spcPct val="140000"/>
              </a:lnSpc>
              <a:spcBef>
                <a:spcPct val="50000"/>
              </a:spcBef>
              <a:buClrTx/>
              <a:buSzTx/>
              <a:buFontTx/>
              <a:buNone/>
            </a:pPr>
            <a:r>
              <a:rPr lang="en-US" altLang="zh-CN" b="1">
                <a:solidFill>
                  <a:schemeClr val="tx2"/>
                </a:solidFill>
                <a:latin typeface="Times New Roman" panose="02020603050405020304" pitchFamily="18" charset="0"/>
              </a:rPr>
              <a:t>     </a:t>
            </a:r>
            <a:r>
              <a:rPr lang="zh-CN" altLang="en-US" b="1">
                <a:solidFill>
                  <a:schemeClr val="tx2"/>
                </a:solidFill>
                <a:latin typeface="Times New Roman" panose="02020603050405020304" pitchFamily="18" charset="0"/>
              </a:rPr>
              <a:t>控制系统：</a:t>
            </a:r>
            <a:r>
              <a:rPr lang="zh-CN" altLang="en-US" b="1"/>
              <a:t>  </a:t>
            </a:r>
            <a:endParaRPr lang="zh-CN" altLang="en-US" b="1"/>
          </a:p>
          <a:p>
            <a:pPr eaLnBrk="1" hangingPunct="1">
              <a:lnSpc>
                <a:spcPct val="140000"/>
              </a:lnSpc>
              <a:spcBef>
                <a:spcPct val="0"/>
              </a:spcBef>
              <a:buClrTx/>
              <a:buSzTx/>
              <a:buFontTx/>
              <a:buNone/>
            </a:pPr>
            <a:r>
              <a:rPr lang="zh-CN" altLang="en-US" b="1"/>
              <a:t>  </a:t>
            </a:r>
            <a:r>
              <a:rPr lang="zh-CN" altLang="en-US" sz="2400" b="1"/>
              <a:t>（</a:t>
            </a:r>
            <a:r>
              <a:rPr lang="en-US" altLang="zh-CN" sz="2400" b="1"/>
              <a:t>1</a:t>
            </a:r>
            <a:r>
              <a:rPr lang="zh-CN" altLang="en-US" sz="2400" b="1"/>
              <a:t>）选择规则：</a:t>
            </a:r>
            <a:endParaRPr lang="zh-CN" altLang="en-US" sz="2400" b="1"/>
          </a:p>
          <a:p>
            <a:pPr eaLnBrk="1" hangingPunct="1">
              <a:lnSpc>
                <a:spcPct val="140000"/>
              </a:lnSpc>
              <a:spcBef>
                <a:spcPct val="0"/>
              </a:spcBef>
              <a:buClrTx/>
              <a:buSzTx/>
              <a:buFontTx/>
              <a:buNone/>
            </a:pPr>
            <a:r>
              <a:rPr lang="zh-CN" altLang="en-US" sz="2400" b="1"/>
              <a:t>            对同一个状态的多个可用规则排序。</a:t>
            </a:r>
            <a:endParaRPr lang="zh-CN" altLang="en-US" sz="2400" b="1"/>
          </a:p>
          <a:p>
            <a:pPr eaLnBrk="1" hangingPunct="1">
              <a:buNone/>
            </a:pPr>
            <a:r>
              <a:rPr lang="zh-CN" altLang="en-US" sz="2400" b="1"/>
              <a:t>   （</a:t>
            </a:r>
            <a:r>
              <a:rPr lang="en-US" altLang="zh-CN" sz="2400" b="1"/>
              <a:t>2</a:t>
            </a:r>
            <a:r>
              <a:rPr lang="zh-CN" altLang="en-US" sz="2400" b="1"/>
              <a:t>）检验状态描述是否满足终止条件。</a:t>
            </a:r>
            <a:endParaRPr lang="zh-CN" altLang="en-US" sz="2400" b="1"/>
          </a:p>
          <a:p>
            <a:pPr eaLnBrk="1" hangingPunct="1">
              <a:buNone/>
            </a:pPr>
            <a:r>
              <a:rPr lang="zh-CN" altLang="en-US" sz="2400" b="1"/>
              <a:t>            如果满足终止条件，则终止产生式系统的运行，</a:t>
            </a:r>
            <a:endParaRPr lang="zh-CN" altLang="en-US" sz="2400" b="1"/>
          </a:p>
          <a:p>
            <a:pPr eaLnBrk="1" hangingPunct="1">
              <a:buNone/>
            </a:pPr>
            <a:r>
              <a:rPr lang="zh-CN" altLang="en-US" sz="2400" b="1"/>
              <a:t>     并用使用过的规则序列构造出问题的解。 </a:t>
            </a:r>
            <a:endParaRPr lang="zh-CN" altLang="en-US" sz="2400" b="1"/>
          </a:p>
          <a:p>
            <a:pPr eaLnBrk="1" hangingPunct="1">
              <a:buNone/>
            </a:pPr>
            <a:endParaRPr lang="en-US" altLang="zh-CN" sz="2400"/>
          </a:p>
        </p:txBody>
      </p:sp>
      <p:sp>
        <p:nvSpPr>
          <p:cNvPr id="24580" name="Rectangle 4"/>
          <p:cNvSpPr/>
          <p:nvPr>
            <p:ph type="title"/>
          </p:nvPr>
        </p:nvSpPr>
        <p:spPr>
          <a:prstGeom prst="rect">
            <a:avLst/>
          </a:prstGeom>
          <a:ln/>
        </p:spPr>
        <p:txBody>
          <a:bodyPr vert="horz" wrap="square" lIns="91440" tIns="45720" rIns="91440" bIns="45720" anchor="b" anchorCtr="0"/>
          <a:p>
            <a:pPr eaLnBrk="1" hangingPunct="1">
              <a:lnSpc>
                <a:spcPct val="100000"/>
              </a:lnSpc>
            </a:pPr>
            <a:r>
              <a:rPr lang="zh-CN" altLang="en-US">
                <a:solidFill>
                  <a:srgbClr val="FF0000"/>
                </a:solidFill>
              </a:rPr>
              <a:t>一、产生式系统的定义</a:t>
            </a:r>
            <a:endParaRPr lang="zh-CN" altLang="en-US">
              <a:solidFill>
                <a:srgbClr val="FF0000"/>
              </a:solidFill>
            </a:endParaRPr>
          </a:p>
        </p:txBody>
      </p:sp>
    </p:spTree>
  </p:cSld>
  <p:clrMapOvr>
    <a:masterClrMapping/>
  </p:clrMapOvr>
  <p:transition spd="med">
    <p:random/>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9118</Words>
  <Application>WPS 演示</Application>
  <PresentationFormat/>
  <Paragraphs>1164</Paragraphs>
  <Slides>55</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vt:lpstr>
      <vt:lpstr>宋体</vt:lpstr>
      <vt:lpstr>Wingdings</vt:lpstr>
      <vt:lpstr>Times New Roman</vt:lpstr>
      <vt:lpstr>黑体</vt:lpstr>
      <vt:lpstr>华文中宋</vt:lpstr>
      <vt:lpstr>Symbol</vt:lpstr>
      <vt:lpstr>Calibri</vt:lpstr>
      <vt:lpstr>微软雅黑</vt:lpstr>
      <vt:lpstr>Arial Unicode MS</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张永刚</cp:lastModifiedBy>
  <cp:revision>2</cp:revision>
  <dcterms:created xsi:type="dcterms:W3CDTF">2003-06-08T14:48:14Z</dcterms:created>
  <dcterms:modified xsi:type="dcterms:W3CDTF">2024-09-12T09:58:59Z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809A71A56890439F82450F5CE5F840C9_13</vt:lpwstr>
  </property>
  <property fmtid="{D5CDD505-2E9C-101B-9397-08002B2CF9AE}" pid="3" name="KSOProductBuildVer">
    <vt:lpwstr>2052-12.1.0.18276</vt:lpwstr>
  </property>
</Properties>
</file>