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3"/>
  </p:handoutMasterIdLst>
  <p:sldIdLst>
    <p:sldId id="514" r:id="rId3"/>
    <p:sldId id="515" r:id="rId5"/>
    <p:sldId id="516" r:id="rId6"/>
    <p:sldId id="517" r:id="rId7"/>
    <p:sldId id="518" r:id="rId8"/>
    <p:sldId id="519" r:id="rId9"/>
    <p:sldId id="520" r:id="rId10"/>
    <p:sldId id="540" r:id="rId11"/>
    <p:sldId id="544" r:id="rId12"/>
    <p:sldId id="521" r:id="rId13"/>
    <p:sldId id="522" r:id="rId14"/>
    <p:sldId id="523" r:id="rId15"/>
    <p:sldId id="524" r:id="rId16"/>
    <p:sldId id="553" r:id="rId17"/>
    <p:sldId id="563" r:id="rId18"/>
    <p:sldId id="554" r:id="rId19"/>
    <p:sldId id="555" r:id="rId20"/>
    <p:sldId id="525" r:id="rId21"/>
    <p:sldId id="526" r:id="rId22"/>
    <p:sldId id="527" r:id="rId23"/>
    <p:sldId id="528" r:id="rId24"/>
    <p:sldId id="529" r:id="rId25"/>
    <p:sldId id="530" r:id="rId26"/>
    <p:sldId id="531" r:id="rId27"/>
    <p:sldId id="532" r:id="rId28"/>
    <p:sldId id="533" r:id="rId29"/>
    <p:sldId id="534" r:id="rId30"/>
    <p:sldId id="535" r:id="rId31"/>
    <p:sldId id="543" r:id="rId32"/>
    <p:sldId id="542" r:id="rId33"/>
    <p:sldId id="536" r:id="rId34"/>
    <p:sldId id="499" r:id="rId35"/>
    <p:sldId id="545" r:id="rId36"/>
    <p:sldId id="500" r:id="rId37"/>
    <p:sldId id="501" r:id="rId38"/>
    <p:sldId id="566" r:id="rId39"/>
    <p:sldId id="502" r:id="rId40"/>
    <p:sldId id="503" r:id="rId41"/>
    <p:sldId id="282" r:id="rId42"/>
    <p:sldId id="329" r:id="rId43"/>
    <p:sldId id="561" r:id="rId44"/>
    <p:sldId id="562" r:id="rId45"/>
    <p:sldId id="565" r:id="rId46"/>
    <p:sldId id="335" r:id="rId47"/>
    <p:sldId id="434" r:id="rId48"/>
    <p:sldId id="362" r:id="rId49"/>
    <p:sldId id="435" r:id="rId50"/>
    <p:sldId id="418" r:id="rId51"/>
    <p:sldId id="436" r:id="rId52"/>
    <p:sldId id="419" r:id="rId53"/>
    <p:sldId id="437" r:id="rId54"/>
    <p:sldId id="438" r:id="rId55"/>
    <p:sldId id="420" r:id="rId56"/>
    <p:sldId id="422" r:id="rId57"/>
    <p:sldId id="424" r:id="rId58"/>
    <p:sldId id="564" r:id="rId59"/>
    <p:sldId id="425" r:id="rId60"/>
    <p:sldId id="426" r:id="rId61"/>
    <p:sldId id="439" r:id="rId62"/>
    <p:sldId id="539" r:id="rId63"/>
    <p:sldId id="423" r:id="rId64"/>
    <p:sldId id="363" r:id="rId65"/>
    <p:sldId id="440" r:id="rId66"/>
    <p:sldId id="428" r:id="rId67"/>
    <p:sldId id="441" r:id="rId68"/>
    <p:sldId id="429" r:id="rId69"/>
    <p:sldId id="430" r:id="rId70"/>
    <p:sldId id="442" r:id="rId71"/>
    <p:sldId id="433" r:id="rId72"/>
    <p:sldId id="444" r:id="rId73"/>
    <p:sldId id="445" r:id="rId74"/>
    <p:sldId id="446" r:id="rId75"/>
    <p:sldId id="537" r:id="rId76"/>
    <p:sldId id="547" r:id="rId77"/>
    <p:sldId id="548" r:id="rId78"/>
    <p:sldId id="546" r:id="rId79"/>
    <p:sldId id="538" r:id="rId80"/>
    <p:sldId id="549" r:id="rId81"/>
    <p:sldId id="550" r:id="rId82"/>
    <p:sldId id="479" r:id="rId83"/>
    <p:sldId id="448" r:id="rId84"/>
    <p:sldId id="449" r:id="rId85"/>
    <p:sldId id="551" r:id="rId86"/>
    <p:sldId id="552" r:id="rId87"/>
    <p:sldId id="450" r:id="rId88"/>
    <p:sldId id="451" r:id="rId89"/>
    <p:sldId id="453" r:id="rId90"/>
    <p:sldId id="454" r:id="rId91"/>
    <p:sldId id="452" r:id="rId92"/>
    <p:sldId id="455" r:id="rId93"/>
    <p:sldId id="456" r:id="rId94"/>
    <p:sldId id="457" r:id="rId95"/>
    <p:sldId id="458" r:id="rId96"/>
    <p:sldId id="459" r:id="rId97"/>
    <p:sldId id="541" r:id="rId98"/>
    <p:sldId id="556" r:id="rId99"/>
    <p:sldId id="557" r:id="rId100"/>
    <p:sldId id="559" r:id="rId101"/>
    <p:sldId id="560" r:id="rId102"/>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39215"/>
    <p:restoredTop sz="50000"/>
  </p:normalViewPr>
  <p:slideViewPr>
    <p:cSldViewPr showGuides="1">
      <p:cViewPr varScale="1">
        <p:scale>
          <a:sx n="118" d="100"/>
          <a:sy n="118" d="100"/>
        </p:scale>
        <p:origin x="1008"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134"/>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6" Type="http://schemas.openxmlformats.org/officeDocument/2006/relationships/tableStyles" Target="tableStyles.xml"/><Relationship Id="rId105" Type="http://schemas.openxmlformats.org/officeDocument/2006/relationships/viewProps" Target="viewProps.xml"/><Relationship Id="rId104" Type="http://schemas.openxmlformats.org/officeDocument/2006/relationships/presProps" Target="presProps.xml"/><Relationship Id="rId103" Type="http://schemas.openxmlformats.org/officeDocument/2006/relationships/handoutMaster" Target="handoutMasters/handoutMaster1.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79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79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B8ACAA3-89CD-4992-AE3B-7A21B3907817}" type="slidenum">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277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FAA33BF-ACD2-4BF9-BBF4-EE6B9379B236}" type="slidenum">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6147" name="Rectangle 2"/>
          <p:cNvSpPr>
            <a:spLocks noTextEdit="1"/>
          </p:cNvSpPr>
          <p:nvPr>
            <p:ph type="sldImg"/>
          </p:nvPr>
        </p:nvSpPr>
        <p:spPr>
          <a:ln/>
        </p:spPr>
      </p:sp>
      <p:sp>
        <p:nvSpPr>
          <p:cNvPr id="6148"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ln/>
        </p:spPr>
        <p:txBody>
          <a:bodyPr wrap="square" lIns="91440" tIns="45720" rIns="91440" bIns="45720" anchor="t" anchorCtr="0"/>
          <a:p>
            <a:pPr lvl="0"/>
            <a:endParaRPr lang="zh-CN" altLang="zh-CN" dirty="0"/>
          </a:p>
        </p:txBody>
      </p:sp>
      <p:sp>
        <p:nvSpPr>
          <p:cNvPr id="2150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47107" name="Rectangle 2"/>
          <p:cNvSpPr>
            <a:spLocks noTextEdit="1"/>
          </p:cNvSpPr>
          <p:nvPr>
            <p:ph type="sldImg"/>
          </p:nvPr>
        </p:nvSpPr>
        <p:spPr>
          <a:ln/>
        </p:spPr>
      </p:sp>
      <p:sp>
        <p:nvSpPr>
          <p:cNvPr id="47108" name="Rectangle 3"/>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0"/>
            <a:ext cx="5867400" cy="6858000"/>
            <a:chOff x="0" y="0"/>
            <a:chExt cx="3696" cy="4320"/>
          </a:xfrm>
        </p:grpSpPr>
        <p:sp>
          <p:nvSpPr>
            <p:cNvPr id="15" name="Rectangle 3"/>
            <p:cNvSpPr>
              <a:spLocks noChangeArrowheads="1"/>
            </p:cNvSpPr>
            <p:nvPr/>
          </p:nvSpPr>
          <p:spPr bwMode="auto">
            <a:xfrm>
              <a:off x="0" y="0"/>
              <a:ext cx="2880" cy="4320"/>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AutoShape 4"/>
            <p:cNvSpPr>
              <a:spLocks noChangeArrowheads="1"/>
            </p:cNvSpPr>
            <p:nvPr/>
          </p:nvSpPr>
          <p:spPr bwMode="white">
            <a:xfrm>
              <a:off x="432" y="624"/>
              <a:ext cx="3264" cy="1200"/>
            </a:xfrm>
            <a:prstGeom prst="roundRect">
              <a:avLst>
                <a:gd name="adj" fmla="val 50000"/>
              </a:avLst>
            </a:prstGeom>
            <a:solidFill>
              <a:schemeClr val="bg1"/>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2051" name="Group 5"/>
          <p:cNvGrpSpPr/>
          <p:nvPr/>
        </p:nvGrpSpPr>
        <p:grpSpPr>
          <a:xfrm>
            <a:off x="3632200" y="4889500"/>
            <a:ext cx="4876800" cy="319088"/>
            <a:chOff x="2288" y="3080"/>
            <a:chExt cx="3072" cy="201"/>
          </a:xfrm>
        </p:grpSpPr>
        <p:sp>
          <p:nvSpPr>
            <p:cNvPr id="18" name="AutoShape 6"/>
            <p:cNvSpPr>
              <a:spLocks noChangeArrowheads="1"/>
            </p:cNvSpPr>
            <p:nvPr/>
          </p:nvSpPr>
          <p:spPr bwMode="auto">
            <a:xfrm flipH="1">
              <a:off x="2288" y="3080"/>
              <a:ext cx="2914" cy="200"/>
            </a:xfrm>
            <a:prstGeom prst="roundRect">
              <a:avLst>
                <a:gd name="adj" fmla="val 0"/>
              </a:avLst>
            </a:prstGeom>
            <a:solidFill>
              <a:schemeClr val="hlink"/>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AutoShape 7"/>
            <p:cNvSpPr>
              <a:spLocks noChangeArrowheads="1"/>
            </p:cNvSpPr>
            <p:nvPr/>
          </p:nvSpPr>
          <p:spPr bwMode="auto">
            <a:xfrm>
              <a:off x="5196" y="3080"/>
              <a:ext cx="164" cy="201"/>
            </a:xfrm>
            <a:prstGeom prst="flowChartDelay">
              <a:avLst/>
            </a:prstGeom>
            <a:solidFill>
              <a:schemeClr val="hlink"/>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242696" name="Rectangle 8"/>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chemeClr val="tx2"/>
                </a:solidFill>
              </a:defRPr>
            </a:lvl1pPr>
          </a:lstStyle>
          <a:p>
            <a:r>
              <a:rPr lang="zh-CN" altLang="en-US"/>
              <a:t>单击此处编辑母版副标题样式</a:t>
            </a:r>
            <a:endParaRPr lang="zh-CN" altLang="en-US"/>
          </a:p>
        </p:txBody>
      </p:sp>
      <p:sp>
        <p:nvSpPr>
          <p:cNvPr id="242700"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zh-CN" altLang="en-US"/>
              <a:t>单击此处编辑母版标题样式</a:t>
            </a:r>
            <a:endParaRPr lang="zh-CN" altLang="en-US"/>
          </a:p>
        </p:txBody>
      </p:sp>
      <p:sp>
        <p:nvSpPr>
          <p:cNvPr id="20" name="Date Placeholder 9"/>
          <p:cNvSpPr>
            <a:spLocks noGrp="1" noChangeArrowheads="1"/>
          </p:cNvSpPr>
          <p:nvPr>
            <p:ph type="dt" sz="quarter" idx="2"/>
          </p:nvPr>
        </p:nvSpPr>
        <p:spPr bwMode="auto">
          <a:xfrm>
            <a:off x="2438400" y="6248400"/>
            <a:ext cx="2130425" cy="474663"/>
          </a:xfrm>
          <a:prstGeom prst="rect">
            <a:avLst/>
          </a:prstGeom>
          <a:ln>
            <a:miter lim="800000"/>
          </a:ln>
        </p:spPr>
        <p:txBody>
          <a:bodyPr vert="horz" wrap="square" lIns="91440" tIns="45720" rIns="91440" bIns="45720" numCol="1" anchor="b" anchorCtr="0" compatLnSpc="1"/>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E32C9C3-8FC6-4633-A101-E22FF7D4C709}" type="datetime1">
              <a:rPr kumimoji="0" lang="en-US"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1" name="Footer Placeholder 10"/>
          <p:cNvSpPr>
            <a:spLocks noGrp="1" noChangeArrowheads="1"/>
          </p:cNvSpPr>
          <p:nvPr>
            <p:ph type="ftr" sz="quarter" idx="3"/>
          </p:nvPr>
        </p:nvSpPr>
        <p:spPr bwMode="auto">
          <a:xfrm>
            <a:off x="5791200" y="6248400"/>
            <a:ext cx="2897188" cy="474663"/>
          </a:xfrm>
          <a:prstGeom prst="rect">
            <a:avLst/>
          </a:prstGeom>
          <a:ln>
            <a:miter lim="800000"/>
          </a:ln>
        </p:spPr>
        <p:txBody>
          <a:bodyPr vert="horz" wrap="square" lIns="91440" tIns="45720" rIns="91440" bIns="45720" numCol="1" anchor="b" anchorCtr="0" compatLnSpc="1"/>
          <a:lstStyle>
            <a:lvl1pPr algn="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 name="Slide Number Placeholder 11"/>
          <p:cNvSpPr>
            <a:spLocks noGrp="1" noChangeArrowheads="1"/>
          </p:cNvSpPr>
          <p:nvPr>
            <p:ph type="sldNum" sz="quarter" idx="4"/>
          </p:nvPr>
        </p:nvSpPr>
        <p:spPr bwMode="auto">
          <a:xfrm>
            <a:off x="76200" y="6248400"/>
            <a:ext cx="587375" cy="48895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3188119-89B0-4D19-9FBD-9B18C97FBDBE}" type="slidenum">
              <a:rPr kumimoji="0" lang="en-US" altLang="zh-CN" sz="2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49CA92-42FE-44F8-B998-39082FE1E3A0}"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F0BB7C4-304D-4C55-971D-3F6B931BB92D}" type="slidenum">
              <a:rPr kumimoji="0" lang="en-US" altLang="zh-CN" sz="2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5600" y="762000"/>
            <a:ext cx="1981200" cy="53244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762000" y="762000"/>
            <a:ext cx="5791200" cy="53244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49CA92-42FE-44F8-B998-39082FE1E3A0}"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F0BB7C4-304D-4C55-971D-3F6B931BB92D}" type="slidenum">
              <a:rPr kumimoji="0" lang="en-US" altLang="zh-CN" sz="2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49CA92-42FE-44F8-B998-39082FE1E3A0}"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F0BB7C4-304D-4C55-971D-3F6B931BB92D}" type="slidenum">
              <a:rPr kumimoji="0" lang="en-US" altLang="zh-CN" sz="2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49CA92-42FE-44F8-B998-39082FE1E3A0}"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F0BB7C4-304D-4C55-971D-3F6B931BB92D}" type="slidenum">
              <a:rPr kumimoji="0" lang="en-US" altLang="zh-CN" sz="2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49CA92-42FE-44F8-B998-39082FE1E3A0}"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F0BB7C4-304D-4C55-971D-3F6B931BB92D}" type="slidenum">
              <a:rPr kumimoji="0" lang="en-US" altLang="zh-CN" sz="2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49CA92-42FE-44F8-B998-39082FE1E3A0}"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F0BB7C4-304D-4C55-971D-3F6B931BB92D}" type="slidenum">
              <a:rPr kumimoji="0" lang="en-US" altLang="zh-CN" sz="2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49CA92-42FE-44F8-B998-39082FE1E3A0}"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F0BB7C4-304D-4C55-971D-3F6B931BB92D}" type="slidenum">
              <a:rPr kumimoji="0" lang="en-US" altLang="zh-CN" sz="2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49CA92-42FE-44F8-B998-39082FE1E3A0}"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F0BB7C4-304D-4C55-971D-3F6B931BB92D}" type="slidenum">
              <a:rPr kumimoji="0" lang="en-US" altLang="zh-CN" sz="2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49CA92-42FE-44F8-B998-39082FE1E3A0}"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F0BB7C4-304D-4C55-971D-3F6B931BB92D}" type="slidenum">
              <a:rPr kumimoji="0" lang="en-US" altLang="zh-CN" sz="2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49CA92-42FE-44F8-B998-39082FE1E3A0}"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8F0BB7C4-304D-4C55-971D-3F6B931BB92D}" type="slidenum">
              <a:rPr kumimoji="0" lang="en-US" altLang="zh-CN" sz="2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2"/>
          <p:cNvGrpSpPr/>
          <p:nvPr/>
        </p:nvGrpSpPr>
        <p:grpSpPr>
          <a:xfrm>
            <a:off x="0" y="0"/>
            <a:ext cx="7620000" cy="6858000"/>
            <a:chOff x="0" y="0"/>
            <a:chExt cx="4800" cy="4320"/>
          </a:xfrm>
        </p:grpSpPr>
        <p:grpSp>
          <p:nvGrpSpPr>
            <p:cNvPr id="1032" name="Group 3"/>
            <p:cNvGrpSpPr/>
            <p:nvPr userDrawn="1"/>
          </p:nvGrpSpPr>
          <p:grpSpPr>
            <a:xfrm>
              <a:off x="0" y="0"/>
              <a:ext cx="2016" cy="4320"/>
              <a:chOff x="0" y="0"/>
              <a:chExt cx="2016" cy="4320"/>
            </a:xfrm>
          </p:grpSpPr>
          <p:sp>
            <p:nvSpPr>
              <p:cNvPr id="1036" name="Rectangle 4"/>
              <p:cNvSpPr>
                <a:spLocks noChangeArrowheads="1"/>
              </p:cNvSpPr>
              <p:nvPr/>
            </p:nvSpPr>
            <p:spPr bwMode="auto">
              <a:xfrm>
                <a:off x="0" y="0"/>
                <a:ext cx="480" cy="4320"/>
              </a:xfrm>
              <a:prstGeom prst="rect">
                <a:avLst/>
              </a:prstGeom>
              <a:solidFill>
                <a:schemeClr val="accent2"/>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Freeform 5"/>
              <p:cNvSpPr/>
              <p:nvPr userDrawn="1"/>
            </p:nvSpPr>
            <p:spPr>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alpha val="100000"/>
                </a:schemeClr>
              </a:solidFill>
              <a:ln w="9525">
                <a:noFill/>
              </a:ln>
            </p:spPr>
            <p:txBody>
              <a:bodyPr/>
              <a:p>
                <a:endParaRPr lang="zh-CN" altLang="en-US"/>
              </a:p>
            </p:txBody>
          </p:sp>
        </p:grpSp>
        <p:grpSp>
          <p:nvGrpSpPr>
            <p:cNvPr id="1033" name="Group 6"/>
            <p:cNvGrpSpPr/>
            <p:nvPr/>
          </p:nvGrpSpPr>
          <p:grpSpPr>
            <a:xfrm>
              <a:off x="144" y="1248"/>
              <a:ext cx="4656" cy="201"/>
              <a:chOff x="144" y="1248"/>
              <a:chExt cx="4656" cy="201"/>
            </a:xfrm>
          </p:grpSpPr>
          <p:sp>
            <p:nvSpPr>
              <p:cNvPr id="1034" name="AutoShape 7"/>
              <p:cNvSpPr>
                <a:spLocks noChangeArrowheads="1"/>
              </p:cNvSpPr>
              <p:nvPr/>
            </p:nvSpPr>
            <p:spPr bwMode="auto">
              <a:xfrm>
                <a:off x="384" y="1248"/>
                <a:ext cx="4416" cy="200"/>
              </a:xfrm>
              <a:prstGeom prst="roundRect">
                <a:avLst>
                  <a:gd name="adj" fmla="val 0"/>
                </a:avLst>
              </a:prstGeom>
              <a:solidFill>
                <a:schemeClr val="hlink"/>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AutoShape 8"/>
              <p:cNvSpPr>
                <a:spLocks noChangeArrowheads="1"/>
              </p:cNvSpPr>
              <p:nvPr/>
            </p:nvSpPr>
            <p:spPr bwMode="auto">
              <a:xfrm flipH="1">
                <a:off x="144" y="1248"/>
                <a:ext cx="248" cy="201"/>
              </a:xfrm>
              <a:prstGeom prst="flowChartDelay">
                <a:avLst/>
              </a:prstGeom>
              <a:solidFill>
                <a:schemeClr val="hlink"/>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1027" name="AutoShape 9"/>
          <p:cNvSpPr>
            <a:spLocks noGrp="1"/>
          </p:cNvSpPr>
          <p:nvPr>
            <p:ph type="title"/>
          </p:nvPr>
        </p:nvSpPr>
        <p:spPr>
          <a:xfrm>
            <a:off x="762000" y="762000"/>
            <a:ext cx="7924800" cy="1143000"/>
          </a:xfrm>
          <a:prstGeom prst="roundRect">
            <a:avLst>
              <a:gd name="adj" fmla="val 21667"/>
            </a:avLst>
          </a:prstGeom>
          <a:noFill/>
          <a:ln w="9525">
            <a:noFill/>
          </a:ln>
        </p:spPr>
        <p:txBody>
          <a:bodyPr anchor="b" anchorCtr="0"/>
          <a:p>
            <a:pPr lvl="0"/>
            <a:r>
              <a:rPr lang="zh-CN" altLang="en-US" dirty="0"/>
              <a:t>单击此处编辑母版标题样式</a:t>
            </a:r>
            <a:endParaRPr lang="zh-CN" altLang="en-US" dirty="0"/>
          </a:p>
        </p:txBody>
      </p:sp>
      <p:sp>
        <p:nvSpPr>
          <p:cNvPr id="1028" name="Rectangle 10"/>
          <p:cNvSpPr>
            <a:spLocks noGrp="1"/>
          </p:cNvSpPr>
          <p:nvPr>
            <p:ph type="body" idx="1"/>
          </p:nvPr>
        </p:nvSpPr>
        <p:spPr>
          <a:xfrm>
            <a:off x="838200" y="2362200"/>
            <a:ext cx="7693025" cy="37242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41675" name="Rectangle 11"/>
          <p:cNvSpPr>
            <a:spLocks noGrp="1" noChangeArrowheads="1"/>
          </p:cNvSpPr>
          <p:nvPr>
            <p:ph type="dt" sz="half" idx="2"/>
          </p:nvPr>
        </p:nvSpPr>
        <p:spPr bwMode="auto">
          <a:xfrm>
            <a:off x="2438400" y="6248400"/>
            <a:ext cx="2130425" cy="474663"/>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4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949CA92-42FE-44F8-B998-39082FE1E3A0}"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1676" name="Rectangle 12"/>
          <p:cNvSpPr>
            <a:spLocks noGrp="1" noChangeArrowheads="1"/>
          </p:cNvSpPr>
          <p:nvPr>
            <p:ph type="ftr" sz="quarter" idx="3"/>
          </p:nvPr>
        </p:nvSpPr>
        <p:spPr bwMode="auto">
          <a:xfrm>
            <a:off x="5791200" y="6248400"/>
            <a:ext cx="2897188" cy="474663"/>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1677" name="Rectangle 13"/>
          <p:cNvSpPr>
            <a:spLocks noGrp="1" noChangeArrowheads="1"/>
          </p:cNvSpPr>
          <p:nvPr>
            <p:ph type="sldNum" sz="quarter" idx="4"/>
          </p:nvPr>
        </p:nvSpPr>
        <p:spPr bwMode="auto">
          <a:xfrm>
            <a:off x="84138" y="6242050"/>
            <a:ext cx="587375" cy="488950"/>
          </a:xfrm>
          <a:prstGeom prst="rect">
            <a:avLst/>
          </a:prstGeom>
          <a:noFill/>
          <a:ln w="9525">
            <a:noFill/>
            <a:miter lim="800000"/>
          </a:ln>
          <a:effectLst/>
        </p:spPr>
        <p:txBody>
          <a:bodyPr vert="horz" wrap="square" lIns="91440" tIns="45720" rIns="91440" bIns="45720" numCol="1" anchor="b" anchorCtr="1" compatLnSpc="1"/>
          <a:lstStyle>
            <a:lvl1pPr eaLnBrk="1" hangingPunct="1">
              <a:defRPr sz="2600" b="1">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F0BB7C4-304D-4C55-971D-3F6B931BB92D}" type="slidenum">
              <a:rPr kumimoji="0" lang="en-US" altLang="zh-CN" sz="2600" b="1" i="0" u="none" strike="noStrike" kern="1200" cap="none" spc="0" normalizeH="0" baseline="0" noProof="0" smtClean="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random/>
  </p:transition>
  <p:timing>
    <p:tnLst>
      <p:par>
        <p:cTn id="1" dur="indefinite" restart="never" nodeType="tmRoot"/>
      </p:par>
    </p:tnLst>
  </p:timing>
  <p:hf sldNum="0" hdr="0" ft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G:/backup/AI&#61480;/http:/210.43.128.200:8009/18/text/chapter2/images/rl2.2.gif" TargetMode="Externa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G:/backup/AI&#61480;/http:/210.43.128.200:8009/18/text/chapter2/images/028.gif" TargetMode="External"/><Relationship Id="rId1" Type="http://schemas.openxmlformats.org/officeDocument/2006/relationships/image" Target="../media/image15.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G:/backup/AI&#61480;/http:/210.43.128.200:8009/18/text/chapter2/images/rl2.13.gif" TargetMode="External"/><Relationship Id="rId1" Type="http://schemas.openxmlformats.org/officeDocument/2006/relationships/image" Target="../media/image1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G:/backup/AI&#61480;/http:/210.43.128.200:8009/18/text/chapter2/images/rl2.18.gif" TargetMode="External"/><Relationship Id="rId1" Type="http://schemas.openxmlformats.org/officeDocument/2006/relationships/image" Target="../media/image1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9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9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image" Target="../media/image23.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9"/>
          <p:cNvSpPr txBox="1">
            <a:spLocks noGrp="1"/>
          </p:cNvSpPr>
          <p:nvPr>
            <p:ph type="dt" sz="quarter" idx="2"/>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latin typeface="+mn-lt"/>
                <a:ea typeface="+mn-ea"/>
                <a:cs typeface="+mn-cs"/>
              </a:rPr>
            </a:fld>
            <a:endParaRPr lang="en-US" altLang="zh-CN" sz="1400" dirty="0">
              <a:latin typeface="+mn-lt"/>
              <a:ea typeface="+mn-ea"/>
              <a:cs typeface="+mn-cs"/>
            </a:endParaRPr>
          </a:p>
        </p:txBody>
      </p:sp>
      <p:sp>
        <p:nvSpPr>
          <p:cNvPr id="5123" name="Rectangle 11"/>
          <p:cNvSpPr txBox="1">
            <a:spLocks noGrp="1"/>
          </p:cNvSpPr>
          <p:nvPr>
            <p:ph type="sldNum" sz="quarter" idx="4"/>
          </p:nvPr>
        </p:nvSpPr>
        <p:spPr>
          <a:ln/>
        </p:spPr>
        <p:txBody>
          <a:bodyPr anchor="b" anchorCtr="0"/>
          <a:p>
            <a:pPr marL="0" indent="0" eaLnBrk="1" hangingPunct="1">
              <a:spcBef>
                <a:spcPct val="0"/>
              </a:spcBef>
              <a:buClrTx/>
              <a:buSzTx/>
              <a:buFontTx/>
              <a:buNone/>
            </a:pPr>
            <a:fld id="{9A0DB2DC-4C9A-4742-B13C-FB6460FD3503}" type="slidenum">
              <a:rPr lang="en-US" altLang="zh-CN" sz="2600" b="1" dirty="0">
                <a:solidFill>
                  <a:schemeClr val="bg1"/>
                </a:solidFill>
                <a:latin typeface="+mn-lt"/>
                <a:ea typeface="+mn-ea"/>
                <a:cs typeface="+mn-cs"/>
              </a:rPr>
            </a:fld>
            <a:endParaRPr lang="en-US" altLang="zh-CN" sz="2600" b="1" dirty="0">
              <a:solidFill>
                <a:schemeClr val="bg1"/>
              </a:solidFill>
              <a:latin typeface="+mn-lt"/>
              <a:ea typeface="+mn-ea"/>
              <a:cs typeface="+mn-cs"/>
            </a:endParaRPr>
          </a:p>
        </p:txBody>
      </p:sp>
      <p:pic>
        <p:nvPicPr>
          <p:cNvPr id="5124" name="Picture 2" descr="jl"/>
          <p:cNvPicPr>
            <a:picLocks noChangeAspect="1"/>
          </p:cNvPicPr>
          <p:nvPr/>
        </p:nvPicPr>
        <p:blipFill>
          <a:blip r:embed="rId1">
            <a:clrChange>
              <a:clrFrom>
                <a:srgbClr val="FFFFFF"/>
              </a:clrFrom>
              <a:clrTo>
                <a:srgbClr val="FFFFFF">
                  <a:alpha val="0"/>
                </a:srgbClr>
              </a:clrTo>
            </a:clrChange>
          </a:blip>
          <a:stretch>
            <a:fillRect/>
          </a:stretch>
        </p:blipFill>
        <p:spPr>
          <a:xfrm>
            <a:off x="0" y="0"/>
            <a:ext cx="1600200" cy="1447800"/>
          </a:xfrm>
          <a:prstGeom prst="rect">
            <a:avLst/>
          </a:prstGeom>
          <a:noFill/>
          <a:ln w="9525">
            <a:noFill/>
          </a:ln>
        </p:spPr>
      </p:pic>
      <p:sp>
        <p:nvSpPr>
          <p:cNvPr id="5125" name="AutoShape 3"/>
          <p:cNvSpPr>
            <a:spLocks noGrp="1"/>
          </p:cNvSpPr>
          <p:nvPr>
            <p:ph type="ctrTitle" sz="quarter"/>
          </p:nvPr>
        </p:nvSpPr>
        <p:spPr>
          <a:xfrm>
            <a:off x="685800" y="990600"/>
            <a:ext cx="8229600" cy="2509838"/>
          </a:xfrm>
          <a:ln/>
        </p:spPr>
        <p:txBody>
          <a:bodyPr vert="horz" wrap="square" lIns="91440" tIns="45720" rIns="91440" bIns="45720" anchor="ctr" anchorCtr="0"/>
          <a:p>
            <a:pPr algn="l" eaLnBrk="1" hangingPunct="1">
              <a:buClrTx/>
              <a:buSzTx/>
              <a:buFontTx/>
            </a:pPr>
            <a:r>
              <a:rPr lang="en-US" altLang="zh-CN" sz="3200" dirty="0">
                <a:latin typeface="+mj-lt"/>
                <a:ea typeface="+mj-ea"/>
                <a:cs typeface="+mj-cs"/>
              </a:rPr>
              <a:t>         </a:t>
            </a:r>
            <a:r>
              <a:rPr lang="zh-CN" altLang="en-US" sz="3200" dirty="0">
                <a:latin typeface="+mj-lt"/>
                <a:ea typeface="+mj-ea"/>
                <a:cs typeface="+mj-cs"/>
              </a:rPr>
              <a:t>第三章 产生式系统的搜索策略</a:t>
            </a:r>
            <a:br>
              <a:rPr lang="zh-CN" altLang="en-US" sz="3200" dirty="0">
                <a:latin typeface="+mj-lt"/>
                <a:ea typeface="+mj-ea"/>
                <a:cs typeface="+mj-cs"/>
              </a:rPr>
            </a:br>
            <a:r>
              <a:rPr lang="zh-CN" altLang="en-US" sz="3200" dirty="0">
                <a:latin typeface="+mj-lt"/>
                <a:ea typeface="+mj-ea"/>
                <a:cs typeface="+mj-cs"/>
              </a:rPr>
              <a:t>                              </a:t>
            </a:r>
            <a:br>
              <a:rPr lang="zh-CN" altLang="en-US" sz="3200" dirty="0">
                <a:latin typeface="+mj-lt"/>
                <a:ea typeface="+mj-ea"/>
                <a:cs typeface="+mj-cs"/>
              </a:rPr>
            </a:br>
            <a:r>
              <a:rPr lang="zh-CN" altLang="en-US" sz="3200" dirty="0">
                <a:latin typeface="+mj-lt"/>
                <a:ea typeface="+mj-ea"/>
                <a:cs typeface="+mj-cs"/>
              </a:rPr>
              <a:t>                             </a:t>
            </a:r>
            <a:r>
              <a:rPr lang="zh-CN" altLang="en-US" sz="2400" dirty="0">
                <a:latin typeface="+mj-lt"/>
                <a:ea typeface="+mj-ea"/>
                <a:cs typeface="+mj-cs"/>
              </a:rPr>
              <a:t>回溯策略 </a:t>
            </a:r>
            <a:br>
              <a:rPr lang="zh-CN" altLang="en-US" sz="2400" dirty="0">
                <a:latin typeface="+mj-lt"/>
                <a:ea typeface="+mj-ea"/>
                <a:cs typeface="+mj-cs"/>
              </a:rPr>
            </a:br>
            <a:r>
              <a:rPr lang="zh-CN" altLang="en-US" sz="2400" dirty="0">
                <a:latin typeface="+mj-lt"/>
                <a:ea typeface="+mj-ea"/>
                <a:cs typeface="+mj-cs"/>
              </a:rPr>
              <a:t>                                       图搜索策略：无信息的图搜索</a:t>
            </a:r>
            <a:br>
              <a:rPr lang="zh-CN" altLang="en-US" sz="2400" dirty="0">
                <a:latin typeface="+mj-lt"/>
                <a:ea typeface="+mj-ea"/>
                <a:cs typeface="+mj-cs"/>
              </a:rPr>
            </a:br>
            <a:r>
              <a:rPr lang="zh-CN" altLang="en-US" sz="2400" dirty="0">
                <a:latin typeface="+mj-lt"/>
                <a:ea typeface="+mj-ea"/>
                <a:cs typeface="+mj-cs"/>
              </a:rPr>
              <a:t>                                                             启发式的图搜索</a:t>
            </a:r>
            <a:endParaRPr lang="zh-CN" altLang="en-US" sz="2400" dirty="0">
              <a:latin typeface="+mj-lt"/>
              <a:ea typeface="+mj-ea"/>
              <a:cs typeface="+mj-cs"/>
            </a:endParaRPr>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5363"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15364" name="AutoShape 2"/>
          <p:cNvSpPr>
            <a:spLocks noGrp="1"/>
          </p:cNvSpPr>
          <p:nvPr>
            <p:ph type="title"/>
          </p:nvPr>
        </p:nvSpPr>
        <p:spPr>
          <a:ln/>
        </p:spPr>
        <p:txBody>
          <a:bodyPr vert="horz" wrap="square" lIns="91440" tIns="45720" rIns="91440" bIns="45720" anchor="b" anchorCtr="0"/>
          <a:p>
            <a:pPr eaLnBrk="1" hangingPunct="1"/>
            <a:r>
              <a:rPr lang="zh-CN" altLang="en-US" dirty="0"/>
              <a:t>四皇后问题</a:t>
            </a:r>
            <a:endParaRPr lang="zh-CN" altLang="en-US" dirty="0"/>
          </a:p>
        </p:txBody>
      </p:sp>
      <p:sp>
        <p:nvSpPr>
          <p:cNvPr id="15365" name="Rectangle 3"/>
          <p:cNvSpPr>
            <a:spLocks noGrp="1"/>
          </p:cNvSpPr>
          <p:nvPr>
            <p:ph idx="1"/>
          </p:nvPr>
        </p:nvSpPr>
        <p:spPr>
          <a:ln/>
        </p:spPr>
        <p:txBody>
          <a:bodyPr vert="horz" wrap="square" lIns="91440" tIns="45720" rIns="91440" bIns="45720" anchor="t" anchorCtr="0"/>
          <a:p>
            <a:pPr eaLnBrk="1" hangingPunct="1">
              <a:lnSpc>
                <a:spcPct val="90000"/>
              </a:lnSpc>
              <a:buNone/>
            </a:pPr>
            <a:r>
              <a:rPr lang="zh-CN" altLang="en-US" sz="2400" b="1" dirty="0"/>
              <a:t>存在的问题：回溯的次数很多，</a:t>
            </a:r>
            <a:r>
              <a:rPr lang="en-US" altLang="zh-CN" sz="2400" b="1" dirty="0"/>
              <a:t>22</a:t>
            </a:r>
            <a:r>
              <a:rPr lang="zh-CN" altLang="en-US" sz="2400" b="1" dirty="0"/>
              <a:t>次回溯。</a:t>
            </a:r>
            <a:endParaRPr lang="zh-CN" altLang="en-US" sz="2400" b="1" dirty="0"/>
          </a:p>
          <a:p>
            <a:pPr eaLnBrk="1" hangingPunct="1">
              <a:lnSpc>
                <a:spcPct val="90000"/>
              </a:lnSpc>
              <a:buNone/>
            </a:pPr>
            <a:r>
              <a:rPr lang="zh-CN" altLang="en-US" sz="2400" b="1" dirty="0"/>
              <a:t>原因：没有关于问题的探索性信息指导规则排序。</a:t>
            </a:r>
            <a:endParaRPr lang="zh-CN" altLang="en-US" sz="2400" b="1" dirty="0"/>
          </a:p>
          <a:p>
            <a:pPr eaLnBrk="1" hangingPunct="1">
              <a:lnSpc>
                <a:spcPct val="90000"/>
              </a:lnSpc>
              <a:buNone/>
            </a:pPr>
            <a:r>
              <a:rPr lang="zh-CN" altLang="en-US" sz="2400" b="1" dirty="0"/>
              <a:t>解决方法之一：在规则排序过程中使用一些探索性信息，减少回溯次数，提高算法效率．</a:t>
            </a:r>
            <a:endParaRPr lang="zh-CN" altLang="en-US" sz="2400" b="1" dirty="0"/>
          </a:p>
          <a:p>
            <a:pPr eaLnBrk="1" hangingPunct="1">
              <a:lnSpc>
                <a:spcPct val="90000"/>
              </a:lnSpc>
              <a:buNone/>
            </a:pPr>
            <a:r>
              <a:rPr lang="zh-CN" altLang="en-US" sz="2400" b="1" dirty="0"/>
              <a:t> 例：使用函数 </a:t>
            </a:r>
            <a:r>
              <a:rPr lang="en-US" altLang="zh-CN" sz="2400" b="1" dirty="0"/>
              <a:t>diag(i, j)</a:t>
            </a:r>
            <a:r>
              <a:rPr lang="zh-CN" altLang="en-US" sz="2400" b="1" dirty="0"/>
              <a:t>来修改</a:t>
            </a:r>
            <a:r>
              <a:rPr lang="en-US" altLang="zh-CN" sz="2000" b="1" dirty="0">
                <a:sym typeface="Symbol" panose="05050102010706020507" pitchFamily="18" charset="2"/>
              </a:rPr>
              <a:t>APPRULES(RULES)</a:t>
            </a:r>
            <a:endParaRPr lang="en-US" altLang="zh-CN" sz="2000" b="1" dirty="0">
              <a:sym typeface="Symbol" panose="05050102010706020507" pitchFamily="18" charset="2"/>
            </a:endParaRPr>
          </a:p>
          <a:p>
            <a:pPr eaLnBrk="1" hangingPunct="1">
              <a:lnSpc>
                <a:spcPct val="90000"/>
              </a:lnSpc>
              <a:buNone/>
            </a:pPr>
            <a:r>
              <a:rPr lang="en-US" altLang="zh-CN" sz="2000" b="1" dirty="0">
                <a:sym typeface="Symbol" panose="05050102010706020507" pitchFamily="18" charset="2"/>
              </a:rPr>
              <a:t>     </a:t>
            </a:r>
            <a:r>
              <a:rPr lang="en-US" altLang="zh-CN" sz="2400" b="1" dirty="0"/>
              <a:t>diag(i, j)</a:t>
            </a:r>
            <a:r>
              <a:rPr lang="zh-CN" altLang="en-US" sz="2400" b="1" dirty="0"/>
              <a:t>：通过单元（</a:t>
            </a:r>
            <a:r>
              <a:rPr lang="en-US" altLang="zh-CN" sz="2400" b="1" dirty="0"/>
              <a:t>i</a:t>
            </a:r>
            <a:r>
              <a:rPr lang="zh-CN" altLang="en-US" sz="2400" b="1" dirty="0"/>
              <a:t>，</a:t>
            </a:r>
            <a:r>
              <a:rPr lang="en-US" altLang="zh-CN" sz="2400" b="1" dirty="0"/>
              <a:t>j</a:t>
            </a:r>
            <a:r>
              <a:rPr lang="zh-CN" altLang="en-US" sz="2400" b="1" dirty="0"/>
              <a:t>）的最长对角线的长度．</a:t>
            </a:r>
            <a:endParaRPr lang="zh-CN" altLang="en-US" sz="2400" b="1" dirty="0"/>
          </a:p>
          <a:p>
            <a:pPr eaLnBrk="1" hangingPunct="1">
              <a:lnSpc>
                <a:spcPct val="90000"/>
              </a:lnSpc>
              <a:buNone/>
            </a:pPr>
            <a:r>
              <a:rPr lang="zh-CN" altLang="en-US" sz="2400" b="1" dirty="0"/>
              <a:t>    </a:t>
            </a:r>
            <a:r>
              <a:rPr lang="zh-CN" altLang="en-US" sz="2400" b="1" dirty="0">
                <a:solidFill>
                  <a:srgbClr val="CC0066"/>
                </a:solidFill>
              </a:rPr>
              <a:t>修改后的 </a:t>
            </a:r>
            <a:r>
              <a:rPr lang="en-US" altLang="zh-CN" sz="2000" b="1" dirty="0">
                <a:solidFill>
                  <a:srgbClr val="CC0066"/>
                </a:solidFill>
                <a:sym typeface="Symbol" panose="05050102010706020507" pitchFamily="18" charset="2"/>
              </a:rPr>
              <a:t>APPRULES(RULES): </a:t>
            </a:r>
            <a:endParaRPr lang="en-US" altLang="zh-CN" sz="2000" b="1" dirty="0">
              <a:solidFill>
                <a:srgbClr val="CC0066"/>
              </a:solidFill>
              <a:sym typeface="Symbol" panose="05050102010706020507" pitchFamily="18" charset="2"/>
            </a:endParaRPr>
          </a:p>
          <a:p>
            <a:pPr eaLnBrk="1" hangingPunct="1">
              <a:lnSpc>
                <a:spcPct val="90000"/>
              </a:lnSpc>
              <a:buNone/>
            </a:pPr>
            <a:r>
              <a:rPr lang="en-US" altLang="zh-CN" sz="2000" b="1" dirty="0">
                <a:solidFill>
                  <a:srgbClr val="CC0066"/>
                </a:solidFill>
                <a:sym typeface="Symbol" panose="05050102010706020507" pitchFamily="18" charset="2"/>
              </a:rPr>
              <a:t>   if </a:t>
            </a:r>
            <a:r>
              <a:rPr lang="en-US" altLang="zh-CN" sz="2400" b="1" dirty="0">
                <a:solidFill>
                  <a:srgbClr val="CC0066"/>
                </a:solidFill>
              </a:rPr>
              <a:t>diag</a:t>
            </a:r>
            <a:r>
              <a:rPr lang="zh-CN" altLang="en-US" sz="2400" b="1" dirty="0">
                <a:solidFill>
                  <a:srgbClr val="CC0066"/>
                </a:solidFill>
              </a:rPr>
              <a:t>（</a:t>
            </a:r>
            <a:r>
              <a:rPr lang="en-US" altLang="zh-CN" sz="2400" b="1" dirty="0">
                <a:solidFill>
                  <a:srgbClr val="CC0066"/>
                </a:solidFill>
              </a:rPr>
              <a:t>i</a:t>
            </a:r>
            <a:r>
              <a:rPr lang="zh-CN" altLang="en-US" sz="2400" b="1" dirty="0">
                <a:solidFill>
                  <a:srgbClr val="CC0066"/>
                </a:solidFill>
              </a:rPr>
              <a:t>，</a:t>
            </a:r>
            <a:r>
              <a:rPr lang="en-US" altLang="zh-CN" sz="2400" b="1" dirty="0">
                <a:solidFill>
                  <a:srgbClr val="CC0066"/>
                </a:solidFill>
              </a:rPr>
              <a:t>j</a:t>
            </a:r>
            <a:r>
              <a:rPr lang="zh-CN" altLang="en-US" sz="2400" b="1" dirty="0">
                <a:solidFill>
                  <a:srgbClr val="CC0066"/>
                </a:solidFill>
              </a:rPr>
              <a:t>）＜</a:t>
            </a:r>
            <a:r>
              <a:rPr lang="en-US" altLang="zh-CN" sz="2400" b="1" dirty="0">
                <a:solidFill>
                  <a:srgbClr val="CC0066"/>
                </a:solidFill>
              </a:rPr>
              <a:t>diag</a:t>
            </a:r>
            <a:r>
              <a:rPr lang="zh-CN" altLang="en-US" sz="2400" b="1" dirty="0">
                <a:solidFill>
                  <a:srgbClr val="CC0066"/>
                </a:solidFill>
              </a:rPr>
              <a:t>（</a:t>
            </a:r>
            <a:r>
              <a:rPr lang="en-US" altLang="zh-CN" sz="2400" b="1" dirty="0">
                <a:solidFill>
                  <a:srgbClr val="CC0066"/>
                </a:solidFill>
              </a:rPr>
              <a:t>i</a:t>
            </a:r>
            <a:r>
              <a:rPr lang="zh-CN" altLang="en-US" sz="2400" b="1" dirty="0">
                <a:solidFill>
                  <a:srgbClr val="CC0066"/>
                </a:solidFill>
              </a:rPr>
              <a:t>，</a:t>
            </a:r>
            <a:r>
              <a:rPr lang="en-US" altLang="zh-CN" sz="2400" b="1" dirty="0">
                <a:solidFill>
                  <a:srgbClr val="CC0066"/>
                </a:solidFill>
              </a:rPr>
              <a:t>k</a:t>
            </a:r>
            <a:r>
              <a:rPr lang="zh-CN" altLang="en-US" sz="2400" b="1" dirty="0">
                <a:solidFill>
                  <a:srgbClr val="CC0066"/>
                </a:solidFill>
              </a:rPr>
              <a:t>）</a:t>
            </a:r>
            <a:r>
              <a:rPr lang="en-US" altLang="zh-CN" sz="2400" b="1" dirty="0">
                <a:solidFill>
                  <a:srgbClr val="CC0066"/>
                </a:solidFill>
              </a:rPr>
              <a:t>,then R</a:t>
            </a:r>
            <a:r>
              <a:rPr lang="en-US" altLang="zh-CN" sz="2400" b="1" baseline="-25000" dirty="0">
                <a:solidFill>
                  <a:srgbClr val="CC0066"/>
                </a:solidFill>
              </a:rPr>
              <a:t>ij</a:t>
            </a:r>
            <a:r>
              <a:rPr lang="zh-CN" altLang="en-US" sz="2400" b="1" dirty="0">
                <a:solidFill>
                  <a:srgbClr val="CC0066"/>
                </a:solidFill>
              </a:rPr>
              <a:t>排在</a:t>
            </a:r>
            <a:r>
              <a:rPr lang="en-US" altLang="zh-CN" sz="2400" b="1" dirty="0">
                <a:solidFill>
                  <a:srgbClr val="CC0066"/>
                </a:solidFill>
              </a:rPr>
              <a:t>R</a:t>
            </a:r>
            <a:r>
              <a:rPr lang="en-US" altLang="zh-CN" sz="2400" b="1" baseline="-25000" dirty="0">
                <a:solidFill>
                  <a:srgbClr val="CC0066"/>
                </a:solidFill>
              </a:rPr>
              <a:t>ik</a:t>
            </a:r>
            <a:r>
              <a:rPr lang="zh-CN" altLang="en-US" sz="2400" b="1" dirty="0">
                <a:solidFill>
                  <a:srgbClr val="CC0066"/>
                </a:solidFill>
              </a:rPr>
              <a:t>前．</a:t>
            </a:r>
            <a:endParaRPr lang="zh-CN" altLang="en-US" sz="2400" b="1" dirty="0">
              <a:solidFill>
                <a:srgbClr val="CC0066"/>
              </a:solidFill>
            </a:endParaRPr>
          </a:p>
          <a:p>
            <a:pPr eaLnBrk="1" hangingPunct="1">
              <a:lnSpc>
                <a:spcPct val="90000"/>
              </a:lnSpc>
              <a:buNone/>
            </a:pPr>
            <a:r>
              <a:rPr lang="zh-CN" altLang="en-US" sz="2400" b="1" dirty="0">
                <a:solidFill>
                  <a:srgbClr val="CC0066"/>
                </a:solidFill>
              </a:rPr>
              <a:t>  </a:t>
            </a:r>
            <a:r>
              <a:rPr lang="en-US" altLang="zh-CN" sz="2400" b="1" dirty="0">
                <a:solidFill>
                  <a:srgbClr val="CC0066"/>
                </a:solidFill>
              </a:rPr>
              <a:t>if diag</a:t>
            </a:r>
            <a:r>
              <a:rPr lang="zh-CN" altLang="en-US" sz="2400" b="1" dirty="0">
                <a:solidFill>
                  <a:srgbClr val="CC0066"/>
                </a:solidFill>
              </a:rPr>
              <a:t>（</a:t>
            </a:r>
            <a:r>
              <a:rPr lang="en-US" altLang="zh-CN" sz="2400" b="1" dirty="0">
                <a:solidFill>
                  <a:srgbClr val="CC0066"/>
                </a:solidFill>
              </a:rPr>
              <a:t>i</a:t>
            </a:r>
            <a:r>
              <a:rPr lang="zh-CN" altLang="en-US" sz="2400" b="1" dirty="0">
                <a:solidFill>
                  <a:srgbClr val="CC0066"/>
                </a:solidFill>
              </a:rPr>
              <a:t>，</a:t>
            </a:r>
            <a:r>
              <a:rPr lang="en-US" altLang="zh-CN" sz="2400" b="1" dirty="0">
                <a:solidFill>
                  <a:srgbClr val="CC0066"/>
                </a:solidFill>
              </a:rPr>
              <a:t>j</a:t>
            </a:r>
            <a:r>
              <a:rPr lang="zh-CN" altLang="en-US" sz="2400" b="1" dirty="0">
                <a:solidFill>
                  <a:srgbClr val="CC0066"/>
                </a:solidFill>
              </a:rPr>
              <a:t>）</a:t>
            </a:r>
            <a:r>
              <a:rPr lang="en-US" altLang="zh-CN" sz="2400" b="1" dirty="0">
                <a:solidFill>
                  <a:srgbClr val="CC0066"/>
                </a:solidFill>
              </a:rPr>
              <a:t>= diag</a:t>
            </a:r>
            <a:r>
              <a:rPr lang="zh-CN" altLang="en-US" sz="2400" b="1" dirty="0">
                <a:solidFill>
                  <a:srgbClr val="CC0066"/>
                </a:solidFill>
              </a:rPr>
              <a:t>（</a:t>
            </a:r>
            <a:r>
              <a:rPr lang="en-US" altLang="zh-CN" sz="2400" b="1" dirty="0">
                <a:solidFill>
                  <a:srgbClr val="CC0066"/>
                </a:solidFill>
              </a:rPr>
              <a:t>i</a:t>
            </a:r>
            <a:r>
              <a:rPr lang="zh-CN" altLang="en-US" sz="2400" b="1" dirty="0">
                <a:solidFill>
                  <a:srgbClr val="CC0066"/>
                </a:solidFill>
              </a:rPr>
              <a:t>，</a:t>
            </a:r>
            <a:r>
              <a:rPr lang="en-US" altLang="zh-CN" sz="2400" b="1" dirty="0">
                <a:solidFill>
                  <a:srgbClr val="CC0066"/>
                </a:solidFill>
              </a:rPr>
              <a:t>k</a:t>
            </a:r>
            <a:r>
              <a:rPr lang="zh-CN" altLang="en-US" sz="2400" b="1" dirty="0">
                <a:solidFill>
                  <a:srgbClr val="CC0066"/>
                </a:solidFill>
              </a:rPr>
              <a:t>），</a:t>
            </a:r>
            <a:r>
              <a:rPr lang="en-US" altLang="zh-CN" sz="2400" b="1" dirty="0">
                <a:solidFill>
                  <a:srgbClr val="CC0066"/>
                </a:solidFill>
              </a:rPr>
              <a:t>then</a:t>
            </a:r>
            <a:r>
              <a:rPr lang="zh-CN" altLang="en-US" sz="2400" b="1" dirty="0">
                <a:solidFill>
                  <a:srgbClr val="CC0066"/>
                </a:solidFill>
              </a:rPr>
              <a:t>与以前相同</a:t>
            </a:r>
            <a:endParaRPr lang="zh-CN" altLang="en-US" sz="1800" b="1" dirty="0">
              <a:solidFill>
                <a:srgbClr val="CC0066"/>
              </a:solidFill>
              <a:sym typeface="Symbol" panose="05050102010706020507" pitchFamily="18" charset="2"/>
            </a:endParaRPr>
          </a:p>
        </p:txBody>
      </p:sp>
      <p:sp>
        <p:nvSpPr>
          <p:cNvPr id="15366" name="AutoShape 4"/>
          <p:cNvSpPr/>
          <p:nvPr/>
        </p:nvSpPr>
        <p:spPr>
          <a:xfrm>
            <a:off x="6696075" y="1628775"/>
            <a:ext cx="2447925" cy="431800"/>
          </a:xfrm>
          <a:prstGeom prst="wedgeRoundRectCallout">
            <a:avLst>
              <a:gd name="adj1" fmla="val -30093"/>
              <a:gd name="adj2" fmla="val 511764"/>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buNone/>
            </a:pPr>
            <a:r>
              <a:rPr lang="en-US" altLang="zh-CN" sz="1800" b="1" dirty="0">
                <a:sym typeface="Symbol" panose="05050102010706020507" pitchFamily="18" charset="2"/>
              </a:rPr>
              <a:t>R</a:t>
            </a:r>
            <a:r>
              <a:rPr lang="en-US" altLang="zh-CN" sz="1800" b="1" baseline="-25000" dirty="0">
                <a:sym typeface="Symbol" panose="05050102010706020507" pitchFamily="18" charset="2"/>
              </a:rPr>
              <a:t>ij</a:t>
            </a:r>
            <a:r>
              <a:rPr lang="zh-CN" altLang="en-US" sz="1800" b="1" dirty="0">
                <a:sym typeface="Symbol" panose="05050102010706020507" pitchFamily="18" charset="2"/>
              </a:rPr>
              <a:t>排在</a:t>
            </a:r>
            <a:r>
              <a:rPr lang="en-US" altLang="zh-CN" sz="1800" b="1" dirty="0">
                <a:sym typeface="Symbol" panose="05050102010706020507" pitchFamily="18" charset="2"/>
              </a:rPr>
              <a:t>R</a:t>
            </a:r>
            <a:r>
              <a:rPr lang="en-US" altLang="zh-CN" sz="1800" b="1" baseline="-25000" dirty="0">
                <a:sym typeface="Symbol" panose="05050102010706020507" pitchFamily="18" charset="2"/>
              </a:rPr>
              <a:t>ik</a:t>
            </a:r>
            <a:r>
              <a:rPr lang="zh-CN" altLang="en-US" sz="1800" b="1" dirty="0">
                <a:sym typeface="Symbol" panose="05050102010706020507" pitchFamily="18" charset="2"/>
              </a:rPr>
              <a:t>之前</a:t>
            </a:r>
            <a:r>
              <a:rPr lang="en-US" altLang="zh-CN" sz="1800" b="1" dirty="0">
                <a:sym typeface="Symbol" panose="05050102010706020507" pitchFamily="18" charset="2"/>
              </a:rPr>
              <a:t>j&lt;k</a:t>
            </a:r>
            <a:endParaRPr lang="en-US" altLang="zh-CN" sz="1800" b="1" dirty="0">
              <a:sym typeface="Symbol" panose="05050102010706020507" pitchFamily="18" charset="2"/>
            </a:endParaRPr>
          </a:p>
          <a:p>
            <a:pPr marL="0" lvl="0" indent="0" algn="ctr" eaLnBrk="1" hangingPunct="1">
              <a:spcBef>
                <a:spcPct val="0"/>
              </a:spcBef>
              <a:buClrTx/>
              <a:buSzTx/>
              <a:buFontTx/>
              <a:buNone/>
            </a:pPr>
            <a:endParaRPr lang="en-US" altLang="zh-CN" sz="1800" dirty="0"/>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6387"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16388" name="AutoShape 2"/>
          <p:cNvSpPr>
            <a:spLocks noGrp="1"/>
          </p:cNvSpPr>
          <p:nvPr>
            <p:ph type="title"/>
          </p:nvPr>
        </p:nvSpPr>
        <p:spPr>
          <a:ln/>
        </p:spPr>
        <p:txBody>
          <a:bodyPr vert="horz" wrap="square" lIns="91440" tIns="45720" rIns="91440" bIns="45720" anchor="b" anchorCtr="0"/>
          <a:p>
            <a:pPr eaLnBrk="1" hangingPunct="1"/>
            <a:r>
              <a:rPr lang="zh-CN" altLang="en-US" dirty="0"/>
              <a:t>课堂练习：</a:t>
            </a:r>
            <a:endParaRPr lang="zh-CN" altLang="en-US" dirty="0"/>
          </a:p>
        </p:txBody>
      </p:sp>
      <p:sp>
        <p:nvSpPr>
          <p:cNvPr id="16389" name="Rectangle 3"/>
          <p:cNvSpPr>
            <a:spLocks noGrp="1"/>
          </p:cNvSpPr>
          <p:nvPr>
            <p:ph idx="1"/>
          </p:nvPr>
        </p:nvSpPr>
        <p:spPr>
          <a:ln/>
        </p:spPr>
        <p:txBody>
          <a:bodyPr vert="horz" wrap="square" lIns="91440" tIns="45720" rIns="91440" bIns="45720" anchor="t" anchorCtr="0"/>
          <a:p>
            <a:pPr algn="just" eaLnBrk="1" hangingPunct="1"/>
            <a:r>
              <a:rPr lang="zh-CN" altLang="en-US" b="1" dirty="0">
                <a:solidFill>
                  <a:srgbClr val="000000"/>
                </a:solidFill>
                <a:latin typeface="Times New Roman" panose="02020603050405020304" pitchFamily="18" charset="0"/>
                <a:cs typeface="Times New Roman" panose="02020603050405020304" pitchFamily="18" charset="0"/>
              </a:rPr>
              <a:t>请用回溯搜索策略</a:t>
            </a:r>
            <a:r>
              <a:rPr lang="en-US" altLang="zh-CN" b="1" dirty="0">
                <a:solidFill>
                  <a:srgbClr val="000000"/>
                </a:solidFill>
                <a:latin typeface="Times New Roman" panose="02020603050405020304" pitchFamily="18" charset="0"/>
                <a:cs typeface="Times New Roman" panose="02020603050405020304" pitchFamily="18" charset="0"/>
              </a:rPr>
              <a:t>BACKTRACK</a:t>
            </a:r>
            <a:r>
              <a:rPr lang="zh-CN" altLang="en-US" b="1" dirty="0">
                <a:solidFill>
                  <a:srgbClr val="000000"/>
                </a:solidFill>
                <a:latin typeface="Times New Roman" panose="02020603050405020304" pitchFamily="18" charset="0"/>
                <a:cs typeface="Times New Roman" panose="02020603050405020304" pitchFamily="18" charset="0"/>
              </a:rPr>
              <a:t>求解四皇后问题，要求规则排序使用对角函数</a:t>
            </a:r>
            <a:r>
              <a:rPr lang="en-US" altLang="zh-CN" b="1" dirty="0">
                <a:solidFill>
                  <a:srgbClr val="000000"/>
                </a:solidFill>
                <a:latin typeface="Times New Roman" panose="02020603050405020304" pitchFamily="18" charset="0"/>
                <a:cs typeface="Times New Roman" panose="02020603050405020304" pitchFamily="18" charset="0"/>
              </a:rPr>
              <a:t>diag(i, j)</a:t>
            </a:r>
            <a:r>
              <a:rPr lang="zh-CN" altLang="en-US" b="1" dirty="0">
                <a:solidFill>
                  <a:srgbClr val="000000"/>
                </a:solidFill>
                <a:latin typeface="Times New Roman" panose="02020603050405020304" pitchFamily="18" charset="0"/>
                <a:cs typeface="Times New Roman" panose="02020603050405020304" pitchFamily="18" charset="0"/>
              </a:rPr>
              <a:t>。如果</a:t>
            </a:r>
            <a:r>
              <a:rPr lang="en-US" altLang="zh-CN" b="1" dirty="0">
                <a:solidFill>
                  <a:srgbClr val="000000"/>
                </a:solidFill>
                <a:latin typeface="Times New Roman" panose="02020603050405020304" pitchFamily="18" charset="0"/>
                <a:cs typeface="Times New Roman" panose="02020603050405020304" pitchFamily="18" charset="0"/>
              </a:rPr>
              <a:t>diag(i, j)</a:t>
            </a:r>
            <a:r>
              <a:rPr lang="zh-CN" altLang="en-US" b="1" dirty="0">
                <a:solidFill>
                  <a:srgbClr val="000000"/>
                </a:solidFill>
                <a:latin typeface="Times New Roman" panose="02020603050405020304" pitchFamily="18" charset="0"/>
                <a:cs typeface="Times New Roman" panose="02020603050405020304" pitchFamily="18" charset="0"/>
              </a:rPr>
              <a:t>＜</a:t>
            </a:r>
            <a:r>
              <a:rPr lang="en-US" altLang="zh-CN" b="1" dirty="0">
                <a:solidFill>
                  <a:srgbClr val="000000"/>
                </a:solidFill>
                <a:latin typeface="Times New Roman" panose="02020603050405020304" pitchFamily="18" charset="0"/>
                <a:cs typeface="Times New Roman" panose="02020603050405020304" pitchFamily="18" charset="0"/>
              </a:rPr>
              <a:t>diag(i, k)</a:t>
            </a:r>
            <a:r>
              <a:rPr lang="zh-CN" altLang="en-US" b="1" dirty="0">
                <a:solidFill>
                  <a:srgbClr val="000000"/>
                </a:solidFill>
                <a:latin typeface="Times New Roman" panose="02020603050405020304" pitchFamily="18" charset="0"/>
                <a:cs typeface="Times New Roman" panose="02020603050405020304" pitchFamily="18" charset="0"/>
              </a:rPr>
              <a:t>，则在排序中把</a:t>
            </a:r>
            <a:r>
              <a:rPr lang="en-US" altLang="zh-CN" b="1" dirty="0">
                <a:solidFill>
                  <a:srgbClr val="000000"/>
                </a:solidFill>
                <a:latin typeface="Times New Roman" panose="02020603050405020304" pitchFamily="18" charset="0"/>
                <a:cs typeface="Times New Roman" panose="02020603050405020304" pitchFamily="18" charset="0"/>
              </a:rPr>
              <a:t>R</a:t>
            </a:r>
            <a:r>
              <a:rPr lang="en-US" altLang="zh-CN" b="1" baseline="-30000" dirty="0">
                <a:solidFill>
                  <a:srgbClr val="000000"/>
                </a:solidFill>
                <a:latin typeface="Times New Roman" panose="02020603050405020304" pitchFamily="18" charset="0"/>
                <a:cs typeface="Times New Roman" panose="02020603050405020304" pitchFamily="18" charset="0"/>
              </a:rPr>
              <a:t>ij</a:t>
            </a:r>
            <a:r>
              <a:rPr lang="zh-CN" altLang="en-US" b="1" dirty="0">
                <a:solidFill>
                  <a:srgbClr val="000000"/>
                </a:solidFill>
                <a:latin typeface="Times New Roman" panose="02020603050405020304" pitchFamily="18" charset="0"/>
                <a:cs typeface="Times New Roman" panose="02020603050405020304" pitchFamily="18" charset="0"/>
              </a:rPr>
              <a:t>放在</a:t>
            </a:r>
            <a:r>
              <a:rPr lang="en-US" altLang="zh-CN" b="1" dirty="0">
                <a:solidFill>
                  <a:srgbClr val="000000"/>
                </a:solidFill>
                <a:latin typeface="Times New Roman" panose="02020603050405020304" pitchFamily="18" charset="0"/>
                <a:cs typeface="Times New Roman" panose="02020603050405020304" pitchFamily="18" charset="0"/>
              </a:rPr>
              <a:t>R</a:t>
            </a:r>
            <a:r>
              <a:rPr lang="en-US" altLang="zh-CN" b="1" baseline="-30000" dirty="0">
                <a:solidFill>
                  <a:srgbClr val="000000"/>
                </a:solidFill>
                <a:latin typeface="Times New Roman" panose="02020603050405020304" pitchFamily="18" charset="0"/>
                <a:cs typeface="Times New Roman" panose="02020603050405020304" pitchFamily="18" charset="0"/>
              </a:rPr>
              <a:t>ik</a:t>
            </a:r>
            <a:r>
              <a:rPr lang="zh-CN" altLang="en-US" b="1" dirty="0">
                <a:solidFill>
                  <a:srgbClr val="000000"/>
                </a:solidFill>
                <a:latin typeface="Times New Roman" panose="02020603050405020304" pitchFamily="18" charset="0"/>
                <a:cs typeface="Times New Roman" panose="02020603050405020304" pitchFamily="18" charset="0"/>
              </a:rPr>
              <a:t>的前面；如果</a:t>
            </a:r>
            <a:r>
              <a:rPr lang="en-US" altLang="zh-CN" b="1" dirty="0">
                <a:solidFill>
                  <a:srgbClr val="000000"/>
                </a:solidFill>
                <a:latin typeface="Times New Roman" panose="02020603050405020304" pitchFamily="18" charset="0"/>
                <a:cs typeface="Times New Roman" panose="02020603050405020304" pitchFamily="18" charset="0"/>
              </a:rPr>
              <a:t>diag(i, j)=diag(i, k)</a:t>
            </a:r>
            <a:r>
              <a:rPr lang="zh-CN" altLang="en-US" b="1" dirty="0">
                <a:solidFill>
                  <a:srgbClr val="000000"/>
                </a:solidFill>
                <a:latin typeface="Times New Roman" panose="02020603050405020304" pitchFamily="18" charset="0"/>
                <a:cs typeface="Times New Roman" panose="02020603050405020304" pitchFamily="18" charset="0"/>
              </a:rPr>
              <a:t>，</a:t>
            </a:r>
            <a:r>
              <a:rPr lang="en-US" altLang="zh-CN" b="1" dirty="0">
                <a:solidFill>
                  <a:srgbClr val="000000"/>
                </a:solidFill>
                <a:latin typeface="Times New Roman" panose="02020603050405020304" pitchFamily="18" charset="0"/>
                <a:cs typeface="Times New Roman" panose="02020603050405020304" pitchFamily="18" charset="0"/>
              </a:rPr>
              <a:t>j&lt;k,</a:t>
            </a:r>
            <a:r>
              <a:rPr lang="zh-CN" altLang="en-US" b="1" dirty="0">
                <a:solidFill>
                  <a:srgbClr val="000000"/>
                </a:solidFill>
                <a:latin typeface="Times New Roman" panose="02020603050405020304" pitchFamily="18" charset="0"/>
                <a:cs typeface="Times New Roman" panose="02020603050405020304" pitchFamily="18" charset="0"/>
              </a:rPr>
              <a:t>则把</a:t>
            </a:r>
            <a:r>
              <a:rPr lang="en-US" altLang="zh-CN" b="1" dirty="0">
                <a:solidFill>
                  <a:srgbClr val="000000"/>
                </a:solidFill>
                <a:latin typeface="Times New Roman" panose="02020603050405020304" pitchFamily="18" charset="0"/>
                <a:cs typeface="Times New Roman" panose="02020603050405020304" pitchFamily="18" charset="0"/>
              </a:rPr>
              <a:t>R</a:t>
            </a:r>
            <a:r>
              <a:rPr lang="en-US" altLang="zh-CN" b="1" baseline="-30000" dirty="0">
                <a:solidFill>
                  <a:srgbClr val="000000"/>
                </a:solidFill>
                <a:latin typeface="Times New Roman" panose="02020603050405020304" pitchFamily="18" charset="0"/>
                <a:cs typeface="Times New Roman" panose="02020603050405020304" pitchFamily="18" charset="0"/>
              </a:rPr>
              <a:t>ij</a:t>
            </a:r>
            <a:r>
              <a:rPr lang="zh-CN" altLang="en-US" b="1" dirty="0">
                <a:solidFill>
                  <a:srgbClr val="000000"/>
                </a:solidFill>
                <a:latin typeface="Times New Roman" panose="02020603050405020304" pitchFamily="18" charset="0"/>
                <a:cs typeface="Times New Roman" panose="02020603050405020304" pitchFamily="18" charset="0"/>
              </a:rPr>
              <a:t>放在</a:t>
            </a:r>
            <a:r>
              <a:rPr lang="en-US" altLang="zh-CN" b="1" dirty="0">
                <a:solidFill>
                  <a:srgbClr val="000000"/>
                </a:solidFill>
                <a:latin typeface="Times New Roman" panose="02020603050405020304" pitchFamily="18" charset="0"/>
                <a:cs typeface="Times New Roman" panose="02020603050405020304" pitchFamily="18" charset="0"/>
              </a:rPr>
              <a:t>R</a:t>
            </a:r>
            <a:r>
              <a:rPr lang="en-US" altLang="zh-CN" b="1" baseline="-30000" dirty="0">
                <a:solidFill>
                  <a:srgbClr val="000000"/>
                </a:solidFill>
                <a:latin typeface="Times New Roman" panose="02020603050405020304" pitchFamily="18" charset="0"/>
                <a:cs typeface="Times New Roman" panose="02020603050405020304" pitchFamily="18" charset="0"/>
              </a:rPr>
              <a:t>ik</a:t>
            </a:r>
            <a:r>
              <a:rPr lang="zh-CN" altLang="en-US" b="1" dirty="0">
                <a:solidFill>
                  <a:srgbClr val="000000"/>
                </a:solidFill>
                <a:latin typeface="Times New Roman" panose="02020603050405020304" pitchFamily="18" charset="0"/>
                <a:cs typeface="Times New Roman" panose="02020603050405020304" pitchFamily="18" charset="0"/>
              </a:rPr>
              <a:t>的前面。其中</a:t>
            </a:r>
            <a:r>
              <a:rPr lang="en-US" altLang="zh-CN" b="1" dirty="0">
                <a:solidFill>
                  <a:srgbClr val="000000"/>
                </a:solidFill>
                <a:latin typeface="Times New Roman" panose="02020603050405020304" pitchFamily="18" charset="0"/>
                <a:cs typeface="Times New Roman" panose="02020603050405020304" pitchFamily="18" charset="0"/>
              </a:rPr>
              <a:t>diag(i, j)</a:t>
            </a:r>
            <a:r>
              <a:rPr lang="zh-CN" altLang="en-US" b="1" dirty="0">
                <a:solidFill>
                  <a:srgbClr val="000000"/>
                </a:solidFill>
                <a:latin typeface="Times New Roman" panose="02020603050405020304" pitchFamily="18" charset="0"/>
                <a:cs typeface="Times New Roman" panose="02020603050405020304" pitchFamily="18" charset="0"/>
              </a:rPr>
              <a:t>定义为通过单元</a:t>
            </a:r>
            <a:r>
              <a:rPr lang="en-US" altLang="zh-CN" b="1" dirty="0">
                <a:solidFill>
                  <a:srgbClr val="000000"/>
                </a:solidFill>
                <a:latin typeface="Times New Roman" panose="02020603050405020304" pitchFamily="18" charset="0"/>
                <a:cs typeface="Times New Roman" panose="02020603050405020304" pitchFamily="18" charset="0"/>
              </a:rPr>
              <a:t>(i, j)</a:t>
            </a:r>
            <a:r>
              <a:rPr lang="zh-CN" altLang="en-US" b="1" dirty="0">
                <a:solidFill>
                  <a:srgbClr val="000000"/>
                </a:solidFill>
                <a:latin typeface="Times New Roman" panose="02020603050405020304" pitchFamily="18" charset="0"/>
                <a:cs typeface="Times New Roman" panose="02020603050405020304" pitchFamily="18" charset="0"/>
              </a:rPr>
              <a:t>的最长对角线的长度．</a:t>
            </a:r>
            <a:endParaRPr lang="zh-CN" altLang="en-US" b="1" dirty="0">
              <a:solidFill>
                <a:srgbClr val="000000"/>
              </a:solidFill>
              <a:latin typeface="Times New Roman" panose="02020603050405020304" pitchFamily="18" charset="0"/>
              <a:ea typeface="Times New Roman" panose="02020603050405020304" pitchFamily="18" charset="0"/>
            </a:endParaRPr>
          </a:p>
        </p:txBody>
      </p:sp>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7411"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17412" name="AutoShape 2"/>
          <p:cNvSpPr/>
          <p:nvPr/>
        </p:nvSpPr>
        <p:spPr>
          <a:xfrm>
            <a:off x="762000" y="7620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zh-CN" altLang="en-US" sz="3600" b="1" dirty="0">
                <a:solidFill>
                  <a:schemeClr val="tx2"/>
                </a:solidFill>
              </a:rPr>
              <a:t>三、</a:t>
            </a:r>
            <a:r>
              <a:rPr lang="en-US" altLang="zh-CN" sz="3200" dirty="0">
                <a:solidFill>
                  <a:schemeClr val="tx2"/>
                </a:solidFill>
              </a:rPr>
              <a:t>BACKTRACK</a:t>
            </a:r>
            <a:r>
              <a:rPr lang="zh-CN" altLang="en-US" sz="3200" dirty="0">
                <a:solidFill>
                  <a:schemeClr val="tx2"/>
                </a:solidFill>
              </a:rPr>
              <a:t>算法的修改与补充</a:t>
            </a:r>
            <a:endParaRPr lang="zh-CN" altLang="en-US" sz="3200" dirty="0">
              <a:solidFill>
                <a:schemeClr val="tx2"/>
              </a:solidFill>
            </a:endParaRPr>
          </a:p>
        </p:txBody>
      </p:sp>
      <p:sp>
        <p:nvSpPr>
          <p:cNvPr id="17413" name="Rectangle 3"/>
          <p:cNvSpPr/>
          <p:nvPr/>
        </p:nvSpPr>
        <p:spPr>
          <a:xfrm>
            <a:off x="900113" y="2276475"/>
            <a:ext cx="7693025" cy="372427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342900" lvl="0" indent="-342900" eaLnBrk="1" hangingPunct="1">
              <a:spcBef>
                <a:spcPct val="0"/>
              </a:spcBef>
              <a:buNone/>
            </a:pPr>
            <a:r>
              <a:rPr lang="en-US" altLang="zh-CN" sz="2400" b="1" dirty="0"/>
              <a:t>Recursive Procedure BACKTRACK</a:t>
            </a:r>
            <a:r>
              <a:rPr lang="zh-CN" altLang="en-US" sz="2400" b="1" dirty="0"/>
              <a:t>（</a:t>
            </a:r>
            <a:r>
              <a:rPr lang="en-US" altLang="zh-CN" sz="2400" b="1" dirty="0"/>
              <a:t>DATA</a:t>
            </a:r>
            <a:r>
              <a:rPr lang="zh-CN" altLang="en-US" sz="2400" b="1" dirty="0"/>
              <a:t>）</a:t>
            </a:r>
            <a:endParaRPr lang="zh-CN" altLang="en-US" sz="2400" b="1" dirty="0"/>
          </a:p>
          <a:p>
            <a:pPr marL="342900" lvl="0" indent="-342900" eaLnBrk="1" hangingPunct="1">
              <a:spcBef>
                <a:spcPct val="0"/>
              </a:spcBef>
              <a:buNone/>
            </a:pPr>
            <a:r>
              <a:rPr lang="en-US" altLang="zh-CN" sz="2400" b="1" dirty="0"/>
              <a:t>s1</a:t>
            </a:r>
            <a:r>
              <a:rPr lang="zh-CN" altLang="en-US" sz="2400" b="1" dirty="0"/>
              <a:t>． </a:t>
            </a:r>
            <a:r>
              <a:rPr lang="en-US" altLang="zh-CN" sz="2400" b="1" dirty="0"/>
              <a:t>if TERM</a:t>
            </a:r>
            <a:r>
              <a:rPr lang="zh-CN" altLang="en-US" sz="2400" b="1" dirty="0"/>
              <a:t>（</a:t>
            </a:r>
            <a:r>
              <a:rPr lang="en-US" altLang="zh-CN" sz="2400" b="1" dirty="0"/>
              <a:t>DATA</a:t>
            </a:r>
            <a:r>
              <a:rPr lang="zh-CN" altLang="en-US" sz="2400" b="1" dirty="0"/>
              <a:t>），</a:t>
            </a:r>
            <a:r>
              <a:rPr lang="en-US" altLang="zh-CN" sz="2400" b="1" dirty="0"/>
              <a:t>return NIL</a:t>
            </a:r>
            <a:r>
              <a:rPr lang="zh-CN" altLang="en-US" sz="2400" b="1" dirty="0"/>
              <a:t>；</a:t>
            </a:r>
            <a:endParaRPr lang="zh-CN" altLang="en-US" sz="2400" b="1" dirty="0"/>
          </a:p>
          <a:p>
            <a:pPr marL="342900" lvl="0" indent="-342900" eaLnBrk="1" hangingPunct="1">
              <a:spcBef>
                <a:spcPct val="0"/>
              </a:spcBef>
              <a:buNone/>
            </a:pPr>
            <a:r>
              <a:rPr lang="en-US" altLang="zh-CN" sz="2400" b="1" dirty="0"/>
              <a:t>s2</a:t>
            </a:r>
            <a:r>
              <a:rPr lang="zh-CN" altLang="en-US" sz="2400" b="1" dirty="0"/>
              <a:t>．</a:t>
            </a:r>
            <a:r>
              <a:rPr lang="en-US" altLang="zh-CN" sz="2400" b="1" dirty="0"/>
              <a:t>if DEADEND</a:t>
            </a:r>
            <a:r>
              <a:rPr lang="zh-CN" altLang="en-US" sz="2400" b="1" dirty="0"/>
              <a:t>（</a:t>
            </a:r>
            <a:r>
              <a:rPr lang="en-US" altLang="zh-CN" sz="2400" b="1" dirty="0"/>
              <a:t>DATA</a:t>
            </a:r>
            <a:r>
              <a:rPr lang="zh-CN" altLang="en-US" sz="2400" b="1" dirty="0"/>
              <a:t>），</a:t>
            </a:r>
            <a:r>
              <a:rPr lang="en-US" altLang="zh-CN" sz="2400" b="1" dirty="0"/>
              <a:t>return FAIL</a:t>
            </a:r>
            <a:r>
              <a:rPr lang="zh-CN" altLang="en-US" sz="2400" b="1" dirty="0"/>
              <a:t>；</a:t>
            </a:r>
            <a:endParaRPr lang="zh-CN" altLang="en-US" sz="2400" b="1" dirty="0"/>
          </a:p>
          <a:p>
            <a:pPr marL="342900" lvl="0" indent="-342900" eaLnBrk="1" hangingPunct="1">
              <a:spcBef>
                <a:spcPct val="0"/>
              </a:spcBef>
              <a:buNone/>
            </a:pPr>
            <a:r>
              <a:rPr lang="en-US" altLang="zh-CN" sz="2400" b="1" dirty="0"/>
              <a:t>s3</a:t>
            </a:r>
            <a:r>
              <a:rPr lang="zh-CN" altLang="en-US" sz="2400" b="1" dirty="0"/>
              <a:t>．</a:t>
            </a:r>
            <a:r>
              <a:rPr lang="en-US" altLang="zh-CN" sz="2400" b="1" dirty="0"/>
              <a:t>RULES←APPRULES</a:t>
            </a:r>
            <a:r>
              <a:rPr lang="zh-CN" altLang="en-US" sz="2400" b="1" dirty="0"/>
              <a:t>（</a:t>
            </a:r>
            <a:r>
              <a:rPr lang="en-US" altLang="zh-CN" sz="2400" b="1" dirty="0"/>
              <a:t>DATA</a:t>
            </a:r>
            <a:r>
              <a:rPr lang="zh-CN" altLang="en-US" sz="2400" b="1" dirty="0"/>
              <a:t>）；</a:t>
            </a:r>
            <a:endParaRPr lang="zh-CN" altLang="en-US" sz="2400" b="1" dirty="0"/>
          </a:p>
          <a:p>
            <a:pPr marL="342900" lvl="0" indent="-342900" eaLnBrk="1" hangingPunct="1">
              <a:spcBef>
                <a:spcPct val="0"/>
              </a:spcBef>
              <a:buNone/>
            </a:pPr>
            <a:r>
              <a:rPr lang="en-US" altLang="zh-CN" sz="2400" b="1" dirty="0"/>
              <a:t>s4</a:t>
            </a:r>
            <a:r>
              <a:rPr lang="zh-CN" altLang="en-US" sz="2400" b="1" dirty="0"/>
              <a:t>． </a:t>
            </a:r>
            <a:r>
              <a:rPr lang="en-US" altLang="zh-CN" sz="2400" b="1" dirty="0"/>
              <a:t>LOOP</a:t>
            </a:r>
            <a:r>
              <a:rPr lang="zh-CN" altLang="en-US" sz="2400" b="1" dirty="0"/>
              <a:t>：</a:t>
            </a:r>
            <a:r>
              <a:rPr lang="en-US" altLang="zh-CN" sz="2400" b="1" dirty="0"/>
              <a:t>if NULL</a:t>
            </a:r>
            <a:r>
              <a:rPr lang="zh-CN" altLang="en-US" sz="2400" b="1" dirty="0"/>
              <a:t>（</a:t>
            </a:r>
            <a:r>
              <a:rPr lang="en-US" altLang="zh-CN" sz="2400" b="1" dirty="0"/>
              <a:t>RULES</a:t>
            </a:r>
            <a:r>
              <a:rPr lang="zh-CN" altLang="en-US" sz="2400" b="1" dirty="0"/>
              <a:t>）；</a:t>
            </a:r>
            <a:r>
              <a:rPr lang="en-US" altLang="zh-CN" sz="2400" b="1" dirty="0"/>
              <a:t>return FAIL</a:t>
            </a:r>
            <a:r>
              <a:rPr lang="zh-CN" altLang="en-US" sz="2400" b="1" dirty="0"/>
              <a:t>；</a:t>
            </a:r>
            <a:endParaRPr lang="zh-CN" altLang="en-US" sz="2400" b="1" dirty="0"/>
          </a:p>
          <a:p>
            <a:pPr marL="342900" lvl="0" indent="-342900" eaLnBrk="1" hangingPunct="1">
              <a:spcBef>
                <a:spcPct val="0"/>
              </a:spcBef>
              <a:buNone/>
            </a:pPr>
            <a:r>
              <a:rPr lang="en-US" altLang="zh-CN" sz="2400" b="1" dirty="0"/>
              <a:t>s5</a:t>
            </a:r>
            <a:r>
              <a:rPr lang="zh-CN" altLang="en-US" sz="2400" b="1" dirty="0"/>
              <a:t>． </a:t>
            </a:r>
            <a:r>
              <a:rPr lang="en-US" altLang="zh-CN" sz="2400" b="1" dirty="0"/>
              <a:t>R←FIRST</a:t>
            </a:r>
            <a:r>
              <a:rPr lang="zh-CN" altLang="en-US" sz="2400" b="1" dirty="0"/>
              <a:t>（</a:t>
            </a:r>
            <a:r>
              <a:rPr lang="en-US" altLang="zh-CN" sz="2400" b="1" dirty="0"/>
              <a:t>RULES</a:t>
            </a:r>
            <a:r>
              <a:rPr lang="zh-CN" altLang="en-US" sz="2400" b="1" dirty="0"/>
              <a:t>）； </a:t>
            </a:r>
            <a:endParaRPr lang="zh-CN" altLang="en-US" sz="2400" b="1" dirty="0"/>
          </a:p>
          <a:p>
            <a:pPr marL="342900" lvl="0" indent="-342900" eaLnBrk="1" hangingPunct="1">
              <a:spcBef>
                <a:spcPct val="0"/>
              </a:spcBef>
              <a:buNone/>
            </a:pPr>
            <a:r>
              <a:rPr lang="en-US" altLang="zh-CN" sz="2400" b="1" dirty="0"/>
              <a:t>s6</a:t>
            </a:r>
            <a:r>
              <a:rPr lang="zh-CN" altLang="en-US" sz="2400" b="1" dirty="0"/>
              <a:t>． </a:t>
            </a:r>
            <a:r>
              <a:rPr lang="en-US" altLang="zh-CN" sz="2400" b="1" dirty="0"/>
              <a:t>RULES←TAIL</a:t>
            </a:r>
            <a:r>
              <a:rPr lang="zh-CN" altLang="en-US" sz="2400" b="1" dirty="0"/>
              <a:t>（</a:t>
            </a:r>
            <a:r>
              <a:rPr lang="en-US" altLang="zh-CN" sz="2400" b="1" dirty="0"/>
              <a:t>RULES</a:t>
            </a:r>
            <a:r>
              <a:rPr lang="zh-CN" altLang="en-US" sz="2400" b="1" dirty="0"/>
              <a:t>）； </a:t>
            </a:r>
            <a:endParaRPr lang="zh-CN" altLang="en-US" sz="2400" b="1" dirty="0"/>
          </a:p>
          <a:p>
            <a:pPr marL="342900" lvl="0" indent="-342900" eaLnBrk="1" hangingPunct="1">
              <a:spcBef>
                <a:spcPct val="0"/>
              </a:spcBef>
              <a:buNone/>
            </a:pPr>
            <a:r>
              <a:rPr lang="en-US" altLang="zh-CN" sz="2400" b="1" dirty="0"/>
              <a:t>s7</a:t>
            </a:r>
            <a:r>
              <a:rPr lang="zh-CN" altLang="en-US" sz="2400" b="1" dirty="0"/>
              <a:t>． </a:t>
            </a:r>
            <a:r>
              <a:rPr lang="en-US" altLang="zh-CN" sz="2400" b="1" dirty="0"/>
              <a:t>RDATA←R</a:t>
            </a:r>
            <a:r>
              <a:rPr lang="zh-CN" altLang="en-US" sz="2400" b="1" dirty="0"/>
              <a:t>（</a:t>
            </a:r>
            <a:r>
              <a:rPr lang="en-US" altLang="zh-CN" sz="2400" b="1" dirty="0"/>
              <a:t>DATA</a:t>
            </a:r>
            <a:r>
              <a:rPr lang="zh-CN" altLang="en-US" sz="2400" b="1" dirty="0"/>
              <a:t>）</a:t>
            </a:r>
            <a:endParaRPr lang="zh-CN" altLang="en-US" sz="2400" b="1" dirty="0"/>
          </a:p>
          <a:p>
            <a:pPr marL="342900" lvl="0" indent="-342900" eaLnBrk="1" hangingPunct="1">
              <a:spcBef>
                <a:spcPct val="0"/>
              </a:spcBef>
              <a:buNone/>
            </a:pPr>
            <a:r>
              <a:rPr lang="en-US" altLang="zh-CN" sz="2400" b="1" dirty="0"/>
              <a:t>s8</a:t>
            </a:r>
            <a:r>
              <a:rPr lang="zh-CN" altLang="en-US" sz="2400" b="1" dirty="0"/>
              <a:t>． </a:t>
            </a:r>
            <a:r>
              <a:rPr lang="en-US" altLang="zh-CN" sz="2400" b="1" dirty="0"/>
              <a:t>PATH←BACKTRACK</a:t>
            </a:r>
            <a:r>
              <a:rPr lang="zh-CN" altLang="en-US" sz="2400" b="1" dirty="0"/>
              <a:t>（</a:t>
            </a:r>
            <a:r>
              <a:rPr lang="en-US" altLang="zh-CN" sz="2400" b="1" dirty="0"/>
              <a:t>RDATA</a:t>
            </a:r>
            <a:r>
              <a:rPr lang="zh-CN" altLang="en-US" sz="2400" b="1" dirty="0"/>
              <a:t>）；    </a:t>
            </a:r>
            <a:endParaRPr lang="zh-CN" altLang="en-US" sz="2400" b="1" dirty="0"/>
          </a:p>
          <a:p>
            <a:pPr marL="342900" lvl="0" indent="-342900" eaLnBrk="1" hangingPunct="1">
              <a:spcBef>
                <a:spcPct val="0"/>
              </a:spcBef>
              <a:buNone/>
            </a:pPr>
            <a:r>
              <a:rPr lang="en-US" altLang="zh-CN" sz="2400" b="1" dirty="0"/>
              <a:t>s9</a:t>
            </a:r>
            <a:r>
              <a:rPr lang="zh-CN" altLang="en-US" sz="2400" b="1" dirty="0"/>
              <a:t>． </a:t>
            </a:r>
            <a:r>
              <a:rPr lang="en-US" altLang="zh-CN" sz="2400" b="1" dirty="0"/>
              <a:t>if PATH</a:t>
            </a:r>
            <a:r>
              <a:rPr lang="zh-CN" altLang="en-US" sz="2400" b="1" dirty="0"/>
              <a:t>＝</a:t>
            </a:r>
            <a:r>
              <a:rPr lang="en-US" altLang="zh-CN" sz="2400" b="1" dirty="0"/>
              <a:t>FAIL</a:t>
            </a:r>
            <a:r>
              <a:rPr lang="zh-CN" altLang="en-US" sz="2400" b="1" dirty="0"/>
              <a:t>，</a:t>
            </a:r>
            <a:r>
              <a:rPr lang="en-US" altLang="zh-CN" sz="2400" b="1" dirty="0"/>
              <a:t>go LOOP</a:t>
            </a:r>
            <a:r>
              <a:rPr lang="zh-CN" altLang="en-US" sz="2400" b="1" dirty="0"/>
              <a:t>；   </a:t>
            </a:r>
            <a:endParaRPr lang="zh-CN" altLang="en-US" sz="2400" b="1" dirty="0"/>
          </a:p>
          <a:p>
            <a:pPr marL="342900" lvl="0" indent="-342900" eaLnBrk="1" hangingPunct="1">
              <a:spcBef>
                <a:spcPct val="0"/>
              </a:spcBef>
              <a:buNone/>
            </a:pPr>
            <a:r>
              <a:rPr lang="en-US" altLang="zh-CN" sz="2400" b="1" dirty="0"/>
              <a:t>s10</a:t>
            </a:r>
            <a:r>
              <a:rPr lang="zh-CN" altLang="en-US" sz="2400" b="1" dirty="0"/>
              <a:t>． </a:t>
            </a:r>
            <a:r>
              <a:rPr lang="en-US" altLang="zh-CN" sz="2400" b="1" dirty="0"/>
              <a:t>return CONS</a:t>
            </a:r>
            <a:r>
              <a:rPr lang="zh-CN" altLang="en-US" sz="2400" b="1" dirty="0"/>
              <a:t>（</a:t>
            </a:r>
            <a:r>
              <a:rPr lang="en-US" altLang="zh-CN" sz="2400" b="1" dirty="0"/>
              <a:t>R</a:t>
            </a:r>
            <a:r>
              <a:rPr lang="zh-CN" altLang="en-US" sz="2400" b="1" dirty="0"/>
              <a:t>，</a:t>
            </a:r>
            <a:r>
              <a:rPr lang="en-US" altLang="zh-CN" sz="2400" b="1" dirty="0"/>
              <a:t>PATH</a:t>
            </a:r>
            <a:r>
              <a:rPr lang="zh-CN" altLang="en-US" sz="2400" b="1" dirty="0"/>
              <a:t>）</a:t>
            </a:r>
            <a:endParaRPr lang="zh-CN" altLang="en-US" sz="2400" b="1" dirty="0"/>
          </a:p>
        </p:txBody>
      </p:sp>
      <p:sp>
        <p:nvSpPr>
          <p:cNvPr id="389124" name="AutoShape 4"/>
          <p:cNvSpPr/>
          <p:nvPr/>
        </p:nvSpPr>
        <p:spPr>
          <a:xfrm>
            <a:off x="7416800" y="1773238"/>
            <a:ext cx="1547813" cy="576262"/>
          </a:xfrm>
          <a:prstGeom prst="wedgeRoundRectCallout">
            <a:avLst>
              <a:gd name="adj1" fmla="val -98204"/>
              <a:gd name="adj2" fmla="val 46968"/>
              <a:gd name="adj3" fmla="val 16667"/>
            </a:avLst>
          </a:prstGeom>
          <a:solidFill>
            <a:srgbClr val="FFCC00"/>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800" b="1" dirty="0"/>
              <a:t>DATA</a:t>
            </a:r>
            <a:r>
              <a:rPr lang="en-US" altLang="zh-CN" sz="1800" dirty="0"/>
              <a:t> </a:t>
            </a:r>
            <a:r>
              <a:rPr lang="zh-CN" altLang="en-US" sz="1800" dirty="0"/>
              <a:t>换成</a:t>
            </a:r>
            <a:r>
              <a:rPr lang="en-US" altLang="zh-CN" sz="1800" dirty="0"/>
              <a:t>DATALIST </a:t>
            </a:r>
            <a:endParaRPr lang="en-US" altLang="zh-CN" sz="1800" dirty="0"/>
          </a:p>
        </p:txBody>
      </p:sp>
      <p:sp>
        <p:nvSpPr>
          <p:cNvPr id="389125" name="AutoShape 5"/>
          <p:cNvSpPr/>
          <p:nvPr/>
        </p:nvSpPr>
        <p:spPr>
          <a:xfrm>
            <a:off x="5334000" y="2492375"/>
            <a:ext cx="3810000" cy="792163"/>
          </a:xfrm>
          <a:prstGeom prst="wedgeRectCallout">
            <a:avLst>
              <a:gd name="adj1" fmla="val -151792"/>
              <a:gd name="adj2" fmla="val -26352"/>
            </a:avLst>
          </a:prstGeom>
          <a:solidFill>
            <a:srgbClr val="FFCC00"/>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r>
              <a:rPr lang="en-US" altLang="zh-CN" sz="1400" dirty="0"/>
              <a:t>s0 DATA←FIRST(DATALIST)</a:t>
            </a:r>
            <a:r>
              <a:rPr lang="zh-CN" altLang="en-US" sz="1400" dirty="0"/>
              <a:t>；</a:t>
            </a:r>
            <a:endParaRPr lang="zh-CN" altLang="en-US" sz="1400" dirty="0"/>
          </a:p>
          <a:p>
            <a:pPr marL="0" lvl="0" indent="0" eaLnBrk="1" hangingPunct="1">
              <a:spcBef>
                <a:spcPct val="0"/>
              </a:spcBef>
              <a:buClrTx/>
              <a:buSzTx/>
              <a:buFontTx/>
              <a:buNone/>
            </a:pPr>
            <a:r>
              <a:rPr lang="en-US" altLang="zh-CN" sz="1400" dirty="0"/>
              <a:t>s0’ if MEMBER(DATA,TAIL(DATALIST)  </a:t>
            </a:r>
            <a:endParaRPr lang="en-US" altLang="zh-CN" sz="1400" dirty="0"/>
          </a:p>
          <a:p>
            <a:pPr marL="0" lvl="0" indent="0" eaLnBrk="1" hangingPunct="1">
              <a:spcBef>
                <a:spcPct val="0"/>
              </a:spcBef>
              <a:buClrTx/>
              <a:buSzTx/>
              <a:buFontTx/>
              <a:buNone/>
            </a:pPr>
            <a:r>
              <a:rPr lang="en-US" altLang="zh-CN" sz="1400" dirty="0"/>
              <a:t>         return FAIL; </a:t>
            </a:r>
            <a:endParaRPr lang="en-US" altLang="zh-CN" sz="1400" dirty="0"/>
          </a:p>
        </p:txBody>
      </p:sp>
      <p:sp>
        <p:nvSpPr>
          <p:cNvPr id="389126" name="AutoShape 6"/>
          <p:cNvSpPr/>
          <p:nvPr/>
        </p:nvSpPr>
        <p:spPr>
          <a:xfrm>
            <a:off x="5638800" y="3429000"/>
            <a:ext cx="3505200" cy="631825"/>
          </a:xfrm>
          <a:prstGeom prst="wedgeRectCallout">
            <a:avLst>
              <a:gd name="adj1" fmla="val -137546"/>
              <a:gd name="adj2" fmla="val -52009"/>
            </a:avLst>
          </a:prstGeom>
          <a:solidFill>
            <a:srgbClr val="FFCC00"/>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r>
              <a:rPr lang="en-US" altLang="zh-CN" sz="1600" dirty="0"/>
              <a:t>s2’ if LENGTH(DATALIST)&gt;BOUND,</a:t>
            </a:r>
            <a:endParaRPr lang="en-US" altLang="zh-CN" sz="1600" dirty="0"/>
          </a:p>
          <a:p>
            <a:pPr marL="0" lvl="0" indent="0" eaLnBrk="1" hangingPunct="1">
              <a:spcBef>
                <a:spcPct val="0"/>
              </a:spcBef>
              <a:buClrTx/>
              <a:buSzTx/>
              <a:buFontTx/>
              <a:buNone/>
            </a:pPr>
            <a:r>
              <a:rPr lang="en-US" altLang="zh-CN" sz="1600" dirty="0"/>
              <a:t>        return FAIL</a:t>
            </a:r>
            <a:r>
              <a:rPr lang="zh-CN" altLang="en-US" sz="1600" dirty="0"/>
              <a:t>；</a:t>
            </a:r>
            <a:r>
              <a:rPr lang="zh-CN" altLang="en-US" sz="1800" dirty="0"/>
              <a:t> </a:t>
            </a:r>
            <a:endParaRPr lang="zh-CN" altLang="en-US" sz="1800" dirty="0"/>
          </a:p>
        </p:txBody>
      </p:sp>
      <p:sp>
        <p:nvSpPr>
          <p:cNvPr id="389127" name="AutoShape 7"/>
          <p:cNvSpPr/>
          <p:nvPr/>
        </p:nvSpPr>
        <p:spPr>
          <a:xfrm>
            <a:off x="4500563" y="4508500"/>
            <a:ext cx="4643437" cy="865188"/>
          </a:xfrm>
          <a:prstGeom prst="wedgeRectCallout">
            <a:avLst>
              <a:gd name="adj1" fmla="val -122139"/>
              <a:gd name="adj2" fmla="val 51653"/>
            </a:avLst>
          </a:prstGeom>
          <a:solidFill>
            <a:srgbClr val="FFCC00"/>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r>
              <a:rPr lang="en-US" altLang="zh-CN" sz="1600" dirty="0"/>
              <a:t>s7’ RDATALIST←CONS(RDATA,DATALIST</a:t>
            </a:r>
            <a:r>
              <a:rPr lang="zh-CN" altLang="en-US" sz="1600" dirty="0"/>
              <a:t>）；</a:t>
            </a:r>
            <a:endParaRPr lang="zh-CN" altLang="en-US" sz="1600" dirty="0"/>
          </a:p>
          <a:p>
            <a:pPr marL="0" lvl="0" indent="0" eaLnBrk="1" hangingPunct="1">
              <a:spcBef>
                <a:spcPct val="0"/>
              </a:spcBef>
              <a:buNone/>
            </a:pPr>
            <a:r>
              <a:rPr lang="en-US" altLang="zh-CN" sz="1600" dirty="0"/>
              <a:t>s8  PATH←BACKTRACK1</a:t>
            </a:r>
            <a:r>
              <a:rPr lang="zh-CN" altLang="en-US" sz="1600" dirty="0"/>
              <a:t>（</a:t>
            </a:r>
            <a:r>
              <a:rPr lang="en-US" altLang="zh-CN" sz="1600" dirty="0"/>
              <a:t>RDATALIST</a:t>
            </a:r>
            <a:r>
              <a:rPr lang="zh-CN" altLang="en-US" sz="1600" dirty="0"/>
              <a:t>）</a:t>
            </a:r>
            <a:endParaRPr lang="zh-CN" altLang="en-US" sz="1600"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24"/>
                                        </p:tgtEl>
                                        <p:attrNameLst>
                                          <p:attrName>style.visibility</p:attrName>
                                        </p:attrNameLst>
                                      </p:cBhvr>
                                      <p:to>
                                        <p:strVal val="visible"/>
                                      </p:to>
                                    </p:set>
                                    <p:anim calcmode="lin" valueType="num">
                                      <p:cBhvr additive="base">
                                        <p:cTn id="7" dur="500" fill="hold"/>
                                        <p:tgtEl>
                                          <p:spTgt spid="389124"/>
                                        </p:tgtEl>
                                        <p:attrNameLst>
                                          <p:attrName>ppt_x</p:attrName>
                                        </p:attrNameLst>
                                      </p:cBhvr>
                                      <p:tavLst>
                                        <p:tav tm="0">
                                          <p:val>
                                            <p:strVal val="0-#ppt_w/2"/>
                                          </p:val>
                                        </p:tav>
                                        <p:tav tm="100000">
                                          <p:val>
                                            <p:strVal val="#ppt_x"/>
                                          </p:val>
                                        </p:tav>
                                      </p:tavLst>
                                    </p:anim>
                                    <p:anim calcmode="lin" valueType="num">
                                      <p:cBhvr additive="base">
                                        <p:cTn id="8" dur="500" fill="hold"/>
                                        <p:tgtEl>
                                          <p:spTgt spid="3891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9125"/>
                                        </p:tgtEl>
                                        <p:attrNameLst>
                                          <p:attrName>style.visibility</p:attrName>
                                        </p:attrNameLst>
                                      </p:cBhvr>
                                      <p:to>
                                        <p:strVal val="visible"/>
                                      </p:to>
                                    </p:set>
                                    <p:anim calcmode="lin" valueType="num">
                                      <p:cBhvr additive="base">
                                        <p:cTn id="13" dur="500" fill="hold"/>
                                        <p:tgtEl>
                                          <p:spTgt spid="389125"/>
                                        </p:tgtEl>
                                        <p:attrNameLst>
                                          <p:attrName>ppt_x</p:attrName>
                                        </p:attrNameLst>
                                      </p:cBhvr>
                                      <p:tavLst>
                                        <p:tav tm="0">
                                          <p:val>
                                            <p:strVal val="0-#ppt_w/2"/>
                                          </p:val>
                                        </p:tav>
                                        <p:tav tm="100000">
                                          <p:val>
                                            <p:strVal val="#ppt_x"/>
                                          </p:val>
                                        </p:tav>
                                      </p:tavLst>
                                    </p:anim>
                                    <p:anim calcmode="lin" valueType="num">
                                      <p:cBhvr additive="base">
                                        <p:cTn id="14" dur="500" fill="hold"/>
                                        <p:tgtEl>
                                          <p:spTgt spid="38912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9126"/>
                                        </p:tgtEl>
                                        <p:attrNameLst>
                                          <p:attrName>style.visibility</p:attrName>
                                        </p:attrNameLst>
                                      </p:cBhvr>
                                      <p:to>
                                        <p:strVal val="visible"/>
                                      </p:to>
                                    </p:set>
                                    <p:anim calcmode="lin" valueType="num">
                                      <p:cBhvr additive="base">
                                        <p:cTn id="19" dur="500" fill="hold"/>
                                        <p:tgtEl>
                                          <p:spTgt spid="389126"/>
                                        </p:tgtEl>
                                        <p:attrNameLst>
                                          <p:attrName>ppt_x</p:attrName>
                                        </p:attrNameLst>
                                      </p:cBhvr>
                                      <p:tavLst>
                                        <p:tav tm="0">
                                          <p:val>
                                            <p:strVal val="0-#ppt_w/2"/>
                                          </p:val>
                                        </p:tav>
                                        <p:tav tm="100000">
                                          <p:val>
                                            <p:strVal val="#ppt_x"/>
                                          </p:val>
                                        </p:tav>
                                      </p:tavLst>
                                    </p:anim>
                                    <p:anim calcmode="lin" valueType="num">
                                      <p:cBhvr additive="base">
                                        <p:cTn id="20" dur="500" fill="hold"/>
                                        <p:tgtEl>
                                          <p:spTgt spid="38912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9127"/>
                                        </p:tgtEl>
                                        <p:attrNameLst>
                                          <p:attrName>style.visibility</p:attrName>
                                        </p:attrNameLst>
                                      </p:cBhvr>
                                      <p:to>
                                        <p:strVal val="visible"/>
                                      </p:to>
                                    </p:set>
                                    <p:anim calcmode="lin" valueType="num">
                                      <p:cBhvr additive="base">
                                        <p:cTn id="25" dur="500" fill="hold"/>
                                        <p:tgtEl>
                                          <p:spTgt spid="389127"/>
                                        </p:tgtEl>
                                        <p:attrNameLst>
                                          <p:attrName>ppt_x</p:attrName>
                                        </p:attrNameLst>
                                      </p:cBhvr>
                                      <p:tavLst>
                                        <p:tav tm="0">
                                          <p:val>
                                            <p:strVal val="0-#ppt_w/2"/>
                                          </p:val>
                                        </p:tav>
                                        <p:tav tm="100000">
                                          <p:val>
                                            <p:strVal val="#ppt_x"/>
                                          </p:val>
                                        </p:tav>
                                      </p:tavLst>
                                    </p:anim>
                                    <p:anim calcmode="lin" valueType="num">
                                      <p:cBhvr additive="base">
                                        <p:cTn id="26" dur="500" fill="hold"/>
                                        <p:tgtEl>
                                          <p:spTgt spid="3891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4" grpId="0" animBg="1"/>
      <p:bldP spid="389125" grpId="0" animBg="1"/>
      <p:bldP spid="389126" grpId="0" animBg="1"/>
      <p:bldP spid="3891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8435"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18436" name="AutoShape 2"/>
          <p:cNvSpPr>
            <a:spLocks noGrp="1"/>
          </p:cNvSpPr>
          <p:nvPr>
            <p:ph type="title"/>
          </p:nvPr>
        </p:nvSpPr>
        <p:spPr>
          <a:ln/>
        </p:spPr>
        <p:txBody>
          <a:bodyPr vert="horz" wrap="square" lIns="91440" tIns="45720" rIns="91440" bIns="45720" anchor="b" anchorCtr="0"/>
          <a:p>
            <a:pPr eaLnBrk="1" hangingPunct="1"/>
            <a:r>
              <a:rPr lang="zh-CN" altLang="en-US" dirty="0"/>
              <a:t>两层以上的回溯</a:t>
            </a:r>
            <a:endParaRPr lang="zh-CN" altLang="en-US" dirty="0"/>
          </a:p>
        </p:txBody>
      </p:sp>
      <p:sp>
        <p:nvSpPr>
          <p:cNvPr id="18437" name="Rectangle 3"/>
          <p:cNvSpPr/>
          <p:nvPr/>
        </p:nvSpPr>
        <p:spPr>
          <a:xfrm>
            <a:off x="0" y="148431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zh-CN" sz="2400" dirty="0">
              <a:latin typeface="Times New Roman" panose="02020603050405020304" pitchFamily="18" charset="0"/>
            </a:endParaRPr>
          </a:p>
        </p:txBody>
      </p:sp>
      <p:graphicFrame>
        <p:nvGraphicFramePr>
          <p:cNvPr id="390148" name="Group 4"/>
          <p:cNvGraphicFramePr>
            <a:graphicFrameLocks noGrp="1"/>
          </p:cNvGraphicFramePr>
          <p:nvPr/>
        </p:nvGraphicFramePr>
        <p:xfrm>
          <a:off x="4356100" y="2381250"/>
          <a:ext cx="4392613" cy="4143375"/>
        </p:xfrm>
        <a:graphic>
          <a:graphicData uri="http://schemas.openxmlformats.org/drawingml/2006/table">
            <a:tbl>
              <a:tblPr/>
              <a:tblGrid>
                <a:gridCol w="549243"/>
                <a:gridCol w="549243"/>
                <a:gridCol w="549243"/>
                <a:gridCol w="549243"/>
                <a:gridCol w="547915"/>
                <a:gridCol w="550569"/>
                <a:gridCol w="547915"/>
                <a:gridCol w="549243"/>
              </a:tblGrid>
              <a:tr h="543314">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dirty="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Q</a:t>
                      </a:r>
                      <a:endParaRPr kumimoji="1" lang="en-US" altLang="zh-CN" sz="2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1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543314">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dirty="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Q</a:t>
                      </a:r>
                      <a:endParaRPr kumimoji="1" lang="en-US" altLang="zh-CN" sz="2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1200" b="1"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1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1932">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dirty="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Q</a:t>
                      </a:r>
                      <a:endParaRPr kumimoji="1" lang="en-US" altLang="zh-CN" sz="2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1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543314">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dirty="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Q</a:t>
                      </a:r>
                      <a:endParaRPr kumimoji="1" lang="en-US" altLang="zh-CN" sz="2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1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3314">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800" b="1" i="0" u="none" strike="noStrike" cap="none" normalizeH="0" baseline="0" dirty="0">
                          <a:ln>
                            <a:noFill/>
                          </a:ln>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Q</a:t>
                      </a:r>
                      <a:endParaRPr kumimoji="1" lang="en-US" altLang="zh-CN" sz="2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1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479396">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4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{1}</a:t>
                      </a:r>
                      <a:endParaRPr kumimoji="0" lang="zh-CN" altLang="zh-CN" sz="14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4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{3,4}</a:t>
                      </a:r>
                      <a:endParaRPr kumimoji="0" lang="zh-CN" altLang="zh-CN" sz="14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4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{2,</a:t>
                      </a:r>
                      <a:r>
                        <a:rPr kumimoji="0" lang="en-US" altLang="zh-CN" sz="1400" b="0" i="0" u="none" strike="noStrike" cap="none" normalizeH="0" baseline="0" dirty="0">
                          <a:ln>
                            <a:noFill/>
                          </a:ln>
                          <a:solidFill>
                            <a:srgbClr val="7030A0"/>
                          </a:solidFill>
                          <a:effectLst/>
                          <a:latin typeface="Arial" panose="020B0604020202020204" pitchFamily="34" charset="0"/>
                          <a:ea typeface="宋体" panose="02010600030101010101" pitchFamily="2" charset="-122"/>
                        </a:rPr>
                        <a:t>5</a:t>
                      </a:r>
                      <a:r>
                        <a:rPr kumimoji="0" lang="en-US" altLang="zh-CN" sz="14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a:t>
                      </a:r>
                      <a:endParaRPr kumimoji="0" lang="zh-CN" altLang="zh-CN" sz="14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4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{4,</a:t>
                      </a:r>
                      <a:r>
                        <a:rPr kumimoji="0" lang="en-US" altLang="zh-CN" sz="1400" b="0" i="0" u="none" strike="noStrike" cap="none" normalizeH="0" baseline="0" dirty="0">
                          <a:ln>
                            <a:noFill/>
                          </a:ln>
                          <a:solidFill>
                            <a:srgbClr val="7030A0"/>
                          </a:solidFill>
                          <a:effectLst/>
                          <a:latin typeface="Arial" panose="020B0604020202020204" pitchFamily="34" charset="0"/>
                          <a:ea typeface="宋体" panose="02010600030101010101" pitchFamily="2" charset="-122"/>
                        </a:rPr>
                        <a:t>5</a:t>
                      </a:r>
                      <a:r>
                        <a:rPr kumimoji="0" lang="en-US" altLang="zh-CN" sz="14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a:t>
                      </a:r>
                      <a:endParaRPr kumimoji="0" lang="zh-CN" altLang="zh-CN" sz="14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4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{3,</a:t>
                      </a:r>
                      <a:r>
                        <a:rPr kumimoji="0" lang="en-US" altLang="zh-CN" sz="1400" b="0" i="0" u="none" strike="noStrike" cap="none" normalizeH="0" baseline="0" dirty="0">
                          <a:ln>
                            <a:noFill/>
                          </a:ln>
                          <a:solidFill>
                            <a:srgbClr val="7030A0"/>
                          </a:solidFill>
                          <a:effectLst/>
                          <a:latin typeface="Arial" panose="020B0604020202020204" pitchFamily="34" charset="0"/>
                          <a:ea typeface="宋体" panose="02010600030101010101" pitchFamily="2" charset="-122"/>
                        </a:rPr>
                        <a:t>5</a:t>
                      </a:r>
                      <a:r>
                        <a:rPr kumimoji="0" lang="en-US" altLang="zh-CN" sz="14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a:t>
                      </a:r>
                      <a:endParaRPr kumimoji="0" lang="zh-CN" altLang="zh-CN" sz="14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4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{1}</a:t>
                      </a:r>
                      <a:endParaRPr kumimoji="0" lang="zh-CN" altLang="zh-CN" sz="14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4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{2}</a:t>
                      </a:r>
                      <a:endParaRPr kumimoji="0" lang="zh-CN" altLang="zh-CN" sz="14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14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{3}</a:t>
                      </a:r>
                      <a:endParaRPr kumimoji="0" lang="zh-CN" altLang="zh-CN" sz="14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939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479396">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3" marR="9144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8521" name="Picture 1"/>
          <p:cNvPicPr>
            <a:picLocks noChangeAspect="1"/>
          </p:cNvPicPr>
          <p:nvPr/>
        </p:nvPicPr>
        <p:blipFill>
          <a:blip r:embed="rId1"/>
          <a:stretch>
            <a:fillRect/>
          </a:stretch>
        </p:blipFill>
        <p:spPr>
          <a:xfrm>
            <a:off x="982663" y="2695575"/>
            <a:ext cx="3060700" cy="3124200"/>
          </a:xfrm>
          <a:prstGeom prst="rect">
            <a:avLst/>
          </a:prstGeom>
          <a:noFill/>
          <a:ln w="9525">
            <a:noFill/>
          </a:ln>
        </p:spPr>
      </p:pic>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rgbClr val="F5FCFC">
                <a:alpha val="100000"/>
              </a:srgbClr>
            </a:gs>
            <a:gs pos="74001">
              <a:srgbClr val="A3E8E8">
                <a:alpha val="100000"/>
              </a:srgbClr>
            </a:gs>
            <a:gs pos="83000">
              <a:srgbClr val="A3E8E8">
                <a:alpha val="100000"/>
              </a:srgbClr>
            </a:gs>
            <a:gs pos="100000">
              <a:srgbClr val="C2F0F0">
                <a:alpha val="100000"/>
              </a:srgbClr>
            </a:gs>
          </a:gsLst>
          <a:lin ang="5400000" scaled="1"/>
          <a:tileRect/>
        </a:gradFill>
        <a:effectLst/>
      </p:bgPr>
    </p:bg>
    <p:spTree>
      <p:nvGrpSpPr>
        <p:cNvPr id="1" name=""/>
        <p:cNvGrpSpPr/>
        <p:nvPr/>
      </p:nvGrpSpPr>
      <p:grpSpPr/>
      <p:sp>
        <p:nvSpPr>
          <p:cNvPr id="19458"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9459"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pic>
        <p:nvPicPr>
          <p:cNvPr id="19460" name="图片 5"/>
          <p:cNvPicPr>
            <a:picLocks noChangeAspect="1"/>
          </p:cNvPicPr>
          <p:nvPr/>
        </p:nvPicPr>
        <p:blipFill>
          <a:blip r:embed="rId1"/>
          <a:stretch>
            <a:fillRect/>
          </a:stretch>
        </p:blipFill>
        <p:spPr>
          <a:xfrm>
            <a:off x="968375" y="188913"/>
            <a:ext cx="7200900" cy="5454650"/>
          </a:xfrm>
          <a:prstGeom prst="rect">
            <a:avLst/>
          </a:prstGeom>
          <a:noFill/>
          <a:ln w="9525">
            <a:noFill/>
          </a:ln>
        </p:spPr>
      </p:pic>
      <p:sp>
        <p:nvSpPr>
          <p:cNvPr id="19461" name="矩形 6"/>
          <p:cNvSpPr/>
          <p:nvPr/>
        </p:nvSpPr>
        <p:spPr>
          <a:xfrm>
            <a:off x="968375" y="5761038"/>
            <a:ext cx="249237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r>
              <a:rPr lang="en-US" altLang="zh-CN" sz="1800" dirty="0"/>
              <a:t>1, 0, 0, 2, 10, 4, 40, 92</a:t>
            </a:r>
            <a:endParaRPr lang="zh-CN" altLang="en-US" sz="1800" dirty="0"/>
          </a:p>
        </p:txBody>
      </p:sp>
      <p:sp>
        <p:nvSpPr>
          <p:cNvPr id="19462" name="矩形 7"/>
          <p:cNvSpPr/>
          <p:nvPr/>
        </p:nvSpPr>
        <p:spPr>
          <a:xfrm>
            <a:off x="5076825" y="5761038"/>
            <a:ext cx="3068638"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r>
              <a:rPr lang="zh-CN" altLang="en-US" sz="1800" dirty="0"/>
              <a:t> </a:t>
            </a:r>
            <a:r>
              <a:rPr lang="en-US" altLang="zh-CN" sz="1800" dirty="0"/>
              <a:t>1, 0, 0, 1, 2, 1, 6, 12, 46, 92</a:t>
            </a:r>
            <a:endParaRPr lang="zh-CN" altLang="en-US" sz="1800" dirty="0"/>
          </a:p>
        </p:txBody>
      </p:sp>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20482" name="Content Placeholder 6"/>
          <p:cNvPicPr>
            <a:picLocks noGrp="1" noChangeAspect="1"/>
          </p:cNvPicPr>
          <p:nvPr>
            <p:ph idx="1"/>
          </p:nvPr>
        </p:nvPicPr>
        <p:blipFill>
          <a:blip r:embed="rId1"/>
          <a:srcRect/>
          <a:stretch>
            <a:fillRect/>
          </a:stretch>
        </p:blipFill>
        <p:spPr>
          <a:xfrm>
            <a:off x="419100" y="3952875"/>
            <a:ext cx="8545513" cy="1800225"/>
          </a:xfrm>
          <a:ln/>
        </p:spPr>
      </p:pic>
      <p:sp>
        <p:nvSpPr>
          <p:cNvPr id="20483" name="Date Placeholder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20484" name="Slide Number Placeholder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pic>
        <p:nvPicPr>
          <p:cNvPr id="20485" name="Picture 5"/>
          <p:cNvPicPr>
            <a:picLocks noChangeAspect="1"/>
          </p:cNvPicPr>
          <p:nvPr/>
        </p:nvPicPr>
        <p:blipFill>
          <a:blip r:embed="rId2"/>
          <a:stretch>
            <a:fillRect/>
          </a:stretch>
        </p:blipFill>
        <p:spPr>
          <a:xfrm>
            <a:off x="2700338" y="465138"/>
            <a:ext cx="3162300" cy="3240087"/>
          </a:xfrm>
          <a:prstGeom prst="rect">
            <a:avLst/>
          </a:prstGeom>
          <a:noFill/>
          <a:ln w="9525">
            <a:noFill/>
          </a:ln>
        </p:spPr>
      </p:pic>
      <p:sp>
        <p:nvSpPr>
          <p:cNvPr id="20486" name="Rectangle 7"/>
          <p:cNvSpPr/>
          <p:nvPr/>
        </p:nvSpPr>
        <p:spPr>
          <a:xfrm>
            <a:off x="539750" y="5862638"/>
            <a:ext cx="7794625" cy="276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spcBef>
                <a:spcPct val="0"/>
              </a:spcBef>
              <a:buClrTx/>
              <a:buSzTx/>
              <a:buFontTx/>
              <a:buNone/>
            </a:pPr>
            <a:r>
              <a:rPr lang="en-US" altLang="zh-CN" sz="1200" b="1" dirty="0">
                <a:solidFill>
                  <a:srgbClr val="202122"/>
                </a:solidFill>
              </a:rPr>
              <a:t>Bo Bernhardsson (1991). "Explicit Solutions to the N-Queens Problem for All N". </a:t>
            </a:r>
            <a:r>
              <a:rPr lang="en-US" altLang="zh-CN" sz="1200" b="1" i="1" dirty="0">
                <a:solidFill>
                  <a:srgbClr val="202122"/>
                </a:solidFill>
              </a:rPr>
              <a:t>SIGART Bull</a:t>
            </a:r>
            <a:r>
              <a:rPr lang="en-US" altLang="zh-CN" sz="1200" b="1" dirty="0">
                <a:solidFill>
                  <a:srgbClr val="202122"/>
                </a:solidFill>
              </a:rPr>
              <a:t>. 2 (2): 7</a:t>
            </a:r>
            <a:endParaRPr lang="zh-CN" altLang="zh-CN" sz="1200" b="1" dirty="0"/>
          </a:p>
        </p:txBody>
      </p:sp>
    </p:spTree>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22530"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22531"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pic>
        <p:nvPicPr>
          <p:cNvPr id="22532" name="图片 5"/>
          <p:cNvPicPr>
            <a:picLocks noChangeAspect="1"/>
          </p:cNvPicPr>
          <p:nvPr/>
        </p:nvPicPr>
        <p:blipFill>
          <a:blip r:embed="rId1"/>
          <a:stretch>
            <a:fillRect/>
          </a:stretch>
        </p:blipFill>
        <p:spPr>
          <a:xfrm>
            <a:off x="673100" y="260350"/>
            <a:ext cx="4911725" cy="4494213"/>
          </a:xfrm>
          <a:prstGeom prst="rect">
            <a:avLst/>
          </a:prstGeom>
          <a:noFill/>
          <a:ln w="9525">
            <a:noFill/>
          </a:ln>
        </p:spPr>
      </p:pic>
      <p:sp>
        <p:nvSpPr>
          <p:cNvPr id="22533" name="矩形 6"/>
          <p:cNvSpPr/>
          <p:nvPr/>
        </p:nvSpPr>
        <p:spPr>
          <a:xfrm>
            <a:off x="842963" y="5175250"/>
            <a:ext cx="6969125"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r>
              <a:rPr lang="en-US" altLang="zh-CN" sz="1800" dirty="0">
                <a:solidFill>
                  <a:srgbClr val="000000"/>
                </a:solidFill>
              </a:rPr>
              <a:t>1, 1, 1, 2, 3, 3, 4, 5, 5, 5, 5, 6, 7, 8, 9, 9, 9, 9, 10</a:t>
            </a:r>
            <a:endParaRPr lang="zh-CN" altLang="en-US" sz="1800" dirty="0"/>
          </a:p>
        </p:txBody>
      </p:sp>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a:ln/>
        </p:spPr>
        <p:txBody>
          <a:bodyPr vert="horz" wrap="square" lIns="91440" tIns="45720" rIns="91440" bIns="45720" anchor="b" anchorCtr="0"/>
          <a:p>
            <a:endParaRPr lang="zh-CN" altLang="en-US" dirty="0"/>
          </a:p>
        </p:txBody>
      </p:sp>
      <p:pic>
        <p:nvPicPr>
          <p:cNvPr id="23555" name="内容占位符 5"/>
          <p:cNvPicPr>
            <a:picLocks noGrp="1" noChangeAspect="1"/>
          </p:cNvPicPr>
          <p:nvPr>
            <p:ph idx="1"/>
          </p:nvPr>
        </p:nvPicPr>
        <p:blipFill>
          <a:blip r:embed="rId1"/>
          <a:srcRect/>
          <a:stretch>
            <a:fillRect/>
          </a:stretch>
        </p:blipFill>
        <p:spPr>
          <a:xfrm>
            <a:off x="1187450" y="2492375"/>
            <a:ext cx="7273925" cy="3357563"/>
          </a:xfrm>
          <a:ln/>
        </p:spPr>
      </p:pic>
      <p:sp>
        <p:nvSpPr>
          <p:cNvPr id="23556"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23557"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Tree>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24579"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4580" name="Rectangle 2"/>
          <p:cNvSpPr>
            <a:spLocks noGrp="1"/>
          </p:cNvSpPr>
          <p:nvPr>
            <p:ph type="title"/>
          </p:nvPr>
        </p:nvSpPr>
        <p:spPr>
          <a:ln/>
        </p:spPr>
        <p:txBody>
          <a:bodyPr vert="horz" wrap="square" lIns="91440" tIns="45720" rIns="91440" bIns="45720" anchor="b" anchorCtr="0"/>
          <a:p>
            <a:pPr eaLnBrk="1" hangingPunct="1"/>
            <a:endParaRPr lang="zh-CN" altLang="zh-CN" dirty="0"/>
          </a:p>
        </p:txBody>
      </p:sp>
      <p:sp>
        <p:nvSpPr>
          <p:cNvPr id="24581" name="Rectangle 3"/>
          <p:cNvSpPr>
            <a:spLocks noGrp="1"/>
          </p:cNvSpPr>
          <p:nvPr>
            <p:ph idx="1"/>
          </p:nvPr>
        </p:nvSpPr>
        <p:spPr>
          <a:ln/>
        </p:spPr>
        <p:txBody>
          <a:bodyPr vert="horz" wrap="square" lIns="91440" tIns="45720" rIns="91440" bIns="45720" anchor="t" anchorCtr="0"/>
          <a:p>
            <a:pPr eaLnBrk="1" hangingPunct="1">
              <a:buNone/>
            </a:pPr>
            <a:r>
              <a:rPr lang="en-US" altLang="zh-CN" sz="4400" b="1" dirty="0">
                <a:latin typeface="Times New Roman" panose="02020603050405020304" pitchFamily="18" charset="0"/>
                <a:ea typeface="楷体_GB2312" pitchFamily="49" charset="-122"/>
              </a:rPr>
              <a:t>             3.2 </a:t>
            </a:r>
            <a:r>
              <a:rPr lang="zh-CN" altLang="en-US" sz="4400" b="1" dirty="0">
                <a:latin typeface="Times New Roman" panose="02020603050405020304" pitchFamily="18" charset="0"/>
                <a:ea typeface="楷体_GB2312" pitchFamily="49" charset="-122"/>
              </a:rPr>
              <a:t>图搜索策略</a:t>
            </a:r>
            <a:endParaRPr lang="zh-CN" altLang="en-US" sz="4400" b="1" dirty="0">
              <a:latin typeface="Times New Roman" panose="02020603050405020304" pitchFamily="18" charset="0"/>
              <a:ea typeface="楷体_GB2312" pitchFamily="49" charset="-122"/>
            </a:endParaRPr>
          </a:p>
        </p:txBody>
      </p:sp>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25603"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5604" name="AutoShape 2"/>
          <p:cNvSpPr>
            <a:spLocks noGrp="1"/>
          </p:cNvSpPr>
          <p:nvPr>
            <p:ph type="title"/>
          </p:nvPr>
        </p:nvSpPr>
        <p:spPr>
          <a:ln/>
        </p:spPr>
        <p:txBody>
          <a:bodyPr vert="horz" wrap="square" lIns="91440" tIns="45720" rIns="91440" bIns="45720" anchor="b" anchorCtr="0"/>
          <a:p>
            <a:pPr eaLnBrk="1" hangingPunct="1"/>
            <a:r>
              <a:rPr lang="zh-CN" altLang="en-US" b="0" dirty="0"/>
              <a:t>一、相关概念</a:t>
            </a:r>
            <a:endParaRPr lang="zh-CN" altLang="en-US" b="0" dirty="0"/>
          </a:p>
        </p:txBody>
      </p:sp>
      <p:sp>
        <p:nvSpPr>
          <p:cNvPr id="392195" name="Rectangle 3"/>
          <p:cNvSpPr>
            <a:spLocks noGrp="1"/>
          </p:cNvSpPr>
          <p:nvPr>
            <p:ph idx="1"/>
          </p:nvPr>
        </p:nvSpPr>
        <p:spPr>
          <a:xfrm>
            <a:off x="838200" y="2362200"/>
            <a:ext cx="7910513" cy="4495800"/>
          </a:xfrm>
          <a:ln/>
        </p:spPr>
        <p:txBody>
          <a:bodyPr vert="horz" wrap="square" lIns="91440" tIns="45720" rIns="91440" bIns="45720" anchor="t" anchorCtr="0"/>
          <a:p>
            <a:pPr eaLnBrk="1" hangingPunct="1">
              <a:lnSpc>
                <a:spcPct val="105000"/>
              </a:lnSpc>
              <a:buFont typeface="Wingdings" panose="05000000000000000000" pitchFamily="2" charset="2"/>
              <a:buChar char="Ø"/>
            </a:pPr>
            <a:r>
              <a:rPr lang="zh-CN" altLang="en-US" sz="2400" b="1" dirty="0">
                <a:solidFill>
                  <a:srgbClr val="CC0066"/>
                </a:solidFill>
              </a:rPr>
              <a:t>有向图</a:t>
            </a:r>
            <a:r>
              <a:rPr lang="zh-CN" altLang="en-US" sz="2400" b="1" dirty="0"/>
              <a:t> ：</a:t>
            </a:r>
            <a:r>
              <a:rPr lang="en-US" altLang="zh-CN" sz="2400" b="1" dirty="0"/>
              <a:t>G=(P,A)</a:t>
            </a:r>
            <a:r>
              <a:rPr lang="zh-CN" altLang="en-US" sz="2400" b="1" dirty="0"/>
              <a:t>，</a:t>
            </a:r>
            <a:r>
              <a:rPr lang="en-US" altLang="zh-CN" sz="2400" b="1" dirty="0"/>
              <a:t>P:</a:t>
            </a:r>
            <a:r>
              <a:rPr lang="zh-CN" altLang="en-US" sz="2400" b="1" dirty="0"/>
              <a:t>点集  </a:t>
            </a:r>
            <a:r>
              <a:rPr lang="en-US" altLang="zh-CN" sz="2400" b="1" dirty="0"/>
              <a:t>A:</a:t>
            </a:r>
            <a:r>
              <a:rPr lang="zh-CN" altLang="en-US" sz="2400" b="1" dirty="0"/>
              <a:t>弧集</a:t>
            </a:r>
            <a:endParaRPr lang="zh-CN" altLang="en-US" sz="2400" b="1" dirty="0"/>
          </a:p>
          <a:p>
            <a:pPr eaLnBrk="1" hangingPunct="1">
              <a:lnSpc>
                <a:spcPct val="105000"/>
              </a:lnSpc>
              <a:buNone/>
            </a:pPr>
            <a:r>
              <a:rPr lang="zh-CN" altLang="en-US" sz="2400" b="1" dirty="0"/>
              <a:t>    弧</a:t>
            </a:r>
            <a:r>
              <a:rPr lang="en-US" altLang="zh-CN" sz="2400" b="1" dirty="0"/>
              <a:t>:</a:t>
            </a:r>
            <a:r>
              <a:rPr lang="zh-CN" altLang="en-US" sz="2400" b="1" dirty="0"/>
              <a:t>两点间有方向的线。</a:t>
            </a:r>
            <a:endParaRPr lang="zh-CN" altLang="en-US" sz="2400" b="1" dirty="0"/>
          </a:p>
          <a:p>
            <a:pPr eaLnBrk="1" hangingPunct="1">
              <a:lnSpc>
                <a:spcPct val="105000"/>
              </a:lnSpc>
              <a:buNone/>
            </a:pPr>
            <a:r>
              <a:rPr lang="zh-CN" altLang="en-US" sz="2400" b="1" dirty="0"/>
              <a:t>    如果有一条弧从节点</a:t>
            </a:r>
            <a:r>
              <a:rPr lang="en-US" altLang="zh-CN" sz="2400" b="1" dirty="0"/>
              <a:t>n</a:t>
            </a:r>
            <a:r>
              <a:rPr lang="en-US" altLang="zh-CN" sz="2400" b="1" baseline="-25000" dirty="0"/>
              <a:t>i</a:t>
            </a:r>
            <a:r>
              <a:rPr lang="zh-CN" altLang="en-US" sz="2400" b="1" dirty="0"/>
              <a:t>出发指向</a:t>
            </a:r>
            <a:r>
              <a:rPr lang="en-US" altLang="zh-CN" sz="2400" b="1" dirty="0"/>
              <a:t>n</a:t>
            </a:r>
            <a:r>
              <a:rPr lang="en-US" altLang="zh-CN" sz="2400" b="1" baseline="-25000" dirty="0"/>
              <a:t>j</a:t>
            </a:r>
            <a:r>
              <a:rPr lang="zh-CN" altLang="en-US" sz="2400" b="1" dirty="0"/>
              <a:t>；则节点</a:t>
            </a:r>
            <a:r>
              <a:rPr lang="en-US" altLang="zh-CN" sz="2400" b="1" dirty="0"/>
              <a:t>n</a:t>
            </a:r>
            <a:r>
              <a:rPr lang="en-US" altLang="zh-CN" sz="2400" b="1" baseline="-25000" dirty="0"/>
              <a:t>j</a:t>
            </a:r>
            <a:r>
              <a:rPr lang="zh-CN" altLang="en-US" sz="2400" b="1" dirty="0"/>
              <a:t>称为节点</a:t>
            </a:r>
            <a:r>
              <a:rPr lang="en-US" altLang="zh-CN" sz="2400" b="1" dirty="0"/>
              <a:t>n</a:t>
            </a:r>
            <a:r>
              <a:rPr lang="en-US" altLang="zh-CN" sz="2400" b="1" baseline="-25000" dirty="0"/>
              <a:t>i</a:t>
            </a:r>
            <a:r>
              <a:rPr lang="zh-CN" altLang="en-US" sz="2400" b="1" dirty="0"/>
              <a:t>的</a:t>
            </a:r>
            <a:r>
              <a:rPr lang="zh-CN" altLang="en-US" sz="2400" b="1" dirty="0">
                <a:solidFill>
                  <a:srgbClr val="CC0066"/>
                </a:solidFill>
              </a:rPr>
              <a:t>子节点</a:t>
            </a:r>
            <a:r>
              <a:rPr lang="zh-CN" altLang="en-US" sz="2400" b="1" dirty="0"/>
              <a:t>，节点</a:t>
            </a:r>
            <a:r>
              <a:rPr lang="en-US" altLang="zh-CN" sz="2400" b="1" dirty="0"/>
              <a:t>n</a:t>
            </a:r>
            <a:r>
              <a:rPr lang="en-US" altLang="zh-CN" sz="2400" b="1" baseline="-25000" dirty="0"/>
              <a:t>i</a:t>
            </a:r>
            <a:r>
              <a:rPr lang="zh-CN" altLang="en-US" sz="2400" b="1" dirty="0"/>
              <a:t>称为节点</a:t>
            </a:r>
            <a:r>
              <a:rPr lang="en-US" altLang="zh-CN" sz="2400" b="1" dirty="0"/>
              <a:t>n</a:t>
            </a:r>
            <a:r>
              <a:rPr lang="en-US" altLang="zh-CN" sz="2400" b="1" baseline="-25000" dirty="0"/>
              <a:t>j</a:t>
            </a:r>
            <a:r>
              <a:rPr lang="zh-CN" altLang="en-US" sz="2400" b="1" dirty="0"/>
              <a:t>的</a:t>
            </a:r>
            <a:r>
              <a:rPr lang="zh-CN" altLang="en-US" sz="2400" b="1" dirty="0">
                <a:solidFill>
                  <a:srgbClr val="CC0066"/>
                </a:solidFill>
              </a:rPr>
              <a:t>父亲节点</a:t>
            </a:r>
            <a:r>
              <a:rPr lang="zh-CN" altLang="en-US" sz="2400" b="1" dirty="0"/>
              <a:t>．</a:t>
            </a:r>
            <a:endParaRPr lang="zh-CN" altLang="en-US" sz="2400" b="1" dirty="0"/>
          </a:p>
          <a:p>
            <a:pPr eaLnBrk="1" hangingPunct="1">
              <a:lnSpc>
                <a:spcPct val="105000"/>
              </a:lnSpc>
              <a:buNone/>
            </a:pPr>
            <a:r>
              <a:rPr lang="zh-CN" altLang="en-US" sz="2400" b="1" dirty="0"/>
              <a:t>    对于产生式系统，</a:t>
            </a:r>
            <a:endParaRPr lang="zh-CN" altLang="en-US" sz="2400" b="1" dirty="0"/>
          </a:p>
          <a:p>
            <a:pPr eaLnBrk="1" hangingPunct="1">
              <a:lnSpc>
                <a:spcPct val="105000"/>
              </a:lnSpc>
              <a:buNone/>
            </a:pPr>
            <a:r>
              <a:rPr lang="zh-CN" altLang="en-US" sz="2400" b="1" dirty="0"/>
              <a:t>       节点：用状态描述标记</a:t>
            </a:r>
            <a:endParaRPr lang="zh-CN" altLang="en-US" sz="2400" b="1" dirty="0"/>
          </a:p>
          <a:p>
            <a:pPr eaLnBrk="1" hangingPunct="1">
              <a:lnSpc>
                <a:spcPct val="105000"/>
              </a:lnSpc>
              <a:buNone/>
            </a:pPr>
            <a:r>
              <a:rPr lang="zh-CN" altLang="en-US" sz="2400" b="1" dirty="0"/>
              <a:t>       弧：用规则标记</a:t>
            </a:r>
            <a:endParaRPr lang="zh-CN" altLang="en-US" sz="2400" b="1" dirty="0"/>
          </a:p>
          <a:p>
            <a:pPr eaLnBrk="1" hangingPunct="1">
              <a:lnSpc>
                <a:spcPct val="105000"/>
              </a:lnSpc>
              <a:buNone/>
            </a:pPr>
            <a:r>
              <a:rPr lang="zh-CN" altLang="en-US" sz="2400" b="1" dirty="0"/>
              <a:t>    假定图中的每一个节点只有有限个子节点。</a:t>
            </a:r>
            <a:endParaRPr lang="zh-CN" altLang="en-US" sz="2600" b="1" dirty="0">
              <a:latin typeface="Times New Roman" panose="02020603050405020304" pitchFamily="18" charset="0"/>
            </a:endParaRPr>
          </a:p>
          <a:p>
            <a:pPr eaLnBrk="1" hangingPunct="1">
              <a:buNone/>
            </a:pPr>
            <a:r>
              <a:rPr lang="zh-CN" altLang="en-US" sz="2400" b="1" dirty="0"/>
              <a:t> </a:t>
            </a:r>
            <a:endParaRPr lang="zh-CN" altLang="en-US" sz="24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2195">
                                            <p:txEl>
                                              <p:charRg st="0" end="24"/>
                                            </p:txEl>
                                          </p:spTgt>
                                        </p:tgtEl>
                                        <p:attrNameLst>
                                          <p:attrName>style.visibility</p:attrName>
                                        </p:attrNameLst>
                                      </p:cBhvr>
                                      <p:to>
                                        <p:strVal val="visible"/>
                                      </p:to>
                                    </p:set>
                                    <p:anim calcmode="lin" valueType="num">
                                      <p:cBhvr additive="base">
                                        <p:cTn id="7" dur="500" fill="hold"/>
                                        <p:tgtEl>
                                          <p:spTgt spid="392195">
                                            <p:txEl>
                                              <p:charRg st="0" end="2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2195">
                                            <p:txEl>
                                              <p:charRg st="0" end="2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2195">
                                            <p:txEl>
                                              <p:charRg st="24" end="40"/>
                                            </p:txEl>
                                          </p:spTgt>
                                        </p:tgtEl>
                                        <p:attrNameLst>
                                          <p:attrName>style.visibility</p:attrName>
                                        </p:attrNameLst>
                                      </p:cBhvr>
                                      <p:to>
                                        <p:strVal val="visible"/>
                                      </p:to>
                                    </p:set>
                                    <p:anim calcmode="lin" valueType="num">
                                      <p:cBhvr additive="base">
                                        <p:cTn id="11" dur="500" fill="hold"/>
                                        <p:tgtEl>
                                          <p:spTgt spid="392195">
                                            <p:txEl>
                                              <p:charRg st="24" end="4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2195">
                                            <p:txEl>
                                              <p:charRg st="24" end="4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92195">
                                            <p:txEl>
                                              <p:charRg st="40" end="95"/>
                                            </p:txEl>
                                          </p:spTgt>
                                        </p:tgtEl>
                                        <p:attrNameLst>
                                          <p:attrName>style.visibility</p:attrName>
                                        </p:attrNameLst>
                                      </p:cBhvr>
                                      <p:to>
                                        <p:strVal val="visible"/>
                                      </p:to>
                                    </p:set>
                                    <p:anim calcmode="lin" valueType="num">
                                      <p:cBhvr additive="base">
                                        <p:cTn id="15" dur="500" fill="hold"/>
                                        <p:tgtEl>
                                          <p:spTgt spid="392195">
                                            <p:txEl>
                                              <p:charRg st="40" end="9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2195">
                                            <p:txEl>
                                              <p:charRg st="40" end="9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92195">
                                            <p:txEl>
                                              <p:charRg st="95" end="108"/>
                                            </p:txEl>
                                          </p:spTgt>
                                        </p:tgtEl>
                                        <p:attrNameLst>
                                          <p:attrName>style.visibility</p:attrName>
                                        </p:attrNameLst>
                                      </p:cBhvr>
                                      <p:to>
                                        <p:strVal val="visible"/>
                                      </p:to>
                                    </p:set>
                                    <p:anim calcmode="lin" valueType="num">
                                      <p:cBhvr additive="base">
                                        <p:cTn id="21" dur="500" fill="hold"/>
                                        <p:tgtEl>
                                          <p:spTgt spid="392195">
                                            <p:txEl>
                                              <p:charRg st="95" end="10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92195">
                                            <p:txEl>
                                              <p:charRg st="95" end="10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92195">
                                            <p:txEl>
                                              <p:charRg st="108" end="126"/>
                                            </p:txEl>
                                          </p:spTgt>
                                        </p:tgtEl>
                                        <p:attrNameLst>
                                          <p:attrName>style.visibility</p:attrName>
                                        </p:attrNameLst>
                                      </p:cBhvr>
                                      <p:to>
                                        <p:strVal val="visible"/>
                                      </p:to>
                                    </p:set>
                                    <p:anim calcmode="lin" valueType="num">
                                      <p:cBhvr additive="base">
                                        <p:cTn id="25" dur="500" fill="hold"/>
                                        <p:tgtEl>
                                          <p:spTgt spid="392195">
                                            <p:txEl>
                                              <p:charRg st="108" end="12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2195">
                                            <p:txEl>
                                              <p:charRg st="108" end="12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92195">
                                            <p:txEl>
                                              <p:charRg st="126" end="141"/>
                                            </p:txEl>
                                          </p:spTgt>
                                        </p:tgtEl>
                                        <p:attrNameLst>
                                          <p:attrName>style.visibility</p:attrName>
                                        </p:attrNameLst>
                                      </p:cBhvr>
                                      <p:to>
                                        <p:strVal val="visible"/>
                                      </p:to>
                                    </p:set>
                                    <p:anim calcmode="lin" valueType="num">
                                      <p:cBhvr additive="base">
                                        <p:cTn id="29" dur="500" fill="hold"/>
                                        <p:tgtEl>
                                          <p:spTgt spid="392195">
                                            <p:txEl>
                                              <p:charRg st="126" end="14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92195">
                                            <p:txEl>
                                              <p:charRg st="126" end="14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92195">
                                            <p:txEl>
                                              <p:charRg st="141" end="165"/>
                                            </p:txEl>
                                          </p:spTgt>
                                        </p:tgtEl>
                                        <p:attrNameLst>
                                          <p:attrName>style.visibility</p:attrName>
                                        </p:attrNameLst>
                                      </p:cBhvr>
                                      <p:to>
                                        <p:strVal val="visible"/>
                                      </p:to>
                                    </p:set>
                                    <p:anim calcmode="lin" valueType="num">
                                      <p:cBhvr additive="base">
                                        <p:cTn id="33" dur="500" fill="hold"/>
                                        <p:tgtEl>
                                          <p:spTgt spid="392195">
                                            <p:txEl>
                                              <p:charRg st="141" end="16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92195">
                                            <p:txEl>
                                              <p:charRg st="141" end="16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7171"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7172" name="Rectangle 2"/>
          <p:cNvSpPr>
            <a:spLocks noGrp="1"/>
          </p:cNvSpPr>
          <p:nvPr>
            <p:ph type="title"/>
          </p:nvPr>
        </p:nvSpPr>
        <p:spPr>
          <a:ln/>
        </p:spPr>
        <p:txBody>
          <a:bodyPr vert="horz" wrap="square" lIns="91440" tIns="45720" rIns="91440" bIns="45720" anchor="b" anchorCtr="0"/>
          <a:p>
            <a:pPr eaLnBrk="1" hangingPunct="1"/>
            <a:endParaRPr lang="zh-CN" altLang="zh-CN" dirty="0"/>
          </a:p>
        </p:txBody>
      </p:sp>
      <p:sp>
        <p:nvSpPr>
          <p:cNvPr id="7173" name="Rectangle 3"/>
          <p:cNvSpPr>
            <a:spLocks noGrp="1"/>
          </p:cNvSpPr>
          <p:nvPr>
            <p:ph idx="1"/>
          </p:nvPr>
        </p:nvSpPr>
        <p:spPr>
          <a:ln/>
        </p:spPr>
        <p:txBody>
          <a:bodyPr vert="horz" wrap="square" lIns="91440" tIns="45720" rIns="91440" bIns="45720" anchor="t" anchorCtr="0"/>
          <a:p>
            <a:pPr eaLnBrk="1" hangingPunct="1">
              <a:buNone/>
            </a:pPr>
            <a:r>
              <a:rPr lang="zh-CN" altLang="en-US" b="1" dirty="0"/>
              <a:t>产生式系统的费用</a:t>
            </a:r>
            <a:endParaRPr lang="zh-CN" altLang="en-US" b="1" dirty="0"/>
          </a:p>
        </p:txBody>
      </p:sp>
      <p:grpSp>
        <p:nvGrpSpPr>
          <p:cNvPr id="7174" name="Group 4"/>
          <p:cNvGrpSpPr/>
          <p:nvPr/>
        </p:nvGrpSpPr>
        <p:grpSpPr>
          <a:xfrm>
            <a:off x="1979613" y="2997200"/>
            <a:ext cx="6265862" cy="3030538"/>
            <a:chOff x="1247" y="1888"/>
            <a:chExt cx="3947" cy="1909"/>
          </a:xfrm>
        </p:grpSpPr>
        <p:grpSp>
          <p:nvGrpSpPr>
            <p:cNvPr id="7178" name="Group 5"/>
            <p:cNvGrpSpPr/>
            <p:nvPr/>
          </p:nvGrpSpPr>
          <p:grpSpPr>
            <a:xfrm>
              <a:off x="1247" y="1933"/>
              <a:ext cx="3947" cy="1864"/>
              <a:chOff x="1247" y="1933"/>
              <a:chExt cx="3947" cy="1864"/>
            </a:xfrm>
          </p:grpSpPr>
          <p:sp>
            <p:nvSpPr>
              <p:cNvPr id="7182" name="Line 6"/>
              <p:cNvSpPr/>
              <p:nvPr/>
            </p:nvSpPr>
            <p:spPr>
              <a:xfrm>
                <a:off x="1610" y="3475"/>
                <a:ext cx="3220" cy="0"/>
              </a:xfrm>
              <a:prstGeom prst="line">
                <a:avLst/>
              </a:prstGeom>
              <a:ln w="19050" cap="flat" cmpd="sng">
                <a:solidFill>
                  <a:schemeClr val="tx1"/>
                </a:solidFill>
                <a:prstDash val="solid"/>
                <a:headEnd type="none" w="med" len="med"/>
                <a:tailEnd type="triangle" w="med" len="med"/>
              </a:ln>
            </p:spPr>
          </p:sp>
          <p:sp>
            <p:nvSpPr>
              <p:cNvPr id="7183" name="Line 7"/>
              <p:cNvSpPr/>
              <p:nvPr/>
            </p:nvSpPr>
            <p:spPr>
              <a:xfrm flipV="1">
                <a:off x="1610" y="1979"/>
                <a:ext cx="0" cy="1496"/>
              </a:xfrm>
              <a:prstGeom prst="line">
                <a:avLst/>
              </a:prstGeom>
              <a:ln w="19050" cap="flat" cmpd="sng">
                <a:solidFill>
                  <a:schemeClr val="tx1"/>
                </a:solidFill>
                <a:prstDash val="solid"/>
                <a:headEnd type="none" w="med" len="med"/>
                <a:tailEnd type="triangle" w="med" len="med"/>
              </a:ln>
            </p:spPr>
          </p:sp>
          <p:sp>
            <p:nvSpPr>
              <p:cNvPr id="7184" name="Text Box 8"/>
              <p:cNvSpPr txBox="1"/>
              <p:nvPr/>
            </p:nvSpPr>
            <p:spPr>
              <a:xfrm>
                <a:off x="2971" y="3551"/>
                <a:ext cx="953" cy="231"/>
              </a:xfrm>
              <a:prstGeom prst="rect">
                <a:avLst/>
              </a:prstGeom>
              <a:noFill/>
              <a:ln w="19050">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50000"/>
                  </a:spcBef>
                  <a:buClrTx/>
                  <a:buSzTx/>
                  <a:buFontTx/>
                  <a:buNone/>
                </a:pPr>
                <a:r>
                  <a:rPr lang="zh-CN" altLang="en-US" sz="1800" b="1" dirty="0"/>
                  <a:t>信息（知识）</a:t>
                </a:r>
                <a:endParaRPr lang="zh-CN" altLang="en-US" sz="1800" b="1" dirty="0"/>
              </a:p>
            </p:txBody>
          </p:sp>
          <p:sp>
            <p:nvSpPr>
              <p:cNvPr id="7185" name="Text Box 9"/>
              <p:cNvSpPr txBox="1"/>
              <p:nvPr/>
            </p:nvSpPr>
            <p:spPr>
              <a:xfrm>
                <a:off x="4241" y="3548"/>
                <a:ext cx="953" cy="231"/>
              </a:xfrm>
              <a:prstGeom prst="rect">
                <a:avLst/>
              </a:prstGeom>
              <a:noFill/>
              <a:ln w="19050">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50000"/>
                  </a:spcBef>
                  <a:buClrTx/>
                  <a:buSzTx/>
                  <a:buFontTx/>
                  <a:buNone/>
                </a:pPr>
                <a:r>
                  <a:rPr lang="zh-CN" altLang="en-US" sz="1800" b="1" dirty="0"/>
                  <a:t>完备信息</a:t>
                </a:r>
                <a:endParaRPr lang="zh-CN" altLang="en-US" sz="1800" b="1" dirty="0"/>
              </a:p>
            </p:txBody>
          </p:sp>
          <p:sp>
            <p:nvSpPr>
              <p:cNvPr id="7186" name="Text Box 10"/>
              <p:cNvSpPr txBox="1"/>
              <p:nvPr/>
            </p:nvSpPr>
            <p:spPr>
              <a:xfrm>
                <a:off x="1565" y="3566"/>
                <a:ext cx="771" cy="231"/>
              </a:xfrm>
              <a:prstGeom prst="rect">
                <a:avLst/>
              </a:prstGeom>
              <a:noFill/>
              <a:ln w="19050">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50000"/>
                  </a:spcBef>
                  <a:buClrTx/>
                  <a:buSzTx/>
                  <a:buFontTx/>
                  <a:buNone/>
                </a:pPr>
                <a:r>
                  <a:rPr lang="en-US" altLang="zh-CN" sz="1800" b="1" dirty="0"/>
                  <a:t>0  </a:t>
                </a:r>
                <a:r>
                  <a:rPr lang="zh-CN" altLang="en-US" sz="1800" b="1" dirty="0"/>
                  <a:t>无信息</a:t>
                </a:r>
                <a:endParaRPr lang="zh-CN" altLang="en-US" sz="1800" b="1" dirty="0"/>
              </a:p>
            </p:txBody>
          </p:sp>
          <p:sp>
            <p:nvSpPr>
              <p:cNvPr id="7187" name="Text Box 11"/>
              <p:cNvSpPr txBox="1"/>
              <p:nvPr/>
            </p:nvSpPr>
            <p:spPr>
              <a:xfrm>
                <a:off x="1247" y="1933"/>
                <a:ext cx="289" cy="726"/>
              </a:xfrm>
              <a:prstGeom prst="rect">
                <a:avLst/>
              </a:prstGeom>
              <a:noFill/>
              <a:ln w="19050">
                <a:noFill/>
              </a:ln>
            </p:spPr>
            <p:txBody>
              <a:bodyPr vert="eaVert">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50000"/>
                  </a:spcBef>
                  <a:buClrTx/>
                  <a:buSzTx/>
                  <a:buFontTx/>
                  <a:buNone/>
                </a:pPr>
                <a:r>
                  <a:rPr lang="zh-CN" altLang="en-US" sz="1800" b="1" dirty="0"/>
                  <a:t>计算费用</a:t>
                </a:r>
                <a:endParaRPr lang="zh-CN" altLang="en-US" sz="1800" b="1" dirty="0"/>
              </a:p>
            </p:txBody>
          </p:sp>
        </p:grpSp>
        <p:sp>
          <p:nvSpPr>
            <p:cNvPr id="7179" name="Freeform 12"/>
            <p:cNvSpPr/>
            <p:nvPr/>
          </p:nvSpPr>
          <p:spPr>
            <a:xfrm>
              <a:off x="1746" y="2115"/>
              <a:ext cx="2586" cy="1088"/>
            </a:xfrm>
            <a:custGeom>
              <a:avLst/>
              <a:gdLst>
                <a:gd name="txL" fmla="*/ 0 w 2586"/>
                <a:gd name="txT" fmla="*/ 0 h 1088"/>
                <a:gd name="txR" fmla="*/ 2586 w 2586"/>
                <a:gd name="txB" fmla="*/ 1088 h 1088"/>
              </a:gdLst>
              <a:ahLst/>
              <a:cxnLst>
                <a:cxn ang="0">
                  <a:pos x="0" y="0"/>
                </a:cxn>
                <a:cxn ang="0">
                  <a:pos x="363" y="680"/>
                </a:cxn>
                <a:cxn ang="0">
                  <a:pos x="1542" y="952"/>
                </a:cxn>
                <a:cxn ang="0">
                  <a:pos x="2586" y="1088"/>
                </a:cxn>
              </a:cxnLst>
              <a:rect l="txL" t="txT" r="txR" b="txB"/>
              <a:pathLst>
                <a:path w="2586" h="1088">
                  <a:moveTo>
                    <a:pt x="0" y="0"/>
                  </a:moveTo>
                  <a:cubicBezTo>
                    <a:pt x="53" y="260"/>
                    <a:pt x="106" y="521"/>
                    <a:pt x="363" y="680"/>
                  </a:cubicBezTo>
                  <a:cubicBezTo>
                    <a:pt x="620" y="839"/>
                    <a:pt x="1171" y="884"/>
                    <a:pt x="1542" y="952"/>
                  </a:cubicBezTo>
                  <a:cubicBezTo>
                    <a:pt x="1913" y="1020"/>
                    <a:pt x="2412" y="1065"/>
                    <a:pt x="2586" y="1088"/>
                  </a:cubicBezTo>
                </a:path>
              </a:pathLst>
            </a:custGeom>
            <a:noFill/>
            <a:ln w="19050" cap="flat" cmpd="sng">
              <a:solidFill>
                <a:schemeClr val="tx1">
                  <a:alpha val="100000"/>
                </a:schemeClr>
              </a:solidFill>
              <a:prstDash val="solid"/>
              <a:round/>
              <a:headEnd type="none" w="med" len="med"/>
              <a:tailEnd type="none" w="med" len="med"/>
            </a:ln>
          </p:spPr>
          <p:txBody>
            <a:bodyPr/>
            <a:p>
              <a:endParaRPr lang="zh-CN" altLang="en-US"/>
            </a:p>
          </p:txBody>
        </p:sp>
        <p:sp>
          <p:nvSpPr>
            <p:cNvPr id="7180" name="Freeform 13"/>
            <p:cNvSpPr/>
            <p:nvPr/>
          </p:nvSpPr>
          <p:spPr>
            <a:xfrm>
              <a:off x="1791" y="1933"/>
              <a:ext cx="2601" cy="1225"/>
            </a:xfrm>
            <a:custGeom>
              <a:avLst/>
              <a:gdLst>
                <a:gd name="txL" fmla="*/ 0 w 2601"/>
                <a:gd name="txT" fmla="*/ 0 h 1225"/>
                <a:gd name="txR" fmla="*/ 2601 w 2601"/>
                <a:gd name="txB" fmla="*/ 1225 h 1225"/>
              </a:gdLst>
              <a:ahLst/>
              <a:cxnLst>
                <a:cxn ang="0">
                  <a:pos x="2541" y="0"/>
                </a:cxn>
                <a:cxn ang="0">
                  <a:pos x="2178" y="771"/>
                </a:cxn>
                <a:cxn ang="0">
                  <a:pos x="0" y="1225"/>
                </a:cxn>
              </a:cxnLst>
              <a:rect l="txL" t="txT" r="txR" b="txB"/>
              <a:pathLst>
                <a:path w="2601" h="1225">
                  <a:moveTo>
                    <a:pt x="2541" y="0"/>
                  </a:moveTo>
                  <a:cubicBezTo>
                    <a:pt x="2571" y="283"/>
                    <a:pt x="2601" y="567"/>
                    <a:pt x="2178" y="771"/>
                  </a:cubicBezTo>
                  <a:cubicBezTo>
                    <a:pt x="1755" y="975"/>
                    <a:pt x="877" y="1100"/>
                    <a:pt x="0" y="1225"/>
                  </a:cubicBezTo>
                </a:path>
              </a:pathLst>
            </a:custGeom>
            <a:noFill/>
            <a:ln w="19050" cap="flat" cmpd="sng">
              <a:solidFill>
                <a:srgbClr val="000000">
                  <a:alpha val="100000"/>
                </a:srgbClr>
              </a:solidFill>
              <a:prstDash val="solid"/>
              <a:round/>
              <a:headEnd type="none" w="med" len="med"/>
              <a:tailEnd type="none" w="med" len="med"/>
            </a:ln>
          </p:spPr>
          <p:txBody>
            <a:bodyPr/>
            <a:p>
              <a:endParaRPr lang="zh-CN" altLang="en-US"/>
            </a:p>
          </p:txBody>
        </p:sp>
        <p:sp>
          <p:nvSpPr>
            <p:cNvPr id="7181" name="Freeform 14"/>
            <p:cNvSpPr/>
            <p:nvPr/>
          </p:nvSpPr>
          <p:spPr>
            <a:xfrm>
              <a:off x="2018" y="1888"/>
              <a:ext cx="1860" cy="915"/>
            </a:xfrm>
            <a:custGeom>
              <a:avLst/>
              <a:gdLst>
                <a:gd name="txL" fmla="*/ 0 w 1860"/>
                <a:gd name="txT" fmla="*/ 0 h 915"/>
                <a:gd name="txR" fmla="*/ 1860 w 1860"/>
                <a:gd name="txB" fmla="*/ 915 h 915"/>
              </a:gdLst>
              <a:ahLst/>
              <a:cxnLst>
                <a:cxn ang="0">
                  <a:pos x="0" y="136"/>
                </a:cxn>
                <a:cxn ang="0">
                  <a:pos x="227" y="680"/>
                </a:cxn>
                <a:cxn ang="0">
                  <a:pos x="862" y="907"/>
                </a:cxn>
                <a:cxn ang="0">
                  <a:pos x="1633" y="726"/>
                </a:cxn>
                <a:cxn ang="0">
                  <a:pos x="1860" y="0"/>
                </a:cxn>
              </a:cxnLst>
              <a:rect l="txL" t="txT" r="txR" b="txB"/>
              <a:pathLst>
                <a:path w="1860" h="915">
                  <a:moveTo>
                    <a:pt x="0" y="136"/>
                  </a:moveTo>
                  <a:cubicBezTo>
                    <a:pt x="41" y="344"/>
                    <a:pt x="83" y="552"/>
                    <a:pt x="227" y="680"/>
                  </a:cubicBezTo>
                  <a:cubicBezTo>
                    <a:pt x="371" y="808"/>
                    <a:pt x="628" y="899"/>
                    <a:pt x="862" y="907"/>
                  </a:cubicBezTo>
                  <a:cubicBezTo>
                    <a:pt x="1096" y="915"/>
                    <a:pt x="1467" y="877"/>
                    <a:pt x="1633" y="726"/>
                  </a:cubicBezTo>
                  <a:cubicBezTo>
                    <a:pt x="1799" y="575"/>
                    <a:pt x="1829" y="287"/>
                    <a:pt x="1860" y="0"/>
                  </a:cubicBezTo>
                </a:path>
              </a:pathLst>
            </a:custGeom>
            <a:noFill/>
            <a:ln w="19050" cap="flat" cmpd="sng">
              <a:solidFill>
                <a:srgbClr val="FF0000">
                  <a:alpha val="100000"/>
                </a:srgbClr>
              </a:solidFill>
              <a:prstDash val="solid"/>
              <a:round/>
              <a:headEnd type="none" w="med" len="med"/>
              <a:tailEnd type="none" w="med" len="med"/>
            </a:ln>
          </p:spPr>
          <p:txBody>
            <a:bodyPr/>
            <a:p>
              <a:endParaRPr lang="zh-CN" altLang="en-US"/>
            </a:p>
          </p:txBody>
        </p:sp>
      </p:grpSp>
      <p:sp>
        <p:nvSpPr>
          <p:cNvPr id="7175" name="Text Box 15"/>
          <p:cNvSpPr txBox="1"/>
          <p:nvPr/>
        </p:nvSpPr>
        <p:spPr>
          <a:xfrm>
            <a:off x="7092950" y="2924175"/>
            <a:ext cx="1223963"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000000"/>
                </a:solidFill>
              </a:rPr>
              <a:t>控制费用</a:t>
            </a:r>
            <a:endParaRPr lang="zh-CN" altLang="en-US" sz="1800" b="1" dirty="0">
              <a:solidFill>
                <a:srgbClr val="000000"/>
              </a:solidFill>
            </a:endParaRPr>
          </a:p>
        </p:txBody>
      </p:sp>
      <p:sp>
        <p:nvSpPr>
          <p:cNvPr id="7176" name="Text Box 16"/>
          <p:cNvSpPr txBox="1"/>
          <p:nvPr/>
        </p:nvSpPr>
        <p:spPr>
          <a:xfrm>
            <a:off x="6877050" y="4868863"/>
            <a:ext cx="1655763"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50000"/>
              </a:spcBef>
              <a:buClrTx/>
              <a:buSzTx/>
              <a:buFontTx/>
              <a:buNone/>
            </a:pPr>
            <a:r>
              <a:rPr lang="zh-CN" altLang="en-US" sz="1800" b="1" dirty="0"/>
              <a:t>规则应用费用</a:t>
            </a:r>
            <a:endParaRPr lang="zh-CN" altLang="en-US" sz="1800" b="1" dirty="0"/>
          </a:p>
        </p:txBody>
      </p:sp>
      <p:sp>
        <p:nvSpPr>
          <p:cNvPr id="7177" name="Text Box 17"/>
          <p:cNvSpPr txBox="1"/>
          <p:nvPr/>
        </p:nvSpPr>
        <p:spPr>
          <a:xfrm>
            <a:off x="4787900" y="2565400"/>
            <a:ext cx="20161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FF0000"/>
                </a:solidFill>
              </a:rPr>
              <a:t>产生式系统费用</a:t>
            </a:r>
            <a:endParaRPr lang="zh-CN" altLang="en-US" sz="1800" b="1" dirty="0">
              <a:solidFill>
                <a:srgbClr val="FF0000"/>
              </a:solidFill>
            </a:endParaRPr>
          </a:p>
        </p:txBody>
      </p:sp>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26627"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6628" name="Rectangle 2"/>
          <p:cNvSpPr>
            <a:spLocks noGrp="1"/>
          </p:cNvSpPr>
          <p:nvPr>
            <p:ph type="title"/>
          </p:nvPr>
        </p:nvSpPr>
        <p:spPr>
          <a:ln/>
        </p:spPr>
        <p:txBody>
          <a:bodyPr vert="horz" wrap="square" lIns="91440" tIns="45720" rIns="91440" bIns="45720" anchor="b" anchorCtr="0"/>
          <a:p>
            <a:pPr eaLnBrk="1" hangingPunct="1"/>
            <a:endParaRPr lang="zh-CN" altLang="zh-CN" dirty="0"/>
          </a:p>
        </p:txBody>
      </p:sp>
      <p:sp>
        <p:nvSpPr>
          <p:cNvPr id="393219" name="Rectangle 3"/>
          <p:cNvSpPr>
            <a:spLocks noGrp="1"/>
          </p:cNvSpPr>
          <p:nvPr>
            <p:ph idx="1"/>
          </p:nvPr>
        </p:nvSpPr>
        <p:spPr>
          <a:xfrm>
            <a:off x="838200" y="2278063"/>
            <a:ext cx="7693025" cy="4464050"/>
          </a:xfrm>
          <a:ln/>
        </p:spPr>
        <p:txBody>
          <a:bodyPr vert="horz" wrap="square" lIns="91440" tIns="45720" rIns="91440" bIns="45720" anchor="t" anchorCtr="0"/>
          <a:p>
            <a:pPr eaLnBrk="1" hangingPunct="1">
              <a:buFont typeface="Wingdings" panose="05000000000000000000" pitchFamily="2" charset="2"/>
              <a:buChar char="Ø"/>
            </a:pPr>
            <a:r>
              <a:rPr lang="zh-CN" altLang="en-US" sz="2400" b="1" dirty="0">
                <a:solidFill>
                  <a:srgbClr val="CC0066"/>
                </a:solidFill>
              </a:rPr>
              <a:t>路</a:t>
            </a:r>
            <a:r>
              <a:rPr lang="zh-CN" altLang="en-US" sz="2600" b="1" dirty="0">
                <a:solidFill>
                  <a:srgbClr val="CC0066"/>
                </a:solidFill>
                <a:latin typeface="Times New Roman" panose="02020603050405020304" pitchFamily="18" charset="0"/>
              </a:rPr>
              <a:t>：</a:t>
            </a:r>
            <a:r>
              <a:rPr lang="zh-CN" altLang="en-US" sz="2400" b="1" dirty="0"/>
              <a:t>节点序列</a:t>
            </a:r>
            <a:r>
              <a:rPr lang="en-US" altLang="zh-CN" sz="2400" b="1" dirty="0"/>
              <a:t>(n</a:t>
            </a:r>
            <a:r>
              <a:rPr lang="en-US" altLang="zh-CN" sz="2400" b="1" baseline="-25000" dirty="0"/>
              <a:t>i0</a:t>
            </a:r>
            <a:r>
              <a:rPr lang="en-US" altLang="zh-CN" sz="2400" b="1" dirty="0"/>
              <a:t>, n</a:t>
            </a:r>
            <a:r>
              <a:rPr lang="en-US" altLang="zh-CN" sz="2400" b="1" baseline="-25000" dirty="0"/>
              <a:t>i1</a:t>
            </a:r>
            <a:r>
              <a:rPr lang="en-US" altLang="zh-CN" sz="2400" b="1" dirty="0"/>
              <a:t>,…</a:t>
            </a:r>
            <a:r>
              <a:rPr lang="zh-CN" altLang="en-US" sz="2400" b="1" dirty="0"/>
              <a:t>，</a:t>
            </a:r>
            <a:r>
              <a:rPr lang="en-US" altLang="zh-CN" sz="2400" b="1" dirty="0"/>
              <a:t>n</a:t>
            </a:r>
            <a:r>
              <a:rPr lang="en-US" altLang="zh-CN" sz="2400" b="1" baseline="-25000" dirty="0"/>
              <a:t>ik</a:t>
            </a:r>
            <a:r>
              <a:rPr lang="en-US" altLang="zh-CN" sz="2400" b="1" dirty="0"/>
              <a:t>)</a:t>
            </a:r>
            <a:r>
              <a:rPr lang="zh-CN" altLang="en-US" sz="2400" b="1" dirty="0"/>
              <a:t>称为</a:t>
            </a:r>
            <a:r>
              <a:rPr lang="zh-CN" altLang="en-US" sz="2400" b="1" dirty="0">
                <a:solidFill>
                  <a:srgbClr val="CC0066"/>
                </a:solidFill>
              </a:rPr>
              <a:t>从节点</a:t>
            </a:r>
            <a:r>
              <a:rPr lang="en-US" altLang="zh-CN" sz="2400" b="1" dirty="0">
                <a:solidFill>
                  <a:srgbClr val="CC0066"/>
                </a:solidFill>
              </a:rPr>
              <a:t>n</a:t>
            </a:r>
            <a:r>
              <a:rPr lang="en-US" altLang="zh-CN" sz="2400" b="1" baseline="-25000" dirty="0">
                <a:solidFill>
                  <a:srgbClr val="CC0066"/>
                </a:solidFill>
              </a:rPr>
              <a:t>i0</a:t>
            </a:r>
            <a:r>
              <a:rPr lang="zh-CN" altLang="en-US" sz="2400" b="1" dirty="0">
                <a:solidFill>
                  <a:srgbClr val="CC0066"/>
                </a:solidFill>
              </a:rPr>
              <a:t>到节点</a:t>
            </a:r>
            <a:r>
              <a:rPr lang="en-US" altLang="zh-CN" sz="2400" b="1" dirty="0">
                <a:solidFill>
                  <a:srgbClr val="CC0066"/>
                </a:solidFill>
              </a:rPr>
              <a:t>n</a:t>
            </a:r>
            <a:r>
              <a:rPr lang="en-US" altLang="zh-CN" sz="2400" b="1" baseline="-25000" dirty="0">
                <a:solidFill>
                  <a:srgbClr val="CC0066"/>
                </a:solidFill>
              </a:rPr>
              <a:t>ik</a:t>
            </a:r>
            <a:r>
              <a:rPr lang="zh-CN" altLang="en-US" sz="2400" b="1" dirty="0">
                <a:solidFill>
                  <a:srgbClr val="CC0066"/>
                </a:solidFill>
              </a:rPr>
              <a:t>的一条长度为</a:t>
            </a:r>
            <a:r>
              <a:rPr lang="en-US" altLang="zh-CN" sz="2400" b="1" dirty="0">
                <a:solidFill>
                  <a:srgbClr val="CC0066"/>
                </a:solidFill>
              </a:rPr>
              <a:t>k</a:t>
            </a:r>
            <a:r>
              <a:rPr lang="zh-CN" altLang="en-US" sz="2400" b="1" dirty="0">
                <a:solidFill>
                  <a:srgbClr val="CC0066"/>
                </a:solidFill>
              </a:rPr>
              <a:t>的路径</a:t>
            </a:r>
            <a:r>
              <a:rPr lang="zh-CN" altLang="en-US" sz="2400" b="1" dirty="0"/>
              <a:t>，其中，对于</a:t>
            </a:r>
            <a:r>
              <a:rPr lang="en-US" altLang="zh-CN" sz="2400" b="1" dirty="0"/>
              <a:t>j=1</a:t>
            </a:r>
            <a:r>
              <a:rPr lang="zh-CN" altLang="en-US" sz="2400" b="1" dirty="0"/>
              <a:t>，</a:t>
            </a:r>
            <a:r>
              <a:rPr lang="en-US" altLang="zh-CN" sz="2400" b="1" dirty="0"/>
              <a:t>…</a:t>
            </a:r>
            <a:r>
              <a:rPr lang="zh-CN" altLang="en-US" sz="2400" b="1" dirty="0"/>
              <a:t>，</a:t>
            </a:r>
            <a:r>
              <a:rPr lang="en-US" altLang="zh-CN" sz="2400" b="1" dirty="0"/>
              <a:t>k</a:t>
            </a:r>
            <a:r>
              <a:rPr lang="zh-CN" altLang="en-US" sz="2400" b="1" dirty="0"/>
              <a:t>，每一个</a:t>
            </a:r>
            <a:r>
              <a:rPr lang="en-US" altLang="zh-CN" sz="2400" b="1" dirty="0"/>
              <a:t>n</a:t>
            </a:r>
            <a:r>
              <a:rPr lang="en-US" altLang="zh-CN" sz="2400" b="1" baseline="-25000" dirty="0"/>
              <a:t>ij</a:t>
            </a:r>
            <a:r>
              <a:rPr lang="zh-CN" altLang="en-US" sz="2400" b="1" dirty="0"/>
              <a:t>都是</a:t>
            </a:r>
            <a:r>
              <a:rPr lang="en-US" altLang="zh-CN" sz="2400" b="1" dirty="0"/>
              <a:t>n</a:t>
            </a:r>
            <a:r>
              <a:rPr lang="en-US" altLang="zh-CN" sz="2400" b="1" baseline="-25000" dirty="0"/>
              <a:t>ij-1</a:t>
            </a:r>
            <a:r>
              <a:rPr lang="zh-CN" altLang="en-US" sz="2400" b="1" dirty="0"/>
              <a:t>的子节点。</a:t>
            </a:r>
            <a:endParaRPr lang="zh-CN" altLang="en-US" sz="2400" b="1" dirty="0"/>
          </a:p>
          <a:p>
            <a:pPr eaLnBrk="1" hangingPunct="1">
              <a:buNone/>
            </a:pPr>
            <a:r>
              <a:rPr lang="zh-CN" altLang="en-US" sz="2400" b="1" dirty="0"/>
              <a:t>     如果存在一条从节点</a:t>
            </a:r>
            <a:r>
              <a:rPr lang="en-US" altLang="zh-CN" sz="2400" b="1" dirty="0"/>
              <a:t>n</a:t>
            </a:r>
            <a:r>
              <a:rPr lang="en-US" altLang="zh-CN" sz="2400" b="1" baseline="-25000" dirty="0"/>
              <a:t>i</a:t>
            </a:r>
            <a:r>
              <a:rPr lang="zh-CN" altLang="en-US" sz="2400" b="1" dirty="0"/>
              <a:t>到节点</a:t>
            </a:r>
            <a:r>
              <a:rPr lang="en-US" altLang="zh-CN" sz="2400" b="1" dirty="0"/>
              <a:t>n</a:t>
            </a:r>
            <a:r>
              <a:rPr lang="en-US" altLang="zh-CN" sz="2400" b="1" baseline="-25000" dirty="0"/>
              <a:t>j</a:t>
            </a:r>
            <a:r>
              <a:rPr lang="zh-CN" altLang="en-US" sz="2400" b="1" dirty="0"/>
              <a:t>的路径，则节点</a:t>
            </a:r>
            <a:r>
              <a:rPr lang="en-US" altLang="zh-CN" sz="2400" b="1" dirty="0"/>
              <a:t>n</a:t>
            </a:r>
            <a:r>
              <a:rPr lang="en-US" altLang="zh-CN" sz="2400" b="1" baseline="-25000" dirty="0"/>
              <a:t>j</a:t>
            </a:r>
            <a:r>
              <a:rPr lang="zh-CN" altLang="en-US" sz="2400" b="1" dirty="0"/>
              <a:t>称做是从节点</a:t>
            </a:r>
            <a:r>
              <a:rPr lang="en-US" altLang="zh-CN" sz="2400" b="1" dirty="0"/>
              <a:t>n</a:t>
            </a:r>
            <a:r>
              <a:rPr lang="en-US" altLang="zh-CN" sz="2400" b="1" baseline="-25000" dirty="0"/>
              <a:t>i</a:t>
            </a:r>
            <a:r>
              <a:rPr lang="zh-CN" altLang="en-US" sz="2400" b="1" dirty="0"/>
              <a:t>出发</a:t>
            </a:r>
            <a:r>
              <a:rPr lang="zh-CN" altLang="en-US" sz="2400" b="1" dirty="0">
                <a:solidFill>
                  <a:srgbClr val="CC0066"/>
                </a:solidFill>
              </a:rPr>
              <a:t>可达到的</a:t>
            </a:r>
            <a:r>
              <a:rPr lang="zh-CN" altLang="en-US" sz="2400" b="1" dirty="0"/>
              <a:t>，节点</a:t>
            </a:r>
            <a:r>
              <a:rPr lang="en-US" altLang="zh-CN" sz="2400" b="1" dirty="0"/>
              <a:t>n</a:t>
            </a:r>
            <a:r>
              <a:rPr lang="en-US" altLang="zh-CN" sz="2400" b="1" baseline="-25000" dirty="0"/>
              <a:t>j</a:t>
            </a:r>
            <a:r>
              <a:rPr lang="zh-CN" altLang="en-US" sz="2400" b="1" dirty="0"/>
              <a:t>称做节点</a:t>
            </a:r>
            <a:r>
              <a:rPr lang="en-US" altLang="zh-CN" sz="2400" b="1" dirty="0"/>
              <a:t>n</a:t>
            </a:r>
            <a:r>
              <a:rPr lang="en-US" altLang="zh-CN" sz="2400" b="1" baseline="-25000" dirty="0"/>
              <a:t>i</a:t>
            </a:r>
            <a:r>
              <a:rPr lang="zh-CN" altLang="en-US" sz="2400" b="1" dirty="0"/>
              <a:t>的</a:t>
            </a:r>
            <a:r>
              <a:rPr lang="zh-CN" altLang="en-US" sz="2400" b="1" dirty="0">
                <a:solidFill>
                  <a:srgbClr val="CC0066"/>
                </a:solidFill>
              </a:rPr>
              <a:t>后裔</a:t>
            </a:r>
            <a:r>
              <a:rPr lang="zh-CN" altLang="en-US" sz="2400" b="1" dirty="0"/>
              <a:t>，节点</a:t>
            </a:r>
            <a:r>
              <a:rPr lang="en-US" altLang="zh-CN" sz="2400" b="1" dirty="0"/>
              <a:t>n</a:t>
            </a:r>
            <a:r>
              <a:rPr lang="en-US" altLang="zh-CN" sz="2400" b="1" baseline="-25000" dirty="0"/>
              <a:t>i</a:t>
            </a:r>
            <a:r>
              <a:rPr lang="zh-CN" altLang="en-US" sz="2400" b="1" dirty="0"/>
              <a:t>称做是节点</a:t>
            </a:r>
            <a:r>
              <a:rPr lang="en-US" altLang="zh-CN" sz="2400" b="1" dirty="0"/>
              <a:t>n</a:t>
            </a:r>
            <a:r>
              <a:rPr lang="en-US" altLang="zh-CN" sz="2400" b="1" baseline="-25000" dirty="0"/>
              <a:t>j</a:t>
            </a:r>
            <a:r>
              <a:rPr lang="zh-CN" altLang="en-US" sz="2400" b="1" dirty="0"/>
              <a:t>的</a:t>
            </a:r>
            <a:r>
              <a:rPr lang="zh-CN" altLang="en-US" sz="2400" b="1" dirty="0">
                <a:solidFill>
                  <a:srgbClr val="CC0066"/>
                </a:solidFill>
              </a:rPr>
              <a:t>祖先</a:t>
            </a:r>
            <a:r>
              <a:rPr lang="zh-CN" altLang="en-US" sz="2400" b="1" dirty="0"/>
              <a:t>。</a:t>
            </a:r>
            <a:endParaRPr lang="zh-CN" altLang="en-US" sz="2400" b="1" dirty="0"/>
          </a:p>
          <a:p>
            <a:pPr eaLnBrk="1" hangingPunct="1">
              <a:buFont typeface="Wingdings" panose="05000000000000000000" pitchFamily="2" charset="2"/>
              <a:buChar char="Ø"/>
            </a:pPr>
            <a:r>
              <a:rPr lang="zh-CN" altLang="en-US" sz="2600" b="1" dirty="0">
                <a:solidFill>
                  <a:srgbClr val="CC0066"/>
                </a:solidFill>
                <a:latin typeface="Times New Roman" panose="02020603050405020304" pitchFamily="18" charset="0"/>
              </a:rPr>
              <a:t>解路径： </a:t>
            </a:r>
            <a:r>
              <a:rPr lang="zh-CN" altLang="en-US" sz="2600" b="1" dirty="0">
                <a:latin typeface="Times New Roman" panose="02020603050405020304" pitchFamily="18" charset="0"/>
              </a:rPr>
              <a:t>从初始节点到一个满足终止条件节点的路径。</a:t>
            </a:r>
            <a:endParaRPr lang="zh-CN" altLang="en-US" sz="2600" b="1" dirty="0">
              <a:latin typeface="Times New Roman" panose="02020603050405020304" pitchFamily="18" charset="0"/>
            </a:endParaRPr>
          </a:p>
          <a:p>
            <a:pPr eaLnBrk="1" hangingPunct="1">
              <a:buNone/>
            </a:pPr>
            <a:r>
              <a:rPr lang="zh-CN" altLang="en-US" sz="2600" b="1" dirty="0">
                <a:latin typeface="Times New Roman" panose="02020603050405020304" pitchFamily="18" charset="0"/>
              </a:rPr>
              <a:t>    图搜索策略把寻找从初始状态描述到目标描述的规则序列问题转化成寻找有向图的解路径问题．</a:t>
            </a:r>
            <a:endParaRPr lang="zh-CN" altLang="en-US" sz="2600" b="1" dirty="0">
              <a:latin typeface="Times New Roman" panose="020206030504050203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3219">
                                            <p:txEl>
                                              <p:charRg st="0" end="79"/>
                                            </p:txEl>
                                          </p:spTgt>
                                        </p:tgtEl>
                                        <p:attrNameLst>
                                          <p:attrName>style.visibility</p:attrName>
                                        </p:attrNameLst>
                                      </p:cBhvr>
                                      <p:to>
                                        <p:strVal val="visible"/>
                                      </p:to>
                                    </p:set>
                                    <p:anim calcmode="lin" valueType="num">
                                      <p:cBhvr additive="base">
                                        <p:cTn id="7" dur="500" fill="hold"/>
                                        <p:tgtEl>
                                          <p:spTgt spid="393219">
                                            <p:txEl>
                                              <p:charRg st="0" end="7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3219">
                                            <p:txEl>
                                              <p:charRg st="0" end="7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3219">
                                            <p:txEl>
                                              <p:charRg st="79" end="154"/>
                                            </p:txEl>
                                          </p:spTgt>
                                        </p:tgtEl>
                                        <p:attrNameLst>
                                          <p:attrName>style.visibility</p:attrName>
                                        </p:attrNameLst>
                                      </p:cBhvr>
                                      <p:to>
                                        <p:strVal val="visible"/>
                                      </p:to>
                                    </p:set>
                                    <p:anim calcmode="lin" valueType="num">
                                      <p:cBhvr additive="base">
                                        <p:cTn id="11" dur="500" fill="hold"/>
                                        <p:tgtEl>
                                          <p:spTgt spid="393219">
                                            <p:txEl>
                                              <p:charRg st="79" end="15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3219">
                                            <p:txEl>
                                              <p:charRg st="79" end="15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93219">
                                            <p:txEl>
                                              <p:charRg st="154" end="180"/>
                                            </p:txEl>
                                          </p:spTgt>
                                        </p:tgtEl>
                                        <p:attrNameLst>
                                          <p:attrName>style.visibility</p:attrName>
                                        </p:attrNameLst>
                                      </p:cBhvr>
                                      <p:to>
                                        <p:strVal val="visible"/>
                                      </p:to>
                                    </p:set>
                                    <p:anim calcmode="lin" valueType="num">
                                      <p:cBhvr additive="base">
                                        <p:cTn id="17" dur="500" fill="hold"/>
                                        <p:tgtEl>
                                          <p:spTgt spid="393219">
                                            <p:txEl>
                                              <p:charRg st="154" end="18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3219">
                                            <p:txEl>
                                              <p:charRg st="154" end="18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93219">
                                            <p:txEl>
                                              <p:charRg st="180" end="227"/>
                                            </p:txEl>
                                          </p:spTgt>
                                        </p:tgtEl>
                                        <p:attrNameLst>
                                          <p:attrName>style.visibility</p:attrName>
                                        </p:attrNameLst>
                                      </p:cBhvr>
                                      <p:to>
                                        <p:strVal val="visible"/>
                                      </p:to>
                                    </p:set>
                                    <p:anim calcmode="lin" valueType="num">
                                      <p:cBhvr additive="base">
                                        <p:cTn id="21" dur="500" fill="hold"/>
                                        <p:tgtEl>
                                          <p:spTgt spid="393219">
                                            <p:txEl>
                                              <p:charRg st="180" end="22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93219">
                                            <p:txEl>
                                              <p:charRg st="180" end="22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27651"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7652" name="Rectangle 2"/>
          <p:cNvSpPr>
            <a:spLocks noGrp="1"/>
          </p:cNvSpPr>
          <p:nvPr>
            <p:ph type="title"/>
          </p:nvPr>
        </p:nvSpPr>
        <p:spPr>
          <a:ln/>
        </p:spPr>
        <p:txBody>
          <a:bodyPr vert="horz" wrap="square" lIns="91440" tIns="45720" rIns="91440" bIns="45720" anchor="b" anchorCtr="0"/>
          <a:p>
            <a:pPr eaLnBrk="1" hangingPunct="1"/>
            <a:endParaRPr lang="zh-CN" altLang="zh-CN" dirty="0"/>
          </a:p>
        </p:txBody>
      </p:sp>
      <p:sp>
        <p:nvSpPr>
          <p:cNvPr id="394243" name="Rectangle 3"/>
          <p:cNvSpPr>
            <a:spLocks noGrp="1"/>
          </p:cNvSpPr>
          <p:nvPr>
            <p:ph idx="1"/>
          </p:nvPr>
        </p:nvSpPr>
        <p:spPr>
          <a:xfrm>
            <a:off x="838200" y="2362200"/>
            <a:ext cx="7981950" cy="3875088"/>
          </a:xfrm>
          <a:ln/>
        </p:spPr>
        <p:txBody>
          <a:bodyPr vert="horz" wrap="square" lIns="91440" tIns="45720" rIns="91440" bIns="45720" anchor="t" anchorCtr="0"/>
          <a:p>
            <a:pPr eaLnBrk="1" hangingPunct="1">
              <a:buFont typeface="Wingdings" panose="05000000000000000000" pitchFamily="2" charset="2"/>
              <a:buChar char="Ø"/>
            </a:pPr>
            <a:r>
              <a:rPr lang="zh-CN" altLang="en-US" sz="2600" b="1" dirty="0">
                <a:solidFill>
                  <a:srgbClr val="CC0066"/>
                </a:solidFill>
                <a:latin typeface="Times New Roman" panose="02020603050405020304" pitchFamily="18" charset="0"/>
              </a:rPr>
              <a:t>有向树：</a:t>
            </a:r>
            <a:r>
              <a:rPr lang="zh-CN" altLang="en-US" sz="2600" b="1" dirty="0">
                <a:latin typeface="Times New Roman" panose="02020603050405020304" pitchFamily="18" charset="0"/>
              </a:rPr>
              <a:t>每一个节点最多只有一个父亲的有向图．</a:t>
            </a:r>
            <a:endParaRPr lang="zh-CN" altLang="en-US" sz="2600" b="1" dirty="0">
              <a:latin typeface="Times New Roman" panose="02020603050405020304" pitchFamily="18" charset="0"/>
            </a:endParaRPr>
          </a:p>
          <a:p>
            <a:pPr eaLnBrk="1" hangingPunct="1">
              <a:buNone/>
            </a:pPr>
            <a:r>
              <a:rPr lang="zh-CN" altLang="en-US" sz="2600" b="1" dirty="0">
                <a:solidFill>
                  <a:srgbClr val="CC0066"/>
                </a:solidFill>
                <a:latin typeface="Times New Roman" panose="02020603050405020304" pitchFamily="18" charset="0"/>
              </a:rPr>
              <a:t>        根节点：</a:t>
            </a:r>
            <a:r>
              <a:rPr lang="zh-CN" altLang="en-US" sz="2600" b="1" dirty="0">
                <a:latin typeface="Times New Roman" panose="02020603050405020304" pitchFamily="18" charset="0"/>
              </a:rPr>
              <a:t>有向树中没有父节点的节点</a:t>
            </a:r>
            <a:endParaRPr lang="zh-CN" altLang="en-US" sz="2600" b="1" dirty="0">
              <a:latin typeface="Times New Roman" panose="02020603050405020304" pitchFamily="18" charset="0"/>
            </a:endParaRPr>
          </a:p>
          <a:p>
            <a:pPr eaLnBrk="1" hangingPunct="1">
              <a:buNone/>
            </a:pPr>
            <a:r>
              <a:rPr lang="zh-CN" altLang="en-US" sz="2600" b="1" dirty="0">
                <a:solidFill>
                  <a:srgbClr val="CC0066"/>
                </a:solidFill>
                <a:latin typeface="Times New Roman" panose="02020603050405020304" pitchFamily="18" charset="0"/>
              </a:rPr>
              <a:t>        叶节点：</a:t>
            </a:r>
            <a:r>
              <a:rPr lang="zh-CN" altLang="en-US" sz="2600" b="1" dirty="0">
                <a:latin typeface="Times New Roman" panose="02020603050405020304" pitchFamily="18" charset="0"/>
              </a:rPr>
              <a:t>有向树中没有子节点的节点</a:t>
            </a:r>
            <a:endParaRPr lang="zh-CN" altLang="en-US" sz="2600" b="1" dirty="0">
              <a:latin typeface="Times New Roman" panose="02020603050405020304" pitchFamily="18" charset="0"/>
            </a:endParaRPr>
          </a:p>
          <a:p>
            <a:pPr eaLnBrk="1" hangingPunct="1">
              <a:buNone/>
            </a:pPr>
            <a:r>
              <a:rPr lang="zh-CN" altLang="en-US" sz="2600" b="1" dirty="0">
                <a:solidFill>
                  <a:srgbClr val="CC0066"/>
                </a:solidFill>
                <a:latin typeface="Times New Roman" panose="02020603050405020304" pitchFamily="18" charset="0"/>
              </a:rPr>
              <a:t>    有向树中节点的深度</a:t>
            </a:r>
            <a:r>
              <a:rPr lang="en-US" altLang="zh-CN" sz="2600" b="1" dirty="0">
                <a:solidFill>
                  <a:srgbClr val="CC0066"/>
                </a:solidFill>
                <a:latin typeface="Times New Roman" panose="02020603050405020304" pitchFamily="18" charset="0"/>
              </a:rPr>
              <a:t>: </a:t>
            </a:r>
            <a:endParaRPr lang="en-US" altLang="zh-CN" sz="2600" b="1" dirty="0">
              <a:solidFill>
                <a:srgbClr val="CC0066"/>
              </a:solidFill>
              <a:latin typeface="Times New Roman" panose="02020603050405020304" pitchFamily="18" charset="0"/>
            </a:endParaRPr>
          </a:p>
          <a:p>
            <a:pPr eaLnBrk="1" hangingPunct="1">
              <a:buNone/>
            </a:pPr>
            <a:r>
              <a:rPr lang="en-US" altLang="zh-CN" sz="2600" b="1" dirty="0">
                <a:solidFill>
                  <a:srgbClr val="CC0066"/>
                </a:solidFill>
                <a:latin typeface="Times New Roman" panose="02020603050405020304" pitchFamily="18" charset="0"/>
              </a:rPr>
              <a:t>            </a:t>
            </a:r>
            <a:r>
              <a:rPr lang="en-US" altLang="zh-CN" sz="2600" b="1" dirty="0">
                <a:latin typeface="Times New Roman" panose="02020603050405020304" pitchFamily="18" charset="0"/>
              </a:rPr>
              <a:t>1)</a:t>
            </a:r>
            <a:r>
              <a:rPr lang="en-US" altLang="zh-CN" sz="2600" b="1" dirty="0">
                <a:solidFill>
                  <a:srgbClr val="CC0066"/>
                </a:solidFill>
                <a:latin typeface="Times New Roman" panose="02020603050405020304" pitchFamily="18" charset="0"/>
              </a:rPr>
              <a:t> </a:t>
            </a:r>
            <a:r>
              <a:rPr lang="zh-CN" altLang="en-US" sz="2600" b="1" dirty="0">
                <a:latin typeface="Times New Roman" panose="02020603050405020304" pitchFamily="18" charset="0"/>
              </a:rPr>
              <a:t>根节点的</a:t>
            </a:r>
            <a:r>
              <a:rPr lang="zh-CN" altLang="en-US" sz="2600" b="1" dirty="0">
                <a:solidFill>
                  <a:srgbClr val="CC0066"/>
                </a:solidFill>
                <a:latin typeface="Times New Roman" panose="02020603050405020304" pitchFamily="18" charset="0"/>
              </a:rPr>
              <a:t>深度</a:t>
            </a:r>
            <a:r>
              <a:rPr lang="zh-CN" altLang="en-US" sz="2600" b="1" dirty="0">
                <a:latin typeface="Times New Roman" panose="02020603050405020304" pitchFamily="18" charset="0"/>
              </a:rPr>
              <a:t>是</a:t>
            </a:r>
            <a:r>
              <a:rPr lang="en-US" altLang="zh-CN" sz="2600" b="1" dirty="0">
                <a:latin typeface="Times New Roman" panose="02020603050405020304" pitchFamily="18" charset="0"/>
              </a:rPr>
              <a:t>0</a:t>
            </a:r>
            <a:r>
              <a:rPr lang="zh-CN" altLang="en-US" sz="2600" b="1" dirty="0">
                <a:latin typeface="Times New Roman" panose="02020603050405020304" pitchFamily="18" charset="0"/>
              </a:rPr>
              <a:t>， </a:t>
            </a:r>
            <a:endParaRPr lang="zh-CN" altLang="en-US" sz="2600" b="1" dirty="0">
              <a:latin typeface="Times New Roman" panose="02020603050405020304" pitchFamily="18" charset="0"/>
            </a:endParaRPr>
          </a:p>
          <a:p>
            <a:pPr eaLnBrk="1" hangingPunct="1">
              <a:buNone/>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其它节点的深度等于它父节点的深度加</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a:t>
            </a:r>
            <a:endParaRPr lang="zh-CN" altLang="en-US" sz="2600" b="1" dirty="0">
              <a:latin typeface="Times New Roman" panose="020206030504050203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4243">
                                            <p:txEl>
                                              <p:charRg st="0" end="23"/>
                                            </p:txEl>
                                          </p:spTgt>
                                        </p:tgtEl>
                                        <p:attrNameLst>
                                          <p:attrName>style.visibility</p:attrName>
                                        </p:attrNameLst>
                                      </p:cBhvr>
                                      <p:to>
                                        <p:strVal val="visible"/>
                                      </p:to>
                                    </p:set>
                                    <p:anim calcmode="lin" valueType="num">
                                      <p:cBhvr additive="base">
                                        <p:cTn id="7" dur="500" fill="hold"/>
                                        <p:tgtEl>
                                          <p:spTgt spid="394243">
                                            <p:txEl>
                                              <p:charRg st="0" end="2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4243">
                                            <p:txEl>
                                              <p:charRg st="0" end="2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4243">
                                            <p:txEl>
                                              <p:charRg st="23" end="48"/>
                                            </p:txEl>
                                          </p:spTgt>
                                        </p:tgtEl>
                                        <p:attrNameLst>
                                          <p:attrName>style.visibility</p:attrName>
                                        </p:attrNameLst>
                                      </p:cBhvr>
                                      <p:to>
                                        <p:strVal val="visible"/>
                                      </p:to>
                                    </p:set>
                                    <p:anim calcmode="lin" valueType="num">
                                      <p:cBhvr additive="base">
                                        <p:cTn id="11" dur="500" fill="hold"/>
                                        <p:tgtEl>
                                          <p:spTgt spid="394243">
                                            <p:txEl>
                                              <p:charRg st="23" end="4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4243">
                                            <p:txEl>
                                              <p:charRg st="23" end="4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94243">
                                            <p:txEl>
                                              <p:charRg st="48" end="73"/>
                                            </p:txEl>
                                          </p:spTgt>
                                        </p:tgtEl>
                                        <p:attrNameLst>
                                          <p:attrName>style.visibility</p:attrName>
                                        </p:attrNameLst>
                                      </p:cBhvr>
                                      <p:to>
                                        <p:strVal val="visible"/>
                                      </p:to>
                                    </p:set>
                                    <p:anim calcmode="lin" valueType="num">
                                      <p:cBhvr additive="base">
                                        <p:cTn id="15" dur="500" fill="hold"/>
                                        <p:tgtEl>
                                          <p:spTgt spid="394243">
                                            <p:txEl>
                                              <p:charRg st="48" end="7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4243">
                                            <p:txEl>
                                              <p:charRg st="48" end="7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94243">
                                            <p:txEl>
                                              <p:charRg st="73" end="89"/>
                                            </p:txEl>
                                          </p:spTgt>
                                        </p:tgtEl>
                                        <p:attrNameLst>
                                          <p:attrName>style.visibility</p:attrName>
                                        </p:attrNameLst>
                                      </p:cBhvr>
                                      <p:to>
                                        <p:strVal val="visible"/>
                                      </p:to>
                                    </p:set>
                                    <p:anim calcmode="lin" valueType="num">
                                      <p:cBhvr additive="base">
                                        <p:cTn id="19" dur="500" fill="hold"/>
                                        <p:tgtEl>
                                          <p:spTgt spid="394243">
                                            <p:txEl>
                                              <p:charRg st="73" end="8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4243">
                                            <p:txEl>
                                              <p:charRg st="73" end="8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94243">
                                            <p:txEl>
                                              <p:charRg st="89" end="115"/>
                                            </p:txEl>
                                          </p:spTgt>
                                        </p:tgtEl>
                                        <p:attrNameLst>
                                          <p:attrName>style.visibility</p:attrName>
                                        </p:attrNameLst>
                                      </p:cBhvr>
                                      <p:to>
                                        <p:strVal val="visible"/>
                                      </p:to>
                                    </p:set>
                                    <p:anim calcmode="lin" valueType="num">
                                      <p:cBhvr additive="base">
                                        <p:cTn id="23" dur="500" fill="hold"/>
                                        <p:tgtEl>
                                          <p:spTgt spid="394243">
                                            <p:txEl>
                                              <p:charRg st="89" end="11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94243">
                                            <p:txEl>
                                              <p:charRg st="89" end="11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94243">
                                            <p:txEl>
                                              <p:charRg st="115" end="149"/>
                                            </p:txEl>
                                          </p:spTgt>
                                        </p:tgtEl>
                                        <p:attrNameLst>
                                          <p:attrName>style.visibility</p:attrName>
                                        </p:attrNameLst>
                                      </p:cBhvr>
                                      <p:to>
                                        <p:strVal val="visible"/>
                                      </p:to>
                                    </p:set>
                                    <p:anim calcmode="lin" valueType="num">
                                      <p:cBhvr additive="base">
                                        <p:cTn id="27" dur="500" fill="hold"/>
                                        <p:tgtEl>
                                          <p:spTgt spid="394243">
                                            <p:txEl>
                                              <p:charRg st="115" end="14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94243">
                                            <p:txEl>
                                              <p:charRg st="115" end="14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28675"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8676" name="Rectangle 2"/>
          <p:cNvSpPr>
            <a:spLocks noGrp="1"/>
          </p:cNvSpPr>
          <p:nvPr>
            <p:ph type="title"/>
          </p:nvPr>
        </p:nvSpPr>
        <p:spPr>
          <a:ln/>
        </p:spPr>
        <p:txBody>
          <a:bodyPr vert="horz" wrap="square" lIns="91440" tIns="45720" rIns="91440" bIns="45720" anchor="b" anchorCtr="0"/>
          <a:p>
            <a:pPr eaLnBrk="1" hangingPunct="1"/>
            <a:endParaRPr lang="zh-CN" altLang="zh-CN" dirty="0"/>
          </a:p>
        </p:txBody>
      </p:sp>
      <p:sp>
        <p:nvSpPr>
          <p:cNvPr id="28677" name="Rectangle 3"/>
          <p:cNvSpPr>
            <a:spLocks noGrp="1"/>
          </p:cNvSpPr>
          <p:nvPr>
            <p:ph idx="1"/>
          </p:nvPr>
        </p:nvSpPr>
        <p:spPr>
          <a:xfrm>
            <a:off x="838200" y="2362200"/>
            <a:ext cx="7981950" cy="4235450"/>
          </a:xfrm>
          <a:ln/>
        </p:spPr>
        <p:txBody>
          <a:bodyPr vert="horz" wrap="square" lIns="91440" tIns="45720" rIns="91440" bIns="45720" anchor="t" anchorCtr="0"/>
          <a:p>
            <a:pPr eaLnBrk="1" hangingPunct="1">
              <a:lnSpc>
                <a:spcPct val="90000"/>
              </a:lnSpc>
              <a:buFont typeface="Wingdings" panose="05000000000000000000" pitchFamily="2" charset="2"/>
              <a:buChar char="Ø"/>
            </a:pPr>
            <a:r>
              <a:rPr lang="zh-CN" altLang="en-US" b="1" dirty="0">
                <a:solidFill>
                  <a:srgbClr val="CC0066"/>
                </a:solidFill>
              </a:rPr>
              <a:t>加权有向图（权图）</a:t>
            </a:r>
            <a:r>
              <a:rPr lang="zh-CN" altLang="en-US" b="1" dirty="0"/>
              <a:t>：</a:t>
            </a:r>
            <a:endParaRPr lang="zh-CN" altLang="en-US" b="1" dirty="0"/>
          </a:p>
          <a:p>
            <a:pPr eaLnBrk="1" hangingPunct="1">
              <a:lnSpc>
                <a:spcPct val="90000"/>
              </a:lnSpc>
              <a:buNone/>
            </a:pPr>
            <a:r>
              <a:rPr lang="zh-CN" altLang="en-US" b="1" dirty="0"/>
              <a:t>       每条弧线上都有使用费用（正数）的图。</a:t>
            </a:r>
            <a:endParaRPr lang="zh-CN" altLang="en-US" b="1" dirty="0"/>
          </a:p>
          <a:p>
            <a:pPr eaLnBrk="1" hangingPunct="1">
              <a:lnSpc>
                <a:spcPct val="90000"/>
              </a:lnSpc>
              <a:buNone/>
            </a:pPr>
            <a:r>
              <a:rPr lang="zh-CN" altLang="en-US" b="1" dirty="0"/>
              <a:t>例：从节点</a:t>
            </a:r>
            <a:r>
              <a:rPr lang="en-US" altLang="zh-CN" b="1" dirty="0"/>
              <a:t>n</a:t>
            </a:r>
            <a:r>
              <a:rPr lang="en-US" altLang="zh-CN" b="1" baseline="-25000" dirty="0"/>
              <a:t>i</a:t>
            </a:r>
            <a:r>
              <a:rPr lang="zh-CN" altLang="en-US" b="1" dirty="0"/>
              <a:t>到节点</a:t>
            </a:r>
            <a:r>
              <a:rPr lang="en-US" altLang="zh-CN" b="1" dirty="0"/>
              <a:t>n</a:t>
            </a:r>
            <a:r>
              <a:rPr lang="en-US" altLang="zh-CN" b="1" baseline="-25000" dirty="0"/>
              <a:t>j</a:t>
            </a:r>
            <a:r>
              <a:rPr lang="zh-CN" altLang="en-US" b="1" dirty="0"/>
              <a:t>的有向孤的费用：</a:t>
            </a:r>
            <a:r>
              <a:rPr lang="en-US" altLang="zh-CN" b="1" dirty="0"/>
              <a:t>C(n</a:t>
            </a:r>
            <a:r>
              <a:rPr lang="en-US" altLang="zh-CN" b="1" baseline="-25000" dirty="0"/>
              <a:t>i</a:t>
            </a:r>
            <a:r>
              <a:rPr lang="en-US" altLang="zh-CN" b="1" dirty="0"/>
              <a:t>, n</a:t>
            </a:r>
            <a:r>
              <a:rPr lang="en-US" altLang="zh-CN" b="1" baseline="-25000" dirty="0"/>
              <a:t>j</a:t>
            </a:r>
            <a:r>
              <a:rPr lang="en-US" altLang="zh-CN" b="1" dirty="0"/>
              <a:t>)</a:t>
            </a:r>
            <a:endParaRPr lang="en-US" altLang="zh-CN" b="1" dirty="0"/>
          </a:p>
          <a:p>
            <a:pPr eaLnBrk="1" hangingPunct="1">
              <a:lnSpc>
                <a:spcPct val="90000"/>
              </a:lnSpc>
              <a:buNone/>
            </a:pPr>
            <a:r>
              <a:rPr lang="en-US" altLang="zh-CN" b="1" dirty="0">
                <a:solidFill>
                  <a:srgbClr val="CC0066"/>
                </a:solidFill>
              </a:rPr>
              <a:t>     </a:t>
            </a:r>
            <a:r>
              <a:rPr lang="zh-CN" altLang="en-US" b="1" dirty="0">
                <a:solidFill>
                  <a:srgbClr val="CC0066"/>
                </a:solidFill>
              </a:rPr>
              <a:t>路径的费用</a:t>
            </a:r>
            <a:r>
              <a:rPr lang="en-US" altLang="zh-CN" b="1" dirty="0">
                <a:solidFill>
                  <a:srgbClr val="CC0066"/>
                </a:solidFill>
              </a:rPr>
              <a:t>:</a:t>
            </a:r>
            <a:r>
              <a:rPr lang="zh-CN" altLang="en-US" b="1" dirty="0"/>
              <a:t>路径上所有弧费用的和．</a:t>
            </a:r>
            <a:endParaRPr lang="zh-CN" altLang="en-US" b="1" dirty="0"/>
          </a:p>
          <a:p>
            <a:pPr eaLnBrk="1" hangingPunct="1">
              <a:lnSpc>
                <a:spcPct val="90000"/>
              </a:lnSpc>
              <a:buNone/>
            </a:pPr>
            <a:r>
              <a:rPr lang="zh-CN" altLang="en-US" b="1" dirty="0">
                <a:solidFill>
                  <a:srgbClr val="CC0066"/>
                </a:solidFill>
              </a:rPr>
              <a:t>     两节点间具有最小费用的路径：</a:t>
            </a:r>
            <a:r>
              <a:rPr lang="zh-CN" altLang="en-US" b="1" dirty="0"/>
              <a:t>是此两节点间所有弧费用的费用总和最小的一条路。</a:t>
            </a:r>
            <a:endParaRPr lang="zh-CN" altLang="en-US" b="1" dirty="0"/>
          </a:p>
          <a:p>
            <a:pPr eaLnBrk="1" hangingPunct="1">
              <a:lnSpc>
                <a:spcPct val="90000"/>
              </a:lnSpc>
              <a:buNone/>
            </a:pPr>
            <a:r>
              <a:rPr lang="zh-CN" altLang="en-US" b="1" dirty="0"/>
              <a:t>     </a:t>
            </a:r>
            <a:r>
              <a:rPr lang="zh-CN" altLang="en-US" b="1" dirty="0">
                <a:solidFill>
                  <a:srgbClr val="CC0066"/>
                </a:solidFill>
              </a:rPr>
              <a:t>最佳解路径：</a:t>
            </a:r>
            <a:r>
              <a:rPr lang="zh-CN" altLang="en-US" b="1" dirty="0"/>
              <a:t>费用最小的解路径。</a:t>
            </a:r>
            <a:endParaRPr lang="zh-CN" altLang="en-US" b="1" dirty="0"/>
          </a:p>
          <a:p>
            <a:pPr eaLnBrk="1" hangingPunct="1">
              <a:lnSpc>
                <a:spcPct val="90000"/>
              </a:lnSpc>
              <a:buNone/>
            </a:pPr>
            <a:endParaRPr lang="zh-CN" altLang="en-US" b="1" dirty="0"/>
          </a:p>
          <a:p>
            <a:pPr eaLnBrk="1" hangingPunct="1">
              <a:lnSpc>
                <a:spcPct val="90000"/>
              </a:lnSpc>
              <a:buNone/>
            </a:pPr>
            <a:r>
              <a:rPr lang="zh-CN" altLang="en-US" sz="2400" dirty="0"/>
              <a:t> </a:t>
            </a:r>
            <a:endParaRPr lang="zh-CN" altLang="en-US" sz="2400" dirty="0"/>
          </a:p>
        </p:txBody>
      </p:sp>
    </p:spTree>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29699"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9700" name="Rectangle 2"/>
          <p:cNvSpPr>
            <a:spLocks noGrp="1"/>
          </p:cNvSpPr>
          <p:nvPr>
            <p:ph type="title"/>
          </p:nvPr>
        </p:nvSpPr>
        <p:spPr>
          <a:ln/>
        </p:spPr>
        <p:txBody>
          <a:bodyPr vert="horz" wrap="square" lIns="91440" tIns="45720" rIns="91440" bIns="45720" anchor="b" anchorCtr="0"/>
          <a:p>
            <a:pPr eaLnBrk="1" hangingPunct="1"/>
            <a:endParaRPr lang="zh-CN" altLang="zh-CN" dirty="0"/>
          </a:p>
        </p:txBody>
      </p:sp>
      <p:sp>
        <p:nvSpPr>
          <p:cNvPr id="29701" name="Rectangle 3"/>
          <p:cNvSpPr>
            <a:spLocks noGrp="1"/>
          </p:cNvSpPr>
          <p:nvPr>
            <p:ph idx="1"/>
          </p:nvPr>
        </p:nvSpPr>
        <p:spPr>
          <a:ln/>
        </p:spPr>
        <p:txBody>
          <a:bodyPr vert="horz" wrap="square" lIns="91440" tIns="45720" rIns="91440" bIns="45720" anchor="t" anchorCtr="0"/>
          <a:p>
            <a:pPr eaLnBrk="1" hangingPunct="1">
              <a:buFont typeface="Wingdings" panose="05000000000000000000" pitchFamily="2" charset="2"/>
              <a:buChar char="Ø"/>
            </a:pPr>
            <a:r>
              <a:rPr lang="zh-CN" altLang="en-US" sz="2400" b="1" dirty="0">
                <a:solidFill>
                  <a:srgbClr val="CC0066"/>
                </a:solidFill>
              </a:rPr>
              <a:t>隐含图</a:t>
            </a:r>
            <a:r>
              <a:rPr lang="zh-CN" altLang="en-US" sz="2400" b="1" dirty="0"/>
              <a:t>：由部分节点和一组其它节点生成规则所确定的图．</a:t>
            </a:r>
            <a:endParaRPr lang="zh-CN" altLang="en-US" sz="2400" b="1" dirty="0"/>
          </a:p>
          <a:p>
            <a:pPr eaLnBrk="1" hangingPunct="1">
              <a:buFont typeface="Wingdings" panose="05000000000000000000" pitchFamily="2" charset="2"/>
              <a:buChar char="Ø"/>
            </a:pPr>
            <a:r>
              <a:rPr lang="zh-CN" altLang="en-US" sz="2400" b="1" dirty="0">
                <a:solidFill>
                  <a:srgbClr val="FF0000"/>
                </a:solidFill>
              </a:rPr>
              <a:t>图搜索控制策略的目标：</a:t>
            </a:r>
            <a:r>
              <a:rPr lang="zh-CN" altLang="en-US" sz="2400" b="1" dirty="0"/>
              <a:t>从隐含图出发生成一个部分明确的图，使该明确图中含有目标节点．</a:t>
            </a:r>
            <a:endParaRPr lang="zh-CN" altLang="en-US" sz="2400" b="1" dirty="0"/>
          </a:p>
          <a:p>
            <a:pPr eaLnBrk="1" hangingPunct="1">
              <a:buFont typeface="Wingdings" panose="05000000000000000000" pitchFamily="2" charset="2"/>
              <a:buChar char="l"/>
            </a:pPr>
            <a:r>
              <a:rPr lang="zh-CN" altLang="en-US" sz="2400" b="1" dirty="0"/>
              <a:t>图搜索非形式定义</a:t>
            </a:r>
            <a:endParaRPr lang="zh-CN" altLang="en-US" sz="2400" b="1" dirty="0"/>
          </a:p>
          <a:p>
            <a:pPr eaLnBrk="1" hangingPunct="1">
              <a:buNone/>
            </a:pPr>
            <a:r>
              <a:rPr lang="zh-CN" altLang="en-US" sz="2400" b="1" dirty="0"/>
              <a:t>    假定：所有隐含图中有向弧的费用大于某一个小的正数</a:t>
            </a:r>
            <a:r>
              <a:rPr lang="en-US" altLang="zh-CN" sz="2400" b="1" dirty="0"/>
              <a:t>ε</a:t>
            </a:r>
            <a:endParaRPr lang="en-US" altLang="zh-CN" sz="2400" b="1" dirty="0"/>
          </a:p>
          <a:p>
            <a:pPr eaLnBrk="1" hangingPunct="1">
              <a:buNone/>
            </a:pPr>
            <a:r>
              <a:rPr lang="en-US" altLang="zh-CN" sz="2400" b="1" dirty="0"/>
              <a:t>    </a:t>
            </a:r>
            <a:r>
              <a:rPr lang="zh-CN" altLang="en-US" sz="2400" b="1" dirty="0"/>
              <a:t>问题：求隐含图中初始节点</a:t>
            </a:r>
            <a:r>
              <a:rPr lang="en-US" altLang="zh-CN" sz="2400" b="1" dirty="0"/>
              <a:t>s</a:t>
            </a:r>
            <a:r>
              <a:rPr lang="zh-CN" altLang="en-US" sz="2400" b="1" dirty="0"/>
              <a:t>到目标节点集</a:t>
            </a:r>
            <a:r>
              <a:rPr lang="en-US" altLang="zh-CN" sz="2400" b="1" dirty="0"/>
              <a:t>{t</a:t>
            </a:r>
            <a:r>
              <a:rPr lang="en-US" altLang="zh-CN" sz="2400" b="1" baseline="-25000" dirty="0"/>
              <a:t>i</a:t>
            </a:r>
            <a:r>
              <a:rPr lang="en-US" altLang="zh-CN" sz="2400" b="1" dirty="0"/>
              <a:t>}</a:t>
            </a:r>
            <a:r>
              <a:rPr lang="zh-CN" altLang="en-US" sz="2400" b="1" dirty="0"/>
              <a:t>中任意成员的一条具有最小费用的解路径。</a:t>
            </a:r>
            <a:endParaRPr lang="zh-CN" altLang="en-US" sz="2400" b="1" dirty="0"/>
          </a:p>
          <a:p>
            <a:pPr eaLnBrk="1" hangingPunct="1">
              <a:buNone/>
            </a:pPr>
            <a:endParaRPr lang="zh-CN" altLang="en-US" sz="2400" b="1" dirty="0"/>
          </a:p>
          <a:p>
            <a:pPr eaLnBrk="1" hangingPunct="1">
              <a:buFont typeface="Wingdings" panose="05000000000000000000" pitchFamily="2" charset="2"/>
              <a:buChar char="l"/>
            </a:pPr>
            <a:endParaRPr lang="en-US" altLang="zh-CN" sz="2400" dirty="0"/>
          </a:p>
        </p:txBody>
      </p:sp>
    </p:spTree>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30723"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0724" name="AutoShape 2"/>
          <p:cNvSpPr>
            <a:spLocks noGrp="1"/>
          </p:cNvSpPr>
          <p:nvPr>
            <p:ph type="title"/>
          </p:nvPr>
        </p:nvSpPr>
        <p:spPr>
          <a:ln/>
        </p:spPr>
        <p:txBody>
          <a:bodyPr vert="horz" wrap="square" lIns="91440" tIns="45720" rIns="91440" bIns="45720" anchor="b" anchorCtr="0"/>
          <a:p>
            <a:pPr eaLnBrk="1" hangingPunct="1"/>
            <a:r>
              <a:rPr lang="zh-CN" altLang="en-US" sz="3200" dirty="0"/>
              <a:t>二、一般的图搜索过程</a:t>
            </a:r>
            <a:r>
              <a:rPr lang="en-US" altLang="zh-CN" sz="3200" dirty="0"/>
              <a:t>GRAPHSEARCH</a:t>
            </a:r>
            <a:endParaRPr lang="en-US" altLang="zh-CN" sz="3200" dirty="0"/>
          </a:p>
        </p:txBody>
      </p:sp>
      <p:sp>
        <p:nvSpPr>
          <p:cNvPr id="30725" name="Rectangle 3"/>
          <p:cNvSpPr>
            <a:spLocks noGrp="1"/>
          </p:cNvSpPr>
          <p:nvPr>
            <p:ph idx="1"/>
          </p:nvPr>
        </p:nvSpPr>
        <p:spPr>
          <a:xfrm>
            <a:off x="838200" y="2362200"/>
            <a:ext cx="8054975" cy="3724275"/>
          </a:xfrm>
          <a:ln/>
        </p:spPr>
        <p:txBody>
          <a:bodyPr vert="horz" wrap="square" lIns="91440" tIns="45720" rIns="91440" bIns="45720" anchor="t" anchorCtr="0"/>
          <a:p>
            <a:pPr eaLnBrk="1" hangingPunct="1">
              <a:buNone/>
            </a:pPr>
            <a:endParaRPr lang="en-US" altLang="zh-CN" b="1" dirty="0"/>
          </a:p>
          <a:p>
            <a:pPr eaLnBrk="1" hangingPunct="1"/>
            <a:r>
              <a:rPr lang="en-US" altLang="zh-CN" b="1" dirty="0"/>
              <a:t>OPEN</a:t>
            </a:r>
            <a:r>
              <a:rPr lang="zh-CN" altLang="en-US" b="1" dirty="0"/>
              <a:t>表：未扩展的节点</a:t>
            </a:r>
            <a:endParaRPr lang="zh-CN" altLang="en-US" b="1" dirty="0"/>
          </a:p>
          <a:p>
            <a:pPr eaLnBrk="1" hangingPunct="1"/>
            <a:r>
              <a:rPr lang="en-US" altLang="zh-CN" b="1" dirty="0"/>
              <a:t>CLOSED</a:t>
            </a:r>
            <a:r>
              <a:rPr lang="zh-CN" altLang="en-US" b="1" dirty="0"/>
              <a:t>表：已扩展或正在扩展的节点</a:t>
            </a:r>
            <a:endParaRPr lang="zh-CN" altLang="en-US" b="1" dirty="0"/>
          </a:p>
          <a:p>
            <a:pPr eaLnBrk="1" hangingPunct="1"/>
            <a:r>
              <a:rPr lang="en-US" altLang="zh-CN" b="1" dirty="0"/>
              <a:t>G</a:t>
            </a:r>
            <a:r>
              <a:rPr lang="zh-CN" altLang="en-US" b="1" dirty="0"/>
              <a:t>：搜索图，动态变化，部分明确的图</a:t>
            </a:r>
            <a:endParaRPr lang="zh-CN" altLang="en-US" b="1" dirty="0"/>
          </a:p>
        </p:txBody>
      </p:sp>
    </p:spTree>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31747"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1748" name="AutoShape 2"/>
          <p:cNvSpPr/>
          <p:nvPr/>
        </p:nvSpPr>
        <p:spPr>
          <a:xfrm>
            <a:off x="762000" y="7620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endParaRPr lang="zh-CN" altLang="zh-CN" sz="4000" b="1" dirty="0">
              <a:solidFill>
                <a:schemeClr val="tx2"/>
              </a:solidFill>
            </a:endParaRPr>
          </a:p>
        </p:txBody>
      </p:sp>
      <p:sp>
        <p:nvSpPr>
          <p:cNvPr id="398339" name="Rectangle 3"/>
          <p:cNvSpPr/>
          <p:nvPr/>
        </p:nvSpPr>
        <p:spPr>
          <a:xfrm>
            <a:off x="838200" y="2362200"/>
            <a:ext cx="8126413" cy="4495800"/>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342900" lvl="0" indent="-342900" eaLnBrk="1" hangingPunct="1">
              <a:lnSpc>
                <a:spcPct val="80000"/>
              </a:lnSpc>
              <a:buNone/>
            </a:pPr>
            <a:r>
              <a:rPr lang="en-US" altLang="zh-CN" sz="1800" b="1" dirty="0"/>
              <a:t>      1</a:t>
            </a:r>
            <a:r>
              <a:rPr lang="zh-CN" altLang="en-US" sz="1800" b="1" dirty="0"/>
              <a:t>．</a:t>
            </a:r>
            <a:r>
              <a:rPr lang="en-US" altLang="zh-CN" sz="1800" b="1" dirty="0"/>
              <a:t>G←{s}</a:t>
            </a:r>
            <a:r>
              <a:rPr lang="zh-CN" altLang="en-US" sz="1800" b="1" dirty="0"/>
              <a:t>， </a:t>
            </a:r>
            <a:r>
              <a:rPr lang="en-US" altLang="zh-CN" sz="1800" b="1" dirty="0"/>
              <a:t>OPEN ←</a:t>
            </a:r>
            <a:r>
              <a:rPr lang="zh-CN" altLang="en-US" sz="1800" b="1" dirty="0"/>
              <a:t>（</a:t>
            </a:r>
            <a:r>
              <a:rPr lang="en-US" altLang="zh-CN" sz="1800" b="1" dirty="0"/>
              <a:t>s</a:t>
            </a:r>
            <a:r>
              <a:rPr lang="zh-CN" altLang="en-US" sz="1800" b="1" dirty="0"/>
              <a:t>）．</a:t>
            </a:r>
            <a:endParaRPr lang="zh-CN" altLang="en-US" sz="1800" b="1" dirty="0"/>
          </a:p>
          <a:p>
            <a:pPr marL="342900" lvl="0" indent="-342900" eaLnBrk="1" hangingPunct="1">
              <a:lnSpc>
                <a:spcPct val="80000"/>
              </a:lnSpc>
              <a:buNone/>
            </a:pPr>
            <a:r>
              <a:rPr lang="zh-CN" altLang="en-US" sz="1800" b="1" dirty="0"/>
              <a:t>      </a:t>
            </a:r>
            <a:r>
              <a:rPr lang="en-US" altLang="zh-CN" sz="1800" b="1" dirty="0"/>
              <a:t>2</a:t>
            </a:r>
            <a:r>
              <a:rPr lang="zh-CN" altLang="en-US" sz="1800" b="1" dirty="0"/>
              <a:t>．</a:t>
            </a:r>
            <a:r>
              <a:rPr lang="en-US" altLang="zh-CN" sz="1800" b="1" dirty="0"/>
              <a:t>CLOSED ←NIL</a:t>
            </a:r>
            <a:r>
              <a:rPr lang="zh-CN" altLang="en-US" sz="1800" b="1" dirty="0"/>
              <a:t>．</a:t>
            </a:r>
            <a:endParaRPr lang="zh-CN" altLang="en-US" sz="1800" b="1" dirty="0"/>
          </a:p>
          <a:p>
            <a:pPr marL="342900" lvl="0" indent="-342900" eaLnBrk="1" hangingPunct="1">
              <a:lnSpc>
                <a:spcPct val="80000"/>
              </a:lnSpc>
              <a:buNone/>
            </a:pPr>
            <a:r>
              <a:rPr lang="zh-CN" altLang="en-US" sz="1800" b="1" dirty="0"/>
              <a:t>      </a:t>
            </a:r>
            <a:r>
              <a:rPr lang="en-US" altLang="zh-CN" sz="1800" b="1" dirty="0"/>
              <a:t>3</a:t>
            </a:r>
            <a:r>
              <a:rPr lang="zh-CN" altLang="en-US" sz="1800" b="1" dirty="0"/>
              <a:t>．</a:t>
            </a:r>
            <a:r>
              <a:rPr lang="en-US" altLang="zh-CN" sz="1800" b="1" dirty="0"/>
              <a:t>LOOP</a:t>
            </a:r>
            <a:r>
              <a:rPr lang="zh-CN" altLang="en-US" sz="1800" b="1" dirty="0"/>
              <a:t>：</a:t>
            </a:r>
            <a:r>
              <a:rPr lang="en-US" altLang="zh-CN" sz="1800" b="1" dirty="0"/>
              <a:t>IF OPEN=NIL,THEN FAIL</a:t>
            </a:r>
            <a:r>
              <a:rPr lang="zh-CN" altLang="en-US" sz="1800" b="1" dirty="0"/>
              <a:t>．</a:t>
            </a:r>
            <a:endParaRPr lang="zh-CN" altLang="en-US" sz="1800" b="1" dirty="0"/>
          </a:p>
          <a:p>
            <a:pPr marL="342900" lvl="0" indent="-342900" eaLnBrk="1" hangingPunct="1">
              <a:lnSpc>
                <a:spcPct val="80000"/>
              </a:lnSpc>
              <a:buNone/>
            </a:pPr>
            <a:r>
              <a:rPr lang="zh-CN" altLang="en-US" sz="1800" b="1" dirty="0"/>
              <a:t>      </a:t>
            </a:r>
            <a:r>
              <a:rPr lang="en-US" altLang="zh-CN" sz="1800" b="1" dirty="0"/>
              <a:t>4</a:t>
            </a:r>
            <a:r>
              <a:rPr lang="zh-CN" altLang="en-US" sz="1800" b="1" dirty="0"/>
              <a:t>． </a:t>
            </a:r>
            <a:r>
              <a:rPr lang="en-US" altLang="zh-CN" sz="1800" b="1" dirty="0"/>
              <a:t>n ← FIRST(OPEN)</a:t>
            </a:r>
            <a:r>
              <a:rPr lang="zh-CN" altLang="en-US" sz="1800" b="1" dirty="0"/>
              <a:t>，</a:t>
            </a:r>
            <a:r>
              <a:rPr lang="en-US" altLang="zh-CN" sz="1800" b="1" dirty="0"/>
              <a:t>OPEN ←TAIL(OPEN),CONS(n, CLOSED) </a:t>
            </a:r>
            <a:r>
              <a:rPr lang="zh-CN" altLang="en-US" sz="1800" b="1" dirty="0"/>
              <a:t>．</a:t>
            </a:r>
            <a:endParaRPr lang="zh-CN" altLang="en-US" sz="1800" b="1" dirty="0"/>
          </a:p>
          <a:p>
            <a:pPr marL="342900" lvl="0" indent="-342900" eaLnBrk="1" hangingPunct="1">
              <a:lnSpc>
                <a:spcPct val="80000"/>
              </a:lnSpc>
              <a:buNone/>
            </a:pPr>
            <a:r>
              <a:rPr lang="zh-CN" altLang="en-US" sz="1800" b="1" dirty="0"/>
              <a:t>      </a:t>
            </a:r>
            <a:r>
              <a:rPr lang="en-US" altLang="zh-CN" sz="1800" b="1" dirty="0"/>
              <a:t>5</a:t>
            </a:r>
            <a:r>
              <a:rPr lang="zh-CN" altLang="en-US" sz="1800" b="1" dirty="0"/>
              <a:t>． </a:t>
            </a:r>
            <a:r>
              <a:rPr lang="en-US" altLang="zh-CN" sz="1800" b="1" dirty="0"/>
              <a:t>IF TERM(n)</a:t>
            </a:r>
            <a:r>
              <a:rPr lang="zh-CN" altLang="en-US" sz="1800" b="1" dirty="0"/>
              <a:t>，</a:t>
            </a:r>
            <a:r>
              <a:rPr lang="en-US" altLang="zh-CN" sz="1800" b="1" dirty="0"/>
              <a:t>THEN </a:t>
            </a:r>
            <a:r>
              <a:rPr lang="zh-CN" altLang="en-US" sz="1800" b="1" dirty="0"/>
              <a:t>成功结束</a:t>
            </a:r>
            <a:endParaRPr lang="zh-CN" altLang="en-US" sz="1800" b="1" dirty="0"/>
          </a:p>
          <a:p>
            <a:pPr marL="342900" lvl="0" indent="-342900" eaLnBrk="1" hangingPunct="1">
              <a:lnSpc>
                <a:spcPct val="80000"/>
              </a:lnSpc>
              <a:buNone/>
            </a:pPr>
            <a:r>
              <a:rPr lang="zh-CN" altLang="en-US" sz="1800" b="1" dirty="0"/>
              <a:t>          （解路径可通过追溯</a:t>
            </a:r>
            <a:r>
              <a:rPr lang="en-US" altLang="zh-CN" sz="1800" b="1" dirty="0"/>
              <a:t>G</a:t>
            </a:r>
            <a:r>
              <a:rPr lang="zh-CN" altLang="en-US" sz="1800" b="1" dirty="0"/>
              <a:t>中从</a:t>
            </a:r>
            <a:r>
              <a:rPr lang="en-US" altLang="zh-CN" sz="1800" b="1" dirty="0"/>
              <a:t>n</a:t>
            </a:r>
            <a:r>
              <a:rPr lang="zh-CN" altLang="en-US" sz="1800" b="1" dirty="0"/>
              <a:t>到</a:t>
            </a:r>
            <a:r>
              <a:rPr lang="en-US" altLang="zh-CN" sz="1800" b="1" dirty="0"/>
              <a:t>s</a:t>
            </a:r>
            <a:r>
              <a:rPr lang="zh-CN" altLang="en-US" sz="1800" b="1" dirty="0"/>
              <a:t>的指针获得）。 </a:t>
            </a:r>
            <a:endParaRPr lang="zh-CN" altLang="en-US" sz="1800" b="1" dirty="0"/>
          </a:p>
          <a:p>
            <a:pPr marL="342900" lvl="0" indent="-342900" eaLnBrk="1" hangingPunct="1">
              <a:lnSpc>
                <a:spcPct val="80000"/>
              </a:lnSpc>
              <a:buNone/>
            </a:pPr>
            <a:r>
              <a:rPr lang="zh-CN" altLang="en-US" sz="1800" b="1" dirty="0"/>
              <a:t>      </a:t>
            </a:r>
            <a:r>
              <a:rPr lang="en-US" altLang="zh-CN" sz="1800" b="1" dirty="0"/>
              <a:t>6</a:t>
            </a:r>
            <a:r>
              <a:rPr lang="zh-CN" altLang="en-US" sz="1800" b="1" dirty="0"/>
              <a:t>． 扩展节点</a:t>
            </a:r>
            <a:r>
              <a:rPr lang="en-US" altLang="zh-CN" sz="1800" b="1" dirty="0"/>
              <a:t>n</a:t>
            </a:r>
            <a:r>
              <a:rPr lang="zh-CN" altLang="en-US" sz="1800" b="1" dirty="0"/>
              <a:t>，</a:t>
            </a:r>
            <a:endParaRPr lang="zh-CN" altLang="en-US" sz="1800" b="1" dirty="0"/>
          </a:p>
          <a:p>
            <a:pPr marL="342900" lvl="0" indent="-342900" eaLnBrk="1" hangingPunct="1">
              <a:lnSpc>
                <a:spcPct val="80000"/>
              </a:lnSpc>
              <a:buNone/>
            </a:pPr>
            <a:r>
              <a:rPr lang="zh-CN" altLang="en-US" sz="1800" b="1" dirty="0"/>
              <a:t>                令</a:t>
            </a:r>
            <a:r>
              <a:rPr lang="en-US" altLang="zh-CN" sz="1800" b="1" dirty="0"/>
              <a:t>M={m</a:t>
            </a:r>
            <a:r>
              <a:rPr lang="en-US" altLang="en-US" sz="1800" b="1" dirty="0"/>
              <a:t>︱ </a:t>
            </a:r>
            <a:r>
              <a:rPr lang="en-US" altLang="zh-CN" sz="1800" b="1" dirty="0"/>
              <a:t>m</a:t>
            </a:r>
            <a:r>
              <a:rPr lang="zh-CN" altLang="en-US" sz="1800" b="1" dirty="0"/>
              <a:t>是</a:t>
            </a:r>
            <a:r>
              <a:rPr lang="en-US" altLang="zh-CN" sz="1800" b="1" dirty="0"/>
              <a:t>n</a:t>
            </a:r>
            <a:r>
              <a:rPr lang="zh-CN" altLang="en-US" sz="1800" b="1" dirty="0"/>
              <a:t>的子节点，且</a:t>
            </a:r>
            <a:r>
              <a:rPr lang="en-US" altLang="zh-CN" sz="1800" b="1" dirty="0"/>
              <a:t>m</a:t>
            </a:r>
            <a:r>
              <a:rPr lang="zh-CN" altLang="en-US" sz="1800" b="1" dirty="0"/>
              <a:t>不是</a:t>
            </a:r>
            <a:r>
              <a:rPr lang="en-US" altLang="zh-CN" sz="1800" b="1" dirty="0"/>
              <a:t>n</a:t>
            </a:r>
            <a:r>
              <a:rPr lang="zh-CN" altLang="en-US" sz="1800" b="1" dirty="0"/>
              <a:t>的祖先</a:t>
            </a:r>
            <a:r>
              <a:rPr lang="en-US" altLang="zh-CN" sz="1800" b="1" dirty="0"/>
              <a:t>} </a:t>
            </a:r>
            <a:r>
              <a:rPr lang="zh-CN" altLang="en-US" sz="1800" b="1" dirty="0"/>
              <a:t>，</a:t>
            </a:r>
            <a:endParaRPr lang="zh-CN" altLang="en-US" sz="1800" b="1" dirty="0"/>
          </a:p>
          <a:p>
            <a:pPr marL="342900" lvl="0" indent="-342900" eaLnBrk="1" hangingPunct="1">
              <a:lnSpc>
                <a:spcPct val="80000"/>
              </a:lnSpc>
              <a:buNone/>
            </a:pPr>
            <a:r>
              <a:rPr lang="zh-CN" altLang="en-US" sz="1800" b="1" dirty="0"/>
              <a:t>                   </a:t>
            </a:r>
            <a:r>
              <a:rPr lang="en-US" altLang="zh-CN" sz="1800" b="1" dirty="0"/>
              <a:t>G ←G </a:t>
            </a:r>
            <a:r>
              <a:rPr lang="en-US" altLang="en-US" sz="1800" b="1" dirty="0"/>
              <a:t>∪</a:t>
            </a:r>
            <a:r>
              <a:rPr lang="en-US" altLang="zh-CN" sz="1800" b="1" dirty="0"/>
              <a:t>M</a:t>
            </a:r>
            <a:endParaRPr lang="en-US" altLang="zh-CN" sz="1800" b="1" dirty="0"/>
          </a:p>
          <a:p>
            <a:pPr marL="342900" lvl="0" indent="-342900" eaLnBrk="1" hangingPunct="1">
              <a:lnSpc>
                <a:spcPct val="80000"/>
              </a:lnSpc>
              <a:buNone/>
            </a:pPr>
            <a:r>
              <a:rPr lang="en-US" altLang="zh-CN" sz="1800" b="1" dirty="0"/>
              <a:t>      7</a:t>
            </a:r>
            <a:r>
              <a:rPr lang="zh-CN" altLang="en-US" sz="1800" b="1" dirty="0"/>
              <a:t>． （设置指针，调整指针）对于</a:t>
            </a:r>
            <a:r>
              <a:rPr lang="en-US" altLang="zh-CN" sz="1800" b="1" dirty="0"/>
              <a:t>m</a:t>
            </a:r>
            <a:r>
              <a:rPr lang="en-US" altLang="zh-CN" sz="1800" b="1" dirty="0">
                <a:sym typeface="Symbol" panose="05050102010706020507" pitchFamily="18" charset="2"/>
              </a:rPr>
              <a:t>M,</a:t>
            </a:r>
            <a:endParaRPr lang="en-US" altLang="zh-CN" sz="1800" b="1" dirty="0"/>
          </a:p>
          <a:p>
            <a:pPr marL="342900" lvl="0" indent="-342900" eaLnBrk="1" hangingPunct="1">
              <a:lnSpc>
                <a:spcPct val="80000"/>
              </a:lnSpc>
              <a:buNone/>
            </a:pPr>
            <a:r>
              <a:rPr lang="en-US" altLang="zh-CN" sz="1800" b="1" dirty="0"/>
              <a:t>      (1)</a:t>
            </a:r>
            <a:r>
              <a:rPr lang="zh-CN" altLang="en-US" sz="1800" b="1" dirty="0"/>
              <a:t>若</a:t>
            </a:r>
            <a:r>
              <a:rPr lang="en-US" altLang="zh-CN" sz="1800" b="1" dirty="0"/>
              <a:t>m</a:t>
            </a:r>
            <a:r>
              <a:rPr lang="en-US" altLang="zh-CN" sz="1800" b="1" dirty="0">
                <a:sym typeface="Symbol" panose="05050102010706020507" pitchFamily="18" charset="2"/>
              </a:rPr>
              <a:t></a:t>
            </a:r>
            <a:r>
              <a:rPr lang="en-US" altLang="zh-CN" sz="1800" b="1" dirty="0"/>
              <a:t>CLOSED, m</a:t>
            </a:r>
            <a:r>
              <a:rPr lang="en-US" altLang="zh-CN" sz="1800" b="1" dirty="0">
                <a:sym typeface="Symbol" panose="05050102010706020507" pitchFamily="18" charset="2"/>
              </a:rPr>
              <a:t></a:t>
            </a:r>
            <a:r>
              <a:rPr lang="en-US" altLang="zh-CN" sz="1800" b="1" dirty="0"/>
              <a:t>OPEN, </a:t>
            </a:r>
            <a:r>
              <a:rPr lang="zh-CN" altLang="en-US" sz="1800" b="1" dirty="0"/>
              <a:t>建立</a:t>
            </a:r>
            <a:r>
              <a:rPr lang="en-US" altLang="zh-CN" sz="1800" b="1" dirty="0"/>
              <a:t>m</a:t>
            </a:r>
            <a:r>
              <a:rPr lang="zh-CN" altLang="en-US" sz="1800" b="1" dirty="0"/>
              <a:t>到</a:t>
            </a:r>
            <a:r>
              <a:rPr lang="en-US" altLang="zh-CN" sz="1800" b="1" dirty="0"/>
              <a:t>n</a:t>
            </a:r>
            <a:r>
              <a:rPr lang="zh-CN" altLang="en-US" sz="1800" b="1" dirty="0"/>
              <a:t>的指针，并</a:t>
            </a:r>
            <a:r>
              <a:rPr lang="en-US" altLang="zh-CN" sz="1800" b="1" dirty="0"/>
              <a:t>CONS(m, OPEN).</a:t>
            </a:r>
            <a:endParaRPr lang="en-US" altLang="zh-CN" sz="1800" b="1" dirty="0"/>
          </a:p>
          <a:p>
            <a:pPr marL="342900" lvl="0" indent="-342900" eaLnBrk="1" hangingPunct="1">
              <a:lnSpc>
                <a:spcPct val="80000"/>
              </a:lnSpc>
              <a:buNone/>
            </a:pPr>
            <a:r>
              <a:rPr lang="en-US" altLang="zh-CN" sz="1800" b="1" dirty="0"/>
              <a:t>      (2)(a)m</a:t>
            </a:r>
            <a:r>
              <a:rPr lang="en-US" altLang="zh-CN" sz="1800" b="1" dirty="0">
                <a:sym typeface="Symbol" panose="05050102010706020507" pitchFamily="18" charset="2"/>
              </a:rPr>
              <a:t></a:t>
            </a:r>
            <a:r>
              <a:rPr lang="en-US" altLang="zh-CN" sz="1800" b="1" dirty="0"/>
              <a:t>OPEN, </a:t>
            </a:r>
            <a:r>
              <a:rPr lang="zh-CN" altLang="en-US" sz="1800" b="1" dirty="0"/>
              <a:t>考虑是否修改</a:t>
            </a:r>
            <a:r>
              <a:rPr lang="en-US" altLang="zh-CN" sz="1800" b="1" dirty="0"/>
              <a:t>m</a:t>
            </a:r>
            <a:r>
              <a:rPr lang="zh-CN" altLang="en-US" sz="1800" b="1" dirty="0"/>
              <a:t>的指针</a:t>
            </a:r>
            <a:r>
              <a:rPr lang="en-US" altLang="zh-CN" sz="1800" b="1" dirty="0"/>
              <a:t>.</a:t>
            </a:r>
            <a:endParaRPr lang="en-US" altLang="zh-CN" sz="1800" b="1" dirty="0"/>
          </a:p>
          <a:p>
            <a:pPr marL="342900" lvl="0" indent="-342900" eaLnBrk="1" hangingPunct="1">
              <a:lnSpc>
                <a:spcPct val="80000"/>
              </a:lnSpc>
              <a:buNone/>
            </a:pPr>
            <a:r>
              <a:rPr lang="en-US" altLang="zh-CN" sz="1800" b="1" dirty="0"/>
              <a:t>          (b)m</a:t>
            </a:r>
            <a:r>
              <a:rPr lang="en-US" altLang="zh-CN" sz="1800" b="1" dirty="0">
                <a:sym typeface="Symbol" panose="05050102010706020507" pitchFamily="18" charset="2"/>
              </a:rPr>
              <a:t></a:t>
            </a:r>
            <a:r>
              <a:rPr lang="en-US" altLang="zh-CN" sz="1800" b="1" dirty="0"/>
              <a:t>CLOSED,</a:t>
            </a:r>
            <a:r>
              <a:rPr lang="zh-CN" altLang="en-US" sz="1800" b="1" dirty="0"/>
              <a:t>考虑是否修改</a:t>
            </a:r>
            <a:r>
              <a:rPr lang="en-US" altLang="zh-CN" sz="1800" b="1" dirty="0"/>
              <a:t>m</a:t>
            </a:r>
            <a:r>
              <a:rPr lang="zh-CN" altLang="en-US" sz="1800" b="1" dirty="0"/>
              <a:t>及在</a:t>
            </a:r>
            <a:r>
              <a:rPr lang="en-US" altLang="zh-CN" sz="1800" b="1" dirty="0"/>
              <a:t>G</a:t>
            </a:r>
            <a:r>
              <a:rPr lang="zh-CN" altLang="en-US" sz="1800" b="1" dirty="0"/>
              <a:t>中后裔的指针。</a:t>
            </a:r>
            <a:endParaRPr lang="zh-CN" altLang="en-US" sz="1800" b="1" dirty="0"/>
          </a:p>
          <a:p>
            <a:pPr marL="342900" lvl="0" indent="-342900" eaLnBrk="1" hangingPunct="1">
              <a:lnSpc>
                <a:spcPct val="80000"/>
              </a:lnSpc>
              <a:buNone/>
            </a:pPr>
            <a:r>
              <a:rPr lang="zh-CN" altLang="en-US" sz="1800" b="1" dirty="0"/>
              <a:t>      </a:t>
            </a:r>
            <a:r>
              <a:rPr lang="en-US" altLang="zh-CN" sz="1800" b="1" dirty="0"/>
              <a:t>8</a:t>
            </a:r>
            <a:r>
              <a:rPr lang="zh-CN" altLang="en-US" sz="1800" b="1" dirty="0"/>
              <a:t>． 重排</a:t>
            </a:r>
            <a:r>
              <a:rPr lang="en-US" altLang="zh-CN" sz="1800" b="1" dirty="0"/>
              <a:t>OPEN</a:t>
            </a:r>
            <a:r>
              <a:rPr lang="zh-CN" altLang="en-US" sz="1800" b="1" dirty="0"/>
              <a:t>表中的节点（按某一任意确定的方式或者根据探索信息）。</a:t>
            </a:r>
            <a:endParaRPr lang="zh-CN" altLang="en-US" sz="1800" b="1" dirty="0"/>
          </a:p>
          <a:p>
            <a:pPr marL="342900" lvl="0" indent="-342900" eaLnBrk="1" hangingPunct="1">
              <a:lnSpc>
                <a:spcPct val="80000"/>
              </a:lnSpc>
              <a:buNone/>
            </a:pPr>
            <a:r>
              <a:rPr lang="zh-CN" altLang="en-US" sz="1800" b="1" dirty="0"/>
              <a:t>      </a:t>
            </a:r>
            <a:r>
              <a:rPr lang="en-US" altLang="zh-CN" sz="1800" b="1" dirty="0"/>
              <a:t>9</a:t>
            </a:r>
            <a:r>
              <a:rPr lang="zh-CN" altLang="en-US" sz="1800" b="1" dirty="0"/>
              <a:t>． </a:t>
            </a:r>
            <a:r>
              <a:rPr lang="en-US" altLang="zh-CN" sz="1800" b="1" dirty="0"/>
              <a:t>GO LOOP </a:t>
            </a:r>
            <a:endParaRPr lang="en-US" altLang="zh-CN" sz="1800" b="1" dirty="0"/>
          </a:p>
        </p:txBody>
      </p:sp>
      <p:sp>
        <p:nvSpPr>
          <p:cNvPr id="31750" name="AutoShape 4"/>
          <p:cNvSpPr/>
          <p:nvPr/>
        </p:nvSpPr>
        <p:spPr>
          <a:xfrm>
            <a:off x="977900" y="9779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en-US" altLang="en-US" sz="3600" b="1" dirty="0">
                <a:solidFill>
                  <a:schemeClr val="tx2"/>
                </a:solidFill>
              </a:rPr>
              <a:t> Procedure </a:t>
            </a:r>
            <a:r>
              <a:rPr lang="en-US" altLang="zh-CN" sz="3600" b="1" dirty="0">
                <a:solidFill>
                  <a:schemeClr val="tx2"/>
                </a:solidFill>
              </a:rPr>
              <a:t>GRAPHSEARCH</a:t>
            </a:r>
            <a:endParaRPr lang="en-US" altLang="zh-CN" sz="3600" b="1" dirty="0">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8339">
                                            <p:txEl>
                                              <p:charRg st="0" end="26"/>
                                            </p:txEl>
                                          </p:spTgt>
                                        </p:tgtEl>
                                        <p:attrNameLst>
                                          <p:attrName>style.visibility</p:attrName>
                                        </p:attrNameLst>
                                      </p:cBhvr>
                                      <p:to>
                                        <p:strVal val="visible"/>
                                      </p:to>
                                    </p:set>
                                    <p:anim calcmode="lin" valueType="num">
                                      <p:cBhvr additive="base">
                                        <p:cTn id="7" dur="500" fill="hold"/>
                                        <p:tgtEl>
                                          <p:spTgt spid="398339">
                                            <p:txEl>
                                              <p:charRg st="0" end="2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8339">
                                            <p:txEl>
                                              <p:charRg st="0" end="2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8339">
                                            <p:txEl>
                                              <p:charRg st="26" end="47"/>
                                            </p:txEl>
                                          </p:spTgt>
                                        </p:tgtEl>
                                        <p:attrNameLst>
                                          <p:attrName>style.visibility</p:attrName>
                                        </p:attrNameLst>
                                      </p:cBhvr>
                                      <p:to>
                                        <p:strVal val="visible"/>
                                      </p:to>
                                    </p:set>
                                    <p:anim calcmode="lin" valueType="num">
                                      <p:cBhvr additive="base">
                                        <p:cTn id="11" dur="500" fill="hold"/>
                                        <p:tgtEl>
                                          <p:spTgt spid="398339">
                                            <p:txEl>
                                              <p:charRg st="26" end="4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8339">
                                            <p:txEl>
                                              <p:charRg st="26" end="4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98339">
                                            <p:txEl>
                                              <p:charRg st="47" end="83"/>
                                            </p:txEl>
                                          </p:spTgt>
                                        </p:tgtEl>
                                        <p:attrNameLst>
                                          <p:attrName>style.visibility</p:attrName>
                                        </p:attrNameLst>
                                      </p:cBhvr>
                                      <p:to>
                                        <p:strVal val="visible"/>
                                      </p:to>
                                    </p:set>
                                    <p:anim calcmode="lin" valueType="num">
                                      <p:cBhvr additive="base">
                                        <p:cTn id="17" dur="500" fill="hold"/>
                                        <p:tgtEl>
                                          <p:spTgt spid="398339">
                                            <p:txEl>
                                              <p:charRg st="47" end="8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8339">
                                            <p:txEl>
                                              <p:charRg st="47" end="8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98339">
                                            <p:txEl>
                                              <p:charRg st="83" end="143"/>
                                            </p:txEl>
                                          </p:spTgt>
                                        </p:tgtEl>
                                        <p:attrNameLst>
                                          <p:attrName>style.visibility</p:attrName>
                                        </p:attrNameLst>
                                      </p:cBhvr>
                                      <p:to>
                                        <p:strVal val="visible"/>
                                      </p:to>
                                    </p:set>
                                    <p:anim calcmode="lin" valueType="num">
                                      <p:cBhvr additive="base">
                                        <p:cTn id="23" dur="500" fill="hold"/>
                                        <p:tgtEl>
                                          <p:spTgt spid="398339">
                                            <p:txEl>
                                              <p:charRg st="83" end="14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98339">
                                            <p:txEl>
                                              <p:charRg st="83" end="14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98339">
                                            <p:txEl>
                                              <p:charRg st="143" end="173"/>
                                            </p:txEl>
                                          </p:spTgt>
                                        </p:tgtEl>
                                        <p:attrNameLst>
                                          <p:attrName>style.visibility</p:attrName>
                                        </p:attrNameLst>
                                      </p:cBhvr>
                                      <p:to>
                                        <p:strVal val="visible"/>
                                      </p:to>
                                    </p:set>
                                    <p:anim calcmode="lin" valueType="num">
                                      <p:cBhvr additive="base">
                                        <p:cTn id="29" dur="500" fill="hold"/>
                                        <p:tgtEl>
                                          <p:spTgt spid="398339">
                                            <p:txEl>
                                              <p:charRg st="143" end="17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98339">
                                            <p:txEl>
                                              <p:charRg st="143" end="17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98339">
                                            <p:txEl>
                                              <p:charRg st="173" end="207"/>
                                            </p:txEl>
                                          </p:spTgt>
                                        </p:tgtEl>
                                        <p:attrNameLst>
                                          <p:attrName>style.visibility</p:attrName>
                                        </p:attrNameLst>
                                      </p:cBhvr>
                                      <p:to>
                                        <p:strVal val="visible"/>
                                      </p:to>
                                    </p:set>
                                    <p:anim calcmode="lin" valueType="num">
                                      <p:cBhvr additive="base">
                                        <p:cTn id="33" dur="500" fill="hold"/>
                                        <p:tgtEl>
                                          <p:spTgt spid="398339">
                                            <p:txEl>
                                              <p:charRg st="173" end="20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98339">
                                            <p:txEl>
                                              <p:charRg st="173" end="20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98339">
                                            <p:txEl>
                                              <p:charRg st="207" end="223"/>
                                            </p:txEl>
                                          </p:spTgt>
                                        </p:tgtEl>
                                        <p:attrNameLst>
                                          <p:attrName>style.visibility</p:attrName>
                                        </p:attrNameLst>
                                      </p:cBhvr>
                                      <p:to>
                                        <p:strVal val="visible"/>
                                      </p:to>
                                    </p:set>
                                    <p:anim calcmode="lin" valueType="num">
                                      <p:cBhvr additive="base">
                                        <p:cTn id="39" dur="500" fill="hold"/>
                                        <p:tgtEl>
                                          <p:spTgt spid="398339">
                                            <p:txEl>
                                              <p:charRg st="207" end="22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98339">
                                            <p:txEl>
                                              <p:charRg st="207" end="22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98339">
                                            <p:txEl>
                                              <p:charRg st="223" end="266"/>
                                            </p:txEl>
                                          </p:spTgt>
                                        </p:tgtEl>
                                        <p:attrNameLst>
                                          <p:attrName>style.visibility</p:attrName>
                                        </p:attrNameLst>
                                      </p:cBhvr>
                                      <p:to>
                                        <p:strVal val="visible"/>
                                      </p:to>
                                    </p:set>
                                    <p:anim calcmode="lin" valueType="num">
                                      <p:cBhvr additive="base">
                                        <p:cTn id="43" dur="500" fill="hold"/>
                                        <p:tgtEl>
                                          <p:spTgt spid="398339">
                                            <p:txEl>
                                              <p:charRg st="223" end="26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98339">
                                            <p:txEl>
                                              <p:charRg st="223" end="26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98339">
                                            <p:txEl>
                                              <p:charRg st="266" end="293"/>
                                            </p:txEl>
                                          </p:spTgt>
                                        </p:tgtEl>
                                        <p:attrNameLst>
                                          <p:attrName>style.visibility</p:attrName>
                                        </p:attrNameLst>
                                      </p:cBhvr>
                                      <p:to>
                                        <p:strVal val="visible"/>
                                      </p:to>
                                    </p:set>
                                    <p:anim calcmode="lin" valueType="num">
                                      <p:cBhvr additive="base">
                                        <p:cTn id="47" dur="500" fill="hold"/>
                                        <p:tgtEl>
                                          <p:spTgt spid="398339">
                                            <p:txEl>
                                              <p:charRg st="266" end="29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98339">
                                            <p:txEl>
                                              <p:charRg st="266" end="29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98339">
                                            <p:txEl>
                                              <p:charRg st="293" end="320"/>
                                            </p:txEl>
                                          </p:spTgt>
                                        </p:tgtEl>
                                        <p:attrNameLst>
                                          <p:attrName>style.visibility</p:attrName>
                                        </p:attrNameLst>
                                      </p:cBhvr>
                                      <p:to>
                                        <p:strVal val="visible"/>
                                      </p:to>
                                    </p:set>
                                    <p:anim calcmode="lin" valueType="num">
                                      <p:cBhvr additive="base">
                                        <p:cTn id="53" dur="500" fill="hold"/>
                                        <p:tgtEl>
                                          <p:spTgt spid="398339">
                                            <p:txEl>
                                              <p:charRg st="293" end="32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98339">
                                            <p:txEl>
                                              <p:charRg st="293" end="32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98339">
                                            <p:txEl>
                                              <p:charRg st="320" end="373"/>
                                            </p:txEl>
                                          </p:spTgt>
                                        </p:tgtEl>
                                        <p:attrNameLst>
                                          <p:attrName>style.visibility</p:attrName>
                                        </p:attrNameLst>
                                      </p:cBhvr>
                                      <p:to>
                                        <p:strVal val="visible"/>
                                      </p:to>
                                    </p:set>
                                    <p:anim calcmode="lin" valueType="num">
                                      <p:cBhvr additive="base">
                                        <p:cTn id="57" dur="500" fill="hold"/>
                                        <p:tgtEl>
                                          <p:spTgt spid="398339">
                                            <p:txEl>
                                              <p:charRg st="320" end="37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98339">
                                            <p:txEl>
                                              <p:charRg st="320" end="37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98339">
                                            <p:txEl>
                                              <p:charRg st="373" end="405"/>
                                            </p:txEl>
                                          </p:spTgt>
                                        </p:tgtEl>
                                        <p:attrNameLst>
                                          <p:attrName>style.visibility</p:attrName>
                                        </p:attrNameLst>
                                      </p:cBhvr>
                                      <p:to>
                                        <p:strVal val="visible"/>
                                      </p:to>
                                    </p:set>
                                    <p:anim calcmode="lin" valueType="num">
                                      <p:cBhvr additive="base">
                                        <p:cTn id="61" dur="500" fill="hold"/>
                                        <p:tgtEl>
                                          <p:spTgt spid="398339">
                                            <p:txEl>
                                              <p:charRg st="373" end="40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98339">
                                            <p:txEl>
                                              <p:charRg st="373" end="405"/>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98339">
                                            <p:txEl>
                                              <p:charRg st="405" end="445"/>
                                            </p:txEl>
                                          </p:spTgt>
                                        </p:tgtEl>
                                        <p:attrNameLst>
                                          <p:attrName>style.visibility</p:attrName>
                                        </p:attrNameLst>
                                      </p:cBhvr>
                                      <p:to>
                                        <p:strVal val="visible"/>
                                      </p:to>
                                    </p:set>
                                    <p:anim calcmode="lin" valueType="num">
                                      <p:cBhvr additive="base">
                                        <p:cTn id="65" dur="500" fill="hold"/>
                                        <p:tgtEl>
                                          <p:spTgt spid="398339">
                                            <p:txEl>
                                              <p:charRg st="405" end="44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98339">
                                            <p:txEl>
                                              <p:charRg st="405" end="44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98339">
                                            <p:txEl>
                                              <p:charRg st="445" end="487"/>
                                            </p:txEl>
                                          </p:spTgt>
                                        </p:tgtEl>
                                        <p:attrNameLst>
                                          <p:attrName>style.visibility</p:attrName>
                                        </p:attrNameLst>
                                      </p:cBhvr>
                                      <p:to>
                                        <p:strVal val="visible"/>
                                      </p:to>
                                    </p:set>
                                    <p:anim calcmode="lin" valueType="num">
                                      <p:cBhvr additive="base">
                                        <p:cTn id="71" dur="500" fill="hold"/>
                                        <p:tgtEl>
                                          <p:spTgt spid="398339">
                                            <p:txEl>
                                              <p:charRg st="445" end="48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98339">
                                            <p:txEl>
                                              <p:charRg st="445" end="487"/>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98339">
                                            <p:txEl>
                                              <p:charRg st="487" end="505"/>
                                            </p:txEl>
                                          </p:spTgt>
                                        </p:tgtEl>
                                        <p:attrNameLst>
                                          <p:attrName>style.visibility</p:attrName>
                                        </p:attrNameLst>
                                      </p:cBhvr>
                                      <p:to>
                                        <p:strVal val="visible"/>
                                      </p:to>
                                    </p:set>
                                    <p:anim calcmode="lin" valueType="num">
                                      <p:cBhvr additive="base">
                                        <p:cTn id="77" dur="500" fill="hold"/>
                                        <p:tgtEl>
                                          <p:spTgt spid="398339">
                                            <p:txEl>
                                              <p:charRg st="487" end="50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98339">
                                            <p:txEl>
                                              <p:charRg st="487" end="50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32771"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2772" name="Rectangle 2"/>
          <p:cNvSpPr>
            <a:spLocks noGrp="1"/>
          </p:cNvSpPr>
          <p:nvPr>
            <p:ph type="title"/>
          </p:nvPr>
        </p:nvSpPr>
        <p:spPr>
          <a:ln/>
        </p:spPr>
        <p:txBody>
          <a:bodyPr vert="horz" wrap="square" lIns="91440" tIns="45720" rIns="91440" bIns="45720" anchor="b" anchorCtr="0"/>
          <a:p>
            <a:pPr eaLnBrk="1" hangingPunct="1"/>
            <a:endParaRPr lang="zh-CN" altLang="zh-CN" dirty="0"/>
          </a:p>
        </p:txBody>
      </p:sp>
      <p:sp>
        <p:nvSpPr>
          <p:cNvPr id="32773" name="Rectangle 3"/>
          <p:cNvSpPr>
            <a:spLocks noGrp="1"/>
          </p:cNvSpPr>
          <p:nvPr>
            <p:ph idx="1"/>
          </p:nvPr>
        </p:nvSpPr>
        <p:spPr>
          <a:ln/>
        </p:spPr>
        <p:txBody>
          <a:bodyPr vert="horz" wrap="square" lIns="91440" tIns="45720" rIns="91440" bIns="45720" anchor="t" anchorCtr="0"/>
          <a:p>
            <a:pPr eaLnBrk="1" hangingPunct="1">
              <a:lnSpc>
                <a:spcPct val="90000"/>
              </a:lnSpc>
            </a:pPr>
            <a:r>
              <a:rPr lang="en-US" altLang="zh-CN" sz="2000" dirty="0"/>
              <a:t>Note1:</a:t>
            </a:r>
            <a:r>
              <a:rPr lang="zh-CN" altLang="en-US" sz="2000" dirty="0"/>
              <a:t>算法结束时，</a:t>
            </a:r>
            <a:endParaRPr lang="zh-CN" altLang="en-US" sz="2000" dirty="0"/>
          </a:p>
          <a:p>
            <a:pPr eaLnBrk="1" hangingPunct="1">
              <a:lnSpc>
                <a:spcPct val="90000"/>
              </a:lnSpc>
              <a:buNone/>
            </a:pPr>
            <a:r>
              <a:rPr lang="zh-CN" altLang="en-US" sz="2000" dirty="0"/>
              <a:t>         </a:t>
            </a:r>
            <a:r>
              <a:rPr lang="en-US" altLang="zh-CN" sz="2000" dirty="0"/>
              <a:t>OPEN:</a:t>
            </a:r>
            <a:r>
              <a:rPr lang="zh-CN" altLang="en-US" sz="2000" dirty="0"/>
              <a:t>树的叶节点</a:t>
            </a:r>
            <a:endParaRPr lang="zh-CN" altLang="en-US" sz="2000" dirty="0"/>
          </a:p>
          <a:p>
            <a:pPr eaLnBrk="1" hangingPunct="1">
              <a:lnSpc>
                <a:spcPct val="90000"/>
              </a:lnSpc>
              <a:buNone/>
            </a:pPr>
            <a:r>
              <a:rPr lang="zh-CN" altLang="en-US" sz="2000" dirty="0"/>
              <a:t>         </a:t>
            </a:r>
            <a:r>
              <a:rPr lang="en-US" altLang="zh-CN" sz="2000" dirty="0"/>
              <a:t>CLOSED:1)</a:t>
            </a:r>
            <a:r>
              <a:rPr lang="zh-CN" altLang="en-US" sz="2000" dirty="0"/>
              <a:t>非叶节点</a:t>
            </a:r>
            <a:endParaRPr lang="zh-CN" altLang="en-US" sz="2000" dirty="0"/>
          </a:p>
          <a:p>
            <a:pPr eaLnBrk="1" hangingPunct="1">
              <a:lnSpc>
                <a:spcPct val="90000"/>
              </a:lnSpc>
              <a:buNone/>
            </a:pPr>
            <a:r>
              <a:rPr lang="zh-CN" altLang="en-US" sz="2000" dirty="0"/>
              <a:t>                         </a:t>
            </a:r>
            <a:r>
              <a:rPr lang="en-US" altLang="zh-CN" sz="2000" dirty="0"/>
              <a:t>2)</a:t>
            </a:r>
            <a:r>
              <a:rPr lang="zh-CN" altLang="en-US" sz="2000" dirty="0"/>
              <a:t>被选来扩展但无后裔的叶节点</a:t>
            </a:r>
            <a:endParaRPr lang="zh-CN" altLang="en-US" sz="2000" dirty="0"/>
          </a:p>
          <a:p>
            <a:pPr eaLnBrk="1" hangingPunct="1">
              <a:lnSpc>
                <a:spcPct val="90000"/>
              </a:lnSpc>
            </a:pPr>
            <a:r>
              <a:rPr lang="en-US" altLang="zh-CN" sz="2000" dirty="0"/>
              <a:t>Note2:</a:t>
            </a:r>
            <a:r>
              <a:rPr lang="zh-CN" altLang="en-US" sz="2000" dirty="0"/>
              <a:t>如果搜索的隐含图是一棵树，</a:t>
            </a:r>
            <a:endParaRPr lang="zh-CN" altLang="en-US" sz="2000" dirty="0"/>
          </a:p>
          <a:p>
            <a:pPr eaLnBrk="1" hangingPunct="1">
              <a:lnSpc>
                <a:spcPct val="90000"/>
              </a:lnSpc>
              <a:buNone/>
            </a:pPr>
            <a:r>
              <a:rPr lang="zh-CN" altLang="en-US" sz="2000" dirty="0"/>
              <a:t>               步骤</a:t>
            </a:r>
            <a:r>
              <a:rPr lang="en-US" altLang="zh-CN" sz="2000" dirty="0"/>
              <a:t>6</a:t>
            </a:r>
            <a:r>
              <a:rPr lang="zh-CN" altLang="en-US" sz="2000" dirty="0"/>
              <a:t>和步骤</a:t>
            </a:r>
            <a:r>
              <a:rPr lang="en-US" altLang="zh-CN" sz="2000" dirty="0"/>
              <a:t>7</a:t>
            </a:r>
            <a:r>
              <a:rPr lang="zh-CN" altLang="en-US" sz="2000" dirty="0"/>
              <a:t>得以简化：</a:t>
            </a:r>
            <a:endParaRPr lang="zh-CN" altLang="en-US" sz="2000" dirty="0"/>
          </a:p>
          <a:p>
            <a:pPr eaLnBrk="1" hangingPunct="1">
              <a:lnSpc>
                <a:spcPct val="90000"/>
              </a:lnSpc>
              <a:buNone/>
            </a:pPr>
            <a:r>
              <a:rPr lang="zh-CN" altLang="en-US" sz="2000" dirty="0"/>
              <a:t>    </a:t>
            </a:r>
            <a:r>
              <a:rPr lang="en-US" altLang="zh-CN" sz="2000" dirty="0"/>
              <a:t>step 6:</a:t>
            </a:r>
            <a:r>
              <a:rPr lang="zh-CN" altLang="en-US" sz="2000" dirty="0"/>
              <a:t>扩展节点</a:t>
            </a:r>
            <a:r>
              <a:rPr lang="en-US" altLang="zh-CN" sz="2000" dirty="0"/>
              <a:t>n</a:t>
            </a:r>
            <a:r>
              <a:rPr lang="zh-CN" altLang="en-US" sz="2000" dirty="0"/>
              <a:t>，</a:t>
            </a:r>
            <a:endParaRPr lang="zh-CN" altLang="en-US" sz="2000" dirty="0"/>
          </a:p>
          <a:p>
            <a:pPr eaLnBrk="1" hangingPunct="1">
              <a:lnSpc>
                <a:spcPct val="80000"/>
              </a:lnSpc>
              <a:buNone/>
            </a:pPr>
            <a:r>
              <a:rPr lang="zh-CN" altLang="en-US" sz="2000" dirty="0"/>
              <a:t>                     令</a:t>
            </a:r>
            <a:r>
              <a:rPr lang="en-US" altLang="zh-CN" sz="2000" dirty="0"/>
              <a:t>M={m</a:t>
            </a:r>
            <a:r>
              <a:rPr lang="en-US" altLang="en-US" sz="2000" dirty="0"/>
              <a:t>︱ </a:t>
            </a:r>
            <a:r>
              <a:rPr lang="en-US" altLang="zh-CN" sz="2000" dirty="0"/>
              <a:t>m</a:t>
            </a:r>
            <a:r>
              <a:rPr lang="zh-CN" altLang="en-US" sz="2000" dirty="0"/>
              <a:t>是</a:t>
            </a:r>
            <a:r>
              <a:rPr lang="en-US" altLang="zh-CN" sz="2000" dirty="0"/>
              <a:t>n</a:t>
            </a:r>
            <a:r>
              <a:rPr lang="zh-CN" altLang="en-US" sz="2000" dirty="0"/>
              <a:t>的子节点</a:t>
            </a:r>
            <a:r>
              <a:rPr lang="en-US" altLang="zh-CN" sz="2000" dirty="0"/>
              <a:t>} </a:t>
            </a:r>
            <a:r>
              <a:rPr lang="zh-CN" altLang="en-US" sz="2000" dirty="0"/>
              <a:t>，</a:t>
            </a:r>
            <a:endParaRPr lang="zh-CN" altLang="en-US" sz="2000" dirty="0"/>
          </a:p>
          <a:p>
            <a:pPr eaLnBrk="1" hangingPunct="1">
              <a:lnSpc>
                <a:spcPct val="80000"/>
              </a:lnSpc>
              <a:buNone/>
            </a:pPr>
            <a:r>
              <a:rPr lang="zh-CN" altLang="en-US" sz="2000" dirty="0"/>
              <a:t>                     </a:t>
            </a:r>
            <a:r>
              <a:rPr lang="en-US" altLang="zh-CN" sz="2000" dirty="0"/>
              <a:t>G ←G </a:t>
            </a:r>
            <a:r>
              <a:rPr lang="en-US" altLang="en-US" sz="2000" dirty="0"/>
              <a:t>∪</a:t>
            </a:r>
            <a:r>
              <a:rPr lang="en-US" altLang="zh-CN" sz="2000" dirty="0"/>
              <a:t>M</a:t>
            </a:r>
            <a:endParaRPr lang="en-US" altLang="zh-CN" sz="2000" dirty="0"/>
          </a:p>
          <a:p>
            <a:pPr eaLnBrk="1" hangingPunct="1">
              <a:lnSpc>
                <a:spcPct val="80000"/>
              </a:lnSpc>
              <a:buNone/>
            </a:pPr>
            <a:r>
              <a:rPr lang="en-US" altLang="zh-CN" sz="2000" dirty="0"/>
              <a:t>    step 7:</a:t>
            </a:r>
            <a:r>
              <a:rPr lang="zh-CN" altLang="en-US" sz="2000" dirty="0"/>
              <a:t>建立</a:t>
            </a:r>
            <a:r>
              <a:rPr lang="en-US" altLang="zh-CN" sz="2000" dirty="0"/>
              <a:t>m</a:t>
            </a:r>
            <a:r>
              <a:rPr lang="zh-CN" altLang="en-US" sz="2000" dirty="0"/>
              <a:t>到</a:t>
            </a:r>
            <a:r>
              <a:rPr lang="en-US" altLang="zh-CN" sz="2000" dirty="0"/>
              <a:t>n</a:t>
            </a:r>
            <a:r>
              <a:rPr lang="zh-CN" altLang="en-US" sz="2000" dirty="0"/>
              <a:t>的指针，并</a:t>
            </a:r>
            <a:r>
              <a:rPr lang="en-US" altLang="zh-CN" sz="2000" dirty="0"/>
              <a:t>CONS(m, OPEN).</a:t>
            </a:r>
            <a:endParaRPr lang="en-US" altLang="zh-CN" sz="2000" dirty="0"/>
          </a:p>
          <a:p>
            <a:pPr eaLnBrk="1" hangingPunct="1">
              <a:lnSpc>
                <a:spcPct val="80000"/>
              </a:lnSpc>
            </a:pPr>
            <a:r>
              <a:rPr lang="en-US" altLang="zh-CN" sz="2000" dirty="0"/>
              <a:t>Note3:</a:t>
            </a:r>
            <a:r>
              <a:rPr lang="zh-CN" altLang="en-US" sz="2000" dirty="0"/>
              <a:t>如果搜索的隐含图不是树，则需确定是否需要指针修改。</a:t>
            </a:r>
            <a:endParaRPr lang="zh-CN" altLang="en-US" sz="2000" dirty="0"/>
          </a:p>
        </p:txBody>
      </p:sp>
    </p:spTree>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33795"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3796" name="AutoShape 2"/>
          <p:cNvSpPr>
            <a:spLocks noGrp="1"/>
          </p:cNvSpPr>
          <p:nvPr>
            <p:ph type="title"/>
          </p:nvPr>
        </p:nvSpPr>
        <p:spPr>
          <a:ln/>
        </p:spPr>
        <p:txBody>
          <a:bodyPr vert="horz" wrap="square" lIns="91440" tIns="45720" rIns="91440" bIns="45720" anchor="b" anchorCtr="0"/>
          <a:p>
            <a:pPr eaLnBrk="1" hangingPunct="1"/>
            <a:r>
              <a:rPr lang="en-US" altLang="zh-CN" dirty="0"/>
              <a:t>3.3 </a:t>
            </a:r>
            <a:r>
              <a:rPr lang="zh-CN" altLang="en-US" dirty="0"/>
              <a:t>无信息的图搜索过程</a:t>
            </a:r>
            <a:endParaRPr lang="zh-CN" altLang="en-US" dirty="0"/>
          </a:p>
        </p:txBody>
      </p:sp>
      <p:sp>
        <p:nvSpPr>
          <p:cNvPr id="33797" name="Rectangle 3"/>
          <p:cNvSpPr>
            <a:spLocks noGrp="1"/>
          </p:cNvSpPr>
          <p:nvPr>
            <p:ph idx="1"/>
          </p:nvPr>
        </p:nvSpPr>
        <p:spPr>
          <a:xfrm>
            <a:off x="838200" y="2362200"/>
            <a:ext cx="7910513" cy="3724275"/>
          </a:xfrm>
          <a:ln/>
        </p:spPr>
        <p:txBody>
          <a:bodyPr vert="horz" wrap="square" lIns="91440" tIns="45720" rIns="91440" bIns="45720" anchor="t" anchorCtr="0"/>
          <a:p>
            <a:pPr eaLnBrk="1" hangingPunct="1">
              <a:buNone/>
            </a:pPr>
            <a:r>
              <a:rPr lang="en-US" altLang="zh-CN" dirty="0"/>
              <a:t>   </a:t>
            </a:r>
            <a:r>
              <a:rPr lang="zh-CN" altLang="en-US" b="1" dirty="0"/>
              <a:t>若在</a:t>
            </a:r>
            <a:r>
              <a:rPr lang="en-US" altLang="zh-CN" b="1" dirty="0"/>
              <a:t>GRAPHSEARCH</a:t>
            </a:r>
            <a:r>
              <a:rPr lang="zh-CN" altLang="en-US" b="1" dirty="0"/>
              <a:t>的步骤</a:t>
            </a:r>
            <a:r>
              <a:rPr lang="en-US" altLang="zh-CN" b="1" dirty="0"/>
              <a:t>8</a:t>
            </a:r>
            <a:r>
              <a:rPr lang="zh-CN" altLang="en-US" b="1" dirty="0"/>
              <a:t>中对</a:t>
            </a:r>
            <a:r>
              <a:rPr lang="en-US" altLang="zh-CN" b="1" dirty="0"/>
              <a:t>OPEN</a:t>
            </a:r>
            <a:r>
              <a:rPr lang="zh-CN" altLang="en-US" b="1" dirty="0"/>
              <a:t>表中节点的排序不使用关于问题的探索性信息，则必须任意规定一种排序方式，所得到的搜索过程叫作无信息的。</a:t>
            </a:r>
            <a:endParaRPr lang="zh-CN" altLang="en-US" b="1" dirty="0"/>
          </a:p>
          <a:p>
            <a:pPr eaLnBrk="1" hangingPunct="1">
              <a:buNone/>
            </a:pPr>
            <a:r>
              <a:rPr lang="zh-CN" altLang="en-US" b="1" dirty="0"/>
              <a:t>    一般有两种无信息的图搜索过程：深度优先搜索与宽度优先搜索． </a:t>
            </a:r>
            <a:endParaRPr lang="zh-CN" altLang="en-US" b="1" dirty="0"/>
          </a:p>
          <a:p>
            <a:pPr eaLnBrk="1" hangingPunct="1">
              <a:buNone/>
            </a:pPr>
            <a:r>
              <a:rPr lang="zh-CN" altLang="en-US" b="1" dirty="0"/>
              <a:t>    在人工智能中，一般说来人们对无信息的过程不感兴趣．</a:t>
            </a:r>
            <a:endParaRPr lang="zh-CN" altLang="en-US" b="1" dirty="0"/>
          </a:p>
        </p:txBody>
      </p:sp>
    </p:spTree>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34819"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4820" name="AutoShape 2"/>
          <p:cNvSpPr>
            <a:spLocks noGrp="1"/>
          </p:cNvSpPr>
          <p:nvPr>
            <p:ph type="title"/>
          </p:nvPr>
        </p:nvSpPr>
        <p:spPr>
          <a:ln/>
        </p:spPr>
        <p:txBody>
          <a:bodyPr vert="horz" wrap="square" lIns="91440" tIns="45720" rIns="91440" bIns="45720" anchor="b" anchorCtr="0"/>
          <a:p>
            <a:pPr eaLnBrk="1" hangingPunct="1"/>
            <a:r>
              <a:rPr lang="zh-CN" altLang="en-US" dirty="0"/>
              <a:t>无信息的图搜索过程</a:t>
            </a:r>
            <a:endParaRPr lang="zh-CN" altLang="en-US" dirty="0"/>
          </a:p>
        </p:txBody>
      </p:sp>
      <p:sp>
        <p:nvSpPr>
          <p:cNvPr id="401411" name="Rectangle 3"/>
          <p:cNvSpPr>
            <a:spLocks noGrp="1"/>
          </p:cNvSpPr>
          <p:nvPr>
            <p:ph idx="1"/>
          </p:nvPr>
        </p:nvSpPr>
        <p:spPr>
          <a:ln/>
        </p:spPr>
        <p:txBody>
          <a:bodyPr vert="horz" wrap="square" lIns="91440" tIns="45720" rIns="91440" bIns="45720" anchor="t" anchorCtr="0"/>
          <a:p>
            <a:pPr eaLnBrk="1" hangingPunct="1"/>
            <a:r>
              <a:rPr lang="zh-CN" altLang="en-US" b="1" dirty="0"/>
              <a:t>深度优先搜索：排列</a:t>
            </a:r>
            <a:r>
              <a:rPr lang="en-US" altLang="zh-CN" b="1" dirty="0"/>
              <a:t>OPEN</a:t>
            </a:r>
            <a:r>
              <a:rPr lang="zh-CN" altLang="en-US" b="1" dirty="0"/>
              <a:t>表中的节点时按它们在搜索树中的深度递减排序</a:t>
            </a:r>
            <a:r>
              <a:rPr lang="zh-CN" altLang="en-US" dirty="0"/>
              <a:t> 。</a:t>
            </a:r>
            <a:r>
              <a:rPr lang="zh-CN" altLang="en-US" b="1" dirty="0"/>
              <a:t>深度最大的节点放在表的前面，深度相等的节点以任意方式排序。</a:t>
            </a:r>
            <a:endParaRPr lang="zh-CN" altLang="en-US" b="1" dirty="0"/>
          </a:p>
          <a:p>
            <a:pPr eaLnBrk="1" hangingPunct="1"/>
            <a:r>
              <a:rPr lang="zh-CN" altLang="en-US" b="1" dirty="0"/>
              <a:t>宽度优先搜索：在排列</a:t>
            </a:r>
            <a:r>
              <a:rPr lang="en-US" altLang="zh-CN" b="1" dirty="0"/>
              <a:t>OPEN</a:t>
            </a:r>
            <a:r>
              <a:rPr lang="zh-CN" altLang="en-US" b="1" dirty="0"/>
              <a:t>表中节点时按它们在搜索图中的深度递增顺序，深度最小的节点放在表的前面</a:t>
            </a:r>
            <a:r>
              <a:rPr lang="zh-CN" altLang="en-US" dirty="0"/>
              <a:t> 。</a:t>
            </a:r>
            <a:endParaRPr lang="zh-CN" altLang="en-US" b="1" dirty="0"/>
          </a:p>
          <a:p>
            <a:pPr eaLnBrk="1" hangingPunct="1"/>
            <a:r>
              <a:rPr lang="zh-CN" altLang="en-US" dirty="0"/>
              <a:t> </a:t>
            </a:r>
            <a:r>
              <a:rPr lang="en-US" altLang="zh-CN" b="1" dirty="0"/>
              <a:t>8-</a:t>
            </a:r>
            <a:r>
              <a:rPr lang="zh-CN" altLang="en-US" b="1" dirty="0"/>
              <a:t>数码问题例子</a:t>
            </a:r>
            <a:r>
              <a:rPr lang="zh-CN" altLang="en-US" dirty="0"/>
              <a:t> </a:t>
            </a:r>
            <a:endParaRPr lang="zh-CN" altLang="en-US" dirty="0"/>
          </a:p>
        </p:txBody>
      </p:sp>
      <p:pic>
        <p:nvPicPr>
          <p:cNvPr id="34822" name="图片 1"/>
          <p:cNvPicPr>
            <a:picLocks noChangeAspect="1"/>
          </p:cNvPicPr>
          <p:nvPr/>
        </p:nvPicPr>
        <p:blipFill>
          <a:blip r:embed="rId1"/>
          <a:stretch>
            <a:fillRect/>
          </a:stretch>
        </p:blipFill>
        <p:spPr>
          <a:xfrm>
            <a:off x="5580063" y="260350"/>
            <a:ext cx="3349625" cy="1614488"/>
          </a:xfrm>
          <a:prstGeom prst="rect">
            <a:avLst/>
          </a:prstGeom>
          <a:noFill/>
          <a:ln w="9525">
            <a:noFill/>
          </a:ln>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1411">
                                            <p:txEl>
                                              <p:charRg st="0" end="66"/>
                                            </p:txEl>
                                          </p:spTgt>
                                        </p:tgtEl>
                                        <p:attrNameLst>
                                          <p:attrName>style.visibility</p:attrName>
                                        </p:attrNameLst>
                                      </p:cBhvr>
                                      <p:to>
                                        <p:strVal val="visible"/>
                                      </p:to>
                                    </p:set>
                                    <p:anim calcmode="lin" valueType="num">
                                      <p:cBhvr additive="base">
                                        <p:cTn id="7" dur="500" fill="hold"/>
                                        <p:tgtEl>
                                          <p:spTgt spid="401411">
                                            <p:txEl>
                                              <p:charRg st="0" end="6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1411">
                                            <p:txEl>
                                              <p:charRg st="0" end="6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1411">
                                            <p:txEl>
                                              <p:charRg st="66" end="117"/>
                                            </p:txEl>
                                          </p:spTgt>
                                        </p:tgtEl>
                                        <p:attrNameLst>
                                          <p:attrName>style.visibility</p:attrName>
                                        </p:attrNameLst>
                                      </p:cBhvr>
                                      <p:to>
                                        <p:strVal val="visible"/>
                                      </p:to>
                                    </p:set>
                                    <p:anim calcmode="lin" valueType="num">
                                      <p:cBhvr additive="base">
                                        <p:cTn id="13" dur="500" fill="hold"/>
                                        <p:tgtEl>
                                          <p:spTgt spid="401411">
                                            <p:txEl>
                                              <p:charRg st="66" end="11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1411">
                                            <p:txEl>
                                              <p:charRg st="66" end="11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1411">
                                            <p:txEl>
                                              <p:charRg st="117" end="128"/>
                                            </p:txEl>
                                          </p:spTgt>
                                        </p:tgtEl>
                                        <p:attrNameLst>
                                          <p:attrName>style.visibility</p:attrName>
                                        </p:attrNameLst>
                                      </p:cBhvr>
                                      <p:to>
                                        <p:strVal val="visible"/>
                                      </p:to>
                                    </p:set>
                                    <p:anim calcmode="lin" valueType="num">
                                      <p:cBhvr additive="base">
                                        <p:cTn id="19" dur="500" fill="hold"/>
                                        <p:tgtEl>
                                          <p:spTgt spid="401411">
                                            <p:txEl>
                                              <p:charRg st="117" end="12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1411">
                                            <p:txEl>
                                              <p:charRg st="117" end="12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35843"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grpSp>
        <p:nvGrpSpPr>
          <p:cNvPr id="2" name="Group 4"/>
          <p:cNvGrpSpPr/>
          <p:nvPr/>
        </p:nvGrpSpPr>
        <p:grpSpPr>
          <a:xfrm>
            <a:off x="250825" y="2312988"/>
            <a:ext cx="2857500" cy="2133600"/>
            <a:chOff x="120" y="240"/>
            <a:chExt cx="1800" cy="1344"/>
          </a:xfrm>
        </p:grpSpPr>
        <p:sp>
          <p:nvSpPr>
            <p:cNvPr id="36001" name="Oval 5"/>
            <p:cNvSpPr/>
            <p:nvPr/>
          </p:nvSpPr>
          <p:spPr>
            <a:xfrm>
              <a:off x="904" y="240"/>
              <a:ext cx="192" cy="192"/>
            </a:xfrm>
            <a:prstGeom prst="ellipse">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A</a:t>
              </a:r>
              <a:endParaRPr lang="en-US" altLang="zh-CN" sz="2400" dirty="0">
                <a:latin typeface="Times New Roman" panose="02020603050405020304" pitchFamily="18" charset="0"/>
                <a:ea typeface="PMingLiU" pitchFamily="18" charset="-120"/>
              </a:endParaRPr>
            </a:p>
          </p:txBody>
        </p:sp>
        <p:sp>
          <p:nvSpPr>
            <p:cNvPr id="36002" name="Oval 6"/>
            <p:cNvSpPr/>
            <p:nvPr/>
          </p:nvSpPr>
          <p:spPr>
            <a:xfrm>
              <a:off x="632" y="67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B</a:t>
              </a:r>
              <a:endParaRPr lang="en-US" altLang="zh-CN" sz="2400" dirty="0">
                <a:latin typeface="Times New Roman" panose="02020603050405020304" pitchFamily="18" charset="0"/>
                <a:ea typeface="PMingLiU" pitchFamily="18" charset="-120"/>
              </a:endParaRPr>
            </a:p>
          </p:txBody>
        </p:sp>
        <p:sp>
          <p:nvSpPr>
            <p:cNvPr id="36003" name="Oval 7"/>
            <p:cNvSpPr/>
            <p:nvPr/>
          </p:nvSpPr>
          <p:spPr>
            <a:xfrm>
              <a:off x="1144" y="1056"/>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F</a:t>
              </a:r>
              <a:endParaRPr lang="en-US" altLang="zh-CN" sz="2400" dirty="0">
                <a:latin typeface="Times New Roman" panose="02020603050405020304" pitchFamily="18" charset="0"/>
                <a:ea typeface="PMingLiU" pitchFamily="18" charset="-120"/>
              </a:endParaRPr>
            </a:p>
          </p:txBody>
        </p:sp>
        <p:sp>
          <p:nvSpPr>
            <p:cNvPr id="36004" name="Oval 8"/>
            <p:cNvSpPr/>
            <p:nvPr/>
          </p:nvSpPr>
          <p:spPr>
            <a:xfrm>
              <a:off x="1224" y="67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C</a:t>
              </a:r>
              <a:endParaRPr lang="en-US" altLang="zh-CN" sz="2400" dirty="0">
                <a:latin typeface="Times New Roman" panose="02020603050405020304" pitchFamily="18" charset="0"/>
                <a:ea typeface="PMingLiU" pitchFamily="18" charset="-120"/>
              </a:endParaRPr>
            </a:p>
          </p:txBody>
        </p:sp>
        <p:sp>
          <p:nvSpPr>
            <p:cNvPr id="36005" name="Oval 9"/>
            <p:cNvSpPr/>
            <p:nvPr/>
          </p:nvSpPr>
          <p:spPr>
            <a:xfrm>
              <a:off x="1544" y="1056"/>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G</a:t>
              </a:r>
              <a:endParaRPr lang="en-US" altLang="zh-CN" sz="2400" dirty="0">
                <a:latin typeface="Times New Roman" panose="02020603050405020304" pitchFamily="18" charset="0"/>
                <a:ea typeface="PMingLiU" pitchFamily="18" charset="-120"/>
              </a:endParaRPr>
            </a:p>
          </p:txBody>
        </p:sp>
        <p:sp>
          <p:nvSpPr>
            <p:cNvPr id="36006" name="Oval 10"/>
            <p:cNvSpPr/>
            <p:nvPr/>
          </p:nvSpPr>
          <p:spPr>
            <a:xfrm>
              <a:off x="800" y="1056"/>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E</a:t>
              </a:r>
              <a:endParaRPr lang="en-US" altLang="zh-CN" sz="2400" dirty="0">
                <a:latin typeface="Times New Roman" panose="02020603050405020304" pitchFamily="18" charset="0"/>
                <a:ea typeface="PMingLiU" pitchFamily="18" charset="-120"/>
              </a:endParaRPr>
            </a:p>
          </p:txBody>
        </p:sp>
        <p:sp>
          <p:nvSpPr>
            <p:cNvPr id="36007" name="Oval 11"/>
            <p:cNvSpPr/>
            <p:nvPr/>
          </p:nvSpPr>
          <p:spPr>
            <a:xfrm>
              <a:off x="344" y="1056"/>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D</a:t>
              </a:r>
              <a:endParaRPr lang="en-US" altLang="zh-CN" sz="2400" dirty="0">
                <a:latin typeface="Times New Roman" panose="02020603050405020304" pitchFamily="18" charset="0"/>
                <a:ea typeface="PMingLiU" pitchFamily="18" charset="-120"/>
              </a:endParaRPr>
            </a:p>
          </p:txBody>
        </p:sp>
        <p:sp>
          <p:nvSpPr>
            <p:cNvPr id="36008" name="AutoShape 12"/>
            <p:cNvSpPr/>
            <p:nvPr/>
          </p:nvSpPr>
          <p:spPr>
            <a:xfrm rot="-5336771">
              <a:off x="575" y="240"/>
              <a:ext cx="145" cy="191"/>
            </a:xfrm>
            <a:prstGeom prst="flowChartMerge">
              <a:avLst/>
            </a:prstGeom>
            <a:noFill/>
            <a:ln w="28575" cap="flat" cmpd="sng">
              <a:solidFill>
                <a:srgbClr val="FF0000"/>
              </a:solidFill>
              <a:prstDash val="sysDot"/>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800" dirty="0">
                <a:solidFill>
                  <a:srgbClr val="FF0000"/>
                </a:solidFill>
                <a:latin typeface="Comic Sans MS" panose="030F0702030302020204" pitchFamily="66" charset="0"/>
                <a:ea typeface="PMingLiU" pitchFamily="18" charset="-120"/>
              </a:endParaRPr>
            </a:p>
          </p:txBody>
        </p:sp>
        <p:sp>
          <p:nvSpPr>
            <p:cNvPr id="36009" name="Line 13"/>
            <p:cNvSpPr/>
            <p:nvPr/>
          </p:nvSpPr>
          <p:spPr>
            <a:xfrm flipH="1">
              <a:off x="768" y="384"/>
              <a:ext cx="192" cy="288"/>
            </a:xfrm>
            <a:prstGeom prst="line">
              <a:avLst/>
            </a:prstGeom>
            <a:ln w="28575" cap="flat" cmpd="sng">
              <a:solidFill>
                <a:schemeClr val="tx1"/>
              </a:solidFill>
              <a:prstDash val="sysDot"/>
              <a:headEnd type="none" w="med" len="med"/>
              <a:tailEnd type="none" w="med" len="med"/>
            </a:ln>
          </p:spPr>
        </p:sp>
        <p:sp>
          <p:nvSpPr>
            <p:cNvPr id="36010" name="Line 14"/>
            <p:cNvSpPr/>
            <p:nvPr/>
          </p:nvSpPr>
          <p:spPr>
            <a:xfrm>
              <a:off x="1056" y="432"/>
              <a:ext cx="192" cy="240"/>
            </a:xfrm>
            <a:prstGeom prst="line">
              <a:avLst/>
            </a:prstGeom>
            <a:ln w="28575" cap="flat" cmpd="sng">
              <a:solidFill>
                <a:schemeClr val="tx1"/>
              </a:solidFill>
              <a:prstDash val="sysDot"/>
              <a:headEnd type="none" w="med" len="med"/>
              <a:tailEnd type="none" w="med" len="med"/>
            </a:ln>
          </p:spPr>
        </p:sp>
        <p:sp>
          <p:nvSpPr>
            <p:cNvPr id="36011" name="Line 15"/>
            <p:cNvSpPr/>
            <p:nvPr/>
          </p:nvSpPr>
          <p:spPr>
            <a:xfrm rot="1165579" flipH="1">
              <a:off x="544" y="816"/>
              <a:ext cx="96" cy="240"/>
            </a:xfrm>
            <a:prstGeom prst="line">
              <a:avLst/>
            </a:prstGeom>
            <a:ln w="28575" cap="flat" cmpd="sng">
              <a:solidFill>
                <a:schemeClr val="tx1"/>
              </a:solidFill>
              <a:prstDash val="sysDot"/>
              <a:headEnd type="none" w="med" len="med"/>
              <a:tailEnd type="none" w="med" len="med"/>
            </a:ln>
          </p:spPr>
        </p:sp>
        <p:sp>
          <p:nvSpPr>
            <p:cNvPr id="36012" name="Line 16"/>
            <p:cNvSpPr/>
            <p:nvPr/>
          </p:nvSpPr>
          <p:spPr>
            <a:xfrm>
              <a:off x="768" y="864"/>
              <a:ext cx="96" cy="192"/>
            </a:xfrm>
            <a:prstGeom prst="line">
              <a:avLst/>
            </a:prstGeom>
            <a:ln w="28575" cap="flat" cmpd="sng">
              <a:solidFill>
                <a:schemeClr val="tx1"/>
              </a:solidFill>
              <a:prstDash val="sysDot"/>
              <a:headEnd type="none" w="med" len="med"/>
              <a:tailEnd type="none" w="med" len="med"/>
            </a:ln>
          </p:spPr>
        </p:sp>
        <p:sp>
          <p:nvSpPr>
            <p:cNvPr id="36013" name="Line 17"/>
            <p:cNvSpPr/>
            <p:nvPr/>
          </p:nvSpPr>
          <p:spPr>
            <a:xfrm flipH="1">
              <a:off x="1232" y="816"/>
              <a:ext cx="96" cy="288"/>
            </a:xfrm>
            <a:prstGeom prst="line">
              <a:avLst/>
            </a:prstGeom>
            <a:ln w="28575" cap="flat" cmpd="sng">
              <a:solidFill>
                <a:schemeClr val="tx1"/>
              </a:solidFill>
              <a:prstDash val="sysDot"/>
              <a:headEnd type="none" w="med" len="med"/>
              <a:tailEnd type="none" w="med" len="med"/>
            </a:ln>
          </p:spPr>
        </p:sp>
        <p:sp>
          <p:nvSpPr>
            <p:cNvPr id="36014" name="Line 18"/>
            <p:cNvSpPr/>
            <p:nvPr/>
          </p:nvSpPr>
          <p:spPr>
            <a:xfrm>
              <a:off x="1448" y="864"/>
              <a:ext cx="144" cy="192"/>
            </a:xfrm>
            <a:prstGeom prst="line">
              <a:avLst/>
            </a:prstGeom>
            <a:ln w="28575" cap="flat" cmpd="sng">
              <a:solidFill>
                <a:schemeClr val="tx1"/>
              </a:solidFill>
              <a:prstDash val="sysDot"/>
              <a:headEnd type="none" w="med" len="med"/>
              <a:tailEnd type="none" w="med" len="med"/>
            </a:ln>
          </p:spPr>
        </p:sp>
        <p:sp>
          <p:nvSpPr>
            <p:cNvPr id="36015" name="Oval 19"/>
            <p:cNvSpPr/>
            <p:nvPr/>
          </p:nvSpPr>
          <p:spPr>
            <a:xfrm>
              <a:off x="120" y="139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H</a:t>
              </a:r>
              <a:endParaRPr lang="en-US" altLang="zh-CN" sz="2400" dirty="0">
                <a:latin typeface="Times New Roman" panose="02020603050405020304" pitchFamily="18" charset="0"/>
                <a:ea typeface="PMingLiU" pitchFamily="18" charset="-120"/>
              </a:endParaRPr>
            </a:p>
          </p:txBody>
        </p:sp>
        <p:sp>
          <p:nvSpPr>
            <p:cNvPr id="36016" name="Oval 20"/>
            <p:cNvSpPr/>
            <p:nvPr/>
          </p:nvSpPr>
          <p:spPr>
            <a:xfrm>
              <a:off x="376" y="139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I</a:t>
              </a:r>
              <a:endParaRPr lang="en-US" altLang="zh-CN" sz="2400" dirty="0">
                <a:latin typeface="Times New Roman" panose="02020603050405020304" pitchFamily="18" charset="0"/>
                <a:ea typeface="PMingLiU" pitchFamily="18" charset="-120"/>
              </a:endParaRPr>
            </a:p>
          </p:txBody>
        </p:sp>
        <p:sp>
          <p:nvSpPr>
            <p:cNvPr id="36017" name="Oval 21"/>
            <p:cNvSpPr/>
            <p:nvPr/>
          </p:nvSpPr>
          <p:spPr>
            <a:xfrm>
              <a:off x="608" y="139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J</a:t>
              </a:r>
              <a:endParaRPr lang="en-US" altLang="zh-CN" sz="2400" dirty="0">
                <a:latin typeface="Times New Roman" panose="02020603050405020304" pitchFamily="18" charset="0"/>
                <a:ea typeface="PMingLiU" pitchFamily="18" charset="-120"/>
              </a:endParaRPr>
            </a:p>
          </p:txBody>
        </p:sp>
        <p:sp>
          <p:nvSpPr>
            <p:cNvPr id="36018" name="Oval 22"/>
            <p:cNvSpPr/>
            <p:nvPr/>
          </p:nvSpPr>
          <p:spPr>
            <a:xfrm>
              <a:off x="816" y="139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K</a:t>
              </a:r>
              <a:endParaRPr lang="en-US" altLang="zh-CN" sz="2400" dirty="0">
                <a:latin typeface="Times New Roman" panose="02020603050405020304" pitchFamily="18" charset="0"/>
                <a:ea typeface="PMingLiU" pitchFamily="18" charset="-120"/>
              </a:endParaRPr>
            </a:p>
          </p:txBody>
        </p:sp>
        <p:sp>
          <p:nvSpPr>
            <p:cNvPr id="36019" name="Oval 23"/>
            <p:cNvSpPr/>
            <p:nvPr/>
          </p:nvSpPr>
          <p:spPr>
            <a:xfrm>
              <a:off x="1016" y="139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L</a:t>
              </a:r>
              <a:endParaRPr lang="en-US" altLang="zh-CN" sz="2400" dirty="0">
                <a:latin typeface="Times New Roman" panose="02020603050405020304" pitchFamily="18" charset="0"/>
                <a:ea typeface="PMingLiU" pitchFamily="18" charset="-120"/>
              </a:endParaRPr>
            </a:p>
          </p:txBody>
        </p:sp>
        <p:sp>
          <p:nvSpPr>
            <p:cNvPr id="36020" name="Oval 24"/>
            <p:cNvSpPr/>
            <p:nvPr/>
          </p:nvSpPr>
          <p:spPr>
            <a:xfrm>
              <a:off x="1216" y="139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M</a:t>
              </a:r>
              <a:endParaRPr lang="en-US" altLang="zh-CN" sz="2400" dirty="0">
                <a:latin typeface="Times New Roman" panose="02020603050405020304" pitchFamily="18" charset="0"/>
                <a:ea typeface="PMingLiU" pitchFamily="18" charset="-120"/>
              </a:endParaRPr>
            </a:p>
          </p:txBody>
        </p:sp>
        <p:sp>
          <p:nvSpPr>
            <p:cNvPr id="36021" name="Oval 25"/>
            <p:cNvSpPr/>
            <p:nvPr/>
          </p:nvSpPr>
          <p:spPr>
            <a:xfrm>
              <a:off x="1472" y="139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N</a:t>
              </a:r>
              <a:endParaRPr lang="en-US" altLang="zh-CN" sz="2400" dirty="0">
                <a:latin typeface="Times New Roman" panose="02020603050405020304" pitchFamily="18" charset="0"/>
                <a:ea typeface="PMingLiU" pitchFamily="18" charset="-120"/>
              </a:endParaRPr>
            </a:p>
          </p:txBody>
        </p:sp>
        <p:sp>
          <p:nvSpPr>
            <p:cNvPr id="36022" name="Oval 26"/>
            <p:cNvSpPr/>
            <p:nvPr/>
          </p:nvSpPr>
          <p:spPr>
            <a:xfrm>
              <a:off x="1728" y="139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O</a:t>
              </a:r>
              <a:endParaRPr lang="en-US" altLang="zh-CN" sz="2400" dirty="0">
                <a:latin typeface="Times New Roman" panose="02020603050405020304" pitchFamily="18" charset="0"/>
                <a:ea typeface="PMingLiU" pitchFamily="18" charset="-120"/>
              </a:endParaRPr>
            </a:p>
          </p:txBody>
        </p:sp>
        <p:sp>
          <p:nvSpPr>
            <p:cNvPr id="36023" name="Line 27"/>
            <p:cNvSpPr/>
            <p:nvPr/>
          </p:nvSpPr>
          <p:spPr>
            <a:xfrm flipH="1">
              <a:off x="192" y="1200"/>
              <a:ext cx="192" cy="240"/>
            </a:xfrm>
            <a:prstGeom prst="line">
              <a:avLst/>
            </a:prstGeom>
            <a:ln w="19050" cap="flat" cmpd="sng">
              <a:solidFill>
                <a:schemeClr val="tx1"/>
              </a:solidFill>
              <a:prstDash val="dash"/>
              <a:headEnd type="none" w="med" len="med"/>
              <a:tailEnd type="none" w="med" len="med"/>
            </a:ln>
          </p:spPr>
        </p:sp>
        <p:sp>
          <p:nvSpPr>
            <p:cNvPr id="36024" name="Line 28"/>
            <p:cNvSpPr/>
            <p:nvPr/>
          </p:nvSpPr>
          <p:spPr>
            <a:xfrm flipH="1">
              <a:off x="672" y="1248"/>
              <a:ext cx="144" cy="192"/>
            </a:xfrm>
            <a:prstGeom prst="line">
              <a:avLst/>
            </a:prstGeom>
            <a:ln w="19050" cap="flat" cmpd="sng">
              <a:solidFill>
                <a:schemeClr val="tx1"/>
              </a:solidFill>
              <a:prstDash val="dash"/>
              <a:headEnd type="none" w="med" len="med"/>
              <a:tailEnd type="none" w="med" len="med"/>
            </a:ln>
          </p:spPr>
        </p:sp>
        <p:sp>
          <p:nvSpPr>
            <p:cNvPr id="36025" name="Line 29"/>
            <p:cNvSpPr/>
            <p:nvPr/>
          </p:nvSpPr>
          <p:spPr>
            <a:xfrm flipH="1">
              <a:off x="1056" y="1248"/>
              <a:ext cx="144" cy="192"/>
            </a:xfrm>
            <a:prstGeom prst="line">
              <a:avLst/>
            </a:prstGeom>
            <a:ln w="19050" cap="flat" cmpd="sng">
              <a:solidFill>
                <a:schemeClr val="tx1"/>
              </a:solidFill>
              <a:prstDash val="dash"/>
              <a:headEnd type="none" w="med" len="med"/>
              <a:tailEnd type="none" w="med" len="med"/>
            </a:ln>
          </p:spPr>
        </p:sp>
        <p:sp>
          <p:nvSpPr>
            <p:cNvPr id="36026" name="Line 30"/>
            <p:cNvSpPr/>
            <p:nvPr/>
          </p:nvSpPr>
          <p:spPr>
            <a:xfrm flipH="1">
              <a:off x="1536" y="1200"/>
              <a:ext cx="96" cy="240"/>
            </a:xfrm>
            <a:prstGeom prst="line">
              <a:avLst/>
            </a:prstGeom>
            <a:ln w="19050" cap="flat" cmpd="sng">
              <a:solidFill>
                <a:schemeClr val="tx1"/>
              </a:solidFill>
              <a:prstDash val="dash"/>
              <a:headEnd type="none" w="med" len="med"/>
              <a:tailEnd type="none" w="med" len="med"/>
            </a:ln>
          </p:spPr>
        </p:sp>
        <p:sp>
          <p:nvSpPr>
            <p:cNvPr id="36027" name="Line 31"/>
            <p:cNvSpPr/>
            <p:nvPr/>
          </p:nvSpPr>
          <p:spPr>
            <a:xfrm>
              <a:off x="432" y="1248"/>
              <a:ext cx="48" cy="144"/>
            </a:xfrm>
            <a:prstGeom prst="line">
              <a:avLst/>
            </a:prstGeom>
            <a:ln w="19050" cap="flat" cmpd="sng">
              <a:solidFill>
                <a:schemeClr val="tx1"/>
              </a:solidFill>
              <a:prstDash val="sysDot"/>
              <a:headEnd type="none" w="med" len="med"/>
              <a:tailEnd type="none" w="med" len="med"/>
            </a:ln>
          </p:spPr>
        </p:sp>
        <p:sp>
          <p:nvSpPr>
            <p:cNvPr id="36028" name="Line 32"/>
            <p:cNvSpPr/>
            <p:nvPr/>
          </p:nvSpPr>
          <p:spPr>
            <a:xfrm>
              <a:off x="880" y="1248"/>
              <a:ext cx="48" cy="144"/>
            </a:xfrm>
            <a:prstGeom prst="line">
              <a:avLst/>
            </a:prstGeom>
            <a:ln w="19050" cap="flat" cmpd="sng">
              <a:solidFill>
                <a:schemeClr val="tx1"/>
              </a:solidFill>
              <a:prstDash val="sysDot"/>
              <a:headEnd type="none" w="med" len="med"/>
              <a:tailEnd type="none" w="med" len="med"/>
            </a:ln>
          </p:spPr>
        </p:sp>
        <p:sp>
          <p:nvSpPr>
            <p:cNvPr id="36029" name="Line 33"/>
            <p:cNvSpPr/>
            <p:nvPr/>
          </p:nvSpPr>
          <p:spPr>
            <a:xfrm>
              <a:off x="1256" y="1248"/>
              <a:ext cx="48" cy="144"/>
            </a:xfrm>
            <a:prstGeom prst="line">
              <a:avLst/>
            </a:prstGeom>
            <a:ln w="19050" cap="flat" cmpd="sng">
              <a:solidFill>
                <a:schemeClr val="tx1"/>
              </a:solidFill>
              <a:prstDash val="sysDot"/>
              <a:headEnd type="none" w="med" len="med"/>
              <a:tailEnd type="none" w="med" len="med"/>
            </a:ln>
          </p:spPr>
        </p:sp>
        <p:sp>
          <p:nvSpPr>
            <p:cNvPr id="36030" name="Line 34"/>
            <p:cNvSpPr/>
            <p:nvPr/>
          </p:nvSpPr>
          <p:spPr>
            <a:xfrm>
              <a:off x="1712" y="1248"/>
              <a:ext cx="48" cy="144"/>
            </a:xfrm>
            <a:prstGeom prst="line">
              <a:avLst/>
            </a:prstGeom>
            <a:ln w="19050" cap="flat" cmpd="sng">
              <a:solidFill>
                <a:schemeClr val="tx1"/>
              </a:solidFill>
              <a:prstDash val="sysDot"/>
              <a:headEnd type="none" w="med" len="med"/>
              <a:tailEnd type="none" w="med" len="med"/>
            </a:ln>
          </p:spPr>
        </p:sp>
      </p:grpSp>
      <p:grpSp>
        <p:nvGrpSpPr>
          <p:cNvPr id="3" name="Group 35"/>
          <p:cNvGrpSpPr/>
          <p:nvPr/>
        </p:nvGrpSpPr>
        <p:grpSpPr>
          <a:xfrm>
            <a:off x="3276600" y="2312988"/>
            <a:ext cx="2857500" cy="2133600"/>
            <a:chOff x="2112" y="240"/>
            <a:chExt cx="1800" cy="1344"/>
          </a:xfrm>
        </p:grpSpPr>
        <p:sp>
          <p:nvSpPr>
            <p:cNvPr id="35971" name="Oval 36"/>
            <p:cNvSpPr/>
            <p:nvPr/>
          </p:nvSpPr>
          <p:spPr>
            <a:xfrm>
              <a:off x="2896" y="240"/>
              <a:ext cx="192" cy="192"/>
            </a:xfrm>
            <a:prstGeom prst="ellipse">
              <a:avLst/>
            </a:prstGeom>
            <a:solidFill>
              <a:srgbClr val="666699"/>
            </a:solid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A</a:t>
              </a:r>
              <a:endParaRPr lang="en-US" altLang="zh-CN" sz="2400" dirty="0">
                <a:latin typeface="Times New Roman" panose="02020603050405020304" pitchFamily="18" charset="0"/>
                <a:ea typeface="PMingLiU" pitchFamily="18" charset="-120"/>
              </a:endParaRPr>
            </a:p>
          </p:txBody>
        </p:sp>
        <p:sp>
          <p:nvSpPr>
            <p:cNvPr id="35972" name="Oval 37"/>
            <p:cNvSpPr/>
            <p:nvPr/>
          </p:nvSpPr>
          <p:spPr>
            <a:xfrm>
              <a:off x="2624" y="672"/>
              <a:ext cx="192" cy="192"/>
            </a:xfrm>
            <a:prstGeom prst="ellipse">
              <a:avLst/>
            </a:prstGeom>
            <a:no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B</a:t>
              </a:r>
              <a:endParaRPr lang="en-US" altLang="zh-CN" sz="2400" dirty="0">
                <a:latin typeface="Times New Roman" panose="02020603050405020304" pitchFamily="18" charset="0"/>
                <a:ea typeface="PMingLiU" pitchFamily="18" charset="-120"/>
              </a:endParaRPr>
            </a:p>
          </p:txBody>
        </p:sp>
        <p:sp>
          <p:nvSpPr>
            <p:cNvPr id="35973" name="Oval 38"/>
            <p:cNvSpPr/>
            <p:nvPr/>
          </p:nvSpPr>
          <p:spPr>
            <a:xfrm>
              <a:off x="3136" y="1056"/>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F</a:t>
              </a:r>
              <a:endParaRPr lang="en-US" altLang="zh-CN" sz="2400" dirty="0">
                <a:latin typeface="Times New Roman" panose="02020603050405020304" pitchFamily="18" charset="0"/>
                <a:ea typeface="PMingLiU" pitchFamily="18" charset="-120"/>
              </a:endParaRPr>
            </a:p>
          </p:txBody>
        </p:sp>
        <p:sp>
          <p:nvSpPr>
            <p:cNvPr id="35974" name="Oval 39"/>
            <p:cNvSpPr/>
            <p:nvPr/>
          </p:nvSpPr>
          <p:spPr>
            <a:xfrm>
              <a:off x="3216" y="672"/>
              <a:ext cx="192" cy="192"/>
            </a:xfrm>
            <a:prstGeom prst="ellipse">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C</a:t>
              </a:r>
              <a:endParaRPr lang="en-US" altLang="zh-CN" sz="2400" dirty="0">
                <a:latin typeface="Times New Roman" panose="02020603050405020304" pitchFamily="18" charset="0"/>
                <a:ea typeface="PMingLiU" pitchFamily="18" charset="-120"/>
              </a:endParaRPr>
            </a:p>
          </p:txBody>
        </p:sp>
        <p:sp>
          <p:nvSpPr>
            <p:cNvPr id="35975" name="Oval 40"/>
            <p:cNvSpPr/>
            <p:nvPr/>
          </p:nvSpPr>
          <p:spPr>
            <a:xfrm>
              <a:off x="3536" y="1056"/>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G</a:t>
              </a:r>
              <a:endParaRPr lang="en-US" altLang="zh-CN" sz="2400" dirty="0">
                <a:latin typeface="Times New Roman" panose="02020603050405020304" pitchFamily="18" charset="0"/>
                <a:ea typeface="PMingLiU" pitchFamily="18" charset="-120"/>
              </a:endParaRPr>
            </a:p>
          </p:txBody>
        </p:sp>
        <p:sp>
          <p:nvSpPr>
            <p:cNvPr id="35976" name="Oval 41"/>
            <p:cNvSpPr/>
            <p:nvPr/>
          </p:nvSpPr>
          <p:spPr>
            <a:xfrm>
              <a:off x="2792" y="1056"/>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E</a:t>
              </a:r>
              <a:endParaRPr lang="en-US" altLang="zh-CN" sz="2400" dirty="0">
                <a:latin typeface="Times New Roman" panose="02020603050405020304" pitchFamily="18" charset="0"/>
                <a:ea typeface="PMingLiU" pitchFamily="18" charset="-120"/>
              </a:endParaRPr>
            </a:p>
          </p:txBody>
        </p:sp>
        <p:sp>
          <p:nvSpPr>
            <p:cNvPr id="35977" name="Oval 42"/>
            <p:cNvSpPr/>
            <p:nvPr/>
          </p:nvSpPr>
          <p:spPr>
            <a:xfrm>
              <a:off x="2336" y="1056"/>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D</a:t>
              </a:r>
              <a:endParaRPr lang="en-US" altLang="zh-CN" sz="2400" dirty="0">
                <a:latin typeface="Times New Roman" panose="02020603050405020304" pitchFamily="18" charset="0"/>
                <a:ea typeface="PMingLiU" pitchFamily="18" charset="-120"/>
              </a:endParaRPr>
            </a:p>
          </p:txBody>
        </p:sp>
        <p:sp>
          <p:nvSpPr>
            <p:cNvPr id="35978" name="AutoShape 43"/>
            <p:cNvSpPr/>
            <p:nvPr/>
          </p:nvSpPr>
          <p:spPr>
            <a:xfrm rot="-5336771">
              <a:off x="2423" y="697"/>
              <a:ext cx="145" cy="191"/>
            </a:xfrm>
            <a:prstGeom prst="flowChartMerge">
              <a:avLst/>
            </a:prstGeom>
            <a:noFill/>
            <a:ln w="28575" cap="flat" cmpd="sng">
              <a:solidFill>
                <a:srgbClr val="FF0000"/>
              </a:solidFill>
              <a:prstDash val="sysDot"/>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800" dirty="0">
                <a:solidFill>
                  <a:srgbClr val="FF0000"/>
                </a:solidFill>
                <a:latin typeface="Comic Sans MS" panose="030F0702030302020204" pitchFamily="66" charset="0"/>
                <a:ea typeface="PMingLiU" pitchFamily="18" charset="-120"/>
              </a:endParaRPr>
            </a:p>
          </p:txBody>
        </p:sp>
        <p:sp>
          <p:nvSpPr>
            <p:cNvPr id="35979" name="Line 44"/>
            <p:cNvSpPr/>
            <p:nvPr/>
          </p:nvSpPr>
          <p:spPr>
            <a:xfrm flipH="1">
              <a:off x="2760" y="384"/>
              <a:ext cx="192" cy="288"/>
            </a:xfrm>
            <a:prstGeom prst="line">
              <a:avLst/>
            </a:prstGeom>
            <a:ln w="38100" cap="flat" cmpd="sng">
              <a:solidFill>
                <a:schemeClr val="tx1"/>
              </a:solidFill>
              <a:prstDash val="solid"/>
              <a:headEnd type="none" w="med" len="med"/>
              <a:tailEnd type="none" w="med" len="med"/>
            </a:ln>
          </p:spPr>
        </p:sp>
        <p:sp>
          <p:nvSpPr>
            <p:cNvPr id="35980" name="Line 45"/>
            <p:cNvSpPr/>
            <p:nvPr/>
          </p:nvSpPr>
          <p:spPr>
            <a:xfrm>
              <a:off x="3048" y="432"/>
              <a:ext cx="192" cy="240"/>
            </a:xfrm>
            <a:prstGeom prst="line">
              <a:avLst/>
            </a:prstGeom>
            <a:ln w="38100" cap="flat" cmpd="sng">
              <a:solidFill>
                <a:schemeClr val="tx1"/>
              </a:solidFill>
              <a:prstDash val="solid"/>
              <a:headEnd type="none" w="med" len="med"/>
              <a:tailEnd type="none" w="med" len="med"/>
            </a:ln>
          </p:spPr>
        </p:sp>
        <p:sp>
          <p:nvSpPr>
            <p:cNvPr id="35981" name="Line 46"/>
            <p:cNvSpPr/>
            <p:nvPr/>
          </p:nvSpPr>
          <p:spPr>
            <a:xfrm rot="1165579" flipH="1">
              <a:off x="2536" y="816"/>
              <a:ext cx="96" cy="240"/>
            </a:xfrm>
            <a:prstGeom prst="line">
              <a:avLst/>
            </a:prstGeom>
            <a:ln w="28575" cap="flat" cmpd="sng">
              <a:solidFill>
                <a:schemeClr val="tx1"/>
              </a:solidFill>
              <a:prstDash val="sysDot"/>
              <a:headEnd type="none" w="med" len="med"/>
              <a:tailEnd type="none" w="med" len="med"/>
            </a:ln>
          </p:spPr>
        </p:sp>
        <p:sp>
          <p:nvSpPr>
            <p:cNvPr id="35982" name="Line 47"/>
            <p:cNvSpPr/>
            <p:nvPr/>
          </p:nvSpPr>
          <p:spPr>
            <a:xfrm>
              <a:off x="2760" y="864"/>
              <a:ext cx="96" cy="192"/>
            </a:xfrm>
            <a:prstGeom prst="line">
              <a:avLst/>
            </a:prstGeom>
            <a:ln w="28575" cap="flat" cmpd="sng">
              <a:solidFill>
                <a:schemeClr val="tx1"/>
              </a:solidFill>
              <a:prstDash val="sysDot"/>
              <a:headEnd type="none" w="med" len="med"/>
              <a:tailEnd type="none" w="med" len="med"/>
            </a:ln>
          </p:spPr>
        </p:sp>
        <p:sp>
          <p:nvSpPr>
            <p:cNvPr id="35983" name="Line 48"/>
            <p:cNvSpPr/>
            <p:nvPr/>
          </p:nvSpPr>
          <p:spPr>
            <a:xfrm flipH="1">
              <a:off x="3224" y="816"/>
              <a:ext cx="96" cy="288"/>
            </a:xfrm>
            <a:prstGeom prst="line">
              <a:avLst/>
            </a:prstGeom>
            <a:ln w="28575" cap="flat" cmpd="sng">
              <a:solidFill>
                <a:schemeClr val="tx1"/>
              </a:solidFill>
              <a:prstDash val="sysDot"/>
              <a:headEnd type="none" w="med" len="med"/>
              <a:tailEnd type="none" w="med" len="med"/>
            </a:ln>
          </p:spPr>
        </p:sp>
        <p:sp>
          <p:nvSpPr>
            <p:cNvPr id="35984" name="Line 49"/>
            <p:cNvSpPr/>
            <p:nvPr/>
          </p:nvSpPr>
          <p:spPr>
            <a:xfrm>
              <a:off x="3440" y="864"/>
              <a:ext cx="144" cy="192"/>
            </a:xfrm>
            <a:prstGeom prst="line">
              <a:avLst/>
            </a:prstGeom>
            <a:ln w="28575" cap="flat" cmpd="sng">
              <a:solidFill>
                <a:schemeClr val="tx1"/>
              </a:solidFill>
              <a:prstDash val="sysDot"/>
              <a:headEnd type="none" w="med" len="med"/>
              <a:tailEnd type="none" w="med" len="med"/>
            </a:ln>
          </p:spPr>
        </p:sp>
        <p:sp>
          <p:nvSpPr>
            <p:cNvPr id="35985" name="Oval 50"/>
            <p:cNvSpPr/>
            <p:nvPr/>
          </p:nvSpPr>
          <p:spPr>
            <a:xfrm>
              <a:off x="2112" y="139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H</a:t>
              </a:r>
              <a:endParaRPr lang="en-US" altLang="zh-CN" sz="2400" dirty="0">
                <a:latin typeface="Times New Roman" panose="02020603050405020304" pitchFamily="18" charset="0"/>
                <a:ea typeface="PMingLiU" pitchFamily="18" charset="-120"/>
              </a:endParaRPr>
            </a:p>
          </p:txBody>
        </p:sp>
        <p:sp>
          <p:nvSpPr>
            <p:cNvPr id="35986" name="Oval 51"/>
            <p:cNvSpPr/>
            <p:nvPr/>
          </p:nvSpPr>
          <p:spPr>
            <a:xfrm>
              <a:off x="2368" y="139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I</a:t>
              </a:r>
              <a:endParaRPr lang="en-US" altLang="zh-CN" sz="2400" dirty="0">
                <a:latin typeface="Times New Roman" panose="02020603050405020304" pitchFamily="18" charset="0"/>
                <a:ea typeface="PMingLiU" pitchFamily="18" charset="-120"/>
              </a:endParaRPr>
            </a:p>
          </p:txBody>
        </p:sp>
        <p:sp>
          <p:nvSpPr>
            <p:cNvPr id="35987" name="Oval 52"/>
            <p:cNvSpPr/>
            <p:nvPr/>
          </p:nvSpPr>
          <p:spPr>
            <a:xfrm>
              <a:off x="2600" y="139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J</a:t>
              </a:r>
              <a:endParaRPr lang="en-US" altLang="zh-CN" sz="2400" dirty="0">
                <a:latin typeface="Times New Roman" panose="02020603050405020304" pitchFamily="18" charset="0"/>
                <a:ea typeface="PMingLiU" pitchFamily="18" charset="-120"/>
              </a:endParaRPr>
            </a:p>
          </p:txBody>
        </p:sp>
        <p:sp>
          <p:nvSpPr>
            <p:cNvPr id="35988" name="Oval 53"/>
            <p:cNvSpPr/>
            <p:nvPr/>
          </p:nvSpPr>
          <p:spPr>
            <a:xfrm>
              <a:off x="2808" y="139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K</a:t>
              </a:r>
              <a:endParaRPr lang="en-US" altLang="zh-CN" sz="2400" dirty="0">
                <a:latin typeface="Times New Roman" panose="02020603050405020304" pitchFamily="18" charset="0"/>
                <a:ea typeface="PMingLiU" pitchFamily="18" charset="-120"/>
              </a:endParaRPr>
            </a:p>
          </p:txBody>
        </p:sp>
        <p:sp>
          <p:nvSpPr>
            <p:cNvPr id="35989" name="Oval 54"/>
            <p:cNvSpPr/>
            <p:nvPr/>
          </p:nvSpPr>
          <p:spPr>
            <a:xfrm>
              <a:off x="3008" y="139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L</a:t>
              </a:r>
              <a:endParaRPr lang="en-US" altLang="zh-CN" sz="2400" dirty="0">
                <a:latin typeface="Times New Roman" panose="02020603050405020304" pitchFamily="18" charset="0"/>
                <a:ea typeface="PMingLiU" pitchFamily="18" charset="-120"/>
              </a:endParaRPr>
            </a:p>
          </p:txBody>
        </p:sp>
        <p:sp>
          <p:nvSpPr>
            <p:cNvPr id="35990" name="Oval 55"/>
            <p:cNvSpPr/>
            <p:nvPr/>
          </p:nvSpPr>
          <p:spPr>
            <a:xfrm>
              <a:off x="3208" y="139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M</a:t>
              </a:r>
              <a:endParaRPr lang="en-US" altLang="zh-CN" sz="2400" dirty="0">
                <a:latin typeface="Times New Roman" panose="02020603050405020304" pitchFamily="18" charset="0"/>
                <a:ea typeface="PMingLiU" pitchFamily="18" charset="-120"/>
              </a:endParaRPr>
            </a:p>
          </p:txBody>
        </p:sp>
        <p:sp>
          <p:nvSpPr>
            <p:cNvPr id="35991" name="Oval 56"/>
            <p:cNvSpPr/>
            <p:nvPr/>
          </p:nvSpPr>
          <p:spPr>
            <a:xfrm>
              <a:off x="3464" y="139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N</a:t>
              </a:r>
              <a:endParaRPr lang="en-US" altLang="zh-CN" sz="2400" dirty="0">
                <a:latin typeface="Times New Roman" panose="02020603050405020304" pitchFamily="18" charset="0"/>
                <a:ea typeface="PMingLiU" pitchFamily="18" charset="-120"/>
              </a:endParaRPr>
            </a:p>
          </p:txBody>
        </p:sp>
        <p:sp>
          <p:nvSpPr>
            <p:cNvPr id="35992" name="Oval 57"/>
            <p:cNvSpPr/>
            <p:nvPr/>
          </p:nvSpPr>
          <p:spPr>
            <a:xfrm>
              <a:off x="3720" y="139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O</a:t>
              </a:r>
              <a:endParaRPr lang="en-US" altLang="zh-CN" sz="2400" dirty="0">
                <a:latin typeface="Times New Roman" panose="02020603050405020304" pitchFamily="18" charset="0"/>
                <a:ea typeface="PMingLiU" pitchFamily="18" charset="-120"/>
              </a:endParaRPr>
            </a:p>
          </p:txBody>
        </p:sp>
        <p:sp>
          <p:nvSpPr>
            <p:cNvPr id="35993" name="Line 58"/>
            <p:cNvSpPr/>
            <p:nvPr/>
          </p:nvSpPr>
          <p:spPr>
            <a:xfrm flipH="1">
              <a:off x="2184" y="1200"/>
              <a:ext cx="192" cy="240"/>
            </a:xfrm>
            <a:prstGeom prst="line">
              <a:avLst/>
            </a:prstGeom>
            <a:ln w="19050" cap="flat" cmpd="sng">
              <a:solidFill>
                <a:schemeClr val="tx1"/>
              </a:solidFill>
              <a:prstDash val="dash"/>
              <a:headEnd type="none" w="med" len="med"/>
              <a:tailEnd type="none" w="med" len="med"/>
            </a:ln>
          </p:spPr>
        </p:sp>
        <p:sp>
          <p:nvSpPr>
            <p:cNvPr id="35994" name="Line 59"/>
            <p:cNvSpPr/>
            <p:nvPr/>
          </p:nvSpPr>
          <p:spPr>
            <a:xfrm flipH="1">
              <a:off x="2664" y="1248"/>
              <a:ext cx="144" cy="192"/>
            </a:xfrm>
            <a:prstGeom prst="line">
              <a:avLst/>
            </a:prstGeom>
            <a:ln w="19050" cap="flat" cmpd="sng">
              <a:solidFill>
                <a:schemeClr val="tx1"/>
              </a:solidFill>
              <a:prstDash val="dash"/>
              <a:headEnd type="none" w="med" len="med"/>
              <a:tailEnd type="none" w="med" len="med"/>
            </a:ln>
          </p:spPr>
        </p:sp>
        <p:sp>
          <p:nvSpPr>
            <p:cNvPr id="35995" name="Line 60"/>
            <p:cNvSpPr/>
            <p:nvPr/>
          </p:nvSpPr>
          <p:spPr>
            <a:xfrm flipH="1">
              <a:off x="3048" y="1248"/>
              <a:ext cx="144" cy="192"/>
            </a:xfrm>
            <a:prstGeom prst="line">
              <a:avLst/>
            </a:prstGeom>
            <a:ln w="19050" cap="flat" cmpd="sng">
              <a:solidFill>
                <a:schemeClr val="tx1"/>
              </a:solidFill>
              <a:prstDash val="dash"/>
              <a:headEnd type="none" w="med" len="med"/>
              <a:tailEnd type="none" w="med" len="med"/>
            </a:ln>
          </p:spPr>
        </p:sp>
        <p:sp>
          <p:nvSpPr>
            <p:cNvPr id="35996" name="Line 61"/>
            <p:cNvSpPr/>
            <p:nvPr/>
          </p:nvSpPr>
          <p:spPr>
            <a:xfrm flipH="1">
              <a:off x="3528" y="1200"/>
              <a:ext cx="96" cy="240"/>
            </a:xfrm>
            <a:prstGeom prst="line">
              <a:avLst/>
            </a:prstGeom>
            <a:ln w="19050" cap="flat" cmpd="sng">
              <a:solidFill>
                <a:schemeClr val="tx1"/>
              </a:solidFill>
              <a:prstDash val="dash"/>
              <a:headEnd type="none" w="med" len="med"/>
              <a:tailEnd type="none" w="med" len="med"/>
            </a:ln>
          </p:spPr>
        </p:sp>
        <p:sp>
          <p:nvSpPr>
            <p:cNvPr id="35997" name="Line 62"/>
            <p:cNvSpPr/>
            <p:nvPr/>
          </p:nvSpPr>
          <p:spPr>
            <a:xfrm>
              <a:off x="2424" y="1248"/>
              <a:ext cx="48" cy="144"/>
            </a:xfrm>
            <a:prstGeom prst="line">
              <a:avLst/>
            </a:prstGeom>
            <a:ln w="19050" cap="flat" cmpd="sng">
              <a:solidFill>
                <a:schemeClr val="tx1"/>
              </a:solidFill>
              <a:prstDash val="sysDot"/>
              <a:headEnd type="none" w="med" len="med"/>
              <a:tailEnd type="none" w="med" len="med"/>
            </a:ln>
          </p:spPr>
        </p:sp>
        <p:sp>
          <p:nvSpPr>
            <p:cNvPr id="35998" name="Line 63"/>
            <p:cNvSpPr/>
            <p:nvPr/>
          </p:nvSpPr>
          <p:spPr>
            <a:xfrm>
              <a:off x="2872" y="1248"/>
              <a:ext cx="48" cy="144"/>
            </a:xfrm>
            <a:prstGeom prst="line">
              <a:avLst/>
            </a:prstGeom>
            <a:ln w="19050" cap="flat" cmpd="sng">
              <a:solidFill>
                <a:schemeClr val="tx1"/>
              </a:solidFill>
              <a:prstDash val="sysDot"/>
              <a:headEnd type="none" w="med" len="med"/>
              <a:tailEnd type="none" w="med" len="med"/>
            </a:ln>
          </p:spPr>
        </p:sp>
        <p:sp>
          <p:nvSpPr>
            <p:cNvPr id="35999" name="Line 64"/>
            <p:cNvSpPr/>
            <p:nvPr/>
          </p:nvSpPr>
          <p:spPr>
            <a:xfrm>
              <a:off x="3248" y="1248"/>
              <a:ext cx="48" cy="144"/>
            </a:xfrm>
            <a:prstGeom prst="line">
              <a:avLst/>
            </a:prstGeom>
            <a:ln w="19050" cap="flat" cmpd="sng">
              <a:solidFill>
                <a:schemeClr val="tx1"/>
              </a:solidFill>
              <a:prstDash val="sysDot"/>
              <a:headEnd type="none" w="med" len="med"/>
              <a:tailEnd type="none" w="med" len="med"/>
            </a:ln>
          </p:spPr>
        </p:sp>
        <p:sp>
          <p:nvSpPr>
            <p:cNvPr id="36000" name="Line 65"/>
            <p:cNvSpPr/>
            <p:nvPr/>
          </p:nvSpPr>
          <p:spPr>
            <a:xfrm>
              <a:off x="3704" y="1248"/>
              <a:ext cx="48" cy="144"/>
            </a:xfrm>
            <a:prstGeom prst="line">
              <a:avLst/>
            </a:prstGeom>
            <a:ln w="19050" cap="flat" cmpd="sng">
              <a:solidFill>
                <a:schemeClr val="tx1"/>
              </a:solidFill>
              <a:prstDash val="sysDot"/>
              <a:headEnd type="none" w="med" len="med"/>
              <a:tailEnd type="none" w="med" len="med"/>
            </a:ln>
          </p:spPr>
        </p:sp>
      </p:grpSp>
      <p:grpSp>
        <p:nvGrpSpPr>
          <p:cNvPr id="4" name="Group 66"/>
          <p:cNvGrpSpPr/>
          <p:nvPr/>
        </p:nvGrpSpPr>
        <p:grpSpPr>
          <a:xfrm>
            <a:off x="6227763" y="2300288"/>
            <a:ext cx="2806700" cy="2171700"/>
            <a:chOff x="3992" y="232"/>
            <a:chExt cx="1768" cy="1368"/>
          </a:xfrm>
        </p:grpSpPr>
        <p:sp>
          <p:nvSpPr>
            <p:cNvPr id="35940" name="Oval 67"/>
            <p:cNvSpPr/>
            <p:nvPr/>
          </p:nvSpPr>
          <p:spPr>
            <a:xfrm>
              <a:off x="5568" y="1408"/>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O</a:t>
              </a:r>
              <a:endParaRPr lang="en-US" altLang="zh-CN" sz="2400" dirty="0">
                <a:latin typeface="Times New Roman" panose="02020603050405020304" pitchFamily="18" charset="0"/>
                <a:ea typeface="PMingLiU" pitchFamily="18" charset="-120"/>
              </a:endParaRPr>
            </a:p>
          </p:txBody>
        </p:sp>
        <p:grpSp>
          <p:nvGrpSpPr>
            <p:cNvPr id="35941" name="Group 68"/>
            <p:cNvGrpSpPr/>
            <p:nvPr/>
          </p:nvGrpSpPr>
          <p:grpSpPr>
            <a:xfrm>
              <a:off x="3992" y="232"/>
              <a:ext cx="1664" cy="1344"/>
              <a:chOff x="3992" y="232"/>
              <a:chExt cx="1664" cy="1344"/>
            </a:xfrm>
          </p:grpSpPr>
          <p:sp>
            <p:nvSpPr>
              <p:cNvPr id="35942" name="Oval 69"/>
              <p:cNvSpPr/>
              <p:nvPr/>
            </p:nvSpPr>
            <p:spPr>
              <a:xfrm>
                <a:off x="4800" y="232"/>
                <a:ext cx="192" cy="192"/>
              </a:xfrm>
              <a:prstGeom prst="ellipse">
                <a:avLst/>
              </a:prstGeom>
              <a:solidFill>
                <a:srgbClr val="666699"/>
              </a:solid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A</a:t>
                </a:r>
                <a:endParaRPr lang="en-US" altLang="zh-CN" sz="2400" dirty="0">
                  <a:latin typeface="Times New Roman" panose="02020603050405020304" pitchFamily="18" charset="0"/>
                  <a:ea typeface="PMingLiU" pitchFamily="18" charset="-120"/>
                </a:endParaRPr>
              </a:p>
            </p:txBody>
          </p:sp>
          <p:sp>
            <p:nvSpPr>
              <p:cNvPr id="35943" name="Oval 70"/>
              <p:cNvSpPr/>
              <p:nvPr/>
            </p:nvSpPr>
            <p:spPr>
              <a:xfrm>
                <a:off x="4528" y="664"/>
                <a:ext cx="192" cy="192"/>
              </a:xfrm>
              <a:prstGeom prst="ellipse">
                <a:avLst/>
              </a:prstGeom>
              <a:solidFill>
                <a:srgbClr val="666699"/>
              </a:solid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B</a:t>
                </a:r>
                <a:endParaRPr lang="en-US" altLang="zh-CN" sz="2400" dirty="0">
                  <a:latin typeface="Times New Roman" panose="02020603050405020304" pitchFamily="18" charset="0"/>
                  <a:ea typeface="PMingLiU" pitchFamily="18" charset="-120"/>
                </a:endParaRPr>
              </a:p>
            </p:txBody>
          </p:sp>
          <p:sp>
            <p:nvSpPr>
              <p:cNvPr id="35944" name="Oval 71"/>
              <p:cNvSpPr/>
              <p:nvPr/>
            </p:nvSpPr>
            <p:spPr>
              <a:xfrm>
                <a:off x="5040" y="1048"/>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F</a:t>
                </a:r>
                <a:endParaRPr lang="en-US" altLang="zh-CN" sz="2400" dirty="0">
                  <a:latin typeface="Times New Roman" panose="02020603050405020304" pitchFamily="18" charset="0"/>
                  <a:ea typeface="PMingLiU" pitchFamily="18" charset="-120"/>
                </a:endParaRPr>
              </a:p>
            </p:txBody>
          </p:sp>
          <p:sp>
            <p:nvSpPr>
              <p:cNvPr id="35945" name="Oval 72"/>
              <p:cNvSpPr/>
              <p:nvPr/>
            </p:nvSpPr>
            <p:spPr>
              <a:xfrm>
                <a:off x="5120" y="664"/>
                <a:ext cx="192" cy="192"/>
              </a:xfrm>
              <a:prstGeom prst="ellipse">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C</a:t>
                </a:r>
                <a:endParaRPr lang="en-US" altLang="zh-CN" sz="2400" dirty="0">
                  <a:latin typeface="Times New Roman" panose="02020603050405020304" pitchFamily="18" charset="0"/>
                  <a:ea typeface="PMingLiU" pitchFamily="18" charset="-120"/>
                </a:endParaRPr>
              </a:p>
            </p:txBody>
          </p:sp>
          <p:sp>
            <p:nvSpPr>
              <p:cNvPr id="35946" name="Oval 73"/>
              <p:cNvSpPr/>
              <p:nvPr/>
            </p:nvSpPr>
            <p:spPr>
              <a:xfrm>
                <a:off x="5440" y="1048"/>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G</a:t>
                </a:r>
                <a:endParaRPr lang="en-US" altLang="zh-CN" sz="2400" dirty="0">
                  <a:latin typeface="Times New Roman" panose="02020603050405020304" pitchFamily="18" charset="0"/>
                  <a:ea typeface="PMingLiU" pitchFamily="18" charset="-120"/>
                </a:endParaRPr>
              </a:p>
            </p:txBody>
          </p:sp>
          <p:sp>
            <p:nvSpPr>
              <p:cNvPr id="35947" name="Oval 74"/>
              <p:cNvSpPr/>
              <p:nvPr/>
            </p:nvSpPr>
            <p:spPr>
              <a:xfrm>
                <a:off x="4696" y="1048"/>
                <a:ext cx="192" cy="192"/>
              </a:xfrm>
              <a:prstGeom prst="ellipse">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E</a:t>
                </a:r>
                <a:endParaRPr lang="en-US" altLang="zh-CN" sz="2400" dirty="0">
                  <a:latin typeface="Times New Roman" panose="02020603050405020304" pitchFamily="18" charset="0"/>
                  <a:ea typeface="PMingLiU" pitchFamily="18" charset="-120"/>
                </a:endParaRPr>
              </a:p>
            </p:txBody>
          </p:sp>
          <p:sp>
            <p:nvSpPr>
              <p:cNvPr id="35948" name="Oval 75"/>
              <p:cNvSpPr/>
              <p:nvPr/>
            </p:nvSpPr>
            <p:spPr>
              <a:xfrm>
                <a:off x="4240" y="1048"/>
                <a:ext cx="192" cy="192"/>
              </a:xfrm>
              <a:prstGeom prst="ellipse">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D</a:t>
                </a:r>
                <a:endParaRPr lang="en-US" altLang="zh-CN" sz="2400" dirty="0">
                  <a:latin typeface="Times New Roman" panose="02020603050405020304" pitchFamily="18" charset="0"/>
                  <a:ea typeface="PMingLiU" pitchFamily="18" charset="-120"/>
                </a:endParaRPr>
              </a:p>
            </p:txBody>
          </p:sp>
          <p:sp>
            <p:nvSpPr>
              <p:cNvPr id="35949" name="AutoShape 76"/>
              <p:cNvSpPr/>
              <p:nvPr/>
            </p:nvSpPr>
            <p:spPr>
              <a:xfrm rot="-5336771">
                <a:off x="4015" y="1057"/>
                <a:ext cx="145" cy="191"/>
              </a:xfrm>
              <a:prstGeom prst="flowChartMerge">
                <a:avLst/>
              </a:prstGeom>
              <a:noFill/>
              <a:ln w="28575" cap="flat" cmpd="sng">
                <a:solidFill>
                  <a:srgbClr val="FF0000"/>
                </a:solidFill>
                <a:prstDash val="sysDot"/>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800" dirty="0">
                  <a:solidFill>
                    <a:srgbClr val="FF0000"/>
                  </a:solidFill>
                  <a:latin typeface="Comic Sans MS" panose="030F0702030302020204" pitchFamily="66" charset="0"/>
                  <a:ea typeface="PMingLiU" pitchFamily="18" charset="-120"/>
                </a:endParaRPr>
              </a:p>
            </p:txBody>
          </p:sp>
          <p:sp>
            <p:nvSpPr>
              <p:cNvPr id="35950" name="Line 77"/>
              <p:cNvSpPr/>
              <p:nvPr/>
            </p:nvSpPr>
            <p:spPr>
              <a:xfrm flipH="1">
                <a:off x="4664" y="376"/>
                <a:ext cx="192" cy="288"/>
              </a:xfrm>
              <a:prstGeom prst="line">
                <a:avLst/>
              </a:prstGeom>
              <a:ln w="38100" cap="flat" cmpd="sng">
                <a:solidFill>
                  <a:schemeClr val="tx1"/>
                </a:solidFill>
                <a:prstDash val="solid"/>
                <a:headEnd type="none" w="med" len="med"/>
                <a:tailEnd type="none" w="med" len="med"/>
              </a:ln>
            </p:spPr>
          </p:sp>
          <p:sp>
            <p:nvSpPr>
              <p:cNvPr id="35951" name="Line 78"/>
              <p:cNvSpPr/>
              <p:nvPr/>
            </p:nvSpPr>
            <p:spPr>
              <a:xfrm>
                <a:off x="4952" y="424"/>
                <a:ext cx="192" cy="240"/>
              </a:xfrm>
              <a:prstGeom prst="line">
                <a:avLst/>
              </a:prstGeom>
              <a:ln w="38100" cap="flat" cmpd="sng">
                <a:solidFill>
                  <a:schemeClr val="tx1"/>
                </a:solidFill>
                <a:prstDash val="solid"/>
                <a:headEnd type="none" w="med" len="med"/>
                <a:tailEnd type="none" w="med" len="med"/>
              </a:ln>
            </p:spPr>
          </p:sp>
          <p:sp>
            <p:nvSpPr>
              <p:cNvPr id="35952" name="Line 79"/>
              <p:cNvSpPr/>
              <p:nvPr/>
            </p:nvSpPr>
            <p:spPr>
              <a:xfrm rot="1165579" flipH="1">
                <a:off x="4440" y="808"/>
                <a:ext cx="96" cy="240"/>
              </a:xfrm>
              <a:prstGeom prst="line">
                <a:avLst/>
              </a:prstGeom>
              <a:ln w="38100" cap="flat" cmpd="sng">
                <a:solidFill>
                  <a:schemeClr val="tx1"/>
                </a:solidFill>
                <a:prstDash val="solid"/>
                <a:headEnd type="none" w="med" len="med"/>
                <a:tailEnd type="none" w="med" len="med"/>
              </a:ln>
            </p:spPr>
          </p:sp>
          <p:sp>
            <p:nvSpPr>
              <p:cNvPr id="35953" name="Line 80"/>
              <p:cNvSpPr/>
              <p:nvPr/>
            </p:nvSpPr>
            <p:spPr>
              <a:xfrm>
                <a:off x="4664" y="856"/>
                <a:ext cx="96" cy="192"/>
              </a:xfrm>
              <a:prstGeom prst="line">
                <a:avLst/>
              </a:prstGeom>
              <a:ln w="38100" cap="flat" cmpd="sng">
                <a:solidFill>
                  <a:schemeClr val="tx1"/>
                </a:solidFill>
                <a:prstDash val="solid"/>
                <a:headEnd type="none" w="med" len="med"/>
                <a:tailEnd type="none" w="med" len="med"/>
              </a:ln>
            </p:spPr>
          </p:sp>
          <p:sp>
            <p:nvSpPr>
              <p:cNvPr id="35954" name="Line 81"/>
              <p:cNvSpPr/>
              <p:nvPr/>
            </p:nvSpPr>
            <p:spPr>
              <a:xfrm flipH="1">
                <a:off x="5128" y="808"/>
                <a:ext cx="96" cy="288"/>
              </a:xfrm>
              <a:prstGeom prst="line">
                <a:avLst/>
              </a:prstGeom>
              <a:ln w="28575" cap="flat" cmpd="sng">
                <a:solidFill>
                  <a:schemeClr val="tx1"/>
                </a:solidFill>
                <a:prstDash val="sysDot"/>
                <a:headEnd type="none" w="med" len="med"/>
                <a:tailEnd type="none" w="med" len="med"/>
              </a:ln>
            </p:spPr>
          </p:sp>
          <p:sp>
            <p:nvSpPr>
              <p:cNvPr id="35955" name="Line 82"/>
              <p:cNvSpPr/>
              <p:nvPr/>
            </p:nvSpPr>
            <p:spPr>
              <a:xfrm>
                <a:off x="5344" y="856"/>
                <a:ext cx="144" cy="192"/>
              </a:xfrm>
              <a:prstGeom prst="line">
                <a:avLst/>
              </a:prstGeom>
              <a:ln w="28575" cap="flat" cmpd="sng">
                <a:solidFill>
                  <a:schemeClr val="tx1"/>
                </a:solidFill>
                <a:prstDash val="sysDot"/>
                <a:headEnd type="none" w="med" len="med"/>
                <a:tailEnd type="none" w="med" len="med"/>
              </a:ln>
            </p:spPr>
          </p:sp>
          <p:sp>
            <p:nvSpPr>
              <p:cNvPr id="35956" name="Oval 83"/>
              <p:cNvSpPr/>
              <p:nvPr/>
            </p:nvSpPr>
            <p:spPr>
              <a:xfrm>
                <a:off x="4016" y="1384"/>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H</a:t>
                </a:r>
                <a:endParaRPr lang="en-US" altLang="zh-CN" sz="2400" dirty="0">
                  <a:latin typeface="Times New Roman" panose="02020603050405020304" pitchFamily="18" charset="0"/>
                  <a:ea typeface="PMingLiU" pitchFamily="18" charset="-120"/>
                </a:endParaRPr>
              </a:p>
            </p:txBody>
          </p:sp>
          <p:sp>
            <p:nvSpPr>
              <p:cNvPr id="35957" name="Oval 84"/>
              <p:cNvSpPr/>
              <p:nvPr/>
            </p:nvSpPr>
            <p:spPr>
              <a:xfrm>
                <a:off x="4272" y="1384"/>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I</a:t>
                </a:r>
                <a:endParaRPr lang="en-US" altLang="zh-CN" sz="2400" dirty="0">
                  <a:latin typeface="Times New Roman" panose="02020603050405020304" pitchFamily="18" charset="0"/>
                  <a:ea typeface="PMingLiU" pitchFamily="18" charset="-120"/>
                </a:endParaRPr>
              </a:p>
            </p:txBody>
          </p:sp>
          <p:sp>
            <p:nvSpPr>
              <p:cNvPr id="35958" name="Oval 85"/>
              <p:cNvSpPr/>
              <p:nvPr/>
            </p:nvSpPr>
            <p:spPr>
              <a:xfrm>
                <a:off x="4504" y="1384"/>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J</a:t>
                </a:r>
                <a:endParaRPr lang="en-US" altLang="zh-CN" sz="2400" dirty="0">
                  <a:latin typeface="Times New Roman" panose="02020603050405020304" pitchFamily="18" charset="0"/>
                  <a:ea typeface="PMingLiU" pitchFamily="18" charset="-120"/>
                </a:endParaRPr>
              </a:p>
            </p:txBody>
          </p:sp>
          <p:sp>
            <p:nvSpPr>
              <p:cNvPr id="35959" name="Oval 86"/>
              <p:cNvSpPr/>
              <p:nvPr/>
            </p:nvSpPr>
            <p:spPr>
              <a:xfrm>
                <a:off x="4712" y="1384"/>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K</a:t>
                </a:r>
                <a:endParaRPr lang="en-US" altLang="zh-CN" sz="2400" dirty="0">
                  <a:latin typeface="Times New Roman" panose="02020603050405020304" pitchFamily="18" charset="0"/>
                  <a:ea typeface="PMingLiU" pitchFamily="18" charset="-120"/>
                </a:endParaRPr>
              </a:p>
            </p:txBody>
          </p:sp>
          <p:sp>
            <p:nvSpPr>
              <p:cNvPr id="35960" name="Oval 87"/>
              <p:cNvSpPr/>
              <p:nvPr/>
            </p:nvSpPr>
            <p:spPr>
              <a:xfrm>
                <a:off x="4912" y="1384"/>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L</a:t>
                </a:r>
                <a:endParaRPr lang="en-US" altLang="zh-CN" sz="2400" dirty="0">
                  <a:latin typeface="Times New Roman" panose="02020603050405020304" pitchFamily="18" charset="0"/>
                  <a:ea typeface="PMingLiU" pitchFamily="18" charset="-120"/>
                </a:endParaRPr>
              </a:p>
            </p:txBody>
          </p:sp>
          <p:sp>
            <p:nvSpPr>
              <p:cNvPr id="35961" name="Oval 88"/>
              <p:cNvSpPr/>
              <p:nvPr/>
            </p:nvSpPr>
            <p:spPr>
              <a:xfrm>
                <a:off x="5112" y="1384"/>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M</a:t>
                </a:r>
                <a:endParaRPr lang="en-US" altLang="zh-CN" sz="2400" dirty="0">
                  <a:latin typeface="Times New Roman" panose="02020603050405020304" pitchFamily="18" charset="0"/>
                  <a:ea typeface="PMingLiU" pitchFamily="18" charset="-120"/>
                </a:endParaRPr>
              </a:p>
            </p:txBody>
          </p:sp>
          <p:sp>
            <p:nvSpPr>
              <p:cNvPr id="35962" name="Oval 89"/>
              <p:cNvSpPr/>
              <p:nvPr/>
            </p:nvSpPr>
            <p:spPr>
              <a:xfrm>
                <a:off x="5368" y="1384"/>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N</a:t>
                </a:r>
                <a:endParaRPr lang="en-US" altLang="zh-CN" sz="2400" dirty="0">
                  <a:latin typeface="Times New Roman" panose="02020603050405020304" pitchFamily="18" charset="0"/>
                  <a:ea typeface="PMingLiU" pitchFamily="18" charset="-120"/>
                </a:endParaRPr>
              </a:p>
            </p:txBody>
          </p:sp>
          <p:sp>
            <p:nvSpPr>
              <p:cNvPr id="35963" name="Line 90"/>
              <p:cNvSpPr/>
              <p:nvPr/>
            </p:nvSpPr>
            <p:spPr>
              <a:xfrm flipH="1">
                <a:off x="4088" y="1192"/>
                <a:ext cx="192" cy="240"/>
              </a:xfrm>
              <a:prstGeom prst="line">
                <a:avLst/>
              </a:prstGeom>
              <a:ln w="19050" cap="flat" cmpd="sng">
                <a:solidFill>
                  <a:schemeClr val="tx1"/>
                </a:solidFill>
                <a:prstDash val="dash"/>
                <a:headEnd type="none" w="med" len="med"/>
                <a:tailEnd type="none" w="med" len="med"/>
              </a:ln>
            </p:spPr>
          </p:sp>
          <p:sp>
            <p:nvSpPr>
              <p:cNvPr id="35964" name="Line 91"/>
              <p:cNvSpPr/>
              <p:nvPr/>
            </p:nvSpPr>
            <p:spPr>
              <a:xfrm flipH="1">
                <a:off x="4568" y="1240"/>
                <a:ext cx="144" cy="192"/>
              </a:xfrm>
              <a:prstGeom prst="line">
                <a:avLst/>
              </a:prstGeom>
              <a:ln w="19050" cap="flat" cmpd="sng">
                <a:solidFill>
                  <a:schemeClr val="tx1"/>
                </a:solidFill>
                <a:prstDash val="dash"/>
                <a:headEnd type="none" w="med" len="med"/>
                <a:tailEnd type="none" w="med" len="med"/>
              </a:ln>
            </p:spPr>
          </p:sp>
          <p:sp>
            <p:nvSpPr>
              <p:cNvPr id="35965" name="Line 92"/>
              <p:cNvSpPr/>
              <p:nvPr/>
            </p:nvSpPr>
            <p:spPr>
              <a:xfrm flipH="1">
                <a:off x="4952" y="1240"/>
                <a:ext cx="144" cy="192"/>
              </a:xfrm>
              <a:prstGeom prst="line">
                <a:avLst/>
              </a:prstGeom>
              <a:ln w="19050" cap="flat" cmpd="sng">
                <a:solidFill>
                  <a:schemeClr val="tx1"/>
                </a:solidFill>
                <a:prstDash val="dash"/>
                <a:headEnd type="none" w="med" len="med"/>
                <a:tailEnd type="none" w="med" len="med"/>
              </a:ln>
            </p:spPr>
          </p:sp>
          <p:sp>
            <p:nvSpPr>
              <p:cNvPr id="35966" name="Line 93"/>
              <p:cNvSpPr/>
              <p:nvPr/>
            </p:nvSpPr>
            <p:spPr>
              <a:xfrm flipH="1">
                <a:off x="5432" y="1192"/>
                <a:ext cx="96" cy="240"/>
              </a:xfrm>
              <a:prstGeom prst="line">
                <a:avLst/>
              </a:prstGeom>
              <a:ln w="19050" cap="flat" cmpd="sng">
                <a:solidFill>
                  <a:schemeClr val="tx1"/>
                </a:solidFill>
                <a:prstDash val="dash"/>
                <a:headEnd type="none" w="med" len="med"/>
                <a:tailEnd type="none" w="med" len="med"/>
              </a:ln>
            </p:spPr>
          </p:sp>
          <p:sp>
            <p:nvSpPr>
              <p:cNvPr id="35967" name="Line 94"/>
              <p:cNvSpPr/>
              <p:nvPr/>
            </p:nvSpPr>
            <p:spPr>
              <a:xfrm>
                <a:off x="4328" y="1240"/>
                <a:ext cx="48" cy="144"/>
              </a:xfrm>
              <a:prstGeom prst="line">
                <a:avLst/>
              </a:prstGeom>
              <a:ln w="19050" cap="flat" cmpd="sng">
                <a:solidFill>
                  <a:schemeClr val="tx1"/>
                </a:solidFill>
                <a:prstDash val="sysDot"/>
                <a:headEnd type="none" w="med" len="med"/>
                <a:tailEnd type="none" w="med" len="med"/>
              </a:ln>
            </p:spPr>
          </p:sp>
          <p:sp>
            <p:nvSpPr>
              <p:cNvPr id="35968" name="Line 95"/>
              <p:cNvSpPr/>
              <p:nvPr/>
            </p:nvSpPr>
            <p:spPr>
              <a:xfrm>
                <a:off x="4776" y="1240"/>
                <a:ext cx="48" cy="144"/>
              </a:xfrm>
              <a:prstGeom prst="line">
                <a:avLst/>
              </a:prstGeom>
              <a:ln w="19050" cap="flat" cmpd="sng">
                <a:solidFill>
                  <a:schemeClr val="tx1"/>
                </a:solidFill>
                <a:prstDash val="sysDot"/>
                <a:headEnd type="none" w="med" len="med"/>
                <a:tailEnd type="none" w="med" len="med"/>
              </a:ln>
            </p:spPr>
          </p:sp>
          <p:sp>
            <p:nvSpPr>
              <p:cNvPr id="35969" name="Line 96"/>
              <p:cNvSpPr/>
              <p:nvPr/>
            </p:nvSpPr>
            <p:spPr>
              <a:xfrm>
                <a:off x="5152" y="1240"/>
                <a:ext cx="48" cy="144"/>
              </a:xfrm>
              <a:prstGeom prst="line">
                <a:avLst/>
              </a:prstGeom>
              <a:ln w="19050" cap="flat" cmpd="sng">
                <a:solidFill>
                  <a:schemeClr val="tx1"/>
                </a:solidFill>
                <a:prstDash val="sysDot"/>
                <a:headEnd type="none" w="med" len="med"/>
                <a:tailEnd type="none" w="med" len="med"/>
              </a:ln>
            </p:spPr>
          </p:sp>
          <p:sp>
            <p:nvSpPr>
              <p:cNvPr id="35970" name="Line 97"/>
              <p:cNvSpPr/>
              <p:nvPr/>
            </p:nvSpPr>
            <p:spPr>
              <a:xfrm>
                <a:off x="5608" y="1240"/>
                <a:ext cx="48" cy="144"/>
              </a:xfrm>
              <a:prstGeom prst="line">
                <a:avLst/>
              </a:prstGeom>
              <a:ln w="19050" cap="flat" cmpd="sng">
                <a:solidFill>
                  <a:schemeClr val="tx1"/>
                </a:solidFill>
                <a:prstDash val="sysDot"/>
                <a:headEnd type="none" w="med" len="med"/>
                <a:tailEnd type="none" w="med" len="med"/>
              </a:ln>
            </p:spPr>
          </p:sp>
        </p:grpSp>
      </p:grpSp>
      <p:grpSp>
        <p:nvGrpSpPr>
          <p:cNvPr id="6" name="Group 98"/>
          <p:cNvGrpSpPr/>
          <p:nvPr/>
        </p:nvGrpSpPr>
        <p:grpSpPr>
          <a:xfrm>
            <a:off x="179388" y="4751388"/>
            <a:ext cx="3086100" cy="2133600"/>
            <a:chOff x="32" y="1776"/>
            <a:chExt cx="1944" cy="1344"/>
          </a:xfrm>
        </p:grpSpPr>
        <p:sp>
          <p:nvSpPr>
            <p:cNvPr id="35910" name="Oval 99"/>
            <p:cNvSpPr/>
            <p:nvPr/>
          </p:nvSpPr>
          <p:spPr>
            <a:xfrm>
              <a:off x="1000" y="1776"/>
              <a:ext cx="192" cy="192"/>
            </a:xfrm>
            <a:prstGeom prst="ellipse">
              <a:avLst/>
            </a:prstGeom>
            <a:solidFill>
              <a:srgbClr val="666699"/>
            </a:solid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A</a:t>
              </a:r>
              <a:endParaRPr lang="en-US" altLang="zh-CN" sz="2400" dirty="0">
                <a:latin typeface="Times New Roman" panose="02020603050405020304" pitchFamily="18" charset="0"/>
                <a:ea typeface="PMingLiU" pitchFamily="18" charset="-120"/>
              </a:endParaRPr>
            </a:p>
          </p:txBody>
        </p:sp>
        <p:sp>
          <p:nvSpPr>
            <p:cNvPr id="35911" name="Oval 100"/>
            <p:cNvSpPr/>
            <p:nvPr/>
          </p:nvSpPr>
          <p:spPr>
            <a:xfrm>
              <a:off x="728" y="2208"/>
              <a:ext cx="192" cy="192"/>
            </a:xfrm>
            <a:prstGeom prst="ellipse">
              <a:avLst/>
            </a:prstGeom>
            <a:solidFill>
              <a:srgbClr val="666699"/>
            </a:solid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B</a:t>
              </a:r>
              <a:endParaRPr lang="en-US" altLang="zh-CN" sz="2400" dirty="0">
                <a:latin typeface="Times New Roman" panose="02020603050405020304" pitchFamily="18" charset="0"/>
                <a:ea typeface="PMingLiU" pitchFamily="18" charset="-120"/>
              </a:endParaRPr>
            </a:p>
          </p:txBody>
        </p:sp>
        <p:sp>
          <p:nvSpPr>
            <p:cNvPr id="35912" name="Oval 101"/>
            <p:cNvSpPr/>
            <p:nvPr/>
          </p:nvSpPr>
          <p:spPr>
            <a:xfrm>
              <a:off x="1240" y="259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F</a:t>
              </a:r>
              <a:endParaRPr lang="en-US" altLang="zh-CN" sz="2400" dirty="0">
                <a:latin typeface="Times New Roman" panose="02020603050405020304" pitchFamily="18" charset="0"/>
                <a:ea typeface="PMingLiU" pitchFamily="18" charset="-120"/>
              </a:endParaRPr>
            </a:p>
          </p:txBody>
        </p:sp>
        <p:sp>
          <p:nvSpPr>
            <p:cNvPr id="35913" name="Oval 102"/>
            <p:cNvSpPr/>
            <p:nvPr/>
          </p:nvSpPr>
          <p:spPr>
            <a:xfrm>
              <a:off x="1320" y="2208"/>
              <a:ext cx="192" cy="192"/>
            </a:xfrm>
            <a:prstGeom prst="ellipse">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C</a:t>
              </a:r>
              <a:endParaRPr lang="en-US" altLang="zh-CN" sz="2400" dirty="0">
                <a:latin typeface="Times New Roman" panose="02020603050405020304" pitchFamily="18" charset="0"/>
                <a:ea typeface="PMingLiU" pitchFamily="18" charset="-120"/>
              </a:endParaRPr>
            </a:p>
          </p:txBody>
        </p:sp>
        <p:sp>
          <p:nvSpPr>
            <p:cNvPr id="35914" name="Oval 103"/>
            <p:cNvSpPr/>
            <p:nvPr/>
          </p:nvSpPr>
          <p:spPr>
            <a:xfrm>
              <a:off x="1640" y="259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G</a:t>
              </a:r>
              <a:endParaRPr lang="en-US" altLang="zh-CN" sz="2400" dirty="0">
                <a:latin typeface="Times New Roman" panose="02020603050405020304" pitchFamily="18" charset="0"/>
                <a:ea typeface="PMingLiU" pitchFamily="18" charset="-120"/>
              </a:endParaRPr>
            </a:p>
          </p:txBody>
        </p:sp>
        <p:sp>
          <p:nvSpPr>
            <p:cNvPr id="35915" name="Oval 104"/>
            <p:cNvSpPr/>
            <p:nvPr/>
          </p:nvSpPr>
          <p:spPr>
            <a:xfrm>
              <a:off x="896" y="2592"/>
              <a:ext cx="192" cy="192"/>
            </a:xfrm>
            <a:prstGeom prst="ellipse">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E</a:t>
              </a:r>
              <a:endParaRPr lang="en-US" altLang="zh-CN" sz="2400" dirty="0">
                <a:latin typeface="Times New Roman" panose="02020603050405020304" pitchFamily="18" charset="0"/>
                <a:ea typeface="PMingLiU" pitchFamily="18" charset="-120"/>
              </a:endParaRPr>
            </a:p>
          </p:txBody>
        </p:sp>
        <p:sp>
          <p:nvSpPr>
            <p:cNvPr id="35916" name="Oval 105"/>
            <p:cNvSpPr/>
            <p:nvPr/>
          </p:nvSpPr>
          <p:spPr>
            <a:xfrm>
              <a:off x="440" y="2592"/>
              <a:ext cx="192" cy="192"/>
            </a:xfrm>
            <a:prstGeom prst="ellipse">
              <a:avLst/>
            </a:prstGeom>
            <a:solidFill>
              <a:srgbClr val="666699"/>
            </a:solid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D</a:t>
              </a:r>
              <a:endParaRPr lang="en-US" altLang="zh-CN" sz="2400" dirty="0">
                <a:latin typeface="Times New Roman" panose="02020603050405020304" pitchFamily="18" charset="0"/>
                <a:ea typeface="PMingLiU" pitchFamily="18" charset="-120"/>
              </a:endParaRPr>
            </a:p>
          </p:txBody>
        </p:sp>
        <p:sp>
          <p:nvSpPr>
            <p:cNvPr id="35917" name="AutoShape 106"/>
            <p:cNvSpPr/>
            <p:nvPr/>
          </p:nvSpPr>
          <p:spPr>
            <a:xfrm rot="-5336771">
              <a:off x="79" y="2928"/>
              <a:ext cx="96" cy="191"/>
            </a:xfrm>
            <a:prstGeom prst="flowChartMerge">
              <a:avLst/>
            </a:prstGeom>
            <a:noFill/>
            <a:ln w="28575" cap="flat" cmpd="sng">
              <a:solidFill>
                <a:srgbClr val="FF0000"/>
              </a:solidFill>
              <a:prstDash val="sysDot"/>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800" dirty="0">
                <a:solidFill>
                  <a:srgbClr val="FF0000"/>
                </a:solidFill>
                <a:latin typeface="Comic Sans MS" panose="030F0702030302020204" pitchFamily="66" charset="0"/>
                <a:ea typeface="PMingLiU" pitchFamily="18" charset="-120"/>
              </a:endParaRPr>
            </a:p>
          </p:txBody>
        </p:sp>
        <p:sp>
          <p:nvSpPr>
            <p:cNvPr id="35918" name="Line 107"/>
            <p:cNvSpPr/>
            <p:nvPr/>
          </p:nvSpPr>
          <p:spPr>
            <a:xfrm flipH="1">
              <a:off x="864" y="1920"/>
              <a:ext cx="192" cy="288"/>
            </a:xfrm>
            <a:prstGeom prst="line">
              <a:avLst/>
            </a:prstGeom>
            <a:ln w="38100" cap="flat" cmpd="sng">
              <a:solidFill>
                <a:schemeClr val="tx1"/>
              </a:solidFill>
              <a:prstDash val="solid"/>
              <a:headEnd type="none" w="med" len="med"/>
              <a:tailEnd type="none" w="med" len="med"/>
            </a:ln>
          </p:spPr>
        </p:sp>
        <p:sp>
          <p:nvSpPr>
            <p:cNvPr id="35919" name="Line 108"/>
            <p:cNvSpPr/>
            <p:nvPr/>
          </p:nvSpPr>
          <p:spPr>
            <a:xfrm>
              <a:off x="1152" y="1968"/>
              <a:ext cx="192" cy="240"/>
            </a:xfrm>
            <a:prstGeom prst="line">
              <a:avLst/>
            </a:prstGeom>
            <a:ln w="38100" cap="flat" cmpd="sng">
              <a:solidFill>
                <a:schemeClr val="tx1"/>
              </a:solidFill>
              <a:prstDash val="solid"/>
              <a:headEnd type="none" w="med" len="med"/>
              <a:tailEnd type="none" w="med" len="med"/>
            </a:ln>
          </p:spPr>
        </p:sp>
        <p:sp>
          <p:nvSpPr>
            <p:cNvPr id="35920" name="Line 109"/>
            <p:cNvSpPr/>
            <p:nvPr/>
          </p:nvSpPr>
          <p:spPr>
            <a:xfrm rot="1165579" flipH="1">
              <a:off x="640" y="2352"/>
              <a:ext cx="96" cy="240"/>
            </a:xfrm>
            <a:prstGeom prst="line">
              <a:avLst/>
            </a:prstGeom>
            <a:ln w="38100" cap="flat" cmpd="sng">
              <a:solidFill>
                <a:schemeClr val="tx1"/>
              </a:solidFill>
              <a:prstDash val="solid"/>
              <a:headEnd type="none" w="med" len="med"/>
              <a:tailEnd type="none" w="med" len="med"/>
            </a:ln>
          </p:spPr>
        </p:sp>
        <p:sp>
          <p:nvSpPr>
            <p:cNvPr id="35921" name="Line 110"/>
            <p:cNvSpPr/>
            <p:nvPr/>
          </p:nvSpPr>
          <p:spPr>
            <a:xfrm>
              <a:off x="864" y="2400"/>
              <a:ext cx="96" cy="192"/>
            </a:xfrm>
            <a:prstGeom prst="line">
              <a:avLst/>
            </a:prstGeom>
            <a:ln w="38100" cap="flat" cmpd="sng">
              <a:solidFill>
                <a:schemeClr val="tx1"/>
              </a:solidFill>
              <a:prstDash val="solid"/>
              <a:headEnd type="none" w="med" len="med"/>
              <a:tailEnd type="none" w="med" len="med"/>
            </a:ln>
          </p:spPr>
        </p:sp>
        <p:sp>
          <p:nvSpPr>
            <p:cNvPr id="35922" name="Line 111"/>
            <p:cNvSpPr/>
            <p:nvPr/>
          </p:nvSpPr>
          <p:spPr>
            <a:xfrm flipH="1">
              <a:off x="1328" y="2352"/>
              <a:ext cx="96" cy="288"/>
            </a:xfrm>
            <a:prstGeom prst="line">
              <a:avLst/>
            </a:prstGeom>
            <a:ln w="28575" cap="flat" cmpd="sng">
              <a:solidFill>
                <a:schemeClr val="tx1"/>
              </a:solidFill>
              <a:prstDash val="sysDot"/>
              <a:headEnd type="none" w="med" len="med"/>
              <a:tailEnd type="none" w="med" len="med"/>
            </a:ln>
          </p:spPr>
        </p:sp>
        <p:sp>
          <p:nvSpPr>
            <p:cNvPr id="35923" name="Line 112"/>
            <p:cNvSpPr/>
            <p:nvPr/>
          </p:nvSpPr>
          <p:spPr>
            <a:xfrm>
              <a:off x="1544" y="2400"/>
              <a:ext cx="144" cy="192"/>
            </a:xfrm>
            <a:prstGeom prst="line">
              <a:avLst/>
            </a:prstGeom>
            <a:ln w="28575" cap="flat" cmpd="sng">
              <a:solidFill>
                <a:schemeClr val="tx1"/>
              </a:solidFill>
              <a:prstDash val="sysDot"/>
              <a:headEnd type="none" w="med" len="med"/>
              <a:tailEnd type="none" w="med" len="med"/>
            </a:ln>
          </p:spPr>
        </p:sp>
        <p:sp>
          <p:nvSpPr>
            <p:cNvPr id="35924" name="Oval 113"/>
            <p:cNvSpPr/>
            <p:nvPr/>
          </p:nvSpPr>
          <p:spPr>
            <a:xfrm>
              <a:off x="216" y="2928"/>
              <a:ext cx="192" cy="192"/>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H</a:t>
              </a:r>
              <a:endParaRPr lang="en-US" altLang="zh-CN" sz="2400" dirty="0">
                <a:latin typeface="Times New Roman" panose="02020603050405020304" pitchFamily="18" charset="0"/>
                <a:ea typeface="PMingLiU" pitchFamily="18" charset="-120"/>
              </a:endParaRPr>
            </a:p>
          </p:txBody>
        </p:sp>
        <p:sp>
          <p:nvSpPr>
            <p:cNvPr id="35925" name="Oval 114"/>
            <p:cNvSpPr/>
            <p:nvPr/>
          </p:nvSpPr>
          <p:spPr>
            <a:xfrm>
              <a:off x="472" y="2928"/>
              <a:ext cx="192" cy="192"/>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I</a:t>
              </a:r>
              <a:endParaRPr lang="en-US" altLang="zh-CN" sz="2400" dirty="0">
                <a:latin typeface="Times New Roman" panose="02020603050405020304" pitchFamily="18" charset="0"/>
                <a:ea typeface="PMingLiU" pitchFamily="18" charset="-120"/>
              </a:endParaRPr>
            </a:p>
          </p:txBody>
        </p:sp>
        <p:sp>
          <p:nvSpPr>
            <p:cNvPr id="35926" name="Oval 115"/>
            <p:cNvSpPr/>
            <p:nvPr/>
          </p:nvSpPr>
          <p:spPr>
            <a:xfrm>
              <a:off x="704" y="2928"/>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J</a:t>
              </a:r>
              <a:endParaRPr lang="en-US" altLang="zh-CN" sz="2400" dirty="0">
                <a:latin typeface="Times New Roman" panose="02020603050405020304" pitchFamily="18" charset="0"/>
                <a:ea typeface="PMingLiU" pitchFamily="18" charset="-120"/>
              </a:endParaRPr>
            </a:p>
          </p:txBody>
        </p:sp>
        <p:sp>
          <p:nvSpPr>
            <p:cNvPr id="35927" name="Oval 116"/>
            <p:cNvSpPr/>
            <p:nvPr/>
          </p:nvSpPr>
          <p:spPr>
            <a:xfrm>
              <a:off x="912" y="2928"/>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K</a:t>
              </a:r>
              <a:endParaRPr lang="en-US" altLang="zh-CN" sz="2400" dirty="0">
                <a:latin typeface="Times New Roman" panose="02020603050405020304" pitchFamily="18" charset="0"/>
                <a:ea typeface="PMingLiU" pitchFamily="18" charset="-120"/>
              </a:endParaRPr>
            </a:p>
          </p:txBody>
        </p:sp>
        <p:sp>
          <p:nvSpPr>
            <p:cNvPr id="35928" name="Oval 117"/>
            <p:cNvSpPr/>
            <p:nvPr/>
          </p:nvSpPr>
          <p:spPr>
            <a:xfrm>
              <a:off x="1112" y="2928"/>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L</a:t>
              </a:r>
              <a:endParaRPr lang="en-US" altLang="zh-CN" sz="2400" dirty="0">
                <a:latin typeface="Times New Roman" panose="02020603050405020304" pitchFamily="18" charset="0"/>
                <a:ea typeface="PMingLiU" pitchFamily="18" charset="-120"/>
              </a:endParaRPr>
            </a:p>
          </p:txBody>
        </p:sp>
        <p:sp>
          <p:nvSpPr>
            <p:cNvPr id="35929" name="Oval 118"/>
            <p:cNvSpPr/>
            <p:nvPr/>
          </p:nvSpPr>
          <p:spPr>
            <a:xfrm>
              <a:off x="1312" y="2928"/>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M</a:t>
              </a:r>
              <a:endParaRPr lang="en-US" altLang="zh-CN" sz="2400" dirty="0">
                <a:latin typeface="Times New Roman" panose="02020603050405020304" pitchFamily="18" charset="0"/>
                <a:ea typeface="PMingLiU" pitchFamily="18" charset="-120"/>
              </a:endParaRPr>
            </a:p>
          </p:txBody>
        </p:sp>
        <p:sp>
          <p:nvSpPr>
            <p:cNvPr id="35930" name="Oval 119"/>
            <p:cNvSpPr/>
            <p:nvPr/>
          </p:nvSpPr>
          <p:spPr>
            <a:xfrm>
              <a:off x="1568" y="2928"/>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N</a:t>
              </a:r>
              <a:endParaRPr lang="en-US" altLang="zh-CN" sz="2400" dirty="0">
                <a:latin typeface="Times New Roman" panose="02020603050405020304" pitchFamily="18" charset="0"/>
                <a:ea typeface="PMingLiU" pitchFamily="18" charset="-120"/>
              </a:endParaRPr>
            </a:p>
          </p:txBody>
        </p:sp>
        <p:sp>
          <p:nvSpPr>
            <p:cNvPr id="35931" name="Line 120"/>
            <p:cNvSpPr/>
            <p:nvPr/>
          </p:nvSpPr>
          <p:spPr>
            <a:xfrm flipH="1">
              <a:off x="288" y="2736"/>
              <a:ext cx="192" cy="240"/>
            </a:xfrm>
            <a:prstGeom prst="line">
              <a:avLst/>
            </a:prstGeom>
            <a:ln w="38100" cap="flat" cmpd="sng">
              <a:solidFill>
                <a:schemeClr val="tx1"/>
              </a:solidFill>
              <a:prstDash val="solid"/>
              <a:headEnd type="none" w="med" len="med"/>
              <a:tailEnd type="none" w="med" len="med"/>
            </a:ln>
          </p:spPr>
        </p:sp>
        <p:sp>
          <p:nvSpPr>
            <p:cNvPr id="35932" name="Line 121"/>
            <p:cNvSpPr/>
            <p:nvPr/>
          </p:nvSpPr>
          <p:spPr>
            <a:xfrm flipH="1">
              <a:off x="768" y="2784"/>
              <a:ext cx="144" cy="192"/>
            </a:xfrm>
            <a:prstGeom prst="line">
              <a:avLst/>
            </a:prstGeom>
            <a:ln w="19050" cap="flat" cmpd="sng">
              <a:solidFill>
                <a:schemeClr val="tx1"/>
              </a:solidFill>
              <a:prstDash val="dash"/>
              <a:headEnd type="none" w="med" len="med"/>
              <a:tailEnd type="none" w="med" len="med"/>
            </a:ln>
          </p:spPr>
        </p:sp>
        <p:sp>
          <p:nvSpPr>
            <p:cNvPr id="35933" name="Line 122"/>
            <p:cNvSpPr/>
            <p:nvPr/>
          </p:nvSpPr>
          <p:spPr>
            <a:xfrm flipH="1">
              <a:off x="1152" y="2784"/>
              <a:ext cx="144" cy="192"/>
            </a:xfrm>
            <a:prstGeom prst="line">
              <a:avLst/>
            </a:prstGeom>
            <a:ln w="19050" cap="flat" cmpd="sng">
              <a:solidFill>
                <a:schemeClr val="tx1"/>
              </a:solidFill>
              <a:prstDash val="dash"/>
              <a:headEnd type="none" w="med" len="med"/>
              <a:tailEnd type="none" w="med" len="med"/>
            </a:ln>
          </p:spPr>
        </p:sp>
        <p:sp>
          <p:nvSpPr>
            <p:cNvPr id="35934" name="Line 123"/>
            <p:cNvSpPr/>
            <p:nvPr/>
          </p:nvSpPr>
          <p:spPr>
            <a:xfrm flipH="1">
              <a:off x="1632" y="2736"/>
              <a:ext cx="96" cy="240"/>
            </a:xfrm>
            <a:prstGeom prst="line">
              <a:avLst/>
            </a:prstGeom>
            <a:ln w="19050" cap="flat" cmpd="sng">
              <a:solidFill>
                <a:schemeClr val="tx1"/>
              </a:solidFill>
              <a:prstDash val="dash"/>
              <a:headEnd type="none" w="med" len="med"/>
              <a:tailEnd type="none" w="med" len="med"/>
            </a:ln>
          </p:spPr>
        </p:sp>
        <p:sp>
          <p:nvSpPr>
            <p:cNvPr id="35935" name="Line 124"/>
            <p:cNvSpPr/>
            <p:nvPr/>
          </p:nvSpPr>
          <p:spPr>
            <a:xfrm>
              <a:off x="528" y="2784"/>
              <a:ext cx="48" cy="144"/>
            </a:xfrm>
            <a:prstGeom prst="line">
              <a:avLst/>
            </a:prstGeom>
            <a:ln w="38100" cap="flat" cmpd="sng">
              <a:solidFill>
                <a:schemeClr val="tx1"/>
              </a:solidFill>
              <a:prstDash val="solid"/>
              <a:headEnd type="none" w="med" len="med"/>
              <a:tailEnd type="none" w="med" len="med"/>
            </a:ln>
          </p:spPr>
        </p:sp>
        <p:sp>
          <p:nvSpPr>
            <p:cNvPr id="35936" name="Line 125"/>
            <p:cNvSpPr/>
            <p:nvPr/>
          </p:nvSpPr>
          <p:spPr>
            <a:xfrm>
              <a:off x="976" y="2784"/>
              <a:ext cx="48" cy="144"/>
            </a:xfrm>
            <a:prstGeom prst="line">
              <a:avLst/>
            </a:prstGeom>
            <a:ln w="19050" cap="flat" cmpd="sng">
              <a:solidFill>
                <a:schemeClr val="tx1"/>
              </a:solidFill>
              <a:prstDash val="sysDot"/>
              <a:headEnd type="none" w="med" len="med"/>
              <a:tailEnd type="none" w="med" len="med"/>
            </a:ln>
          </p:spPr>
        </p:sp>
        <p:sp>
          <p:nvSpPr>
            <p:cNvPr id="35937" name="Line 126"/>
            <p:cNvSpPr/>
            <p:nvPr/>
          </p:nvSpPr>
          <p:spPr>
            <a:xfrm>
              <a:off x="1352" y="2784"/>
              <a:ext cx="48" cy="144"/>
            </a:xfrm>
            <a:prstGeom prst="line">
              <a:avLst/>
            </a:prstGeom>
            <a:ln w="19050" cap="flat" cmpd="sng">
              <a:solidFill>
                <a:schemeClr val="tx1"/>
              </a:solidFill>
              <a:prstDash val="sysDot"/>
              <a:headEnd type="none" w="med" len="med"/>
              <a:tailEnd type="none" w="med" len="med"/>
            </a:ln>
          </p:spPr>
        </p:sp>
        <p:sp>
          <p:nvSpPr>
            <p:cNvPr id="35938" name="Line 127"/>
            <p:cNvSpPr/>
            <p:nvPr/>
          </p:nvSpPr>
          <p:spPr>
            <a:xfrm>
              <a:off x="1808" y="2784"/>
              <a:ext cx="48" cy="144"/>
            </a:xfrm>
            <a:prstGeom prst="line">
              <a:avLst/>
            </a:prstGeom>
            <a:ln w="19050" cap="flat" cmpd="sng">
              <a:solidFill>
                <a:schemeClr val="tx1"/>
              </a:solidFill>
              <a:prstDash val="sysDot"/>
              <a:headEnd type="none" w="med" len="med"/>
              <a:tailEnd type="none" w="med" len="med"/>
            </a:ln>
          </p:spPr>
        </p:sp>
        <p:sp>
          <p:nvSpPr>
            <p:cNvPr id="35939" name="Oval 128"/>
            <p:cNvSpPr/>
            <p:nvPr/>
          </p:nvSpPr>
          <p:spPr>
            <a:xfrm>
              <a:off x="1784" y="2928"/>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O</a:t>
              </a:r>
              <a:endParaRPr lang="en-US" altLang="zh-CN" sz="2400" dirty="0">
                <a:latin typeface="Times New Roman" panose="02020603050405020304" pitchFamily="18" charset="0"/>
                <a:ea typeface="PMingLiU" pitchFamily="18" charset="-120"/>
              </a:endParaRPr>
            </a:p>
          </p:txBody>
        </p:sp>
      </p:grpSp>
      <p:grpSp>
        <p:nvGrpSpPr>
          <p:cNvPr id="7" name="Group 129"/>
          <p:cNvGrpSpPr/>
          <p:nvPr/>
        </p:nvGrpSpPr>
        <p:grpSpPr>
          <a:xfrm>
            <a:off x="3348038" y="4751388"/>
            <a:ext cx="2794000" cy="2133600"/>
            <a:chOff x="2056" y="1776"/>
            <a:chExt cx="1760" cy="1344"/>
          </a:xfrm>
        </p:grpSpPr>
        <p:sp>
          <p:nvSpPr>
            <p:cNvPr id="35880" name="Oval 130"/>
            <p:cNvSpPr/>
            <p:nvPr/>
          </p:nvSpPr>
          <p:spPr>
            <a:xfrm>
              <a:off x="2840" y="1776"/>
              <a:ext cx="192" cy="192"/>
            </a:xfrm>
            <a:prstGeom prst="ellipse">
              <a:avLst/>
            </a:prstGeom>
            <a:solidFill>
              <a:srgbClr val="666699"/>
            </a:solid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A</a:t>
              </a:r>
              <a:endParaRPr lang="en-US" altLang="zh-CN" sz="2400" dirty="0">
                <a:latin typeface="Times New Roman" panose="02020603050405020304" pitchFamily="18" charset="0"/>
                <a:ea typeface="PMingLiU" pitchFamily="18" charset="-120"/>
              </a:endParaRPr>
            </a:p>
          </p:txBody>
        </p:sp>
        <p:sp>
          <p:nvSpPr>
            <p:cNvPr id="35881" name="Oval 131"/>
            <p:cNvSpPr/>
            <p:nvPr/>
          </p:nvSpPr>
          <p:spPr>
            <a:xfrm>
              <a:off x="2568" y="2208"/>
              <a:ext cx="192" cy="192"/>
            </a:xfrm>
            <a:prstGeom prst="ellipse">
              <a:avLst/>
            </a:prstGeom>
            <a:solidFill>
              <a:srgbClr val="666699"/>
            </a:solid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B</a:t>
              </a:r>
              <a:endParaRPr lang="en-US" altLang="zh-CN" sz="2400" dirty="0">
                <a:latin typeface="Times New Roman" panose="02020603050405020304" pitchFamily="18" charset="0"/>
                <a:ea typeface="PMingLiU" pitchFamily="18" charset="-120"/>
              </a:endParaRPr>
            </a:p>
          </p:txBody>
        </p:sp>
        <p:sp>
          <p:nvSpPr>
            <p:cNvPr id="35882" name="Oval 132"/>
            <p:cNvSpPr/>
            <p:nvPr/>
          </p:nvSpPr>
          <p:spPr>
            <a:xfrm>
              <a:off x="3080" y="259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F</a:t>
              </a:r>
              <a:endParaRPr lang="en-US" altLang="zh-CN" sz="2400" dirty="0">
                <a:latin typeface="Times New Roman" panose="02020603050405020304" pitchFamily="18" charset="0"/>
                <a:ea typeface="PMingLiU" pitchFamily="18" charset="-120"/>
              </a:endParaRPr>
            </a:p>
          </p:txBody>
        </p:sp>
        <p:sp>
          <p:nvSpPr>
            <p:cNvPr id="35883" name="Oval 133"/>
            <p:cNvSpPr/>
            <p:nvPr/>
          </p:nvSpPr>
          <p:spPr>
            <a:xfrm>
              <a:off x="3160" y="2208"/>
              <a:ext cx="192" cy="192"/>
            </a:xfrm>
            <a:prstGeom prst="ellipse">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C</a:t>
              </a:r>
              <a:endParaRPr lang="en-US" altLang="zh-CN" sz="2400" dirty="0">
                <a:latin typeface="Times New Roman" panose="02020603050405020304" pitchFamily="18" charset="0"/>
                <a:ea typeface="PMingLiU" pitchFamily="18" charset="-120"/>
              </a:endParaRPr>
            </a:p>
          </p:txBody>
        </p:sp>
        <p:sp>
          <p:nvSpPr>
            <p:cNvPr id="35884" name="Oval 134"/>
            <p:cNvSpPr/>
            <p:nvPr/>
          </p:nvSpPr>
          <p:spPr>
            <a:xfrm>
              <a:off x="3480" y="259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G</a:t>
              </a:r>
              <a:endParaRPr lang="en-US" altLang="zh-CN" sz="2400" dirty="0">
                <a:latin typeface="Times New Roman" panose="02020603050405020304" pitchFamily="18" charset="0"/>
                <a:ea typeface="PMingLiU" pitchFamily="18" charset="-120"/>
              </a:endParaRPr>
            </a:p>
          </p:txBody>
        </p:sp>
        <p:sp>
          <p:nvSpPr>
            <p:cNvPr id="35885" name="Oval 135"/>
            <p:cNvSpPr/>
            <p:nvPr/>
          </p:nvSpPr>
          <p:spPr>
            <a:xfrm>
              <a:off x="2736" y="2592"/>
              <a:ext cx="192" cy="192"/>
            </a:xfrm>
            <a:prstGeom prst="ellipse">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E</a:t>
              </a:r>
              <a:endParaRPr lang="en-US" altLang="zh-CN" sz="2400" dirty="0">
                <a:latin typeface="Times New Roman" panose="02020603050405020304" pitchFamily="18" charset="0"/>
                <a:ea typeface="PMingLiU" pitchFamily="18" charset="-120"/>
              </a:endParaRPr>
            </a:p>
          </p:txBody>
        </p:sp>
        <p:sp>
          <p:nvSpPr>
            <p:cNvPr id="35886" name="Oval 136"/>
            <p:cNvSpPr/>
            <p:nvPr/>
          </p:nvSpPr>
          <p:spPr>
            <a:xfrm>
              <a:off x="2280" y="2592"/>
              <a:ext cx="192" cy="192"/>
            </a:xfrm>
            <a:prstGeom prst="ellipse">
              <a:avLst/>
            </a:prstGeom>
            <a:solidFill>
              <a:srgbClr val="666699"/>
            </a:solid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D</a:t>
              </a:r>
              <a:endParaRPr lang="en-US" altLang="zh-CN" sz="2400" dirty="0">
                <a:latin typeface="Times New Roman" panose="02020603050405020304" pitchFamily="18" charset="0"/>
                <a:ea typeface="PMingLiU" pitchFamily="18" charset="-120"/>
              </a:endParaRPr>
            </a:p>
          </p:txBody>
        </p:sp>
        <p:sp>
          <p:nvSpPr>
            <p:cNvPr id="35887" name="AutoShape 137"/>
            <p:cNvSpPr/>
            <p:nvPr/>
          </p:nvSpPr>
          <p:spPr>
            <a:xfrm rot="-5336771">
              <a:off x="2303" y="2928"/>
              <a:ext cx="96" cy="191"/>
            </a:xfrm>
            <a:prstGeom prst="flowChartMerge">
              <a:avLst/>
            </a:prstGeom>
            <a:noFill/>
            <a:ln w="28575" cap="flat" cmpd="sng">
              <a:solidFill>
                <a:srgbClr val="FF0000"/>
              </a:solidFill>
              <a:prstDash val="sysDot"/>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800" dirty="0">
                <a:solidFill>
                  <a:srgbClr val="FF0000"/>
                </a:solidFill>
                <a:latin typeface="Comic Sans MS" panose="030F0702030302020204" pitchFamily="66" charset="0"/>
                <a:ea typeface="PMingLiU" pitchFamily="18" charset="-120"/>
              </a:endParaRPr>
            </a:p>
          </p:txBody>
        </p:sp>
        <p:sp>
          <p:nvSpPr>
            <p:cNvPr id="35888" name="Line 138"/>
            <p:cNvSpPr/>
            <p:nvPr/>
          </p:nvSpPr>
          <p:spPr>
            <a:xfrm flipH="1">
              <a:off x="2704" y="1920"/>
              <a:ext cx="192" cy="288"/>
            </a:xfrm>
            <a:prstGeom prst="line">
              <a:avLst/>
            </a:prstGeom>
            <a:ln w="38100" cap="flat" cmpd="sng">
              <a:solidFill>
                <a:schemeClr val="tx1"/>
              </a:solidFill>
              <a:prstDash val="solid"/>
              <a:headEnd type="none" w="med" len="med"/>
              <a:tailEnd type="none" w="med" len="med"/>
            </a:ln>
          </p:spPr>
        </p:sp>
        <p:sp>
          <p:nvSpPr>
            <p:cNvPr id="35889" name="Line 139"/>
            <p:cNvSpPr/>
            <p:nvPr/>
          </p:nvSpPr>
          <p:spPr>
            <a:xfrm>
              <a:off x="2992" y="1968"/>
              <a:ext cx="192" cy="240"/>
            </a:xfrm>
            <a:prstGeom prst="line">
              <a:avLst/>
            </a:prstGeom>
            <a:ln w="38100" cap="flat" cmpd="sng">
              <a:solidFill>
                <a:schemeClr val="tx1"/>
              </a:solidFill>
              <a:prstDash val="solid"/>
              <a:headEnd type="none" w="med" len="med"/>
              <a:tailEnd type="none" w="med" len="med"/>
            </a:ln>
          </p:spPr>
        </p:sp>
        <p:sp>
          <p:nvSpPr>
            <p:cNvPr id="35890" name="Line 140"/>
            <p:cNvSpPr/>
            <p:nvPr/>
          </p:nvSpPr>
          <p:spPr>
            <a:xfrm rot="1165579" flipH="1">
              <a:off x="2480" y="2352"/>
              <a:ext cx="96" cy="240"/>
            </a:xfrm>
            <a:prstGeom prst="line">
              <a:avLst/>
            </a:prstGeom>
            <a:ln w="38100" cap="flat" cmpd="sng">
              <a:solidFill>
                <a:schemeClr val="tx1"/>
              </a:solidFill>
              <a:prstDash val="solid"/>
              <a:headEnd type="none" w="med" len="med"/>
              <a:tailEnd type="none" w="med" len="med"/>
            </a:ln>
          </p:spPr>
        </p:sp>
        <p:sp>
          <p:nvSpPr>
            <p:cNvPr id="35891" name="Line 141"/>
            <p:cNvSpPr/>
            <p:nvPr/>
          </p:nvSpPr>
          <p:spPr>
            <a:xfrm>
              <a:off x="2704" y="2400"/>
              <a:ext cx="96" cy="192"/>
            </a:xfrm>
            <a:prstGeom prst="line">
              <a:avLst/>
            </a:prstGeom>
            <a:ln w="38100" cap="flat" cmpd="sng">
              <a:solidFill>
                <a:schemeClr val="tx1"/>
              </a:solidFill>
              <a:prstDash val="solid"/>
              <a:headEnd type="none" w="med" len="med"/>
              <a:tailEnd type="none" w="med" len="med"/>
            </a:ln>
          </p:spPr>
        </p:sp>
        <p:sp>
          <p:nvSpPr>
            <p:cNvPr id="35892" name="Line 142"/>
            <p:cNvSpPr/>
            <p:nvPr/>
          </p:nvSpPr>
          <p:spPr>
            <a:xfrm flipH="1">
              <a:off x="3168" y="2352"/>
              <a:ext cx="96" cy="288"/>
            </a:xfrm>
            <a:prstGeom prst="line">
              <a:avLst/>
            </a:prstGeom>
            <a:ln w="28575" cap="flat" cmpd="sng">
              <a:solidFill>
                <a:schemeClr val="tx1"/>
              </a:solidFill>
              <a:prstDash val="sysDot"/>
              <a:headEnd type="none" w="med" len="med"/>
              <a:tailEnd type="none" w="med" len="med"/>
            </a:ln>
          </p:spPr>
        </p:sp>
        <p:sp>
          <p:nvSpPr>
            <p:cNvPr id="35893" name="Line 143"/>
            <p:cNvSpPr/>
            <p:nvPr/>
          </p:nvSpPr>
          <p:spPr>
            <a:xfrm>
              <a:off x="3384" y="2400"/>
              <a:ext cx="144" cy="192"/>
            </a:xfrm>
            <a:prstGeom prst="line">
              <a:avLst/>
            </a:prstGeom>
            <a:ln w="28575" cap="flat" cmpd="sng">
              <a:solidFill>
                <a:schemeClr val="tx1"/>
              </a:solidFill>
              <a:prstDash val="sysDot"/>
              <a:headEnd type="none" w="med" len="med"/>
              <a:tailEnd type="none" w="med" len="med"/>
            </a:ln>
          </p:spPr>
        </p:sp>
        <p:sp>
          <p:nvSpPr>
            <p:cNvPr id="35894" name="Oval 144"/>
            <p:cNvSpPr/>
            <p:nvPr/>
          </p:nvSpPr>
          <p:spPr>
            <a:xfrm>
              <a:off x="2056" y="2928"/>
              <a:ext cx="192" cy="192"/>
            </a:xfrm>
            <a:prstGeom prst="ellipse">
              <a:avLst/>
            </a:prstGeom>
            <a:solidFill>
              <a:srgbClr val="666699"/>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H</a:t>
              </a:r>
              <a:endParaRPr lang="en-US" altLang="zh-CN" sz="2400" dirty="0">
                <a:latin typeface="Times New Roman" panose="02020603050405020304" pitchFamily="18" charset="0"/>
                <a:ea typeface="PMingLiU" pitchFamily="18" charset="-120"/>
              </a:endParaRPr>
            </a:p>
          </p:txBody>
        </p:sp>
        <p:sp>
          <p:nvSpPr>
            <p:cNvPr id="35895" name="Oval 145"/>
            <p:cNvSpPr/>
            <p:nvPr/>
          </p:nvSpPr>
          <p:spPr>
            <a:xfrm>
              <a:off x="2312" y="2928"/>
              <a:ext cx="192" cy="192"/>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I</a:t>
              </a:r>
              <a:endParaRPr lang="en-US" altLang="zh-CN" sz="2400" dirty="0">
                <a:latin typeface="Times New Roman" panose="02020603050405020304" pitchFamily="18" charset="0"/>
                <a:ea typeface="PMingLiU" pitchFamily="18" charset="-120"/>
              </a:endParaRPr>
            </a:p>
          </p:txBody>
        </p:sp>
        <p:sp>
          <p:nvSpPr>
            <p:cNvPr id="35896" name="Oval 146"/>
            <p:cNvSpPr/>
            <p:nvPr/>
          </p:nvSpPr>
          <p:spPr>
            <a:xfrm>
              <a:off x="2544" y="2928"/>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J</a:t>
              </a:r>
              <a:endParaRPr lang="en-US" altLang="zh-CN" sz="2400" dirty="0">
                <a:latin typeface="Times New Roman" panose="02020603050405020304" pitchFamily="18" charset="0"/>
                <a:ea typeface="PMingLiU" pitchFamily="18" charset="-120"/>
              </a:endParaRPr>
            </a:p>
          </p:txBody>
        </p:sp>
        <p:sp>
          <p:nvSpPr>
            <p:cNvPr id="35897" name="Oval 147"/>
            <p:cNvSpPr/>
            <p:nvPr/>
          </p:nvSpPr>
          <p:spPr>
            <a:xfrm>
              <a:off x="2752" y="2928"/>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K</a:t>
              </a:r>
              <a:endParaRPr lang="en-US" altLang="zh-CN" sz="2400" dirty="0">
                <a:latin typeface="Times New Roman" panose="02020603050405020304" pitchFamily="18" charset="0"/>
                <a:ea typeface="PMingLiU" pitchFamily="18" charset="-120"/>
              </a:endParaRPr>
            </a:p>
          </p:txBody>
        </p:sp>
        <p:sp>
          <p:nvSpPr>
            <p:cNvPr id="35898" name="Oval 148"/>
            <p:cNvSpPr/>
            <p:nvPr/>
          </p:nvSpPr>
          <p:spPr>
            <a:xfrm>
              <a:off x="2952" y="2928"/>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L</a:t>
              </a:r>
              <a:endParaRPr lang="en-US" altLang="zh-CN" sz="2400" dirty="0">
                <a:latin typeface="Times New Roman" panose="02020603050405020304" pitchFamily="18" charset="0"/>
                <a:ea typeface="PMingLiU" pitchFamily="18" charset="-120"/>
              </a:endParaRPr>
            </a:p>
          </p:txBody>
        </p:sp>
        <p:sp>
          <p:nvSpPr>
            <p:cNvPr id="35899" name="Oval 149"/>
            <p:cNvSpPr/>
            <p:nvPr/>
          </p:nvSpPr>
          <p:spPr>
            <a:xfrm>
              <a:off x="3152" y="2928"/>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M</a:t>
              </a:r>
              <a:endParaRPr lang="en-US" altLang="zh-CN" sz="2400" dirty="0">
                <a:latin typeface="Times New Roman" panose="02020603050405020304" pitchFamily="18" charset="0"/>
                <a:ea typeface="PMingLiU" pitchFamily="18" charset="-120"/>
              </a:endParaRPr>
            </a:p>
          </p:txBody>
        </p:sp>
        <p:sp>
          <p:nvSpPr>
            <p:cNvPr id="35900" name="Oval 150"/>
            <p:cNvSpPr/>
            <p:nvPr/>
          </p:nvSpPr>
          <p:spPr>
            <a:xfrm>
              <a:off x="3408" y="2928"/>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N</a:t>
              </a:r>
              <a:endParaRPr lang="en-US" altLang="zh-CN" sz="2400" dirty="0">
                <a:latin typeface="Times New Roman" panose="02020603050405020304" pitchFamily="18" charset="0"/>
                <a:ea typeface="PMingLiU" pitchFamily="18" charset="-120"/>
              </a:endParaRPr>
            </a:p>
          </p:txBody>
        </p:sp>
        <p:sp>
          <p:nvSpPr>
            <p:cNvPr id="35901" name="Line 151"/>
            <p:cNvSpPr/>
            <p:nvPr/>
          </p:nvSpPr>
          <p:spPr>
            <a:xfrm flipH="1">
              <a:off x="2128" y="2736"/>
              <a:ext cx="192" cy="240"/>
            </a:xfrm>
            <a:prstGeom prst="line">
              <a:avLst/>
            </a:prstGeom>
            <a:ln w="38100" cap="flat" cmpd="sng">
              <a:solidFill>
                <a:schemeClr val="tx1"/>
              </a:solidFill>
              <a:prstDash val="solid"/>
              <a:headEnd type="none" w="med" len="med"/>
              <a:tailEnd type="none" w="med" len="med"/>
            </a:ln>
          </p:spPr>
        </p:sp>
        <p:sp>
          <p:nvSpPr>
            <p:cNvPr id="35902" name="Line 152"/>
            <p:cNvSpPr/>
            <p:nvPr/>
          </p:nvSpPr>
          <p:spPr>
            <a:xfrm flipH="1">
              <a:off x="2608" y="2784"/>
              <a:ext cx="144" cy="192"/>
            </a:xfrm>
            <a:prstGeom prst="line">
              <a:avLst/>
            </a:prstGeom>
            <a:ln w="19050" cap="flat" cmpd="sng">
              <a:solidFill>
                <a:schemeClr val="tx1"/>
              </a:solidFill>
              <a:prstDash val="dash"/>
              <a:headEnd type="none" w="med" len="med"/>
              <a:tailEnd type="none" w="med" len="med"/>
            </a:ln>
          </p:spPr>
        </p:sp>
        <p:sp>
          <p:nvSpPr>
            <p:cNvPr id="35903" name="Line 153"/>
            <p:cNvSpPr/>
            <p:nvPr/>
          </p:nvSpPr>
          <p:spPr>
            <a:xfrm flipH="1">
              <a:off x="2992" y="2784"/>
              <a:ext cx="144" cy="192"/>
            </a:xfrm>
            <a:prstGeom prst="line">
              <a:avLst/>
            </a:prstGeom>
            <a:ln w="19050" cap="flat" cmpd="sng">
              <a:solidFill>
                <a:schemeClr val="tx1"/>
              </a:solidFill>
              <a:prstDash val="dash"/>
              <a:headEnd type="none" w="med" len="med"/>
              <a:tailEnd type="none" w="med" len="med"/>
            </a:ln>
          </p:spPr>
        </p:sp>
        <p:sp>
          <p:nvSpPr>
            <p:cNvPr id="35904" name="Line 154"/>
            <p:cNvSpPr/>
            <p:nvPr/>
          </p:nvSpPr>
          <p:spPr>
            <a:xfrm flipH="1">
              <a:off x="3472" y="2736"/>
              <a:ext cx="96" cy="240"/>
            </a:xfrm>
            <a:prstGeom prst="line">
              <a:avLst/>
            </a:prstGeom>
            <a:ln w="19050" cap="flat" cmpd="sng">
              <a:solidFill>
                <a:schemeClr val="tx1"/>
              </a:solidFill>
              <a:prstDash val="dash"/>
              <a:headEnd type="none" w="med" len="med"/>
              <a:tailEnd type="none" w="med" len="med"/>
            </a:ln>
          </p:spPr>
        </p:sp>
        <p:sp>
          <p:nvSpPr>
            <p:cNvPr id="35905" name="Line 155"/>
            <p:cNvSpPr/>
            <p:nvPr/>
          </p:nvSpPr>
          <p:spPr>
            <a:xfrm>
              <a:off x="2368" y="2784"/>
              <a:ext cx="48" cy="144"/>
            </a:xfrm>
            <a:prstGeom prst="line">
              <a:avLst/>
            </a:prstGeom>
            <a:ln w="38100" cap="flat" cmpd="sng">
              <a:solidFill>
                <a:schemeClr val="tx1"/>
              </a:solidFill>
              <a:prstDash val="solid"/>
              <a:headEnd type="none" w="med" len="med"/>
              <a:tailEnd type="none" w="med" len="med"/>
            </a:ln>
          </p:spPr>
        </p:sp>
        <p:sp>
          <p:nvSpPr>
            <p:cNvPr id="35906" name="Line 156"/>
            <p:cNvSpPr/>
            <p:nvPr/>
          </p:nvSpPr>
          <p:spPr>
            <a:xfrm>
              <a:off x="2816" y="2784"/>
              <a:ext cx="48" cy="144"/>
            </a:xfrm>
            <a:prstGeom prst="line">
              <a:avLst/>
            </a:prstGeom>
            <a:ln w="19050" cap="flat" cmpd="sng">
              <a:solidFill>
                <a:schemeClr val="tx1"/>
              </a:solidFill>
              <a:prstDash val="sysDot"/>
              <a:headEnd type="none" w="med" len="med"/>
              <a:tailEnd type="none" w="med" len="med"/>
            </a:ln>
          </p:spPr>
        </p:sp>
        <p:sp>
          <p:nvSpPr>
            <p:cNvPr id="35907" name="Line 157"/>
            <p:cNvSpPr/>
            <p:nvPr/>
          </p:nvSpPr>
          <p:spPr>
            <a:xfrm>
              <a:off x="3192" y="2784"/>
              <a:ext cx="48" cy="144"/>
            </a:xfrm>
            <a:prstGeom prst="line">
              <a:avLst/>
            </a:prstGeom>
            <a:ln w="19050" cap="flat" cmpd="sng">
              <a:solidFill>
                <a:schemeClr val="tx1"/>
              </a:solidFill>
              <a:prstDash val="sysDot"/>
              <a:headEnd type="none" w="med" len="med"/>
              <a:tailEnd type="none" w="med" len="med"/>
            </a:ln>
          </p:spPr>
        </p:sp>
        <p:sp>
          <p:nvSpPr>
            <p:cNvPr id="35908" name="Line 158"/>
            <p:cNvSpPr/>
            <p:nvPr/>
          </p:nvSpPr>
          <p:spPr>
            <a:xfrm>
              <a:off x="3648" y="2784"/>
              <a:ext cx="48" cy="144"/>
            </a:xfrm>
            <a:prstGeom prst="line">
              <a:avLst/>
            </a:prstGeom>
            <a:ln w="19050" cap="flat" cmpd="sng">
              <a:solidFill>
                <a:schemeClr val="tx1"/>
              </a:solidFill>
              <a:prstDash val="sysDot"/>
              <a:headEnd type="none" w="med" len="med"/>
              <a:tailEnd type="none" w="med" len="med"/>
            </a:ln>
          </p:spPr>
        </p:sp>
        <p:sp>
          <p:nvSpPr>
            <p:cNvPr id="35909" name="Oval 159"/>
            <p:cNvSpPr/>
            <p:nvPr/>
          </p:nvSpPr>
          <p:spPr>
            <a:xfrm>
              <a:off x="3624" y="2928"/>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O</a:t>
              </a:r>
              <a:endParaRPr lang="en-US" altLang="zh-CN" sz="2400" dirty="0">
                <a:latin typeface="Times New Roman" panose="02020603050405020304" pitchFamily="18" charset="0"/>
                <a:ea typeface="PMingLiU" pitchFamily="18" charset="-120"/>
              </a:endParaRPr>
            </a:p>
          </p:txBody>
        </p:sp>
      </p:grpSp>
      <p:grpSp>
        <p:nvGrpSpPr>
          <p:cNvPr id="8" name="Group 160"/>
          <p:cNvGrpSpPr/>
          <p:nvPr/>
        </p:nvGrpSpPr>
        <p:grpSpPr>
          <a:xfrm>
            <a:off x="6156325" y="4751388"/>
            <a:ext cx="2794000" cy="2133600"/>
            <a:chOff x="3864" y="1776"/>
            <a:chExt cx="1760" cy="1344"/>
          </a:xfrm>
        </p:grpSpPr>
        <p:sp>
          <p:nvSpPr>
            <p:cNvPr id="35850" name="Oval 161"/>
            <p:cNvSpPr/>
            <p:nvPr/>
          </p:nvSpPr>
          <p:spPr>
            <a:xfrm>
              <a:off x="4648" y="1776"/>
              <a:ext cx="192" cy="192"/>
            </a:xfrm>
            <a:prstGeom prst="ellipse">
              <a:avLst/>
            </a:prstGeom>
            <a:solidFill>
              <a:srgbClr val="666699"/>
            </a:solid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A</a:t>
              </a:r>
              <a:endParaRPr lang="en-US" altLang="zh-CN" sz="2400" dirty="0">
                <a:latin typeface="Times New Roman" panose="02020603050405020304" pitchFamily="18" charset="0"/>
                <a:ea typeface="PMingLiU" pitchFamily="18" charset="-120"/>
              </a:endParaRPr>
            </a:p>
          </p:txBody>
        </p:sp>
        <p:sp>
          <p:nvSpPr>
            <p:cNvPr id="35851" name="Oval 162"/>
            <p:cNvSpPr/>
            <p:nvPr/>
          </p:nvSpPr>
          <p:spPr>
            <a:xfrm>
              <a:off x="4376" y="2208"/>
              <a:ext cx="192" cy="192"/>
            </a:xfrm>
            <a:prstGeom prst="ellipse">
              <a:avLst/>
            </a:prstGeom>
            <a:solidFill>
              <a:srgbClr val="666699"/>
            </a:solid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B</a:t>
              </a:r>
              <a:endParaRPr lang="en-US" altLang="zh-CN" sz="2400" dirty="0">
                <a:latin typeface="Times New Roman" panose="02020603050405020304" pitchFamily="18" charset="0"/>
                <a:ea typeface="PMingLiU" pitchFamily="18" charset="-120"/>
              </a:endParaRPr>
            </a:p>
          </p:txBody>
        </p:sp>
        <p:sp>
          <p:nvSpPr>
            <p:cNvPr id="35852" name="Oval 163"/>
            <p:cNvSpPr/>
            <p:nvPr/>
          </p:nvSpPr>
          <p:spPr>
            <a:xfrm>
              <a:off x="4888" y="259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F</a:t>
              </a:r>
              <a:endParaRPr lang="en-US" altLang="zh-CN" sz="2400" dirty="0">
                <a:latin typeface="Times New Roman" panose="02020603050405020304" pitchFamily="18" charset="0"/>
                <a:ea typeface="PMingLiU" pitchFamily="18" charset="-120"/>
              </a:endParaRPr>
            </a:p>
          </p:txBody>
        </p:sp>
        <p:sp>
          <p:nvSpPr>
            <p:cNvPr id="35853" name="Oval 164"/>
            <p:cNvSpPr/>
            <p:nvPr/>
          </p:nvSpPr>
          <p:spPr>
            <a:xfrm>
              <a:off x="4968" y="2208"/>
              <a:ext cx="192" cy="192"/>
            </a:xfrm>
            <a:prstGeom prst="ellipse">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C</a:t>
              </a:r>
              <a:endParaRPr lang="en-US" altLang="zh-CN" sz="2400" dirty="0">
                <a:latin typeface="Times New Roman" panose="02020603050405020304" pitchFamily="18" charset="0"/>
                <a:ea typeface="PMingLiU" pitchFamily="18" charset="-120"/>
              </a:endParaRPr>
            </a:p>
          </p:txBody>
        </p:sp>
        <p:sp>
          <p:nvSpPr>
            <p:cNvPr id="35854" name="Oval 165"/>
            <p:cNvSpPr/>
            <p:nvPr/>
          </p:nvSpPr>
          <p:spPr>
            <a:xfrm>
              <a:off x="5288" y="2592"/>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G</a:t>
              </a:r>
              <a:endParaRPr lang="en-US" altLang="zh-CN" sz="2400" dirty="0">
                <a:latin typeface="Times New Roman" panose="02020603050405020304" pitchFamily="18" charset="0"/>
                <a:ea typeface="PMingLiU" pitchFamily="18" charset="-120"/>
              </a:endParaRPr>
            </a:p>
          </p:txBody>
        </p:sp>
        <p:sp>
          <p:nvSpPr>
            <p:cNvPr id="35855" name="Oval 166"/>
            <p:cNvSpPr/>
            <p:nvPr/>
          </p:nvSpPr>
          <p:spPr>
            <a:xfrm>
              <a:off x="4544" y="2592"/>
              <a:ext cx="192" cy="192"/>
            </a:xfrm>
            <a:prstGeom prst="ellipse">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E</a:t>
              </a:r>
              <a:endParaRPr lang="en-US" altLang="zh-CN" sz="2400" dirty="0">
                <a:latin typeface="Times New Roman" panose="02020603050405020304" pitchFamily="18" charset="0"/>
                <a:ea typeface="PMingLiU" pitchFamily="18" charset="-120"/>
              </a:endParaRPr>
            </a:p>
          </p:txBody>
        </p:sp>
        <p:sp>
          <p:nvSpPr>
            <p:cNvPr id="35856" name="Oval 167"/>
            <p:cNvSpPr/>
            <p:nvPr/>
          </p:nvSpPr>
          <p:spPr>
            <a:xfrm>
              <a:off x="4088" y="2592"/>
              <a:ext cx="192" cy="192"/>
            </a:xfrm>
            <a:prstGeom prst="ellipse">
              <a:avLst/>
            </a:prstGeom>
            <a:solidFill>
              <a:srgbClr val="666699"/>
            </a:solid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D</a:t>
              </a:r>
              <a:endParaRPr lang="en-US" altLang="zh-CN" sz="2400" dirty="0">
                <a:latin typeface="Times New Roman" panose="02020603050405020304" pitchFamily="18" charset="0"/>
                <a:ea typeface="PMingLiU" pitchFamily="18" charset="-120"/>
              </a:endParaRPr>
            </a:p>
          </p:txBody>
        </p:sp>
        <p:sp>
          <p:nvSpPr>
            <p:cNvPr id="35857" name="AutoShape 168"/>
            <p:cNvSpPr/>
            <p:nvPr/>
          </p:nvSpPr>
          <p:spPr>
            <a:xfrm rot="-5336771">
              <a:off x="4415" y="2592"/>
              <a:ext cx="96" cy="191"/>
            </a:xfrm>
            <a:prstGeom prst="flowChartMerge">
              <a:avLst/>
            </a:prstGeom>
            <a:noFill/>
            <a:ln w="28575" cap="flat" cmpd="sng">
              <a:solidFill>
                <a:srgbClr val="FF0000"/>
              </a:solidFill>
              <a:prstDash val="sysDot"/>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800" dirty="0">
                <a:solidFill>
                  <a:srgbClr val="FF0000"/>
                </a:solidFill>
                <a:latin typeface="Comic Sans MS" panose="030F0702030302020204" pitchFamily="66" charset="0"/>
                <a:ea typeface="PMingLiU" pitchFamily="18" charset="-120"/>
              </a:endParaRPr>
            </a:p>
          </p:txBody>
        </p:sp>
        <p:sp>
          <p:nvSpPr>
            <p:cNvPr id="35858" name="Line 169"/>
            <p:cNvSpPr/>
            <p:nvPr/>
          </p:nvSpPr>
          <p:spPr>
            <a:xfrm flipH="1">
              <a:off x="4512" y="1920"/>
              <a:ext cx="192" cy="288"/>
            </a:xfrm>
            <a:prstGeom prst="line">
              <a:avLst/>
            </a:prstGeom>
            <a:ln w="38100" cap="flat" cmpd="sng">
              <a:solidFill>
                <a:schemeClr val="tx1"/>
              </a:solidFill>
              <a:prstDash val="solid"/>
              <a:headEnd type="none" w="med" len="med"/>
              <a:tailEnd type="none" w="med" len="med"/>
            </a:ln>
          </p:spPr>
        </p:sp>
        <p:sp>
          <p:nvSpPr>
            <p:cNvPr id="35859" name="Line 170"/>
            <p:cNvSpPr/>
            <p:nvPr/>
          </p:nvSpPr>
          <p:spPr>
            <a:xfrm>
              <a:off x="4800" y="1968"/>
              <a:ext cx="192" cy="240"/>
            </a:xfrm>
            <a:prstGeom prst="line">
              <a:avLst/>
            </a:prstGeom>
            <a:ln w="38100" cap="flat" cmpd="sng">
              <a:solidFill>
                <a:schemeClr val="tx1"/>
              </a:solidFill>
              <a:prstDash val="solid"/>
              <a:headEnd type="none" w="med" len="med"/>
              <a:tailEnd type="none" w="med" len="med"/>
            </a:ln>
          </p:spPr>
        </p:sp>
        <p:sp>
          <p:nvSpPr>
            <p:cNvPr id="35860" name="Line 171"/>
            <p:cNvSpPr/>
            <p:nvPr/>
          </p:nvSpPr>
          <p:spPr>
            <a:xfrm rot="1165579" flipH="1">
              <a:off x="4288" y="2352"/>
              <a:ext cx="96" cy="240"/>
            </a:xfrm>
            <a:prstGeom prst="line">
              <a:avLst/>
            </a:prstGeom>
            <a:ln w="38100" cap="flat" cmpd="sng">
              <a:solidFill>
                <a:schemeClr val="tx1"/>
              </a:solidFill>
              <a:prstDash val="solid"/>
              <a:headEnd type="none" w="med" len="med"/>
              <a:tailEnd type="none" w="med" len="med"/>
            </a:ln>
          </p:spPr>
        </p:sp>
        <p:sp>
          <p:nvSpPr>
            <p:cNvPr id="35861" name="Line 172"/>
            <p:cNvSpPr/>
            <p:nvPr/>
          </p:nvSpPr>
          <p:spPr>
            <a:xfrm>
              <a:off x="4512" y="2400"/>
              <a:ext cx="96" cy="192"/>
            </a:xfrm>
            <a:prstGeom prst="line">
              <a:avLst/>
            </a:prstGeom>
            <a:ln w="38100" cap="flat" cmpd="sng">
              <a:solidFill>
                <a:schemeClr val="tx1"/>
              </a:solidFill>
              <a:prstDash val="solid"/>
              <a:headEnd type="none" w="med" len="med"/>
              <a:tailEnd type="none" w="med" len="med"/>
            </a:ln>
          </p:spPr>
        </p:sp>
        <p:sp>
          <p:nvSpPr>
            <p:cNvPr id="35862" name="Line 173"/>
            <p:cNvSpPr/>
            <p:nvPr/>
          </p:nvSpPr>
          <p:spPr>
            <a:xfrm flipH="1">
              <a:off x="4976" y="2352"/>
              <a:ext cx="96" cy="288"/>
            </a:xfrm>
            <a:prstGeom prst="line">
              <a:avLst/>
            </a:prstGeom>
            <a:ln w="28575" cap="flat" cmpd="sng">
              <a:solidFill>
                <a:schemeClr val="tx1"/>
              </a:solidFill>
              <a:prstDash val="sysDot"/>
              <a:headEnd type="none" w="med" len="med"/>
              <a:tailEnd type="none" w="med" len="med"/>
            </a:ln>
          </p:spPr>
        </p:sp>
        <p:sp>
          <p:nvSpPr>
            <p:cNvPr id="35863" name="Line 174"/>
            <p:cNvSpPr/>
            <p:nvPr/>
          </p:nvSpPr>
          <p:spPr>
            <a:xfrm>
              <a:off x="5192" y="2400"/>
              <a:ext cx="144" cy="192"/>
            </a:xfrm>
            <a:prstGeom prst="line">
              <a:avLst/>
            </a:prstGeom>
            <a:ln w="28575" cap="flat" cmpd="sng">
              <a:solidFill>
                <a:schemeClr val="tx1"/>
              </a:solidFill>
              <a:prstDash val="sysDot"/>
              <a:headEnd type="none" w="med" len="med"/>
              <a:tailEnd type="none" w="med" len="med"/>
            </a:ln>
          </p:spPr>
        </p:sp>
        <p:sp>
          <p:nvSpPr>
            <p:cNvPr id="35864" name="Oval 175"/>
            <p:cNvSpPr/>
            <p:nvPr/>
          </p:nvSpPr>
          <p:spPr>
            <a:xfrm>
              <a:off x="3864" y="2928"/>
              <a:ext cx="192" cy="192"/>
            </a:xfrm>
            <a:prstGeom prst="ellipse">
              <a:avLst/>
            </a:prstGeom>
            <a:solidFill>
              <a:srgbClr val="666699"/>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H</a:t>
              </a:r>
              <a:endParaRPr lang="en-US" altLang="zh-CN" sz="2400" dirty="0">
                <a:latin typeface="Times New Roman" panose="02020603050405020304" pitchFamily="18" charset="0"/>
                <a:ea typeface="PMingLiU" pitchFamily="18" charset="-120"/>
              </a:endParaRPr>
            </a:p>
          </p:txBody>
        </p:sp>
        <p:sp>
          <p:nvSpPr>
            <p:cNvPr id="35865" name="Oval 176"/>
            <p:cNvSpPr/>
            <p:nvPr/>
          </p:nvSpPr>
          <p:spPr>
            <a:xfrm>
              <a:off x="4128" y="2928"/>
              <a:ext cx="192" cy="192"/>
            </a:xfrm>
            <a:prstGeom prst="ellipse">
              <a:avLst/>
            </a:prstGeom>
            <a:solidFill>
              <a:srgbClr val="666699"/>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I</a:t>
              </a:r>
              <a:endParaRPr lang="en-US" altLang="zh-CN" sz="2400" dirty="0">
                <a:latin typeface="Times New Roman" panose="02020603050405020304" pitchFamily="18" charset="0"/>
                <a:ea typeface="PMingLiU" pitchFamily="18" charset="-120"/>
              </a:endParaRPr>
            </a:p>
          </p:txBody>
        </p:sp>
        <p:sp>
          <p:nvSpPr>
            <p:cNvPr id="35866" name="Oval 177"/>
            <p:cNvSpPr/>
            <p:nvPr/>
          </p:nvSpPr>
          <p:spPr>
            <a:xfrm>
              <a:off x="4352" y="2928"/>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J</a:t>
              </a:r>
              <a:endParaRPr lang="en-US" altLang="zh-CN" sz="2400" dirty="0">
                <a:latin typeface="Times New Roman" panose="02020603050405020304" pitchFamily="18" charset="0"/>
                <a:ea typeface="PMingLiU" pitchFamily="18" charset="-120"/>
              </a:endParaRPr>
            </a:p>
          </p:txBody>
        </p:sp>
        <p:sp>
          <p:nvSpPr>
            <p:cNvPr id="35867" name="Oval 178"/>
            <p:cNvSpPr/>
            <p:nvPr/>
          </p:nvSpPr>
          <p:spPr>
            <a:xfrm>
              <a:off x="4560" y="2928"/>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K</a:t>
              </a:r>
              <a:endParaRPr lang="en-US" altLang="zh-CN" sz="2400" dirty="0">
                <a:latin typeface="Times New Roman" panose="02020603050405020304" pitchFamily="18" charset="0"/>
                <a:ea typeface="PMingLiU" pitchFamily="18" charset="-120"/>
              </a:endParaRPr>
            </a:p>
          </p:txBody>
        </p:sp>
        <p:sp>
          <p:nvSpPr>
            <p:cNvPr id="35868" name="Oval 179"/>
            <p:cNvSpPr/>
            <p:nvPr/>
          </p:nvSpPr>
          <p:spPr>
            <a:xfrm>
              <a:off x="4760" y="2928"/>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L</a:t>
              </a:r>
              <a:endParaRPr lang="en-US" altLang="zh-CN" sz="2400" dirty="0">
                <a:latin typeface="Times New Roman" panose="02020603050405020304" pitchFamily="18" charset="0"/>
                <a:ea typeface="PMingLiU" pitchFamily="18" charset="-120"/>
              </a:endParaRPr>
            </a:p>
          </p:txBody>
        </p:sp>
        <p:sp>
          <p:nvSpPr>
            <p:cNvPr id="35869" name="Oval 180"/>
            <p:cNvSpPr/>
            <p:nvPr/>
          </p:nvSpPr>
          <p:spPr>
            <a:xfrm>
              <a:off x="4960" y="2928"/>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M</a:t>
              </a:r>
              <a:endParaRPr lang="en-US" altLang="zh-CN" sz="2400" dirty="0">
                <a:latin typeface="Times New Roman" panose="02020603050405020304" pitchFamily="18" charset="0"/>
                <a:ea typeface="PMingLiU" pitchFamily="18" charset="-120"/>
              </a:endParaRPr>
            </a:p>
          </p:txBody>
        </p:sp>
        <p:sp>
          <p:nvSpPr>
            <p:cNvPr id="35870" name="Oval 181"/>
            <p:cNvSpPr/>
            <p:nvPr/>
          </p:nvSpPr>
          <p:spPr>
            <a:xfrm>
              <a:off x="5216" y="2928"/>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N</a:t>
              </a:r>
              <a:endParaRPr lang="en-US" altLang="zh-CN" sz="2400" dirty="0">
                <a:latin typeface="Times New Roman" panose="02020603050405020304" pitchFamily="18" charset="0"/>
                <a:ea typeface="PMingLiU" pitchFamily="18" charset="-120"/>
              </a:endParaRPr>
            </a:p>
          </p:txBody>
        </p:sp>
        <p:sp>
          <p:nvSpPr>
            <p:cNvPr id="35871" name="Line 182"/>
            <p:cNvSpPr/>
            <p:nvPr/>
          </p:nvSpPr>
          <p:spPr>
            <a:xfrm flipH="1">
              <a:off x="3936" y="2736"/>
              <a:ext cx="192" cy="240"/>
            </a:xfrm>
            <a:prstGeom prst="line">
              <a:avLst/>
            </a:prstGeom>
            <a:ln w="38100" cap="flat" cmpd="sng">
              <a:solidFill>
                <a:schemeClr val="tx1"/>
              </a:solidFill>
              <a:prstDash val="solid"/>
              <a:headEnd type="none" w="med" len="med"/>
              <a:tailEnd type="none" w="med" len="med"/>
            </a:ln>
          </p:spPr>
        </p:sp>
        <p:sp>
          <p:nvSpPr>
            <p:cNvPr id="35872" name="Line 183"/>
            <p:cNvSpPr/>
            <p:nvPr/>
          </p:nvSpPr>
          <p:spPr>
            <a:xfrm flipH="1">
              <a:off x="4416" y="2784"/>
              <a:ext cx="144" cy="192"/>
            </a:xfrm>
            <a:prstGeom prst="line">
              <a:avLst/>
            </a:prstGeom>
            <a:ln w="19050" cap="flat" cmpd="sng">
              <a:solidFill>
                <a:schemeClr val="tx1"/>
              </a:solidFill>
              <a:prstDash val="dash"/>
              <a:headEnd type="none" w="med" len="med"/>
              <a:tailEnd type="none" w="med" len="med"/>
            </a:ln>
          </p:spPr>
        </p:sp>
        <p:sp>
          <p:nvSpPr>
            <p:cNvPr id="35873" name="Line 184"/>
            <p:cNvSpPr/>
            <p:nvPr/>
          </p:nvSpPr>
          <p:spPr>
            <a:xfrm flipH="1">
              <a:off x="4800" y="2784"/>
              <a:ext cx="144" cy="192"/>
            </a:xfrm>
            <a:prstGeom prst="line">
              <a:avLst/>
            </a:prstGeom>
            <a:ln w="19050" cap="flat" cmpd="sng">
              <a:solidFill>
                <a:schemeClr val="tx1"/>
              </a:solidFill>
              <a:prstDash val="dash"/>
              <a:headEnd type="none" w="med" len="med"/>
              <a:tailEnd type="none" w="med" len="med"/>
            </a:ln>
          </p:spPr>
        </p:sp>
        <p:sp>
          <p:nvSpPr>
            <p:cNvPr id="35874" name="Line 185"/>
            <p:cNvSpPr/>
            <p:nvPr/>
          </p:nvSpPr>
          <p:spPr>
            <a:xfrm flipH="1">
              <a:off x="5280" y="2736"/>
              <a:ext cx="96" cy="240"/>
            </a:xfrm>
            <a:prstGeom prst="line">
              <a:avLst/>
            </a:prstGeom>
            <a:ln w="19050" cap="flat" cmpd="sng">
              <a:solidFill>
                <a:schemeClr val="tx1"/>
              </a:solidFill>
              <a:prstDash val="dash"/>
              <a:headEnd type="none" w="med" len="med"/>
              <a:tailEnd type="none" w="med" len="med"/>
            </a:ln>
          </p:spPr>
        </p:sp>
        <p:sp>
          <p:nvSpPr>
            <p:cNvPr id="35875" name="Line 186"/>
            <p:cNvSpPr/>
            <p:nvPr/>
          </p:nvSpPr>
          <p:spPr>
            <a:xfrm>
              <a:off x="4176" y="2784"/>
              <a:ext cx="48" cy="144"/>
            </a:xfrm>
            <a:prstGeom prst="line">
              <a:avLst/>
            </a:prstGeom>
            <a:ln w="38100" cap="flat" cmpd="sng">
              <a:solidFill>
                <a:schemeClr val="tx1"/>
              </a:solidFill>
              <a:prstDash val="solid"/>
              <a:headEnd type="none" w="med" len="med"/>
              <a:tailEnd type="none" w="med" len="med"/>
            </a:ln>
          </p:spPr>
        </p:sp>
        <p:sp>
          <p:nvSpPr>
            <p:cNvPr id="35876" name="Line 187"/>
            <p:cNvSpPr/>
            <p:nvPr/>
          </p:nvSpPr>
          <p:spPr>
            <a:xfrm>
              <a:off x="4624" y="2784"/>
              <a:ext cx="48" cy="144"/>
            </a:xfrm>
            <a:prstGeom prst="line">
              <a:avLst/>
            </a:prstGeom>
            <a:ln w="19050" cap="flat" cmpd="sng">
              <a:solidFill>
                <a:schemeClr val="tx1"/>
              </a:solidFill>
              <a:prstDash val="sysDot"/>
              <a:headEnd type="none" w="med" len="med"/>
              <a:tailEnd type="none" w="med" len="med"/>
            </a:ln>
          </p:spPr>
        </p:sp>
        <p:sp>
          <p:nvSpPr>
            <p:cNvPr id="35877" name="Line 188"/>
            <p:cNvSpPr/>
            <p:nvPr/>
          </p:nvSpPr>
          <p:spPr>
            <a:xfrm>
              <a:off x="5000" y="2784"/>
              <a:ext cx="48" cy="144"/>
            </a:xfrm>
            <a:prstGeom prst="line">
              <a:avLst/>
            </a:prstGeom>
            <a:ln w="19050" cap="flat" cmpd="sng">
              <a:solidFill>
                <a:schemeClr val="tx1"/>
              </a:solidFill>
              <a:prstDash val="sysDot"/>
              <a:headEnd type="none" w="med" len="med"/>
              <a:tailEnd type="none" w="med" len="med"/>
            </a:ln>
          </p:spPr>
        </p:sp>
        <p:sp>
          <p:nvSpPr>
            <p:cNvPr id="35878" name="Line 189"/>
            <p:cNvSpPr/>
            <p:nvPr/>
          </p:nvSpPr>
          <p:spPr>
            <a:xfrm>
              <a:off x="5456" y="2784"/>
              <a:ext cx="48" cy="144"/>
            </a:xfrm>
            <a:prstGeom prst="line">
              <a:avLst/>
            </a:prstGeom>
            <a:ln w="19050" cap="flat" cmpd="sng">
              <a:solidFill>
                <a:schemeClr val="tx1"/>
              </a:solidFill>
              <a:prstDash val="sysDot"/>
              <a:headEnd type="none" w="med" len="med"/>
              <a:tailEnd type="none" w="med" len="med"/>
            </a:ln>
          </p:spPr>
        </p:sp>
        <p:sp>
          <p:nvSpPr>
            <p:cNvPr id="35879" name="Oval 190"/>
            <p:cNvSpPr/>
            <p:nvPr/>
          </p:nvSpPr>
          <p:spPr>
            <a:xfrm>
              <a:off x="5432" y="2928"/>
              <a:ext cx="192" cy="192"/>
            </a:xfrm>
            <a:prstGeom prst="ellipse">
              <a:avLst/>
            </a:prstGeom>
            <a:noFill/>
            <a:ln w="9525" cap="flat" cmpd="sng">
              <a:solidFill>
                <a:schemeClr val="tx1"/>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latin typeface="Times New Roman" panose="02020603050405020304" pitchFamily="18" charset="0"/>
                  <a:ea typeface="PMingLiU" pitchFamily="18" charset="-120"/>
                </a:rPr>
                <a:t>O</a:t>
              </a:r>
              <a:endParaRPr lang="en-US" altLang="zh-CN" sz="2400" dirty="0">
                <a:latin typeface="Times New Roman" panose="02020603050405020304" pitchFamily="18" charset="0"/>
                <a:ea typeface="PMingLiU" pitchFamily="18" charset="-120"/>
              </a:endParaRP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000000"/>
                                          </p:val>
                                        </p:tav>
                                        <p:tav tm="100000">
                                          <p:val>
                                            <p:strVal val="#ppt_w"/>
                                          </p:val>
                                        </p:tav>
                                      </p:tavLst>
                                    </p:anim>
                                    <p:anim calcmode="lin" valueType="num">
                                      <p:cBhvr>
                                        <p:cTn id="33"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8195"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8196" name="Rectangle 2"/>
          <p:cNvSpPr>
            <a:spLocks noGrp="1"/>
          </p:cNvSpPr>
          <p:nvPr>
            <p:ph type="title"/>
          </p:nvPr>
        </p:nvSpPr>
        <p:spPr>
          <a:ln/>
        </p:spPr>
        <p:txBody>
          <a:bodyPr vert="horz" wrap="square" lIns="91440" tIns="45720" rIns="91440" bIns="45720" anchor="b" anchorCtr="0"/>
          <a:p>
            <a:pPr eaLnBrk="1" hangingPunct="1"/>
            <a:endParaRPr lang="zh-CN" altLang="zh-CN" dirty="0"/>
          </a:p>
        </p:txBody>
      </p:sp>
      <p:sp>
        <p:nvSpPr>
          <p:cNvPr id="8197" name="Rectangle 3"/>
          <p:cNvSpPr>
            <a:spLocks noGrp="1"/>
          </p:cNvSpPr>
          <p:nvPr>
            <p:ph idx="1"/>
          </p:nvPr>
        </p:nvSpPr>
        <p:spPr>
          <a:ln/>
        </p:spPr>
        <p:txBody>
          <a:bodyPr vert="horz" wrap="square" lIns="91440" tIns="45720" rIns="91440" bIns="45720" anchor="t" anchorCtr="0"/>
          <a:p>
            <a:pPr eaLnBrk="1" hangingPunct="1">
              <a:buNone/>
            </a:pPr>
            <a:endParaRPr lang="en-US" altLang="zh-CN" dirty="0"/>
          </a:p>
          <a:p>
            <a:pPr eaLnBrk="1" hangingPunct="1">
              <a:buNone/>
            </a:pPr>
            <a:endParaRPr lang="en-US" altLang="zh-CN" dirty="0"/>
          </a:p>
          <a:p>
            <a:pPr eaLnBrk="1" hangingPunct="1">
              <a:buNone/>
            </a:pPr>
            <a:r>
              <a:rPr lang="en-US" altLang="zh-CN" sz="4400" b="1" dirty="0">
                <a:latin typeface="Times New Roman" panose="02020603050405020304" pitchFamily="18" charset="0"/>
                <a:ea typeface="楷体_GB2312" pitchFamily="49" charset="-122"/>
              </a:rPr>
              <a:t>             3.1  </a:t>
            </a:r>
            <a:r>
              <a:rPr lang="zh-CN" altLang="en-US" sz="4400" b="1" dirty="0">
                <a:latin typeface="Times New Roman" panose="02020603050405020304" pitchFamily="18" charset="0"/>
                <a:ea typeface="楷体_GB2312" pitchFamily="49" charset="-122"/>
              </a:rPr>
              <a:t>回溯策略</a:t>
            </a:r>
            <a:endParaRPr lang="zh-CN" altLang="en-US" sz="4400" b="1" dirty="0">
              <a:latin typeface="Times New Roman" panose="02020603050405020304" pitchFamily="18" charset="0"/>
              <a:ea typeface="楷体_GB2312" pitchFamily="49" charset="-122"/>
            </a:endParaRPr>
          </a:p>
        </p:txBody>
      </p:sp>
    </p:spTree>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36867"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6868" name="Text Box 66"/>
          <p:cNvSpPr txBox="1"/>
          <p:nvPr/>
        </p:nvSpPr>
        <p:spPr>
          <a:xfrm>
            <a:off x="1339850" y="1412875"/>
            <a:ext cx="6904038"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zh-CN" altLang="en-US" sz="3200" b="1" dirty="0">
                <a:solidFill>
                  <a:srgbClr val="000000"/>
                </a:solidFill>
                <a:latin typeface="Comic Sans MS" panose="030F0702030302020204" pitchFamily="66" charset="0"/>
              </a:rPr>
              <a:t>一个简单二叉树的宽度优先搜索过程</a:t>
            </a:r>
            <a:endParaRPr lang="zh-CN" altLang="en-US" sz="3200" b="1" dirty="0">
              <a:solidFill>
                <a:srgbClr val="000000"/>
              </a:solidFill>
              <a:latin typeface="Comic Sans MS" panose="030F0702030302020204" pitchFamily="66" charset="0"/>
            </a:endParaRPr>
          </a:p>
        </p:txBody>
      </p:sp>
      <p:grpSp>
        <p:nvGrpSpPr>
          <p:cNvPr id="2" name="Group 67"/>
          <p:cNvGrpSpPr/>
          <p:nvPr/>
        </p:nvGrpSpPr>
        <p:grpSpPr>
          <a:xfrm>
            <a:off x="882650" y="2555875"/>
            <a:ext cx="1828800" cy="1600200"/>
            <a:chOff x="480" y="912"/>
            <a:chExt cx="1152" cy="1008"/>
          </a:xfrm>
        </p:grpSpPr>
        <p:sp>
          <p:nvSpPr>
            <p:cNvPr id="36916" name="Oval 68"/>
            <p:cNvSpPr/>
            <p:nvPr/>
          </p:nvSpPr>
          <p:spPr>
            <a:xfrm>
              <a:off x="904" y="912"/>
              <a:ext cx="192" cy="192"/>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000000"/>
                  </a:solidFill>
                  <a:latin typeface="Times New Roman" panose="02020603050405020304" pitchFamily="18" charset="0"/>
                  <a:ea typeface="PMingLiU" pitchFamily="18" charset="-120"/>
                </a:rPr>
                <a:t>A</a:t>
              </a:r>
              <a:endParaRPr lang="en-US" altLang="zh-CN" sz="2400" dirty="0">
                <a:solidFill>
                  <a:srgbClr val="000000"/>
                </a:solidFill>
                <a:latin typeface="Times New Roman" panose="02020603050405020304" pitchFamily="18" charset="0"/>
                <a:ea typeface="PMingLiU" pitchFamily="18" charset="-120"/>
              </a:endParaRPr>
            </a:p>
          </p:txBody>
        </p:sp>
        <p:sp>
          <p:nvSpPr>
            <p:cNvPr id="36917" name="Oval 69"/>
            <p:cNvSpPr/>
            <p:nvPr/>
          </p:nvSpPr>
          <p:spPr>
            <a:xfrm>
              <a:off x="672" y="1344"/>
              <a:ext cx="192" cy="192"/>
            </a:xfrm>
            <a:prstGeom prst="ellipse">
              <a:avLst/>
            </a:prstGeom>
            <a:noFill/>
            <a:ln w="9525" cap="flat" cmpd="sng">
              <a:solidFill>
                <a:srgbClr val="0000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000000"/>
                  </a:solidFill>
                  <a:latin typeface="Times New Roman" panose="02020603050405020304" pitchFamily="18" charset="0"/>
                  <a:ea typeface="PMingLiU" pitchFamily="18" charset="-120"/>
                </a:rPr>
                <a:t>B</a:t>
              </a:r>
              <a:endParaRPr lang="en-US" altLang="zh-CN" sz="2400" dirty="0">
                <a:solidFill>
                  <a:srgbClr val="000000"/>
                </a:solidFill>
                <a:latin typeface="Times New Roman" panose="02020603050405020304" pitchFamily="18" charset="0"/>
                <a:ea typeface="PMingLiU" pitchFamily="18" charset="-120"/>
              </a:endParaRPr>
            </a:p>
          </p:txBody>
        </p:sp>
        <p:sp>
          <p:nvSpPr>
            <p:cNvPr id="36918" name="Oval 70"/>
            <p:cNvSpPr/>
            <p:nvPr/>
          </p:nvSpPr>
          <p:spPr>
            <a:xfrm>
              <a:off x="1104" y="1728"/>
              <a:ext cx="192" cy="192"/>
            </a:xfrm>
            <a:prstGeom prst="ellipse">
              <a:avLst/>
            </a:prstGeom>
            <a:noFill/>
            <a:ln w="9525" cap="flat" cmpd="sng">
              <a:solidFill>
                <a:srgbClr val="0000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000000"/>
                  </a:solidFill>
                  <a:latin typeface="Times New Roman" panose="02020603050405020304" pitchFamily="18" charset="0"/>
                  <a:ea typeface="PMingLiU" pitchFamily="18" charset="-120"/>
                </a:rPr>
                <a:t>F</a:t>
              </a:r>
              <a:endParaRPr lang="en-US" altLang="zh-CN" sz="2400" dirty="0">
                <a:solidFill>
                  <a:srgbClr val="000000"/>
                </a:solidFill>
                <a:latin typeface="Times New Roman" panose="02020603050405020304" pitchFamily="18" charset="0"/>
                <a:ea typeface="PMingLiU" pitchFamily="18" charset="-120"/>
              </a:endParaRPr>
            </a:p>
          </p:txBody>
        </p:sp>
        <p:sp>
          <p:nvSpPr>
            <p:cNvPr id="36919" name="Oval 71"/>
            <p:cNvSpPr/>
            <p:nvPr/>
          </p:nvSpPr>
          <p:spPr>
            <a:xfrm>
              <a:off x="1200" y="1344"/>
              <a:ext cx="192" cy="192"/>
            </a:xfrm>
            <a:prstGeom prst="ellipse">
              <a:avLst/>
            </a:prstGeom>
            <a:noFill/>
            <a:ln w="9525" cap="flat" cmpd="sng">
              <a:solidFill>
                <a:srgbClr val="0000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000000"/>
                  </a:solidFill>
                  <a:latin typeface="Times New Roman" panose="02020603050405020304" pitchFamily="18" charset="0"/>
                  <a:ea typeface="PMingLiU" pitchFamily="18" charset="-120"/>
                </a:rPr>
                <a:t>C</a:t>
              </a:r>
              <a:endParaRPr lang="en-US" altLang="zh-CN" sz="2400" dirty="0">
                <a:solidFill>
                  <a:srgbClr val="000000"/>
                </a:solidFill>
                <a:latin typeface="Times New Roman" panose="02020603050405020304" pitchFamily="18" charset="0"/>
                <a:ea typeface="PMingLiU" pitchFamily="18" charset="-120"/>
              </a:endParaRPr>
            </a:p>
          </p:txBody>
        </p:sp>
        <p:sp>
          <p:nvSpPr>
            <p:cNvPr id="36920" name="Oval 72"/>
            <p:cNvSpPr/>
            <p:nvPr/>
          </p:nvSpPr>
          <p:spPr>
            <a:xfrm>
              <a:off x="1440" y="1728"/>
              <a:ext cx="192" cy="192"/>
            </a:xfrm>
            <a:prstGeom prst="ellipse">
              <a:avLst/>
            </a:prstGeom>
            <a:noFill/>
            <a:ln w="9525" cap="flat" cmpd="sng">
              <a:solidFill>
                <a:srgbClr val="0000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000000"/>
                  </a:solidFill>
                  <a:latin typeface="Times New Roman" panose="02020603050405020304" pitchFamily="18" charset="0"/>
                  <a:ea typeface="PMingLiU" pitchFamily="18" charset="-120"/>
                </a:rPr>
                <a:t>G</a:t>
              </a:r>
              <a:endParaRPr lang="en-US" altLang="zh-CN" sz="2400" dirty="0">
                <a:solidFill>
                  <a:srgbClr val="000000"/>
                </a:solidFill>
                <a:latin typeface="Times New Roman" panose="02020603050405020304" pitchFamily="18" charset="0"/>
                <a:ea typeface="PMingLiU" pitchFamily="18" charset="-120"/>
              </a:endParaRPr>
            </a:p>
          </p:txBody>
        </p:sp>
        <p:sp>
          <p:nvSpPr>
            <p:cNvPr id="36921" name="Oval 73"/>
            <p:cNvSpPr/>
            <p:nvPr/>
          </p:nvSpPr>
          <p:spPr>
            <a:xfrm>
              <a:off x="864" y="1728"/>
              <a:ext cx="192" cy="192"/>
            </a:xfrm>
            <a:prstGeom prst="ellipse">
              <a:avLst/>
            </a:prstGeom>
            <a:noFill/>
            <a:ln w="9525" cap="flat" cmpd="sng">
              <a:solidFill>
                <a:srgbClr val="0000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000000"/>
                  </a:solidFill>
                  <a:latin typeface="Times New Roman" panose="02020603050405020304" pitchFamily="18" charset="0"/>
                  <a:ea typeface="PMingLiU" pitchFamily="18" charset="-120"/>
                </a:rPr>
                <a:t>E</a:t>
              </a:r>
              <a:endParaRPr lang="en-US" altLang="zh-CN" sz="2400" dirty="0">
                <a:solidFill>
                  <a:srgbClr val="000000"/>
                </a:solidFill>
                <a:latin typeface="Times New Roman" panose="02020603050405020304" pitchFamily="18" charset="0"/>
                <a:ea typeface="PMingLiU" pitchFamily="18" charset="-120"/>
              </a:endParaRPr>
            </a:p>
          </p:txBody>
        </p:sp>
        <p:sp>
          <p:nvSpPr>
            <p:cNvPr id="36922" name="Oval 74"/>
            <p:cNvSpPr/>
            <p:nvPr/>
          </p:nvSpPr>
          <p:spPr>
            <a:xfrm>
              <a:off x="480" y="1728"/>
              <a:ext cx="192" cy="192"/>
            </a:xfrm>
            <a:prstGeom prst="ellipse">
              <a:avLst/>
            </a:prstGeom>
            <a:noFill/>
            <a:ln w="9525" cap="flat" cmpd="sng">
              <a:solidFill>
                <a:srgbClr val="0000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000000"/>
                  </a:solidFill>
                  <a:latin typeface="Times New Roman" panose="02020603050405020304" pitchFamily="18" charset="0"/>
                  <a:ea typeface="PMingLiU" pitchFamily="18" charset="-120"/>
                </a:rPr>
                <a:t>D</a:t>
              </a:r>
              <a:endParaRPr lang="en-US" altLang="zh-CN" sz="2400" dirty="0">
                <a:solidFill>
                  <a:srgbClr val="000000"/>
                </a:solidFill>
                <a:latin typeface="Times New Roman" panose="02020603050405020304" pitchFamily="18" charset="0"/>
                <a:ea typeface="PMingLiU" pitchFamily="18" charset="-120"/>
              </a:endParaRPr>
            </a:p>
          </p:txBody>
        </p:sp>
        <p:sp>
          <p:nvSpPr>
            <p:cNvPr id="36923" name="AutoShape 75"/>
            <p:cNvSpPr/>
            <p:nvPr/>
          </p:nvSpPr>
          <p:spPr>
            <a:xfrm rot="-5336771">
              <a:off x="575" y="912"/>
              <a:ext cx="145" cy="191"/>
            </a:xfrm>
            <a:prstGeom prst="flowChartMerge">
              <a:avLst/>
            </a:prstGeom>
            <a:noFill/>
            <a:ln w="28575" cap="flat" cmpd="sng">
              <a:solidFill>
                <a:srgbClr val="FF0000"/>
              </a:solidFill>
              <a:prstDash val="sysDot"/>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800" dirty="0">
                <a:solidFill>
                  <a:srgbClr val="FF0000"/>
                </a:solidFill>
                <a:latin typeface="Comic Sans MS" panose="030F0702030302020204" pitchFamily="66" charset="0"/>
                <a:ea typeface="PMingLiU" pitchFamily="18" charset="-120"/>
              </a:endParaRPr>
            </a:p>
          </p:txBody>
        </p:sp>
        <p:sp>
          <p:nvSpPr>
            <p:cNvPr id="36924" name="Line 76"/>
            <p:cNvSpPr/>
            <p:nvPr/>
          </p:nvSpPr>
          <p:spPr>
            <a:xfrm flipH="1">
              <a:off x="768" y="1056"/>
              <a:ext cx="192" cy="288"/>
            </a:xfrm>
            <a:prstGeom prst="line">
              <a:avLst/>
            </a:prstGeom>
            <a:ln w="28575" cap="flat" cmpd="sng">
              <a:solidFill>
                <a:srgbClr val="000000"/>
              </a:solidFill>
              <a:prstDash val="sysDot"/>
              <a:headEnd type="none" w="med" len="med"/>
              <a:tailEnd type="none" w="med" len="med"/>
            </a:ln>
          </p:spPr>
        </p:sp>
        <p:sp>
          <p:nvSpPr>
            <p:cNvPr id="36925" name="Line 77"/>
            <p:cNvSpPr/>
            <p:nvPr/>
          </p:nvSpPr>
          <p:spPr>
            <a:xfrm>
              <a:off x="1056" y="1104"/>
              <a:ext cx="192" cy="240"/>
            </a:xfrm>
            <a:prstGeom prst="line">
              <a:avLst/>
            </a:prstGeom>
            <a:ln w="28575" cap="flat" cmpd="sng">
              <a:solidFill>
                <a:srgbClr val="000000"/>
              </a:solidFill>
              <a:prstDash val="sysDot"/>
              <a:headEnd type="none" w="med" len="med"/>
              <a:tailEnd type="none" w="med" len="med"/>
            </a:ln>
          </p:spPr>
        </p:sp>
        <p:sp>
          <p:nvSpPr>
            <p:cNvPr id="36926" name="Line 78"/>
            <p:cNvSpPr/>
            <p:nvPr/>
          </p:nvSpPr>
          <p:spPr>
            <a:xfrm flipH="1">
              <a:off x="576" y="1488"/>
              <a:ext cx="96" cy="240"/>
            </a:xfrm>
            <a:prstGeom prst="line">
              <a:avLst/>
            </a:prstGeom>
            <a:ln w="28575" cap="flat" cmpd="sng">
              <a:solidFill>
                <a:srgbClr val="000000"/>
              </a:solidFill>
              <a:prstDash val="sysDot"/>
              <a:headEnd type="none" w="med" len="med"/>
              <a:tailEnd type="none" w="med" len="med"/>
            </a:ln>
          </p:spPr>
        </p:sp>
        <p:sp>
          <p:nvSpPr>
            <p:cNvPr id="36927" name="Line 79"/>
            <p:cNvSpPr/>
            <p:nvPr/>
          </p:nvSpPr>
          <p:spPr>
            <a:xfrm>
              <a:off x="816" y="1536"/>
              <a:ext cx="96" cy="192"/>
            </a:xfrm>
            <a:prstGeom prst="line">
              <a:avLst/>
            </a:prstGeom>
            <a:ln w="28575" cap="flat" cmpd="sng">
              <a:solidFill>
                <a:srgbClr val="000000"/>
              </a:solidFill>
              <a:prstDash val="sysDot"/>
              <a:headEnd type="none" w="med" len="med"/>
              <a:tailEnd type="none" w="med" len="med"/>
            </a:ln>
          </p:spPr>
        </p:sp>
        <p:sp>
          <p:nvSpPr>
            <p:cNvPr id="36928" name="Line 80"/>
            <p:cNvSpPr/>
            <p:nvPr/>
          </p:nvSpPr>
          <p:spPr>
            <a:xfrm flipH="1">
              <a:off x="1152" y="1488"/>
              <a:ext cx="96" cy="288"/>
            </a:xfrm>
            <a:prstGeom prst="line">
              <a:avLst/>
            </a:prstGeom>
            <a:ln w="28575" cap="flat" cmpd="sng">
              <a:solidFill>
                <a:srgbClr val="000000"/>
              </a:solidFill>
              <a:prstDash val="sysDot"/>
              <a:headEnd type="none" w="med" len="med"/>
              <a:tailEnd type="none" w="med" len="med"/>
            </a:ln>
          </p:spPr>
        </p:sp>
        <p:sp>
          <p:nvSpPr>
            <p:cNvPr id="36929" name="Line 81"/>
            <p:cNvSpPr/>
            <p:nvPr/>
          </p:nvSpPr>
          <p:spPr>
            <a:xfrm>
              <a:off x="1344" y="1536"/>
              <a:ext cx="144" cy="192"/>
            </a:xfrm>
            <a:prstGeom prst="line">
              <a:avLst/>
            </a:prstGeom>
            <a:ln w="28575" cap="flat" cmpd="sng">
              <a:solidFill>
                <a:srgbClr val="000000"/>
              </a:solidFill>
              <a:prstDash val="sysDot"/>
              <a:headEnd type="none" w="med" len="med"/>
              <a:tailEnd type="none" w="med" len="med"/>
            </a:ln>
          </p:spPr>
        </p:sp>
      </p:grpSp>
      <p:grpSp>
        <p:nvGrpSpPr>
          <p:cNvPr id="3" name="Group 82"/>
          <p:cNvGrpSpPr/>
          <p:nvPr/>
        </p:nvGrpSpPr>
        <p:grpSpPr>
          <a:xfrm>
            <a:off x="2711450" y="2555875"/>
            <a:ext cx="1905000" cy="1600200"/>
            <a:chOff x="1632" y="912"/>
            <a:chExt cx="1200" cy="1008"/>
          </a:xfrm>
        </p:grpSpPr>
        <p:sp>
          <p:nvSpPr>
            <p:cNvPr id="36902" name="Oval 83"/>
            <p:cNvSpPr/>
            <p:nvPr/>
          </p:nvSpPr>
          <p:spPr>
            <a:xfrm>
              <a:off x="2104" y="912"/>
              <a:ext cx="192" cy="192"/>
            </a:xfrm>
            <a:prstGeom prst="ellipse">
              <a:avLst/>
            </a:prstGeom>
            <a:solidFill>
              <a:srgbClr val="000000"/>
            </a:solid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FFFFFF"/>
                  </a:solidFill>
                  <a:latin typeface="Times New Roman" panose="02020603050405020304" pitchFamily="18" charset="0"/>
                  <a:ea typeface="PMingLiU" pitchFamily="18" charset="-120"/>
                </a:rPr>
                <a:t>A</a:t>
              </a:r>
              <a:endParaRPr lang="en-US" altLang="zh-CN" sz="2400" dirty="0">
                <a:solidFill>
                  <a:srgbClr val="FFFFFF"/>
                </a:solidFill>
                <a:latin typeface="Times New Roman" panose="02020603050405020304" pitchFamily="18" charset="0"/>
                <a:ea typeface="PMingLiU" pitchFamily="18" charset="-120"/>
              </a:endParaRPr>
            </a:p>
          </p:txBody>
        </p:sp>
        <p:sp>
          <p:nvSpPr>
            <p:cNvPr id="36903" name="Oval 84"/>
            <p:cNvSpPr/>
            <p:nvPr/>
          </p:nvSpPr>
          <p:spPr>
            <a:xfrm>
              <a:off x="1872" y="1344"/>
              <a:ext cx="192" cy="192"/>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000000"/>
                  </a:solidFill>
                  <a:latin typeface="Times New Roman" panose="02020603050405020304" pitchFamily="18" charset="0"/>
                  <a:ea typeface="PMingLiU" pitchFamily="18" charset="-120"/>
                </a:rPr>
                <a:t>B</a:t>
              </a:r>
              <a:endParaRPr lang="en-US" altLang="zh-CN" sz="2400" dirty="0">
                <a:solidFill>
                  <a:srgbClr val="000000"/>
                </a:solidFill>
                <a:latin typeface="Times New Roman" panose="02020603050405020304" pitchFamily="18" charset="0"/>
                <a:ea typeface="PMingLiU" pitchFamily="18" charset="-120"/>
              </a:endParaRPr>
            </a:p>
          </p:txBody>
        </p:sp>
        <p:sp>
          <p:nvSpPr>
            <p:cNvPr id="36904" name="Oval 85"/>
            <p:cNvSpPr/>
            <p:nvPr/>
          </p:nvSpPr>
          <p:spPr>
            <a:xfrm>
              <a:off x="2304" y="1728"/>
              <a:ext cx="192" cy="192"/>
            </a:xfrm>
            <a:prstGeom prst="ellipse">
              <a:avLst/>
            </a:prstGeom>
            <a:noFill/>
            <a:ln w="9525" cap="flat" cmpd="sng">
              <a:solidFill>
                <a:srgbClr val="0000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000000"/>
                  </a:solidFill>
                  <a:latin typeface="Times New Roman" panose="02020603050405020304" pitchFamily="18" charset="0"/>
                  <a:ea typeface="PMingLiU" pitchFamily="18" charset="-120"/>
                </a:rPr>
                <a:t>F</a:t>
              </a:r>
              <a:endParaRPr lang="en-US" altLang="zh-CN" sz="2400" dirty="0">
                <a:solidFill>
                  <a:srgbClr val="000000"/>
                </a:solidFill>
                <a:latin typeface="Times New Roman" panose="02020603050405020304" pitchFamily="18" charset="0"/>
                <a:ea typeface="PMingLiU" pitchFamily="18" charset="-120"/>
              </a:endParaRPr>
            </a:p>
          </p:txBody>
        </p:sp>
        <p:sp>
          <p:nvSpPr>
            <p:cNvPr id="36905" name="Oval 86"/>
            <p:cNvSpPr/>
            <p:nvPr/>
          </p:nvSpPr>
          <p:spPr>
            <a:xfrm>
              <a:off x="2400" y="1344"/>
              <a:ext cx="192" cy="192"/>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000000"/>
                  </a:solidFill>
                  <a:latin typeface="Times New Roman" panose="02020603050405020304" pitchFamily="18" charset="0"/>
                  <a:ea typeface="PMingLiU" pitchFamily="18" charset="-120"/>
                </a:rPr>
                <a:t>C</a:t>
              </a:r>
              <a:endParaRPr lang="en-US" altLang="zh-CN" sz="2400" dirty="0">
                <a:solidFill>
                  <a:srgbClr val="000000"/>
                </a:solidFill>
                <a:latin typeface="Times New Roman" panose="02020603050405020304" pitchFamily="18" charset="0"/>
                <a:ea typeface="PMingLiU" pitchFamily="18" charset="-120"/>
              </a:endParaRPr>
            </a:p>
          </p:txBody>
        </p:sp>
        <p:sp>
          <p:nvSpPr>
            <p:cNvPr id="36906" name="Oval 87"/>
            <p:cNvSpPr/>
            <p:nvPr/>
          </p:nvSpPr>
          <p:spPr>
            <a:xfrm>
              <a:off x="2640" y="1728"/>
              <a:ext cx="192" cy="192"/>
            </a:xfrm>
            <a:prstGeom prst="ellipse">
              <a:avLst/>
            </a:prstGeom>
            <a:noFill/>
            <a:ln w="9525" cap="flat" cmpd="sng">
              <a:solidFill>
                <a:srgbClr val="0000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000000"/>
                  </a:solidFill>
                  <a:latin typeface="Times New Roman" panose="02020603050405020304" pitchFamily="18" charset="0"/>
                  <a:ea typeface="PMingLiU" pitchFamily="18" charset="-120"/>
                </a:rPr>
                <a:t>G</a:t>
              </a:r>
              <a:endParaRPr lang="en-US" altLang="zh-CN" sz="2400" dirty="0">
                <a:solidFill>
                  <a:srgbClr val="000000"/>
                </a:solidFill>
                <a:latin typeface="Times New Roman" panose="02020603050405020304" pitchFamily="18" charset="0"/>
                <a:ea typeface="PMingLiU" pitchFamily="18" charset="-120"/>
              </a:endParaRPr>
            </a:p>
          </p:txBody>
        </p:sp>
        <p:sp>
          <p:nvSpPr>
            <p:cNvPr id="36907" name="Oval 88"/>
            <p:cNvSpPr/>
            <p:nvPr/>
          </p:nvSpPr>
          <p:spPr>
            <a:xfrm>
              <a:off x="2064" y="1728"/>
              <a:ext cx="192" cy="192"/>
            </a:xfrm>
            <a:prstGeom prst="ellipse">
              <a:avLst/>
            </a:prstGeom>
            <a:noFill/>
            <a:ln w="9525" cap="flat" cmpd="sng">
              <a:solidFill>
                <a:srgbClr val="0000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000000"/>
                  </a:solidFill>
                  <a:latin typeface="Times New Roman" panose="02020603050405020304" pitchFamily="18" charset="0"/>
                  <a:ea typeface="PMingLiU" pitchFamily="18" charset="-120"/>
                </a:rPr>
                <a:t>E</a:t>
              </a:r>
              <a:endParaRPr lang="en-US" altLang="zh-CN" sz="2400" dirty="0">
                <a:solidFill>
                  <a:srgbClr val="000000"/>
                </a:solidFill>
                <a:latin typeface="Times New Roman" panose="02020603050405020304" pitchFamily="18" charset="0"/>
                <a:ea typeface="PMingLiU" pitchFamily="18" charset="-120"/>
              </a:endParaRPr>
            </a:p>
          </p:txBody>
        </p:sp>
        <p:sp>
          <p:nvSpPr>
            <p:cNvPr id="36908" name="Oval 89"/>
            <p:cNvSpPr/>
            <p:nvPr/>
          </p:nvSpPr>
          <p:spPr>
            <a:xfrm>
              <a:off x="1680" y="1728"/>
              <a:ext cx="192" cy="192"/>
            </a:xfrm>
            <a:prstGeom prst="ellipse">
              <a:avLst/>
            </a:prstGeom>
            <a:noFill/>
            <a:ln w="9525" cap="flat" cmpd="sng">
              <a:solidFill>
                <a:srgbClr val="0000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000000"/>
                  </a:solidFill>
                  <a:latin typeface="Times New Roman" panose="02020603050405020304" pitchFamily="18" charset="0"/>
                  <a:ea typeface="PMingLiU" pitchFamily="18" charset="-120"/>
                </a:rPr>
                <a:t>D</a:t>
              </a:r>
              <a:endParaRPr lang="en-US" altLang="zh-CN" sz="2400" dirty="0">
                <a:solidFill>
                  <a:srgbClr val="000000"/>
                </a:solidFill>
                <a:latin typeface="Times New Roman" panose="02020603050405020304" pitchFamily="18" charset="0"/>
                <a:ea typeface="PMingLiU" pitchFamily="18" charset="-120"/>
              </a:endParaRPr>
            </a:p>
          </p:txBody>
        </p:sp>
        <p:sp>
          <p:nvSpPr>
            <p:cNvPr id="36909" name="AutoShape 90"/>
            <p:cNvSpPr/>
            <p:nvPr/>
          </p:nvSpPr>
          <p:spPr>
            <a:xfrm rot="-5336771">
              <a:off x="1655" y="1321"/>
              <a:ext cx="145" cy="191"/>
            </a:xfrm>
            <a:prstGeom prst="flowChartMerge">
              <a:avLst/>
            </a:prstGeom>
            <a:noFill/>
            <a:ln w="28575" cap="flat" cmpd="sng">
              <a:solidFill>
                <a:srgbClr val="FF0000"/>
              </a:solidFill>
              <a:prstDash val="sysDot"/>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800" dirty="0">
                <a:solidFill>
                  <a:srgbClr val="FF0000"/>
                </a:solidFill>
                <a:latin typeface="Comic Sans MS" panose="030F0702030302020204" pitchFamily="66" charset="0"/>
                <a:ea typeface="PMingLiU" pitchFamily="18" charset="-120"/>
              </a:endParaRPr>
            </a:p>
          </p:txBody>
        </p:sp>
        <p:sp>
          <p:nvSpPr>
            <p:cNvPr id="36910" name="Line 91"/>
            <p:cNvSpPr/>
            <p:nvPr/>
          </p:nvSpPr>
          <p:spPr>
            <a:xfrm flipH="1">
              <a:off x="1968" y="1056"/>
              <a:ext cx="192" cy="288"/>
            </a:xfrm>
            <a:prstGeom prst="line">
              <a:avLst/>
            </a:prstGeom>
            <a:ln w="38100" cap="flat" cmpd="sng">
              <a:solidFill>
                <a:srgbClr val="000000"/>
              </a:solidFill>
              <a:prstDash val="solid"/>
              <a:headEnd type="none" w="med" len="med"/>
              <a:tailEnd type="none" w="med" len="med"/>
            </a:ln>
          </p:spPr>
        </p:sp>
        <p:sp>
          <p:nvSpPr>
            <p:cNvPr id="36911" name="Line 92"/>
            <p:cNvSpPr/>
            <p:nvPr/>
          </p:nvSpPr>
          <p:spPr>
            <a:xfrm>
              <a:off x="2256" y="1104"/>
              <a:ext cx="192" cy="240"/>
            </a:xfrm>
            <a:prstGeom prst="line">
              <a:avLst/>
            </a:prstGeom>
            <a:ln w="38100" cap="flat" cmpd="sng">
              <a:solidFill>
                <a:srgbClr val="000000"/>
              </a:solidFill>
              <a:prstDash val="solid"/>
              <a:headEnd type="none" w="med" len="med"/>
              <a:tailEnd type="none" w="med" len="med"/>
            </a:ln>
          </p:spPr>
        </p:sp>
        <p:sp>
          <p:nvSpPr>
            <p:cNvPr id="36912" name="Line 93"/>
            <p:cNvSpPr/>
            <p:nvPr/>
          </p:nvSpPr>
          <p:spPr>
            <a:xfrm flipH="1">
              <a:off x="1776" y="1488"/>
              <a:ext cx="96" cy="240"/>
            </a:xfrm>
            <a:prstGeom prst="line">
              <a:avLst/>
            </a:prstGeom>
            <a:ln w="28575" cap="flat" cmpd="sng">
              <a:solidFill>
                <a:srgbClr val="000000"/>
              </a:solidFill>
              <a:prstDash val="sysDot"/>
              <a:headEnd type="none" w="med" len="med"/>
              <a:tailEnd type="none" w="med" len="med"/>
            </a:ln>
          </p:spPr>
        </p:sp>
        <p:sp>
          <p:nvSpPr>
            <p:cNvPr id="36913" name="Line 94"/>
            <p:cNvSpPr/>
            <p:nvPr/>
          </p:nvSpPr>
          <p:spPr>
            <a:xfrm>
              <a:off x="2016" y="1536"/>
              <a:ext cx="96" cy="192"/>
            </a:xfrm>
            <a:prstGeom prst="line">
              <a:avLst/>
            </a:prstGeom>
            <a:ln w="28575" cap="flat" cmpd="sng">
              <a:solidFill>
                <a:srgbClr val="000000"/>
              </a:solidFill>
              <a:prstDash val="sysDot"/>
              <a:headEnd type="none" w="med" len="med"/>
              <a:tailEnd type="none" w="med" len="med"/>
            </a:ln>
          </p:spPr>
        </p:sp>
        <p:sp>
          <p:nvSpPr>
            <p:cNvPr id="36914" name="Line 95"/>
            <p:cNvSpPr/>
            <p:nvPr/>
          </p:nvSpPr>
          <p:spPr>
            <a:xfrm flipH="1">
              <a:off x="2352" y="1488"/>
              <a:ext cx="96" cy="288"/>
            </a:xfrm>
            <a:prstGeom prst="line">
              <a:avLst/>
            </a:prstGeom>
            <a:ln w="28575" cap="flat" cmpd="sng">
              <a:solidFill>
                <a:srgbClr val="000000"/>
              </a:solidFill>
              <a:prstDash val="sysDot"/>
              <a:headEnd type="none" w="med" len="med"/>
              <a:tailEnd type="none" w="med" len="med"/>
            </a:ln>
          </p:spPr>
        </p:sp>
        <p:sp>
          <p:nvSpPr>
            <p:cNvPr id="36915" name="Line 96"/>
            <p:cNvSpPr/>
            <p:nvPr/>
          </p:nvSpPr>
          <p:spPr>
            <a:xfrm>
              <a:off x="2544" y="1536"/>
              <a:ext cx="144" cy="192"/>
            </a:xfrm>
            <a:prstGeom prst="line">
              <a:avLst/>
            </a:prstGeom>
            <a:ln w="28575" cap="flat" cmpd="sng">
              <a:solidFill>
                <a:srgbClr val="000000"/>
              </a:solidFill>
              <a:prstDash val="sysDot"/>
              <a:headEnd type="none" w="med" len="med"/>
              <a:tailEnd type="none" w="med" len="med"/>
            </a:ln>
          </p:spPr>
        </p:sp>
      </p:grpSp>
      <p:grpSp>
        <p:nvGrpSpPr>
          <p:cNvPr id="4" name="Group 97"/>
          <p:cNvGrpSpPr/>
          <p:nvPr/>
        </p:nvGrpSpPr>
        <p:grpSpPr>
          <a:xfrm>
            <a:off x="4845050" y="2555875"/>
            <a:ext cx="1828800" cy="1600200"/>
            <a:chOff x="2976" y="912"/>
            <a:chExt cx="1152" cy="1008"/>
          </a:xfrm>
        </p:grpSpPr>
        <p:sp>
          <p:nvSpPr>
            <p:cNvPr id="36888" name="Oval 98"/>
            <p:cNvSpPr/>
            <p:nvPr/>
          </p:nvSpPr>
          <p:spPr>
            <a:xfrm>
              <a:off x="3400" y="912"/>
              <a:ext cx="192" cy="192"/>
            </a:xfrm>
            <a:prstGeom prst="ellipse">
              <a:avLst/>
            </a:prstGeom>
            <a:solidFill>
              <a:srgbClr val="000000"/>
            </a:solid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FFFFFF"/>
                  </a:solidFill>
                  <a:latin typeface="Times New Roman" panose="02020603050405020304" pitchFamily="18" charset="0"/>
                  <a:ea typeface="PMingLiU" pitchFamily="18" charset="-120"/>
                </a:rPr>
                <a:t>A</a:t>
              </a:r>
              <a:endParaRPr lang="en-US" altLang="zh-CN" sz="2400" dirty="0">
                <a:solidFill>
                  <a:srgbClr val="FFFFFF"/>
                </a:solidFill>
                <a:latin typeface="Times New Roman" panose="02020603050405020304" pitchFamily="18" charset="0"/>
                <a:ea typeface="PMingLiU" pitchFamily="18" charset="-120"/>
              </a:endParaRPr>
            </a:p>
          </p:txBody>
        </p:sp>
        <p:sp>
          <p:nvSpPr>
            <p:cNvPr id="36889" name="Oval 99"/>
            <p:cNvSpPr/>
            <p:nvPr/>
          </p:nvSpPr>
          <p:spPr>
            <a:xfrm>
              <a:off x="3168" y="1344"/>
              <a:ext cx="192" cy="192"/>
            </a:xfrm>
            <a:prstGeom prst="ellipse">
              <a:avLst/>
            </a:prstGeom>
            <a:solidFill>
              <a:srgbClr val="000000"/>
            </a:solid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FFFFFF"/>
                  </a:solidFill>
                  <a:latin typeface="Times New Roman" panose="02020603050405020304" pitchFamily="18" charset="0"/>
                  <a:ea typeface="PMingLiU" pitchFamily="18" charset="-120"/>
                </a:rPr>
                <a:t>B</a:t>
              </a:r>
              <a:endParaRPr lang="en-US" altLang="zh-CN" sz="2400" dirty="0">
                <a:solidFill>
                  <a:srgbClr val="FFFFFF"/>
                </a:solidFill>
                <a:latin typeface="Times New Roman" panose="02020603050405020304" pitchFamily="18" charset="0"/>
                <a:ea typeface="PMingLiU" pitchFamily="18" charset="-120"/>
              </a:endParaRPr>
            </a:p>
          </p:txBody>
        </p:sp>
        <p:sp>
          <p:nvSpPr>
            <p:cNvPr id="36890" name="Oval 100"/>
            <p:cNvSpPr/>
            <p:nvPr/>
          </p:nvSpPr>
          <p:spPr>
            <a:xfrm>
              <a:off x="3600" y="1728"/>
              <a:ext cx="192" cy="192"/>
            </a:xfrm>
            <a:prstGeom prst="ellipse">
              <a:avLst/>
            </a:prstGeom>
            <a:noFill/>
            <a:ln w="9525" cap="flat" cmpd="sng">
              <a:solidFill>
                <a:srgbClr val="0000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000000"/>
                  </a:solidFill>
                  <a:latin typeface="Times New Roman" panose="02020603050405020304" pitchFamily="18" charset="0"/>
                  <a:ea typeface="PMingLiU" pitchFamily="18" charset="-120"/>
                </a:rPr>
                <a:t>F</a:t>
              </a:r>
              <a:endParaRPr lang="en-US" altLang="zh-CN" sz="2400" dirty="0">
                <a:solidFill>
                  <a:srgbClr val="000000"/>
                </a:solidFill>
                <a:latin typeface="Times New Roman" panose="02020603050405020304" pitchFamily="18" charset="0"/>
                <a:ea typeface="PMingLiU" pitchFamily="18" charset="-120"/>
              </a:endParaRPr>
            </a:p>
          </p:txBody>
        </p:sp>
        <p:sp>
          <p:nvSpPr>
            <p:cNvPr id="36891" name="Oval 101"/>
            <p:cNvSpPr/>
            <p:nvPr/>
          </p:nvSpPr>
          <p:spPr>
            <a:xfrm>
              <a:off x="3696" y="1344"/>
              <a:ext cx="192" cy="192"/>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000000"/>
                  </a:solidFill>
                  <a:latin typeface="Times New Roman" panose="02020603050405020304" pitchFamily="18" charset="0"/>
                  <a:ea typeface="PMingLiU" pitchFamily="18" charset="-120"/>
                </a:rPr>
                <a:t>C</a:t>
              </a:r>
              <a:endParaRPr lang="en-US" altLang="zh-CN" sz="2400" dirty="0">
                <a:solidFill>
                  <a:srgbClr val="000000"/>
                </a:solidFill>
                <a:latin typeface="Times New Roman" panose="02020603050405020304" pitchFamily="18" charset="0"/>
                <a:ea typeface="PMingLiU" pitchFamily="18" charset="-120"/>
              </a:endParaRPr>
            </a:p>
          </p:txBody>
        </p:sp>
        <p:sp>
          <p:nvSpPr>
            <p:cNvPr id="36892" name="Oval 102"/>
            <p:cNvSpPr/>
            <p:nvPr/>
          </p:nvSpPr>
          <p:spPr>
            <a:xfrm>
              <a:off x="3936" y="1728"/>
              <a:ext cx="192" cy="192"/>
            </a:xfrm>
            <a:prstGeom prst="ellipse">
              <a:avLst/>
            </a:prstGeom>
            <a:noFill/>
            <a:ln w="9525" cap="flat" cmpd="sng">
              <a:solidFill>
                <a:srgbClr val="0000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000000"/>
                  </a:solidFill>
                  <a:latin typeface="Times New Roman" panose="02020603050405020304" pitchFamily="18" charset="0"/>
                  <a:ea typeface="PMingLiU" pitchFamily="18" charset="-120"/>
                </a:rPr>
                <a:t>G</a:t>
              </a:r>
              <a:endParaRPr lang="en-US" altLang="zh-CN" sz="2400" dirty="0">
                <a:solidFill>
                  <a:srgbClr val="000000"/>
                </a:solidFill>
                <a:latin typeface="Times New Roman" panose="02020603050405020304" pitchFamily="18" charset="0"/>
                <a:ea typeface="PMingLiU" pitchFamily="18" charset="-120"/>
              </a:endParaRPr>
            </a:p>
          </p:txBody>
        </p:sp>
        <p:sp>
          <p:nvSpPr>
            <p:cNvPr id="36893" name="Oval 103"/>
            <p:cNvSpPr/>
            <p:nvPr/>
          </p:nvSpPr>
          <p:spPr>
            <a:xfrm>
              <a:off x="3360" y="1728"/>
              <a:ext cx="192" cy="192"/>
            </a:xfrm>
            <a:prstGeom prst="ellipse">
              <a:avLst/>
            </a:prstGeom>
            <a:no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000000"/>
                  </a:solidFill>
                  <a:latin typeface="Times New Roman" panose="02020603050405020304" pitchFamily="18" charset="0"/>
                  <a:ea typeface="PMingLiU" pitchFamily="18" charset="-120"/>
                </a:rPr>
                <a:t>E</a:t>
              </a:r>
              <a:endParaRPr lang="en-US" altLang="zh-CN" sz="2400" dirty="0">
                <a:solidFill>
                  <a:srgbClr val="000000"/>
                </a:solidFill>
                <a:latin typeface="Times New Roman" panose="02020603050405020304" pitchFamily="18" charset="0"/>
                <a:ea typeface="PMingLiU" pitchFamily="18" charset="-120"/>
              </a:endParaRPr>
            </a:p>
          </p:txBody>
        </p:sp>
        <p:sp>
          <p:nvSpPr>
            <p:cNvPr id="36894" name="Oval 104"/>
            <p:cNvSpPr/>
            <p:nvPr/>
          </p:nvSpPr>
          <p:spPr>
            <a:xfrm>
              <a:off x="2976" y="1728"/>
              <a:ext cx="192" cy="192"/>
            </a:xfrm>
            <a:prstGeom prst="ellipse">
              <a:avLst/>
            </a:prstGeom>
            <a:no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000000"/>
                  </a:solidFill>
                  <a:latin typeface="Times New Roman" panose="02020603050405020304" pitchFamily="18" charset="0"/>
                  <a:ea typeface="PMingLiU" pitchFamily="18" charset="-120"/>
                </a:rPr>
                <a:t>D</a:t>
              </a:r>
              <a:endParaRPr lang="en-US" altLang="zh-CN" sz="2400" dirty="0">
                <a:solidFill>
                  <a:srgbClr val="000000"/>
                </a:solidFill>
                <a:latin typeface="Times New Roman" panose="02020603050405020304" pitchFamily="18" charset="0"/>
                <a:ea typeface="PMingLiU" pitchFamily="18" charset="-120"/>
              </a:endParaRPr>
            </a:p>
          </p:txBody>
        </p:sp>
        <p:sp>
          <p:nvSpPr>
            <p:cNvPr id="36895" name="AutoShape 105"/>
            <p:cNvSpPr/>
            <p:nvPr/>
          </p:nvSpPr>
          <p:spPr>
            <a:xfrm rot="-5336771">
              <a:off x="3479" y="1369"/>
              <a:ext cx="145" cy="191"/>
            </a:xfrm>
            <a:prstGeom prst="flowChartMerge">
              <a:avLst/>
            </a:prstGeom>
            <a:noFill/>
            <a:ln w="28575" cap="flat" cmpd="sng">
              <a:solidFill>
                <a:srgbClr val="FF0000"/>
              </a:solidFill>
              <a:prstDash val="sysDot"/>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800" dirty="0">
                <a:solidFill>
                  <a:srgbClr val="FF0000"/>
                </a:solidFill>
                <a:latin typeface="Comic Sans MS" panose="030F0702030302020204" pitchFamily="66" charset="0"/>
                <a:ea typeface="PMingLiU" pitchFamily="18" charset="-120"/>
              </a:endParaRPr>
            </a:p>
          </p:txBody>
        </p:sp>
        <p:sp>
          <p:nvSpPr>
            <p:cNvPr id="36896" name="Line 106"/>
            <p:cNvSpPr/>
            <p:nvPr/>
          </p:nvSpPr>
          <p:spPr>
            <a:xfrm flipH="1">
              <a:off x="3264" y="1056"/>
              <a:ext cx="192" cy="288"/>
            </a:xfrm>
            <a:prstGeom prst="line">
              <a:avLst/>
            </a:prstGeom>
            <a:ln w="38100" cap="flat" cmpd="sng">
              <a:solidFill>
                <a:srgbClr val="000000"/>
              </a:solidFill>
              <a:prstDash val="solid"/>
              <a:headEnd type="none" w="med" len="med"/>
              <a:tailEnd type="none" w="med" len="med"/>
            </a:ln>
          </p:spPr>
        </p:sp>
        <p:sp>
          <p:nvSpPr>
            <p:cNvPr id="36897" name="Line 107"/>
            <p:cNvSpPr/>
            <p:nvPr/>
          </p:nvSpPr>
          <p:spPr>
            <a:xfrm>
              <a:off x="3552" y="1104"/>
              <a:ext cx="192" cy="240"/>
            </a:xfrm>
            <a:prstGeom prst="line">
              <a:avLst/>
            </a:prstGeom>
            <a:ln w="38100" cap="flat" cmpd="sng">
              <a:solidFill>
                <a:srgbClr val="000000"/>
              </a:solidFill>
              <a:prstDash val="solid"/>
              <a:headEnd type="none" w="med" len="med"/>
              <a:tailEnd type="none" w="med" len="med"/>
            </a:ln>
          </p:spPr>
        </p:sp>
        <p:sp>
          <p:nvSpPr>
            <p:cNvPr id="36898" name="Line 108"/>
            <p:cNvSpPr/>
            <p:nvPr/>
          </p:nvSpPr>
          <p:spPr>
            <a:xfrm flipH="1">
              <a:off x="3072" y="1488"/>
              <a:ext cx="96" cy="240"/>
            </a:xfrm>
            <a:prstGeom prst="line">
              <a:avLst/>
            </a:prstGeom>
            <a:ln w="38100" cap="flat" cmpd="sng">
              <a:solidFill>
                <a:srgbClr val="000000"/>
              </a:solidFill>
              <a:prstDash val="solid"/>
              <a:headEnd type="none" w="med" len="med"/>
              <a:tailEnd type="none" w="med" len="med"/>
            </a:ln>
          </p:spPr>
        </p:sp>
        <p:sp>
          <p:nvSpPr>
            <p:cNvPr id="36899" name="Line 109"/>
            <p:cNvSpPr/>
            <p:nvPr/>
          </p:nvSpPr>
          <p:spPr>
            <a:xfrm>
              <a:off x="3312" y="1536"/>
              <a:ext cx="96" cy="192"/>
            </a:xfrm>
            <a:prstGeom prst="line">
              <a:avLst/>
            </a:prstGeom>
            <a:ln w="38100" cap="flat" cmpd="sng">
              <a:solidFill>
                <a:srgbClr val="000000"/>
              </a:solidFill>
              <a:prstDash val="solid"/>
              <a:headEnd type="none" w="med" len="med"/>
              <a:tailEnd type="none" w="med" len="med"/>
            </a:ln>
          </p:spPr>
        </p:sp>
        <p:sp>
          <p:nvSpPr>
            <p:cNvPr id="36900" name="Line 110"/>
            <p:cNvSpPr/>
            <p:nvPr/>
          </p:nvSpPr>
          <p:spPr>
            <a:xfrm flipH="1">
              <a:off x="3648" y="1488"/>
              <a:ext cx="96" cy="288"/>
            </a:xfrm>
            <a:prstGeom prst="line">
              <a:avLst/>
            </a:prstGeom>
            <a:ln w="28575" cap="flat" cmpd="sng">
              <a:solidFill>
                <a:srgbClr val="000000"/>
              </a:solidFill>
              <a:prstDash val="sysDot"/>
              <a:headEnd type="none" w="med" len="med"/>
              <a:tailEnd type="none" w="med" len="med"/>
            </a:ln>
          </p:spPr>
        </p:sp>
        <p:sp>
          <p:nvSpPr>
            <p:cNvPr id="36901" name="Line 111"/>
            <p:cNvSpPr/>
            <p:nvPr/>
          </p:nvSpPr>
          <p:spPr>
            <a:xfrm>
              <a:off x="3840" y="1536"/>
              <a:ext cx="144" cy="192"/>
            </a:xfrm>
            <a:prstGeom prst="line">
              <a:avLst/>
            </a:prstGeom>
            <a:ln w="28575" cap="flat" cmpd="sng">
              <a:solidFill>
                <a:srgbClr val="000000"/>
              </a:solidFill>
              <a:prstDash val="sysDot"/>
              <a:headEnd type="none" w="med" len="med"/>
              <a:tailEnd type="none" w="med" len="med"/>
            </a:ln>
          </p:spPr>
        </p:sp>
      </p:grpSp>
      <p:grpSp>
        <p:nvGrpSpPr>
          <p:cNvPr id="5" name="Group 112"/>
          <p:cNvGrpSpPr/>
          <p:nvPr/>
        </p:nvGrpSpPr>
        <p:grpSpPr>
          <a:xfrm>
            <a:off x="6826250" y="2517775"/>
            <a:ext cx="2209800" cy="1600200"/>
            <a:chOff x="4224" y="888"/>
            <a:chExt cx="1392" cy="1008"/>
          </a:xfrm>
        </p:grpSpPr>
        <p:sp>
          <p:nvSpPr>
            <p:cNvPr id="36874" name="Oval 113"/>
            <p:cNvSpPr/>
            <p:nvPr/>
          </p:nvSpPr>
          <p:spPr>
            <a:xfrm>
              <a:off x="4888" y="888"/>
              <a:ext cx="192" cy="192"/>
            </a:xfrm>
            <a:prstGeom prst="ellipse">
              <a:avLst/>
            </a:prstGeom>
            <a:solidFill>
              <a:srgbClr val="000000"/>
            </a:solid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FFFFFF"/>
                  </a:solidFill>
                  <a:latin typeface="Times New Roman" panose="02020603050405020304" pitchFamily="18" charset="0"/>
                  <a:ea typeface="PMingLiU" pitchFamily="18" charset="-120"/>
                </a:rPr>
                <a:t>A</a:t>
              </a:r>
              <a:endParaRPr lang="en-US" altLang="zh-CN" sz="2400" dirty="0">
                <a:solidFill>
                  <a:srgbClr val="FFFFFF"/>
                </a:solidFill>
                <a:latin typeface="Times New Roman" panose="02020603050405020304" pitchFamily="18" charset="0"/>
                <a:ea typeface="PMingLiU" pitchFamily="18" charset="-120"/>
              </a:endParaRPr>
            </a:p>
          </p:txBody>
        </p:sp>
        <p:sp>
          <p:nvSpPr>
            <p:cNvPr id="36875" name="Oval 114"/>
            <p:cNvSpPr/>
            <p:nvPr/>
          </p:nvSpPr>
          <p:spPr>
            <a:xfrm>
              <a:off x="4656" y="1320"/>
              <a:ext cx="192" cy="192"/>
            </a:xfrm>
            <a:prstGeom prst="ellipse">
              <a:avLst/>
            </a:prstGeom>
            <a:solidFill>
              <a:srgbClr val="000000"/>
            </a:solid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FFFFFF"/>
                  </a:solidFill>
                  <a:latin typeface="Times New Roman" panose="02020603050405020304" pitchFamily="18" charset="0"/>
                  <a:ea typeface="PMingLiU" pitchFamily="18" charset="-120"/>
                </a:rPr>
                <a:t>B</a:t>
              </a:r>
              <a:endParaRPr lang="en-US" altLang="zh-CN" sz="2400" dirty="0">
                <a:solidFill>
                  <a:srgbClr val="FFFFFF"/>
                </a:solidFill>
                <a:latin typeface="Times New Roman" panose="02020603050405020304" pitchFamily="18" charset="0"/>
                <a:ea typeface="PMingLiU" pitchFamily="18" charset="-120"/>
              </a:endParaRPr>
            </a:p>
          </p:txBody>
        </p:sp>
        <p:sp>
          <p:nvSpPr>
            <p:cNvPr id="36876" name="Oval 115"/>
            <p:cNvSpPr/>
            <p:nvPr/>
          </p:nvSpPr>
          <p:spPr>
            <a:xfrm>
              <a:off x="5088" y="1704"/>
              <a:ext cx="192" cy="192"/>
            </a:xfrm>
            <a:prstGeom prst="ellipse">
              <a:avLst/>
            </a:prstGeom>
            <a:no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000000"/>
                  </a:solidFill>
                  <a:latin typeface="Times New Roman" panose="02020603050405020304" pitchFamily="18" charset="0"/>
                  <a:ea typeface="PMingLiU" pitchFamily="18" charset="-120"/>
                </a:rPr>
                <a:t>F</a:t>
              </a:r>
              <a:endParaRPr lang="en-US" altLang="zh-CN" sz="2400" dirty="0">
                <a:solidFill>
                  <a:srgbClr val="000000"/>
                </a:solidFill>
                <a:latin typeface="Times New Roman" panose="02020603050405020304" pitchFamily="18" charset="0"/>
                <a:ea typeface="PMingLiU" pitchFamily="18" charset="-120"/>
              </a:endParaRPr>
            </a:p>
          </p:txBody>
        </p:sp>
        <p:sp>
          <p:nvSpPr>
            <p:cNvPr id="36877" name="Oval 116"/>
            <p:cNvSpPr/>
            <p:nvPr/>
          </p:nvSpPr>
          <p:spPr>
            <a:xfrm>
              <a:off x="5184" y="1320"/>
              <a:ext cx="192" cy="192"/>
            </a:xfrm>
            <a:prstGeom prst="ellipse">
              <a:avLst/>
            </a:prstGeom>
            <a:solidFill>
              <a:srgbClr val="000000"/>
            </a:solid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FFFFFF"/>
                  </a:solidFill>
                  <a:latin typeface="Times New Roman" panose="02020603050405020304" pitchFamily="18" charset="0"/>
                  <a:ea typeface="PMingLiU" pitchFamily="18" charset="-120"/>
                </a:rPr>
                <a:t>C</a:t>
              </a:r>
              <a:endParaRPr lang="en-US" altLang="zh-CN" sz="2400" dirty="0">
                <a:solidFill>
                  <a:srgbClr val="FFFFFF"/>
                </a:solidFill>
                <a:latin typeface="Times New Roman" panose="02020603050405020304" pitchFamily="18" charset="0"/>
                <a:ea typeface="PMingLiU" pitchFamily="18" charset="-120"/>
              </a:endParaRPr>
            </a:p>
          </p:txBody>
        </p:sp>
        <p:sp>
          <p:nvSpPr>
            <p:cNvPr id="36878" name="Oval 117"/>
            <p:cNvSpPr/>
            <p:nvPr/>
          </p:nvSpPr>
          <p:spPr>
            <a:xfrm>
              <a:off x="5424" y="1704"/>
              <a:ext cx="192" cy="192"/>
            </a:xfrm>
            <a:prstGeom prst="ellipse">
              <a:avLst/>
            </a:prstGeom>
            <a:no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000000"/>
                  </a:solidFill>
                  <a:latin typeface="Times New Roman" panose="02020603050405020304" pitchFamily="18" charset="0"/>
                  <a:ea typeface="PMingLiU" pitchFamily="18" charset="-120"/>
                </a:rPr>
                <a:t>G</a:t>
              </a:r>
              <a:endParaRPr lang="en-US" altLang="zh-CN" sz="2400" dirty="0">
                <a:solidFill>
                  <a:srgbClr val="000000"/>
                </a:solidFill>
                <a:latin typeface="Times New Roman" panose="02020603050405020304" pitchFamily="18" charset="0"/>
                <a:ea typeface="PMingLiU" pitchFamily="18" charset="-120"/>
              </a:endParaRPr>
            </a:p>
          </p:txBody>
        </p:sp>
        <p:sp>
          <p:nvSpPr>
            <p:cNvPr id="36879" name="Oval 118"/>
            <p:cNvSpPr/>
            <p:nvPr/>
          </p:nvSpPr>
          <p:spPr>
            <a:xfrm>
              <a:off x="4848" y="1704"/>
              <a:ext cx="192" cy="192"/>
            </a:xfrm>
            <a:prstGeom prst="ellipse">
              <a:avLst/>
            </a:prstGeom>
            <a:no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000000"/>
                  </a:solidFill>
                  <a:latin typeface="Times New Roman" panose="02020603050405020304" pitchFamily="18" charset="0"/>
                  <a:ea typeface="PMingLiU" pitchFamily="18" charset="-120"/>
                </a:rPr>
                <a:t>E</a:t>
              </a:r>
              <a:endParaRPr lang="en-US" altLang="zh-CN" sz="2400" dirty="0">
                <a:solidFill>
                  <a:srgbClr val="000000"/>
                </a:solidFill>
                <a:latin typeface="Times New Roman" panose="02020603050405020304" pitchFamily="18" charset="0"/>
                <a:ea typeface="PMingLiU" pitchFamily="18" charset="-120"/>
              </a:endParaRPr>
            </a:p>
          </p:txBody>
        </p:sp>
        <p:sp>
          <p:nvSpPr>
            <p:cNvPr id="36880" name="Oval 119"/>
            <p:cNvSpPr/>
            <p:nvPr/>
          </p:nvSpPr>
          <p:spPr>
            <a:xfrm>
              <a:off x="4464" y="1704"/>
              <a:ext cx="192" cy="192"/>
            </a:xfrm>
            <a:prstGeom prst="ellipse">
              <a:avLst/>
            </a:prstGeom>
            <a:noFill/>
            <a:ln w="952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2400" dirty="0">
                  <a:solidFill>
                    <a:srgbClr val="000000"/>
                  </a:solidFill>
                  <a:latin typeface="Times New Roman" panose="02020603050405020304" pitchFamily="18" charset="0"/>
                  <a:ea typeface="PMingLiU" pitchFamily="18" charset="-120"/>
                </a:rPr>
                <a:t>D</a:t>
              </a:r>
              <a:endParaRPr lang="en-US" altLang="zh-CN" sz="2400" dirty="0">
                <a:solidFill>
                  <a:srgbClr val="000000"/>
                </a:solidFill>
                <a:latin typeface="Times New Roman" panose="02020603050405020304" pitchFamily="18" charset="0"/>
                <a:ea typeface="PMingLiU" pitchFamily="18" charset="-120"/>
              </a:endParaRPr>
            </a:p>
          </p:txBody>
        </p:sp>
        <p:sp>
          <p:nvSpPr>
            <p:cNvPr id="36881" name="AutoShape 120"/>
            <p:cNvSpPr/>
            <p:nvPr/>
          </p:nvSpPr>
          <p:spPr>
            <a:xfrm rot="-5336771">
              <a:off x="4247" y="1705"/>
              <a:ext cx="145" cy="191"/>
            </a:xfrm>
            <a:prstGeom prst="flowChartMerge">
              <a:avLst/>
            </a:prstGeom>
            <a:noFill/>
            <a:ln w="28575" cap="flat" cmpd="sng">
              <a:solidFill>
                <a:srgbClr val="FF0000"/>
              </a:solidFill>
              <a:prstDash val="sysDot"/>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800" dirty="0">
                <a:solidFill>
                  <a:srgbClr val="FF0000"/>
                </a:solidFill>
                <a:latin typeface="Comic Sans MS" panose="030F0702030302020204" pitchFamily="66" charset="0"/>
                <a:ea typeface="PMingLiU" pitchFamily="18" charset="-120"/>
              </a:endParaRPr>
            </a:p>
          </p:txBody>
        </p:sp>
        <p:sp>
          <p:nvSpPr>
            <p:cNvPr id="36882" name="Line 121"/>
            <p:cNvSpPr/>
            <p:nvPr/>
          </p:nvSpPr>
          <p:spPr>
            <a:xfrm flipH="1">
              <a:off x="4752" y="1032"/>
              <a:ext cx="192" cy="288"/>
            </a:xfrm>
            <a:prstGeom prst="line">
              <a:avLst/>
            </a:prstGeom>
            <a:ln w="38100" cap="flat" cmpd="sng">
              <a:solidFill>
                <a:srgbClr val="000000"/>
              </a:solidFill>
              <a:prstDash val="solid"/>
              <a:headEnd type="none" w="med" len="med"/>
              <a:tailEnd type="none" w="med" len="med"/>
            </a:ln>
          </p:spPr>
        </p:sp>
        <p:sp>
          <p:nvSpPr>
            <p:cNvPr id="36883" name="Line 122"/>
            <p:cNvSpPr/>
            <p:nvPr/>
          </p:nvSpPr>
          <p:spPr>
            <a:xfrm>
              <a:off x="5040" y="1080"/>
              <a:ext cx="192" cy="240"/>
            </a:xfrm>
            <a:prstGeom prst="line">
              <a:avLst/>
            </a:prstGeom>
            <a:ln w="38100" cap="flat" cmpd="sng">
              <a:solidFill>
                <a:srgbClr val="000000"/>
              </a:solidFill>
              <a:prstDash val="solid"/>
              <a:headEnd type="none" w="med" len="med"/>
              <a:tailEnd type="none" w="med" len="med"/>
            </a:ln>
          </p:spPr>
        </p:sp>
        <p:sp>
          <p:nvSpPr>
            <p:cNvPr id="36884" name="Line 123"/>
            <p:cNvSpPr/>
            <p:nvPr/>
          </p:nvSpPr>
          <p:spPr>
            <a:xfrm flipH="1">
              <a:off x="4560" y="1464"/>
              <a:ext cx="96" cy="240"/>
            </a:xfrm>
            <a:prstGeom prst="line">
              <a:avLst/>
            </a:prstGeom>
            <a:ln w="38100" cap="flat" cmpd="sng">
              <a:solidFill>
                <a:srgbClr val="000000"/>
              </a:solidFill>
              <a:prstDash val="solid"/>
              <a:headEnd type="none" w="med" len="med"/>
              <a:tailEnd type="none" w="med" len="med"/>
            </a:ln>
          </p:spPr>
        </p:sp>
        <p:sp>
          <p:nvSpPr>
            <p:cNvPr id="36885" name="Line 124"/>
            <p:cNvSpPr/>
            <p:nvPr/>
          </p:nvSpPr>
          <p:spPr>
            <a:xfrm>
              <a:off x="4800" y="1512"/>
              <a:ext cx="96" cy="192"/>
            </a:xfrm>
            <a:prstGeom prst="line">
              <a:avLst/>
            </a:prstGeom>
            <a:ln w="38100" cap="flat" cmpd="sng">
              <a:solidFill>
                <a:srgbClr val="000000"/>
              </a:solidFill>
              <a:prstDash val="solid"/>
              <a:headEnd type="none" w="med" len="med"/>
              <a:tailEnd type="none" w="med" len="med"/>
            </a:ln>
          </p:spPr>
        </p:sp>
        <p:sp>
          <p:nvSpPr>
            <p:cNvPr id="36886" name="Line 125"/>
            <p:cNvSpPr/>
            <p:nvPr/>
          </p:nvSpPr>
          <p:spPr>
            <a:xfrm flipH="1">
              <a:off x="5136" y="1464"/>
              <a:ext cx="96" cy="288"/>
            </a:xfrm>
            <a:prstGeom prst="line">
              <a:avLst/>
            </a:prstGeom>
            <a:ln w="38100" cap="flat" cmpd="sng">
              <a:solidFill>
                <a:srgbClr val="000000"/>
              </a:solidFill>
              <a:prstDash val="solid"/>
              <a:headEnd type="none" w="med" len="med"/>
              <a:tailEnd type="none" w="med" len="med"/>
            </a:ln>
          </p:spPr>
        </p:sp>
        <p:sp>
          <p:nvSpPr>
            <p:cNvPr id="36887" name="Line 126"/>
            <p:cNvSpPr/>
            <p:nvPr/>
          </p:nvSpPr>
          <p:spPr>
            <a:xfrm>
              <a:off x="5328" y="1512"/>
              <a:ext cx="144" cy="192"/>
            </a:xfrm>
            <a:prstGeom prst="line">
              <a:avLst/>
            </a:prstGeom>
            <a:ln w="38100" cap="flat" cmpd="sng">
              <a:solidFill>
                <a:srgbClr val="000000"/>
              </a:solidFill>
              <a:prstDash val="solid"/>
              <a:headEnd type="none" w="med" len="med"/>
              <a:tailEnd type="none" w="med" len="med"/>
            </a:ln>
          </p:spPr>
        </p:sp>
      </p:grpSp>
      <p:sp>
        <p:nvSpPr>
          <p:cNvPr id="411775" name="Text Box 127"/>
          <p:cNvSpPr txBox="1"/>
          <p:nvPr/>
        </p:nvSpPr>
        <p:spPr>
          <a:xfrm>
            <a:off x="730250" y="4765675"/>
            <a:ext cx="80010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50000"/>
              </a:spcBef>
              <a:buClrTx/>
              <a:buSzTx/>
              <a:buFontTx/>
              <a:buNone/>
            </a:pPr>
            <a:r>
              <a:rPr lang="zh-CN" altLang="en-US" b="1" dirty="0">
                <a:solidFill>
                  <a:srgbClr val="000000"/>
                </a:solidFill>
                <a:latin typeface="Comic Sans MS" panose="030F0702030302020204" pitchFamily="66" charset="0"/>
              </a:rPr>
              <a:t>在每一个阶段，下一个要扩展的节点由箭头指示出来。</a:t>
            </a:r>
            <a:endParaRPr lang="zh-CN" altLang="en-US" b="1" dirty="0">
              <a:solidFill>
                <a:srgbClr val="000000"/>
              </a:solidFill>
              <a:latin typeface="Comic Sans MS" panose="030F0702030302020204" pitchFamily="66"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411775"/>
                                        </p:tgtEl>
                                        <p:attrNameLst>
                                          <p:attrName>style.visibility</p:attrName>
                                        </p:attrNameLst>
                                      </p:cBhvr>
                                      <p:to>
                                        <p:strVal val="visible"/>
                                      </p:to>
                                    </p:set>
                                    <p:anim calcmode="lin" valueType="num">
                                      <p:cBhvr additive="base">
                                        <p:cTn id="28" dur="500" fill="hold"/>
                                        <p:tgtEl>
                                          <p:spTgt spid="411775"/>
                                        </p:tgtEl>
                                        <p:attrNameLst>
                                          <p:attrName>ppt_x</p:attrName>
                                        </p:attrNameLst>
                                      </p:cBhvr>
                                      <p:tavLst>
                                        <p:tav tm="0">
                                          <p:val>
                                            <p:strVal val="0-#ppt_w/2"/>
                                          </p:val>
                                        </p:tav>
                                        <p:tav tm="100000">
                                          <p:val>
                                            <p:strVal val="#ppt_x"/>
                                          </p:val>
                                        </p:tav>
                                      </p:tavLst>
                                    </p:anim>
                                    <p:anim calcmode="lin" valueType="num">
                                      <p:cBhvr additive="base">
                                        <p:cTn id="29" dur="500" fill="hold"/>
                                        <p:tgtEl>
                                          <p:spTgt spid="4117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77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37891"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7892" name="AutoShape 2"/>
          <p:cNvSpPr>
            <a:spLocks noGrp="1"/>
          </p:cNvSpPr>
          <p:nvPr>
            <p:ph type="title"/>
          </p:nvPr>
        </p:nvSpPr>
        <p:spPr>
          <a:ln/>
        </p:spPr>
        <p:txBody>
          <a:bodyPr vert="horz" wrap="square" lIns="91440" tIns="45720" rIns="91440" bIns="45720" anchor="b" anchorCtr="0"/>
          <a:p>
            <a:pPr eaLnBrk="1" hangingPunct="1"/>
            <a:r>
              <a:rPr lang="en-US" altLang="zh-CN" dirty="0"/>
              <a:t>3.4 </a:t>
            </a:r>
            <a:r>
              <a:rPr lang="zh-CN" altLang="en-US" dirty="0"/>
              <a:t>启发式图搜索过程 </a:t>
            </a:r>
            <a:endParaRPr lang="zh-CN" altLang="en-US" dirty="0"/>
          </a:p>
        </p:txBody>
      </p:sp>
      <p:sp>
        <p:nvSpPr>
          <p:cNvPr id="37893" name="Rectangle 3"/>
          <p:cNvSpPr>
            <a:spLocks noGrp="1"/>
          </p:cNvSpPr>
          <p:nvPr>
            <p:ph idx="1"/>
          </p:nvPr>
        </p:nvSpPr>
        <p:spPr>
          <a:ln/>
        </p:spPr>
        <p:txBody>
          <a:bodyPr vert="horz" wrap="square" lIns="91440" tIns="45720" rIns="91440" bIns="45720" anchor="t" anchorCtr="0"/>
          <a:p>
            <a:pPr eaLnBrk="1" hangingPunct="1">
              <a:buNone/>
            </a:pPr>
            <a:r>
              <a:rPr lang="en-US" altLang="zh-CN" dirty="0"/>
              <a:t>   </a:t>
            </a:r>
            <a:r>
              <a:rPr lang="zh-CN" altLang="en-US" b="1" dirty="0"/>
              <a:t>无信息的搜索方式需要产生大量的节点才能找到解路径。这些节点都需要在内存中保存起来。由此可见无信息搜索方式所需存储空间是相当大的。而实际上计算机所能提供的存储总是有限的，因此我们必须寻找效率更高的搜索方法。</a:t>
            </a:r>
            <a:r>
              <a:rPr lang="zh-CN" altLang="en-US" dirty="0"/>
              <a:t> </a:t>
            </a:r>
            <a:endParaRPr lang="zh-CN" altLang="en-US" dirty="0"/>
          </a:p>
        </p:txBody>
      </p:sp>
    </p:spTree>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38915"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8916" name="AutoShape 2"/>
          <p:cNvSpPr>
            <a:spLocks noGrp="1"/>
          </p:cNvSpPr>
          <p:nvPr>
            <p:ph type="title"/>
          </p:nvPr>
        </p:nvSpPr>
        <p:spPr>
          <a:ln/>
        </p:spPr>
        <p:txBody>
          <a:bodyPr vert="horz" wrap="square" lIns="91440" tIns="45720" rIns="91440" bIns="45720" anchor="b" anchorCtr="0"/>
          <a:p>
            <a:pPr eaLnBrk="1" hangingPunct="1"/>
            <a:r>
              <a:rPr lang="zh-CN" altLang="en-US" dirty="0"/>
              <a:t>启发式搜索</a:t>
            </a:r>
            <a:endParaRPr lang="zh-CN" altLang="en-US" dirty="0"/>
          </a:p>
        </p:txBody>
      </p:sp>
      <p:sp>
        <p:nvSpPr>
          <p:cNvPr id="362499" name="Rectangle 3"/>
          <p:cNvSpPr>
            <a:spLocks noGrp="1"/>
          </p:cNvSpPr>
          <p:nvPr>
            <p:ph idx="1"/>
          </p:nvPr>
        </p:nvSpPr>
        <p:spPr>
          <a:ln/>
        </p:spPr>
        <p:txBody>
          <a:bodyPr vert="horz" wrap="square" lIns="91440" tIns="45720" rIns="91440" bIns="45720" anchor="t" anchorCtr="0"/>
          <a:p>
            <a:pPr eaLnBrk="1" hangingPunct="1"/>
            <a:r>
              <a:rPr lang="zh-CN" altLang="en-US" b="1" dirty="0">
                <a:solidFill>
                  <a:srgbClr val="FF0000"/>
                </a:solidFill>
              </a:rPr>
              <a:t>启发式信息：</a:t>
            </a:r>
            <a:r>
              <a:rPr lang="zh-CN" altLang="en-US" b="1" dirty="0"/>
              <a:t>用于帮助减少搜索量的与问题有关的信息或知识。</a:t>
            </a:r>
            <a:endParaRPr lang="zh-CN" altLang="en-US" b="1" dirty="0"/>
          </a:p>
          <a:p>
            <a:pPr eaLnBrk="1" hangingPunct="1">
              <a:buNone/>
            </a:pPr>
            <a:r>
              <a:rPr lang="zh-CN" altLang="en-US" b="1" dirty="0"/>
              <a:t>    启发式信息用在</a:t>
            </a:r>
            <a:r>
              <a:rPr lang="en-US" altLang="zh-CN" b="1" dirty="0"/>
              <a:t>GRAPHSEARCH</a:t>
            </a:r>
            <a:r>
              <a:rPr lang="zh-CN" altLang="en-US" b="1" dirty="0"/>
              <a:t>的步骤</a:t>
            </a:r>
            <a:r>
              <a:rPr lang="en-US" altLang="zh-CN" b="1" dirty="0"/>
              <a:t>8</a:t>
            </a:r>
            <a:r>
              <a:rPr lang="zh-CN" altLang="en-US" b="1" dirty="0"/>
              <a:t>中对</a:t>
            </a:r>
            <a:r>
              <a:rPr lang="en-US" altLang="zh-CN" b="1" dirty="0"/>
              <a:t>OPEN</a:t>
            </a:r>
            <a:r>
              <a:rPr lang="zh-CN" altLang="en-US" b="1" dirty="0"/>
              <a:t>表中的节点进行排序，把最有希望的节点排在最前面，使搜索图沿着有利于获得解的方向扩展。</a:t>
            </a:r>
            <a:r>
              <a:rPr lang="zh-CN" altLang="en-US" dirty="0"/>
              <a:t> </a:t>
            </a:r>
            <a:endParaRPr lang="zh-CN" altLang="en-US" b="1" dirty="0"/>
          </a:p>
          <a:p>
            <a:pPr eaLnBrk="1" hangingPunct="1"/>
            <a:r>
              <a:rPr lang="zh-CN" altLang="en-US" b="1" dirty="0">
                <a:solidFill>
                  <a:srgbClr val="FF0000"/>
                </a:solidFill>
              </a:rPr>
              <a:t>启发式搜索：</a:t>
            </a:r>
            <a:r>
              <a:rPr lang="zh-CN" altLang="en-US" b="1" dirty="0"/>
              <a:t>使用启发信息指导的搜索过程叫做启发式搜索。</a:t>
            </a:r>
            <a:endParaRPr lang="zh-CN" altLang="en-US"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2499">
                                            <p:txEl>
                                              <p:charRg st="0" end="29"/>
                                            </p:txEl>
                                          </p:spTgt>
                                        </p:tgtEl>
                                        <p:attrNameLst>
                                          <p:attrName>style.visibility</p:attrName>
                                        </p:attrNameLst>
                                      </p:cBhvr>
                                      <p:to>
                                        <p:strVal val="visible"/>
                                      </p:to>
                                    </p:set>
                                    <p:anim calcmode="lin" valueType="num">
                                      <p:cBhvr additive="base">
                                        <p:cTn id="7" dur="500" fill="hold"/>
                                        <p:tgtEl>
                                          <p:spTgt spid="362499">
                                            <p:txEl>
                                              <p:charRg st="0" end="2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2499">
                                            <p:txEl>
                                              <p:charRg st="0" end="2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2499">
                                            <p:txEl>
                                              <p:charRg st="29" end="105"/>
                                            </p:txEl>
                                          </p:spTgt>
                                        </p:tgtEl>
                                        <p:attrNameLst>
                                          <p:attrName>style.visibility</p:attrName>
                                        </p:attrNameLst>
                                      </p:cBhvr>
                                      <p:to>
                                        <p:strVal val="visible"/>
                                      </p:to>
                                    </p:set>
                                    <p:anim calcmode="lin" valueType="num">
                                      <p:cBhvr additive="base">
                                        <p:cTn id="13" dur="500" fill="hold"/>
                                        <p:tgtEl>
                                          <p:spTgt spid="362499">
                                            <p:txEl>
                                              <p:charRg st="29" end="10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2499">
                                            <p:txEl>
                                              <p:charRg st="29" end="10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2499">
                                            <p:txEl>
                                              <p:charRg st="105" end="133"/>
                                            </p:txEl>
                                          </p:spTgt>
                                        </p:tgtEl>
                                        <p:attrNameLst>
                                          <p:attrName>style.visibility</p:attrName>
                                        </p:attrNameLst>
                                      </p:cBhvr>
                                      <p:to>
                                        <p:strVal val="visible"/>
                                      </p:to>
                                    </p:set>
                                    <p:anim calcmode="lin" valueType="num">
                                      <p:cBhvr additive="base">
                                        <p:cTn id="19" dur="500" fill="hold"/>
                                        <p:tgtEl>
                                          <p:spTgt spid="362499">
                                            <p:txEl>
                                              <p:charRg st="105" end="13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2499">
                                            <p:txEl>
                                              <p:charRg st="105" end="13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39939"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9940" name="Rectangle 2"/>
          <p:cNvSpPr>
            <a:spLocks noGrp="1"/>
          </p:cNvSpPr>
          <p:nvPr>
            <p:ph type="title"/>
          </p:nvPr>
        </p:nvSpPr>
        <p:spPr>
          <a:ln/>
        </p:spPr>
        <p:txBody>
          <a:bodyPr vert="horz" wrap="square" lIns="91440" tIns="45720" rIns="91440" bIns="45720" anchor="b" anchorCtr="0"/>
          <a:p>
            <a:pPr eaLnBrk="1" hangingPunct="1"/>
            <a:endParaRPr lang="zh-CN" altLang="zh-CN" dirty="0"/>
          </a:p>
        </p:txBody>
      </p:sp>
      <p:sp>
        <p:nvSpPr>
          <p:cNvPr id="39941" name="Rectangle 3"/>
          <p:cNvSpPr>
            <a:spLocks noGrp="1"/>
          </p:cNvSpPr>
          <p:nvPr>
            <p:ph idx="1"/>
          </p:nvPr>
        </p:nvSpPr>
        <p:spPr>
          <a:ln/>
        </p:spPr>
        <p:txBody>
          <a:bodyPr vert="horz" wrap="square" lIns="91440" tIns="45720" rIns="91440" bIns="45720" anchor="t" anchorCtr="0"/>
          <a:p>
            <a:pPr algn="just" eaLnBrk="1" hangingPunct="1">
              <a:buClrTx/>
              <a:buSzTx/>
              <a:buFontTx/>
              <a:buChar char="•"/>
            </a:pPr>
            <a:r>
              <a:rPr lang="zh-CN" altLang="en-US" sz="2400" b="1" dirty="0">
                <a:solidFill>
                  <a:srgbClr val="FF0000"/>
                </a:solidFill>
                <a:latin typeface="宋体" panose="02010600030101010101" pitchFamily="2" charset="-122"/>
              </a:rPr>
              <a:t>启发信息强</a:t>
            </a:r>
            <a:r>
              <a:rPr lang="zh-CN" altLang="en-US" sz="2400" b="1" dirty="0">
                <a:solidFill>
                  <a:srgbClr val="000000"/>
                </a:solidFill>
                <a:latin typeface="宋体" panose="02010600030101010101" pitchFamily="2" charset="-122"/>
              </a:rPr>
              <a:t>，可以降低搜索的工作量，但可能导致找不到最优解；</a:t>
            </a:r>
            <a:endParaRPr lang="zh-CN" altLang="en-US" sz="2400" b="1" dirty="0">
              <a:solidFill>
                <a:srgbClr val="000000"/>
              </a:solidFill>
              <a:latin typeface="宋体" panose="02010600030101010101" pitchFamily="2" charset="-122"/>
            </a:endParaRPr>
          </a:p>
          <a:p>
            <a:pPr algn="just" eaLnBrk="1" hangingPunct="1">
              <a:buClrTx/>
              <a:buSzTx/>
              <a:buFontTx/>
              <a:buChar char="•"/>
            </a:pPr>
            <a:r>
              <a:rPr lang="zh-CN" altLang="en-US" sz="2400" b="1" dirty="0">
                <a:solidFill>
                  <a:srgbClr val="FF0000"/>
                </a:solidFill>
                <a:latin typeface="宋体" panose="02010600030101010101" pitchFamily="2" charset="-122"/>
              </a:rPr>
              <a:t>启发信息弱</a:t>
            </a:r>
            <a:r>
              <a:rPr lang="zh-CN" altLang="en-US" sz="2400" b="1" dirty="0">
                <a:solidFill>
                  <a:srgbClr val="000000"/>
                </a:solidFill>
                <a:latin typeface="宋体" panose="02010600030101010101" pitchFamily="2" charset="-122"/>
              </a:rPr>
              <a:t>，一般会导致搜索的工作量加大，极端情况下演变为盲目搜索，但有可能找到最优解。</a:t>
            </a:r>
            <a:br>
              <a:rPr lang="zh-CN" altLang="en-US" sz="2400" b="1" dirty="0">
                <a:solidFill>
                  <a:srgbClr val="000000"/>
                </a:solidFill>
                <a:latin typeface="宋体" panose="02010600030101010101" pitchFamily="2" charset="-122"/>
              </a:rPr>
            </a:br>
            <a:endParaRPr lang="zh-CN" altLang="en-US" sz="2400" b="1" dirty="0">
              <a:solidFill>
                <a:srgbClr val="000000"/>
              </a:solidFill>
              <a:latin typeface="宋体" panose="02010600030101010101" pitchFamily="2" charset="-122"/>
            </a:endParaRPr>
          </a:p>
          <a:p>
            <a:pPr algn="just" eaLnBrk="1" hangingPunct="1">
              <a:buClrTx/>
              <a:buSzTx/>
              <a:buFontTx/>
              <a:buNone/>
            </a:pPr>
            <a:r>
              <a:rPr lang="zh-CN" altLang="en-US" sz="2400" b="1" dirty="0">
                <a:solidFill>
                  <a:srgbClr val="000000"/>
                </a:solidFill>
                <a:latin typeface="宋体" panose="02010600030101010101" pitchFamily="2" charset="-122"/>
              </a:rPr>
              <a:t>  我们希望，通过引入启发知识，在保证找到最佳解的情况下，尽可能减少搜索范围，提高搜索效率。</a:t>
            </a:r>
            <a:endParaRPr lang="zh-CN" altLang="en-US" sz="2400" b="1" dirty="0">
              <a:solidFill>
                <a:srgbClr val="000000"/>
              </a:solidFill>
              <a:latin typeface="宋体" panose="02010600030101010101" pitchFamily="2" charset="-122"/>
            </a:endParaRPr>
          </a:p>
          <a:p>
            <a:pPr eaLnBrk="1" hangingPunct="1">
              <a:buNone/>
            </a:pPr>
            <a:endParaRPr lang="en-US" altLang="zh-CN" dirty="0"/>
          </a:p>
        </p:txBody>
      </p:sp>
    </p:spTree>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40963"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40964" name="AutoShape 2"/>
          <p:cNvSpPr>
            <a:spLocks noGrp="1"/>
          </p:cNvSpPr>
          <p:nvPr>
            <p:ph type="title"/>
          </p:nvPr>
        </p:nvSpPr>
        <p:spPr>
          <a:ln/>
        </p:spPr>
        <p:txBody>
          <a:bodyPr vert="horz" wrap="square" lIns="91440" tIns="45720" rIns="91440" bIns="45720" anchor="b" anchorCtr="0"/>
          <a:p>
            <a:pPr eaLnBrk="1" hangingPunct="1"/>
            <a:r>
              <a:rPr lang="zh-CN" altLang="en-US" dirty="0"/>
              <a:t>估价函数</a:t>
            </a:r>
            <a:endParaRPr lang="zh-CN" altLang="en-US" dirty="0"/>
          </a:p>
        </p:txBody>
      </p:sp>
      <p:sp>
        <p:nvSpPr>
          <p:cNvPr id="363523" name="Rectangle 3"/>
          <p:cNvSpPr>
            <a:spLocks noGrp="1"/>
          </p:cNvSpPr>
          <p:nvPr>
            <p:ph idx="1"/>
          </p:nvPr>
        </p:nvSpPr>
        <p:spPr>
          <a:xfrm>
            <a:off x="838200" y="2362200"/>
            <a:ext cx="7981950" cy="4379913"/>
          </a:xfrm>
          <a:ln/>
        </p:spPr>
        <p:txBody>
          <a:bodyPr vert="horz" wrap="square" lIns="91440" tIns="45720" rIns="91440" bIns="45720" anchor="t" anchorCtr="0"/>
          <a:p>
            <a:pPr eaLnBrk="1" hangingPunct="1">
              <a:lnSpc>
                <a:spcPct val="90000"/>
              </a:lnSpc>
            </a:pPr>
            <a:r>
              <a:rPr lang="zh-CN" altLang="en-US" sz="2400" b="1" dirty="0"/>
              <a:t>使用启发信息的一种重要方法是采用估价函数。</a:t>
            </a:r>
            <a:endParaRPr lang="zh-CN" altLang="en-US" sz="2400" b="1" dirty="0"/>
          </a:p>
          <a:p>
            <a:pPr eaLnBrk="1" hangingPunct="1">
              <a:lnSpc>
                <a:spcPct val="90000"/>
              </a:lnSpc>
            </a:pPr>
            <a:r>
              <a:rPr lang="zh-CN" altLang="en-US" sz="2400" b="1" dirty="0"/>
              <a:t>估价函数例：任意节点与目标节点的距离度量；棋盘上对局势的度量；一个节点处在最佳路径上的概率等等。</a:t>
            </a:r>
            <a:endParaRPr lang="zh-CN" altLang="en-US" sz="2400" b="1" dirty="0"/>
          </a:p>
          <a:p>
            <a:pPr eaLnBrk="1" hangingPunct="1">
              <a:lnSpc>
                <a:spcPct val="90000"/>
              </a:lnSpc>
            </a:pPr>
            <a:r>
              <a:rPr lang="zh-CN" altLang="en-US" sz="2400" b="1" dirty="0">
                <a:solidFill>
                  <a:srgbClr val="FF0000"/>
                </a:solidFill>
              </a:rPr>
              <a:t>估价函数：</a:t>
            </a:r>
            <a:r>
              <a:rPr lang="zh-CN" altLang="en-US" sz="2400" b="1" dirty="0"/>
              <a:t>定义在状态空间上的实值函数。</a:t>
            </a:r>
            <a:endParaRPr lang="zh-CN" altLang="en-US" sz="2400" b="1" dirty="0"/>
          </a:p>
          <a:p>
            <a:pPr eaLnBrk="1" hangingPunct="1">
              <a:lnSpc>
                <a:spcPct val="90000"/>
              </a:lnSpc>
              <a:buNone/>
            </a:pPr>
            <a:r>
              <a:rPr lang="zh-CN" altLang="en-US" sz="2400" b="1" dirty="0"/>
              <a:t>       用</a:t>
            </a:r>
            <a:r>
              <a:rPr lang="en-US" altLang="zh-CN" sz="2400" b="1" dirty="0"/>
              <a:t>f(n)</a:t>
            </a:r>
            <a:r>
              <a:rPr lang="zh-CN" altLang="en-US" sz="2400" b="1" dirty="0"/>
              <a:t>表示节点</a:t>
            </a:r>
            <a:r>
              <a:rPr lang="en-US" altLang="zh-CN" sz="2400" b="1" dirty="0"/>
              <a:t>n</a:t>
            </a:r>
            <a:r>
              <a:rPr lang="zh-CN" altLang="en-US" sz="2400" b="1" dirty="0"/>
              <a:t>的估价函数：</a:t>
            </a:r>
            <a:endParaRPr lang="zh-CN" altLang="en-US" sz="2400" b="1" dirty="0"/>
          </a:p>
          <a:p>
            <a:pPr eaLnBrk="1" hangingPunct="1">
              <a:lnSpc>
                <a:spcPct val="90000"/>
              </a:lnSpc>
              <a:buNone/>
            </a:pPr>
            <a:r>
              <a:rPr lang="zh-CN" altLang="en-US" sz="2400" b="1" dirty="0"/>
              <a:t>   </a:t>
            </a:r>
            <a:r>
              <a:rPr lang="en-US" altLang="zh-CN" sz="2400" b="1" dirty="0"/>
              <a:t>1. f(n)</a:t>
            </a:r>
            <a:r>
              <a:rPr lang="zh-CN" altLang="en-US" sz="2400" b="1" dirty="0"/>
              <a:t>表示从起点到目标，经由节点</a:t>
            </a:r>
            <a:r>
              <a:rPr lang="en-US" altLang="zh-CN" sz="2400" b="1" dirty="0"/>
              <a:t>n</a:t>
            </a:r>
            <a:r>
              <a:rPr lang="zh-CN" altLang="en-US" sz="2400" b="1" dirty="0"/>
              <a:t>最小费用路径上  </a:t>
            </a:r>
            <a:endParaRPr lang="zh-CN" altLang="en-US" sz="2400" b="1" dirty="0"/>
          </a:p>
          <a:p>
            <a:pPr eaLnBrk="1" hangingPunct="1">
              <a:lnSpc>
                <a:spcPct val="90000"/>
              </a:lnSpc>
              <a:buNone/>
            </a:pPr>
            <a:r>
              <a:rPr lang="zh-CN" altLang="en-US" sz="2400" b="1" dirty="0"/>
              <a:t>      费用的估计。</a:t>
            </a:r>
            <a:endParaRPr lang="zh-CN" altLang="en-US" sz="2400" b="1" dirty="0"/>
          </a:p>
          <a:p>
            <a:pPr eaLnBrk="1" hangingPunct="1">
              <a:lnSpc>
                <a:spcPct val="90000"/>
              </a:lnSpc>
              <a:buNone/>
            </a:pPr>
            <a:r>
              <a:rPr lang="zh-CN" altLang="en-US" sz="2400" b="1" dirty="0"/>
              <a:t>    （在搜索图中，接近解路径的节点有较低的函数值）</a:t>
            </a:r>
            <a:endParaRPr lang="zh-CN" altLang="en-US" sz="2400" b="1" dirty="0"/>
          </a:p>
          <a:p>
            <a:pPr eaLnBrk="1" hangingPunct="1">
              <a:lnSpc>
                <a:spcPct val="90000"/>
              </a:lnSpc>
              <a:buNone/>
            </a:pPr>
            <a:r>
              <a:rPr lang="zh-CN" altLang="en-US" sz="2400" b="1" dirty="0"/>
              <a:t>   </a:t>
            </a:r>
            <a:r>
              <a:rPr lang="en-US" altLang="zh-CN" sz="2400" b="1" dirty="0"/>
              <a:t>2. </a:t>
            </a:r>
            <a:r>
              <a:rPr lang="zh-CN" altLang="en-US" sz="2400" b="1" dirty="0"/>
              <a:t>以估价函数</a:t>
            </a:r>
            <a:r>
              <a:rPr lang="en-US" altLang="zh-CN" sz="2400" b="1" dirty="0"/>
              <a:t>f</a:t>
            </a:r>
            <a:r>
              <a:rPr lang="zh-CN" altLang="en-US" sz="2400" b="1" dirty="0"/>
              <a:t>的递增次序排列</a:t>
            </a:r>
            <a:r>
              <a:rPr lang="en-US" altLang="zh-CN" sz="2400" b="1" dirty="0"/>
              <a:t>OPEN</a:t>
            </a:r>
            <a:r>
              <a:rPr lang="zh-CN" altLang="en-US" sz="2400" b="1" dirty="0"/>
              <a:t>表中的节点： </a:t>
            </a:r>
            <a:endParaRPr lang="zh-CN" altLang="en-US" sz="2400" b="1" dirty="0"/>
          </a:p>
          <a:p>
            <a:pPr eaLnBrk="1" hangingPunct="1">
              <a:lnSpc>
                <a:spcPct val="90000"/>
              </a:lnSpc>
              <a:buNone/>
            </a:pPr>
            <a:r>
              <a:rPr lang="zh-CN" altLang="en-US" sz="2400" b="1" dirty="0"/>
              <a:t>       估价函数低的排在前；</a:t>
            </a:r>
            <a:endParaRPr lang="zh-CN" altLang="en-US" sz="2400" b="1" dirty="0"/>
          </a:p>
          <a:p>
            <a:pPr eaLnBrk="1" hangingPunct="1">
              <a:lnSpc>
                <a:spcPct val="90000"/>
              </a:lnSpc>
              <a:buNone/>
            </a:pPr>
            <a:r>
              <a:rPr lang="zh-CN" altLang="en-US" sz="2400" b="1" dirty="0"/>
              <a:t>       具有相等函数值的节点以任意次序排序。</a:t>
            </a:r>
            <a:endParaRPr lang="zh-CN" altLang="en-US" sz="24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3523">
                                            <p:txEl>
                                              <p:charRg st="0" end="22"/>
                                            </p:txEl>
                                          </p:spTgt>
                                        </p:tgtEl>
                                        <p:attrNameLst>
                                          <p:attrName>style.visibility</p:attrName>
                                        </p:attrNameLst>
                                      </p:cBhvr>
                                      <p:to>
                                        <p:strVal val="visible"/>
                                      </p:to>
                                    </p:set>
                                    <p:anim calcmode="lin" valueType="num">
                                      <p:cBhvr additive="base">
                                        <p:cTn id="7" dur="500" fill="hold"/>
                                        <p:tgtEl>
                                          <p:spTgt spid="363523">
                                            <p:txEl>
                                              <p:charRg st="0" end="2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3523">
                                            <p:txEl>
                                              <p:charRg st="0" end="2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3523">
                                            <p:txEl>
                                              <p:charRg st="22" end="71"/>
                                            </p:txEl>
                                          </p:spTgt>
                                        </p:tgtEl>
                                        <p:attrNameLst>
                                          <p:attrName>style.visibility</p:attrName>
                                        </p:attrNameLst>
                                      </p:cBhvr>
                                      <p:to>
                                        <p:strVal val="visible"/>
                                      </p:to>
                                    </p:set>
                                    <p:anim calcmode="lin" valueType="num">
                                      <p:cBhvr additive="base">
                                        <p:cTn id="13" dur="500" fill="hold"/>
                                        <p:tgtEl>
                                          <p:spTgt spid="363523">
                                            <p:txEl>
                                              <p:charRg st="22" end="7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3523">
                                            <p:txEl>
                                              <p:charRg st="22" end="7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3523">
                                            <p:txEl>
                                              <p:charRg st="71" end="91"/>
                                            </p:txEl>
                                          </p:spTgt>
                                        </p:tgtEl>
                                        <p:attrNameLst>
                                          <p:attrName>style.visibility</p:attrName>
                                        </p:attrNameLst>
                                      </p:cBhvr>
                                      <p:to>
                                        <p:strVal val="visible"/>
                                      </p:to>
                                    </p:set>
                                    <p:anim calcmode="lin" valueType="num">
                                      <p:cBhvr additive="base">
                                        <p:cTn id="19" dur="500" fill="hold"/>
                                        <p:tgtEl>
                                          <p:spTgt spid="363523">
                                            <p:txEl>
                                              <p:charRg st="71" end="9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3523">
                                            <p:txEl>
                                              <p:charRg st="71" end="9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63523">
                                            <p:txEl>
                                              <p:charRg st="91" end="115"/>
                                            </p:txEl>
                                          </p:spTgt>
                                        </p:tgtEl>
                                        <p:attrNameLst>
                                          <p:attrName>style.visibility</p:attrName>
                                        </p:attrNameLst>
                                      </p:cBhvr>
                                      <p:to>
                                        <p:strVal val="visible"/>
                                      </p:to>
                                    </p:set>
                                    <p:anim calcmode="lin" valueType="num">
                                      <p:cBhvr additive="base">
                                        <p:cTn id="25" dur="500" fill="hold"/>
                                        <p:tgtEl>
                                          <p:spTgt spid="363523">
                                            <p:txEl>
                                              <p:charRg st="91" end="11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3523">
                                            <p:txEl>
                                              <p:charRg st="91" end="11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63523">
                                            <p:txEl>
                                              <p:charRg st="115" end="149"/>
                                            </p:txEl>
                                          </p:spTgt>
                                        </p:tgtEl>
                                        <p:attrNameLst>
                                          <p:attrName>style.visibility</p:attrName>
                                        </p:attrNameLst>
                                      </p:cBhvr>
                                      <p:to>
                                        <p:strVal val="visible"/>
                                      </p:to>
                                    </p:set>
                                    <p:anim calcmode="lin" valueType="num">
                                      <p:cBhvr additive="base">
                                        <p:cTn id="31" dur="500" fill="hold"/>
                                        <p:tgtEl>
                                          <p:spTgt spid="363523">
                                            <p:txEl>
                                              <p:charRg st="115" end="14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3523">
                                            <p:txEl>
                                              <p:charRg st="115" end="14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63523">
                                            <p:txEl>
                                              <p:charRg st="149" end="162"/>
                                            </p:txEl>
                                          </p:spTgt>
                                        </p:tgtEl>
                                        <p:attrNameLst>
                                          <p:attrName>style.visibility</p:attrName>
                                        </p:attrNameLst>
                                      </p:cBhvr>
                                      <p:to>
                                        <p:strVal val="visible"/>
                                      </p:to>
                                    </p:set>
                                    <p:anim calcmode="lin" valueType="num">
                                      <p:cBhvr additive="base">
                                        <p:cTn id="35" dur="500" fill="hold"/>
                                        <p:tgtEl>
                                          <p:spTgt spid="363523">
                                            <p:txEl>
                                              <p:charRg st="149" end="16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63523">
                                            <p:txEl>
                                              <p:charRg st="149" end="16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63523">
                                            <p:txEl>
                                              <p:charRg st="162" end="190"/>
                                            </p:txEl>
                                          </p:spTgt>
                                        </p:tgtEl>
                                        <p:attrNameLst>
                                          <p:attrName>style.visibility</p:attrName>
                                        </p:attrNameLst>
                                      </p:cBhvr>
                                      <p:to>
                                        <p:strVal val="visible"/>
                                      </p:to>
                                    </p:set>
                                    <p:anim calcmode="lin" valueType="num">
                                      <p:cBhvr additive="base">
                                        <p:cTn id="41" dur="500" fill="hold"/>
                                        <p:tgtEl>
                                          <p:spTgt spid="363523">
                                            <p:txEl>
                                              <p:charRg st="162" end="19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63523">
                                            <p:txEl>
                                              <p:charRg st="162" end="19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63523">
                                            <p:txEl>
                                              <p:charRg st="190" end="221"/>
                                            </p:txEl>
                                          </p:spTgt>
                                        </p:tgtEl>
                                        <p:attrNameLst>
                                          <p:attrName>style.visibility</p:attrName>
                                        </p:attrNameLst>
                                      </p:cBhvr>
                                      <p:to>
                                        <p:strVal val="visible"/>
                                      </p:to>
                                    </p:set>
                                    <p:anim calcmode="lin" valueType="num">
                                      <p:cBhvr additive="base">
                                        <p:cTn id="47" dur="500" fill="hold"/>
                                        <p:tgtEl>
                                          <p:spTgt spid="363523">
                                            <p:txEl>
                                              <p:charRg st="190" end="22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63523">
                                            <p:txEl>
                                              <p:charRg st="190" end="22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63523">
                                            <p:txEl>
                                              <p:charRg st="221" end="239"/>
                                            </p:txEl>
                                          </p:spTgt>
                                        </p:tgtEl>
                                        <p:attrNameLst>
                                          <p:attrName>style.visibility</p:attrName>
                                        </p:attrNameLst>
                                      </p:cBhvr>
                                      <p:to>
                                        <p:strVal val="visible"/>
                                      </p:to>
                                    </p:set>
                                    <p:anim calcmode="lin" valueType="num">
                                      <p:cBhvr additive="base">
                                        <p:cTn id="53" dur="500" fill="hold"/>
                                        <p:tgtEl>
                                          <p:spTgt spid="363523">
                                            <p:txEl>
                                              <p:charRg st="221" end="23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63523">
                                            <p:txEl>
                                              <p:charRg st="221" end="23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63523">
                                            <p:txEl>
                                              <p:charRg st="239" end="265"/>
                                            </p:txEl>
                                          </p:spTgt>
                                        </p:tgtEl>
                                        <p:attrNameLst>
                                          <p:attrName>style.visibility</p:attrName>
                                        </p:attrNameLst>
                                      </p:cBhvr>
                                      <p:to>
                                        <p:strVal val="visible"/>
                                      </p:to>
                                    </p:set>
                                    <p:anim calcmode="lin" valueType="num">
                                      <p:cBhvr additive="base">
                                        <p:cTn id="59" dur="500" fill="hold"/>
                                        <p:tgtEl>
                                          <p:spTgt spid="363523">
                                            <p:txEl>
                                              <p:charRg st="239" end="26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63523">
                                            <p:txEl>
                                              <p:charRg st="239" end="26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41987"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41988" name="AutoShape 4"/>
          <p:cNvSpPr>
            <a:spLocks noGrp="1"/>
          </p:cNvSpPr>
          <p:nvPr>
            <p:ph type="title"/>
          </p:nvPr>
        </p:nvSpPr>
        <p:spPr>
          <a:ln/>
        </p:spPr>
        <p:txBody>
          <a:bodyPr vert="horz" wrap="square" lIns="91440" tIns="45720" rIns="91440" bIns="45720" anchor="b" anchorCtr="0"/>
          <a:p>
            <a:pPr eaLnBrk="1" hangingPunct="1"/>
            <a:r>
              <a:rPr lang="zh-CN" altLang="en-US" dirty="0"/>
              <a:t>例：八码难题</a:t>
            </a:r>
            <a:endParaRPr lang="zh-CN" altLang="en-US" dirty="0"/>
          </a:p>
        </p:txBody>
      </p:sp>
      <p:sp>
        <p:nvSpPr>
          <p:cNvPr id="41989" name="Rectangle 5"/>
          <p:cNvSpPr>
            <a:spLocks noGrp="1"/>
          </p:cNvSpPr>
          <p:nvPr>
            <p:ph idx="1"/>
          </p:nvPr>
        </p:nvSpPr>
        <p:spPr>
          <a:xfrm>
            <a:off x="838200" y="2362200"/>
            <a:ext cx="7910513" cy="3724275"/>
          </a:xfrm>
          <a:ln/>
        </p:spPr>
        <p:txBody>
          <a:bodyPr vert="horz" wrap="square" lIns="91440" tIns="45720" rIns="91440" bIns="45720" anchor="t" anchorCtr="0"/>
          <a:p>
            <a:pPr eaLnBrk="1" hangingPunct="1"/>
            <a:r>
              <a:rPr lang="zh-CN" altLang="en-US" sz="2400" b="1" dirty="0"/>
              <a:t>估价函数：</a:t>
            </a:r>
            <a:r>
              <a:rPr lang="en-US" altLang="zh-CN" sz="2400" b="1" dirty="0"/>
              <a:t>f(n)=d(n)+W(n)</a:t>
            </a:r>
            <a:endParaRPr lang="en-US" altLang="zh-CN" sz="2400" b="1" dirty="0"/>
          </a:p>
          <a:p>
            <a:pPr eaLnBrk="1" hangingPunct="1">
              <a:buNone/>
            </a:pPr>
            <a:r>
              <a:rPr lang="en-US" altLang="zh-CN" sz="2400" b="1" dirty="0"/>
              <a:t>   </a:t>
            </a:r>
            <a:r>
              <a:rPr lang="zh-CN" altLang="en-US" sz="2400" b="1" dirty="0"/>
              <a:t>其中</a:t>
            </a:r>
            <a:endParaRPr lang="zh-CN" altLang="en-US" sz="2400" b="1" dirty="0"/>
          </a:p>
          <a:p>
            <a:pPr eaLnBrk="1" hangingPunct="1">
              <a:buNone/>
            </a:pPr>
            <a:r>
              <a:rPr lang="zh-CN" altLang="en-US" sz="2400" b="1" dirty="0"/>
              <a:t>   </a:t>
            </a:r>
            <a:r>
              <a:rPr lang="en-US" altLang="zh-CN" sz="2400" b="1" dirty="0"/>
              <a:t>d(n)</a:t>
            </a:r>
            <a:r>
              <a:rPr lang="zh-CN" altLang="en-US" sz="2400" b="1" dirty="0"/>
              <a:t>：节点</a:t>
            </a:r>
            <a:r>
              <a:rPr lang="en-US" altLang="zh-CN" sz="2400" b="1" dirty="0"/>
              <a:t>n</a:t>
            </a:r>
            <a:r>
              <a:rPr lang="zh-CN" altLang="en-US" sz="2400" b="1" dirty="0"/>
              <a:t>在搜索树中的深度</a:t>
            </a:r>
            <a:endParaRPr lang="zh-CN" altLang="en-US" sz="2400" b="1" dirty="0"/>
          </a:p>
          <a:p>
            <a:pPr eaLnBrk="1" hangingPunct="1">
              <a:buNone/>
            </a:pPr>
            <a:r>
              <a:rPr lang="zh-CN" altLang="en-US" sz="2400" b="1" dirty="0"/>
              <a:t>   </a:t>
            </a:r>
            <a:r>
              <a:rPr lang="en-US" altLang="zh-CN" sz="2400" b="1" dirty="0"/>
              <a:t>W(n)</a:t>
            </a:r>
            <a:r>
              <a:rPr lang="zh-CN" altLang="en-US" sz="2400" b="1" dirty="0"/>
              <a:t>：与</a:t>
            </a:r>
            <a:r>
              <a:rPr lang="en-US" altLang="zh-CN" sz="2400" b="1" dirty="0"/>
              <a:t>n</a:t>
            </a:r>
            <a:r>
              <a:rPr lang="zh-CN" altLang="en-US" sz="2400" b="1" dirty="0"/>
              <a:t>对应的状态描述中偏离目标的棋子的个数。</a:t>
            </a:r>
            <a:endParaRPr lang="zh-CN" altLang="en-US" sz="2400" b="1" dirty="0"/>
          </a:p>
          <a:p>
            <a:pPr eaLnBrk="1" hangingPunct="1">
              <a:buNone/>
            </a:pPr>
            <a:r>
              <a:rPr lang="zh-CN" altLang="en-US" sz="2400" b="1" dirty="0">
                <a:solidFill>
                  <a:srgbClr val="FF0000"/>
                </a:solidFill>
              </a:rPr>
              <a:t>例：</a:t>
            </a:r>
            <a:r>
              <a:rPr lang="zh-CN" altLang="en-US" sz="2400" b="1" dirty="0"/>
              <a:t>利用估价函数</a:t>
            </a:r>
            <a:r>
              <a:rPr lang="en-US" altLang="zh-CN" sz="2400" b="1" dirty="0"/>
              <a:t>f(n)=d(n)+W(n)</a:t>
            </a:r>
            <a:r>
              <a:rPr lang="zh-CN" altLang="en-US" sz="2400" b="1" dirty="0"/>
              <a:t>正向搜索八数码难题</a:t>
            </a:r>
            <a:r>
              <a:rPr lang="zh-CN" altLang="en-US" sz="2400" dirty="0"/>
              <a:t>    </a:t>
            </a:r>
            <a:endParaRPr lang="zh-CN" altLang="en-US" sz="2400" dirty="0"/>
          </a:p>
          <a:p>
            <a:pPr eaLnBrk="1" hangingPunct="1">
              <a:buNone/>
            </a:pPr>
            <a:r>
              <a:rPr lang="zh-CN" altLang="en-US" sz="2400" dirty="0"/>
              <a:t>                </a:t>
            </a:r>
            <a:r>
              <a:rPr lang="zh-CN" altLang="en-US" sz="2400" b="1" dirty="0"/>
              <a:t>初始状态                  目标状态</a:t>
            </a:r>
            <a:endParaRPr lang="zh-CN" altLang="en-US" sz="2400" b="1" dirty="0"/>
          </a:p>
        </p:txBody>
      </p:sp>
      <p:graphicFrame>
        <p:nvGraphicFramePr>
          <p:cNvPr id="364587" name="Group 43"/>
          <p:cNvGraphicFramePr>
            <a:graphicFrameLocks noGrp="1"/>
          </p:cNvGraphicFramePr>
          <p:nvPr/>
        </p:nvGraphicFramePr>
        <p:xfrm>
          <a:off x="2268538" y="5084763"/>
          <a:ext cx="1282700" cy="1439863"/>
        </p:xfrm>
        <a:graphic>
          <a:graphicData uri="http://schemas.openxmlformats.org/drawingml/2006/table">
            <a:tbl>
              <a:tblPr/>
              <a:tblGrid>
                <a:gridCol w="427037"/>
                <a:gridCol w="428625"/>
                <a:gridCol w="427038"/>
              </a:tblGrid>
              <a:tr h="466725">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64589" name="Group 45"/>
          <p:cNvGraphicFramePr>
            <a:graphicFrameLocks noGrp="1"/>
          </p:cNvGraphicFramePr>
          <p:nvPr/>
        </p:nvGraphicFramePr>
        <p:xfrm>
          <a:off x="5003800" y="5084763"/>
          <a:ext cx="1296988" cy="1371600"/>
        </p:xfrm>
        <a:graphic>
          <a:graphicData uri="http://schemas.openxmlformats.org/drawingml/2006/table">
            <a:tbl>
              <a:tblPr/>
              <a:tblGrid>
                <a:gridCol w="433388"/>
                <a:gridCol w="431800"/>
                <a:gridCol w="431800"/>
              </a:tblGrid>
              <a:tr h="358775">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43011"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43012" name="AutoShape 4"/>
          <p:cNvSpPr>
            <a:spLocks noGrp="1"/>
          </p:cNvSpPr>
          <p:nvPr>
            <p:ph type="title"/>
          </p:nvPr>
        </p:nvSpPr>
        <p:spPr>
          <a:ln/>
        </p:spPr>
        <p:txBody>
          <a:bodyPr vert="horz" wrap="square" lIns="91440" tIns="45720" rIns="91440" bIns="45720" anchor="b" anchorCtr="0"/>
          <a:p>
            <a:pPr eaLnBrk="1" hangingPunct="1"/>
            <a:r>
              <a:rPr lang="zh-CN" altLang="en-US" dirty="0"/>
              <a:t>例：八码难题</a:t>
            </a:r>
            <a:endParaRPr lang="zh-CN" altLang="en-US" dirty="0"/>
          </a:p>
        </p:txBody>
      </p:sp>
      <p:sp>
        <p:nvSpPr>
          <p:cNvPr id="43013" name="Rectangle 5"/>
          <p:cNvSpPr>
            <a:spLocks noGrp="1"/>
          </p:cNvSpPr>
          <p:nvPr>
            <p:ph idx="1"/>
          </p:nvPr>
        </p:nvSpPr>
        <p:spPr>
          <a:xfrm>
            <a:off x="838200" y="2362200"/>
            <a:ext cx="8221663" cy="4495800"/>
          </a:xfrm>
          <a:ln/>
        </p:spPr>
        <p:txBody>
          <a:bodyPr vert="horz" wrap="square" lIns="91440" tIns="45720" rIns="91440" bIns="45720" anchor="t" anchorCtr="0"/>
          <a:p>
            <a:pPr eaLnBrk="1" hangingPunct="1">
              <a:buNone/>
            </a:pPr>
            <a:r>
              <a:rPr lang="zh-CN" altLang="en-US" sz="2400" b="1" dirty="0">
                <a:solidFill>
                  <a:srgbClr val="FF0000"/>
                </a:solidFill>
              </a:rPr>
              <a:t>作业：</a:t>
            </a:r>
            <a:r>
              <a:rPr lang="zh-CN" altLang="en-US" sz="2400" b="1" dirty="0"/>
              <a:t>利用估价函数</a:t>
            </a:r>
            <a:r>
              <a:rPr lang="en-US" altLang="zh-CN" sz="2400" b="1" dirty="0"/>
              <a:t>f(n)=d(n)+W(n)</a:t>
            </a:r>
            <a:r>
              <a:rPr lang="zh-CN" altLang="en-US" sz="2400" b="1" dirty="0"/>
              <a:t>正向搜索八数码难题</a:t>
            </a:r>
            <a:r>
              <a:rPr lang="zh-CN" altLang="en-US" sz="2400" dirty="0"/>
              <a:t>    </a:t>
            </a:r>
            <a:endParaRPr lang="zh-CN" altLang="en-US" sz="2400" dirty="0"/>
          </a:p>
          <a:p>
            <a:pPr eaLnBrk="1" hangingPunct="1">
              <a:buNone/>
            </a:pPr>
            <a:r>
              <a:rPr lang="zh-CN" altLang="en-US" sz="2400" dirty="0"/>
              <a:t>                </a:t>
            </a:r>
            <a:r>
              <a:rPr lang="zh-CN" altLang="en-US" sz="2400" b="1" dirty="0"/>
              <a:t>初始状态                  目标状态</a:t>
            </a:r>
            <a:endParaRPr lang="en-US" altLang="zh-CN" sz="2400" b="1" dirty="0"/>
          </a:p>
          <a:p>
            <a:pPr eaLnBrk="1" hangingPunct="1">
              <a:buNone/>
            </a:pPr>
            <a:endParaRPr lang="en-US" altLang="zh-CN" sz="2400" b="1" dirty="0"/>
          </a:p>
          <a:p>
            <a:pPr eaLnBrk="1" hangingPunct="1">
              <a:buNone/>
            </a:pPr>
            <a:endParaRPr lang="en-US" altLang="zh-CN" sz="2400" b="1" dirty="0"/>
          </a:p>
          <a:p>
            <a:pPr eaLnBrk="1" hangingPunct="1">
              <a:buNone/>
            </a:pPr>
            <a:endParaRPr lang="en-US" altLang="zh-CN" sz="2400" b="1" dirty="0"/>
          </a:p>
          <a:p>
            <a:pPr eaLnBrk="1" hangingPunct="1">
              <a:buNone/>
            </a:pPr>
            <a:endParaRPr lang="en-US" altLang="zh-CN" sz="2400" b="1" dirty="0"/>
          </a:p>
          <a:p>
            <a:pPr eaLnBrk="1" hangingPunct="1"/>
            <a:r>
              <a:rPr lang="zh-CN" altLang="en-US" sz="2400" b="1" dirty="0"/>
              <a:t>利用估价函数</a:t>
            </a:r>
            <a:r>
              <a:rPr lang="en-US" altLang="zh-CN" sz="2400" b="1" dirty="0"/>
              <a:t>f(n)=d(n)+W(n)</a:t>
            </a:r>
            <a:r>
              <a:rPr lang="zh-CN" altLang="en-US" sz="2400" b="1" dirty="0"/>
              <a:t>反向搜索上例八数码难题。指出反向搜索和正向搜索在什么地方相遇。</a:t>
            </a:r>
            <a:endParaRPr lang="zh-CN" altLang="en-US" sz="2400" b="1" dirty="0"/>
          </a:p>
          <a:p>
            <a:pPr eaLnBrk="1" hangingPunct="1">
              <a:buNone/>
            </a:pPr>
            <a:r>
              <a:rPr lang="zh-CN" altLang="en-US" sz="2400" b="1" dirty="0"/>
              <a:t>    </a:t>
            </a:r>
            <a:r>
              <a:rPr lang="en-US" altLang="zh-CN" sz="2400" b="1" dirty="0"/>
              <a:t>(</a:t>
            </a:r>
            <a:r>
              <a:rPr lang="zh-CN" altLang="en-US" sz="2400" b="1" dirty="0"/>
              <a:t>左优先、浅层的优先</a:t>
            </a:r>
            <a:r>
              <a:rPr lang="en-US" altLang="zh-CN" sz="2400" b="1" dirty="0"/>
              <a:t>)</a:t>
            </a:r>
            <a:endParaRPr lang="en-US" altLang="zh-CN" sz="2400" b="1" dirty="0"/>
          </a:p>
          <a:p>
            <a:pPr eaLnBrk="1" hangingPunct="1">
              <a:buNone/>
            </a:pPr>
            <a:endParaRPr lang="zh-CN" altLang="en-US" sz="2400" b="1" dirty="0"/>
          </a:p>
        </p:txBody>
      </p:sp>
      <p:graphicFrame>
        <p:nvGraphicFramePr>
          <p:cNvPr id="364587" name="Group 43"/>
          <p:cNvGraphicFramePr>
            <a:graphicFrameLocks noGrp="1"/>
          </p:cNvGraphicFramePr>
          <p:nvPr/>
        </p:nvGraphicFramePr>
        <p:xfrm>
          <a:off x="2411413" y="3322638"/>
          <a:ext cx="1336675" cy="1371600"/>
        </p:xfrm>
        <a:graphic>
          <a:graphicData uri="http://schemas.openxmlformats.org/drawingml/2006/table">
            <a:tbl>
              <a:tblPr/>
              <a:tblGrid>
                <a:gridCol w="445006"/>
                <a:gridCol w="446660"/>
                <a:gridCol w="445007"/>
              </a:tblGrid>
              <a:tr h="452713">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713">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713">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64589" name="Group 45"/>
          <p:cNvGraphicFramePr>
            <a:graphicFrameLocks noGrp="1"/>
          </p:cNvGraphicFramePr>
          <p:nvPr/>
        </p:nvGraphicFramePr>
        <p:xfrm>
          <a:off x="4992688" y="3357563"/>
          <a:ext cx="1296988" cy="1371600"/>
        </p:xfrm>
        <a:graphic>
          <a:graphicData uri="http://schemas.openxmlformats.org/drawingml/2006/table">
            <a:tbl>
              <a:tblPr/>
              <a:tblGrid>
                <a:gridCol w="433388"/>
                <a:gridCol w="431800"/>
                <a:gridCol w="431800"/>
              </a:tblGrid>
              <a:tr h="358775">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44035"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44036" name="AutoShape 2"/>
          <p:cNvSpPr>
            <a:spLocks noGrp="1"/>
          </p:cNvSpPr>
          <p:nvPr>
            <p:ph type="title"/>
          </p:nvPr>
        </p:nvSpPr>
        <p:spPr>
          <a:ln/>
        </p:spPr>
        <p:txBody>
          <a:bodyPr vert="horz" wrap="square" lIns="91440" tIns="45720" rIns="91440" bIns="45720" anchor="b" anchorCtr="0"/>
          <a:p>
            <a:pPr eaLnBrk="1" hangingPunct="1"/>
            <a:r>
              <a:rPr lang="zh-CN" altLang="en-US" sz="3200" dirty="0"/>
              <a:t>估价函数的选择对搜索结果起着重要作用 </a:t>
            </a:r>
            <a:endParaRPr lang="zh-CN" altLang="en-US" sz="3200" dirty="0"/>
          </a:p>
        </p:txBody>
      </p:sp>
      <p:sp>
        <p:nvSpPr>
          <p:cNvPr id="44037" name="Rectangle 3"/>
          <p:cNvSpPr>
            <a:spLocks noGrp="1"/>
          </p:cNvSpPr>
          <p:nvPr>
            <p:ph idx="1"/>
          </p:nvPr>
        </p:nvSpPr>
        <p:spPr>
          <a:ln/>
        </p:spPr>
        <p:txBody>
          <a:bodyPr vert="horz" wrap="square" lIns="91440" tIns="45720" rIns="91440" bIns="45720" anchor="t" anchorCtr="0"/>
          <a:p>
            <a:pPr eaLnBrk="1" hangingPunct="1"/>
            <a:r>
              <a:rPr lang="zh-CN" altLang="en-US" b="1" dirty="0"/>
              <a:t>如果估价函数没能识别出真正有希望的节点，则可能延长搜索过程，扩展较多的节点。</a:t>
            </a:r>
            <a:endParaRPr lang="zh-CN" altLang="en-US" b="1" dirty="0"/>
          </a:p>
          <a:p>
            <a:pPr eaLnBrk="1" hangingPunct="1"/>
            <a:r>
              <a:rPr lang="zh-CN" altLang="en-US" b="1" dirty="0"/>
              <a:t>如果估价函数过高地估计了所有点的希望值，则也同样导致扩展大量的节点．</a:t>
            </a:r>
            <a:endParaRPr lang="zh-CN" altLang="en-US" b="1" dirty="0"/>
          </a:p>
          <a:p>
            <a:pPr eaLnBrk="1" hangingPunct="1">
              <a:buNone/>
            </a:pPr>
            <a:r>
              <a:rPr lang="zh-CN" altLang="en-US" b="1" dirty="0"/>
              <a:t>例如在八数码问题题例中，如果让</a:t>
            </a:r>
            <a:r>
              <a:rPr lang="en-US" altLang="zh-CN" b="1" dirty="0"/>
              <a:t>f(n)=d(n)</a:t>
            </a:r>
            <a:r>
              <a:rPr lang="zh-CN" altLang="en-US" b="1" dirty="0"/>
              <a:t>，则得到宽度优先搜索。</a:t>
            </a:r>
            <a:endParaRPr lang="zh-CN" altLang="en-US" b="1" dirty="0"/>
          </a:p>
        </p:txBody>
      </p:sp>
    </p:spTree>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45059"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45060" name="AutoShape 2"/>
          <p:cNvSpPr>
            <a:spLocks noGrp="1"/>
          </p:cNvSpPr>
          <p:nvPr>
            <p:ph type="title"/>
          </p:nvPr>
        </p:nvSpPr>
        <p:spPr>
          <a:ln/>
        </p:spPr>
        <p:txBody>
          <a:bodyPr vert="horz" wrap="square" lIns="91440" tIns="45720" rIns="91440" bIns="45720" anchor="b" anchorCtr="0"/>
          <a:p>
            <a:pPr eaLnBrk="1" hangingPunct="1"/>
            <a:r>
              <a:rPr lang="zh-CN" altLang="en-US" dirty="0"/>
              <a:t>一些概念</a:t>
            </a:r>
            <a:endParaRPr lang="zh-CN" altLang="en-US" dirty="0"/>
          </a:p>
        </p:txBody>
      </p:sp>
      <p:sp>
        <p:nvSpPr>
          <p:cNvPr id="367619" name="Rectangle 3"/>
          <p:cNvSpPr>
            <a:spLocks noGrp="1"/>
          </p:cNvSpPr>
          <p:nvPr>
            <p:ph idx="1"/>
          </p:nvPr>
        </p:nvSpPr>
        <p:spPr>
          <a:xfrm>
            <a:off x="838200" y="2276475"/>
            <a:ext cx="8054975" cy="4581525"/>
          </a:xfrm>
          <a:ln/>
        </p:spPr>
        <p:txBody>
          <a:bodyPr vert="horz" wrap="square" lIns="91440" tIns="45720" rIns="91440" bIns="45720" anchor="t" anchorCtr="0"/>
          <a:p>
            <a:pPr eaLnBrk="1" hangingPunct="1">
              <a:spcBef>
                <a:spcPct val="0"/>
              </a:spcBef>
            </a:pPr>
            <a:r>
              <a:rPr lang="en-US" altLang="zh-CN" sz="2000" b="1" dirty="0">
                <a:solidFill>
                  <a:srgbClr val="FF0000"/>
                </a:solidFill>
              </a:rPr>
              <a:t>K(n</a:t>
            </a:r>
            <a:r>
              <a:rPr lang="en-US" altLang="zh-CN" sz="2000" b="1" baseline="-25000" dirty="0">
                <a:solidFill>
                  <a:srgbClr val="FF0000"/>
                </a:solidFill>
              </a:rPr>
              <a:t>i</a:t>
            </a:r>
            <a:r>
              <a:rPr lang="en-US" altLang="zh-CN" sz="2000" b="1" dirty="0">
                <a:solidFill>
                  <a:srgbClr val="FF0000"/>
                </a:solidFill>
              </a:rPr>
              <a:t>, n</a:t>
            </a:r>
            <a:r>
              <a:rPr lang="en-US" altLang="zh-CN" sz="2000" b="1" baseline="-25000" dirty="0">
                <a:solidFill>
                  <a:srgbClr val="FF0000"/>
                </a:solidFill>
              </a:rPr>
              <a:t>j</a:t>
            </a:r>
            <a:r>
              <a:rPr lang="en-US" altLang="zh-CN" sz="2000" b="1" dirty="0">
                <a:solidFill>
                  <a:srgbClr val="FF0000"/>
                </a:solidFill>
              </a:rPr>
              <a:t>) </a:t>
            </a:r>
            <a:r>
              <a:rPr lang="zh-CN" altLang="en-US" sz="2000" b="1" dirty="0">
                <a:solidFill>
                  <a:srgbClr val="FF0000"/>
                </a:solidFill>
              </a:rPr>
              <a:t>：</a:t>
            </a:r>
            <a:r>
              <a:rPr lang="zh-CN" altLang="en-US" sz="2000" b="1" dirty="0"/>
              <a:t>隐含图中节点</a:t>
            </a:r>
            <a:r>
              <a:rPr lang="en-US" altLang="zh-CN" sz="2000" b="1" dirty="0"/>
              <a:t>n</a:t>
            </a:r>
            <a:r>
              <a:rPr lang="en-US" altLang="zh-CN" sz="2000" b="1" baseline="-25000" dirty="0"/>
              <a:t>i</a:t>
            </a:r>
            <a:r>
              <a:rPr lang="zh-CN" altLang="en-US" sz="2000" b="1" dirty="0"/>
              <a:t>到</a:t>
            </a:r>
            <a:r>
              <a:rPr lang="en-US" altLang="zh-CN" sz="2000" b="1" dirty="0"/>
              <a:t>n</a:t>
            </a:r>
            <a:r>
              <a:rPr lang="en-US" altLang="zh-CN" sz="2000" b="1" baseline="-25000" dirty="0"/>
              <a:t>j</a:t>
            </a:r>
            <a:r>
              <a:rPr lang="zh-CN" altLang="en-US" sz="2000" b="1" dirty="0"/>
              <a:t>最小费用路径的实际费用。</a:t>
            </a:r>
            <a:endParaRPr lang="zh-CN" altLang="en-US" sz="2000" b="1" dirty="0"/>
          </a:p>
          <a:p>
            <a:pPr eaLnBrk="1" hangingPunct="1">
              <a:spcBef>
                <a:spcPct val="0"/>
              </a:spcBef>
              <a:buNone/>
            </a:pPr>
            <a:r>
              <a:rPr lang="zh-CN" altLang="en-US" sz="2000" b="1" dirty="0"/>
              <a:t>                       若</a:t>
            </a:r>
            <a:r>
              <a:rPr lang="en-US" altLang="zh-CN" sz="2000" b="1" dirty="0"/>
              <a:t>n</a:t>
            </a:r>
            <a:r>
              <a:rPr lang="en-US" altLang="zh-CN" sz="2000" b="1" baseline="-25000" dirty="0"/>
              <a:t>i</a:t>
            </a:r>
            <a:r>
              <a:rPr lang="zh-CN" altLang="en-US" sz="2000" b="1" dirty="0"/>
              <a:t>到</a:t>
            </a:r>
            <a:r>
              <a:rPr lang="en-US" altLang="zh-CN" sz="2000" b="1" dirty="0"/>
              <a:t>n</a:t>
            </a:r>
            <a:r>
              <a:rPr lang="en-US" altLang="zh-CN" sz="2000" b="1" baseline="-25000" dirty="0"/>
              <a:t>j</a:t>
            </a:r>
            <a:r>
              <a:rPr lang="zh-CN" altLang="en-US" sz="2000" b="1" dirty="0"/>
              <a:t>无路，则函数</a:t>
            </a:r>
            <a:r>
              <a:rPr lang="en-US" altLang="zh-CN" sz="2000" b="1" dirty="0"/>
              <a:t>K(n</a:t>
            </a:r>
            <a:r>
              <a:rPr lang="en-US" altLang="zh-CN" sz="2000" b="1" baseline="-25000" dirty="0"/>
              <a:t>i</a:t>
            </a:r>
            <a:r>
              <a:rPr lang="en-US" altLang="zh-CN" sz="2000" b="1" dirty="0"/>
              <a:t>, n</a:t>
            </a:r>
            <a:r>
              <a:rPr lang="en-US" altLang="zh-CN" sz="2000" b="1" baseline="-25000" dirty="0"/>
              <a:t>j</a:t>
            </a:r>
            <a:r>
              <a:rPr lang="en-US" altLang="zh-CN" sz="2000" b="1" dirty="0"/>
              <a:t>) </a:t>
            </a:r>
            <a:r>
              <a:rPr lang="zh-CN" altLang="en-US" sz="2000" b="1" dirty="0"/>
              <a:t>无定义。</a:t>
            </a:r>
            <a:endParaRPr lang="zh-CN" altLang="en-US" sz="2000" b="1" dirty="0"/>
          </a:p>
          <a:p>
            <a:pPr eaLnBrk="1" hangingPunct="1">
              <a:spcBef>
                <a:spcPct val="0"/>
              </a:spcBef>
            </a:pPr>
            <a:r>
              <a:rPr lang="en-US" altLang="zh-CN" sz="2000" b="1" dirty="0">
                <a:solidFill>
                  <a:srgbClr val="FF0000"/>
                </a:solidFill>
              </a:rPr>
              <a:t>h*(n)</a:t>
            </a:r>
            <a:r>
              <a:rPr lang="zh-CN" altLang="en-US" sz="2000" b="1" dirty="0">
                <a:solidFill>
                  <a:srgbClr val="FF0000"/>
                </a:solidFill>
              </a:rPr>
              <a:t>：</a:t>
            </a:r>
            <a:r>
              <a:rPr lang="zh-CN" altLang="en-US" sz="2000" b="1" dirty="0"/>
              <a:t>设</a:t>
            </a:r>
            <a:r>
              <a:rPr lang="en-US" altLang="zh-CN" sz="2000" b="1" dirty="0"/>
              <a:t>{ti} </a:t>
            </a:r>
            <a:r>
              <a:rPr lang="zh-CN" altLang="en-US" sz="2000" b="1" dirty="0"/>
              <a:t>是目标节点集合，定义</a:t>
            </a:r>
            <a:endParaRPr lang="zh-CN" altLang="en-US" sz="2000" b="1" dirty="0"/>
          </a:p>
          <a:p>
            <a:pPr eaLnBrk="1" hangingPunct="1">
              <a:spcBef>
                <a:spcPct val="0"/>
              </a:spcBef>
              <a:buNone/>
            </a:pPr>
            <a:r>
              <a:rPr lang="zh-CN" altLang="en-US" sz="2000" b="1" dirty="0"/>
              <a:t>                   </a:t>
            </a:r>
            <a:r>
              <a:rPr lang="en-US" altLang="zh-CN" sz="2000" b="1" dirty="0">
                <a:solidFill>
                  <a:srgbClr val="FF9933"/>
                </a:solidFill>
              </a:rPr>
              <a:t>h*(n)=min</a:t>
            </a:r>
            <a:r>
              <a:rPr lang="en-US" altLang="zh-CN" sz="2000" b="1" baseline="-25000" dirty="0">
                <a:solidFill>
                  <a:srgbClr val="FF9933"/>
                </a:solidFill>
              </a:rPr>
              <a:t>i</a:t>
            </a:r>
            <a:r>
              <a:rPr lang="en-US" altLang="zh-CN" sz="2000" b="1" dirty="0">
                <a:solidFill>
                  <a:srgbClr val="FF9933"/>
                </a:solidFill>
              </a:rPr>
              <a:t>{ K(n, ti) }</a:t>
            </a:r>
            <a:r>
              <a:rPr lang="en-US" altLang="zh-CN" sz="2000" b="1" dirty="0"/>
              <a:t> </a:t>
            </a:r>
            <a:endParaRPr lang="en-US" altLang="zh-CN" sz="2000" b="1" dirty="0"/>
          </a:p>
          <a:p>
            <a:pPr eaLnBrk="1" hangingPunct="1">
              <a:spcBef>
                <a:spcPct val="0"/>
              </a:spcBef>
              <a:buNone/>
            </a:pPr>
            <a:r>
              <a:rPr lang="zh-CN" altLang="en-US" sz="2000" b="1" dirty="0"/>
              <a:t>表示隐含图中从</a:t>
            </a:r>
            <a:r>
              <a:rPr lang="en-US" altLang="zh-CN" sz="2000" b="1" dirty="0"/>
              <a:t>n</a:t>
            </a:r>
            <a:r>
              <a:rPr lang="zh-CN" altLang="en-US" sz="2000" b="1" dirty="0"/>
              <a:t>到目标节点的最小费用路径的费用。</a:t>
            </a:r>
            <a:endParaRPr lang="zh-CN" altLang="en-US" sz="2000" b="1" dirty="0"/>
          </a:p>
          <a:p>
            <a:pPr eaLnBrk="1" hangingPunct="1">
              <a:spcBef>
                <a:spcPct val="0"/>
              </a:spcBef>
              <a:buNone/>
            </a:pPr>
            <a:r>
              <a:rPr lang="zh-CN" altLang="en-US" sz="2000" b="1" dirty="0"/>
              <a:t>    对不能到达目标节点的节点</a:t>
            </a:r>
            <a:r>
              <a:rPr lang="en-US" altLang="zh-CN" sz="2000" b="1" dirty="0"/>
              <a:t>n</a:t>
            </a:r>
            <a:r>
              <a:rPr lang="zh-CN" altLang="en-US" sz="2000" b="1" dirty="0"/>
              <a:t>，</a:t>
            </a:r>
            <a:r>
              <a:rPr lang="en-US" altLang="zh-CN" sz="2000" b="1" dirty="0"/>
              <a:t>h*(n)</a:t>
            </a:r>
            <a:r>
              <a:rPr lang="zh-CN" altLang="en-US" sz="2000" b="1" dirty="0"/>
              <a:t>无定义。</a:t>
            </a:r>
            <a:endParaRPr lang="zh-CN" altLang="en-US" sz="2000" b="1" dirty="0"/>
          </a:p>
          <a:p>
            <a:pPr eaLnBrk="1" hangingPunct="1">
              <a:spcBef>
                <a:spcPct val="0"/>
              </a:spcBef>
              <a:buNone/>
            </a:pPr>
            <a:r>
              <a:rPr lang="zh-CN" altLang="en-US" sz="2000" b="1" dirty="0"/>
              <a:t> </a:t>
            </a:r>
            <a:r>
              <a:rPr lang="zh-CN" altLang="en-US" sz="2000" b="1" dirty="0">
                <a:solidFill>
                  <a:srgbClr val="FF0000"/>
                </a:solidFill>
              </a:rPr>
              <a:t>最佳解路径：</a:t>
            </a:r>
            <a:r>
              <a:rPr lang="zh-CN" altLang="en-US" sz="2000" b="1" dirty="0"/>
              <a:t>从</a:t>
            </a:r>
            <a:r>
              <a:rPr lang="en-US" altLang="zh-CN" sz="2000" b="1" dirty="0"/>
              <a:t>n</a:t>
            </a:r>
            <a:r>
              <a:rPr lang="zh-CN" altLang="en-US" sz="2000" b="1" dirty="0"/>
              <a:t>到目标节点的任何费用为</a:t>
            </a:r>
            <a:r>
              <a:rPr lang="en-US" altLang="zh-CN" sz="2000" b="1" dirty="0"/>
              <a:t>h*(n)</a:t>
            </a:r>
            <a:r>
              <a:rPr lang="zh-CN" altLang="en-US" sz="2000" b="1" dirty="0"/>
              <a:t>的路径。</a:t>
            </a:r>
            <a:endParaRPr lang="zh-CN" altLang="en-US" sz="2000" b="1" dirty="0"/>
          </a:p>
          <a:p>
            <a:pPr eaLnBrk="1" hangingPunct="1">
              <a:spcBef>
                <a:spcPct val="0"/>
              </a:spcBef>
            </a:pPr>
            <a:r>
              <a:rPr lang="en-US" altLang="zh-CN" sz="2000" b="1" dirty="0">
                <a:solidFill>
                  <a:srgbClr val="FF0000"/>
                </a:solidFill>
              </a:rPr>
              <a:t>g*(n)</a:t>
            </a:r>
            <a:r>
              <a:rPr lang="zh-CN" altLang="en-US" sz="2000" b="1" dirty="0">
                <a:solidFill>
                  <a:srgbClr val="FF0000"/>
                </a:solidFill>
              </a:rPr>
              <a:t>：</a:t>
            </a:r>
            <a:r>
              <a:rPr lang="zh-CN" altLang="en-US" sz="2000" b="1" dirty="0"/>
              <a:t> </a:t>
            </a:r>
            <a:r>
              <a:rPr lang="en-US" altLang="zh-CN" sz="2000" b="1" dirty="0">
                <a:solidFill>
                  <a:srgbClr val="FF9933"/>
                </a:solidFill>
              </a:rPr>
              <a:t>g*(n)=K(s</a:t>
            </a:r>
            <a:r>
              <a:rPr lang="zh-CN" altLang="en-US" sz="2000" b="1" dirty="0">
                <a:solidFill>
                  <a:srgbClr val="FF9933"/>
                </a:solidFill>
              </a:rPr>
              <a:t>，</a:t>
            </a:r>
            <a:r>
              <a:rPr lang="en-US" altLang="zh-CN" sz="2000" b="1" dirty="0">
                <a:solidFill>
                  <a:srgbClr val="FF9933"/>
                </a:solidFill>
              </a:rPr>
              <a:t>n)</a:t>
            </a:r>
            <a:endParaRPr lang="en-US" altLang="zh-CN" sz="2000" b="1" dirty="0">
              <a:solidFill>
                <a:srgbClr val="FF9933"/>
              </a:solidFill>
            </a:endParaRPr>
          </a:p>
          <a:p>
            <a:pPr eaLnBrk="1" hangingPunct="1">
              <a:spcBef>
                <a:spcPct val="0"/>
              </a:spcBef>
              <a:buNone/>
            </a:pPr>
            <a:r>
              <a:rPr lang="en-US" altLang="zh-CN" sz="2000" b="1" dirty="0"/>
              <a:t>   </a:t>
            </a:r>
            <a:r>
              <a:rPr lang="zh-CN" altLang="en-US" sz="2000" b="1" dirty="0"/>
              <a:t>表示隐含图中从初始节点</a:t>
            </a:r>
            <a:r>
              <a:rPr lang="en-US" altLang="zh-CN" sz="2000" b="1" dirty="0"/>
              <a:t>s</a:t>
            </a:r>
            <a:r>
              <a:rPr lang="zh-CN" altLang="en-US" sz="2000" b="1" dirty="0"/>
              <a:t>到</a:t>
            </a:r>
            <a:r>
              <a:rPr lang="en-US" altLang="zh-CN" sz="2000" b="1" dirty="0"/>
              <a:t>n</a:t>
            </a:r>
            <a:r>
              <a:rPr lang="zh-CN" altLang="en-US" sz="2000" b="1" dirty="0"/>
              <a:t>的最佳解路径的费用。</a:t>
            </a:r>
            <a:endParaRPr lang="zh-CN" altLang="en-US" sz="2000" b="1" dirty="0"/>
          </a:p>
          <a:p>
            <a:pPr eaLnBrk="1" hangingPunct="1">
              <a:spcBef>
                <a:spcPct val="0"/>
              </a:spcBef>
            </a:pPr>
            <a:r>
              <a:rPr lang="zh-CN" altLang="en-US" sz="2000" b="1" dirty="0"/>
              <a:t> </a:t>
            </a:r>
            <a:r>
              <a:rPr lang="en-US" altLang="zh-CN" sz="2000" b="1" dirty="0">
                <a:solidFill>
                  <a:srgbClr val="FF0000"/>
                </a:solidFill>
              </a:rPr>
              <a:t>f*(n)</a:t>
            </a:r>
            <a:r>
              <a:rPr lang="zh-CN" altLang="en-US" sz="2000" b="1" dirty="0">
                <a:solidFill>
                  <a:srgbClr val="FF0000"/>
                </a:solidFill>
              </a:rPr>
              <a:t>：</a:t>
            </a:r>
            <a:r>
              <a:rPr lang="en-US" altLang="zh-CN" sz="2000" b="1" dirty="0">
                <a:solidFill>
                  <a:srgbClr val="FF9933"/>
                </a:solidFill>
              </a:rPr>
              <a:t>f*(n)=g*(n)+h*(n)</a:t>
            </a:r>
            <a:r>
              <a:rPr lang="en-US" altLang="zh-CN" sz="2000" b="1" dirty="0"/>
              <a:t> </a:t>
            </a:r>
            <a:endParaRPr lang="en-US" altLang="zh-CN" sz="2000" b="1" dirty="0"/>
          </a:p>
          <a:p>
            <a:pPr eaLnBrk="1" hangingPunct="1">
              <a:spcBef>
                <a:spcPct val="0"/>
              </a:spcBef>
              <a:buNone/>
            </a:pPr>
            <a:r>
              <a:rPr lang="en-US" altLang="zh-CN" sz="2000" b="1" dirty="0"/>
              <a:t>    </a:t>
            </a:r>
            <a:r>
              <a:rPr lang="zh-CN" altLang="en-US" sz="2000" b="1" dirty="0"/>
              <a:t>表示隐含图中，通过节点</a:t>
            </a:r>
            <a:r>
              <a:rPr lang="en-US" altLang="zh-CN" sz="2000" b="1" dirty="0"/>
              <a:t>n</a:t>
            </a:r>
            <a:r>
              <a:rPr lang="zh-CN" altLang="en-US" sz="2000" b="1" dirty="0"/>
              <a:t>，从</a:t>
            </a:r>
            <a:r>
              <a:rPr lang="en-US" altLang="zh-CN" sz="2000" b="1" dirty="0"/>
              <a:t>s</a:t>
            </a:r>
            <a:r>
              <a:rPr lang="zh-CN" altLang="en-US" sz="2000" b="1" dirty="0"/>
              <a:t>到目标节点的最佳解路径的费用。</a:t>
            </a:r>
            <a:endParaRPr lang="zh-CN" altLang="en-US" sz="2000" b="1" dirty="0"/>
          </a:p>
          <a:p>
            <a:pPr eaLnBrk="1" hangingPunct="1">
              <a:spcBef>
                <a:spcPct val="0"/>
              </a:spcBef>
              <a:buNone/>
            </a:pPr>
            <a:r>
              <a:rPr lang="zh-CN" altLang="en-US" sz="2000" b="1" dirty="0">
                <a:solidFill>
                  <a:srgbClr val="000000"/>
                </a:solidFill>
              </a:rPr>
              <a:t>     当</a:t>
            </a:r>
            <a:r>
              <a:rPr lang="en-US" altLang="zh-CN" sz="2000" b="1" dirty="0">
                <a:solidFill>
                  <a:srgbClr val="000000"/>
                </a:solidFill>
              </a:rPr>
              <a:t>n</a:t>
            </a:r>
            <a:r>
              <a:rPr lang="zh-CN" altLang="en-US" sz="2000" b="1" dirty="0">
                <a:solidFill>
                  <a:srgbClr val="000000"/>
                </a:solidFill>
              </a:rPr>
              <a:t>是从初始节点到目标节点</a:t>
            </a:r>
            <a:r>
              <a:rPr lang="en-US" altLang="zh-CN" sz="2000" b="1" dirty="0">
                <a:solidFill>
                  <a:srgbClr val="000000"/>
                </a:solidFill>
              </a:rPr>
              <a:t>t</a:t>
            </a:r>
            <a:r>
              <a:rPr lang="zh-CN" altLang="en-US" sz="2000" b="1" dirty="0">
                <a:solidFill>
                  <a:srgbClr val="000000"/>
                </a:solidFill>
              </a:rPr>
              <a:t>的最佳解路径上的节点时，</a:t>
            </a:r>
            <a:endParaRPr lang="zh-CN" altLang="en-US" sz="2000" b="1" dirty="0">
              <a:solidFill>
                <a:srgbClr val="000000"/>
              </a:solidFill>
            </a:endParaRPr>
          </a:p>
          <a:p>
            <a:pPr eaLnBrk="1" hangingPunct="1">
              <a:spcBef>
                <a:spcPct val="0"/>
              </a:spcBef>
              <a:buNone/>
            </a:pPr>
            <a:r>
              <a:rPr lang="zh-CN" altLang="en-US" sz="2000" b="1" dirty="0">
                <a:solidFill>
                  <a:srgbClr val="000000"/>
                </a:solidFill>
              </a:rPr>
              <a:t>     </a:t>
            </a:r>
            <a:r>
              <a:rPr lang="en-US" altLang="zh-CN" sz="2000" b="1" dirty="0">
                <a:solidFill>
                  <a:srgbClr val="000000"/>
                </a:solidFill>
              </a:rPr>
              <a:t>f*(n)= f*(s)=f*(t)=h*(s)</a:t>
            </a:r>
            <a:r>
              <a:rPr lang="zh-CN" altLang="en-US" sz="2000" b="1" dirty="0">
                <a:solidFill>
                  <a:srgbClr val="000000"/>
                </a:solidFill>
              </a:rPr>
              <a:t>。</a:t>
            </a:r>
            <a:endParaRPr lang="zh-CN" altLang="en-US" sz="2000" b="1" dirty="0">
              <a:solidFill>
                <a:srgbClr val="000000"/>
              </a:solidFill>
            </a:endParaRPr>
          </a:p>
          <a:p>
            <a:pPr eaLnBrk="1" hangingPunct="1">
              <a:spcBef>
                <a:spcPct val="0"/>
              </a:spcBef>
              <a:buNone/>
            </a:pPr>
            <a:r>
              <a:rPr lang="zh-CN" altLang="en-US" sz="2000" b="1" dirty="0"/>
              <a:t>    </a:t>
            </a:r>
            <a:endParaRPr lang="zh-CN" altLang="en-US" sz="20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7619">
                                            <p:txEl>
                                              <p:charRg st="0" end="35"/>
                                            </p:txEl>
                                          </p:spTgt>
                                        </p:tgtEl>
                                        <p:attrNameLst>
                                          <p:attrName>style.visibility</p:attrName>
                                        </p:attrNameLst>
                                      </p:cBhvr>
                                      <p:to>
                                        <p:strVal val="visible"/>
                                      </p:to>
                                    </p:set>
                                    <p:anim calcmode="lin" valueType="num">
                                      <p:cBhvr additive="base">
                                        <p:cTn id="7" dur="500" fill="hold"/>
                                        <p:tgtEl>
                                          <p:spTgt spid="367619">
                                            <p:txEl>
                                              <p:charRg st="0" end="3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7619">
                                            <p:txEl>
                                              <p:charRg st="0" end="3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7619">
                                            <p:txEl>
                                              <p:charRg st="35" end="85"/>
                                            </p:txEl>
                                          </p:spTgt>
                                        </p:tgtEl>
                                        <p:attrNameLst>
                                          <p:attrName>style.visibility</p:attrName>
                                        </p:attrNameLst>
                                      </p:cBhvr>
                                      <p:to>
                                        <p:strVal val="visible"/>
                                      </p:to>
                                    </p:set>
                                    <p:anim calcmode="lin" valueType="num">
                                      <p:cBhvr additive="base">
                                        <p:cTn id="13" dur="500" fill="hold"/>
                                        <p:tgtEl>
                                          <p:spTgt spid="367619">
                                            <p:txEl>
                                              <p:charRg st="35" end="8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7619">
                                            <p:txEl>
                                              <p:charRg st="35" end="8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7619">
                                            <p:txEl>
                                              <p:charRg st="85" end="108"/>
                                            </p:txEl>
                                          </p:spTgt>
                                        </p:tgtEl>
                                        <p:attrNameLst>
                                          <p:attrName>style.visibility</p:attrName>
                                        </p:attrNameLst>
                                      </p:cBhvr>
                                      <p:to>
                                        <p:strVal val="visible"/>
                                      </p:to>
                                    </p:set>
                                    <p:anim calcmode="lin" valueType="num">
                                      <p:cBhvr additive="base">
                                        <p:cTn id="19" dur="500" fill="hold"/>
                                        <p:tgtEl>
                                          <p:spTgt spid="367619">
                                            <p:txEl>
                                              <p:charRg st="85" end="10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7619">
                                            <p:txEl>
                                              <p:charRg st="85" end="10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7619">
                                            <p:txEl>
                                              <p:charRg st="108" end="151"/>
                                            </p:txEl>
                                          </p:spTgt>
                                        </p:tgtEl>
                                        <p:attrNameLst>
                                          <p:attrName>style.visibility</p:attrName>
                                        </p:attrNameLst>
                                      </p:cBhvr>
                                      <p:to>
                                        <p:strVal val="visible"/>
                                      </p:to>
                                    </p:set>
                                    <p:anim calcmode="lin" valueType="num">
                                      <p:cBhvr additive="base">
                                        <p:cTn id="23" dur="500" fill="hold"/>
                                        <p:tgtEl>
                                          <p:spTgt spid="367619">
                                            <p:txEl>
                                              <p:charRg st="108" end="15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7619">
                                            <p:txEl>
                                              <p:charRg st="108" end="15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67619">
                                            <p:txEl>
                                              <p:charRg st="151" end="176"/>
                                            </p:txEl>
                                          </p:spTgt>
                                        </p:tgtEl>
                                        <p:attrNameLst>
                                          <p:attrName>style.visibility</p:attrName>
                                        </p:attrNameLst>
                                      </p:cBhvr>
                                      <p:to>
                                        <p:strVal val="visible"/>
                                      </p:to>
                                    </p:set>
                                    <p:anim calcmode="lin" valueType="num">
                                      <p:cBhvr additive="base">
                                        <p:cTn id="29" dur="500" fill="hold"/>
                                        <p:tgtEl>
                                          <p:spTgt spid="367619">
                                            <p:txEl>
                                              <p:charRg st="151" end="17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7619">
                                            <p:txEl>
                                              <p:charRg st="151" end="17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67619">
                                            <p:txEl>
                                              <p:charRg st="176" end="204"/>
                                            </p:txEl>
                                          </p:spTgt>
                                        </p:tgtEl>
                                        <p:attrNameLst>
                                          <p:attrName>style.visibility</p:attrName>
                                        </p:attrNameLst>
                                      </p:cBhvr>
                                      <p:to>
                                        <p:strVal val="visible"/>
                                      </p:to>
                                    </p:set>
                                    <p:anim calcmode="lin" valueType="num">
                                      <p:cBhvr additive="base">
                                        <p:cTn id="33" dur="500" fill="hold"/>
                                        <p:tgtEl>
                                          <p:spTgt spid="367619">
                                            <p:txEl>
                                              <p:charRg st="176" end="20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67619">
                                            <p:txEl>
                                              <p:charRg st="176" end="20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67619">
                                            <p:txEl>
                                              <p:charRg st="204" end="234"/>
                                            </p:txEl>
                                          </p:spTgt>
                                        </p:tgtEl>
                                        <p:attrNameLst>
                                          <p:attrName>style.visibility</p:attrName>
                                        </p:attrNameLst>
                                      </p:cBhvr>
                                      <p:to>
                                        <p:strVal val="visible"/>
                                      </p:to>
                                    </p:set>
                                    <p:anim calcmode="lin" valueType="num">
                                      <p:cBhvr additive="base">
                                        <p:cTn id="39" dur="500" fill="hold"/>
                                        <p:tgtEl>
                                          <p:spTgt spid="367619">
                                            <p:txEl>
                                              <p:charRg st="204" end="23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67619">
                                            <p:txEl>
                                              <p:charRg st="204" end="23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67619">
                                            <p:txEl>
                                              <p:charRg st="234" end="254"/>
                                            </p:txEl>
                                          </p:spTgt>
                                        </p:tgtEl>
                                        <p:attrNameLst>
                                          <p:attrName>style.visibility</p:attrName>
                                        </p:attrNameLst>
                                      </p:cBhvr>
                                      <p:to>
                                        <p:strVal val="visible"/>
                                      </p:to>
                                    </p:set>
                                    <p:anim calcmode="lin" valueType="num">
                                      <p:cBhvr additive="base">
                                        <p:cTn id="45" dur="500" fill="hold"/>
                                        <p:tgtEl>
                                          <p:spTgt spid="367619">
                                            <p:txEl>
                                              <p:charRg st="234" end="25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67619">
                                            <p:txEl>
                                              <p:charRg st="234" end="25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67619">
                                            <p:txEl>
                                              <p:charRg st="254" end="282"/>
                                            </p:txEl>
                                          </p:spTgt>
                                        </p:tgtEl>
                                        <p:attrNameLst>
                                          <p:attrName>style.visibility</p:attrName>
                                        </p:attrNameLst>
                                      </p:cBhvr>
                                      <p:to>
                                        <p:strVal val="visible"/>
                                      </p:to>
                                    </p:set>
                                    <p:anim calcmode="lin" valueType="num">
                                      <p:cBhvr additive="base">
                                        <p:cTn id="51" dur="500" fill="hold"/>
                                        <p:tgtEl>
                                          <p:spTgt spid="367619">
                                            <p:txEl>
                                              <p:charRg st="254" end="28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67619">
                                            <p:txEl>
                                              <p:charRg st="254" end="28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67619">
                                            <p:txEl>
                                              <p:charRg st="282" end="308"/>
                                            </p:txEl>
                                          </p:spTgt>
                                        </p:tgtEl>
                                        <p:attrNameLst>
                                          <p:attrName>style.visibility</p:attrName>
                                        </p:attrNameLst>
                                      </p:cBhvr>
                                      <p:to>
                                        <p:strVal val="visible"/>
                                      </p:to>
                                    </p:set>
                                    <p:anim calcmode="lin" valueType="num">
                                      <p:cBhvr additive="base">
                                        <p:cTn id="57" dur="500" fill="hold"/>
                                        <p:tgtEl>
                                          <p:spTgt spid="367619">
                                            <p:txEl>
                                              <p:charRg st="282" end="30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67619">
                                            <p:txEl>
                                              <p:charRg st="282" end="308"/>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67619">
                                            <p:txEl>
                                              <p:charRg st="308" end="343"/>
                                            </p:txEl>
                                          </p:spTgt>
                                        </p:tgtEl>
                                        <p:attrNameLst>
                                          <p:attrName>style.visibility</p:attrName>
                                        </p:attrNameLst>
                                      </p:cBhvr>
                                      <p:to>
                                        <p:strVal val="visible"/>
                                      </p:to>
                                    </p:set>
                                    <p:anim calcmode="lin" valueType="num">
                                      <p:cBhvr additive="base">
                                        <p:cTn id="63" dur="500" fill="hold"/>
                                        <p:tgtEl>
                                          <p:spTgt spid="367619">
                                            <p:txEl>
                                              <p:charRg st="308" end="34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67619">
                                            <p:txEl>
                                              <p:charRg st="308" end="343"/>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67619">
                                            <p:txEl>
                                              <p:charRg st="343" end="375"/>
                                            </p:txEl>
                                          </p:spTgt>
                                        </p:tgtEl>
                                        <p:attrNameLst>
                                          <p:attrName>style.visibility</p:attrName>
                                        </p:attrNameLst>
                                      </p:cBhvr>
                                      <p:to>
                                        <p:strVal val="visible"/>
                                      </p:to>
                                    </p:set>
                                    <p:anim calcmode="lin" valueType="num">
                                      <p:cBhvr additive="base">
                                        <p:cTn id="69" dur="500" fill="hold"/>
                                        <p:tgtEl>
                                          <p:spTgt spid="367619">
                                            <p:txEl>
                                              <p:charRg st="343" end="375"/>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67619">
                                            <p:txEl>
                                              <p:charRg st="343" end="375"/>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67619">
                                            <p:txEl>
                                              <p:charRg st="375" end="406"/>
                                            </p:txEl>
                                          </p:spTgt>
                                        </p:tgtEl>
                                        <p:attrNameLst>
                                          <p:attrName>style.visibility</p:attrName>
                                        </p:attrNameLst>
                                      </p:cBhvr>
                                      <p:to>
                                        <p:strVal val="visible"/>
                                      </p:to>
                                    </p:set>
                                    <p:anim calcmode="lin" valueType="num">
                                      <p:cBhvr additive="base">
                                        <p:cTn id="75" dur="500" fill="hold"/>
                                        <p:tgtEl>
                                          <p:spTgt spid="367619">
                                            <p:txEl>
                                              <p:charRg st="375" end="40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67619">
                                            <p:txEl>
                                              <p:charRg st="375" end="40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46083"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46084" name="AutoShape 4"/>
          <p:cNvSpPr>
            <a:spLocks noGrp="1"/>
          </p:cNvSpPr>
          <p:nvPr>
            <p:ph type="title"/>
          </p:nvPr>
        </p:nvSpPr>
        <p:spPr>
          <a:ln/>
        </p:spPr>
        <p:txBody>
          <a:bodyPr vert="horz" wrap="square" lIns="91440" tIns="45720" rIns="91440" bIns="45720" anchor="b" anchorCtr="0"/>
          <a:p>
            <a:pPr algn="ctr" eaLnBrk="1" hangingPunct="1"/>
            <a:r>
              <a:rPr lang="en-US" altLang="zh-CN" dirty="0"/>
              <a:t>A</a:t>
            </a:r>
            <a:r>
              <a:rPr lang="zh-CN" altLang="en-US" dirty="0"/>
              <a:t>算法和</a:t>
            </a:r>
            <a:r>
              <a:rPr lang="en-US" altLang="zh-CN" dirty="0"/>
              <a:t>A*</a:t>
            </a:r>
            <a:r>
              <a:rPr lang="zh-CN" altLang="en-US" dirty="0"/>
              <a:t>算法</a:t>
            </a:r>
            <a:endParaRPr lang="zh-CN" altLang="en-US" dirty="0"/>
          </a:p>
        </p:txBody>
      </p:sp>
      <p:sp>
        <p:nvSpPr>
          <p:cNvPr id="60422" name="Rectangle 6"/>
          <p:cNvSpPr>
            <a:spLocks noGrp="1"/>
          </p:cNvSpPr>
          <p:nvPr>
            <p:ph idx="1"/>
          </p:nvPr>
        </p:nvSpPr>
        <p:spPr>
          <a:xfrm>
            <a:off x="730250" y="2708275"/>
            <a:ext cx="8305800" cy="3724275"/>
          </a:xfrm>
          <a:ln/>
        </p:spPr>
        <p:txBody>
          <a:bodyPr vert="horz" wrap="square" lIns="91440" tIns="45720" rIns="91440" bIns="45720" anchor="t" anchorCtr="0"/>
          <a:p>
            <a:pPr eaLnBrk="1" hangingPunct="1">
              <a:lnSpc>
                <a:spcPct val="120000"/>
              </a:lnSpc>
              <a:buFont typeface="Wingdings" panose="05000000000000000000" pitchFamily="2" charset="2"/>
              <a:buChar char="Ø"/>
            </a:pPr>
            <a:r>
              <a:rPr lang="en-US" altLang="zh-CN" sz="1600" dirty="0"/>
              <a:t> </a:t>
            </a:r>
            <a:r>
              <a:rPr lang="en-US" altLang="zh-CN" sz="1800" b="1" dirty="0">
                <a:solidFill>
                  <a:srgbClr val="FF0000"/>
                </a:solidFill>
              </a:rPr>
              <a:t>A</a:t>
            </a:r>
            <a:r>
              <a:rPr lang="zh-CN" altLang="en-US" sz="1800" b="1" dirty="0">
                <a:solidFill>
                  <a:srgbClr val="FF0000"/>
                </a:solidFill>
              </a:rPr>
              <a:t>算法</a:t>
            </a:r>
            <a:r>
              <a:rPr lang="en-US" altLang="zh-CN" sz="1800" b="1" dirty="0">
                <a:solidFill>
                  <a:srgbClr val="FF0000"/>
                </a:solidFill>
              </a:rPr>
              <a:t>:</a:t>
            </a:r>
            <a:r>
              <a:rPr lang="en-US" altLang="zh-CN" sz="1800" b="1" dirty="0"/>
              <a:t> </a:t>
            </a:r>
            <a:r>
              <a:rPr lang="zh-CN" altLang="en-US" sz="1800" b="1" dirty="0"/>
              <a:t>使用估价函数</a:t>
            </a:r>
            <a:r>
              <a:rPr lang="en-US" altLang="zh-CN" sz="1800" b="1" dirty="0"/>
              <a:t>f(n)=g(n)+h(n) </a:t>
            </a:r>
            <a:r>
              <a:rPr lang="zh-CN" altLang="en-US" sz="1800" b="1" dirty="0"/>
              <a:t>排列</a:t>
            </a:r>
            <a:r>
              <a:rPr lang="en-US" altLang="zh-CN" sz="1800" b="1" dirty="0"/>
              <a:t>OPEN</a:t>
            </a:r>
            <a:r>
              <a:rPr lang="zh-CN" altLang="en-US" sz="1800" b="1" dirty="0"/>
              <a:t>表中节点顺序的</a:t>
            </a:r>
            <a:endParaRPr lang="zh-CN" altLang="en-US" sz="1800" b="1" dirty="0"/>
          </a:p>
          <a:p>
            <a:pPr eaLnBrk="1" hangingPunct="1">
              <a:lnSpc>
                <a:spcPct val="120000"/>
              </a:lnSpc>
              <a:buNone/>
            </a:pPr>
            <a:r>
              <a:rPr lang="zh-CN" altLang="en-US" sz="1800" b="1" dirty="0"/>
              <a:t>                  </a:t>
            </a:r>
            <a:r>
              <a:rPr lang="en-US" altLang="zh-CN" sz="1800" b="1" dirty="0"/>
              <a:t>GRAPHSEARCH</a:t>
            </a:r>
            <a:r>
              <a:rPr lang="zh-CN" altLang="en-US" sz="1800" b="1" dirty="0"/>
              <a:t>算法。</a:t>
            </a:r>
            <a:endParaRPr lang="zh-CN" altLang="en-US" sz="1800" b="1" dirty="0"/>
          </a:p>
          <a:p>
            <a:pPr eaLnBrk="1" hangingPunct="1">
              <a:lnSpc>
                <a:spcPct val="120000"/>
              </a:lnSpc>
              <a:buNone/>
            </a:pPr>
            <a:r>
              <a:rPr lang="zh-CN" altLang="en-US" sz="1800" b="1" dirty="0"/>
              <a:t>    其中， </a:t>
            </a:r>
            <a:endParaRPr lang="zh-CN" altLang="en-US" sz="1800" b="1" dirty="0"/>
          </a:p>
          <a:p>
            <a:pPr eaLnBrk="1" hangingPunct="1">
              <a:lnSpc>
                <a:spcPct val="120000"/>
              </a:lnSpc>
              <a:buNone/>
            </a:pPr>
            <a:r>
              <a:rPr lang="zh-CN" altLang="en-US" sz="1800" b="1" dirty="0"/>
              <a:t>    </a:t>
            </a:r>
            <a:r>
              <a:rPr lang="en-US" altLang="zh-CN" sz="1800" b="1" dirty="0">
                <a:solidFill>
                  <a:srgbClr val="0033CC"/>
                </a:solidFill>
              </a:rPr>
              <a:t>g(n)</a:t>
            </a:r>
            <a:r>
              <a:rPr lang="zh-CN" altLang="en-US" sz="1800" b="1" dirty="0"/>
              <a:t>：对</a:t>
            </a:r>
            <a:r>
              <a:rPr lang="en-US" altLang="zh-CN" sz="1800" b="1" dirty="0"/>
              <a:t>g*(n)</a:t>
            </a:r>
            <a:r>
              <a:rPr lang="zh-CN" altLang="en-US" sz="1800" b="1" dirty="0"/>
              <a:t>的一个估计</a:t>
            </a:r>
            <a:endParaRPr lang="zh-CN" altLang="en-US" sz="1800" b="1" dirty="0"/>
          </a:p>
          <a:p>
            <a:pPr eaLnBrk="1" hangingPunct="1">
              <a:lnSpc>
                <a:spcPct val="120000"/>
              </a:lnSpc>
              <a:buNone/>
            </a:pPr>
            <a:r>
              <a:rPr lang="zh-CN" altLang="en-US" sz="1800" b="1" dirty="0"/>
              <a:t>              是</a:t>
            </a:r>
            <a:r>
              <a:rPr lang="zh-CN" altLang="en-US" sz="1800" b="1" dirty="0">
                <a:solidFill>
                  <a:srgbClr val="0033CC"/>
                </a:solidFill>
              </a:rPr>
              <a:t>当前的搜索图</a:t>
            </a:r>
            <a:r>
              <a:rPr lang="en-US" altLang="zh-CN" sz="1800" b="1" dirty="0">
                <a:solidFill>
                  <a:srgbClr val="0033CC"/>
                </a:solidFill>
              </a:rPr>
              <a:t>G</a:t>
            </a:r>
            <a:r>
              <a:rPr lang="zh-CN" altLang="en-US" sz="1800" b="1" dirty="0">
                <a:solidFill>
                  <a:srgbClr val="0033CC"/>
                </a:solidFill>
              </a:rPr>
              <a:t>中</a:t>
            </a:r>
            <a:r>
              <a:rPr lang="en-US" altLang="zh-CN" sz="1800" b="1" dirty="0">
                <a:solidFill>
                  <a:srgbClr val="0033CC"/>
                </a:solidFill>
              </a:rPr>
              <a:t>s</a:t>
            </a:r>
            <a:r>
              <a:rPr lang="zh-CN" altLang="en-US" sz="1800" b="1" dirty="0">
                <a:solidFill>
                  <a:srgbClr val="0033CC"/>
                </a:solidFill>
              </a:rPr>
              <a:t>到</a:t>
            </a:r>
            <a:r>
              <a:rPr lang="en-US" altLang="zh-CN" sz="1800" b="1" dirty="0">
                <a:solidFill>
                  <a:srgbClr val="0033CC"/>
                </a:solidFill>
              </a:rPr>
              <a:t>n</a:t>
            </a:r>
            <a:r>
              <a:rPr lang="zh-CN" altLang="en-US" sz="1800" b="1" dirty="0">
                <a:solidFill>
                  <a:srgbClr val="0033CC"/>
                </a:solidFill>
              </a:rPr>
              <a:t>的最优路径费用</a:t>
            </a:r>
            <a:endParaRPr lang="zh-CN" altLang="en-US" sz="1800" b="1" dirty="0">
              <a:solidFill>
                <a:srgbClr val="0033CC"/>
              </a:solidFill>
            </a:endParaRPr>
          </a:p>
          <a:p>
            <a:pPr eaLnBrk="1" hangingPunct="1">
              <a:lnSpc>
                <a:spcPct val="120000"/>
              </a:lnSpc>
              <a:buNone/>
            </a:pPr>
            <a:r>
              <a:rPr lang="zh-CN" altLang="en-US" sz="1800" b="1" dirty="0"/>
              <a:t>              </a:t>
            </a:r>
            <a:r>
              <a:rPr lang="en-US" altLang="zh-CN" sz="1800" b="1" dirty="0"/>
              <a:t>g(n)≥g*(n) </a:t>
            </a:r>
            <a:endParaRPr lang="en-US" altLang="zh-CN" sz="1800" b="1" dirty="0"/>
          </a:p>
          <a:p>
            <a:pPr eaLnBrk="1" hangingPunct="1">
              <a:lnSpc>
                <a:spcPct val="120000"/>
              </a:lnSpc>
              <a:buNone/>
            </a:pPr>
            <a:r>
              <a:rPr lang="en-US" altLang="zh-CN" sz="1800" b="1" dirty="0"/>
              <a:t>    </a:t>
            </a:r>
            <a:r>
              <a:rPr lang="en-US" altLang="zh-CN" sz="1800" b="1" dirty="0">
                <a:solidFill>
                  <a:srgbClr val="0033CC"/>
                </a:solidFill>
              </a:rPr>
              <a:t>h(n)</a:t>
            </a:r>
            <a:r>
              <a:rPr lang="zh-CN" altLang="en-US" sz="1800" b="1" dirty="0">
                <a:solidFill>
                  <a:srgbClr val="0033CC"/>
                </a:solidFill>
              </a:rPr>
              <a:t>：</a:t>
            </a:r>
            <a:r>
              <a:rPr lang="zh-CN" altLang="en-US" sz="1800" b="1" dirty="0"/>
              <a:t>对</a:t>
            </a:r>
            <a:r>
              <a:rPr lang="en-US" altLang="zh-CN" sz="1800" b="1" dirty="0"/>
              <a:t>h*(n)</a:t>
            </a:r>
            <a:r>
              <a:rPr lang="zh-CN" altLang="en-US" sz="1800" b="1" dirty="0"/>
              <a:t>的估计，称为启发函数。</a:t>
            </a:r>
            <a:endParaRPr lang="zh-CN" altLang="en-US" sz="1800" b="1" dirty="0"/>
          </a:p>
          <a:p>
            <a:pPr eaLnBrk="1" hangingPunct="1">
              <a:lnSpc>
                <a:spcPct val="120000"/>
              </a:lnSpc>
              <a:buNone/>
            </a:pPr>
            <a:r>
              <a:rPr lang="en-US" altLang="zh-CN" sz="1800" b="1" dirty="0"/>
              <a:t>Note:</a:t>
            </a:r>
            <a:r>
              <a:rPr lang="zh-CN" altLang="en-US" sz="1800" b="1" dirty="0"/>
              <a:t>若</a:t>
            </a:r>
            <a:r>
              <a:rPr lang="en-US" altLang="zh-CN" sz="1800" b="1" dirty="0"/>
              <a:t>h(n)=0</a:t>
            </a:r>
            <a:r>
              <a:rPr lang="zh-CN" altLang="en-US" sz="1800" b="1" dirty="0"/>
              <a:t>，</a:t>
            </a:r>
            <a:r>
              <a:rPr lang="en-US" altLang="zh-CN" sz="1800" b="1" dirty="0"/>
              <a:t>g(n)=d</a:t>
            </a:r>
            <a:r>
              <a:rPr lang="zh-CN" altLang="en-US" sz="1800" b="1" dirty="0"/>
              <a:t>，则 </a:t>
            </a:r>
            <a:r>
              <a:rPr lang="en-US" altLang="zh-CN" sz="1800" b="1" dirty="0"/>
              <a:t>f(n)=d</a:t>
            </a:r>
            <a:r>
              <a:rPr lang="zh-CN" altLang="en-US" sz="1800" b="1" dirty="0"/>
              <a:t>，为宽度优先。</a:t>
            </a:r>
            <a:endParaRPr lang="zh-CN" altLang="en-US" sz="1800" b="1" dirty="0"/>
          </a:p>
          <a:p>
            <a:pPr eaLnBrk="1" hangingPunct="1">
              <a:lnSpc>
                <a:spcPct val="120000"/>
              </a:lnSpc>
              <a:buFont typeface="Wingdings" panose="05000000000000000000" pitchFamily="2" charset="2"/>
              <a:buChar char="Ø"/>
            </a:pPr>
            <a:r>
              <a:rPr lang="en-US" altLang="zh-CN" sz="1800" b="1" dirty="0">
                <a:solidFill>
                  <a:srgbClr val="FF0000"/>
                </a:solidFill>
              </a:rPr>
              <a:t>A*</a:t>
            </a:r>
            <a:r>
              <a:rPr lang="zh-CN" altLang="en-US" sz="1800" b="1" dirty="0">
                <a:solidFill>
                  <a:srgbClr val="FF0000"/>
                </a:solidFill>
              </a:rPr>
              <a:t>算法</a:t>
            </a:r>
            <a:r>
              <a:rPr lang="en-US" altLang="zh-CN" sz="1800" b="1" dirty="0">
                <a:solidFill>
                  <a:srgbClr val="FF0000"/>
                </a:solidFill>
              </a:rPr>
              <a:t>:</a:t>
            </a:r>
            <a:r>
              <a:rPr lang="zh-CN" altLang="en-US" sz="1800" b="1" dirty="0"/>
              <a:t>对任何节点</a:t>
            </a:r>
            <a:r>
              <a:rPr lang="en-US" altLang="zh-CN" sz="1800" b="1" dirty="0"/>
              <a:t>n</a:t>
            </a:r>
            <a:r>
              <a:rPr lang="zh-CN" altLang="en-US" sz="1800" b="1" dirty="0"/>
              <a:t>都有</a:t>
            </a:r>
            <a:r>
              <a:rPr lang="en-US" altLang="zh-CN" sz="1800" b="1" dirty="0"/>
              <a:t>h(n)≤h*(n)</a:t>
            </a:r>
            <a:r>
              <a:rPr lang="zh-CN" altLang="en-US" sz="1800" b="1" dirty="0"/>
              <a:t>的</a:t>
            </a:r>
            <a:r>
              <a:rPr lang="en-US" altLang="zh-CN" sz="1800" b="1" dirty="0"/>
              <a:t>A</a:t>
            </a:r>
            <a:r>
              <a:rPr lang="zh-CN" altLang="en-US" sz="1800" b="1" dirty="0"/>
              <a:t>算法。</a:t>
            </a:r>
            <a:endParaRPr lang="zh-CN" altLang="en-US" sz="18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22">
                                            <p:txEl>
                                              <p:charRg st="0" end="41"/>
                                            </p:txEl>
                                          </p:spTgt>
                                        </p:tgtEl>
                                        <p:attrNameLst>
                                          <p:attrName>style.visibility</p:attrName>
                                        </p:attrNameLst>
                                      </p:cBhvr>
                                      <p:to>
                                        <p:strVal val="visible"/>
                                      </p:to>
                                    </p:set>
                                    <p:anim calcmode="lin" valueType="num">
                                      <p:cBhvr additive="base">
                                        <p:cTn id="7" dur="500" fill="hold"/>
                                        <p:tgtEl>
                                          <p:spTgt spid="60422">
                                            <p:txEl>
                                              <p:charRg st="0" end="4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22">
                                            <p:txEl>
                                              <p:charRg st="0" end="4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0422">
                                            <p:txEl>
                                              <p:charRg st="41" end="74"/>
                                            </p:txEl>
                                          </p:spTgt>
                                        </p:tgtEl>
                                        <p:attrNameLst>
                                          <p:attrName>style.visibility</p:attrName>
                                        </p:attrNameLst>
                                      </p:cBhvr>
                                      <p:to>
                                        <p:strVal val="visible"/>
                                      </p:to>
                                    </p:set>
                                    <p:anim calcmode="lin" valueType="num">
                                      <p:cBhvr additive="base">
                                        <p:cTn id="11" dur="500" fill="hold"/>
                                        <p:tgtEl>
                                          <p:spTgt spid="60422">
                                            <p:txEl>
                                              <p:charRg st="41" end="7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0422">
                                            <p:txEl>
                                              <p:charRg st="41" end="7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0422">
                                            <p:txEl>
                                              <p:charRg st="74" end="83"/>
                                            </p:txEl>
                                          </p:spTgt>
                                        </p:tgtEl>
                                        <p:attrNameLst>
                                          <p:attrName>style.visibility</p:attrName>
                                        </p:attrNameLst>
                                      </p:cBhvr>
                                      <p:to>
                                        <p:strVal val="visible"/>
                                      </p:to>
                                    </p:set>
                                    <p:animEffect transition="in" filter="box(in)">
                                      <p:cBhvr>
                                        <p:cTn id="17" dur="500"/>
                                        <p:tgtEl>
                                          <p:spTgt spid="60422">
                                            <p:txEl>
                                              <p:charRg st="74" end="8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0422">
                                            <p:txEl>
                                              <p:charRg st="83" end="104"/>
                                            </p:txEl>
                                          </p:spTgt>
                                        </p:tgtEl>
                                        <p:attrNameLst>
                                          <p:attrName>style.visibility</p:attrName>
                                        </p:attrNameLst>
                                      </p:cBhvr>
                                      <p:to>
                                        <p:strVal val="visible"/>
                                      </p:to>
                                    </p:set>
                                    <p:animEffect transition="in" filter="box(in)">
                                      <p:cBhvr>
                                        <p:cTn id="22" dur="500"/>
                                        <p:tgtEl>
                                          <p:spTgt spid="60422">
                                            <p:txEl>
                                              <p:charRg st="83" end="10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0422">
                                            <p:txEl>
                                              <p:charRg st="104" end="138"/>
                                            </p:txEl>
                                          </p:spTgt>
                                        </p:tgtEl>
                                        <p:attrNameLst>
                                          <p:attrName>style.visibility</p:attrName>
                                        </p:attrNameLst>
                                      </p:cBhvr>
                                      <p:to>
                                        <p:strVal val="visible"/>
                                      </p:to>
                                    </p:set>
                                    <p:animEffect transition="in" filter="box(in)">
                                      <p:cBhvr>
                                        <p:cTn id="27" dur="500"/>
                                        <p:tgtEl>
                                          <p:spTgt spid="60422">
                                            <p:txEl>
                                              <p:charRg st="104" end="13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0422">
                                            <p:txEl>
                                              <p:charRg st="138" end="164"/>
                                            </p:txEl>
                                          </p:spTgt>
                                        </p:tgtEl>
                                        <p:attrNameLst>
                                          <p:attrName>style.visibility</p:attrName>
                                        </p:attrNameLst>
                                      </p:cBhvr>
                                      <p:to>
                                        <p:strVal val="visible"/>
                                      </p:to>
                                    </p:set>
                                    <p:animEffect transition="in" filter="box(in)">
                                      <p:cBhvr>
                                        <p:cTn id="32" dur="500"/>
                                        <p:tgtEl>
                                          <p:spTgt spid="60422">
                                            <p:txEl>
                                              <p:charRg st="138" end="16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60422">
                                            <p:txEl>
                                              <p:charRg st="164" end="191"/>
                                            </p:txEl>
                                          </p:spTgt>
                                        </p:tgtEl>
                                        <p:attrNameLst>
                                          <p:attrName>style.visibility</p:attrName>
                                        </p:attrNameLst>
                                      </p:cBhvr>
                                      <p:to>
                                        <p:strVal val="visible"/>
                                      </p:to>
                                    </p:set>
                                    <p:animEffect transition="in" filter="box(in)">
                                      <p:cBhvr>
                                        <p:cTn id="37" dur="500"/>
                                        <p:tgtEl>
                                          <p:spTgt spid="60422">
                                            <p:txEl>
                                              <p:charRg st="164" end="19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60422">
                                            <p:txEl>
                                              <p:charRg st="191" end="227"/>
                                            </p:txEl>
                                          </p:spTgt>
                                        </p:tgtEl>
                                        <p:attrNameLst>
                                          <p:attrName>style.visibility</p:attrName>
                                        </p:attrNameLst>
                                      </p:cBhvr>
                                      <p:to>
                                        <p:strVal val="visible"/>
                                      </p:to>
                                    </p:set>
                                    <p:animEffect transition="in" filter="box(in)">
                                      <p:cBhvr>
                                        <p:cTn id="42" dur="500"/>
                                        <p:tgtEl>
                                          <p:spTgt spid="60422">
                                            <p:txEl>
                                              <p:charRg st="191" end="22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60422">
                                            <p:txEl>
                                              <p:charRg st="227" end="256"/>
                                            </p:txEl>
                                          </p:spTgt>
                                        </p:tgtEl>
                                        <p:attrNameLst>
                                          <p:attrName>style.visibility</p:attrName>
                                        </p:attrNameLst>
                                      </p:cBhvr>
                                      <p:to>
                                        <p:strVal val="visible"/>
                                      </p:to>
                                    </p:set>
                                    <p:animEffect transition="in" filter="box(in)">
                                      <p:cBhvr>
                                        <p:cTn id="47" dur="500"/>
                                        <p:tgtEl>
                                          <p:spTgt spid="60422">
                                            <p:txEl>
                                              <p:charRg st="227" end="2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9219"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9220" name="AutoShape 2"/>
          <p:cNvSpPr>
            <a:spLocks noGrp="1"/>
          </p:cNvSpPr>
          <p:nvPr>
            <p:ph type="title"/>
          </p:nvPr>
        </p:nvSpPr>
        <p:spPr>
          <a:ln/>
        </p:spPr>
        <p:txBody>
          <a:bodyPr vert="horz" wrap="square" lIns="91440" tIns="45720" rIns="91440" bIns="45720" anchor="b" anchorCtr="0"/>
          <a:p>
            <a:pPr eaLnBrk="1" hangingPunct="1"/>
            <a:br>
              <a:rPr lang="en-US" altLang="zh-CN" sz="2400" dirty="0">
                <a:solidFill>
                  <a:srgbClr val="FF0000"/>
                </a:solidFill>
              </a:rPr>
            </a:br>
            <a:r>
              <a:rPr lang="zh-CN" altLang="en-US" sz="3200" dirty="0">
                <a:solidFill>
                  <a:schemeClr val="tx1"/>
                </a:solidFill>
              </a:rPr>
              <a:t>一、回溯算法</a:t>
            </a:r>
            <a:r>
              <a:rPr lang="en-US" altLang="zh-CN" sz="3200" dirty="0">
                <a:solidFill>
                  <a:schemeClr val="tx1"/>
                </a:solidFill>
              </a:rPr>
              <a:t>BACKTRACK</a:t>
            </a:r>
            <a:r>
              <a:rPr lang="en-US" altLang="zh-CN" sz="2400" dirty="0">
                <a:solidFill>
                  <a:srgbClr val="FF0000"/>
                </a:solidFill>
              </a:rPr>
              <a:t> </a:t>
            </a:r>
            <a:endParaRPr lang="en-US" altLang="zh-CN" sz="2400" dirty="0">
              <a:solidFill>
                <a:srgbClr val="FF0000"/>
              </a:solidFill>
            </a:endParaRPr>
          </a:p>
        </p:txBody>
      </p:sp>
      <p:sp>
        <p:nvSpPr>
          <p:cNvPr id="382979" name="Rectangle 3"/>
          <p:cNvSpPr>
            <a:spLocks noGrp="1"/>
          </p:cNvSpPr>
          <p:nvPr>
            <p:ph idx="1"/>
          </p:nvPr>
        </p:nvSpPr>
        <p:spPr>
          <a:xfrm>
            <a:off x="900113" y="2276475"/>
            <a:ext cx="7848600" cy="4321175"/>
          </a:xfrm>
          <a:ln/>
        </p:spPr>
        <p:txBody>
          <a:bodyPr vert="horz" wrap="square" lIns="91440" tIns="45720" rIns="91440" bIns="45720" anchor="t" anchorCtr="0"/>
          <a:p>
            <a:pPr eaLnBrk="1" hangingPunct="1">
              <a:lnSpc>
                <a:spcPct val="110000"/>
              </a:lnSpc>
              <a:spcBef>
                <a:spcPct val="0"/>
              </a:spcBef>
              <a:buNone/>
            </a:pPr>
            <a:r>
              <a:rPr lang="zh-CN" altLang="en-US" sz="2000" b="1" dirty="0">
                <a:solidFill>
                  <a:srgbClr val="FF0000"/>
                </a:solidFill>
              </a:rPr>
              <a:t>算法中用到的部分变量、常量、谓词、函数：</a:t>
            </a:r>
            <a:endParaRPr lang="zh-CN" altLang="en-US" sz="1400" b="1" dirty="0">
              <a:solidFill>
                <a:srgbClr val="FF0000"/>
              </a:solidFill>
            </a:endParaRPr>
          </a:p>
          <a:p>
            <a:pPr eaLnBrk="1" hangingPunct="1">
              <a:lnSpc>
                <a:spcPct val="110000"/>
              </a:lnSpc>
              <a:spcBef>
                <a:spcPct val="0"/>
              </a:spcBef>
              <a:buFont typeface="Wingdings" panose="05000000000000000000" pitchFamily="2" charset="2"/>
              <a:buChar char="Ø"/>
            </a:pPr>
            <a:r>
              <a:rPr lang="zh-CN" altLang="en-US" sz="1400" b="1" dirty="0">
                <a:solidFill>
                  <a:srgbClr val="FF0000"/>
                </a:solidFill>
              </a:rPr>
              <a:t>变量：</a:t>
            </a:r>
            <a:endParaRPr lang="zh-CN" altLang="en-US" sz="1400" b="1" dirty="0">
              <a:solidFill>
                <a:srgbClr val="FF0000"/>
              </a:solidFill>
            </a:endParaRPr>
          </a:p>
          <a:p>
            <a:pPr eaLnBrk="1" hangingPunct="1">
              <a:lnSpc>
                <a:spcPct val="110000"/>
              </a:lnSpc>
              <a:spcBef>
                <a:spcPct val="0"/>
              </a:spcBef>
              <a:buNone/>
            </a:pPr>
            <a:r>
              <a:rPr lang="zh-CN" altLang="en-US" sz="1400" b="1" dirty="0">
                <a:latin typeface="Times New Roman" panose="02020603050405020304" pitchFamily="18" charset="0"/>
              </a:rPr>
              <a:t>     </a:t>
            </a:r>
            <a:r>
              <a:rPr lang="en-US" altLang="zh-CN" sz="1400" b="1" dirty="0">
                <a:latin typeface="Times New Roman" panose="02020603050405020304" pitchFamily="18" charset="0"/>
              </a:rPr>
              <a:t>DATA</a:t>
            </a:r>
            <a:r>
              <a:rPr lang="zh-CN" altLang="en-US" sz="1400" b="1" dirty="0">
                <a:latin typeface="Times New Roman" panose="02020603050405020304" pitchFamily="18" charset="0"/>
              </a:rPr>
              <a:t>，</a:t>
            </a:r>
            <a:r>
              <a:rPr lang="en-US" altLang="zh-CN" sz="1400" b="1" dirty="0">
                <a:latin typeface="Times New Roman" panose="02020603050405020304" pitchFamily="18" charset="0"/>
              </a:rPr>
              <a:t>RDATA</a:t>
            </a:r>
            <a:r>
              <a:rPr lang="zh-CN" altLang="en-US" sz="1400" b="1" dirty="0">
                <a:latin typeface="Times New Roman" panose="02020603050405020304" pitchFamily="18" charset="0"/>
              </a:rPr>
              <a:t>：状态变量</a:t>
            </a:r>
            <a:endParaRPr lang="zh-CN" altLang="en-US" sz="1400" b="1" dirty="0">
              <a:latin typeface="Times New Roman" panose="02020603050405020304" pitchFamily="18" charset="0"/>
            </a:endParaRPr>
          </a:p>
          <a:p>
            <a:pPr eaLnBrk="1" hangingPunct="1">
              <a:lnSpc>
                <a:spcPct val="110000"/>
              </a:lnSpc>
              <a:spcBef>
                <a:spcPct val="0"/>
              </a:spcBef>
              <a:buNone/>
            </a:pPr>
            <a:r>
              <a:rPr lang="zh-CN" altLang="en-US" sz="1400" b="1" dirty="0">
                <a:latin typeface="Times New Roman" panose="02020603050405020304" pitchFamily="18" charset="0"/>
              </a:rPr>
              <a:t>     </a:t>
            </a:r>
            <a:r>
              <a:rPr lang="en-US" altLang="zh-CN" sz="1400" b="1" dirty="0">
                <a:latin typeface="Times New Roman" panose="02020603050405020304" pitchFamily="18" charset="0"/>
              </a:rPr>
              <a:t>RULES,   PATH </a:t>
            </a:r>
            <a:r>
              <a:rPr lang="zh-CN" altLang="en-US" sz="1400" b="1" dirty="0">
                <a:latin typeface="Times New Roman" panose="02020603050405020304" pitchFamily="18" charset="0"/>
              </a:rPr>
              <a:t>： 表变量</a:t>
            </a:r>
            <a:endParaRPr lang="zh-CN" altLang="en-US" sz="1400" b="1" dirty="0">
              <a:latin typeface="Times New Roman" panose="02020603050405020304" pitchFamily="18" charset="0"/>
            </a:endParaRPr>
          </a:p>
          <a:p>
            <a:pPr eaLnBrk="1" hangingPunct="1">
              <a:lnSpc>
                <a:spcPct val="110000"/>
              </a:lnSpc>
              <a:spcBef>
                <a:spcPct val="0"/>
              </a:spcBef>
              <a:buFont typeface="Wingdings" panose="05000000000000000000" pitchFamily="2" charset="2"/>
              <a:buChar char="Ø"/>
            </a:pPr>
            <a:r>
              <a:rPr lang="zh-CN" altLang="en-US" sz="1400" b="1" dirty="0">
                <a:solidFill>
                  <a:srgbClr val="FF0000"/>
                </a:solidFill>
                <a:latin typeface="Times New Roman" panose="02020603050405020304" pitchFamily="18" charset="0"/>
              </a:rPr>
              <a:t>常量：</a:t>
            </a:r>
            <a:endParaRPr lang="zh-CN" altLang="en-US" sz="1400" b="1" dirty="0">
              <a:solidFill>
                <a:srgbClr val="FF0000"/>
              </a:solidFill>
              <a:latin typeface="Times New Roman" panose="02020603050405020304" pitchFamily="18" charset="0"/>
            </a:endParaRPr>
          </a:p>
          <a:p>
            <a:pPr eaLnBrk="1" hangingPunct="1">
              <a:lnSpc>
                <a:spcPct val="110000"/>
              </a:lnSpc>
              <a:spcBef>
                <a:spcPct val="0"/>
              </a:spcBef>
              <a:buNone/>
            </a:pPr>
            <a:r>
              <a:rPr lang="zh-CN" altLang="en-US" sz="1400" b="1" dirty="0">
                <a:latin typeface="Times New Roman" panose="02020603050405020304" pitchFamily="18" charset="0"/>
              </a:rPr>
              <a:t>    </a:t>
            </a:r>
            <a:r>
              <a:rPr lang="en-US" altLang="zh-CN" sz="1400" b="1" dirty="0">
                <a:latin typeface="Times New Roman" panose="02020603050405020304" pitchFamily="18" charset="0"/>
              </a:rPr>
              <a:t>NIL: </a:t>
            </a:r>
            <a:r>
              <a:rPr lang="zh-CN" altLang="en-US" sz="1400" b="1" dirty="0">
                <a:latin typeface="Times New Roman" panose="02020603050405020304" pitchFamily="18" charset="0"/>
              </a:rPr>
              <a:t>空表    </a:t>
            </a:r>
            <a:r>
              <a:rPr lang="en-US" altLang="zh-CN" sz="1400" b="1" dirty="0">
                <a:latin typeface="Times New Roman" panose="02020603050405020304" pitchFamily="18" charset="0"/>
              </a:rPr>
              <a:t>----LISP</a:t>
            </a:r>
            <a:r>
              <a:rPr lang="zh-CN" altLang="en-US" sz="1400" b="1" dirty="0">
                <a:latin typeface="Times New Roman" panose="02020603050405020304" pitchFamily="18" charset="0"/>
              </a:rPr>
              <a:t>语言中的常量，也可用（）</a:t>
            </a:r>
            <a:endParaRPr lang="zh-CN" altLang="en-US" sz="1400" b="1" dirty="0">
              <a:latin typeface="Times New Roman" panose="02020603050405020304" pitchFamily="18" charset="0"/>
            </a:endParaRPr>
          </a:p>
          <a:p>
            <a:pPr eaLnBrk="1" hangingPunct="1">
              <a:lnSpc>
                <a:spcPct val="110000"/>
              </a:lnSpc>
              <a:spcBef>
                <a:spcPct val="0"/>
              </a:spcBef>
              <a:buFont typeface="Wingdings" panose="05000000000000000000" pitchFamily="2" charset="2"/>
              <a:buChar char="Ø"/>
            </a:pPr>
            <a:r>
              <a:rPr lang="zh-CN" altLang="en-US" sz="1400" b="1" dirty="0">
                <a:solidFill>
                  <a:srgbClr val="FF0000"/>
                </a:solidFill>
                <a:latin typeface="Times New Roman" panose="02020603050405020304" pitchFamily="18" charset="0"/>
              </a:rPr>
              <a:t>谓词：</a:t>
            </a:r>
            <a:endParaRPr lang="zh-CN" altLang="en-US" sz="1400" b="1" dirty="0">
              <a:solidFill>
                <a:srgbClr val="FF0000"/>
              </a:solidFill>
              <a:latin typeface="Times New Roman" panose="02020603050405020304" pitchFamily="18" charset="0"/>
            </a:endParaRPr>
          </a:p>
          <a:p>
            <a:pPr eaLnBrk="1" hangingPunct="1">
              <a:lnSpc>
                <a:spcPct val="110000"/>
              </a:lnSpc>
              <a:spcBef>
                <a:spcPct val="0"/>
              </a:spcBef>
              <a:buNone/>
            </a:pPr>
            <a:r>
              <a:rPr lang="zh-CN" altLang="en-US" sz="1400" b="1" dirty="0">
                <a:latin typeface="Times New Roman" panose="02020603050405020304" pitchFamily="18" charset="0"/>
              </a:rPr>
              <a:t>    </a:t>
            </a:r>
            <a:r>
              <a:rPr lang="en-US" altLang="zh-CN" sz="1400" b="1" dirty="0">
                <a:latin typeface="Times New Roman" panose="02020603050405020304" pitchFamily="18" charset="0"/>
              </a:rPr>
              <a:t>TERM(DATA):  DATA</a:t>
            </a:r>
            <a:r>
              <a:rPr lang="zh-CN" altLang="en-US" sz="1400" b="1" dirty="0">
                <a:latin typeface="Times New Roman" panose="02020603050405020304" pitchFamily="18" charset="0"/>
              </a:rPr>
              <a:t>满足结束条件时，为真</a:t>
            </a:r>
            <a:endParaRPr lang="zh-CN" altLang="en-US" sz="1400" b="1" dirty="0">
              <a:latin typeface="Times New Roman" panose="02020603050405020304" pitchFamily="18" charset="0"/>
            </a:endParaRPr>
          </a:p>
          <a:p>
            <a:pPr eaLnBrk="1" hangingPunct="1">
              <a:lnSpc>
                <a:spcPct val="110000"/>
              </a:lnSpc>
              <a:spcBef>
                <a:spcPct val="0"/>
              </a:spcBef>
              <a:buNone/>
            </a:pPr>
            <a:r>
              <a:rPr lang="zh-CN" altLang="en-US" sz="1400" b="1" dirty="0">
                <a:latin typeface="Times New Roman" panose="02020603050405020304" pitchFamily="18" charset="0"/>
              </a:rPr>
              <a:t>    </a:t>
            </a:r>
            <a:r>
              <a:rPr lang="en-US" altLang="zh-CN" sz="1400" b="1" dirty="0">
                <a:latin typeface="Times New Roman" panose="02020603050405020304" pitchFamily="18" charset="0"/>
              </a:rPr>
              <a:t>DEADEND(DATA):DATA</a:t>
            </a:r>
            <a:r>
              <a:rPr lang="zh-CN" altLang="en-US" sz="1400" b="1" dirty="0">
                <a:latin typeface="Times New Roman" panose="02020603050405020304" pitchFamily="18" charset="0"/>
              </a:rPr>
              <a:t>不在解路上，为真（往下到达目标的可能性来定义这个谓词：若从 </a:t>
            </a:r>
            <a:endParaRPr lang="zh-CN" altLang="en-US" sz="1400" b="1" dirty="0">
              <a:latin typeface="Times New Roman" panose="02020603050405020304" pitchFamily="18" charset="0"/>
            </a:endParaRPr>
          </a:p>
          <a:p>
            <a:pPr eaLnBrk="1" hangingPunct="1">
              <a:lnSpc>
                <a:spcPct val="110000"/>
              </a:lnSpc>
              <a:spcBef>
                <a:spcPct val="0"/>
              </a:spcBef>
              <a:buNone/>
            </a:pPr>
            <a:r>
              <a:rPr lang="zh-CN" altLang="en-US" sz="1400" b="1" dirty="0">
                <a:latin typeface="Times New Roman" panose="02020603050405020304" pitchFamily="18" charset="0"/>
              </a:rPr>
              <a:t>                                            </a:t>
            </a:r>
            <a:r>
              <a:rPr lang="en-US" altLang="zh-CN" sz="1400" b="1" dirty="0">
                <a:latin typeface="Times New Roman" panose="02020603050405020304" pitchFamily="18" charset="0"/>
              </a:rPr>
              <a:t>DATA</a:t>
            </a:r>
            <a:r>
              <a:rPr lang="zh-CN" altLang="en-US" sz="1400" b="1" dirty="0">
                <a:latin typeface="Times New Roman" panose="02020603050405020304" pitchFamily="18" charset="0"/>
              </a:rPr>
              <a:t>当前状态往下走到达目标的可能性很小时，则放弃这个状态 ）</a:t>
            </a:r>
            <a:endParaRPr lang="zh-CN" altLang="en-US" sz="1400" b="1" dirty="0">
              <a:latin typeface="Times New Roman" panose="02020603050405020304" pitchFamily="18" charset="0"/>
            </a:endParaRPr>
          </a:p>
          <a:p>
            <a:pPr eaLnBrk="1" hangingPunct="1">
              <a:lnSpc>
                <a:spcPct val="110000"/>
              </a:lnSpc>
              <a:spcBef>
                <a:spcPct val="0"/>
              </a:spcBef>
              <a:buNone/>
            </a:pPr>
            <a:r>
              <a:rPr lang="zh-CN" altLang="en-US" sz="1400" b="1" dirty="0">
                <a:latin typeface="Times New Roman" panose="02020603050405020304" pitchFamily="18" charset="0"/>
              </a:rPr>
              <a:t>     </a:t>
            </a:r>
            <a:r>
              <a:rPr lang="en-US" altLang="zh-CN" sz="1400" b="1" dirty="0">
                <a:latin typeface="Times New Roman" panose="02020603050405020304" pitchFamily="18" charset="0"/>
              </a:rPr>
              <a:t>NULL(X):  </a:t>
            </a:r>
            <a:r>
              <a:rPr lang="zh-CN" altLang="en-US" sz="1400" b="1" dirty="0">
                <a:latin typeface="Times New Roman" panose="02020603050405020304" pitchFamily="18" charset="0"/>
              </a:rPr>
              <a:t>表</a:t>
            </a:r>
            <a:r>
              <a:rPr lang="en-US" altLang="zh-CN" sz="1400" b="1" dirty="0">
                <a:latin typeface="Times New Roman" panose="02020603050405020304" pitchFamily="18" charset="0"/>
              </a:rPr>
              <a:t>X</a:t>
            </a:r>
            <a:r>
              <a:rPr lang="zh-CN" altLang="en-US" sz="1400" b="1" dirty="0">
                <a:latin typeface="Times New Roman" panose="02020603050405020304" pitchFamily="18" charset="0"/>
              </a:rPr>
              <a:t>为空表时，为真</a:t>
            </a:r>
            <a:endParaRPr lang="zh-CN" altLang="en-US" sz="1400" b="1" dirty="0">
              <a:latin typeface="Times New Roman" panose="02020603050405020304" pitchFamily="18" charset="0"/>
            </a:endParaRPr>
          </a:p>
          <a:p>
            <a:pPr eaLnBrk="1" hangingPunct="1">
              <a:lnSpc>
                <a:spcPct val="110000"/>
              </a:lnSpc>
              <a:spcBef>
                <a:spcPct val="0"/>
              </a:spcBef>
              <a:buFont typeface="Wingdings" panose="05000000000000000000" pitchFamily="2" charset="2"/>
              <a:buChar char="Ø"/>
            </a:pPr>
            <a:r>
              <a:rPr lang="zh-CN" altLang="en-US" sz="1400" b="1" dirty="0">
                <a:solidFill>
                  <a:srgbClr val="FF0000"/>
                </a:solidFill>
                <a:latin typeface="Times New Roman" panose="02020603050405020304" pitchFamily="18" charset="0"/>
              </a:rPr>
              <a:t>函数：</a:t>
            </a:r>
            <a:endParaRPr lang="zh-CN" altLang="en-US" sz="1400" b="1" dirty="0">
              <a:solidFill>
                <a:srgbClr val="FF0000"/>
              </a:solidFill>
              <a:latin typeface="Times New Roman" panose="02020603050405020304" pitchFamily="18" charset="0"/>
            </a:endParaRPr>
          </a:p>
          <a:p>
            <a:pPr eaLnBrk="1" hangingPunct="1">
              <a:lnSpc>
                <a:spcPct val="110000"/>
              </a:lnSpc>
              <a:spcBef>
                <a:spcPct val="0"/>
              </a:spcBef>
              <a:buNone/>
            </a:pPr>
            <a:r>
              <a:rPr lang="zh-CN" altLang="en-US" sz="1400" b="1" dirty="0">
                <a:latin typeface="Times New Roman" panose="02020603050405020304" pitchFamily="18" charset="0"/>
              </a:rPr>
              <a:t>     </a:t>
            </a:r>
            <a:r>
              <a:rPr lang="en-US" altLang="zh-CN" sz="1400" b="1" dirty="0">
                <a:latin typeface="Times New Roman" panose="02020603050405020304" pitchFamily="18" charset="0"/>
              </a:rPr>
              <a:t>APPRULES(DATA): </a:t>
            </a:r>
            <a:r>
              <a:rPr lang="zh-CN" altLang="en-US" sz="1400" b="1" dirty="0">
                <a:latin typeface="Times New Roman" panose="02020603050405020304" pitchFamily="18" charset="0"/>
              </a:rPr>
              <a:t>将</a:t>
            </a:r>
            <a:r>
              <a:rPr lang="en-US" altLang="zh-CN" sz="1400" b="1" dirty="0">
                <a:latin typeface="Times New Roman" panose="02020603050405020304" pitchFamily="18" charset="0"/>
              </a:rPr>
              <a:t>DATA</a:t>
            </a:r>
            <a:r>
              <a:rPr lang="zh-CN" altLang="en-US" sz="1400" b="1" dirty="0">
                <a:latin typeface="Times New Roman" panose="02020603050405020304" pitchFamily="18" charset="0"/>
              </a:rPr>
              <a:t>所有可用规则进行排序所得到的表</a:t>
            </a:r>
            <a:endParaRPr lang="zh-CN" altLang="en-US" sz="1400" b="1" dirty="0">
              <a:latin typeface="Times New Roman" panose="02020603050405020304" pitchFamily="18" charset="0"/>
            </a:endParaRPr>
          </a:p>
          <a:p>
            <a:pPr eaLnBrk="1" hangingPunct="1">
              <a:lnSpc>
                <a:spcPct val="110000"/>
              </a:lnSpc>
              <a:spcBef>
                <a:spcPct val="0"/>
              </a:spcBef>
              <a:buNone/>
            </a:pPr>
            <a:r>
              <a:rPr lang="zh-CN" altLang="en-US" sz="1400" b="1" dirty="0">
                <a:latin typeface="Times New Roman" panose="02020603050405020304" pitchFamily="18" charset="0"/>
              </a:rPr>
              <a:t>     </a:t>
            </a:r>
            <a:r>
              <a:rPr lang="en-US" altLang="zh-CN" sz="1400" b="1" dirty="0">
                <a:latin typeface="Times New Roman" panose="02020603050405020304" pitchFamily="18" charset="0"/>
              </a:rPr>
              <a:t>FIRST(X): </a:t>
            </a:r>
            <a:r>
              <a:rPr lang="zh-CN" altLang="en-US" sz="1400" b="1" dirty="0">
                <a:latin typeface="Times New Roman" panose="02020603050405020304" pitchFamily="18" charset="0"/>
              </a:rPr>
              <a:t>取表Ｘ的头</a:t>
            </a:r>
            <a:endParaRPr lang="zh-CN" altLang="en-US" sz="1400" b="1" dirty="0">
              <a:latin typeface="Times New Roman" panose="02020603050405020304" pitchFamily="18" charset="0"/>
            </a:endParaRPr>
          </a:p>
          <a:p>
            <a:pPr eaLnBrk="1" hangingPunct="1">
              <a:lnSpc>
                <a:spcPct val="110000"/>
              </a:lnSpc>
              <a:spcBef>
                <a:spcPct val="0"/>
              </a:spcBef>
              <a:buNone/>
            </a:pPr>
            <a:r>
              <a:rPr lang="zh-CN" altLang="en-US" sz="1400" b="1" dirty="0">
                <a:latin typeface="Times New Roman" panose="02020603050405020304" pitchFamily="18" charset="0"/>
              </a:rPr>
              <a:t>     </a:t>
            </a:r>
            <a:r>
              <a:rPr lang="en-US" altLang="zh-CN" sz="1400" b="1" dirty="0">
                <a:latin typeface="Times New Roman" panose="02020603050405020304" pitchFamily="18" charset="0"/>
              </a:rPr>
              <a:t>TAIL(X):   </a:t>
            </a:r>
            <a:r>
              <a:rPr lang="zh-CN" altLang="en-US" sz="1400" b="1" dirty="0">
                <a:latin typeface="Times New Roman" panose="02020603050405020304" pitchFamily="18" charset="0"/>
              </a:rPr>
              <a:t>取表Ｘ的尾</a:t>
            </a:r>
            <a:endParaRPr lang="zh-CN" altLang="en-US" sz="1400" b="1" dirty="0">
              <a:latin typeface="Times New Roman" panose="02020603050405020304" pitchFamily="18" charset="0"/>
            </a:endParaRPr>
          </a:p>
          <a:p>
            <a:pPr eaLnBrk="1" hangingPunct="1">
              <a:lnSpc>
                <a:spcPct val="110000"/>
              </a:lnSpc>
              <a:spcBef>
                <a:spcPct val="0"/>
              </a:spcBef>
              <a:buNone/>
            </a:pPr>
            <a:r>
              <a:rPr lang="zh-CN" altLang="en-US" sz="1400" b="1" dirty="0">
                <a:latin typeface="Times New Roman" panose="02020603050405020304" pitchFamily="18" charset="0"/>
              </a:rPr>
              <a:t>     </a:t>
            </a:r>
            <a:r>
              <a:rPr lang="en-US" altLang="zh-CN" sz="1400" b="1" dirty="0">
                <a:latin typeface="Times New Roman" panose="02020603050405020304" pitchFamily="18" charset="0"/>
              </a:rPr>
              <a:t>CONS(E, X):</a:t>
            </a:r>
            <a:r>
              <a:rPr lang="zh-CN" altLang="en-US" sz="1400" b="1" dirty="0">
                <a:latin typeface="Times New Roman" panose="02020603050405020304" pitchFamily="18" charset="0"/>
              </a:rPr>
              <a:t>将Ｅ加入表Ｘ前</a:t>
            </a:r>
            <a:endParaRPr lang="zh-CN" altLang="en-US" sz="1400" b="1" dirty="0">
              <a:latin typeface="Times New Roman" panose="02020603050405020304" pitchFamily="18" charset="0"/>
            </a:endParaRPr>
          </a:p>
          <a:p>
            <a:pPr eaLnBrk="1" hangingPunct="1">
              <a:lnSpc>
                <a:spcPct val="80000"/>
              </a:lnSpc>
              <a:buNone/>
            </a:pPr>
            <a:endParaRPr lang="en-US" altLang="zh-CN" sz="1400" b="1" dirty="0">
              <a:latin typeface="Times New Roman" panose="020206030504050203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82979">
                                            <p:txEl>
                                              <p:charRg st="21" end="25"/>
                                            </p:txEl>
                                          </p:spTgt>
                                        </p:tgtEl>
                                        <p:attrNameLst>
                                          <p:attrName>style.visibility</p:attrName>
                                        </p:attrNameLst>
                                      </p:cBhvr>
                                      <p:to>
                                        <p:strVal val="visible"/>
                                      </p:to>
                                    </p:set>
                                    <p:animEffect transition="in" filter="box(in)">
                                      <p:cBhvr>
                                        <p:cTn id="7" dur="500"/>
                                        <p:tgtEl>
                                          <p:spTgt spid="382979">
                                            <p:txEl>
                                              <p:charRg st="21" end="2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82979">
                                            <p:txEl>
                                              <p:charRg st="25" end="46"/>
                                            </p:txEl>
                                          </p:spTgt>
                                        </p:tgtEl>
                                        <p:attrNameLst>
                                          <p:attrName>style.visibility</p:attrName>
                                        </p:attrNameLst>
                                      </p:cBhvr>
                                      <p:to>
                                        <p:strVal val="visible"/>
                                      </p:to>
                                    </p:set>
                                    <p:animEffect transition="in" filter="box(in)">
                                      <p:cBhvr>
                                        <p:cTn id="10" dur="500"/>
                                        <p:tgtEl>
                                          <p:spTgt spid="382979">
                                            <p:txEl>
                                              <p:charRg st="25" end="4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82979">
                                            <p:txEl>
                                              <p:charRg st="46" end="71"/>
                                            </p:txEl>
                                          </p:spTgt>
                                        </p:tgtEl>
                                        <p:attrNameLst>
                                          <p:attrName>style.visibility</p:attrName>
                                        </p:attrNameLst>
                                      </p:cBhvr>
                                      <p:to>
                                        <p:strVal val="visible"/>
                                      </p:to>
                                    </p:set>
                                    <p:animEffect transition="in" filter="box(in)">
                                      <p:cBhvr>
                                        <p:cTn id="13" dur="500"/>
                                        <p:tgtEl>
                                          <p:spTgt spid="382979">
                                            <p:txEl>
                                              <p:charRg st="46" end="7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382979">
                                            <p:txEl>
                                              <p:charRg st="71" end="75"/>
                                            </p:txEl>
                                          </p:spTgt>
                                        </p:tgtEl>
                                        <p:attrNameLst>
                                          <p:attrName>style.visibility</p:attrName>
                                        </p:attrNameLst>
                                      </p:cBhvr>
                                      <p:to>
                                        <p:strVal val="visible"/>
                                      </p:to>
                                    </p:set>
                                    <p:animEffect transition="in" filter="diamond(in)">
                                      <p:cBhvr>
                                        <p:cTn id="18" dur="2000"/>
                                        <p:tgtEl>
                                          <p:spTgt spid="382979">
                                            <p:txEl>
                                              <p:charRg st="71" end="75"/>
                                            </p:txEl>
                                          </p:spTgt>
                                        </p:tgtEl>
                                      </p:cBhvr>
                                    </p:animEffect>
                                  </p:childTnLst>
                                </p:cTn>
                              </p:par>
                              <p:par>
                                <p:cTn id="19" presetID="8" presetClass="entr" presetSubtype="16" fill="hold" nodeType="withEffect">
                                  <p:stCondLst>
                                    <p:cond delay="0"/>
                                  </p:stCondLst>
                                  <p:childTnLst>
                                    <p:set>
                                      <p:cBhvr>
                                        <p:cTn id="20" dur="1" fill="hold">
                                          <p:stCondLst>
                                            <p:cond delay="0"/>
                                          </p:stCondLst>
                                        </p:cTn>
                                        <p:tgtEl>
                                          <p:spTgt spid="382979">
                                            <p:txEl>
                                              <p:charRg st="75" end="111"/>
                                            </p:txEl>
                                          </p:spTgt>
                                        </p:tgtEl>
                                        <p:attrNameLst>
                                          <p:attrName>style.visibility</p:attrName>
                                        </p:attrNameLst>
                                      </p:cBhvr>
                                      <p:to>
                                        <p:strVal val="visible"/>
                                      </p:to>
                                    </p:set>
                                    <p:animEffect transition="in" filter="diamond(in)">
                                      <p:cBhvr>
                                        <p:cTn id="21" dur="2000"/>
                                        <p:tgtEl>
                                          <p:spTgt spid="382979">
                                            <p:txEl>
                                              <p:charRg st="75" end="1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382979">
                                            <p:txEl>
                                              <p:charRg st="111" end="115"/>
                                            </p:txEl>
                                          </p:spTgt>
                                        </p:tgtEl>
                                        <p:attrNameLst>
                                          <p:attrName>style.visibility</p:attrName>
                                        </p:attrNameLst>
                                      </p:cBhvr>
                                      <p:to>
                                        <p:strVal val="visible"/>
                                      </p:to>
                                    </p:set>
                                    <p:animEffect transition="in" filter="checkerboard(across)">
                                      <p:cBhvr>
                                        <p:cTn id="26" dur="500"/>
                                        <p:tgtEl>
                                          <p:spTgt spid="382979">
                                            <p:txEl>
                                              <p:charRg st="111" end="115"/>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382979">
                                            <p:txEl>
                                              <p:charRg st="115" end="147"/>
                                            </p:txEl>
                                          </p:spTgt>
                                        </p:tgtEl>
                                        <p:attrNameLst>
                                          <p:attrName>style.visibility</p:attrName>
                                        </p:attrNameLst>
                                      </p:cBhvr>
                                      <p:to>
                                        <p:strVal val="visible"/>
                                      </p:to>
                                    </p:set>
                                    <p:animEffect transition="in" filter="checkerboard(across)">
                                      <p:cBhvr>
                                        <p:cTn id="29" dur="500"/>
                                        <p:tgtEl>
                                          <p:spTgt spid="382979">
                                            <p:txEl>
                                              <p:charRg st="115" end="147"/>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382979">
                                            <p:txEl>
                                              <p:charRg st="147" end="200"/>
                                            </p:txEl>
                                          </p:spTgt>
                                        </p:tgtEl>
                                        <p:attrNameLst>
                                          <p:attrName>style.visibility</p:attrName>
                                        </p:attrNameLst>
                                      </p:cBhvr>
                                      <p:to>
                                        <p:strVal val="visible"/>
                                      </p:to>
                                    </p:set>
                                    <p:animEffect transition="in" filter="checkerboard(across)">
                                      <p:cBhvr>
                                        <p:cTn id="32" dur="500"/>
                                        <p:tgtEl>
                                          <p:spTgt spid="382979">
                                            <p:txEl>
                                              <p:charRg st="147" end="200"/>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382979">
                                            <p:txEl>
                                              <p:charRg st="200" end="277"/>
                                            </p:txEl>
                                          </p:spTgt>
                                        </p:tgtEl>
                                        <p:attrNameLst>
                                          <p:attrName>style.visibility</p:attrName>
                                        </p:attrNameLst>
                                      </p:cBhvr>
                                      <p:to>
                                        <p:strVal val="visible"/>
                                      </p:to>
                                    </p:set>
                                    <p:animEffect transition="in" filter="checkerboard(across)">
                                      <p:cBhvr>
                                        <p:cTn id="35" dur="500"/>
                                        <p:tgtEl>
                                          <p:spTgt spid="382979">
                                            <p:txEl>
                                              <p:charRg st="200" end="277"/>
                                            </p:txEl>
                                          </p:spTgt>
                                        </p:tgtEl>
                                      </p:cBhvr>
                                    </p:animEffect>
                                  </p:childTnLst>
                                </p:cTn>
                              </p:par>
                              <p:par>
                                <p:cTn id="36" presetID="5" presetClass="entr" presetSubtype="10" fill="hold" nodeType="withEffect">
                                  <p:stCondLst>
                                    <p:cond delay="0"/>
                                  </p:stCondLst>
                                  <p:childTnLst>
                                    <p:set>
                                      <p:cBhvr>
                                        <p:cTn id="37" dur="1" fill="hold">
                                          <p:stCondLst>
                                            <p:cond delay="0"/>
                                          </p:stCondLst>
                                        </p:cTn>
                                        <p:tgtEl>
                                          <p:spTgt spid="382979">
                                            <p:txEl>
                                              <p:charRg st="277" end="302"/>
                                            </p:txEl>
                                          </p:spTgt>
                                        </p:tgtEl>
                                        <p:attrNameLst>
                                          <p:attrName>style.visibility</p:attrName>
                                        </p:attrNameLst>
                                      </p:cBhvr>
                                      <p:to>
                                        <p:strVal val="visible"/>
                                      </p:to>
                                    </p:set>
                                    <p:animEffect transition="in" filter="checkerboard(across)">
                                      <p:cBhvr>
                                        <p:cTn id="38" dur="500"/>
                                        <p:tgtEl>
                                          <p:spTgt spid="382979">
                                            <p:txEl>
                                              <p:charRg st="277" end="30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82979">
                                            <p:txEl>
                                              <p:charRg st="302" end="306"/>
                                            </p:txEl>
                                          </p:spTgt>
                                        </p:tgtEl>
                                        <p:attrNameLst>
                                          <p:attrName>style.visibility</p:attrName>
                                        </p:attrNameLst>
                                      </p:cBhvr>
                                      <p:to>
                                        <p:strVal val="visible"/>
                                      </p:to>
                                    </p:set>
                                    <p:anim calcmode="lin" valueType="num">
                                      <p:cBhvr additive="base">
                                        <p:cTn id="43" dur="500" fill="hold"/>
                                        <p:tgtEl>
                                          <p:spTgt spid="382979">
                                            <p:txEl>
                                              <p:charRg st="302" end="30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82979">
                                            <p:txEl>
                                              <p:charRg st="302" end="30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82979">
                                            <p:txEl>
                                              <p:charRg st="306" end="348"/>
                                            </p:txEl>
                                          </p:spTgt>
                                        </p:tgtEl>
                                        <p:attrNameLst>
                                          <p:attrName>style.visibility</p:attrName>
                                        </p:attrNameLst>
                                      </p:cBhvr>
                                      <p:to>
                                        <p:strVal val="visible"/>
                                      </p:to>
                                    </p:set>
                                    <p:anim calcmode="lin" valueType="num">
                                      <p:cBhvr additive="base">
                                        <p:cTn id="47" dur="500" fill="hold"/>
                                        <p:tgtEl>
                                          <p:spTgt spid="382979">
                                            <p:txEl>
                                              <p:charRg st="306" end="34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82979">
                                            <p:txEl>
                                              <p:charRg st="306" end="34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82979">
                                            <p:txEl>
                                              <p:charRg st="348" end="369"/>
                                            </p:txEl>
                                          </p:spTgt>
                                        </p:tgtEl>
                                        <p:attrNameLst>
                                          <p:attrName>style.visibility</p:attrName>
                                        </p:attrNameLst>
                                      </p:cBhvr>
                                      <p:to>
                                        <p:strVal val="visible"/>
                                      </p:to>
                                    </p:set>
                                    <p:anim calcmode="lin" valueType="num">
                                      <p:cBhvr additive="base">
                                        <p:cTn id="51" dur="500" fill="hold"/>
                                        <p:tgtEl>
                                          <p:spTgt spid="382979">
                                            <p:txEl>
                                              <p:charRg st="348" end="36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82979">
                                            <p:txEl>
                                              <p:charRg st="348" end="36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82979">
                                            <p:txEl>
                                              <p:charRg st="369" end="391"/>
                                            </p:txEl>
                                          </p:spTgt>
                                        </p:tgtEl>
                                        <p:attrNameLst>
                                          <p:attrName>style.visibility</p:attrName>
                                        </p:attrNameLst>
                                      </p:cBhvr>
                                      <p:to>
                                        <p:strVal val="visible"/>
                                      </p:to>
                                    </p:set>
                                    <p:anim calcmode="lin" valueType="num">
                                      <p:cBhvr additive="base">
                                        <p:cTn id="55" dur="500" fill="hold"/>
                                        <p:tgtEl>
                                          <p:spTgt spid="382979">
                                            <p:txEl>
                                              <p:charRg st="369" end="39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2979">
                                            <p:txEl>
                                              <p:charRg st="369" end="39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82979">
                                            <p:txEl>
                                              <p:charRg st="391" end="415"/>
                                            </p:txEl>
                                          </p:spTgt>
                                        </p:tgtEl>
                                        <p:attrNameLst>
                                          <p:attrName>style.visibility</p:attrName>
                                        </p:attrNameLst>
                                      </p:cBhvr>
                                      <p:to>
                                        <p:strVal val="visible"/>
                                      </p:to>
                                    </p:set>
                                    <p:anim calcmode="lin" valueType="num">
                                      <p:cBhvr additive="base">
                                        <p:cTn id="59" dur="500" fill="hold"/>
                                        <p:tgtEl>
                                          <p:spTgt spid="382979">
                                            <p:txEl>
                                              <p:charRg st="391" end="41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82979">
                                            <p:txEl>
                                              <p:charRg st="391" end="4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48131"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48132" name="AutoShape 2"/>
          <p:cNvSpPr>
            <a:spLocks noGrp="1"/>
          </p:cNvSpPr>
          <p:nvPr>
            <p:ph type="title"/>
          </p:nvPr>
        </p:nvSpPr>
        <p:spPr>
          <a:xfrm>
            <a:off x="1016000" y="758825"/>
            <a:ext cx="7418388" cy="892175"/>
          </a:xfrm>
          <a:ln/>
        </p:spPr>
        <p:txBody>
          <a:bodyPr vert="horz" wrap="square" lIns="91440" tIns="45720" rIns="91440" bIns="45720" anchor="b" anchorCtr="0"/>
          <a:p>
            <a:pPr algn="ctr" eaLnBrk="1" hangingPunct="1"/>
            <a:r>
              <a:rPr lang="en-US" altLang="zh-CN" sz="3200" dirty="0"/>
              <a:t>3.5  A*</a:t>
            </a:r>
            <a:r>
              <a:rPr lang="zh-CN" altLang="en-US" sz="3200" dirty="0"/>
              <a:t>算法的可采纳性</a:t>
            </a:r>
            <a:endParaRPr lang="zh-CN" altLang="en-US" sz="3200" dirty="0"/>
          </a:p>
        </p:txBody>
      </p:sp>
      <p:sp>
        <p:nvSpPr>
          <p:cNvPr id="160771" name="Rectangle 3"/>
          <p:cNvSpPr>
            <a:spLocks noGrp="1"/>
          </p:cNvSpPr>
          <p:nvPr>
            <p:ph idx="1"/>
          </p:nvPr>
        </p:nvSpPr>
        <p:spPr>
          <a:xfrm>
            <a:off x="1042988" y="2636838"/>
            <a:ext cx="7772400" cy="3462337"/>
          </a:xfrm>
          <a:ln/>
        </p:spPr>
        <p:txBody>
          <a:bodyPr vert="horz" wrap="square" lIns="91440" tIns="45720" rIns="91440" bIns="45720" anchor="t" anchorCtr="0"/>
          <a:p>
            <a:pPr eaLnBrk="1" hangingPunct="1">
              <a:lnSpc>
                <a:spcPct val="110000"/>
              </a:lnSpc>
              <a:buFont typeface="Wingdings" panose="05000000000000000000" pitchFamily="2" charset="2"/>
              <a:buChar char="Ø"/>
            </a:pPr>
            <a:r>
              <a:rPr lang="en-US" altLang="zh-CN" sz="3200" b="1" i="1" dirty="0"/>
              <a:t>   </a:t>
            </a:r>
            <a:r>
              <a:rPr lang="zh-CN" altLang="en-US" sz="3200" b="1" i="1" dirty="0"/>
              <a:t>定义：</a:t>
            </a:r>
            <a:r>
              <a:rPr lang="zh-CN" altLang="en-US" sz="3200" b="1" dirty="0"/>
              <a:t>如果一个搜索算法对于任何具有解路径的图都能找到一条最佳路径，则称此算法为可采纳的</a:t>
            </a:r>
            <a:r>
              <a:rPr lang="en-US" altLang="zh-CN" sz="3200" b="1" dirty="0"/>
              <a:t>(</a:t>
            </a:r>
            <a:r>
              <a:rPr lang="en-US" altLang="zh-CN" dirty="0"/>
              <a:t>Admissible</a:t>
            </a:r>
            <a:r>
              <a:rPr lang="en-US" altLang="zh-CN" sz="3200" b="1" dirty="0"/>
              <a:t>)</a:t>
            </a:r>
            <a:r>
              <a:rPr lang="zh-CN" altLang="en-US" sz="3200" b="1" dirty="0"/>
              <a:t>。</a:t>
            </a:r>
            <a:r>
              <a:rPr lang="zh-CN" altLang="en-US" sz="3200" dirty="0"/>
              <a:t> </a:t>
            </a:r>
            <a:endParaRPr lang="zh-CN" altLang="en-US" sz="3200" dirty="0"/>
          </a:p>
          <a:p>
            <a:pPr eaLnBrk="1" hangingPunct="1">
              <a:lnSpc>
                <a:spcPct val="110000"/>
              </a:lnSpc>
              <a:buNone/>
            </a:pPr>
            <a:r>
              <a:rPr lang="zh-CN" altLang="en-US" sz="3200" dirty="0"/>
              <a:t>   </a:t>
            </a:r>
            <a:r>
              <a:rPr lang="zh-CN" altLang="en-US" sz="3200" b="1" dirty="0">
                <a:solidFill>
                  <a:srgbClr val="0033CC"/>
                </a:solidFill>
              </a:rPr>
              <a:t>可以证明：</a:t>
            </a:r>
            <a:r>
              <a:rPr lang="en-US" altLang="zh-CN" sz="3200" b="1" dirty="0">
                <a:solidFill>
                  <a:srgbClr val="0033CC"/>
                </a:solidFill>
              </a:rPr>
              <a:t>A*</a:t>
            </a:r>
            <a:r>
              <a:rPr lang="zh-CN" altLang="en-US" sz="3200" b="1" dirty="0">
                <a:solidFill>
                  <a:srgbClr val="0033CC"/>
                </a:solidFill>
              </a:rPr>
              <a:t>算法是可采纳的</a:t>
            </a:r>
            <a:r>
              <a:rPr lang="zh-CN" altLang="en-US" sz="3200" b="1" dirty="0">
                <a:solidFill>
                  <a:schemeClr val="tx2"/>
                </a:solidFill>
              </a:rPr>
              <a:t>（如果解路径存在，</a:t>
            </a:r>
            <a:r>
              <a:rPr lang="en-US" altLang="zh-CN" sz="3200" b="1" dirty="0">
                <a:solidFill>
                  <a:schemeClr val="tx2"/>
                </a:solidFill>
              </a:rPr>
              <a:t>A*</a:t>
            </a:r>
            <a:r>
              <a:rPr lang="zh-CN" altLang="en-US" sz="3200" b="1" dirty="0">
                <a:solidFill>
                  <a:schemeClr val="tx2"/>
                </a:solidFill>
              </a:rPr>
              <a:t>一定由于找到最佳解路径而结束）</a:t>
            </a:r>
            <a:endParaRPr lang="zh-CN" altLang="en-US" sz="3200" b="1" dirty="0">
              <a:solidFill>
                <a:schemeClr val="tx2"/>
              </a:solidFill>
            </a:endParaRPr>
          </a:p>
        </p:txBody>
      </p:sp>
      <p:sp>
        <p:nvSpPr>
          <p:cNvPr id="48134" name="Rectangle 1"/>
          <p:cNvSpPr/>
          <p:nvPr/>
        </p:nvSpPr>
        <p:spPr>
          <a:xfrm>
            <a:off x="1557338" y="6057900"/>
            <a:ext cx="6335712"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spcBef>
                <a:spcPct val="0"/>
              </a:spcBef>
              <a:buClrTx/>
              <a:buSzTx/>
              <a:buFontTx/>
              <a:buNone/>
            </a:pPr>
            <a:r>
              <a:rPr lang="en-US" altLang="zh-CN" sz="1800" b="1" dirty="0">
                <a:solidFill>
                  <a:srgbClr val="001933"/>
                </a:solidFill>
              </a:rPr>
              <a:t>* </a:t>
            </a:r>
            <a:r>
              <a:rPr lang="zh-CN" altLang="en-US" sz="1800" b="1" dirty="0">
                <a:solidFill>
                  <a:srgbClr val="001933"/>
                </a:solidFill>
              </a:rPr>
              <a:t>可靠性</a:t>
            </a:r>
            <a:r>
              <a:rPr lang="en-US" altLang="zh-CN" sz="1800" b="1" dirty="0">
                <a:solidFill>
                  <a:srgbClr val="001933"/>
                </a:solidFill>
              </a:rPr>
              <a:t>(Soundness)</a:t>
            </a:r>
            <a:r>
              <a:rPr lang="zh-CN" altLang="en-US" sz="1800" b="1" dirty="0">
                <a:solidFill>
                  <a:srgbClr val="001933"/>
                </a:solidFill>
              </a:rPr>
              <a:t>和完备性</a:t>
            </a:r>
            <a:r>
              <a:rPr lang="en-US" altLang="zh-CN" sz="1800" b="1" dirty="0">
                <a:solidFill>
                  <a:srgbClr val="001933"/>
                </a:solidFill>
              </a:rPr>
              <a:t>(Completeness)</a:t>
            </a:r>
            <a:endParaRPr lang="zh-CN" altLang="zh-CN" sz="1800" b="1" dirty="0">
              <a:solidFill>
                <a:srgbClr val="001933"/>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0771">
                                            <p:txEl>
                                              <p:charRg st="0" end="61"/>
                                            </p:txEl>
                                          </p:spTgt>
                                        </p:tgtEl>
                                        <p:attrNameLst>
                                          <p:attrName>style.visibility</p:attrName>
                                        </p:attrNameLst>
                                      </p:cBhvr>
                                      <p:to>
                                        <p:strVal val="visible"/>
                                      </p:to>
                                    </p:set>
                                    <p:animEffect transition="in" filter="checkerboard(across)">
                                      <p:cBhvr>
                                        <p:cTn id="7" dur="500"/>
                                        <p:tgtEl>
                                          <p:spTgt spid="160771">
                                            <p:txEl>
                                              <p:charRg st="0" end="6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0771">
                                            <p:txEl>
                                              <p:charRg st="61" end="105"/>
                                            </p:txEl>
                                          </p:spTgt>
                                        </p:tgtEl>
                                        <p:attrNameLst>
                                          <p:attrName>style.visibility</p:attrName>
                                        </p:attrNameLst>
                                      </p:cBhvr>
                                      <p:to>
                                        <p:strVal val="visible"/>
                                      </p:to>
                                    </p:set>
                                    <p:animEffect transition="in" filter="box(in)">
                                      <p:cBhvr>
                                        <p:cTn id="12" dur="500"/>
                                        <p:tgtEl>
                                          <p:spTgt spid="160771">
                                            <p:txEl>
                                              <p:charRg st="61" end="1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1"/>
          <p:cNvSpPr>
            <a:spLocks noGrp="1"/>
          </p:cNvSpPr>
          <p:nvPr>
            <p:ph type="title"/>
          </p:nvPr>
        </p:nvSpPr>
        <p:spPr>
          <a:ln/>
        </p:spPr>
        <p:txBody>
          <a:bodyPr vert="horz" wrap="square" lIns="91440" tIns="45720" rIns="91440" bIns="45720" anchor="b" anchorCtr="0"/>
          <a:p>
            <a:r>
              <a:rPr lang="zh-CN" altLang="en-US" dirty="0"/>
              <a:t>尼尔森（</a:t>
            </a:r>
            <a:r>
              <a:rPr lang="en-US" altLang="zh-CN" dirty="0"/>
              <a:t>Nils John Nilsson</a:t>
            </a:r>
            <a:r>
              <a:rPr lang="zh-CN" altLang="en-US" dirty="0"/>
              <a:t>）</a:t>
            </a:r>
            <a:br>
              <a:rPr lang="en-US" altLang="zh-CN" dirty="0"/>
            </a:br>
            <a:r>
              <a:rPr lang="en-US" altLang="zh-CN" sz="1800" dirty="0"/>
              <a:t>1933</a:t>
            </a:r>
            <a:r>
              <a:rPr lang="zh-CN" altLang="en-US" sz="1800" dirty="0"/>
              <a:t>年</a:t>
            </a:r>
            <a:r>
              <a:rPr lang="en-US" altLang="zh-CN" sz="1800" dirty="0"/>
              <a:t>2</a:t>
            </a:r>
            <a:r>
              <a:rPr lang="zh-CN" altLang="en-US" sz="1800" dirty="0"/>
              <a:t>月</a:t>
            </a:r>
            <a:r>
              <a:rPr lang="en-US" altLang="zh-CN" sz="1800" dirty="0"/>
              <a:t>6</a:t>
            </a:r>
            <a:r>
              <a:rPr lang="zh-CN" altLang="en-US" sz="1800" dirty="0"/>
              <a:t>日</a:t>
            </a:r>
            <a:r>
              <a:rPr lang="en-US" altLang="zh-CN" sz="1800" dirty="0"/>
              <a:t>—2019</a:t>
            </a:r>
            <a:r>
              <a:rPr lang="zh-CN" altLang="en-US" sz="1800" dirty="0"/>
              <a:t>年</a:t>
            </a:r>
            <a:r>
              <a:rPr lang="en-US" altLang="zh-CN" sz="1800" dirty="0"/>
              <a:t>4</a:t>
            </a:r>
            <a:r>
              <a:rPr lang="zh-CN" altLang="en-US" sz="1800" dirty="0"/>
              <a:t>月</a:t>
            </a:r>
            <a:r>
              <a:rPr lang="en-US" altLang="zh-CN" sz="1800" dirty="0"/>
              <a:t>23</a:t>
            </a:r>
            <a:r>
              <a:rPr lang="zh-CN" altLang="en-US" sz="1800" dirty="0"/>
              <a:t>日</a:t>
            </a:r>
            <a:br>
              <a:rPr lang="en-US" altLang="zh-CN" sz="1800" dirty="0"/>
            </a:br>
            <a:endParaRPr lang="zh-CN" altLang="en-US" sz="1800" dirty="0"/>
          </a:p>
        </p:txBody>
      </p:sp>
      <p:sp>
        <p:nvSpPr>
          <p:cNvPr id="49155" name="内容占位符 2"/>
          <p:cNvSpPr>
            <a:spLocks noGrp="1"/>
          </p:cNvSpPr>
          <p:nvPr>
            <p:ph idx="1"/>
          </p:nvPr>
        </p:nvSpPr>
        <p:spPr>
          <a:xfrm>
            <a:off x="827088" y="2309813"/>
            <a:ext cx="8232775" cy="2487612"/>
          </a:xfrm>
          <a:ln/>
        </p:spPr>
        <p:txBody>
          <a:bodyPr vert="horz" wrap="square" lIns="91440" tIns="45720" rIns="91440" bIns="45720" anchor="t" anchorCtr="0"/>
          <a:p>
            <a:r>
              <a:rPr lang="zh-CN" altLang="en-US" sz="2400" dirty="0"/>
              <a:t>人工智能领域的开创者之一</a:t>
            </a:r>
            <a:endParaRPr lang="en-US" altLang="zh-CN" sz="2400" dirty="0"/>
          </a:p>
          <a:p>
            <a:r>
              <a:rPr lang="en-US" altLang="zh-CN" sz="2400" dirty="0"/>
              <a:t>1958</a:t>
            </a:r>
            <a:r>
              <a:rPr lang="zh-CN" altLang="en-US" sz="2400" dirty="0"/>
              <a:t>年，获得斯坦福大学电子工程博士学位</a:t>
            </a:r>
            <a:endParaRPr lang="en-US" altLang="zh-CN" sz="2400" dirty="0"/>
          </a:p>
          <a:p>
            <a:r>
              <a:rPr lang="zh-CN" altLang="en-US" sz="2400" dirty="0"/>
              <a:t>研究领域包括搜索，规划，知识表示和机器人技术等。</a:t>
            </a:r>
            <a:r>
              <a:rPr lang="zh-CN" altLang="en-US" sz="2400" baseline="30000" dirty="0"/>
              <a:t> </a:t>
            </a:r>
            <a:endParaRPr lang="en-US" altLang="zh-CN" sz="2400" baseline="30000" dirty="0"/>
          </a:p>
          <a:p>
            <a:r>
              <a:rPr lang="zh-CN" altLang="en-US" sz="2400" dirty="0"/>
              <a:t>曾在斯坦福国际研究院（</a:t>
            </a:r>
            <a:r>
              <a:rPr lang="en-US" altLang="zh-CN" sz="2400" dirty="0"/>
              <a:t>SRI International</a:t>
            </a:r>
            <a:r>
              <a:rPr lang="zh-CN" altLang="en-US" sz="2400" dirty="0"/>
              <a:t>）人工智能中心任职，在这段长达二十三年的任职生涯中，他一直都在致力于将</a:t>
            </a:r>
            <a:r>
              <a:rPr lang="zh-CN" altLang="en-US" sz="2400" dirty="0">
                <a:solidFill>
                  <a:srgbClr val="FF0000"/>
                </a:solidFill>
              </a:rPr>
              <a:t>统计学和神经网络的方法应用到模式识别</a:t>
            </a:r>
            <a:r>
              <a:rPr lang="zh-CN" altLang="en-US" sz="2400" dirty="0"/>
              <a:t>中。</a:t>
            </a:r>
            <a:endParaRPr lang="zh-CN" altLang="en-US" sz="2400" dirty="0"/>
          </a:p>
          <a:p>
            <a:endParaRPr lang="zh-CN" altLang="en-US" dirty="0"/>
          </a:p>
        </p:txBody>
      </p:sp>
      <p:sp>
        <p:nvSpPr>
          <p:cNvPr id="49156"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49157"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pic>
        <p:nvPicPr>
          <p:cNvPr id="49158" name="图片 6"/>
          <p:cNvPicPr>
            <a:picLocks noChangeAspect="1"/>
          </p:cNvPicPr>
          <p:nvPr/>
        </p:nvPicPr>
        <p:blipFill>
          <a:blip r:embed="rId1"/>
          <a:stretch>
            <a:fillRect/>
          </a:stretch>
        </p:blipFill>
        <p:spPr>
          <a:xfrm>
            <a:off x="7212013" y="115888"/>
            <a:ext cx="1630362" cy="2193925"/>
          </a:xfrm>
          <a:prstGeom prst="rect">
            <a:avLst/>
          </a:prstGeom>
          <a:noFill/>
          <a:ln w="9525">
            <a:noFill/>
          </a:ln>
        </p:spPr>
      </p:pic>
      <p:sp>
        <p:nvSpPr>
          <p:cNvPr id="2" name="矩形 1"/>
          <p:cNvSpPr/>
          <p:nvPr/>
        </p:nvSpPr>
        <p:spPr>
          <a:xfrm>
            <a:off x="1217613" y="4868863"/>
            <a:ext cx="7747000" cy="923925"/>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lumMod val="50000"/>
                  </a:schemeClr>
                </a:solidFill>
                <a:effectLst/>
                <a:uLnTx/>
                <a:uFillTx/>
                <a:latin typeface="Arial" panose="020B0604020202020204" pitchFamily="34" charset="0"/>
                <a:ea typeface="宋体" panose="02010600030101010101" pitchFamily="2" charset="-122"/>
                <a:cs typeface="+mn-cs"/>
              </a:rPr>
              <a:t>P. E. Hart, N. J. Nilsson, and B. Raphael. A formal basis for the heuristic determination of minimum cost paths in graphs. IEEE Trans. Syst. Sci. and Cybernetics, SSC-4(2):100-107, 1968</a:t>
            </a:r>
            <a:endParaRPr kumimoji="0" lang="zh-CN" altLang="en-US" sz="1800" b="1" i="0" u="none" strike="noStrike" kern="1200" cap="none" spc="0" normalizeH="0" baseline="0" noProof="0" dirty="0">
              <a:ln>
                <a:noFill/>
              </a:ln>
              <a:solidFill>
                <a:schemeClr val="tx1">
                  <a:lumMod val="50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1"/>
          <p:cNvSpPr>
            <a:spLocks noGrp="1"/>
          </p:cNvSpPr>
          <p:nvPr>
            <p:ph type="title"/>
          </p:nvPr>
        </p:nvSpPr>
        <p:spPr>
          <a:ln/>
        </p:spPr>
        <p:txBody>
          <a:bodyPr vert="horz" wrap="square" lIns="91440" tIns="45720" rIns="91440" bIns="45720" anchor="b" anchorCtr="0"/>
          <a:p>
            <a:r>
              <a:rPr lang="zh-CN" altLang="en-US" dirty="0"/>
              <a:t>尼尔斯</a:t>
            </a:r>
            <a:r>
              <a:rPr lang="en-US" altLang="zh-CN" dirty="0"/>
              <a:t>·</a:t>
            </a:r>
            <a:r>
              <a:rPr lang="zh-CN" altLang="en-US" dirty="0"/>
              <a:t>约翰</a:t>
            </a:r>
            <a:r>
              <a:rPr lang="en-US" altLang="zh-CN" dirty="0"/>
              <a:t>·</a:t>
            </a:r>
            <a:r>
              <a:rPr lang="zh-CN" altLang="en-US" dirty="0"/>
              <a:t>尼尔森</a:t>
            </a:r>
            <a:endParaRPr lang="zh-CN" altLang="en-US" dirty="0"/>
          </a:p>
        </p:txBody>
      </p:sp>
      <p:sp>
        <p:nvSpPr>
          <p:cNvPr id="50179" name="内容占位符 2"/>
          <p:cNvSpPr>
            <a:spLocks noGrp="1"/>
          </p:cNvSpPr>
          <p:nvPr>
            <p:ph idx="1"/>
          </p:nvPr>
        </p:nvSpPr>
        <p:spPr>
          <a:xfrm>
            <a:off x="838200" y="2362200"/>
            <a:ext cx="7621588" cy="4019550"/>
          </a:xfrm>
          <a:ln/>
        </p:spPr>
        <p:txBody>
          <a:bodyPr vert="horz" wrap="square" lIns="91440" tIns="45720" rIns="91440" bIns="45720" anchor="t" anchorCtr="0"/>
          <a:p>
            <a:r>
              <a:rPr lang="en-US" altLang="zh-CN" sz="1800" dirty="0"/>
              <a:t>1966</a:t>
            </a:r>
            <a:r>
              <a:rPr lang="zh-CN" altLang="en-US" sz="1800" dirty="0"/>
              <a:t>年开始，尼尔斯</a:t>
            </a:r>
            <a:r>
              <a:rPr lang="en-US" altLang="zh-CN" sz="1800" dirty="0"/>
              <a:t>·</a:t>
            </a:r>
            <a:r>
              <a:rPr lang="zh-CN" altLang="en-US" sz="1800" dirty="0"/>
              <a:t>约翰</a:t>
            </a:r>
            <a:r>
              <a:rPr lang="en-US" altLang="zh-CN" sz="1800" dirty="0"/>
              <a:t>·</a:t>
            </a:r>
            <a:r>
              <a:rPr lang="zh-CN" altLang="en-US" sz="1800" dirty="0"/>
              <a:t>尼尔森与</a:t>
            </a:r>
            <a:r>
              <a:rPr lang="en-US" altLang="zh-CN" sz="1800" dirty="0"/>
              <a:t>Charles A. Rosen</a:t>
            </a:r>
            <a:r>
              <a:rPr lang="zh-CN" altLang="en-US" sz="1800" dirty="0"/>
              <a:t>、</a:t>
            </a:r>
            <a:r>
              <a:rPr lang="en-US" altLang="zh-CN" sz="1800" dirty="0"/>
              <a:t>Bertram Raphael</a:t>
            </a:r>
            <a:r>
              <a:rPr lang="zh-CN" altLang="en-US" sz="1800" dirty="0"/>
              <a:t>共同领导了集成移动机器人 </a:t>
            </a:r>
            <a:r>
              <a:rPr lang="en-US" altLang="zh-CN" sz="1800" dirty="0">
                <a:solidFill>
                  <a:srgbClr val="FF0000"/>
                </a:solidFill>
              </a:rPr>
              <a:t>SHAKEY</a:t>
            </a:r>
            <a:r>
              <a:rPr lang="en-US" altLang="zh-CN" sz="1800" dirty="0"/>
              <a:t> </a:t>
            </a:r>
            <a:r>
              <a:rPr lang="zh-CN" altLang="en-US" sz="1800" dirty="0"/>
              <a:t>的研发工作。</a:t>
            </a:r>
            <a:endParaRPr lang="zh-CN" altLang="en-US" sz="1800" dirty="0"/>
          </a:p>
          <a:p>
            <a:r>
              <a:rPr lang="en-US" altLang="zh-CN" sz="1800" dirty="0"/>
              <a:t>1968</a:t>
            </a:r>
            <a:r>
              <a:rPr lang="zh-CN" altLang="en-US" sz="1800" dirty="0"/>
              <a:t>年，尼尔斯</a:t>
            </a:r>
            <a:r>
              <a:rPr lang="en-US" altLang="zh-CN" sz="1800" dirty="0"/>
              <a:t>·</a:t>
            </a:r>
            <a:r>
              <a:rPr lang="zh-CN" altLang="en-US" sz="1800" dirty="0"/>
              <a:t>约翰</a:t>
            </a:r>
            <a:r>
              <a:rPr lang="en-US" altLang="zh-CN" sz="1800" dirty="0"/>
              <a:t>·</a:t>
            </a:r>
            <a:r>
              <a:rPr lang="zh-CN" altLang="en-US" sz="1800" dirty="0"/>
              <a:t>尼尔森又与 </a:t>
            </a:r>
            <a:r>
              <a:rPr lang="en-US" altLang="zh-CN" sz="1800" dirty="0"/>
              <a:t>Peter E. Hart</a:t>
            </a:r>
            <a:r>
              <a:rPr lang="zh-CN" altLang="en-US" sz="1800" dirty="0"/>
              <a:t>、</a:t>
            </a:r>
            <a:r>
              <a:rPr lang="en-US" altLang="zh-CN" sz="1800" dirty="0"/>
              <a:t>Bertram Raphael</a:t>
            </a:r>
            <a:r>
              <a:rPr lang="zh-CN" altLang="en-US" sz="1800" dirty="0"/>
              <a:t>共同发明出 </a:t>
            </a:r>
            <a:r>
              <a:rPr lang="en-US" altLang="zh-CN" sz="1800" dirty="0">
                <a:solidFill>
                  <a:srgbClr val="FF0000"/>
                </a:solidFill>
              </a:rPr>
              <a:t>A* </a:t>
            </a:r>
            <a:r>
              <a:rPr lang="zh-CN" altLang="en-US" sz="1800" dirty="0">
                <a:solidFill>
                  <a:srgbClr val="FF0000"/>
                </a:solidFill>
              </a:rPr>
              <a:t>搜索算法</a:t>
            </a:r>
            <a:r>
              <a:rPr lang="zh-CN" altLang="en-US" sz="1800" dirty="0"/>
              <a:t>，为人工智能领域带来了重大的影响，之后，他又开创了自动实时规划（</a:t>
            </a:r>
            <a:r>
              <a:rPr lang="en-US" altLang="zh-CN" sz="1800" dirty="0"/>
              <a:t>Automated Temporal Planning</a:t>
            </a:r>
            <a:r>
              <a:rPr lang="zh-CN" altLang="en-US" sz="1800" dirty="0"/>
              <a:t>）这一领域</a:t>
            </a:r>
            <a:r>
              <a:rPr lang="en-US" altLang="zh-CN" sz="1800" dirty="0"/>
              <a:t>.</a:t>
            </a:r>
            <a:endParaRPr lang="en-US" altLang="zh-CN" sz="1800" dirty="0"/>
          </a:p>
          <a:p>
            <a:r>
              <a:rPr lang="en-US" altLang="zh-CN" sz="1800" dirty="0"/>
              <a:t>1971</a:t>
            </a:r>
            <a:r>
              <a:rPr lang="zh-CN" altLang="en-US" sz="1800" dirty="0"/>
              <a:t>年，尼尔斯</a:t>
            </a:r>
            <a:r>
              <a:rPr lang="en-US" altLang="zh-CN" sz="1800" dirty="0"/>
              <a:t>·</a:t>
            </a:r>
            <a:r>
              <a:rPr lang="zh-CN" altLang="en-US" sz="1800" dirty="0"/>
              <a:t>约翰</a:t>
            </a:r>
            <a:r>
              <a:rPr lang="en-US" altLang="zh-CN" sz="1800" dirty="0"/>
              <a:t>·</a:t>
            </a:r>
            <a:r>
              <a:rPr lang="zh-CN" altLang="en-US" sz="1800" dirty="0"/>
              <a:t>尼尔森与</a:t>
            </a:r>
            <a:r>
              <a:rPr lang="en-US" altLang="zh-CN" sz="1800" dirty="0"/>
              <a:t>Richard Earl Fikes</a:t>
            </a:r>
            <a:r>
              <a:rPr lang="zh-CN" altLang="en-US" sz="1800" dirty="0"/>
              <a:t>一同发明了</a:t>
            </a:r>
            <a:r>
              <a:rPr lang="en-US" altLang="zh-CN" sz="1800" dirty="0">
                <a:solidFill>
                  <a:srgbClr val="FF0000"/>
                </a:solidFill>
              </a:rPr>
              <a:t>STRIPS</a:t>
            </a:r>
            <a:r>
              <a:rPr lang="zh-CN" altLang="en-US" sz="1800" dirty="0"/>
              <a:t>（斯坦福研究所问题求解系统）规划系统。</a:t>
            </a:r>
            <a:endParaRPr lang="zh-CN" altLang="en-US" sz="1800" dirty="0"/>
          </a:p>
          <a:p>
            <a:r>
              <a:rPr lang="en-US" altLang="zh-CN" sz="1800" dirty="0"/>
              <a:t>1985</a:t>
            </a:r>
            <a:r>
              <a:rPr lang="zh-CN" altLang="en-US" sz="1800" dirty="0"/>
              <a:t>年，尼尔斯</a:t>
            </a:r>
            <a:r>
              <a:rPr lang="en-US" altLang="zh-CN" sz="1800" dirty="0"/>
              <a:t>·</a:t>
            </a:r>
            <a:r>
              <a:rPr lang="zh-CN" altLang="en-US" sz="1800" dirty="0"/>
              <a:t>约翰</a:t>
            </a:r>
            <a:r>
              <a:rPr lang="en-US" altLang="zh-CN" sz="1800" dirty="0"/>
              <a:t>·</a:t>
            </a:r>
            <a:r>
              <a:rPr lang="zh-CN" altLang="en-US" sz="1800" dirty="0"/>
              <a:t>尼尔森回到斯坦福大学任教，担任计算机科学系主任一直到</a:t>
            </a:r>
            <a:r>
              <a:rPr lang="en-US" altLang="zh-CN" sz="1800" dirty="0"/>
              <a:t>1990</a:t>
            </a:r>
            <a:r>
              <a:rPr lang="zh-CN" altLang="en-US" sz="1800" dirty="0"/>
              <a:t>年</a:t>
            </a:r>
            <a:r>
              <a:rPr lang="en-US" altLang="zh-CN" sz="1800" dirty="0"/>
              <a:t>8</a:t>
            </a:r>
            <a:r>
              <a:rPr lang="zh-CN" altLang="en-US" sz="1800" dirty="0"/>
              <a:t>月。除了人工智能和机器学习课程的教学工作，他还一直领导能够应对</a:t>
            </a:r>
            <a:r>
              <a:rPr lang="zh-CN" altLang="en-US" sz="1800" dirty="0">
                <a:solidFill>
                  <a:srgbClr val="FF0000"/>
                </a:solidFill>
              </a:rPr>
              <a:t>动态世界、规划行动路线并从经验中学习的柔性机器人研究</a:t>
            </a:r>
            <a:r>
              <a:rPr lang="zh-CN" altLang="en-US" sz="1800" dirty="0"/>
              <a:t>。</a:t>
            </a:r>
            <a:r>
              <a:rPr lang="zh-CN" altLang="en-US" sz="1800" baseline="30000" dirty="0"/>
              <a:t> </a:t>
            </a:r>
            <a:endParaRPr lang="zh-CN" altLang="en-US" sz="1800" dirty="0"/>
          </a:p>
          <a:p>
            <a:r>
              <a:rPr lang="zh-CN" altLang="en-US" sz="1800" dirty="0"/>
              <a:t>曾担任</a:t>
            </a:r>
            <a:r>
              <a:rPr lang="en-US" altLang="zh-CN" sz="1800" dirty="0"/>
              <a:t>《</a:t>
            </a:r>
            <a:r>
              <a:rPr lang="zh-CN" altLang="en-US" sz="1800" dirty="0"/>
              <a:t>人工智能</a:t>
            </a:r>
            <a:r>
              <a:rPr lang="en-US" altLang="zh-CN" sz="1800" dirty="0"/>
              <a:t>》</a:t>
            </a:r>
            <a:r>
              <a:rPr lang="zh-CN" altLang="en-US" sz="1800" dirty="0"/>
              <a:t>（</a:t>
            </a:r>
            <a:r>
              <a:rPr lang="en-US" altLang="zh-CN" sz="1800" dirty="0"/>
              <a:t>Artificial Intelligence</a:t>
            </a:r>
            <a:r>
              <a:rPr lang="zh-CN" altLang="en-US" sz="1800" dirty="0"/>
              <a:t>）、</a:t>
            </a:r>
            <a:r>
              <a:rPr lang="en-US" altLang="zh-CN" sz="1800" dirty="0"/>
              <a:t>《</a:t>
            </a:r>
            <a:r>
              <a:rPr lang="zh-CN" altLang="en-US" sz="1800" dirty="0"/>
              <a:t>人工智能研究杂志</a:t>
            </a:r>
            <a:r>
              <a:rPr lang="en-US" altLang="zh-CN" sz="1800" dirty="0"/>
              <a:t>》</a:t>
            </a:r>
            <a:r>
              <a:rPr lang="zh-CN" altLang="en-US" sz="1800" dirty="0"/>
              <a:t>（</a:t>
            </a:r>
            <a:r>
              <a:rPr lang="en-US" altLang="zh-CN" sz="1800" dirty="0"/>
              <a:t>Journal of Artificial Intelligence Research</a:t>
            </a:r>
            <a:r>
              <a:rPr lang="zh-CN" altLang="en-US" sz="1800" dirty="0"/>
              <a:t>）的编委、</a:t>
            </a:r>
            <a:r>
              <a:rPr lang="en-US" altLang="zh-CN" sz="1800" dirty="0"/>
              <a:t>AAAI </a:t>
            </a:r>
            <a:r>
              <a:rPr lang="zh-CN" altLang="en-US" sz="1800" dirty="0"/>
              <a:t>的前任主席和 </a:t>
            </a:r>
            <a:r>
              <a:rPr lang="en-US" altLang="zh-CN" sz="1800" dirty="0"/>
              <a:t>Fellow</a:t>
            </a:r>
            <a:r>
              <a:rPr lang="zh-CN" altLang="en-US" sz="1800" dirty="0"/>
              <a:t>、</a:t>
            </a:r>
            <a:r>
              <a:rPr lang="en-US" altLang="zh-CN" sz="1800" dirty="0"/>
              <a:t>AAAS Fellow</a:t>
            </a:r>
            <a:r>
              <a:rPr lang="zh-CN" altLang="en-US" sz="1800" dirty="0"/>
              <a:t>、国家工程院院士以及瑞典皇家工程科学院外籍院士。</a:t>
            </a:r>
            <a:endParaRPr lang="zh-CN" altLang="en-US" sz="1800" dirty="0"/>
          </a:p>
          <a:p>
            <a:endParaRPr lang="zh-CN" altLang="en-US" dirty="0"/>
          </a:p>
        </p:txBody>
      </p:sp>
      <p:sp>
        <p:nvSpPr>
          <p:cNvPr id="50180"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50181"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pic>
        <p:nvPicPr>
          <p:cNvPr id="50182" name="图片 5"/>
          <p:cNvPicPr>
            <a:picLocks noChangeAspect="1"/>
          </p:cNvPicPr>
          <p:nvPr/>
        </p:nvPicPr>
        <p:blipFill>
          <a:blip r:embed="rId1"/>
          <a:stretch>
            <a:fillRect/>
          </a:stretch>
        </p:blipFill>
        <p:spPr>
          <a:xfrm>
            <a:off x="8012113" y="17463"/>
            <a:ext cx="935037" cy="2259012"/>
          </a:xfrm>
          <a:prstGeom prst="rect">
            <a:avLst/>
          </a:prstGeom>
          <a:noFill/>
          <a:ln w="9525">
            <a:noFill/>
          </a:ln>
        </p:spPr>
      </p:pic>
    </p:spTree>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1"/>
          <p:cNvSpPr>
            <a:spLocks noGrp="1"/>
          </p:cNvSpPr>
          <p:nvPr>
            <p:ph type="title"/>
          </p:nvPr>
        </p:nvSpPr>
        <p:spPr>
          <a:ln/>
        </p:spPr>
        <p:txBody>
          <a:bodyPr vert="horz" wrap="square" lIns="91440" tIns="45720" rIns="91440" bIns="45720" anchor="b" anchorCtr="0"/>
          <a:p>
            <a:r>
              <a:rPr lang="en-US" altLang="zh-CN" dirty="0"/>
              <a:t>Why A*?</a:t>
            </a:r>
            <a:endParaRPr lang="zh-CN" altLang="en-US" dirty="0"/>
          </a:p>
        </p:txBody>
      </p:sp>
      <p:sp>
        <p:nvSpPr>
          <p:cNvPr id="51203" name="内容占位符 2"/>
          <p:cNvSpPr>
            <a:spLocks noGrp="1"/>
          </p:cNvSpPr>
          <p:nvPr>
            <p:ph idx="1"/>
          </p:nvPr>
        </p:nvSpPr>
        <p:spPr>
          <a:xfrm>
            <a:off x="762000" y="1901825"/>
            <a:ext cx="8274050" cy="4194175"/>
          </a:xfrm>
          <a:ln/>
        </p:spPr>
        <p:txBody>
          <a:bodyPr vert="horz" wrap="square" lIns="91440" tIns="45720" rIns="91440" bIns="45720" anchor="t" anchorCtr="0"/>
          <a:p>
            <a:endParaRPr lang="en-US" altLang="zh-CN" dirty="0"/>
          </a:p>
          <a:p>
            <a:r>
              <a:rPr lang="en-US" altLang="zh-CN" sz="1600" dirty="0"/>
              <a:t>In 1964 </a:t>
            </a:r>
            <a:r>
              <a:rPr lang="en-US" altLang="zh-CN" sz="1600" dirty="0">
                <a:solidFill>
                  <a:srgbClr val="FF0000"/>
                </a:solidFill>
              </a:rPr>
              <a:t>Nils Nilsson </a:t>
            </a:r>
            <a:r>
              <a:rPr lang="en-US" altLang="zh-CN" sz="1600" dirty="0"/>
              <a:t>invented a heuristic based approach to increase the speed of Dijkstra's algorithm. This algorithm was called A1.</a:t>
            </a:r>
            <a:endParaRPr lang="en-US" altLang="zh-CN" sz="1600" dirty="0"/>
          </a:p>
          <a:p>
            <a:r>
              <a:rPr lang="en-US" altLang="zh-CN" sz="1600" dirty="0"/>
              <a:t> In 1967 </a:t>
            </a:r>
            <a:r>
              <a:rPr lang="en-US" altLang="zh-CN" sz="1600" dirty="0">
                <a:solidFill>
                  <a:srgbClr val="FF0000"/>
                </a:solidFill>
              </a:rPr>
              <a:t>Bertram Raphael </a:t>
            </a:r>
            <a:r>
              <a:rPr lang="en-US" altLang="zh-CN" sz="1600" dirty="0"/>
              <a:t>made dramatic improvements upon this algorithm, but failed to show optimality. He called this algorithm A2. </a:t>
            </a:r>
            <a:endParaRPr lang="en-US" altLang="zh-CN" sz="1600" dirty="0"/>
          </a:p>
          <a:p>
            <a:r>
              <a:rPr lang="en-US" altLang="zh-CN" sz="1600" dirty="0"/>
              <a:t>Then in </a:t>
            </a:r>
            <a:r>
              <a:rPr lang="en-US" altLang="zh-CN" sz="1600" dirty="0">
                <a:solidFill>
                  <a:srgbClr val="FF0000"/>
                </a:solidFill>
              </a:rPr>
              <a:t>1968 Peter E. Hart </a:t>
            </a:r>
            <a:r>
              <a:rPr lang="en-US" altLang="zh-CN" sz="1600" dirty="0"/>
              <a:t>introduced an argument that proved A2 was optimal when using a consistent heuristic with only minor changes. His proof of the algorithm also included a section that showed that the new A2 algorithm was the best algorithm possible given the conditions. </a:t>
            </a:r>
            <a:endParaRPr lang="en-US" altLang="zh-CN" sz="1600" dirty="0"/>
          </a:p>
          <a:p>
            <a:r>
              <a:rPr lang="en-US" altLang="zh-CN" sz="1600" dirty="0"/>
              <a:t>He thus named the new algorithm in Kleene star syntax to be the algorithm that starts with A and includes all possible version numbers or A*</a:t>
            </a:r>
            <a:endParaRPr lang="en-US" altLang="zh-CN" sz="1600" dirty="0"/>
          </a:p>
          <a:p>
            <a:endParaRPr lang="en-US" altLang="zh-CN" sz="1600" dirty="0"/>
          </a:p>
          <a:p>
            <a:r>
              <a:rPr lang="en-US" altLang="zh-CN" sz="1600" dirty="0">
                <a:solidFill>
                  <a:srgbClr val="FF0000"/>
                </a:solidFill>
              </a:rPr>
              <a:t>Masoud Nosrati, Ronak Karimi, and Hojat Allah Hasanvand. "Investigation of the A* (Star) Search Algorithms: Characteristics, Methods and Approaches." World Applied Programming Vol2.No4 (2012): 251-256.*</a:t>
            </a:r>
            <a:endParaRPr lang="zh-CN" altLang="en-US" sz="1600" dirty="0">
              <a:solidFill>
                <a:srgbClr val="FF0000"/>
              </a:solidFill>
            </a:endParaRPr>
          </a:p>
        </p:txBody>
      </p:sp>
      <p:sp>
        <p:nvSpPr>
          <p:cNvPr id="51204"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51205"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Tree>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52227"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166915" name="Rectangle 3"/>
          <p:cNvSpPr>
            <a:spLocks noGrp="1"/>
          </p:cNvSpPr>
          <p:nvPr>
            <p:ph idx="1"/>
          </p:nvPr>
        </p:nvSpPr>
        <p:spPr>
          <a:xfrm>
            <a:off x="684213" y="2420938"/>
            <a:ext cx="7848600" cy="3887787"/>
          </a:xfrm>
          <a:ln/>
        </p:spPr>
        <p:txBody>
          <a:bodyPr vert="horz" wrap="square" lIns="91440" tIns="45720" rIns="91440" bIns="45720" anchor="t" anchorCtr="0"/>
          <a:p>
            <a:pPr marL="609600" indent="-609600" eaLnBrk="1" hangingPunct="1">
              <a:buNone/>
            </a:pPr>
            <a:r>
              <a:rPr lang="zh-CN" altLang="en-US" sz="2400" b="1" dirty="0">
                <a:solidFill>
                  <a:srgbClr val="0033CC"/>
                </a:solidFill>
              </a:rPr>
              <a:t>定理</a:t>
            </a:r>
            <a:r>
              <a:rPr lang="en-US" altLang="zh-CN" sz="2400" b="1" dirty="0">
                <a:solidFill>
                  <a:srgbClr val="0033CC"/>
                </a:solidFill>
              </a:rPr>
              <a:t>1  GRAPHSEARCH</a:t>
            </a:r>
            <a:r>
              <a:rPr lang="zh-CN" altLang="en-US" sz="2400" b="1" dirty="0">
                <a:solidFill>
                  <a:srgbClr val="0033CC"/>
                </a:solidFill>
              </a:rPr>
              <a:t>对有限图必然终止。</a:t>
            </a:r>
            <a:endParaRPr lang="zh-CN" altLang="en-US" sz="2400" b="1" dirty="0">
              <a:solidFill>
                <a:srgbClr val="0033CC"/>
              </a:solidFill>
            </a:endParaRPr>
          </a:p>
          <a:p>
            <a:pPr marL="609600" indent="-609600" eaLnBrk="1" hangingPunct="1">
              <a:buNone/>
            </a:pPr>
            <a:r>
              <a:rPr lang="zh-CN" altLang="en-US" sz="2400" b="1" dirty="0"/>
              <a:t>证明：</a:t>
            </a:r>
            <a:r>
              <a:rPr lang="en-US" altLang="zh-CN" sz="2400" b="1" dirty="0"/>
              <a:t>GRAPHSEARCH</a:t>
            </a:r>
            <a:r>
              <a:rPr lang="zh-CN" altLang="en-US" sz="2400" b="1" dirty="0"/>
              <a:t>算法将在第</a:t>
            </a:r>
            <a:r>
              <a:rPr lang="en-US" altLang="zh-CN" sz="2400" b="1" dirty="0"/>
              <a:t>3</a:t>
            </a:r>
            <a:r>
              <a:rPr lang="zh-CN" altLang="en-US" sz="2400" b="1" dirty="0"/>
              <a:t>步将</a:t>
            </a:r>
            <a:r>
              <a:rPr lang="en-US" altLang="zh-CN" sz="2400" b="1" dirty="0"/>
              <a:t>OPEN</a:t>
            </a:r>
            <a:r>
              <a:rPr lang="zh-CN" altLang="en-US" sz="2400" b="1" dirty="0"/>
              <a:t>表中的节点用光而结束；或在第</a:t>
            </a:r>
            <a:r>
              <a:rPr lang="en-US" altLang="zh-CN" sz="2400" b="1" dirty="0"/>
              <a:t>5</a:t>
            </a:r>
            <a:r>
              <a:rPr lang="zh-CN" altLang="en-US" sz="2400" b="1" dirty="0"/>
              <a:t>步，找到目标节点而结束。</a:t>
            </a:r>
            <a:endParaRPr lang="zh-CN" altLang="en-US" sz="2400" b="1" dirty="0"/>
          </a:p>
          <a:p>
            <a:pPr marL="609600" indent="-609600" eaLnBrk="1" hangingPunct="1">
              <a:buNone/>
            </a:pPr>
            <a:r>
              <a:rPr lang="zh-CN" altLang="en-US" sz="2400" b="1" dirty="0"/>
              <a:t>        在算法的每一次循环中，都要从</a:t>
            </a:r>
            <a:r>
              <a:rPr lang="en-US" altLang="zh-CN" sz="2400" b="1" dirty="0"/>
              <a:t>OPEN</a:t>
            </a:r>
            <a:r>
              <a:rPr lang="zh-CN" altLang="en-US" sz="2400" b="1" dirty="0"/>
              <a:t>表中删除一个节点，若是目标节点，则再第</a:t>
            </a:r>
            <a:r>
              <a:rPr lang="en-US" altLang="zh-CN" sz="2400" b="1" dirty="0"/>
              <a:t>5</a:t>
            </a:r>
            <a:r>
              <a:rPr lang="zh-CN" altLang="en-US" sz="2400" b="1" dirty="0"/>
              <a:t>步算法结束，否则将该节点的某些后继加到</a:t>
            </a:r>
            <a:r>
              <a:rPr lang="en-US" altLang="zh-CN" sz="2400" b="1" dirty="0"/>
              <a:t>OPEN</a:t>
            </a:r>
            <a:r>
              <a:rPr lang="zh-CN" altLang="en-US" sz="2400" b="1" dirty="0"/>
              <a:t>表中。</a:t>
            </a:r>
            <a:endParaRPr lang="zh-CN" altLang="en-US" sz="2400" b="1" dirty="0"/>
          </a:p>
          <a:p>
            <a:pPr marL="609600" indent="-609600" eaLnBrk="1" hangingPunct="1">
              <a:buNone/>
            </a:pPr>
            <a:r>
              <a:rPr lang="zh-CN" altLang="en-US" sz="2400" b="1" dirty="0"/>
              <a:t>        对有限图来说， </a:t>
            </a:r>
            <a:r>
              <a:rPr lang="en-US" altLang="zh-CN" sz="2400" b="1" dirty="0"/>
              <a:t>OPEN</a:t>
            </a:r>
            <a:r>
              <a:rPr lang="zh-CN" altLang="en-US" sz="2400" b="1" dirty="0"/>
              <a:t>表中节点个数是有限的，因此，若算法不在第</a:t>
            </a:r>
            <a:r>
              <a:rPr lang="en-US" altLang="zh-CN" sz="2400" b="1" dirty="0"/>
              <a:t>5</a:t>
            </a:r>
            <a:r>
              <a:rPr lang="zh-CN" altLang="en-US" sz="2400" b="1" dirty="0"/>
              <a:t>步成功终止，则一定在第</a:t>
            </a:r>
            <a:r>
              <a:rPr lang="en-US" altLang="zh-CN" sz="2400" b="1" dirty="0"/>
              <a:t>3</a:t>
            </a:r>
            <a:r>
              <a:rPr lang="zh-CN" altLang="en-US" sz="2400" b="1" dirty="0"/>
              <a:t>步因</a:t>
            </a:r>
            <a:r>
              <a:rPr lang="en-US" altLang="zh-CN" sz="2400" b="1" dirty="0"/>
              <a:t>OPEN</a:t>
            </a:r>
            <a:r>
              <a:rPr lang="zh-CN" altLang="en-US" sz="2400" b="1" dirty="0"/>
              <a:t>表中的所有节点全部取光而终止。</a:t>
            </a:r>
            <a:r>
              <a:rPr lang="zh-CN" altLang="en-US" sz="2400" dirty="0"/>
              <a:t> </a:t>
            </a:r>
            <a:endParaRPr lang="zh-CN" altLang="en-US" sz="2400" dirty="0"/>
          </a:p>
        </p:txBody>
      </p:sp>
      <p:sp>
        <p:nvSpPr>
          <p:cNvPr id="52229" name="AutoShape 5"/>
          <p:cNvSpPr>
            <a:spLocks noGrp="1"/>
          </p:cNvSpPr>
          <p:nvPr>
            <p:ph type="title"/>
          </p:nvPr>
        </p:nvSpPr>
        <p:spPr>
          <a:xfrm>
            <a:off x="900113" y="981075"/>
            <a:ext cx="7418387" cy="892175"/>
          </a:xfrm>
          <a:ln/>
        </p:spPr>
        <p:txBody>
          <a:bodyPr vert="horz" wrap="square" lIns="91440" tIns="45720" rIns="91440" bIns="45720" anchor="b" anchorCtr="0"/>
          <a:p>
            <a:pPr eaLnBrk="1" hangingPunct="1"/>
            <a:r>
              <a:rPr lang="en-US" altLang="zh-CN" dirty="0"/>
              <a:t>A*</a:t>
            </a:r>
            <a:r>
              <a:rPr lang="zh-CN" altLang="en-US" dirty="0"/>
              <a:t>算法的可采纳性</a:t>
            </a:r>
            <a:endParaRPr lang="zh-CN" altLang="en-US" dirty="0"/>
          </a:p>
        </p:txBody>
      </p:sp>
      <p:pic>
        <p:nvPicPr>
          <p:cNvPr id="2" name="图片 1"/>
          <p:cNvPicPr>
            <a:picLocks noChangeAspect="1"/>
          </p:cNvPicPr>
          <p:nvPr/>
        </p:nvPicPr>
        <p:blipFill>
          <a:blip r:embed="rId1"/>
          <a:stretch>
            <a:fillRect/>
          </a:stretch>
        </p:blipFill>
        <p:spPr>
          <a:xfrm>
            <a:off x="4284663" y="95250"/>
            <a:ext cx="4791075" cy="3244850"/>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66915">
                                            <p:txEl>
                                              <p:charRg st="26" end="80"/>
                                            </p:txEl>
                                          </p:spTgt>
                                        </p:tgtEl>
                                        <p:attrNameLst>
                                          <p:attrName>style.visibility</p:attrName>
                                        </p:attrNameLst>
                                      </p:cBhvr>
                                      <p:to>
                                        <p:strVal val="visible"/>
                                      </p:to>
                                    </p:set>
                                    <p:animEffect transition="in" filter="diamond(in)">
                                      <p:cBhvr>
                                        <p:cTn id="7" dur="2000"/>
                                        <p:tgtEl>
                                          <p:spTgt spid="166915">
                                            <p:txEl>
                                              <p:charRg st="26" end="8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6915">
                                            <p:txEl>
                                              <p:charRg st="80" end="153"/>
                                            </p:txEl>
                                          </p:spTgt>
                                        </p:tgtEl>
                                        <p:attrNameLst>
                                          <p:attrName>style.visibility</p:attrName>
                                        </p:attrNameLst>
                                      </p:cBhvr>
                                      <p:to>
                                        <p:strVal val="visible"/>
                                      </p:to>
                                    </p:set>
                                    <p:animEffect transition="in" filter="blinds(horizontal)">
                                      <p:cBhvr>
                                        <p:cTn id="12" dur="500"/>
                                        <p:tgtEl>
                                          <p:spTgt spid="166915">
                                            <p:txEl>
                                              <p:charRg st="80" end="1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6915">
                                            <p:txEl>
                                              <p:charRg st="153" end="22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53251"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87748" name="Rectangle 4"/>
          <p:cNvSpPr/>
          <p:nvPr/>
        </p:nvSpPr>
        <p:spPr>
          <a:xfrm>
            <a:off x="755650" y="2349500"/>
            <a:ext cx="7993063" cy="40354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120000"/>
              </a:lnSpc>
              <a:spcBef>
                <a:spcPct val="0"/>
              </a:spcBef>
              <a:buClrTx/>
              <a:buSzTx/>
              <a:buFontTx/>
              <a:buNone/>
            </a:pPr>
            <a:r>
              <a:rPr lang="zh-CN" altLang="en-US" sz="2400" b="1" dirty="0">
                <a:solidFill>
                  <a:srgbClr val="0033CC"/>
                </a:solidFill>
                <a:latin typeface="Times New Roman" panose="02020603050405020304" pitchFamily="18" charset="0"/>
              </a:rPr>
              <a:t>引理</a:t>
            </a:r>
            <a:r>
              <a:rPr lang="en-US" altLang="zh-CN" sz="2400" b="1" dirty="0">
                <a:solidFill>
                  <a:srgbClr val="0033CC"/>
                </a:solidFill>
                <a:latin typeface="Times New Roman" panose="02020603050405020304" pitchFamily="18" charset="0"/>
              </a:rPr>
              <a:t>1  </a:t>
            </a:r>
            <a:r>
              <a:rPr lang="zh-CN" altLang="en-US" sz="2400" b="1" dirty="0">
                <a:solidFill>
                  <a:srgbClr val="0033CC"/>
                </a:solidFill>
                <a:latin typeface="Times New Roman" panose="02020603050405020304" pitchFamily="18" charset="0"/>
              </a:rPr>
              <a:t>若</a:t>
            </a:r>
            <a:r>
              <a:rPr lang="en-US" altLang="zh-CN" sz="2400" b="1" dirty="0">
                <a:solidFill>
                  <a:srgbClr val="0033CC"/>
                </a:solidFill>
                <a:latin typeface="Times New Roman" panose="02020603050405020304" pitchFamily="18" charset="0"/>
              </a:rPr>
              <a:t>A*</a:t>
            </a:r>
            <a:r>
              <a:rPr lang="zh-CN" altLang="en-US" sz="2400" b="1" dirty="0">
                <a:solidFill>
                  <a:srgbClr val="0033CC"/>
                </a:solidFill>
                <a:latin typeface="Times New Roman" panose="02020603050405020304" pitchFamily="18" charset="0"/>
              </a:rPr>
              <a:t>不终止，</a:t>
            </a:r>
            <a:r>
              <a:rPr lang="en-US" altLang="zh-CN" sz="2400" b="1" dirty="0">
                <a:solidFill>
                  <a:srgbClr val="0033CC"/>
                </a:solidFill>
                <a:latin typeface="Times New Roman" panose="02020603050405020304" pitchFamily="18" charset="0"/>
              </a:rPr>
              <a:t>OPEN</a:t>
            </a:r>
            <a:r>
              <a:rPr lang="zh-CN" altLang="en-US" sz="2400" b="1" dirty="0">
                <a:solidFill>
                  <a:srgbClr val="0033CC"/>
                </a:solidFill>
                <a:latin typeface="Times New Roman" panose="02020603050405020304" pitchFamily="18" charset="0"/>
              </a:rPr>
              <a:t>表中节点的估价函数值可以</a:t>
            </a:r>
            <a:endParaRPr lang="zh-CN" altLang="en-US" sz="2400" b="1" dirty="0">
              <a:solidFill>
                <a:srgbClr val="0033CC"/>
              </a:solidFill>
              <a:latin typeface="Times New Roman" panose="02020603050405020304" pitchFamily="18" charset="0"/>
            </a:endParaRPr>
          </a:p>
          <a:p>
            <a:pPr marL="0" lvl="0" indent="0" eaLnBrk="1" hangingPunct="1">
              <a:lnSpc>
                <a:spcPct val="120000"/>
              </a:lnSpc>
              <a:spcBef>
                <a:spcPct val="0"/>
              </a:spcBef>
              <a:buClrTx/>
              <a:buSzTx/>
              <a:buFontTx/>
              <a:buNone/>
            </a:pPr>
            <a:r>
              <a:rPr lang="zh-CN" altLang="en-US" sz="2400" b="1" dirty="0">
                <a:solidFill>
                  <a:srgbClr val="0033CC"/>
                </a:solidFill>
                <a:latin typeface="Times New Roman" panose="02020603050405020304" pitchFamily="18" charset="0"/>
              </a:rPr>
              <a:t>            无限变大。</a:t>
            </a:r>
            <a:r>
              <a:rPr lang="zh-CN" altLang="en-US" sz="2400" dirty="0"/>
              <a:t> </a:t>
            </a:r>
            <a:endParaRPr lang="zh-CN" altLang="en-US" sz="2400" dirty="0">
              <a:latin typeface="Times New Roman" panose="02020603050405020304" pitchFamily="18" charset="0"/>
            </a:endParaRPr>
          </a:p>
          <a:p>
            <a:pPr marL="0" lvl="0" indent="0" eaLnBrk="1" hangingPunct="1">
              <a:lnSpc>
                <a:spcPct val="120000"/>
              </a:lnSpc>
              <a:spcBef>
                <a:spcPct val="0"/>
              </a:spcBef>
              <a:buClrTx/>
              <a:buSzTx/>
              <a:buFontTx/>
              <a:buNone/>
            </a:pPr>
            <a:r>
              <a:rPr lang="zh-CN" altLang="en-US" sz="2400" b="1" dirty="0"/>
              <a:t>证明：设</a:t>
            </a:r>
            <a:r>
              <a:rPr lang="en-US" altLang="zh-CN" sz="2400" b="1" dirty="0"/>
              <a:t>n</a:t>
            </a:r>
            <a:r>
              <a:rPr lang="zh-CN" altLang="en-US" sz="2400" b="1" dirty="0"/>
              <a:t>是</a:t>
            </a:r>
            <a:r>
              <a:rPr lang="en-US" altLang="zh-CN" sz="2400" b="1" dirty="0"/>
              <a:t>OPEN</a:t>
            </a:r>
            <a:r>
              <a:rPr lang="zh-CN" altLang="en-US" sz="2400" b="1" dirty="0"/>
              <a:t>表中的任意节点，</a:t>
            </a:r>
            <a:r>
              <a:rPr lang="en-US" altLang="zh-CN" sz="2400" b="1" dirty="0">
                <a:solidFill>
                  <a:srgbClr val="0033CC"/>
                </a:solidFill>
              </a:rPr>
              <a:t>d*(n)</a:t>
            </a:r>
            <a:r>
              <a:rPr lang="zh-CN" altLang="en-US" sz="2400" b="1" dirty="0"/>
              <a:t>是隐含图中从</a:t>
            </a:r>
            <a:r>
              <a:rPr lang="en-US" altLang="zh-CN" sz="2400" b="1" dirty="0"/>
              <a:t>s</a:t>
            </a:r>
            <a:r>
              <a:rPr lang="zh-CN" altLang="en-US" sz="2400" b="1" dirty="0"/>
              <a:t>到</a:t>
            </a:r>
            <a:r>
              <a:rPr lang="en-US" altLang="zh-CN" sz="2400" b="1" dirty="0"/>
              <a:t>n</a:t>
            </a:r>
            <a:r>
              <a:rPr lang="zh-CN" altLang="en-US" sz="2400" b="1" dirty="0"/>
              <a:t>的</a:t>
            </a:r>
            <a:r>
              <a:rPr lang="zh-CN" altLang="en-US" sz="2400" b="1" dirty="0">
                <a:solidFill>
                  <a:srgbClr val="0033CC"/>
                </a:solidFill>
              </a:rPr>
              <a:t>最短路</a:t>
            </a:r>
            <a:r>
              <a:rPr lang="zh-CN" altLang="en-US" sz="2400" b="1" dirty="0"/>
              <a:t>的长度，因为图中每条弧的费用都大于某一个小的正数</a:t>
            </a:r>
            <a:r>
              <a:rPr lang="en-US" altLang="zh-CN" sz="2400" b="1" dirty="0"/>
              <a:t>e</a:t>
            </a:r>
            <a:r>
              <a:rPr lang="zh-CN" altLang="en-US" sz="2400" b="1" dirty="0"/>
              <a:t>， 于是有   </a:t>
            </a:r>
            <a:r>
              <a:rPr lang="en-US" altLang="zh-CN" sz="2400" b="1" dirty="0"/>
              <a:t>g*(n)≥d*(n) </a:t>
            </a:r>
            <a:r>
              <a:rPr lang="en-US" altLang="zh-CN" sz="1800" b="1" dirty="0"/>
              <a:t>· </a:t>
            </a:r>
            <a:r>
              <a:rPr lang="en-US" altLang="zh-CN" sz="2400" b="1" dirty="0"/>
              <a:t>e</a:t>
            </a:r>
            <a:r>
              <a:rPr lang="zh-CN" altLang="en-US" sz="2400" b="1" dirty="0"/>
              <a:t>，</a:t>
            </a:r>
            <a:endParaRPr lang="zh-CN" altLang="en-US" sz="2400" b="1" dirty="0"/>
          </a:p>
          <a:p>
            <a:pPr marL="0" lvl="0" indent="0" eaLnBrk="1" hangingPunct="1">
              <a:lnSpc>
                <a:spcPct val="120000"/>
              </a:lnSpc>
              <a:spcBef>
                <a:spcPct val="0"/>
              </a:spcBef>
              <a:buClrTx/>
              <a:buSzTx/>
              <a:buFontTx/>
              <a:buNone/>
            </a:pPr>
            <a:r>
              <a:rPr lang="zh-CN" altLang="en-US" sz="2400" b="1" dirty="0"/>
              <a:t>又</a:t>
            </a:r>
            <a:r>
              <a:rPr lang="en-US" altLang="zh-CN" sz="2400" b="1" dirty="0"/>
              <a:t>g(n)≥g*(n)≥d*(n) </a:t>
            </a:r>
            <a:r>
              <a:rPr lang="en-US" altLang="zh-CN" sz="1800" b="1" dirty="0"/>
              <a:t>·</a:t>
            </a:r>
            <a:r>
              <a:rPr lang="en-US" altLang="zh-CN" sz="1800" dirty="0"/>
              <a:t> </a:t>
            </a:r>
            <a:r>
              <a:rPr lang="en-US" altLang="zh-CN" sz="2400" b="1" dirty="0"/>
              <a:t>e </a:t>
            </a:r>
            <a:r>
              <a:rPr lang="zh-CN" altLang="en-US" sz="2400" b="1" dirty="0"/>
              <a:t>， </a:t>
            </a:r>
            <a:r>
              <a:rPr lang="en-US" altLang="zh-CN" sz="2400" b="1" dirty="0"/>
              <a:t>f(n)= g(n)+h(n) </a:t>
            </a:r>
            <a:r>
              <a:rPr lang="zh-CN" altLang="en-US" sz="2400" b="1" dirty="0"/>
              <a:t>，且</a:t>
            </a:r>
            <a:r>
              <a:rPr lang="en-US" altLang="zh-CN" sz="2400" b="1" dirty="0"/>
              <a:t>h(n) ≥0</a:t>
            </a:r>
            <a:endParaRPr lang="en-US" altLang="zh-CN" sz="2400" b="1" dirty="0"/>
          </a:p>
          <a:p>
            <a:pPr marL="0" lvl="0" indent="0" eaLnBrk="1" hangingPunct="1">
              <a:lnSpc>
                <a:spcPct val="120000"/>
              </a:lnSpc>
              <a:spcBef>
                <a:spcPct val="0"/>
              </a:spcBef>
              <a:buClrTx/>
              <a:buSzTx/>
              <a:buFontTx/>
              <a:buNone/>
            </a:pPr>
            <a:r>
              <a:rPr lang="zh-CN" altLang="en-US" sz="2400" b="1" dirty="0"/>
              <a:t>因此  </a:t>
            </a:r>
            <a:r>
              <a:rPr lang="en-US" altLang="zh-CN" sz="2400" b="1" dirty="0"/>
              <a:t>f(n)≥ g(n)≥</a:t>
            </a:r>
            <a:r>
              <a:rPr lang="en-US" altLang="zh-CN" sz="1800" dirty="0"/>
              <a:t> </a:t>
            </a:r>
            <a:r>
              <a:rPr lang="en-US" altLang="zh-CN" sz="2400" b="1" dirty="0"/>
              <a:t>d*(n) </a:t>
            </a:r>
            <a:r>
              <a:rPr lang="en-US" altLang="zh-CN" sz="1800" b="1" dirty="0"/>
              <a:t>·</a:t>
            </a:r>
            <a:r>
              <a:rPr lang="en-US" altLang="zh-CN" sz="1800" dirty="0"/>
              <a:t> </a:t>
            </a:r>
            <a:r>
              <a:rPr lang="en-US" altLang="zh-CN" sz="2400" b="1" dirty="0"/>
              <a:t>e</a:t>
            </a:r>
            <a:endParaRPr lang="en-US" altLang="zh-CN" sz="2400" b="1" dirty="0"/>
          </a:p>
          <a:p>
            <a:pPr marL="0" lvl="0" indent="0" eaLnBrk="1" hangingPunct="1">
              <a:lnSpc>
                <a:spcPct val="120000"/>
              </a:lnSpc>
              <a:spcBef>
                <a:spcPct val="0"/>
              </a:spcBef>
              <a:buClrTx/>
              <a:buSzTx/>
              <a:buFontTx/>
              <a:buNone/>
            </a:pPr>
            <a:r>
              <a:rPr lang="en-US" altLang="zh-CN" sz="2400" b="1" dirty="0"/>
              <a:t>   </a:t>
            </a:r>
            <a:r>
              <a:rPr lang="zh-CN" altLang="en-US" sz="2400" b="1" dirty="0"/>
              <a:t>若</a:t>
            </a:r>
            <a:r>
              <a:rPr lang="en-US" altLang="zh-CN" sz="2400" b="1" dirty="0"/>
              <a:t>A*</a:t>
            </a:r>
            <a:r>
              <a:rPr lang="zh-CN" altLang="en-US" sz="2400" b="1" dirty="0"/>
              <a:t>不终止，</a:t>
            </a:r>
            <a:r>
              <a:rPr lang="en-US" altLang="zh-CN" sz="2400" b="1" dirty="0"/>
              <a:t>OPEN</a:t>
            </a:r>
            <a:r>
              <a:rPr lang="zh-CN" altLang="en-US" sz="2400" b="1" dirty="0"/>
              <a:t>表中节点的</a:t>
            </a:r>
            <a:r>
              <a:rPr lang="en-US" altLang="zh-CN" sz="2400" b="1" dirty="0"/>
              <a:t>d*</a:t>
            </a:r>
            <a:r>
              <a:rPr lang="zh-CN" altLang="en-US" sz="2400" b="1" dirty="0"/>
              <a:t>值会不断增大，因此</a:t>
            </a:r>
            <a:r>
              <a:rPr lang="en-US" altLang="zh-CN" sz="2400" b="1" dirty="0"/>
              <a:t>f</a:t>
            </a:r>
            <a:r>
              <a:rPr lang="zh-CN" altLang="en-US" sz="2400" b="1" dirty="0"/>
              <a:t>值也会不断增大。</a:t>
            </a:r>
            <a:r>
              <a:rPr lang="zh-CN" altLang="en-US" sz="2400" dirty="0"/>
              <a:t> </a:t>
            </a:r>
            <a:endParaRPr lang="zh-CN" altLang="en-US" sz="2400" dirty="0"/>
          </a:p>
        </p:txBody>
      </p:sp>
      <p:sp>
        <p:nvSpPr>
          <p:cNvPr id="53253" name="AutoShape 5"/>
          <p:cNvSpPr/>
          <p:nvPr/>
        </p:nvSpPr>
        <p:spPr>
          <a:xfrm>
            <a:off x="900113" y="981075"/>
            <a:ext cx="7418387" cy="892175"/>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en-US" altLang="zh-CN" sz="3600" b="1" dirty="0">
                <a:solidFill>
                  <a:schemeClr val="tx2"/>
                </a:solidFill>
              </a:rPr>
              <a:t>A*</a:t>
            </a:r>
            <a:r>
              <a:rPr lang="zh-CN" altLang="en-US" sz="3600" b="1" dirty="0">
                <a:solidFill>
                  <a:schemeClr val="tx2"/>
                </a:solidFill>
              </a:rPr>
              <a:t>算法的可采纳性</a:t>
            </a:r>
            <a:endParaRPr lang="zh-CN" altLang="en-US" sz="3600" b="1" dirty="0">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748">
                                            <p:txEl>
                                              <p:charRg st="48" end="13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87748">
                                            <p:txEl>
                                              <p:charRg st="134" end="184"/>
                                            </p:txEl>
                                          </p:spTgt>
                                        </p:tgtEl>
                                        <p:attrNameLst>
                                          <p:attrName>style.visibility</p:attrName>
                                        </p:attrNameLst>
                                      </p:cBhvr>
                                      <p:to>
                                        <p:strVal val="visible"/>
                                      </p:to>
                                    </p:set>
                                    <p:animEffect transition="in" filter="blinds(horizontal)">
                                      <p:cBhvr>
                                        <p:cTn id="11" dur="500"/>
                                        <p:tgtEl>
                                          <p:spTgt spid="287748">
                                            <p:txEl>
                                              <p:charRg st="134" end="18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nodeType="clickEffect">
                                  <p:stCondLst>
                                    <p:cond delay="0"/>
                                  </p:stCondLst>
                                  <p:childTnLst>
                                    <p:set>
                                      <p:cBhvr>
                                        <p:cTn id="15" dur="1" fill="hold">
                                          <p:stCondLst>
                                            <p:cond delay="0"/>
                                          </p:stCondLst>
                                        </p:cTn>
                                        <p:tgtEl>
                                          <p:spTgt spid="287748">
                                            <p:txEl>
                                              <p:charRg st="184" end="210"/>
                                            </p:txEl>
                                          </p:spTgt>
                                        </p:tgtEl>
                                        <p:attrNameLst>
                                          <p:attrName>style.visibility</p:attrName>
                                        </p:attrNameLst>
                                      </p:cBhvr>
                                      <p:to>
                                        <p:strVal val="visible"/>
                                      </p:to>
                                    </p:set>
                                    <p:animEffect transition="in" filter="diamond(in)">
                                      <p:cBhvr>
                                        <p:cTn id="16" dur="2000"/>
                                        <p:tgtEl>
                                          <p:spTgt spid="287748">
                                            <p:txEl>
                                              <p:charRg st="184" end="21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87748">
                                            <p:txEl>
                                              <p:charRg st="210" end="251"/>
                                            </p:txEl>
                                          </p:spTgt>
                                        </p:tgtEl>
                                        <p:attrNameLst>
                                          <p:attrName>style.visibility</p:attrName>
                                        </p:attrNameLst>
                                      </p:cBhvr>
                                      <p:to>
                                        <p:strVal val="visible"/>
                                      </p:to>
                                    </p:set>
                                    <p:animEffect transition="in" filter="checkerboard(across)">
                                      <p:cBhvr>
                                        <p:cTn id="21" dur="500"/>
                                        <p:tgtEl>
                                          <p:spTgt spid="287748">
                                            <p:txEl>
                                              <p:charRg st="210" end="2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54275"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196612" name="Rectangle 4"/>
          <p:cNvSpPr/>
          <p:nvPr/>
        </p:nvSpPr>
        <p:spPr>
          <a:xfrm>
            <a:off x="755650" y="2205038"/>
            <a:ext cx="7920038" cy="3816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120000"/>
              </a:lnSpc>
              <a:spcBef>
                <a:spcPct val="0"/>
              </a:spcBef>
              <a:buClrTx/>
              <a:buSzTx/>
              <a:buFontTx/>
              <a:buNone/>
            </a:pPr>
            <a:r>
              <a:rPr lang="zh-CN" altLang="en-US" sz="2400" b="1" dirty="0">
                <a:solidFill>
                  <a:srgbClr val="0033CC"/>
                </a:solidFill>
                <a:latin typeface="Times New Roman" panose="02020603050405020304" pitchFamily="18" charset="0"/>
              </a:rPr>
              <a:t>定理</a:t>
            </a:r>
            <a:r>
              <a:rPr lang="en-US" altLang="zh-CN" sz="2400" b="1" dirty="0">
                <a:solidFill>
                  <a:srgbClr val="0033CC"/>
                </a:solidFill>
                <a:latin typeface="Times New Roman" panose="02020603050405020304" pitchFamily="18" charset="0"/>
              </a:rPr>
              <a:t>2   </a:t>
            </a:r>
            <a:r>
              <a:rPr lang="zh-CN" altLang="en-US" sz="2400" b="1" dirty="0">
                <a:solidFill>
                  <a:srgbClr val="0033CC"/>
                </a:solidFill>
                <a:latin typeface="Times New Roman" panose="02020603050405020304" pitchFamily="18" charset="0"/>
              </a:rPr>
              <a:t>若存在</a:t>
            </a:r>
            <a:r>
              <a:rPr lang="en-US" altLang="zh-CN" sz="2400" b="1" dirty="0">
                <a:solidFill>
                  <a:srgbClr val="0033CC"/>
                </a:solidFill>
              </a:rPr>
              <a:t>s</a:t>
            </a:r>
            <a:r>
              <a:rPr lang="zh-CN" altLang="en-US" sz="2400" b="1" dirty="0">
                <a:solidFill>
                  <a:srgbClr val="0033CC"/>
                </a:solidFill>
              </a:rPr>
              <a:t>到</a:t>
            </a:r>
            <a:r>
              <a:rPr lang="zh-CN" altLang="en-US" sz="2400" b="1" dirty="0">
                <a:solidFill>
                  <a:srgbClr val="0033CC"/>
                </a:solidFill>
                <a:latin typeface="Times New Roman" panose="02020603050405020304" pitchFamily="18" charset="0"/>
              </a:rPr>
              <a:t>目标的解路径，则</a:t>
            </a:r>
            <a:r>
              <a:rPr lang="zh-CN" altLang="en-US" sz="2400" b="1" dirty="0">
                <a:solidFill>
                  <a:srgbClr val="0033CC"/>
                </a:solidFill>
              </a:rPr>
              <a:t>算法</a:t>
            </a:r>
            <a:r>
              <a:rPr lang="en-US" altLang="zh-CN" sz="2400" b="1" dirty="0">
                <a:solidFill>
                  <a:srgbClr val="0033CC"/>
                </a:solidFill>
              </a:rPr>
              <a:t>A*</a:t>
            </a:r>
            <a:r>
              <a:rPr lang="zh-CN" altLang="en-US" sz="2400" b="1" dirty="0">
                <a:solidFill>
                  <a:srgbClr val="0033CC"/>
                </a:solidFill>
              </a:rPr>
              <a:t>终止前的任何</a:t>
            </a:r>
            <a:endParaRPr lang="zh-CN" altLang="en-US" sz="2400" b="1" dirty="0">
              <a:solidFill>
                <a:srgbClr val="0033CC"/>
              </a:solidFill>
            </a:endParaRPr>
          </a:p>
          <a:p>
            <a:pPr marL="0" lvl="0" indent="0" eaLnBrk="1" hangingPunct="1">
              <a:lnSpc>
                <a:spcPct val="120000"/>
              </a:lnSpc>
              <a:spcBef>
                <a:spcPct val="0"/>
              </a:spcBef>
              <a:buClrTx/>
              <a:buSzTx/>
              <a:buFontTx/>
              <a:buNone/>
            </a:pPr>
            <a:r>
              <a:rPr lang="zh-CN" altLang="en-US" sz="2400" b="1" dirty="0">
                <a:solidFill>
                  <a:srgbClr val="0033CC"/>
                </a:solidFill>
              </a:rPr>
              <a:t>            时刻，</a:t>
            </a:r>
            <a:r>
              <a:rPr lang="en-US" altLang="zh-CN" sz="2400" b="1" dirty="0">
                <a:solidFill>
                  <a:srgbClr val="0033CC"/>
                </a:solidFill>
              </a:rPr>
              <a:t>OPEN</a:t>
            </a:r>
            <a:r>
              <a:rPr lang="zh-CN" altLang="en-US" sz="2400" b="1" dirty="0">
                <a:solidFill>
                  <a:srgbClr val="0033CC"/>
                </a:solidFill>
              </a:rPr>
              <a:t>表中总存在一个节点</a:t>
            </a:r>
            <a:r>
              <a:rPr lang="en-US" altLang="zh-CN" sz="2400" b="1" dirty="0">
                <a:solidFill>
                  <a:srgbClr val="0033CC"/>
                </a:solidFill>
              </a:rPr>
              <a:t>n’</a:t>
            </a:r>
            <a:r>
              <a:rPr lang="zh-CN" altLang="en-US" sz="2400" b="1" dirty="0">
                <a:solidFill>
                  <a:srgbClr val="0033CC"/>
                </a:solidFill>
              </a:rPr>
              <a:t>， </a:t>
            </a:r>
            <a:r>
              <a:rPr lang="en-US" altLang="zh-CN" sz="2400" b="1" dirty="0">
                <a:solidFill>
                  <a:srgbClr val="0033CC"/>
                </a:solidFill>
              </a:rPr>
              <a:t>n’</a:t>
            </a:r>
            <a:r>
              <a:rPr lang="zh-CN" altLang="en-US" sz="2400" b="1" dirty="0">
                <a:solidFill>
                  <a:srgbClr val="0033CC"/>
                </a:solidFill>
              </a:rPr>
              <a:t>在从</a:t>
            </a:r>
            <a:r>
              <a:rPr lang="en-US" altLang="zh-CN" sz="2400" b="1" dirty="0">
                <a:solidFill>
                  <a:srgbClr val="0033CC"/>
                </a:solidFill>
              </a:rPr>
              <a:t>s</a:t>
            </a:r>
            <a:r>
              <a:rPr lang="zh-CN" altLang="en-US" sz="2400" b="1" dirty="0">
                <a:solidFill>
                  <a:srgbClr val="0033CC"/>
                </a:solidFill>
              </a:rPr>
              <a:t>到</a:t>
            </a:r>
            <a:endParaRPr lang="zh-CN" altLang="en-US" sz="2400" b="1" dirty="0">
              <a:solidFill>
                <a:srgbClr val="0033CC"/>
              </a:solidFill>
            </a:endParaRPr>
          </a:p>
          <a:p>
            <a:pPr marL="0" lvl="0" indent="0" eaLnBrk="1" hangingPunct="1">
              <a:lnSpc>
                <a:spcPct val="120000"/>
              </a:lnSpc>
              <a:spcBef>
                <a:spcPct val="0"/>
              </a:spcBef>
              <a:buClrTx/>
              <a:buSzTx/>
              <a:buFontTx/>
              <a:buNone/>
            </a:pPr>
            <a:r>
              <a:rPr lang="zh-CN" altLang="en-US" sz="2400" b="1" dirty="0">
                <a:solidFill>
                  <a:srgbClr val="0033CC"/>
                </a:solidFill>
              </a:rPr>
              <a:t>            目标的最佳解路径上，且满足</a:t>
            </a:r>
            <a:r>
              <a:rPr lang="en-US" altLang="zh-CN" sz="2400" b="1" dirty="0">
                <a:solidFill>
                  <a:srgbClr val="0033CC"/>
                </a:solidFill>
              </a:rPr>
              <a:t>f(n’) ≤f*(s)</a:t>
            </a:r>
            <a:r>
              <a:rPr lang="en-US" altLang="zh-CN" sz="2400" dirty="0">
                <a:solidFill>
                  <a:srgbClr val="0033CC"/>
                </a:solidFill>
              </a:rPr>
              <a:t> </a:t>
            </a:r>
            <a:endParaRPr lang="en-US" altLang="zh-CN" sz="2400" b="1" dirty="0">
              <a:solidFill>
                <a:srgbClr val="0033CC"/>
              </a:solidFill>
              <a:latin typeface="Times New Roman" panose="02020603050405020304" pitchFamily="18" charset="0"/>
            </a:endParaRPr>
          </a:p>
          <a:p>
            <a:pPr marL="0" lvl="0" indent="0" eaLnBrk="1" hangingPunct="1">
              <a:lnSpc>
                <a:spcPct val="110000"/>
              </a:lnSpc>
              <a:spcBef>
                <a:spcPct val="0"/>
              </a:spcBef>
              <a:buClrTx/>
              <a:buSzTx/>
              <a:buFontTx/>
              <a:buNone/>
            </a:pPr>
            <a:r>
              <a:rPr lang="zh-CN" altLang="en-US" sz="2400" b="1" dirty="0">
                <a:latin typeface="Times New Roman" panose="02020603050405020304" pitchFamily="18" charset="0"/>
              </a:rPr>
              <a:t>证明：</a:t>
            </a:r>
            <a:r>
              <a:rPr lang="zh-CN" altLang="en-US" sz="2400" b="1" dirty="0"/>
              <a:t>设</a:t>
            </a:r>
            <a:r>
              <a:rPr lang="en-US" altLang="zh-CN" sz="2400" b="1" dirty="0"/>
              <a:t>P</a:t>
            </a:r>
            <a:r>
              <a:rPr lang="zh-CN" altLang="en-US" sz="2400" b="1" dirty="0"/>
              <a:t>：</a:t>
            </a:r>
            <a:r>
              <a:rPr lang="en-US" altLang="zh-CN" sz="2400" b="1" dirty="0"/>
              <a:t>n</a:t>
            </a:r>
            <a:r>
              <a:rPr lang="en-US" altLang="zh-CN" sz="2400" b="1" baseline="-25000" dirty="0"/>
              <a:t>0</a:t>
            </a:r>
            <a:r>
              <a:rPr lang="en-US" altLang="zh-CN" sz="2400" b="1" dirty="0"/>
              <a:t>,n</a:t>
            </a:r>
            <a:r>
              <a:rPr lang="en-US" altLang="zh-CN" sz="2400" b="1" baseline="-25000" dirty="0"/>
              <a:t>1</a:t>
            </a:r>
            <a:r>
              <a:rPr lang="en-US" altLang="zh-CN" sz="2400" b="1" dirty="0"/>
              <a:t>,……,n</a:t>
            </a:r>
            <a:r>
              <a:rPr lang="en-US" altLang="zh-CN" sz="2400" b="1" baseline="-25000" dirty="0"/>
              <a:t>k</a:t>
            </a:r>
            <a:r>
              <a:rPr lang="zh-CN" altLang="en-US" sz="2400" b="1" dirty="0"/>
              <a:t>是一条最佳解路径，其中，</a:t>
            </a:r>
            <a:endParaRPr lang="zh-CN" altLang="en-US" sz="2400" b="1" dirty="0"/>
          </a:p>
          <a:p>
            <a:pPr marL="0" lvl="0" indent="0" eaLnBrk="1" hangingPunct="1">
              <a:lnSpc>
                <a:spcPct val="110000"/>
              </a:lnSpc>
              <a:spcBef>
                <a:spcPct val="0"/>
              </a:spcBef>
              <a:buClrTx/>
              <a:buSzTx/>
              <a:buFontTx/>
              <a:buNone/>
            </a:pPr>
            <a:r>
              <a:rPr lang="zh-CN" altLang="en-US" sz="2400" b="1" dirty="0"/>
              <a:t>           </a:t>
            </a:r>
            <a:r>
              <a:rPr lang="en-US" altLang="zh-CN" sz="2400" b="1" dirty="0"/>
              <a:t>n</a:t>
            </a:r>
            <a:r>
              <a:rPr lang="en-US" altLang="zh-CN" sz="2400" b="1" baseline="-25000" dirty="0"/>
              <a:t>k</a:t>
            </a:r>
            <a:r>
              <a:rPr lang="zh-CN" altLang="en-US" sz="2400" b="1" dirty="0"/>
              <a:t>是目标点，</a:t>
            </a:r>
            <a:r>
              <a:rPr lang="en-US" altLang="zh-CN" sz="2400" b="1" dirty="0"/>
              <a:t>n</a:t>
            </a:r>
            <a:r>
              <a:rPr lang="en-US" altLang="zh-CN" sz="2400" b="1" baseline="-25000" dirty="0"/>
              <a:t>0</a:t>
            </a:r>
            <a:r>
              <a:rPr lang="en-US" altLang="zh-CN" sz="2400" b="1" dirty="0"/>
              <a:t>=s. </a:t>
            </a:r>
            <a:endParaRPr lang="en-US" altLang="zh-CN" sz="2400" b="1" dirty="0"/>
          </a:p>
          <a:p>
            <a:pPr marL="0" lvl="0" indent="0" eaLnBrk="1" hangingPunct="1">
              <a:lnSpc>
                <a:spcPct val="110000"/>
              </a:lnSpc>
              <a:spcBef>
                <a:spcPct val="0"/>
              </a:spcBef>
              <a:buClrTx/>
              <a:buSzTx/>
              <a:buFontTx/>
              <a:buNone/>
            </a:pPr>
            <a:r>
              <a:rPr lang="en-US" altLang="zh-CN" sz="2400" b="1" dirty="0"/>
              <a:t>       </a:t>
            </a:r>
            <a:r>
              <a:rPr lang="zh-CN" altLang="en-US" sz="2400" b="1" dirty="0"/>
              <a:t>在</a:t>
            </a:r>
            <a:r>
              <a:rPr lang="en-US" altLang="zh-CN" sz="2400" b="1" dirty="0"/>
              <a:t>A*</a:t>
            </a:r>
            <a:r>
              <a:rPr lang="zh-CN" altLang="en-US" sz="2400" b="1" dirty="0"/>
              <a:t>结束之前，从左向右扫描序列</a:t>
            </a:r>
            <a:r>
              <a:rPr lang="en-US" altLang="zh-CN" sz="2400" b="1" dirty="0"/>
              <a:t>P</a:t>
            </a:r>
            <a:r>
              <a:rPr lang="zh-CN" altLang="en-US" sz="2400" b="1" dirty="0"/>
              <a:t>，令</a:t>
            </a:r>
            <a:r>
              <a:rPr lang="en-US" altLang="zh-CN" sz="2400" b="1" dirty="0"/>
              <a:t>n’</a:t>
            </a:r>
            <a:r>
              <a:rPr lang="zh-CN" altLang="en-US" sz="2400" b="1" dirty="0"/>
              <a:t>是</a:t>
            </a:r>
            <a:r>
              <a:rPr lang="en-US" altLang="zh-CN" sz="2400" b="1" dirty="0"/>
              <a:t>P</a:t>
            </a:r>
            <a:r>
              <a:rPr lang="zh-CN" altLang="en-US" sz="2400" b="1" dirty="0"/>
              <a:t>中第一个在</a:t>
            </a:r>
            <a:r>
              <a:rPr lang="en-US" altLang="zh-CN" sz="2400" b="1" dirty="0"/>
              <a:t>OPEN</a:t>
            </a:r>
            <a:r>
              <a:rPr lang="zh-CN" altLang="en-US" sz="2400" b="1" dirty="0"/>
              <a:t>表中的节点。</a:t>
            </a:r>
            <a:endParaRPr lang="zh-CN" altLang="en-US" sz="2400" b="1" dirty="0"/>
          </a:p>
          <a:p>
            <a:pPr marL="0" lvl="0" indent="0" eaLnBrk="1" hangingPunct="1">
              <a:lnSpc>
                <a:spcPct val="110000"/>
              </a:lnSpc>
              <a:spcBef>
                <a:spcPct val="0"/>
              </a:spcBef>
              <a:buClrTx/>
              <a:buSzTx/>
              <a:buFontTx/>
              <a:buNone/>
            </a:pPr>
            <a:r>
              <a:rPr lang="en-US" altLang="zh-CN" sz="2400" b="1" dirty="0">
                <a:solidFill>
                  <a:schemeClr val="tx2"/>
                </a:solidFill>
              </a:rPr>
              <a:t>(</a:t>
            </a:r>
            <a:r>
              <a:rPr lang="zh-CN" altLang="en-US" sz="2400" b="1" dirty="0">
                <a:solidFill>
                  <a:schemeClr val="tx2"/>
                </a:solidFill>
              </a:rPr>
              <a:t>这样的</a:t>
            </a:r>
            <a:r>
              <a:rPr lang="en-US" altLang="zh-CN" sz="2400" b="1" dirty="0">
                <a:solidFill>
                  <a:schemeClr val="tx2"/>
                </a:solidFill>
              </a:rPr>
              <a:t>n’</a:t>
            </a:r>
            <a:r>
              <a:rPr lang="zh-CN" altLang="en-US" sz="2400" b="1" dirty="0">
                <a:solidFill>
                  <a:schemeClr val="tx2"/>
                </a:solidFill>
              </a:rPr>
              <a:t>是存在的：因为开始</a:t>
            </a:r>
            <a:r>
              <a:rPr lang="en-US" altLang="zh-CN" sz="2400" b="1" dirty="0">
                <a:solidFill>
                  <a:schemeClr val="tx2"/>
                </a:solidFill>
              </a:rPr>
              <a:t>n</a:t>
            </a:r>
            <a:r>
              <a:rPr lang="en-US" altLang="zh-CN" sz="2400" b="1" baseline="-25000" dirty="0">
                <a:solidFill>
                  <a:schemeClr val="tx2"/>
                </a:solidFill>
              </a:rPr>
              <a:t>0</a:t>
            </a:r>
            <a:r>
              <a:rPr lang="zh-CN" altLang="en-US" sz="2400" b="1" dirty="0">
                <a:solidFill>
                  <a:schemeClr val="tx2"/>
                </a:solidFill>
              </a:rPr>
              <a:t>在</a:t>
            </a:r>
            <a:r>
              <a:rPr lang="en-US" altLang="zh-CN" sz="2400" b="1" dirty="0">
                <a:solidFill>
                  <a:schemeClr val="tx2"/>
                </a:solidFill>
              </a:rPr>
              <a:t>OPEN</a:t>
            </a:r>
            <a:r>
              <a:rPr lang="zh-CN" altLang="en-US" sz="2400" b="1" dirty="0">
                <a:solidFill>
                  <a:schemeClr val="tx2"/>
                </a:solidFill>
              </a:rPr>
              <a:t>表中，算法结束前，若扩展</a:t>
            </a:r>
            <a:r>
              <a:rPr lang="en-US" altLang="zh-CN" sz="2400" b="1" dirty="0">
                <a:solidFill>
                  <a:schemeClr val="tx2"/>
                </a:solidFill>
              </a:rPr>
              <a:t>n</a:t>
            </a:r>
            <a:r>
              <a:rPr lang="en-US" altLang="zh-CN" sz="2400" b="1" baseline="-25000" dirty="0">
                <a:solidFill>
                  <a:schemeClr val="tx2"/>
                </a:solidFill>
              </a:rPr>
              <a:t>i</a:t>
            </a:r>
            <a:r>
              <a:rPr lang="zh-CN" altLang="en-US" sz="2400" b="1" dirty="0">
                <a:solidFill>
                  <a:schemeClr val="tx2"/>
                </a:solidFill>
              </a:rPr>
              <a:t>，</a:t>
            </a:r>
            <a:r>
              <a:rPr lang="en-US" altLang="zh-CN" sz="2400" b="1" dirty="0">
                <a:solidFill>
                  <a:schemeClr val="tx2"/>
                </a:solidFill>
              </a:rPr>
              <a:t>n</a:t>
            </a:r>
            <a:r>
              <a:rPr lang="en-US" altLang="zh-CN" sz="2400" b="1" baseline="-25000" dirty="0">
                <a:solidFill>
                  <a:schemeClr val="tx2"/>
                </a:solidFill>
              </a:rPr>
              <a:t>i</a:t>
            </a:r>
            <a:r>
              <a:rPr lang="en-US" altLang="zh-CN" sz="1800" b="1" dirty="0">
                <a:solidFill>
                  <a:srgbClr val="006600"/>
                </a:solidFill>
              </a:rPr>
              <a:t>≠ </a:t>
            </a:r>
            <a:r>
              <a:rPr lang="en-US" altLang="zh-CN" sz="2400" b="1" dirty="0">
                <a:solidFill>
                  <a:srgbClr val="006600"/>
                </a:solidFill>
              </a:rPr>
              <a:t>n</a:t>
            </a:r>
            <a:r>
              <a:rPr lang="en-US" altLang="zh-CN" sz="2400" b="1" baseline="-25000" dirty="0">
                <a:solidFill>
                  <a:srgbClr val="006600"/>
                </a:solidFill>
              </a:rPr>
              <a:t>k</a:t>
            </a:r>
            <a:r>
              <a:rPr lang="zh-CN" altLang="en-US" sz="2400" b="1" dirty="0">
                <a:solidFill>
                  <a:srgbClr val="006600"/>
                </a:solidFill>
              </a:rPr>
              <a:t>，</a:t>
            </a:r>
            <a:r>
              <a:rPr lang="zh-CN" altLang="en-US" sz="2400" b="1" dirty="0">
                <a:solidFill>
                  <a:schemeClr val="tx2"/>
                </a:solidFill>
              </a:rPr>
              <a:t>则</a:t>
            </a:r>
            <a:r>
              <a:rPr lang="en-US" altLang="zh-CN" sz="2400" b="1" dirty="0">
                <a:solidFill>
                  <a:schemeClr val="tx2"/>
                </a:solidFill>
              </a:rPr>
              <a:t>n</a:t>
            </a:r>
            <a:r>
              <a:rPr lang="en-US" altLang="zh-CN" sz="2400" b="1" baseline="-25000" dirty="0">
                <a:solidFill>
                  <a:schemeClr val="tx2"/>
                </a:solidFill>
              </a:rPr>
              <a:t>i+1</a:t>
            </a:r>
            <a:r>
              <a:rPr lang="zh-CN" altLang="en-US" sz="2400" b="1" dirty="0">
                <a:solidFill>
                  <a:schemeClr val="tx2"/>
                </a:solidFill>
              </a:rPr>
              <a:t>在</a:t>
            </a:r>
            <a:r>
              <a:rPr lang="en-US" altLang="zh-CN" sz="2400" b="1" dirty="0">
                <a:solidFill>
                  <a:schemeClr val="tx2"/>
                </a:solidFill>
              </a:rPr>
              <a:t>OPEN</a:t>
            </a:r>
            <a:r>
              <a:rPr lang="zh-CN" altLang="en-US" sz="2400" b="1" dirty="0">
                <a:solidFill>
                  <a:schemeClr val="tx2"/>
                </a:solidFill>
              </a:rPr>
              <a:t>表中</a:t>
            </a:r>
            <a:r>
              <a:rPr lang="en-US" altLang="zh-CN" sz="2400" b="1" dirty="0">
                <a:solidFill>
                  <a:schemeClr val="tx2"/>
                </a:solidFill>
              </a:rPr>
              <a:t>)</a:t>
            </a:r>
            <a:r>
              <a:rPr lang="zh-CN" altLang="en-US" sz="2400" b="1" dirty="0">
                <a:solidFill>
                  <a:schemeClr val="tx2"/>
                </a:solidFill>
              </a:rPr>
              <a:t>。</a:t>
            </a:r>
            <a:endParaRPr lang="zh-CN" altLang="en-US" sz="2400" b="1" dirty="0"/>
          </a:p>
        </p:txBody>
      </p:sp>
      <p:sp>
        <p:nvSpPr>
          <p:cNvPr id="54277" name="AutoShape 5"/>
          <p:cNvSpPr/>
          <p:nvPr/>
        </p:nvSpPr>
        <p:spPr>
          <a:xfrm>
            <a:off x="900113" y="981075"/>
            <a:ext cx="7418387" cy="892175"/>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en-US" altLang="zh-CN" sz="3600" b="1" dirty="0">
                <a:solidFill>
                  <a:schemeClr val="tx2"/>
                </a:solidFill>
              </a:rPr>
              <a:t>A*</a:t>
            </a:r>
            <a:r>
              <a:rPr lang="zh-CN" altLang="en-US" sz="3600" b="1" dirty="0">
                <a:solidFill>
                  <a:schemeClr val="tx2"/>
                </a:solidFill>
              </a:rPr>
              <a:t>算法的可采纳性</a:t>
            </a:r>
            <a:endParaRPr lang="zh-CN" altLang="en-US" sz="3600" b="1" dirty="0">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612">
                                            <p:txEl>
                                              <p:charRg st="108" end="13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612">
                                            <p:txEl>
                                              <p:charRg st="138" end="16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196612">
                                            <p:txEl>
                                              <p:charRg st="163" end="209"/>
                                            </p:txEl>
                                          </p:spTgt>
                                        </p:tgtEl>
                                        <p:attrNameLst>
                                          <p:attrName>style.visibility</p:attrName>
                                        </p:attrNameLst>
                                      </p:cBhvr>
                                      <p:to>
                                        <p:strVal val="visible"/>
                                      </p:to>
                                    </p:set>
                                    <p:animEffect transition="in" filter="diamond(in)">
                                      <p:cBhvr>
                                        <p:cTn id="15" dur="2000"/>
                                        <p:tgtEl>
                                          <p:spTgt spid="196612">
                                            <p:txEl>
                                              <p:charRg st="163" end="20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0" presetClass="entr" presetSubtype="0" fill="hold" nodeType="clickEffect">
                                  <p:stCondLst>
                                    <p:cond delay="0"/>
                                  </p:stCondLst>
                                  <p:childTnLst>
                                    <p:set>
                                      <p:cBhvr>
                                        <p:cTn id="19" dur="1" fill="hold">
                                          <p:stCondLst>
                                            <p:cond delay="0"/>
                                          </p:stCondLst>
                                        </p:cTn>
                                        <p:tgtEl>
                                          <p:spTgt spid="196612">
                                            <p:txEl>
                                              <p:charRg st="209" end="268"/>
                                            </p:txEl>
                                          </p:spTgt>
                                        </p:tgtEl>
                                        <p:attrNameLst>
                                          <p:attrName>style.visibility</p:attrName>
                                        </p:attrNameLst>
                                      </p:cBhvr>
                                      <p:to>
                                        <p:strVal val="visible"/>
                                      </p:to>
                                    </p:set>
                                    <p:animEffect transition="in" filter="wedge">
                                      <p:cBhvr>
                                        <p:cTn id="20" dur="2000"/>
                                        <p:tgtEl>
                                          <p:spTgt spid="196612">
                                            <p:txEl>
                                              <p:charRg st="209" end="2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55299"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88772" name="Rectangle 4"/>
          <p:cNvSpPr/>
          <p:nvPr/>
        </p:nvSpPr>
        <p:spPr>
          <a:xfrm>
            <a:off x="827088" y="2349500"/>
            <a:ext cx="7920037" cy="2940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130000"/>
              </a:lnSpc>
              <a:spcBef>
                <a:spcPct val="0"/>
              </a:spcBef>
              <a:buClrTx/>
              <a:buSzTx/>
              <a:buFontTx/>
              <a:buNone/>
            </a:pPr>
            <a:r>
              <a:rPr lang="zh-CN" altLang="en-US" sz="2400" b="1" dirty="0"/>
              <a:t>因</a:t>
            </a:r>
            <a:r>
              <a:rPr lang="en-US" altLang="zh-CN" sz="2400" b="1" dirty="0"/>
              <a:t>n’</a:t>
            </a:r>
            <a:r>
              <a:rPr lang="zh-CN" altLang="en-US" sz="2400" b="1" dirty="0"/>
              <a:t>的所有祖先都在</a:t>
            </a:r>
            <a:r>
              <a:rPr lang="en-US" altLang="zh-CN" sz="2400" b="1" dirty="0"/>
              <a:t>CLOSED</a:t>
            </a:r>
            <a:r>
              <a:rPr lang="zh-CN" altLang="en-US" sz="2400" b="1" dirty="0"/>
              <a:t>表中，所以</a:t>
            </a:r>
            <a:r>
              <a:rPr lang="en-US" altLang="zh-CN" sz="2400" b="1" dirty="0"/>
              <a:t>(n</a:t>
            </a:r>
            <a:r>
              <a:rPr lang="en-US" altLang="zh-CN" sz="2400" b="1" baseline="-25000" dirty="0"/>
              <a:t>0</a:t>
            </a:r>
            <a:r>
              <a:rPr lang="en-US" altLang="zh-CN" sz="2400" b="1" dirty="0"/>
              <a:t>,n</a:t>
            </a:r>
            <a:r>
              <a:rPr lang="en-US" altLang="zh-CN" sz="2400" b="1" baseline="-25000" dirty="0"/>
              <a:t>1</a:t>
            </a:r>
            <a:r>
              <a:rPr lang="en-US" altLang="zh-CN" sz="2400" b="1" dirty="0"/>
              <a:t>,……, n’)</a:t>
            </a:r>
            <a:r>
              <a:rPr lang="zh-CN" altLang="en-US" sz="2400" b="1" dirty="0"/>
              <a:t>是已被搜索出的从</a:t>
            </a:r>
            <a:r>
              <a:rPr lang="en-US" altLang="zh-CN" sz="2400" b="1" dirty="0"/>
              <a:t>s</a:t>
            </a:r>
            <a:r>
              <a:rPr lang="zh-CN" altLang="en-US" sz="2400" b="1" dirty="0"/>
              <a:t>到</a:t>
            </a:r>
            <a:r>
              <a:rPr lang="en-US" altLang="zh-CN" sz="2400" b="1" dirty="0"/>
              <a:t>n’</a:t>
            </a:r>
            <a:r>
              <a:rPr lang="zh-CN" altLang="en-US" sz="2400" b="1" dirty="0"/>
              <a:t>的最佳路，故 </a:t>
            </a:r>
            <a:r>
              <a:rPr lang="en-US" altLang="zh-CN" sz="2400" b="1" dirty="0">
                <a:solidFill>
                  <a:srgbClr val="FF0000"/>
                </a:solidFill>
              </a:rPr>
              <a:t>g(n’)= g*(n’)</a:t>
            </a:r>
            <a:endParaRPr lang="en-US" altLang="zh-CN" sz="2400" b="1" dirty="0">
              <a:solidFill>
                <a:srgbClr val="FF0000"/>
              </a:solidFill>
            </a:endParaRPr>
          </a:p>
          <a:p>
            <a:pPr marL="0" lvl="0" indent="0" eaLnBrk="1" hangingPunct="1">
              <a:lnSpc>
                <a:spcPct val="130000"/>
              </a:lnSpc>
              <a:spcBef>
                <a:spcPct val="0"/>
              </a:spcBef>
              <a:buClrTx/>
              <a:buSzTx/>
              <a:buFontTx/>
              <a:buNone/>
            </a:pPr>
            <a:r>
              <a:rPr lang="en-US" altLang="zh-CN" sz="2400" b="1" dirty="0"/>
              <a:t>    </a:t>
            </a:r>
            <a:r>
              <a:rPr lang="zh-CN" altLang="en-US" sz="2400" b="1" dirty="0"/>
              <a:t>又由</a:t>
            </a:r>
            <a:r>
              <a:rPr lang="en-US" altLang="zh-CN" sz="2400" b="1" dirty="0"/>
              <a:t>A*</a:t>
            </a:r>
            <a:r>
              <a:rPr lang="zh-CN" altLang="en-US" sz="2400" b="1" dirty="0"/>
              <a:t>算法定义知：</a:t>
            </a:r>
            <a:r>
              <a:rPr lang="en-US" altLang="zh-CN" sz="2400" b="1" dirty="0">
                <a:solidFill>
                  <a:srgbClr val="FF0000"/>
                </a:solidFill>
              </a:rPr>
              <a:t>h(n’)≤h*(n’)</a:t>
            </a:r>
            <a:r>
              <a:rPr lang="zh-CN" altLang="en-US" sz="2400" b="1" dirty="0"/>
              <a:t>，</a:t>
            </a:r>
            <a:endParaRPr lang="zh-CN" altLang="en-US" sz="2400" b="1" dirty="0"/>
          </a:p>
          <a:p>
            <a:pPr marL="0" lvl="0" indent="0" eaLnBrk="1" hangingPunct="1">
              <a:lnSpc>
                <a:spcPct val="130000"/>
              </a:lnSpc>
              <a:spcBef>
                <a:spcPct val="0"/>
              </a:spcBef>
              <a:buClrTx/>
              <a:buSzTx/>
              <a:buFontTx/>
              <a:buNone/>
            </a:pPr>
            <a:r>
              <a:rPr lang="zh-CN" altLang="en-US" sz="2400" b="1" dirty="0"/>
              <a:t>       故  </a:t>
            </a:r>
            <a:r>
              <a:rPr lang="en-US" altLang="zh-CN" sz="2400" b="1" dirty="0">
                <a:solidFill>
                  <a:srgbClr val="FF0000"/>
                </a:solidFill>
              </a:rPr>
              <a:t>f(n’)= g(n’)+ h(n’)≤g*(n’)+h*(n’)= f*(n’)</a:t>
            </a:r>
            <a:endParaRPr lang="en-US" altLang="zh-CN" sz="2400" b="1" dirty="0">
              <a:solidFill>
                <a:srgbClr val="FF0000"/>
              </a:solidFill>
            </a:endParaRPr>
          </a:p>
          <a:p>
            <a:pPr marL="0" lvl="0" indent="0" eaLnBrk="1" hangingPunct="1">
              <a:lnSpc>
                <a:spcPct val="130000"/>
              </a:lnSpc>
              <a:spcBef>
                <a:spcPct val="0"/>
              </a:spcBef>
              <a:buClrTx/>
              <a:buSzTx/>
              <a:buFontTx/>
              <a:buNone/>
            </a:pPr>
            <a:r>
              <a:rPr lang="en-US" altLang="zh-CN" sz="2400" b="1" dirty="0"/>
              <a:t>   </a:t>
            </a:r>
            <a:r>
              <a:rPr lang="zh-CN" altLang="en-US" sz="2400" b="1" dirty="0"/>
              <a:t>而对最佳路上任意一点</a:t>
            </a:r>
            <a:r>
              <a:rPr lang="en-US" altLang="zh-CN" sz="2400" b="1" dirty="0"/>
              <a:t>n’</a:t>
            </a:r>
            <a:r>
              <a:rPr lang="zh-CN" altLang="en-US" sz="2400" b="1" dirty="0"/>
              <a:t>，有：</a:t>
            </a:r>
            <a:r>
              <a:rPr lang="en-US" altLang="zh-CN" sz="2400" b="1" dirty="0">
                <a:solidFill>
                  <a:srgbClr val="FF0000"/>
                </a:solidFill>
              </a:rPr>
              <a:t>f*(n’)= f*(s)</a:t>
            </a:r>
            <a:endParaRPr lang="en-US" altLang="zh-CN" sz="2400" b="1" dirty="0">
              <a:solidFill>
                <a:srgbClr val="FF0000"/>
              </a:solidFill>
            </a:endParaRPr>
          </a:p>
          <a:p>
            <a:pPr marL="0" lvl="0" indent="0" eaLnBrk="1" hangingPunct="1">
              <a:lnSpc>
                <a:spcPct val="130000"/>
              </a:lnSpc>
              <a:spcBef>
                <a:spcPct val="0"/>
              </a:spcBef>
              <a:buClrTx/>
              <a:buSzTx/>
              <a:buFontTx/>
              <a:buNone/>
            </a:pPr>
            <a:r>
              <a:rPr lang="en-US" altLang="zh-CN" sz="2400" b="1" dirty="0"/>
              <a:t>      </a:t>
            </a:r>
            <a:r>
              <a:rPr lang="zh-CN" altLang="en-US" sz="2400" b="1" dirty="0"/>
              <a:t>因此，</a:t>
            </a:r>
            <a:r>
              <a:rPr lang="en-US" altLang="zh-CN" sz="2400" b="1" dirty="0"/>
              <a:t>f(n’)≤f*(s)</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证毕。</a:t>
            </a:r>
            <a:endParaRPr lang="zh-CN" altLang="en-US" sz="2400" b="1" dirty="0">
              <a:latin typeface="Times New Roman" panose="02020603050405020304" pitchFamily="18" charset="0"/>
            </a:endParaRPr>
          </a:p>
        </p:txBody>
      </p:sp>
      <p:sp>
        <p:nvSpPr>
          <p:cNvPr id="55301" name="AutoShape 5"/>
          <p:cNvSpPr/>
          <p:nvPr/>
        </p:nvSpPr>
        <p:spPr>
          <a:xfrm>
            <a:off x="900113" y="981075"/>
            <a:ext cx="7418387" cy="892175"/>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en-US" altLang="zh-CN" sz="3600" b="1" dirty="0">
                <a:solidFill>
                  <a:schemeClr val="tx2"/>
                </a:solidFill>
              </a:rPr>
              <a:t>A*</a:t>
            </a:r>
            <a:r>
              <a:rPr lang="zh-CN" altLang="en-US" sz="3600" b="1" dirty="0">
                <a:solidFill>
                  <a:schemeClr val="tx2"/>
                </a:solidFill>
              </a:rPr>
              <a:t>算法的可采纳性</a:t>
            </a:r>
            <a:r>
              <a:rPr lang="en-US" altLang="zh-CN" sz="3600" b="1" dirty="0">
                <a:solidFill>
                  <a:schemeClr val="tx2"/>
                </a:solidFill>
              </a:rPr>
              <a:t>……</a:t>
            </a:r>
            <a:r>
              <a:rPr lang="zh-CN" altLang="en-US" sz="3600" b="1" dirty="0">
                <a:solidFill>
                  <a:schemeClr val="tx2"/>
                </a:solidFill>
              </a:rPr>
              <a:t>定理</a:t>
            </a:r>
            <a:r>
              <a:rPr lang="en-US" altLang="zh-CN" sz="3600" b="1" dirty="0">
                <a:solidFill>
                  <a:schemeClr val="tx2"/>
                </a:solidFill>
              </a:rPr>
              <a:t>2</a:t>
            </a:r>
            <a:r>
              <a:rPr lang="en-US" altLang="zh-CN" b="1" dirty="0">
                <a:solidFill>
                  <a:srgbClr val="0033CC"/>
                </a:solidFill>
              </a:rPr>
              <a:t> </a:t>
            </a:r>
            <a:endParaRPr lang="en-US" altLang="zh-CN" b="1" dirty="0">
              <a:solidFill>
                <a:srgbClr val="0033CC"/>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8772">
                                            <p:txEl>
                                              <p:charRg st="0" end="6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88772">
                                            <p:txEl>
                                              <p:charRg st="68" end="96"/>
                                            </p:txEl>
                                          </p:spTgt>
                                        </p:tgtEl>
                                        <p:attrNameLst>
                                          <p:attrName>style.visibility</p:attrName>
                                        </p:attrNameLst>
                                      </p:cBhvr>
                                      <p:to>
                                        <p:strVal val="visible"/>
                                      </p:to>
                                    </p:set>
                                    <p:anim calcmode="lin" valueType="num">
                                      <p:cBhvr additive="base">
                                        <p:cTn id="11" dur="500" fill="hold"/>
                                        <p:tgtEl>
                                          <p:spTgt spid="288772">
                                            <p:txEl>
                                              <p:charRg st="68" end="9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8772">
                                            <p:txEl>
                                              <p:charRg st="68" end="9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88772">
                                            <p:txEl>
                                              <p:charRg st="96" end="148"/>
                                            </p:txEl>
                                          </p:spTgt>
                                        </p:tgtEl>
                                        <p:attrNameLst>
                                          <p:attrName>style.visibility</p:attrName>
                                        </p:attrNameLst>
                                      </p:cBhvr>
                                      <p:to>
                                        <p:strVal val="visible"/>
                                      </p:to>
                                    </p:set>
                                    <p:animEffect transition="in" filter="checkerboard(across)">
                                      <p:cBhvr>
                                        <p:cTn id="17" dur="500"/>
                                        <p:tgtEl>
                                          <p:spTgt spid="288772">
                                            <p:txEl>
                                              <p:charRg st="96" end="1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8772">
                                            <p:txEl>
                                              <p:charRg st="148" end="180"/>
                                            </p:txEl>
                                          </p:spTgt>
                                        </p:tgtEl>
                                        <p:attrNameLst>
                                          <p:attrName>style.visibility</p:attrName>
                                        </p:attrNameLst>
                                      </p:cBhvr>
                                      <p:to>
                                        <p:strVal val="visible"/>
                                      </p:to>
                                    </p:set>
                                    <p:animEffect transition="in" filter="blinds(horizontal)">
                                      <p:cBhvr>
                                        <p:cTn id="22" dur="500"/>
                                        <p:tgtEl>
                                          <p:spTgt spid="288772">
                                            <p:txEl>
                                              <p:charRg st="148" end="1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nodeType="clickEffect">
                                  <p:stCondLst>
                                    <p:cond delay="0"/>
                                  </p:stCondLst>
                                  <p:childTnLst>
                                    <p:set>
                                      <p:cBhvr>
                                        <p:cTn id="26" dur="1" fill="hold">
                                          <p:stCondLst>
                                            <p:cond delay="0"/>
                                          </p:stCondLst>
                                        </p:cTn>
                                        <p:tgtEl>
                                          <p:spTgt spid="288772">
                                            <p:txEl>
                                              <p:charRg st="180" end="209"/>
                                            </p:txEl>
                                          </p:spTgt>
                                        </p:tgtEl>
                                        <p:attrNameLst>
                                          <p:attrName>style.visibility</p:attrName>
                                        </p:attrNameLst>
                                      </p:cBhvr>
                                      <p:to>
                                        <p:strVal val="visible"/>
                                      </p:to>
                                    </p:set>
                                    <p:animEffect transition="in" filter="wedge">
                                      <p:cBhvr>
                                        <p:cTn id="27" dur="2000"/>
                                        <p:tgtEl>
                                          <p:spTgt spid="288772">
                                            <p:txEl>
                                              <p:charRg st="180" end="2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56323"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68292" name="Rectangle 4"/>
          <p:cNvSpPr/>
          <p:nvPr/>
        </p:nvSpPr>
        <p:spPr>
          <a:xfrm>
            <a:off x="755650" y="2349500"/>
            <a:ext cx="8208963" cy="41100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130000"/>
              </a:lnSpc>
              <a:spcBef>
                <a:spcPct val="0"/>
              </a:spcBef>
              <a:buClrTx/>
              <a:buSzTx/>
              <a:buFontTx/>
              <a:buNone/>
            </a:pPr>
            <a:r>
              <a:rPr lang="zh-CN" altLang="en-US" b="1" dirty="0">
                <a:solidFill>
                  <a:srgbClr val="0033CC"/>
                </a:solidFill>
                <a:latin typeface="Times New Roman" panose="02020603050405020304" pitchFamily="18" charset="0"/>
              </a:rPr>
              <a:t>定理</a:t>
            </a:r>
            <a:r>
              <a:rPr lang="en-US" altLang="zh-CN" b="1" dirty="0">
                <a:solidFill>
                  <a:srgbClr val="0033CC"/>
                </a:solidFill>
                <a:latin typeface="Times New Roman" panose="02020603050405020304" pitchFamily="18" charset="0"/>
              </a:rPr>
              <a:t>3  </a:t>
            </a:r>
            <a:r>
              <a:rPr lang="zh-CN" altLang="en-US" b="1" dirty="0">
                <a:solidFill>
                  <a:srgbClr val="0033CC"/>
                </a:solidFill>
              </a:rPr>
              <a:t>若存在解路径，则</a:t>
            </a:r>
            <a:r>
              <a:rPr lang="en-US" altLang="zh-CN" b="1" dirty="0">
                <a:solidFill>
                  <a:srgbClr val="0033CC"/>
                </a:solidFill>
              </a:rPr>
              <a:t>A*</a:t>
            </a:r>
            <a:r>
              <a:rPr lang="zh-CN" altLang="en-US" b="1" dirty="0">
                <a:solidFill>
                  <a:srgbClr val="0033CC"/>
                </a:solidFill>
              </a:rPr>
              <a:t>算法必终止。</a:t>
            </a:r>
            <a:r>
              <a:rPr lang="zh-CN" altLang="en-US" dirty="0">
                <a:solidFill>
                  <a:srgbClr val="0033CC"/>
                </a:solidFill>
              </a:rPr>
              <a:t> </a:t>
            </a:r>
            <a:endParaRPr lang="zh-CN" altLang="en-US" b="1" dirty="0">
              <a:solidFill>
                <a:srgbClr val="0033CC"/>
              </a:solidFill>
              <a:latin typeface="Times New Roman" panose="02020603050405020304" pitchFamily="18" charset="0"/>
            </a:endParaRPr>
          </a:p>
          <a:p>
            <a:pPr marL="0" lvl="0" indent="0" eaLnBrk="1" hangingPunct="1">
              <a:lnSpc>
                <a:spcPct val="130000"/>
              </a:lnSpc>
              <a:spcBef>
                <a:spcPct val="30000"/>
              </a:spcBef>
              <a:buClrTx/>
              <a:buSzTx/>
              <a:buFontTx/>
              <a:buNone/>
            </a:pPr>
            <a:r>
              <a:rPr lang="zh-CN" altLang="en-US" b="1" dirty="0">
                <a:solidFill>
                  <a:srgbClr val="0033CC"/>
                </a:solidFill>
                <a:latin typeface="Times New Roman" panose="02020603050405020304" pitchFamily="18" charset="0"/>
              </a:rPr>
              <a:t>证明：反证。</a:t>
            </a:r>
            <a:r>
              <a:rPr lang="zh-CN" altLang="en-US" b="1" dirty="0">
                <a:latin typeface="Times New Roman" panose="02020603050405020304" pitchFamily="18" charset="0"/>
              </a:rPr>
              <a:t>若算法</a:t>
            </a:r>
            <a:r>
              <a:rPr lang="en-US" altLang="zh-CN" b="1" dirty="0">
                <a:latin typeface="Times New Roman" panose="02020603050405020304" pitchFamily="18" charset="0"/>
              </a:rPr>
              <a:t>A*</a:t>
            </a:r>
            <a:r>
              <a:rPr lang="zh-CN" altLang="en-US" b="1" dirty="0">
                <a:latin typeface="Times New Roman" panose="02020603050405020304" pitchFamily="18" charset="0"/>
              </a:rPr>
              <a:t>不终止，</a:t>
            </a:r>
            <a:endParaRPr lang="zh-CN" altLang="en-US" b="1" dirty="0">
              <a:latin typeface="Times New Roman" panose="02020603050405020304" pitchFamily="18" charset="0"/>
            </a:endParaRPr>
          </a:p>
          <a:p>
            <a:pPr marL="0" lvl="0" indent="0" eaLnBrk="1" hangingPunct="1">
              <a:lnSpc>
                <a:spcPct val="130000"/>
              </a:lnSpc>
              <a:spcBef>
                <a:spcPct val="0"/>
              </a:spcBef>
              <a:buClrTx/>
              <a:buSzTx/>
              <a:buFontTx/>
              <a:buNone/>
            </a:pPr>
            <a:r>
              <a:rPr lang="zh-CN" altLang="en-US" b="1" dirty="0">
                <a:latin typeface="Times New Roman" panose="02020603050405020304" pitchFamily="18" charset="0"/>
              </a:rPr>
              <a:t>       由引理</a:t>
            </a:r>
            <a:r>
              <a:rPr lang="en-US" altLang="zh-CN" b="1" dirty="0">
                <a:latin typeface="Times New Roman" panose="02020603050405020304" pitchFamily="18" charset="0"/>
              </a:rPr>
              <a:t>1</a:t>
            </a:r>
            <a:r>
              <a:rPr lang="zh-CN" altLang="en-US" b="1" dirty="0">
                <a:latin typeface="Times New Roman" panose="02020603050405020304" pitchFamily="18" charset="0"/>
              </a:rPr>
              <a:t>知，</a:t>
            </a:r>
            <a:r>
              <a:rPr lang="en-US" altLang="zh-CN" b="1" dirty="0">
                <a:latin typeface="Times New Roman" panose="02020603050405020304" pitchFamily="18" charset="0"/>
              </a:rPr>
              <a:t>OPEN</a:t>
            </a:r>
            <a:r>
              <a:rPr lang="zh-CN" altLang="en-US" b="1" dirty="0">
                <a:latin typeface="Times New Roman" panose="02020603050405020304" pitchFamily="18" charset="0"/>
              </a:rPr>
              <a:t>表中任意节点的</a:t>
            </a:r>
            <a:r>
              <a:rPr lang="en-US" altLang="zh-CN" b="1" dirty="0">
                <a:latin typeface="Times New Roman" panose="02020603050405020304" pitchFamily="18" charset="0"/>
              </a:rPr>
              <a:t>f</a:t>
            </a:r>
            <a:r>
              <a:rPr lang="zh-CN" altLang="en-US" b="1" dirty="0">
                <a:latin typeface="Times New Roman" panose="02020603050405020304" pitchFamily="18" charset="0"/>
              </a:rPr>
              <a:t>值随着算法</a:t>
            </a:r>
            <a:r>
              <a:rPr lang="en-US" altLang="zh-CN" b="1" dirty="0">
                <a:latin typeface="Times New Roman" panose="02020603050405020304" pitchFamily="18" charset="0"/>
              </a:rPr>
              <a:t>A*</a:t>
            </a:r>
            <a:r>
              <a:rPr lang="zh-CN" altLang="en-US" b="1" dirty="0">
                <a:latin typeface="Times New Roman" panose="02020603050405020304" pitchFamily="18" charset="0"/>
              </a:rPr>
              <a:t>的运行可以任意增大。</a:t>
            </a:r>
            <a:endParaRPr lang="zh-CN" altLang="en-US" b="1" dirty="0">
              <a:latin typeface="Times New Roman" panose="02020603050405020304" pitchFamily="18" charset="0"/>
            </a:endParaRPr>
          </a:p>
          <a:p>
            <a:pPr marL="0" lvl="0" indent="0" eaLnBrk="1" hangingPunct="1">
              <a:lnSpc>
                <a:spcPct val="130000"/>
              </a:lnSpc>
              <a:spcBef>
                <a:spcPct val="0"/>
              </a:spcBef>
              <a:buClrTx/>
              <a:buSzTx/>
              <a:buFontTx/>
              <a:buNone/>
            </a:pPr>
            <a:r>
              <a:rPr lang="zh-CN" altLang="en-US" b="1" dirty="0">
                <a:latin typeface="Times New Roman" panose="02020603050405020304" pitchFamily="18" charset="0"/>
              </a:rPr>
              <a:t>       由定理</a:t>
            </a:r>
            <a:r>
              <a:rPr lang="en-US" altLang="zh-CN" b="1" dirty="0">
                <a:latin typeface="Times New Roman" panose="02020603050405020304" pitchFamily="18" charset="0"/>
              </a:rPr>
              <a:t>2</a:t>
            </a:r>
            <a:r>
              <a:rPr lang="zh-CN" altLang="en-US" b="1" dirty="0">
                <a:latin typeface="Times New Roman" panose="02020603050405020304" pitchFamily="18" charset="0"/>
              </a:rPr>
              <a:t>知，算法</a:t>
            </a:r>
            <a:r>
              <a:rPr lang="en-US" altLang="zh-CN" b="1" dirty="0">
                <a:latin typeface="Times New Roman" panose="02020603050405020304" pitchFamily="18" charset="0"/>
              </a:rPr>
              <a:t>A*</a:t>
            </a:r>
            <a:r>
              <a:rPr lang="zh-CN" altLang="en-US" b="1" dirty="0">
                <a:latin typeface="Times New Roman" panose="02020603050405020304" pitchFamily="18" charset="0"/>
              </a:rPr>
              <a:t>终止前的任何时刻，</a:t>
            </a:r>
            <a:r>
              <a:rPr lang="en-US" altLang="zh-CN" b="1" dirty="0">
                <a:latin typeface="Times New Roman" panose="02020603050405020304" pitchFamily="18" charset="0"/>
              </a:rPr>
              <a:t>OPEN</a:t>
            </a:r>
            <a:r>
              <a:rPr lang="zh-CN" altLang="en-US" b="1" dirty="0">
                <a:latin typeface="Times New Roman" panose="02020603050405020304" pitchFamily="18" charset="0"/>
              </a:rPr>
              <a:t>表中总存在一个节点</a:t>
            </a:r>
            <a:r>
              <a:rPr lang="en-US" altLang="zh-CN" b="1" dirty="0">
                <a:latin typeface="Times New Roman" panose="02020603050405020304" pitchFamily="18" charset="0"/>
              </a:rPr>
              <a:t>n’</a:t>
            </a:r>
            <a:r>
              <a:rPr lang="zh-CN" altLang="en-US" b="1" dirty="0">
                <a:latin typeface="Times New Roman" panose="02020603050405020304" pitchFamily="18" charset="0"/>
              </a:rPr>
              <a:t>， 使得</a:t>
            </a:r>
            <a:r>
              <a:rPr lang="en-US" altLang="zh-CN" b="1" dirty="0">
                <a:latin typeface="Times New Roman" panose="02020603050405020304" pitchFamily="18" charset="0"/>
              </a:rPr>
              <a:t>f(n’) ≤f*(s) </a:t>
            </a:r>
            <a:r>
              <a:rPr lang="zh-CN" altLang="en-US" b="1" dirty="0">
                <a:latin typeface="Times New Roman" panose="02020603050405020304" pitchFamily="18" charset="0"/>
              </a:rPr>
              <a:t>。</a:t>
            </a:r>
            <a:endParaRPr lang="zh-CN" altLang="en-US" b="1" dirty="0">
              <a:latin typeface="Times New Roman" panose="02020603050405020304" pitchFamily="18" charset="0"/>
            </a:endParaRPr>
          </a:p>
          <a:p>
            <a:pPr marL="0" lvl="0" indent="0" eaLnBrk="1" hangingPunct="1">
              <a:lnSpc>
                <a:spcPct val="130000"/>
              </a:lnSpc>
              <a:spcBef>
                <a:spcPct val="0"/>
              </a:spcBef>
              <a:buClrTx/>
              <a:buSzTx/>
              <a:buFontTx/>
              <a:buNone/>
            </a:pPr>
            <a:r>
              <a:rPr lang="zh-CN" altLang="en-US" b="1" dirty="0">
                <a:latin typeface="Times New Roman" panose="02020603050405020304" pitchFamily="18" charset="0"/>
              </a:rPr>
              <a:t>      矛盾。</a:t>
            </a:r>
            <a:endParaRPr lang="zh-CN" altLang="en-US" b="1" dirty="0">
              <a:latin typeface="Times New Roman" panose="02020603050405020304" pitchFamily="18" charset="0"/>
            </a:endParaRPr>
          </a:p>
        </p:txBody>
      </p:sp>
      <p:sp>
        <p:nvSpPr>
          <p:cNvPr id="56325" name="AutoShape 5"/>
          <p:cNvSpPr/>
          <p:nvPr/>
        </p:nvSpPr>
        <p:spPr>
          <a:xfrm>
            <a:off x="900113" y="981075"/>
            <a:ext cx="7418387" cy="892175"/>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en-US" altLang="zh-CN" sz="3600" b="1" dirty="0">
                <a:solidFill>
                  <a:schemeClr val="tx2"/>
                </a:solidFill>
              </a:rPr>
              <a:t>A*</a:t>
            </a:r>
            <a:r>
              <a:rPr lang="zh-CN" altLang="en-US" sz="3600" b="1" dirty="0">
                <a:solidFill>
                  <a:schemeClr val="tx2"/>
                </a:solidFill>
              </a:rPr>
              <a:t>算法的可采纳性</a:t>
            </a:r>
            <a:endParaRPr lang="zh-CN" altLang="en-US" sz="3600" b="1" dirty="0">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292">
                                            <p:txEl>
                                              <p:charRg st="23" end="3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8292">
                                            <p:txEl>
                                              <p:charRg st="39" end="8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68292">
                                            <p:txEl>
                                              <p:charRg st="82" end="142"/>
                                            </p:txEl>
                                          </p:spTgt>
                                        </p:tgtEl>
                                        <p:attrNameLst>
                                          <p:attrName>style.visibility</p:attrName>
                                        </p:attrNameLst>
                                      </p:cBhvr>
                                      <p:to>
                                        <p:strVal val="visible"/>
                                      </p:to>
                                    </p:set>
                                    <p:anim calcmode="lin" valueType="num">
                                      <p:cBhvr additive="base">
                                        <p:cTn id="15" dur="500" fill="hold"/>
                                        <p:tgtEl>
                                          <p:spTgt spid="268292">
                                            <p:txEl>
                                              <p:charRg st="82" end="14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8292">
                                            <p:txEl>
                                              <p:charRg st="82" end="14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68292">
                                            <p:txEl>
                                              <p:charRg st="142" end="152"/>
                                            </p:txEl>
                                          </p:spTgt>
                                        </p:tgtEl>
                                        <p:attrNameLst>
                                          <p:attrName>style.visibility</p:attrName>
                                        </p:attrNameLst>
                                      </p:cBhvr>
                                      <p:to>
                                        <p:strVal val="visible"/>
                                      </p:to>
                                    </p:set>
                                    <p:animEffect transition="in" filter="blinds(horizontal)">
                                      <p:cBhvr>
                                        <p:cTn id="21" dur="500"/>
                                        <p:tgtEl>
                                          <p:spTgt spid="268292">
                                            <p:txEl>
                                              <p:charRg st="142" end="1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57347"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89796" name="Rectangle 4"/>
          <p:cNvSpPr/>
          <p:nvPr/>
        </p:nvSpPr>
        <p:spPr>
          <a:xfrm>
            <a:off x="684213" y="2276475"/>
            <a:ext cx="7777162" cy="4108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110000"/>
              </a:lnSpc>
              <a:spcBef>
                <a:spcPct val="0"/>
              </a:spcBef>
              <a:buClrTx/>
              <a:buSzTx/>
              <a:buFontTx/>
              <a:buNone/>
            </a:pPr>
            <a:r>
              <a:rPr lang="zh-CN" altLang="en-US" sz="2400" b="1" dirty="0">
                <a:solidFill>
                  <a:srgbClr val="0033CC"/>
                </a:solidFill>
                <a:latin typeface="Times New Roman" panose="02020603050405020304" pitchFamily="18" charset="0"/>
              </a:rPr>
              <a:t>推论   </a:t>
            </a:r>
            <a:r>
              <a:rPr lang="en-US" altLang="zh-CN" sz="2400" b="1" dirty="0">
                <a:solidFill>
                  <a:srgbClr val="0033CC"/>
                </a:solidFill>
              </a:rPr>
              <a:t>OPEN</a:t>
            </a:r>
            <a:r>
              <a:rPr lang="zh-CN" altLang="en-US" sz="2400" b="1" dirty="0">
                <a:solidFill>
                  <a:srgbClr val="0033CC"/>
                </a:solidFill>
              </a:rPr>
              <a:t>表中的任一满足</a:t>
            </a:r>
            <a:r>
              <a:rPr lang="en-US" altLang="zh-CN" sz="2400" b="1" dirty="0">
                <a:solidFill>
                  <a:srgbClr val="0033CC"/>
                </a:solidFill>
              </a:rPr>
              <a:t>f(n)&lt;f*(s)</a:t>
            </a:r>
            <a:r>
              <a:rPr lang="zh-CN" altLang="en-US" sz="2400" b="1" dirty="0">
                <a:solidFill>
                  <a:srgbClr val="0033CC"/>
                </a:solidFill>
              </a:rPr>
              <a:t>的</a:t>
            </a:r>
            <a:endParaRPr lang="zh-CN" altLang="en-US" sz="2400" b="1" dirty="0">
              <a:solidFill>
                <a:srgbClr val="0033CC"/>
              </a:solidFill>
            </a:endParaRPr>
          </a:p>
          <a:p>
            <a:pPr marL="0" lvl="0" indent="0" eaLnBrk="1" hangingPunct="1">
              <a:lnSpc>
                <a:spcPct val="110000"/>
              </a:lnSpc>
              <a:spcBef>
                <a:spcPct val="0"/>
              </a:spcBef>
              <a:buClrTx/>
              <a:buSzTx/>
              <a:buFontTx/>
              <a:buNone/>
            </a:pPr>
            <a:r>
              <a:rPr lang="zh-CN" altLang="en-US" sz="2400" b="1" dirty="0">
                <a:solidFill>
                  <a:srgbClr val="0033CC"/>
                </a:solidFill>
              </a:rPr>
              <a:t>          节点</a:t>
            </a:r>
            <a:r>
              <a:rPr lang="en-US" altLang="zh-CN" sz="2400" b="1" dirty="0">
                <a:solidFill>
                  <a:srgbClr val="0033CC"/>
                </a:solidFill>
              </a:rPr>
              <a:t>n</a:t>
            </a:r>
            <a:r>
              <a:rPr lang="zh-CN" altLang="en-US" sz="2400" b="1" dirty="0">
                <a:solidFill>
                  <a:srgbClr val="0033CC"/>
                </a:solidFill>
              </a:rPr>
              <a:t>，最终将被算法</a:t>
            </a:r>
            <a:r>
              <a:rPr lang="en-US" altLang="zh-CN" sz="2400" b="1" dirty="0">
                <a:solidFill>
                  <a:srgbClr val="0033CC"/>
                </a:solidFill>
              </a:rPr>
              <a:t>A*</a:t>
            </a:r>
            <a:r>
              <a:rPr lang="zh-CN" altLang="en-US" sz="2400" b="1" dirty="0">
                <a:solidFill>
                  <a:srgbClr val="0033CC"/>
                </a:solidFill>
              </a:rPr>
              <a:t>选作扩展节点。</a:t>
            </a:r>
            <a:r>
              <a:rPr lang="zh-CN" altLang="en-US" sz="2400" dirty="0">
                <a:solidFill>
                  <a:srgbClr val="0033CC"/>
                </a:solidFill>
              </a:rPr>
              <a:t> </a:t>
            </a:r>
            <a:endParaRPr lang="zh-CN" altLang="en-US" sz="2400" dirty="0">
              <a:solidFill>
                <a:srgbClr val="0033CC"/>
              </a:solidFill>
            </a:endParaRPr>
          </a:p>
          <a:p>
            <a:pPr marL="0" lvl="0" indent="0" eaLnBrk="1" hangingPunct="1">
              <a:lnSpc>
                <a:spcPct val="110000"/>
              </a:lnSpc>
              <a:spcBef>
                <a:spcPct val="0"/>
              </a:spcBef>
              <a:buClrTx/>
              <a:buSzTx/>
              <a:buFontTx/>
              <a:buNone/>
            </a:pPr>
            <a:r>
              <a:rPr lang="zh-CN" altLang="en-US" sz="2400" b="1" dirty="0"/>
              <a:t>证明</a:t>
            </a:r>
            <a:r>
              <a:rPr lang="zh-CN" altLang="en-US" sz="2400" b="1" dirty="0">
                <a:sym typeface="Wingdings" panose="05000000000000000000" pitchFamily="2" charset="2"/>
              </a:rPr>
              <a:t>：</a:t>
            </a:r>
            <a:endParaRPr lang="zh-CN" altLang="en-US" sz="2400" b="1" dirty="0"/>
          </a:p>
          <a:p>
            <a:pPr marL="0" lvl="0" indent="0" eaLnBrk="1" hangingPunct="1">
              <a:lnSpc>
                <a:spcPct val="110000"/>
              </a:lnSpc>
              <a:spcBef>
                <a:spcPct val="0"/>
              </a:spcBef>
              <a:buClrTx/>
              <a:buSzTx/>
              <a:buFontTx/>
              <a:buNone/>
            </a:pPr>
            <a:r>
              <a:rPr lang="zh-CN" altLang="en-US" sz="2400" b="1" dirty="0"/>
              <a:t>       若</a:t>
            </a:r>
            <a:r>
              <a:rPr lang="en-US" altLang="zh-CN" sz="2400" b="1" dirty="0"/>
              <a:t>A*</a:t>
            </a:r>
            <a:r>
              <a:rPr lang="zh-CN" altLang="en-US" sz="2400" b="1" dirty="0"/>
              <a:t>算法停在第</a:t>
            </a:r>
            <a:r>
              <a:rPr lang="en-US" altLang="zh-CN" sz="2400" b="1" dirty="0"/>
              <a:t>3</a:t>
            </a:r>
            <a:r>
              <a:rPr lang="zh-CN" altLang="en-US" sz="2400" b="1" dirty="0"/>
              <a:t>步，则</a:t>
            </a:r>
            <a:r>
              <a:rPr lang="en-US" altLang="zh-CN" sz="2400" b="1" dirty="0"/>
              <a:t>OPEN</a:t>
            </a:r>
            <a:r>
              <a:rPr lang="zh-CN" altLang="en-US" sz="2400" b="1" dirty="0"/>
              <a:t>表中的任一节点都被扩展；</a:t>
            </a:r>
            <a:endParaRPr lang="zh-CN" altLang="en-US" sz="2400" b="1" dirty="0"/>
          </a:p>
          <a:p>
            <a:pPr marL="0" lvl="0" indent="0" eaLnBrk="1" hangingPunct="1">
              <a:lnSpc>
                <a:spcPct val="110000"/>
              </a:lnSpc>
              <a:spcBef>
                <a:spcPct val="0"/>
              </a:spcBef>
              <a:buClrTx/>
              <a:buSzTx/>
              <a:buFontTx/>
              <a:buNone/>
            </a:pPr>
            <a:r>
              <a:rPr lang="zh-CN" altLang="en-US" sz="2400" b="1" dirty="0"/>
              <a:t>       若</a:t>
            </a:r>
            <a:r>
              <a:rPr lang="en-US" altLang="zh-CN" sz="2400" b="1" dirty="0"/>
              <a:t>A*</a:t>
            </a:r>
            <a:r>
              <a:rPr lang="zh-CN" altLang="en-US" sz="2400" b="1" dirty="0"/>
              <a:t>算法停在第</a:t>
            </a:r>
            <a:r>
              <a:rPr lang="en-US" altLang="zh-CN" sz="2400" b="1" dirty="0"/>
              <a:t>5</a:t>
            </a:r>
            <a:r>
              <a:rPr lang="zh-CN" altLang="en-US" sz="2400" b="1" dirty="0"/>
              <a:t>步，即找到目标</a:t>
            </a:r>
            <a:r>
              <a:rPr lang="en-US" altLang="zh-CN" sz="2400" b="1" dirty="0"/>
              <a:t>t</a:t>
            </a:r>
            <a:r>
              <a:rPr lang="zh-CN" altLang="en-US" sz="2400" b="1" dirty="0"/>
              <a:t>而结束，下面用反证法。假设存在</a:t>
            </a:r>
            <a:r>
              <a:rPr lang="en-US" altLang="zh-CN" sz="2400" b="1" dirty="0"/>
              <a:t>OPEN</a:t>
            </a:r>
            <a:r>
              <a:rPr lang="zh-CN" altLang="en-US" sz="2400" b="1" dirty="0"/>
              <a:t>表中满足</a:t>
            </a:r>
            <a:r>
              <a:rPr lang="en-US" altLang="zh-CN" sz="2400" b="1" dirty="0"/>
              <a:t>f(n) &lt; f*(n)</a:t>
            </a:r>
            <a:r>
              <a:rPr lang="zh-CN" altLang="en-US" sz="2400" b="1" dirty="0"/>
              <a:t>的节点</a:t>
            </a:r>
            <a:r>
              <a:rPr lang="en-US" altLang="zh-CN" sz="2400" b="1" dirty="0"/>
              <a:t>n</a:t>
            </a:r>
            <a:r>
              <a:rPr lang="zh-CN" altLang="en-US" sz="2400" b="1" dirty="0"/>
              <a:t>，而未选</a:t>
            </a:r>
            <a:r>
              <a:rPr lang="en-US" altLang="zh-CN" sz="2400" b="1" dirty="0"/>
              <a:t>n</a:t>
            </a:r>
            <a:r>
              <a:rPr lang="zh-CN" altLang="en-US" sz="2400" b="1" dirty="0"/>
              <a:t>为扩展点，因对目标</a:t>
            </a:r>
            <a:r>
              <a:rPr lang="en-US" altLang="zh-CN" sz="2400" b="1" dirty="0"/>
              <a:t>t</a:t>
            </a:r>
            <a:r>
              <a:rPr lang="zh-CN" altLang="en-US" sz="2400" b="1" dirty="0"/>
              <a:t>，有</a:t>
            </a:r>
            <a:r>
              <a:rPr lang="en-US" altLang="zh-CN" sz="2400" b="1" dirty="0"/>
              <a:t>f(t) </a:t>
            </a:r>
            <a:r>
              <a:rPr lang="en-US" altLang="en-US" sz="2400" b="1" dirty="0"/>
              <a:t>≥</a:t>
            </a:r>
            <a:r>
              <a:rPr lang="en-US" altLang="zh-CN" sz="1800" b="1" dirty="0"/>
              <a:t> </a:t>
            </a:r>
            <a:r>
              <a:rPr lang="en-US" altLang="zh-CN" sz="2400" b="1" dirty="0"/>
              <a:t>f*(s)</a:t>
            </a:r>
            <a:r>
              <a:rPr lang="zh-CN" altLang="en-US" sz="2400" b="1" dirty="0"/>
              <a:t>，而</a:t>
            </a:r>
            <a:r>
              <a:rPr lang="en-US" altLang="zh-CN" sz="2400" b="1" dirty="0"/>
              <a:t>f(n) &lt; f*(s)</a:t>
            </a:r>
            <a:r>
              <a:rPr lang="zh-CN" altLang="en-US" sz="2400" b="1" dirty="0"/>
              <a:t>，故</a:t>
            </a:r>
            <a:r>
              <a:rPr lang="en-US" altLang="zh-CN" sz="2400" b="1" dirty="0"/>
              <a:t>f(n)&lt; f(t)</a:t>
            </a:r>
            <a:r>
              <a:rPr lang="zh-CN" altLang="en-US" sz="2400" b="1" dirty="0"/>
              <a:t>，因此</a:t>
            </a:r>
            <a:r>
              <a:rPr lang="en-US" altLang="zh-CN" sz="2400" b="1" dirty="0"/>
              <a:t>A*</a:t>
            </a:r>
            <a:r>
              <a:rPr lang="zh-CN" altLang="en-US" sz="2400" b="1" dirty="0"/>
              <a:t>一定选</a:t>
            </a:r>
            <a:r>
              <a:rPr lang="en-US" altLang="zh-CN" sz="2400" b="1" dirty="0"/>
              <a:t>n</a:t>
            </a:r>
            <a:r>
              <a:rPr lang="zh-CN" altLang="en-US" sz="2400" b="1" dirty="0"/>
              <a:t>扩展而不选</a:t>
            </a:r>
            <a:r>
              <a:rPr lang="en-US" altLang="zh-CN" sz="2400" b="1" dirty="0"/>
              <a:t>t</a:t>
            </a:r>
            <a:r>
              <a:rPr lang="zh-CN" altLang="en-US" sz="2400" b="1" dirty="0"/>
              <a:t>，与</a:t>
            </a:r>
            <a:r>
              <a:rPr lang="en-US" altLang="zh-CN" sz="2400" b="1" dirty="0"/>
              <a:t>A*</a:t>
            </a:r>
            <a:r>
              <a:rPr lang="zh-CN" altLang="en-US" sz="2400" b="1" dirty="0"/>
              <a:t>结束在点</a:t>
            </a:r>
            <a:r>
              <a:rPr lang="en-US" altLang="zh-CN" sz="2400" b="1" dirty="0"/>
              <a:t>t</a:t>
            </a:r>
            <a:r>
              <a:rPr lang="zh-CN" altLang="en-US" sz="2400" b="1" dirty="0"/>
              <a:t>矛盾。                            证毕。</a:t>
            </a:r>
            <a:endParaRPr lang="zh-CN" altLang="en-US" sz="2400" b="1" dirty="0"/>
          </a:p>
        </p:txBody>
      </p:sp>
      <p:sp>
        <p:nvSpPr>
          <p:cNvPr id="57349" name="AutoShape 5"/>
          <p:cNvSpPr/>
          <p:nvPr/>
        </p:nvSpPr>
        <p:spPr>
          <a:xfrm>
            <a:off x="900113" y="981075"/>
            <a:ext cx="7418387" cy="892175"/>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en-US" altLang="zh-CN" sz="3600" b="1" dirty="0">
                <a:solidFill>
                  <a:schemeClr val="tx2"/>
                </a:solidFill>
              </a:rPr>
              <a:t>A*</a:t>
            </a:r>
            <a:r>
              <a:rPr lang="zh-CN" altLang="en-US" sz="3600" b="1" dirty="0">
                <a:solidFill>
                  <a:schemeClr val="tx2"/>
                </a:solidFill>
              </a:rPr>
              <a:t>算法的可采纳性</a:t>
            </a:r>
            <a:endParaRPr lang="zh-CN" altLang="en-US" sz="3600" b="1" dirty="0">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9796">
                                            <p:txEl>
                                              <p:charRg st="59" end="63"/>
                                            </p:txEl>
                                          </p:spTgt>
                                        </p:tgtEl>
                                        <p:attrNameLst>
                                          <p:attrName>style.visibility</p:attrName>
                                        </p:attrNameLst>
                                      </p:cBhvr>
                                      <p:to>
                                        <p:strVal val="visible"/>
                                      </p:to>
                                    </p:set>
                                    <p:anim calcmode="lin" valueType="num">
                                      <p:cBhvr additive="base">
                                        <p:cTn id="7" dur="500" fill="hold"/>
                                        <p:tgtEl>
                                          <p:spTgt spid="289796">
                                            <p:txEl>
                                              <p:charRg st="59" end="6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9796">
                                            <p:txEl>
                                              <p:charRg st="59" end="6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9796">
                                            <p:txEl>
                                              <p:charRg st="63" end="99"/>
                                            </p:txEl>
                                          </p:spTgt>
                                        </p:tgtEl>
                                        <p:attrNameLst>
                                          <p:attrName>style.visibility</p:attrName>
                                        </p:attrNameLst>
                                      </p:cBhvr>
                                      <p:to>
                                        <p:strVal val="visible"/>
                                      </p:to>
                                    </p:set>
                                    <p:anim calcmode="lin" valueType="num">
                                      <p:cBhvr additive="base">
                                        <p:cTn id="13" dur="500" fill="hold"/>
                                        <p:tgtEl>
                                          <p:spTgt spid="289796">
                                            <p:txEl>
                                              <p:charRg st="63" end="9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9796">
                                            <p:txEl>
                                              <p:charRg st="63" end="9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289796">
                                            <p:txEl>
                                              <p:charRg st="99" end="276"/>
                                            </p:txEl>
                                          </p:spTgt>
                                        </p:tgtEl>
                                        <p:attrNameLst>
                                          <p:attrName>style.visibility</p:attrName>
                                        </p:attrNameLst>
                                      </p:cBhvr>
                                      <p:to>
                                        <p:strVal val="visible"/>
                                      </p:to>
                                    </p:set>
                                    <p:animEffect transition="in" filter="box(in)">
                                      <p:cBhvr>
                                        <p:cTn id="19" dur="500"/>
                                        <p:tgtEl>
                                          <p:spTgt spid="289796">
                                            <p:txEl>
                                              <p:charRg st="99" end="2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0243"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10244" name="AutoShape 2"/>
          <p:cNvSpPr/>
          <p:nvPr/>
        </p:nvSpPr>
        <p:spPr>
          <a:xfrm>
            <a:off x="977900" y="9779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en-US" altLang="zh-CN" dirty="0">
                <a:solidFill>
                  <a:schemeClr val="tx2"/>
                </a:solidFill>
              </a:rPr>
              <a:t>BACKTRACK</a:t>
            </a:r>
            <a:r>
              <a:rPr lang="zh-CN" altLang="en-US" dirty="0">
                <a:solidFill>
                  <a:schemeClr val="tx2"/>
                </a:solidFill>
              </a:rPr>
              <a:t>过程</a:t>
            </a:r>
            <a:endParaRPr lang="zh-CN" altLang="en-US" dirty="0">
              <a:solidFill>
                <a:schemeClr val="tx2"/>
              </a:solidFill>
            </a:endParaRPr>
          </a:p>
        </p:txBody>
      </p:sp>
      <p:sp>
        <p:nvSpPr>
          <p:cNvPr id="384003" name="Rectangle 3"/>
          <p:cNvSpPr/>
          <p:nvPr/>
        </p:nvSpPr>
        <p:spPr>
          <a:xfrm>
            <a:off x="1054100" y="2578100"/>
            <a:ext cx="7693025" cy="372427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342900" lvl="0" indent="-342900" eaLnBrk="1" hangingPunct="1">
              <a:lnSpc>
                <a:spcPct val="80000"/>
              </a:lnSpc>
              <a:buNone/>
            </a:pPr>
            <a:r>
              <a:rPr lang="en-US" altLang="zh-CN" sz="2000" b="1" dirty="0"/>
              <a:t>Recursive Procedure BACKTRACK</a:t>
            </a:r>
            <a:r>
              <a:rPr lang="zh-CN" altLang="en-US" sz="2000" b="1" dirty="0"/>
              <a:t>（</a:t>
            </a:r>
            <a:r>
              <a:rPr lang="en-US" altLang="zh-CN" sz="2000" b="1" dirty="0"/>
              <a:t>DATA</a:t>
            </a:r>
            <a:r>
              <a:rPr lang="zh-CN" altLang="en-US" sz="2000" b="1" dirty="0"/>
              <a:t>）</a:t>
            </a:r>
            <a:endParaRPr lang="zh-CN" altLang="en-US" sz="2000" b="1" dirty="0"/>
          </a:p>
          <a:p>
            <a:pPr marL="342900" lvl="0" indent="-342900" eaLnBrk="1" hangingPunct="1">
              <a:lnSpc>
                <a:spcPct val="80000"/>
              </a:lnSpc>
              <a:buNone/>
            </a:pPr>
            <a:r>
              <a:rPr lang="zh-CN" altLang="en-US" sz="2000" b="1" dirty="0"/>
              <a:t>      </a:t>
            </a:r>
            <a:r>
              <a:rPr lang="en-US" altLang="zh-CN" sz="2000" b="1" dirty="0"/>
              <a:t>1</a:t>
            </a:r>
            <a:r>
              <a:rPr lang="zh-CN" altLang="en-US" sz="2000" b="1" dirty="0"/>
              <a:t>．</a:t>
            </a:r>
            <a:r>
              <a:rPr lang="en-US" altLang="zh-CN" sz="2000" b="1" dirty="0"/>
              <a:t>if TERM</a:t>
            </a:r>
            <a:r>
              <a:rPr lang="zh-CN" altLang="en-US" sz="2000" b="1" dirty="0"/>
              <a:t>（</a:t>
            </a:r>
            <a:r>
              <a:rPr lang="en-US" altLang="zh-CN" sz="2000" b="1" dirty="0"/>
              <a:t>DATA</a:t>
            </a:r>
            <a:r>
              <a:rPr lang="zh-CN" altLang="en-US" sz="2000" b="1" dirty="0"/>
              <a:t>），</a:t>
            </a:r>
            <a:r>
              <a:rPr lang="en-US" altLang="zh-CN" sz="2000" b="1" dirty="0"/>
              <a:t>return NIL</a:t>
            </a:r>
            <a:r>
              <a:rPr lang="zh-CN" altLang="en-US" sz="2000" b="1" dirty="0"/>
              <a:t>；</a:t>
            </a:r>
            <a:endParaRPr lang="zh-CN" altLang="en-US" sz="2000" b="1" dirty="0"/>
          </a:p>
          <a:p>
            <a:pPr marL="342900" lvl="0" indent="-342900" eaLnBrk="1" hangingPunct="1">
              <a:lnSpc>
                <a:spcPct val="80000"/>
              </a:lnSpc>
              <a:buNone/>
            </a:pPr>
            <a:r>
              <a:rPr lang="zh-CN" altLang="en-US" sz="2000" b="1" dirty="0"/>
              <a:t>      </a:t>
            </a:r>
            <a:r>
              <a:rPr lang="en-US" altLang="zh-CN" sz="2000" b="1" dirty="0">
                <a:solidFill>
                  <a:srgbClr val="FF0000"/>
                </a:solidFill>
              </a:rPr>
              <a:t>2</a:t>
            </a:r>
            <a:r>
              <a:rPr lang="zh-CN" altLang="en-US" sz="2000" b="1" dirty="0">
                <a:solidFill>
                  <a:srgbClr val="FF0000"/>
                </a:solidFill>
              </a:rPr>
              <a:t>．</a:t>
            </a:r>
            <a:r>
              <a:rPr lang="en-US" altLang="zh-CN" sz="2000" b="1" dirty="0">
                <a:solidFill>
                  <a:srgbClr val="FF0000"/>
                </a:solidFill>
              </a:rPr>
              <a:t>if DEADEND</a:t>
            </a:r>
            <a:r>
              <a:rPr lang="zh-CN" altLang="en-US" sz="2000" b="1" dirty="0">
                <a:solidFill>
                  <a:srgbClr val="FF0000"/>
                </a:solidFill>
              </a:rPr>
              <a:t>（</a:t>
            </a:r>
            <a:r>
              <a:rPr lang="en-US" altLang="zh-CN" sz="2000" b="1" dirty="0">
                <a:solidFill>
                  <a:srgbClr val="FF0000"/>
                </a:solidFill>
              </a:rPr>
              <a:t>DATA</a:t>
            </a:r>
            <a:r>
              <a:rPr lang="zh-CN" altLang="en-US" sz="2000" b="1" dirty="0">
                <a:solidFill>
                  <a:srgbClr val="FF0000"/>
                </a:solidFill>
              </a:rPr>
              <a:t>），</a:t>
            </a:r>
            <a:r>
              <a:rPr lang="en-US" altLang="zh-CN" sz="2000" b="1" dirty="0">
                <a:solidFill>
                  <a:srgbClr val="FF0000"/>
                </a:solidFill>
              </a:rPr>
              <a:t>return FAIL</a:t>
            </a:r>
            <a:r>
              <a:rPr lang="zh-CN" altLang="en-US" sz="2000" b="1" dirty="0">
                <a:solidFill>
                  <a:srgbClr val="FF0000"/>
                </a:solidFill>
              </a:rPr>
              <a:t>；</a:t>
            </a:r>
            <a:endParaRPr lang="zh-CN" altLang="en-US" sz="2000" b="1" dirty="0">
              <a:solidFill>
                <a:srgbClr val="FF0000"/>
              </a:solidFill>
            </a:endParaRPr>
          </a:p>
          <a:p>
            <a:pPr marL="342900" lvl="0" indent="-342900" eaLnBrk="1" hangingPunct="1">
              <a:lnSpc>
                <a:spcPct val="80000"/>
              </a:lnSpc>
              <a:buNone/>
            </a:pPr>
            <a:r>
              <a:rPr lang="zh-CN" altLang="en-US" sz="2000" b="1" dirty="0"/>
              <a:t>      </a:t>
            </a:r>
            <a:r>
              <a:rPr lang="en-US" altLang="zh-CN" sz="2000" b="1" dirty="0"/>
              <a:t>3</a:t>
            </a:r>
            <a:r>
              <a:rPr lang="zh-CN" altLang="en-US" sz="2000" b="1" dirty="0"/>
              <a:t>．</a:t>
            </a:r>
            <a:r>
              <a:rPr lang="en-US" altLang="zh-CN" sz="2000" b="1" dirty="0"/>
              <a:t>RULES←APPRULES</a:t>
            </a:r>
            <a:r>
              <a:rPr lang="zh-CN" altLang="en-US" sz="2000" b="1" dirty="0"/>
              <a:t>（</a:t>
            </a:r>
            <a:r>
              <a:rPr lang="en-US" altLang="zh-CN" sz="2000" b="1" dirty="0"/>
              <a:t>DATA</a:t>
            </a:r>
            <a:r>
              <a:rPr lang="zh-CN" altLang="en-US" sz="2000" b="1" dirty="0"/>
              <a:t>）；</a:t>
            </a:r>
            <a:endParaRPr lang="zh-CN" altLang="en-US" sz="2000" b="1" dirty="0"/>
          </a:p>
          <a:p>
            <a:pPr marL="342900" lvl="0" indent="-342900" eaLnBrk="1" hangingPunct="1">
              <a:lnSpc>
                <a:spcPct val="80000"/>
              </a:lnSpc>
              <a:buNone/>
            </a:pPr>
            <a:r>
              <a:rPr lang="zh-CN" altLang="en-US" sz="2000" b="1" dirty="0"/>
              <a:t>      </a:t>
            </a:r>
            <a:r>
              <a:rPr lang="en-US" altLang="zh-CN" sz="2000" b="1" dirty="0"/>
              <a:t>4</a:t>
            </a:r>
            <a:r>
              <a:rPr lang="zh-CN" altLang="en-US" sz="2000" b="1" dirty="0"/>
              <a:t>． </a:t>
            </a:r>
            <a:r>
              <a:rPr lang="en-US" altLang="zh-CN" sz="2000" b="1" dirty="0"/>
              <a:t>LOOP</a:t>
            </a:r>
            <a:r>
              <a:rPr lang="zh-CN" altLang="en-US" sz="2000" b="1" dirty="0"/>
              <a:t>：</a:t>
            </a:r>
            <a:r>
              <a:rPr lang="en-US" altLang="zh-CN" sz="2000" b="1" dirty="0">
                <a:solidFill>
                  <a:srgbClr val="FF0000"/>
                </a:solidFill>
              </a:rPr>
              <a:t>if NULL</a:t>
            </a:r>
            <a:r>
              <a:rPr lang="zh-CN" altLang="en-US" sz="2000" b="1" dirty="0">
                <a:solidFill>
                  <a:srgbClr val="FF0000"/>
                </a:solidFill>
              </a:rPr>
              <a:t>（</a:t>
            </a:r>
            <a:r>
              <a:rPr lang="en-US" altLang="zh-CN" sz="2000" b="1" dirty="0">
                <a:solidFill>
                  <a:srgbClr val="FF0000"/>
                </a:solidFill>
              </a:rPr>
              <a:t>RULES</a:t>
            </a:r>
            <a:r>
              <a:rPr lang="zh-CN" altLang="en-US" sz="2000" b="1" dirty="0">
                <a:solidFill>
                  <a:srgbClr val="FF0000"/>
                </a:solidFill>
              </a:rPr>
              <a:t>），</a:t>
            </a:r>
            <a:r>
              <a:rPr lang="en-US" altLang="zh-CN" sz="2000" b="1" dirty="0">
                <a:solidFill>
                  <a:srgbClr val="FF0000"/>
                </a:solidFill>
              </a:rPr>
              <a:t>return FAIL</a:t>
            </a:r>
            <a:r>
              <a:rPr lang="zh-CN" altLang="en-US" sz="2000" b="1" dirty="0">
                <a:solidFill>
                  <a:srgbClr val="FF0000"/>
                </a:solidFill>
              </a:rPr>
              <a:t>；</a:t>
            </a:r>
            <a:endParaRPr lang="zh-CN" altLang="en-US" sz="2000" b="1" dirty="0">
              <a:solidFill>
                <a:srgbClr val="FF0000"/>
              </a:solidFill>
            </a:endParaRPr>
          </a:p>
          <a:p>
            <a:pPr marL="342900" lvl="0" indent="-342900" eaLnBrk="1" hangingPunct="1">
              <a:lnSpc>
                <a:spcPct val="80000"/>
              </a:lnSpc>
              <a:buNone/>
            </a:pPr>
            <a:r>
              <a:rPr lang="zh-CN" altLang="en-US" sz="2000" b="1" dirty="0"/>
              <a:t>      </a:t>
            </a:r>
            <a:r>
              <a:rPr lang="en-US" altLang="zh-CN" sz="2000" b="1" dirty="0"/>
              <a:t>5</a:t>
            </a:r>
            <a:r>
              <a:rPr lang="zh-CN" altLang="en-US" sz="2000" b="1" dirty="0"/>
              <a:t>． </a:t>
            </a:r>
            <a:r>
              <a:rPr lang="en-US" altLang="zh-CN" sz="2000" b="1" dirty="0"/>
              <a:t>R←FIRST</a:t>
            </a:r>
            <a:r>
              <a:rPr lang="zh-CN" altLang="en-US" sz="2000" b="1" dirty="0"/>
              <a:t>（</a:t>
            </a:r>
            <a:r>
              <a:rPr lang="en-US" altLang="zh-CN" sz="2000" b="1" dirty="0"/>
              <a:t>RULES</a:t>
            </a:r>
            <a:r>
              <a:rPr lang="zh-CN" altLang="en-US" sz="2000" b="1" dirty="0"/>
              <a:t>）； </a:t>
            </a:r>
            <a:endParaRPr lang="zh-CN" altLang="en-US" sz="2000" b="1" dirty="0"/>
          </a:p>
          <a:p>
            <a:pPr marL="342900" lvl="0" indent="-342900" eaLnBrk="1" hangingPunct="1">
              <a:lnSpc>
                <a:spcPct val="80000"/>
              </a:lnSpc>
              <a:buNone/>
            </a:pPr>
            <a:r>
              <a:rPr lang="zh-CN" altLang="en-US" sz="2000" b="1" dirty="0"/>
              <a:t>      </a:t>
            </a:r>
            <a:r>
              <a:rPr lang="en-US" altLang="zh-CN" sz="2000" b="1" dirty="0"/>
              <a:t>6</a:t>
            </a:r>
            <a:r>
              <a:rPr lang="zh-CN" altLang="en-US" sz="2000" b="1" dirty="0"/>
              <a:t>． </a:t>
            </a:r>
            <a:r>
              <a:rPr lang="en-US" altLang="zh-CN" sz="2000" b="1" dirty="0"/>
              <a:t>RULES←TAIL</a:t>
            </a:r>
            <a:r>
              <a:rPr lang="zh-CN" altLang="en-US" sz="2000" b="1" dirty="0"/>
              <a:t>（</a:t>
            </a:r>
            <a:r>
              <a:rPr lang="en-US" altLang="zh-CN" sz="2000" b="1" dirty="0"/>
              <a:t>RULES</a:t>
            </a:r>
            <a:r>
              <a:rPr lang="zh-CN" altLang="en-US" sz="2000" b="1" dirty="0"/>
              <a:t>）；</a:t>
            </a:r>
            <a:endParaRPr lang="zh-CN" altLang="en-US" sz="2000" b="1" dirty="0"/>
          </a:p>
          <a:p>
            <a:pPr marL="342900" lvl="0" indent="-342900" eaLnBrk="1" hangingPunct="1">
              <a:lnSpc>
                <a:spcPct val="80000"/>
              </a:lnSpc>
              <a:buNone/>
            </a:pPr>
            <a:r>
              <a:rPr lang="zh-CN" altLang="en-US" sz="2000" b="1" dirty="0"/>
              <a:t>      </a:t>
            </a:r>
            <a:r>
              <a:rPr lang="en-US" altLang="zh-CN" sz="2000" b="1" dirty="0"/>
              <a:t>7</a:t>
            </a:r>
            <a:r>
              <a:rPr lang="zh-CN" altLang="en-US" sz="2000" b="1" dirty="0"/>
              <a:t>． </a:t>
            </a:r>
            <a:r>
              <a:rPr lang="en-US" altLang="zh-CN" sz="2000" b="1" dirty="0"/>
              <a:t>RDATA←R</a:t>
            </a:r>
            <a:r>
              <a:rPr lang="zh-CN" altLang="en-US" sz="2000" b="1" dirty="0"/>
              <a:t>（</a:t>
            </a:r>
            <a:r>
              <a:rPr lang="en-US" altLang="zh-CN" sz="2000" b="1" dirty="0"/>
              <a:t>DATA</a:t>
            </a:r>
            <a:r>
              <a:rPr lang="zh-CN" altLang="en-US" sz="2000" b="1" dirty="0"/>
              <a:t>）； </a:t>
            </a:r>
            <a:endParaRPr lang="zh-CN" altLang="en-US" sz="2000" b="1" dirty="0"/>
          </a:p>
          <a:p>
            <a:pPr marL="342900" lvl="0" indent="-342900" eaLnBrk="1" hangingPunct="1">
              <a:lnSpc>
                <a:spcPct val="80000"/>
              </a:lnSpc>
              <a:buNone/>
            </a:pPr>
            <a:r>
              <a:rPr lang="zh-CN" altLang="en-US" sz="2000" b="1" dirty="0"/>
              <a:t>      </a:t>
            </a:r>
            <a:r>
              <a:rPr lang="en-US" altLang="zh-CN" sz="2000" b="1" dirty="0"/>
              <a:t>8</a:t>
            </a:r>
            <a:r>
              <a:rPr lang="zh-CN" altLang="en-US" sz="2000" b="1" dirty="0"/>
              <a:t>． </a:t>
            </a:r>
            <a:r>
              <a:rPr lang="en-US" altLang="zh-CN" sz="2000" b="1" dirty="0"/>
              <a:t>PATH←BACKTRACK</a:t>
            </a:r>
            <a:r>
              <a:rPr lang="zh-CN" altLang="en-US" sz="2000" b="1" dirty="0"/>
              <a:t>（</a:t>
            </a:r>
            <a:r>
              <a:rPr lang="en-US" altLang="zh-CN" sz="2000" b="1" dirty="0"/>
              <a:t>RDATA</a:t>
            </a:r>
            <a:r>
              <a:rPr lang="zh-CN" altLang="en-US" sz="2000" b="1" dirty="0"/>
              <a:t>）；</a:t>
            </a:r>
            <a:endParaRPr lang="zh-CN" altLang="en-US" sz="2000" b="1" dirty="0"/>
          </a:p>
          <a:p>
            <a:pPr marL="342900" lvl="0" indent="-342900" eaLnBrk="1" hangingPunct="1">
              <a:lnSpc>
                <a:spcPct val="80000"/>
              </a:lnSpc>
              <a:buNone/>
            </a:pPr>
            <a:r>
              <a:rPr lang="zh-CN" altLang="en-US" sz="2000" b="1" dirty="0"/>
              <a:t>      </a:t>
            </a:r>
            <a:r>
              <a:rPr lang="en-US" altLang="zh-CN" sz="2000" b="1" dirty="0"/>
              <a:t>9</a:t>
            </a:r>
            <a:r>
              <a:rPr lang="zh-CN" altLang="en-US" sz="2000" b="1" dirty="0"/>
              <a:t>． </a:t>
            </a:r>
            <a:r>
              <a:rPr lang="en-US" altLang="zh-CN" sz="2000" b="1" dirty="0"/>
              <a:t>if PATH</a:t>
            </a:r>
            <a:r>
              <a:rPr lang="zh-CN" altLang="en-US" sz="2000" b="1" dirty="0"/>
              <a:t>＝</a:t>
            </a:r>
            <a:r>
              <a:rPr lang="en-US" altLang="zh-CN" sz="2000" b="1" dirty="0"/>
              <a:t>FAIL</a:t>
            </a:r>
            <a:r>
              <a:rPr lang="zh-CN" altLang="en-US" sz="2000" b="1" dirty="0"/>
              <a:t>，</a:t>
            </a:r>
            <a:r>
              <a:rPr lang="en-US" altLang="zh-CN" sz="2000" b="1" dirty="0"/>
              <a:t>go LOOP</a:t>
            </a:r>
            <a:r>
              <a:rPr lang="zh-CN" altLang="en-US" sz="2000" b="1" dirty="0"/>
              <a:t>；</a:t>
            </a:r>
            <a:endParaRPr lang="zh-CN" altLang="en-US" sz="2000" b="1" dirty="0"/>
          </a:p>
          <a:p>
            <a:pPr marL="342900" lvl="0" indent="-342900" eaLnBrk="1" hangingPunct="1">
              <a:lnSpc>
                <a:spcPct val="80000"/>
              </a:lnSpc>
              <a:buNone/>
            </a:pPr>
            <a:r>
              <a:rPr lang="zh-CN" altLang="en-US" sz="2000" b="1" dirty="0"/>
              <a:t>      </a:t>
            </a:r>
            <a:r>
              <a:rPr lang="en-US" altLang="zh-CN" sz="2000" b="1" dirty="0"/>
              <a:t>10.  return CONS</a:t>
            </a:r>
            <a:r>
              <a:rPr lang="zh-CN" altLang="en-US" sz="2000" b="1" dirty="0"/>
              <a:t>（</a:t>
            </a:r>
            <a:r>
              <a:rPr lang="en-US" altLang="zh-CN" sz="2000" b="1" dirty="0"/>
              <a:t>R</a:t>
            </a:r>
            <a:r>
              <a:rPr lang="zh-CN" altLang="en-US" sz="2000" b="1" dirty="0"/>
              <a:t>，</a:t>
            </a:r>
            <a:r>
              <a:rPr lang="en-US" altLang="zh-CN" sz="2000" b="1" dirty="0"/>
              <a:t>PATH</a:t>
            </a:r>
            <a:r>
              <a:rPr lang="zh-CN" altLang="en-US" sz="2000" b="1" dirty="0"/>
              <a:t>）</a:t>
            </a:r>
            <a:r>
              <a:rPr lang="en-US" altLang="zh-CN" sz="2000" b="1" dirty="0"/>
              <a:t>.</a:t>
            </a:r>
            <a:endParaRPr lang="en-US" altLang="zh-CN" sz="20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4003">
                                            <p:txEl>
                                              <p:charRg st="36" end="70"/>
                                            </p:txEl>
                                          </p:spTgt>
                                        </p:tgtEl>
                                        <p:attrNameLst>
                                          <p:attrName>style.visibility</p:attrName>
                                        </p:attrNameLst>
                                      </p:cBhvr>
                                      <p:to>
                                        <p:strVal val="visible"/>
                                      </p:to>
                                    </p:set>
                                    <p:anim calcmode="lin" valueType="num">
                                      <p:cBhvr additive="base">
                                        <p:cTn id="7" dur="500" fill="hold"/>
                                        <p:tgtEl>
                                          <p:spTgt spid="384003">
                                            <p:txEl>
                                              <p:charRg st="36" end="7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4003">
                                            <p:txEl>
                                              <p:charRg st="36" end="7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4003">
                                            <p:txEl>
                                              <p:charRg st="70" end="108"/>
                                            </p:txEl>
                                          </p:spTgt>
                                        </p:tgtEl>
                                        <p:attrNameLst>
                                          <p:attrName>style.visibility</p:attrName>
                                        </p:attrNameLst>
                                      </p:cBhvr>
                                      <p:to>
                                        <p:strVal val="visible"/>
                                      </p:to>
                                    </p:set>
                                    <p:anim calcmode="lin" valueType="num">
                                      <p:cBhvr additive="base">
                                        <p:cTn id="13" dur="500" fill="hold"/>
                                        <p:tgtEl>
                                          <p:spTgt spid="384003">
                                            <p:txEl>
                                              <p:charRg st="70" end="10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4003">
                                            <p:txEl>
                                              <p:charRg st="70" end="10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4003">
                                            <p:txEl>
                                              <p:charRg st="108" end="138"/>
                                            </p:txEl>
                                          </p:spTgt>
                                        </p:tgtEl>
                                        <p:attrNameLst>
                                          <p:attrName>style.visibility</p:attrName>
                                        </p:attrNameLst>
                                      </p:cBhvr>
                                      <p:to>
                                        <p:strVal val="visible"/>
                                      </p:to>
                                    </p:set>
                                    <p:anim calcmode="lin" valueType="num">
                                      <p:cBhvr additive="base">
                                        <p:cTn id="19" dur="500" fill="hold"/>
                                        <p:tgtEl>
                                          <p:spTgt spid="384003">
                                            <p:txEl>
                                              <p:charRg st="108" end="13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4003">
                                            <p:txEl>
                                              <p:charRg st="108" end="13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4003">
                                            <p:txEl>
                                              <p:charRg st="138" end="180"/>
                                            </p:txEl>
                                          </p:spTgt>
                                        </p:tgtEl>
                                        <p:attrNameLst>
                                          <p:attrName>style.visibility</p:attrName>
                                        </p:attrNameLst>
                                      </p:cBhvr>
                                      <p:to>
                                        <p:strVal val="visible"/>
                                      </p:to>
                                    </p:set>
                                    <p:anim calcmode="lin" valueType="num">
                                      <p:cBhvr additive="base">
                                        <p:cTn id="25" dur="500" fill="hold"/>
                                        <p:tgtEl>
                                          <p:spTgt spid="384003">
                                            <p:txEl>
                                              <p:charRg st="138" end="18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4003">
                                            <p:txEl>
                                              <p:charRg st="138" end="18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84003">
                                            <p:txEl>
                                              <p:charRg st="180" end="206"/>
                                            </p:txEl>
                                          </p:spTgt>
                                        </p:tgtEl>
                                        <p:attrNameLst>
                                          <p:attrName>style.visibility</p:attrName>
                                        </p:attrNameLst>
                                      </p:cBhvr>
                                      <p:to>
                                        <p:strVal val="visible"/>
                                      </p:to>
                                    </p:set>
                                    <p:anim calcmode="lin" valueType="num">
                                      <p:cBhvr additive="base">
                                        <p:cTn id="31" dur="500" fill="hold"/>
                                        <p:tgtEl>
                                          <p:spTgt spid="384003">
                                            <p:txEl>
                                              <p:charRg st="180" end="20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4003">
                                            <p:txEl>
                                              <p:charRg st="180" end="20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84003">
                                            <p:txEl>
                                              <p:charRg st="206" end="234"/>
                                            </p:txEl>
                                          </p:spTgt>
                                        </p:tgtEl>
                                        <p:attrNameLst>
                                          <p:attrName>style.visibility</p:attrName>
                                        </p:attrNameLst>
                                      </p:cBhvr>
                                      <p:to>
                                        <p:strVal val="visible"/>
                                      </p:to>
                                    </p:set>
                                    <p:anim calcmode="lin" valueType="num">
                                      <p:cBhvr additive="base">
                                        <p:cTn id="37" dur="500" fill="hold"/>
                                        <p:tgtEl>
                                          <p:spTgt spid="384003">
                                            <p:txEl>
                                              <p:charRg st="206" end="23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84003">
                                            <p:txEl>
                                              <p:charRg st="206" end="23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84003">
                                            <p:txEl>
                                              <p:charRg st="234" end="259"/>
                                            </p:txEl>
                                          </p:spTgt>
                                        </p:tgtEl>
                                        <p:attrNameLst>
                                          <p:attrName>style.visibility</p:attrName>
                                        </p:attrNameLst>
                                      </p:cBhvr>
                                      <p:to>
                                        <p:strVal val="visible"/>
                                      </p:to>
                                    </p:set>
                                    <p:anim calcmode="lin" valueType="num">
                                      <p:cBhvr additive="base">
                                        <p:cTn id="43" dur="500" fill="hold"/>
                                        <p:tgtEl>
                                          <p:spTgt spid="384003">
                                            <p:txEl>
                                              <p:charRg st="234" end="25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84003">
                                            <p:txEl>
                                              <p:charRg st="234" end="25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84003">
                                            <p:txEl>
                                              <p:charRg st="259" end="291"/>
                                            </p:txEl>
                                          </p:spTgt>
                                        </p:tgtEl>
                                        <p:attrNameLst>
                                          <p:attrName>style.visibility</p:attrName>
                                        </p:attrNameLst>
                                      </p:cBhvr>
                                      <p:to>
                                        <p:strVal val="visible"/>
                                      </p:to>
                                    </p:set>
                                    <p:anim calcmode="lin" valueType="num">
                                      <p:cBhvr additive="base">
                                        <p:cTn id="49" dur="500" fill="hold"/>
                                        <p:tgtEl>
                                          <p:spTgt spid="384003">
                                            <p:txEl>
                                              <p:charRg st="259" end="29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84003">
                                            <p:txEl>
                                              <p:charRg st="259" end="29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84003">
                                            <p:txEl>
                                              <p:charRg st="291" end="322"/>
                                            </p:txEl>
                                          </p:spTgt>
                                        </p:tgtEl>
                                        <p:attrNameLst>
                                          <p:attrName>style.visibility</p:attrName>
                                        </p:attrNameLst>
                                      </p:cBhvr>
                                      <p:to>
                                        <p:strVal val="visible"/>
                                      </p:to>
                                    </p:set>
                                    <p:anim calcmode="lin" valueType="num">
                                      <p:cBhvr additive="base">
                                        <p:cTn id="55" dur="500" fill="hold"/>
                                        <p:tgtEl>
                                          <p:spTgt spid="384003">
                                            <p:txEl>
                                              <p:charRg st="291" end="32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4003">
                                            <p:txEl>
                                              <p:charRg st="291" end="32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84003">
                                            <p:txEl>
                                              <p:charRg st="322" end="354"/>
                                            </p:txEl>
                                          </p:spTgt>
                                        </p:tgtEl>
                                        <p:attrNameLst>
                                          <p:attrName>style.visibility</p:attrName>
                                        </p:attrNameLst>
                                      </p:cBhvr>
                                      <p:to>
                                        <p:strVal val="visible"/>
                                      </p:to>
                                    </p:set>
                                    <p:anim calcmode="lin" valueType="num">
                                      <p:cBhvr additive="base">
                                        <p:cTn id="61" dur="500" fill="hold"/>
                                        <p:tgtEl>
                                          <p:spTgt spid="384003">
                                            <p:txEl>
                                              <p:charRg st="322" end="35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84003">
                                            <p:txEl>
                                              <p:charRg st="322" end="35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58371"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69316" name="Rectangle 4"/>
          <p:cNvSpPr/>
          <p:nvPr/>
        </p:nvSpPr>
        <p:spPr>
          <a:xfrm>
            <a:off x="755650" y="2205038"/>
            <a:ext cx="7777163" cy="4378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120000"/>
              </a:lnSpc>
              <a:spcBef>
                <a:spcPct val="0"/>
              </a:spcBef>
              <a:buClrTx/>
              <a:buSzTx/>
              <a:buFontTx/>
              <a:buNone/>
            </a:pPr>
            <a:r>
              <a:rPr lang="zh-CN" altLang="en-US" sz="2600" b="1" dirty="0">
                <a:solidFill>
                  <a:srgbClr val="0033CC"/>
                </a:solidFill>
                <a:latin typeface="Times New Roman" panose="02020603050405020304" pitchFamily="18" charset="0"/>
              </a:rPr>
              <a:t>定理</a:t>
            </a:r>
            <a:r>
              <a:rPr lang="en-US" altLang="zh-CN" sz="2600" b="1" dirty="0">
                <a:solidFill>
                  <a:srgbClr val="0033CC"/>
                </a:solidFill>
                <a:latin typeface="Times New Roman" panose="02020603050405020304" pitchFamily="18" charset="0"/>
              </a:rPr>
              <a:t>4  </a:t>
            </a:r>
            <a:r>
              <a:rPr lang="zh-CN" altLang="en-US" sz="2600" b="1" dirty="0">
                <a:solidFill>
                  <a:srgbClr val="0033CC"/>
                </a:solidFill>
              </a:rPr>
              <a:t>算法</a:t>
            </a:r>
            <a:r>
              <a:rPr lang="en-US" altLang="zh-CN" sz="2600" b="1" dirty="0">
                <a:solidFill>
                  <a:srgbClr val="0033CC"/>
                </a:solidFill>
              </a:rPr>
              <a:t>A*</a:t>
            </a:r>
            <a:r>
              <a:rPr lang="zh-CN" altLang="en-US" sz="2600" b="1" dirty="0">
                <a:solidFill>
                  <a:srgbClr val="0033CC"/>
                </a:solidFill>
              </a:rPr>
              <a:t>是可采纳的。</a:t>
            </a:r>
            <a:endParaRPr lang="zh-CN" altLang="en-US" sz="2600" b="1" dirty="0">
              <a:solidFill>
                <a:srgbClr val="0033CC"/>
              </a:solidFill>
            </a:endParaRPr>
          </a:p>
          <a:p>
            <a:pPr marL="0" lvl="0" indent="0" eaLnBrk="1" hangingPunct="1">
              <a:lnSpc>
                <a:spcPct val="120000"/>
              </a:lnSpc>
              <a:spcBef>
                <a:spcPct val="0"/>
              </a:spcBef>
              <a:buClrTx/>
              <a:buSzTx/>
              <a:buFontTx/>
              <a:buNone/>
            </a:pPr>
            <a:r>
              <a:rPr lang="zh-CN" altLang="en-US" sz="2600" b="1" dirty="0">
                <a:solidFill>
                  <a:srgbClr val="0033CC"/>
                </a:solidFill>
              </a:rPr>
              <a:t>（若解路径存在</a:t>
            </a:r>
            <a:r>
              <a:rPr lang="en-US" altLang="zh-CN" sz="2600" b="1" dirty="0">
                <a:solidFill>
                  <a:srgbClr val="0033CC"/>
                </a:solidFill>
              </a:rPr>
              <a:t>,A*</a:t>
            </a:r>
            <a:r>
              <a:rPr lang="zh-CN" altLang="en-US" sz="2600" b="1" dirty="0">
                <a:solidFill>
                  <a:srgbClr val="0033CC"/>
                </a:solidFill>
              </a:rPr>
              <a:t>一定找到最佳解路径而终止）．</a:t>
            </a:r>
            <a:endParaRPr lang="zh-CN" altLang="en-US" sz="2600" b="1" dirty="0">
              <a:solidFill>
                <a:srgbClr val="0033CC"/>
              </a:solidFill>
            </a:endParaRPr>
          </a:p>
          <a:p>
            <a:pPr marL="0" lvl="0" indent="0" eaLnBrk="1" hangingPunct="1">
              <a:lnSpc>
                <a:spcPct val="120000"/>
              </a:lnSpc>
              <a:spcBef>
                <a:spcPct val="0"/>
              </a:spcBef>
              <a:buClrTx/>
              <a:buSzTx/>
              <a:buFontTx/>
              <a:buNone/>
            </a:pPr>
            <a:r>
              <a:rPr lang="zh-CN" altLang="en-US" sz="2600" b="1" dirty="0"/>
              <a:t>证明：由定理</a:t>
            </a:r>
            <a:r>
              <a:rPr lang="en-US" altLang="zh-CN" sz="2600" b="1" dirty="0"/>
              <a:t>3</a:t>
            </a:r>
            <a:r>
              <a:rPr lang="zh-CN" altLang="en-US" sz="2600" b="1" dirty="0"/>
              <a:t>知，算法</a:t>
            </a:r>
            <a:r>
              <a:rPr lang="en-US" altLang="zh-CN" sz="2600" b="1" dirty="0"/>
              <a:t>A*</a:t>
            </a:r>
            <a:r>
              <a:rPr lang="zh-CN" altLang="en-US" sz="2600" b="1" dirty="0"/>
              <a:t>必终止。</a:t>
            </a:r>
            <a:endParaRPr lang="zh-CN" altLang="en-US" sz="2600" b="1" dirty="0"/>
          </a:p>
          <a:p>
            <a:pPr marL="0" lvl="0" indent="0" eaLnBrk="1" hangingPunct="1">
              <a:lnSpc>
                <a:spcPct val="120000"/>
              </a:lnSpc>
              <a:spcBef>
                <a:spcPct val="0"/>
              </a:spcBef>
              <a:buClrTx/>
              <a:buSzTx/>
              <a:buFontTx/>
              <a:buNone/>
            </a:pPr>
            <a:r>
              <a:rPr lang="zh-CN" altLang="en-US" sz="2600" b="1" dirty="0"/>
              <a:t>       由定理</a:t>
            </a:r>
            <a:r>
              <a:rPr lang="en-US" altLang="zh-CN" sz="2600" b="1" dirty="0"/>
              <a:t>2</a:t>
            </a:r>
            <a:r>
              <a:rPr lang="zh-CN" altLang="en-US" sz="2600" b="1" dirty="0"/>
              <a:t>知，算法</a:t>
            </a:r>
            <a:r>
              <a:rPr lang="en-US" altLang="zh-CN" sz="2600" b="1" dirty="0"/>
              <a:t>A*</a:t>
            </a:r>
            <a:r>
              <a:rPr lang="zh-CN" altLang="en-US" sz="2600" b="1" dirty="0"/>
              <a:t>终止前的任何时刻，</a:t>
            </a:r>
            <a:r>
              <a:rPr lang="en-US" altLang="zh-CN" sz="2600" b="1" dirty="0"/>
              <a:t>OPEN</a:t>
            </a:r>
            <a:r>
              <a:rPr lang="zh-CN" altLang="en-US" sz="2600" b="1" dirty="0"/>
              <a:t>表中总存在一个节点</a:t>
            </a:r>
            <a:r>
              <a:rPr lang="en-US" altLang="zh-CN" sz="2600" b="1" dirty="0"/>
              <a:t>n’</a:t>
            </a:r>
            <a:r>
              <a:rPr lang="zh-CN" altLang="en-US" sz="2600" b="1" dirty="0"/>
              <a:t>， 使得</a:t>
            </a:r>
            <a:r>
              <a:rPr lang="en-US" altLang="zh-CN" sz="2600" b="1" dirty="0"/>
              <a:t>f(n’) ≤f*(s)</a:t>
            </a:r>
            <a:r>
              <a:rPr lang="zh-CN" altLang="en-US" sz="2600" b="1" dirty="0"/>
              <a:t>，故算法</a:t>
            </a:r>
            <a:r>
              <a:rPr lang="en-US" altLang="zh-CN" sz="2600" b="1" dirty="0"/>
              <a:t>A*</a:t>
            </a:r>
            <a:r>
              <a:rPr lang="zh-CN" altLang="en-US" sz="2600" b="1" dirty="0"/>
              <a:t>不会终止在第</a:t>
            </a:r>
            <a:r>
              <a:rPr lang="en-US" altLang="zh-CN" sz="2600" b="1" dirty="0"/>
              <a:t>3</a:t>
            </a:r>
            <a:r>
              <a:rPr lang="zh-CN" altLang="en-US" sz="2600" b="1" dirty="0"/>
              <a:t>步，因此必终止在第</a:t>
            </a:r>
            <a:r>
              <a:rPr lang="en-US" altLang="zh-CN" sz="2600" b="1" dirty="0"/>
              <a:t>5</a:t>
            </a:r>
            <a:r>
              <a:rPr lang="zh-CN" altLang="en-US" sz="2600" b="1" dirty="0"/>
              <a:t>步，因找到一个目标节点而结束。</a:t>
            </a:r>
            <a:endParaRPr lang="zh-CN" altLang="en-US" sz="2600" b="1" dirty="0"/>
          </a:p>
          <a:p>
            <a:pPr marL="0" lvl="0" indent="0" eaLnBrk="1" hangingPunct="1">
              <a:lnSpc>
                <a:spcPct val="120000"/>
              </a:lnSpc>
              <a:spcBef>
                <a:spcPct val="0"/>
              </a:spcBef>
              <a:buClrTx/>
              <a:buSzTx/>
              <a:buFontTx/>
              <a:buNone/>
            </a:pPr>
            <a:r>
              <a:rPr lang="zh-CN" altLang="en-US" sz="2600" b="1" dirty="0"/>
              <a:t>    设</a:t>
            </a:r>
            <a:r>
              <a:rPr lang="en-US" altLang="zh-CN" sz="2600" b="1" dirty="0"/>
              <a:t>t</a:t>
            </a:r>
            <a:r>
              <a:rPr lang="zh-CN" altLang="en-US" sz="2600" b="1" dirty="0"/>
              <a:t>是算法</a:t>
            </a:r>
            <a:r>
              <a:rPr lang="en-US" altLang="zh-CN" sz="2600" b="1" dirty="0"/>
              <a:t>A*</a:t>
            </a:r>
            <a:r>
              <a:rPr lang="zh-CN" altLang="en-US" sz="2600" b="1" dirty="0"/>
              <a:t>找到的目标点，</a:t>
            </a:r>
            <a:endParaRPr lang="zh-CN" altLang="en-US" sz="2600" b="1" dirty="0"/>
          </a:p>
          <a:p>
            <a:pPr marL="0" lvl="0" indent="0" eaLnBrk="1" hangingPunct="1">
              <a:lnSpc>
                <a:spcPct val="120000"/>
              </a:lnSpc>
              <a:spcBef>
                <a:spcPct val="0"/>
              </a:spcBef>
              <a:buClrTx/>
              <a:buSzTx/>
              <a:buFontTx/>
              <a:buNone/>
            </a:pPr>
            <a:r>
              <a:rPr lang="zh-CN" altLang="en-US" sz="2600" b="1" dirty="0"/>
              <a:t>     </a:t>
            </a:r>
            <a:r>
              <a:rPr lang="zh-CN" altLang="en-US" sz="2600" b="1" dirty="0">
                <a:solidFill>
                  <a:srgbClr val="663300"/>
                </a:solidFill>
              </a:rPr>
              <a:t>（下面用反证法证明</a:t>
            </a:r>
            <a:r>
              <a:rPr lang="en-US" altLang="zh-CN" sz="2600" b="1" dirty="0">
                <a:solidFill>
                  <a:srgbClr val="663300"/>
                </a:solidFill>
              </a:rPr>
              <a:t>t </a:t>
            </a:r>
            <a:r>
              <a:rPr lang="zh-CN" altLang="en-US" sz="2600" b="1" dirty="0">
                <a:solidFill>
                  <a:srgbClr val="663300"/>
                </a:solidFill>
              </a:rPr>
              <a:t>在最佳解路上）</a:t>
            </a:r>
            <a:endParaRPr lang="zh-CN" altLang="en-US" sz="2600" dirty="0">
              <a:solidFill>
                <a:srgbClr val="663300"/>
              </a:solidFill>
            </a:endParaRPr>
          </a:p>
        </p:txBody>
      </p:sp>
      <p:sp>
        <p:nvSpPr>
          <p:cNvPr id="58373" name="AutoShape 5"/>
          <p:cNvSpPr/>
          <p:nvPr/>
        </p:nvSpPr>
        <p:spPr>
          <a:xfrm>
            <a:off x="900113" y="981075"/>
            <a:ext cx="7418387" cy="892175"/>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en-US" altLang="zh-CN" sz="3600" b="1" dirty="0">
                <a:solidFill>
                  <a:schemeClr val="tx2"/>
                </a:solidFill>
              </a:rPr>
              <a:t>A*</a:t>
            </a:r>
            <a:r>
              <a:rPr lang="zh-CN" altLang="en-US" sz="3600" b="1" dirty="0">
                <a:solidFill>
                  <a:schemeClr val="tx2"/>
                </a:solidFill>
              </a:rPr>
              <a:t>算法的可采纳性</a:t>
            </a:r>
            <a:endParaRPr lang="zh-CN" altLang="en-US" sz="3600" b="1" dirty="0">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316">
                                            <p:txEl>
                                              <p:charRg st="41" end="5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nodeType="clickEffect">
                                  <p:stCondLst>
                                    <p:cond delay="0"/>
                                  </p:stCondLst>
                                  <p:childTnLst>
                                    <p:set>
                                      <p:cBhvr>
                                        <p:cTn id="10" dur="1" fill="hold">
                                          <p:stCondLst>
                                            <p:cond delay="0"/>
                                          </p:stCondLst>
                                        </p:cTn>
                                        <p:tgtEl>
                                          <p:spTgt spid="269316">
                                            <p:txEl>
                                              <p:charRg st="59" end="155"/>
                                            </p:txEl>
                                          </p:spTgt>
                                        </p:tgtEl>
                                        <p:attrNameLst>
                                          <p:attrName>style.visibility</p:attrName>
                                        </p:attrNameLst>
                                      </p:cBhvr>
                                      <p:to>
                                        <p:strVal val="visible"/>
                                      </p:to>
                                    </p:set>
                                    <p:animEffect transition="in" filter="diamond(in)">
                                      <p:cBhvr>
                                        <p:cTn id="11" dur="2000"/>
                                        <p:tgtEl>
                                          <p:spTgt spid="269316">
                                            <p:txEl>
                                              <p:charRg st="59" end="15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69316">
                                            <p:txEl>
                                              <p:charRg st="155" end="174"/>
                                            </p:txEl>
                                          </p:spTgt>
                                        </p:tgtEl>
                                        <p:attrNameLst>
                                          <p:attrName>style.visibility</p:attrName>
                                        </p:attrNameLst>
                                      </p:cBhvr>
                                      <p:to>
                                        <p:strVal val="visible"/>
                                      </p:to>
                                    </p:set>
                                    <p:anim calcmode="lin" valueType="num">
                                      <p:cBhvr additive="base">
                                        <p:cTn id="16" dur="500" fill="hold"/>
                                        <p:tgtEl>
                                          <p:spTgt spid="269316">
                                            <p:txEl>
                                              <p:charRg st="155" end="17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69316">
                                            <p:txEl>
                                              <p:charRg st="155" end="174"/>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9316">
                                            <p:txEl>
                                              <p:charRg st="174" end="198"/>
                                            </p:txEl>
                                          </p:spTgt>
                                        </p:tgtEl>
                                        <p:attrNameLst>
                                          <p:attrName>style.visibility</p:attrName>
                                        </p:attrNameLst>
                                      </p:cBhvr>
                                      <p:to>
                                        <p:strVal val="visible"/>
                                      </p:to>
                                    </p:set>
                                    <p:animEffect transition="in" filter="blinds(horizontal)">
                                      <p:cBhvr>
                                        <p:cTn id="22" dur="500"/>
                                        <p:tgtEl>
                                          <p:spTgt spid="269316">
                                            <p:txEl>
                                              <p:charRg st="174" end="1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59395"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90820" name="Rectangle 4"/>
          <p:cNvSpPr/>
          <p:nvPr/>
        </p:nvSpPr>
        <p:spPr>
          <a:xfrm>
            <a:off x="755650" y="2133600"/>
            <a:ext cx="8208963" cy="47069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120000"/>
              </a:lnSpc>
              <a:spcBef>
                <a:spcPct val="0"/>
              </a:spcBef>
              <a:buClrTx/>
              <a:buSzTx/>
              <a:buFontTx/>
              <a:buNone/>
            </a:pPr>
            <a:r>
              <a:rPr lang="zh-CN" altLang="en-US" b="1" dirty="0"/>
              <a:t>若</a:t>
            </a:r>
            <a:r>
              <a:rPr lang="en-US" altLang="zh-CN" b="1" dirty="0"/>
              <a:t>t </a:t>
            </a:r>
            <a:r>
              <a:rPr lang="zh-CN" altLang="en-US" b="1" dirty="0"/>
              <a:t>不在最佳解路径上，则 </a:t>
            </a:r>
            <a:endParaRPr lang="zh-CN" altLang="en-US" b="1" dirty="0"/>
          </a:p>
          <a:p>
            <a:pPr marL="0" lvl="0" indent="0" eaLnBrk="1" hangingPunct="1">
              <a:lnSpc>
                <a:spcPct val="120000"/>
              </a:lnSpc>
              <a:spcBef>
                <a:spcPct val="0"/>
              </a:spcBef>
              <a:buClrTx/>
              <a:buSzTx/>
              <a:buFontTx/>
              <a:buNone/>
            </a:pPr>
            <a:r>
              <a:rPr lang="zh-CN" altLang="en-US" b="1" dirty="0"/>
              <a:t>        </a:t>
            </a:r>
            <a:r>
              <a:rPr lang="en-US" altLang="zh-CN" b="1" dirty="0"/>
              <a:t>f(t) = g(t)+h(t)=g(t) </a:t>
            </a:r>
            <a:r>
              <a:rPr lang="zh-CN" altLang="en-US" b="1" dirty="0"/>
              <a:t>＞</a:t>
            </a:r>
            <a:r>
              <a:rPr lang="en-US" altLang="zh-CN" b="1" dirty="0"/>
              <a:t>f*(s)</a:t>
            </a:r>
            <a:endParaRPr lang="en-US" altLang="zh-CN" b="1" dirty="0"/>
          </a:p>
          <a:p>
            <a:pPr marL="0" lvl="0" indent="0" eaLnBrk="1" hangingPunct="1">
              <a:lnSpc>
                <a:spcPct val="120000"/>
              </a:lnSpc>
              <a:spcBef>
                <a:spcPct val="0"/>
              </a:spcBef>
              <a:buClrTx/>
              <a:buSzTx/>
              <a:buFontTx/>
              <a:buNone/>
            </a:pPr>
            <a:r>
              <a:rPr lang="zh-CN" altLang="en-US" b="1" dirty="0"/>
              <a:t>由定理</a:t>
            </a:r>
            <a:r>
              <a:rPr lang="en-US" altLang="zh-CN" b="1" dirty="0"/>
              <a:t>2</a:t>
            </a:r>
            <a:r>
              <a:rPr lang="zh-CN" altLang="en-US" b="1" dirty="0"/>
              <a:t>，</a:t>
            </a:r>
            <a:r>
              <a:rPr lang="en-US" altLang="zh-CN" b="1" dirty="0"/>
              <a:t>A*</a:t>
            </a:r>
            <a:r>
              <a:rPr lang="zh-CN" altLang="en-US" b="1" dirty="0"/>
              <a:t>算法终止前，</a:t>
            </a:r>
            <a:r>
              <a:rPr lang="en-US" altLang="zh-CN" b="1" dirty="0"/>
              <a:t>OPEN</a:t>
            </a:r>
            <a:r>
              <a:rPr lang="zh-CN" altLang="en-US" b="1" dirty="0"/>
              <a:t>表中总有一点</a:t>
            </a:r>
            <a:r>
              <a:rPr lang="en-US" altLang="zh-CN" b="1" dirty="0"/>
              <a:t>n’</a:t>
            </a:r>
            <a:r>
              <a:rPr lang="zh-CN" altLang="en-US" b="1" dirty="0"/>
              <a:t>，使 </a:t>
            </a:r>
            <a:r>
              <a:rPr lang="en-US" altLang="zh-CN" b="1" dirty="0"/>
              <a:t>f(n’)≤f*(s)</a:t>
            </a:r>
            <a:r>
              <a:rPr lang="zh-CN" altLang="en-US" b="1" dirty="0"/>
              <a:t>，因此 </a:t>
            </a:r>
            <a:r>
              <a:rPr lang="en-US" altLang="zh-CN" b="1" dirty="0"/>
              <a:t>f(n’)&lt;f(t)</a:t>
            </a:r>
            <a:r>
              <a:rPr lang="zh-CN" altLang="en-US" b="1" dirty="0"/>
              <a:t>；在</a:t>
            </a:r>
            <a:r>
              <a:rPr lang="en-US" altLang="zh-CN" b="1" dirty="0"/>
              <a:t>OPEN</a:t>
            </a:r>
            <a:r>
              <a:rPr lang="zh-CN" altLang="en-US" b="1" dirty="0"/>
              <a:t>表的排序中，节点</a:t>
            </a:r>
            <a:r>
              <a:rPr lang="en-US" altLang="zh-CN" b="1" dirty="0"/>
              <a:t>n’</a:t>
            </a:r>
            <a:r>
              <a:rPr lang="zh-CN" altLang="en-US" b="1" dirty="0"/>
              <a:t>应排在节点</a:t>
            </a:r>
            <a:r>
              <a:rPr lang="en-US" altLang="zh-CN" b="1" dirty="0"/>
              <a:t>t</a:t>
            </a:r>
            <a:r>
              <a:rPr lang="zh-CN" altLang="en-US" b="1" dirty="0"/>
              <a:t>的前面。</a:t>
            </a:r>
            <a:endParaRPr lang="zh-CN" altLang="en-US" b="1" dirty="0"/>
          </a:p>
          <a:p>
            <a:pPr marL="0" lvl="0" indent="0" eaLnBrk="1" hangingPunct="1">
              <a:lnSpc>
                <a:spcPct val="120000"/>
              </a:lnSpc>
              <a:spcBef>
                <a:spcPct val="0"/>
              </a:spcBef>
              <a:buClrTx/>
              <a:buSzTx/>
              <a:buFontTx/>
              <a:buNone/>
            </a:pPr>
            <a:r>
              <a:rPr lang="zh-CN" altLang="en-US" b="1" dirty="0"/>
              <a:t>因此，算法</a:t>
            </a:r>
            <a:r>
              <a:rPr lang="en-US" altLang="zh-CN" b="1" dirty="0"/>
              <a:t>A*</a:t>
            </a:r>
            <a:r>
              <a:rPr lang="zh-CN" altLang="en-US" b="1" dirty="0"/>
              <a:t>算法终止前应选</a:t>
            </a:r>
            <a:r>
              <a:rPr lang="en-US" altLang="zh-CN" b="1" dirty="0"/>
              <a:t>n’</a:t>
            </a:r>
            <a:r>
              <a:rPr lang="zh-CN" altLang="en-US" b="1" dirty="0"/>
              <a:t>去扩展，而不会选</a:t>
            </a:r>
            <a:r>
              <a:rPr lang="en-US" altLang="zh-CN" b="1" dirty="0"/>
              <a:t>t</a:t>
            </a:r>
            <a:r>
              <a:rPr lang="zh-CN" altLang="en-US" b="1" dirty="0"/>
              <a:t>，与算法</a:t>
            </a:r>
            <a:r>
              <a:rPr lang="en-US" altLang="zh-CN" b="1" dirty="0"/>
              <a:t>A*</a:t>
            </a:r>
            <a:r>
              <a:rPr lang="zh-CN" altLang="en-US" b="1" dirty="0"/>
              <a:t>终止于</a:t>
            </a:r>
            <a:r>
              <a:rPr lang="en-US" altLang="zh-CN" b="1" dirty="0"/>
              <a:t>t</a:t>
            </a:r>
            <a:r>
              <a:rPr lang="zh-CN" altLang="en-US" b="1" dirty="0"/>
              <a:t>矛盾。</a:t>
            </a:r>
            <a:r>
              <a:rPr lang="zh-CN" altLang="en-US" sz="1800" dirty="0"/>
              <a:t> </a:t>
            </a:r>
            <a:endParaRPr lang="zh-CN" altLang="en-US" sz="1800" dirty="0"/>
          </a:p>
          <a:p>
            <a:pPr marL="0" lvl="0" indent="0" eaLnBrk="1" hangingPunct="1">
              <a:lnSpc>
                <a:spcPct val="120000"/>
              </a:lnSpc>
              <a:spcBef>
                <a:spcPct val="0"/>
              </a:spcBef>
              <a:buClrTx/>
              <a:buSzTx/>
              <a:buFontTx/>
              <a:buNone/>
            </a:pPr>
            <a:r>
              <a:rPr lang="zh-CN" altLang="en-US" b="1" dirty="0"/>
              <a:t>故原假设不对，</a:t>
            </a:r>
            <a:r>
              <a:rPr lang="en-US" altLang="zh-CN" b="1" dirty="0"/>
              <a:t>s</a:t>
            </a:r>
            <a:r>
              <a:rPr lang="zh-CN" altLang="en-US" b="1" dirty="0"/>
              <a:t>到</a:t>
            </a:r>
            <a:r>
              <a:rPr lang="en-US" altLang="zh-CN" b="1" dirty="0"/>
              <a:t>t</a:t>
            </a:r>
            <a:r>
              <a:rPr lang="zh-CN" altLang="en-US" b="1" dirty="0"/>
              <a:t>是最佳路。</a:t>
            </a:r>
            <a:endParaRPr lang="zh-CN" altLang="en-US" b="1" dirty="0"/>
          </a:p>
          <a:p>
            <a:pPr marL="0" lvl="0" indent="0" eaLnBrk="1" hangingPunct="1">
              <a:lnSpc>
                <a:spcPct val="120000"/>
              </a:lnSpc>
              <a:spcBef>
                <a:spcPct val="0"/>
              </a:spcBef>
              <a:buClrTx/>
              <a:buSzTx/>
              <a:buFontTx/>
              <a:buNone/>
            </a:pPr>
            <a:r>
              <a:rPr lang="zh-CN" altLang="en-US" b="1" dirty="0"/>
              <a:t>证毕</a:t>
            </a:r>
            <a:endParaRPr lang="zh-CN" altLang="en-US" b="1" dirty="0"/>
          </a:p>
        </p:txBody>
      </p:sp>
      <p:sp>
        <p:nvSpPr>
          <p:cNvPr id="59397" name="AutoShape 6"/>
          <p:cNvSpPr/>
          <p:nvPr/>
        </p:nvSpPr>
        <p:spPr>
          <a:xfrm>
            <a:off x="900113" y="981075"/>
            <a:ext cx="7418387" cy="892175"/>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en-US" altLang="zh-CN" sz="3600" b="1" dirty="0">
                <a:solidFill>
                  <a:schemeClr val="tx2"/>
                </a:solidFill>
              </a:rPr>
              <a:t>A*</a:t>
            </a:r>
            <a:r>
              <a:rPr lang="zh-CN" altLang="en-US" sz="3600" b="1" dirty="0">
                <a:solidFill>
                  <a:schemeClr val="tx2"/>
                </a:solidFill>
              </a:rPr>
              <a:t>算法的可采纳性</a:t>
            </a:r>
            <a:r>
              <a:rPr lang="en-US" altLang="zh-CN" sz="3600" b="1" dirty="0">
                <a:solidFill>
                  <a:schemeClr val="tx2"/>
                </a:solidFill>
              </a:rPr>
              <a:t>……</a:t>
            </a:r>
            <a:r>
              <a:rPr lang="zh-CN" altLang="en-US" sz="3600" b="1" dirty="0">
                <a:solidFill>
                  <a:schemeClr val="tx2"/>
                </a:solidFill>
              </a:rPr>
              <a:t>定理</a:t>
            </a:r>
            <a:r>
              <a:rPr lang="en-US" altLang="zh-CN" sz="3600" b="1" dirty="0">
                <a:solidFill>
                  <a:schemeClr val="tx2"/>
                </a:solidFill>
              </a:rPr>
              <a:t>4</a:t>
            </a:r>
            <a:r>
              <a:rPr lang="en-US" altLang="zh-CN" b="1" dirty="0">
                <a:solidFill>
                  <a:srgbClr val="0033CC"/>
                </a:solidFill>
              </a:rPr>
              <a:t> </a:t>
            </a:r>
            <a:endParaRPr lang="en-US" altLang="zh-CN" b="1" dirty="0">
              <a:solidFill>
                <a:srgbClr val="0033CC"/>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0820">
                                            <p:txEl>
                                              <p:charRg st="0"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0820">
                                            <p:txEl>
                                              <p:charRg st="15" end="5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0820">
                                            <p:txEl>
                                              <p:charRg st="52" end="13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0820">
                                            <p:txEl>
                                              <p:charRg st="132" end="172"/>
                                            </p:txEl>
                                          </p:spTgt>
                                        </p:tgtEl>
                                        <p:attrNameLst>
                                          <p:attrName>style.visibility</p:attrName>
                                        </p:attrNameLst>
                                      </p:cBhvr>
                                      <p:to>
                                        <p:strVal val="visible"/>
                                      </p:to>
                                    </p:set>
                                    <p:anim calcmode="lin" valueType="num">
                                      <p:cBhvr additive="base">
                                        <p:cTn id="17" dur="500" fill="hold"/>
                                        <p:tgtEl>
                                          <p:spTgt spid="290820">
                                            <p:txEl>
                                              <p:charRg st="132" end="17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0820">
                                            <p:txEl>
                                              <p:charRg st="132" end="17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90820">
                                            <p:txEl>
                                              <p:charRg st="172" end="188"/>
                                            </p:txEl>
                                          </p:spTgt>
                                        </p:tgtEl>
                                        <p:attrNameLst>
                                          <p:attrName>style.visibility</p:attrName>
                                        </p:attrNameLst>
                                      </p:cBhvr>
                                      <p:to>
                                        <p:strVal val="visible"/>
                                      </p:to>
                                    </p:set>
                                    <p:anim calcmode="lin" valueType="num">
                                      <p:cBhvr additive="base">
                                        <p:cTn id="23" dur="500" fill="hold"/>
                                        <p:tgtEl>
                                          <p:spTgt spid="290820">
                                            <p:txEl>
                                              <p:charRg st="172" end="18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0820">
                                            <p:txEl>
                                              <p:charRg st="172" end="18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90820">
                                            <p:txEl>
                                              <p:charRg st="188" end="191"/>
                                            </p:txEl>
                                          </p:spTgt>
                                        </p:tgtEl>
                                        <p:attrNameLst>
                                          <p:attrName>style.visibility</p:attrName>
                                        </p:attrNameLst>
                                      </p:cBhvr>
                                      <p:to>
                                        <p:strVal val="visible"/>
                                      </p:to>
                                    </p:set>
                                    <p:animEffect transition="in" filter="wipe(down)">
                                      <p:cBhvr>
                                        <p:cTn id="29" dur="500"/>
                                        <p:tgtEl>
                                          <p:spTgt spid="290820">
                                            <p:txEl>
                                              <p:charRg st="188" end="1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60419"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91844" name="Rectangle 4"/>
          <p:cNvSpPr/>
          <p:nvPr/>
        </p:nvSpPr>
        <p:spPr>
          <a:xfrm>
            <a:off x="755650" y="2492375"/>
            <a:ext cx="8064500" cy="41925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r>
              <a:rPr lang="zh-CN" altLang="en-US" b="1" dirty="0">
                <a:solidFill>
                  <a:srgbClr val="0033CC"/>
                </a:solidFill>
              </a:rPr>
              <a:t>定理</a:t>
            </a:r>
            <a:r>
              <a:rPr lang="en-US" altLang="zh-CN" b="1" dirty="0">
                <a:solidFill>
                  <a:srgbClr val="0033CC"/>
                </a:solidFill>
              </a:rPr>
              <a:t>5  </a:t>
            </a:r>
            <a:r>
              <a:rPr lang="zh-CN" altLang="en-US" b="1" dirty="0">
                <a:solidFill>
                  <a:srgbClr val="0033CC"/>
                </a:solidFill>
              </a:rPr>
              <a:t>算法</a:t>
            </a:r>
            <a:r>
              <a:rPr lang="en-US" altLang="zh-CN" b="1" dirty="0">
                <a:solidFill>
                  <a:srgbClr val="0033CC"/>
                </a:solidFill>
              </a:rPr>
              <a:t>A*</a:t>
            </a:r>
            <a:r>
              <a:rPr lang="zh-CN" altLang="en-US" b="1" dirty="0">
                <a:solidFill>
                  <a:srgbClr val="0033CC"/>
                </a:solidFill>
              </a:rPr>
              <a:t>选择的任意扩展点</a:t>
            </a:r>
            <a:r>
              <a:rPr lang="en-US" altLang="zh-CN" b="1" dirty="0">
                <a:solidFill>
                  <a:srgbClr val="0033CC"/>
                </a:solidFill>
              </a:rPr>
              <a:t>n</a:t>
            </a:r>
            <a:r>
              <a:rPr lang="zh-CN" altLang="en-US" b="1" dirty="0">
                <a:solidFill>
                  <a:srgbClr val="0033CC"/>
                </a:solidFill>
              </a:rPr>
              <a:t>都有</a:t>
            </a:r>
            <a:r>
              <a:rPr lang="en-US" altLang="zh-CN" b="1" dirty="0">
                <a:solidFill>
                  <a:srgbClr val="0033CC"/>
                </a:solidFill>
              </a:rPr>
              <a:t>f(n)≤f*(s)</a:t>
            </a:r>
            <a:endParaRPr lang="en-US" altLang="zh-CN" b="1" dirty="0">
              <a:solidFill>
                <a:srgbClr val="0033CC"/>
              </a:solidFill>
            </a:endParaRPr>
          </a:p>
          <a:p>
            <a:pPr marL="0" lvl="0" indent="0" eaLnBrk="1" hangingPunct="1">
              <a:spcBef>
                <a:spcPct val="30000"/>
              </a:spcBef>
              <a:buClrTx/>
              <a:buSzTx/>
              <a:buFontTx/>
              <a:buNone/>
            </a:pPr>
            <a:r>
              <a:rPr lang="zh-CN" altLang="en-US" b="1" dirty="0"/>
              <a:t>证明：</a:t>
            </a:r>
            <a:endParaRPr lang="zh-CN" altLang="en-US" b="1" dirty="0"/>
          </a:p>
          <a:p>
            <a:pPr marL="0" lvl="0" indent="0" eaLnBrk="1" hangingPunct="1">
              <a:spcBef>
                <a:spcPct val="30000"/>
              </a:spcBef>
              <a:buClrTx/>
              <a:buSzTx/>
              <a:buFontTx/>
              <a:buNone/>
            </a:pPr>
            <a:r>
              <a:rPr lang="zh-CN" altLang="en-US" b="1" dirty="0"/>
              <a:t>若</a:t>
            </a:r>
            <a:r>
              <a:rPr lang="en-US" altLang="zh-CN" b="1" dirty="0"/>
              <a:t>n</a:t>
            </a:r>
            <a:r>
              <a:rPr lang="zh-CN" altLang="en-US" b="1" dirty="0"/>
              <a:t>是目标点，由定理</a:t>
            </a:r>
            <a:r>
              <a:rPr lang="en-US" altLang="zh-CN" b="1" dirty="0"/>
              <a:t>4</a:t>
            </a:r>
            <a:r>
              <a:rPr lang="zh-CN" altLang="en-US" b="1" dirty="0"/>
              <a:t>，</a:t>
            </a:r>
            <a:r>
              <a:rPr lang="en-US" altLang="zh-CN" b="1" dirty="0"/>
              <a:t>f(n)=f*(s) </a:t>
            </a:r>
            <a:r>
              <a:rPr lang="zh-CN" altLang="en-US" b="1" dirty="0"/>
              <a:t>。</a:t>
            </a:r>
            <a:endParaRPr lang="zh-CN" altLang="en-US" b="1" dirty="0"/>
          </a:p>
          <a:p>
            <a:pPr marL="0" lvl="0" indent="0" eaLnBrk="1" hangingPunct="1">
              <a:spcBef>
                <a:spcPct val="0"/>
              </a:spcBef>
              <a:buClrTx/>
              <a:buSzTx/>
              <a:buFontTx/>
              <a:buNone/>
            </a:pPr>
            <a:r>
              <a:rPr lang="zh-CN" altLang="en-US" b="1" dirty="0"/>
              <a:t>若</a:t>
            </a:r>
            <a:r>
              <a:rPr lang="en-US" altLang="zh-CN" b="1" dirty="0"/>
              <a:t>n</a:t>
            </a:r>
            <a:r>
              <a:rPr lang="zh-CN" altLang="en-US" b="1" dirty="0"/>
              <a:t>不是目标点，由定理</a:t>
            </a:r>
            <a:r>
              <a:rPr lang="en-US" altLang="zh-CN" b="1" dirty="0"/>
              <a:t>2 </a:t>
            </a:r>
            <a:r>
              <a:rPr lang="zh-CN" altLang="en-US" b="1" dirty="0"/>
              <a:t>，</a:t>
            </a:r>
            <a:r>
              <a:rPr lang="en-US" altLang="zh-CN" b="1" dirty="0"/>
              <a:t>A*</a:t>
            </a:r>
            <a:r>
              <a:rPr lang="zh-CN" altLang="en-US" b="1" dirty="0"/>
              <a:t>算法终止前，</a:t>
            </a:r>
            <a:r>
              <a:rPr lang="en-US" altLang="zh-CN" b="1" dirty="0"/>
              <a:t>OPEN</a:t>
            </a:r>
            <a:r>
              <a:rPr lang="zh-CN" altLang="en-US" b="1" dirty="0"/>
              <a:t>表中总有点</a:t>
            </a:r>
            <a:r>
              <a:rPr lang="en-US" altLang="zh-CN" b="1" dirty="0"/>
              <a:t>n’</a:t>
            </a:r>
            <a:r>
              <a:rPr lang="zh-CN" altLang="en-US" b="1" dirty="0"/>
              <a:t>，使 </a:t>
            </a:r>
            <a:r>
              <a:rPr lang="en-US" altLang="zh-CN" b="1" dirty="0"/>
              <a:t>f(n’)≤f*(s)</a:t>
            </a:r>
            <a:r>
              <a:rPr lang="zh-CN" altLang="en-US" b="1" dirty="0"/>
              <a:t>。</a:t>
            </a:r>
            <a:endParaRPr lang="zh-CN" altLang="en-US" b="1" dirty="0"/>
          </a:p>
          <a:p>
            <a:pPr marL="0" lvl="0" indent="0" eaLnBrk="1" hangingPunct="1">
              <a:spcBef>
                <a:spcPct val="0"/>
              </a:spcBef>
              <a:buClrTx/>
              <a:buSzTx/>
              <a:buFontTx/>
              <a:buNone/>
            </a:pPr>
            <a:r>
              <a:rPr lang="zh-CN" altLang="en-US" b="1" dirty="0"/>
              <a:t>       若</a:t>
            </a:r>
            <a:r>
              <a:rPr lang="en-US" altLang="zh-CN" b="1" dirty="0"/>
              <a:t>n=n’,</a:t>
            </a:r>
            <a:r>
              <a:rPr lang="zh-CN" altLang="en-US" b="1" dirty="0"/>
              <a:t>则</a:t>
            </a:r>
            <a:r>
              <a:rPr lang="en-US" altLang="zh-CN" b="1" dirty="0"/>
              <a:t>f(n)= f(n’)≤f*(s)</a:t>
            </a:r>
            <a:r>
              <a:rPr lang="zh-CN" altLang="en-US" b="1" dirty="0"/>
              <a:t>。</a:t>
            </a:r>
            <a:endParaRPr lang="zh-CN" altLang="en-US" b="1" dirty="0"/>
          </a:p>
          <a:p>
            <a:pPr marL="0" lvl="0" indent="0" eaLnBrk="1" hangingPunct="1">
              <a:spcBef>
                <a:spcPct val="0"/>
              </a:spcBef>
              <a:buClrTx/>
              <a:buSzTx/>
              <a:buFontTx/>
              <a:buNone/>
            </a:pPr>
            <a:r>
              <a:rPr lang="zh-CN" altLang="en-US" b="1" dirty="0"/>
              <a:t>       否则，根据</a:t>
            </a:r>
            <a:r>
              <a:rPr lang="en-US" altLang="zh-CN" b="1" dirty="0"/>
              <a:t>OPEN</a:t>
            </a:r>
            <a:r>
              <a:rPr lang="zh-CN" altLang="en-US" b="1" dirty="0"/>
              <a:t>表按</a:t>
            </a:r>
            <a:r>
              <a:rPr lang="en-US" altLang="zh-CN" b="1" dirty="0"/>
              <a:t>f</a:t>
            </a:r>
            <a:r>
              <a:rPr lang="zh-CN" altLang="en-US" b="1" dirty="0"/>
              <a:t>值递增排序，此时，算法</a:t>
            </a:r>
            <a:r>
              <a:rPr lang="en-US" altLang="zh-CN" b="1" dirty="0"/>
              <a:t>A*</a:t>
            </a:r>
            <a:r>
              <a:rPr lang="zh-CN" altLang="en-US" b="1" dirty="0"/>
              <a:t>选择</a:t>
            </a:r>
            <a:r>
              <a:rPr lang="en-US" altLang="zh-CN" b="1" dirty="0"/>
              <a:t>n</a:t>
            </a:r>
            <a:r>
              <a:rPr lang="zh-CN" altLang="en-US" b="1" dirty="0"/>
              <a:t>而没有选择</a:t>
            </a:r>
            <a:r>
              <a:rPr lang="en-US" altLang="zh-CN" b="1" dirty="0"/>
              <a:t>n’</a:t>
            </a:r>
            <a:r>
              <a:rPr lang="zh-CN" altLang="en-US" b="1" dirty="0"/>
              <a:t>，必有：</a:t>
            </a:r>
            <a:endParaRPr lang="zh-CN" altLang="en-US" b="1" dirty="0"/>
          </a:p>
          <a:p>
            <a:pPr marL="0" lvl="0" indent="0" eaLnBrk="1" hangingPunct="1">
              <a:spcBef>
                <a:spcPct val="0"/>
              </a:spcBef>
              <a:buClrTx/>
              <a:buSzTx/>
              <a:buFontTx/>
              <a:buNone/>
            </a:pPr>
            <a:r>
              <a:rPr lang="zh-CN" altLang="en-US" b="1" dirty="0"/>
              <a:t>       </a:t>
            </a:r>
            <a:r>
              <a:rPr lang="en-US" altLang="zh-CN" b="1" dirty="0"/>
              <a:t>f(n)≤ f(n’)</a:t>
            </a:r>
            <a:r>
              <a:rPr lang="zh-CN" altLang="en-US" b="1" dirty="0"/>
              <a:t>，故</a:t>
            </a:r>
            <a:r>
              <a:rPr lang="en-US" altLang="zh-CN" b="1" dirty="0"/>
              <a:t>f(n) ≤f*(s)            </a:t>
            </a:r>
            <a:r>
              <a:rPr lang="zh-CN" altLang="en-US" b="1" dirty="0"/>
              <a:t>证毕。</a:t>
            </a:r>
            <a:endParaRPr lang="zh-CN" altLang="en-US" b="1" dirty="0"/>
          </a:p>
        </p:txBody>
      </p:sp>
      <p:sp>
        <p:nvSpPr>
          <p:cNvPr id="60421" name="AutoShape 5"/>
          <p:cNvSpPr/>
          <p:nvPr/>
        </p:nvSpPr>
        <p:spPr>
          <a:xfrm>
            <a:off x="900113" y="981075"/>
            <a:ext cx="7418387" cy="892175"/>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en-US" altLang="zh-CN" sz="3600" b="1" dirty="0">
                <a:solidFill>
                  <a:schemeClr val="tx2"/>
                </a:solidFill>
              </a:rPr>
              <a:t>A*</a:t>
            </a:r>
            <a:r>
              <a:rPr lang="zh-CN" altLang="en-US" sz="3600" b="1" dirty="0">
                <a:solidFill>
                  <a:schemeClr val="tx2"/>
                </a:solidFill>
              </a:rPr>
              <a:t>算法的可采纳性</a:t>
            </a:r>
            <a:endParaRPr lang="zh-CN" altLang="en-US" sz="3600" b="1" dirty="0">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1844">
                                            <p:txEl>
                                              <p:charRg st="31" end="35"/>
                                            </p:txEl>
                                          </p:spTgt>
                                        </p:tgtEl>
                                        <p:attrNameLst>
                                          <p:attrName>style.visibility</p:attrName>
                                        </p:attrNameLst>
                                      </p:cBhvr>
                                      <p:to>
                                        <p:strVal val="visible"/>
                                      </p:to>
                                    </p:set>
                                    <p:animEffect transition="in" filter="box(in)">
                                      <p:cBhvr>
                                        <p:cTn id="7" dur="500"/>
                                        <p:tgtEl>
                                          <p:spTgt spid="291844">
                                            <p:txEl>
                                              <p:charRg st="31"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91844">
                                            <p:txEl>
                                              <p:charRg st="35" end="60"/>
                                            </p:txEl>
                                          </p:spTgt>
                                        </p:tgtEl>
                                        <p:attrNameLst>
                                          <p:attrName>style.visibility</p:attrName>
                                        </p:attrNameLst>
                                      </p:cBhvr>
                                      <p:to>
                                        <p:strVal val="visible"/>
                                      </p:to>
                                    </p:set>
                                    <p:animEffect transition="in" filter="box(in)">
                                      <p:cBhvr>
                                        <p:cTn id="12" dur="500"/>
                                        <p:tgtEl>
                                          <p:spTgt spid="291844">
                                            <p:txEl>
                                              <p:charRg st="35" end="6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91844">
                                            <p:txEl>
                                              <p:charRg st="60" end="109"/>
                                            </p:txEl>
                                          </p:spTgt>
                                        </p:tgtEl>
                                        <p:attrNameLst>
                                          <p:attrName>style.visibility</p:attrName>
                                        </p:attrNameLst>
                                      </p:cBhvr>
                                      <p:to>
                                        <p:strVal val="visible"/>
                                      </p:to>
                                    </p:set>
                                    <p:animEffect transition="in" filter="box(in)">
                                      <p:cBhvr>
                                        <p:cTn id="17" dur="500"/>
                                        <p:tgtEl>
                                          <p:spTgt spid="291844">
                                            <p:txEl>
                                              <p:charRg st="60" end="10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91844">
                                            <p:txEl>
                                              <p:charRg st="109" end="142"/>
                                            </p:txEl>
                                          </p:spTgt>
                                        </p:tgtEl>
                                        <p:attrNameLst>
                                          <p:attrName>style.visibility</p:attrName>
                                        </p:attrNameLst>
                                      </p:cBhvr>
                                      <p:to>
                                        <p:strVal val="visible"/>
                                      </p:to>
                                    </p:set>
                                    <p:animEffect transition="in" filter="box(in)">
                                      <p:cBhvr>
                                        <p:cTn id="22" dur="500"/>
                                        <p:tgtEl>
                                          <p:spTgt spid="291844">
                                            <p:txEl>
                                              <p:charRg st="109" end="14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91844">
                                            <p:txEl>
                                              <p:charRg st="142" end="189"/>
                                            </p:txEl>
                                          </p:spTgt>
                                        </p:tgtEl>
                                        <p:attrNameLst>
                                          <p:attrName>style.visibility</p:attrName>
                                        </p:attrNameLst>
                                      </p:cBhvr>
                                      <p:to>
                                        <p:strVal val="visible"/>
                                      </p:to>
                                    </p:set>
                                    <p:animEffect transition="in" filter="checkerboard(across)">
                                      <p:cBhvr>
                                        <p:cTn id="27" dur="500"/>
                                        <p:tgtEl>
                                          <p:spTgt spid="291844">
                                            <p:txEl>
                                              <p:charRg st="142" end="189"/>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291844">
                                            <p:txEl>
                                              <p:charRg st="189" end="236"/>
                                            </p:txEl>
                                          </p:spTgt>
                                        </p:tgtEl>
                                        <p:attrNameLst>
                                          <p:attrName>style.visibility</p:attrName>
                                        </p:attrNameLst>
                                      </p:cBhvr>
                                      <p:to>
                                        <p:strVal val="visible"/>
                                      </p:to>
                                    </p:set>
                                    <p:animEffect transition="in" filter="checkerboard(across)">
                                      <p:cBhvr>
                                        <p:cTn id="30" dur="500"/>
                                        <p:tgtEl>
                                          <p:spTgt spid="291844">
                                            <p:txEl>
                                              <p:charRg st="189" end="2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61443"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61444" name="Rectangle 4"/>
          <p:cNvSpPr/>
          <p:nvPr/>
        </p:nvSpPr>
        <p:spPr>
          <a:xfrm>
            <a:off x="755650" y="2349500"/>
            <a:ext cx="7777163" cy="38100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120000"/>
              </a:lnSpc>
              <a:spcBef>
                <a:spcPct val="0"/>
              </a:spcBef>
              <a:buClrTx/>
              <a:buSzTx/>
              <a:buFontTx/>
              <a:buNone/>
            </a:pPr>
            <a:r>
              <a:rPr lang="zh-CN" altLang="en-US" b="1" dirty="0">
                <a:solidFill>
                  <a:srgbClr val="0033CC"/>
                </a:solidFill>
                <a:latin typeface="Times New Roman" panose="02020603050405020304" pitchFamily="18" charset="0"/>
              </a:rPr>
              <a:t>定义  设</a:t>
            </a:r>
            <a:r>
              <a:rPr lang="en-US" altLang="zh-CN" b="1" dirty="0">
                <a:solidFill>
                  <a:srgbClr val="0033CC"/>
                </a:solidFill>
                <a:latin typeface="Times New Roman" panose="02020603050405020304" pitchFamily="18" charset="0"/>
              </a:rPr>
              <a:t>A</a:t>
            </a:r>
            <a:r>
              <a:rPr lang="en-US" altLang="zh-CN" b="1" baseline="-25000" dirty="0">
                <a:solidFill>
                  <a:srgbClr val="0033CC"/>
                </a:solidFill>
                <a:latin typeface="Times New Roman" panose="02020603050405020304" pitchFamily="18" charset="0"/>
              </a:rPr>
              <a:t>1</a:t>
            </a:r>
            <a:r>
              <a:rPr lang="zh-CN" altLang="en-US" b="1" dirty="0">
                <a:solidFill>
                  <a:srgbClr val="0033CC"/>
                </a:solidFill>
                <a:latin typeface="Times New Roman" panose="02020603050405020304" pitchFamily="18" charset="0"/>
              </a:rPr>
              <a:t>和</a:t>
            </a:r>
            <a:r>
              <a:rPr lang="en-US" altLang="zh-CN" b="1" dirty="0">
                <a:solidFill>
                  <a:srgbClr val="0033CC"/>
                </a:solidFill>
                <a:latin typeface="Times New Roman" panose="02020603050405020304" pitchFamily="18" charset="0"/>
              </a:rPr>
              <a:t>A</a:t>
            </a:r>
            <a:r>
              <a:rPr lang="en-US" altLang="zh-CN" b="1" baseline="-25000" dirty="0">
                <a:solidFill>
                  <a:srgbClr val="0033CC"/>
                </a:solidFill>
                <a:latin typeface="Times New Roman" panose="02020603050405020304" pitchFamily="18" charset="0"/>
              </a:rPr>
              <a:t>2</a:t>
            </a:r>
            <a:r>
              <a:rPr lang="zh-CN" altLang="en-US" b="1" dirty="0">
                <a:solidFill>
                  <a:srgbClr val="0033CC"/>
                </a:solidFill>
                <a:latin typeface="Times New Roman" panose="02020603050405020304" pitchFamily="18" charset="0"/>
              </a:rPr>
              <a:t>是两个 </a:t>
            </a:r>
            <a:r>
              <a:rPr lang="en-US" altLang="zh-CN" b="1" dirty="0">
                <a:solidFill>
                  <a:srgbClr val="0033CC"/>
                </a:solidFill>
                <a:latin typeface="Times New Roman" panose="02020603050405020304" pitchFamily="18" charset="0"/>
              </a:rPr>
              <a:t>A*</a:t>
            </a:r>
            <a:r>
              <a:rPr lang="zh-CN" altLang="en-US" b="1" dirty="0">
                <a:solidFill>
                  <a:srgbClr val="0033CC"/>
                </a:solidFill>
                <a:latin typeface="Times New Roman" panose="02020603050405020304" pitchFamily="18" charset="0"/>
              </a:rPr>
              <a:t>算法，分别使用如下两个估价函数：</a:t>
            </a:r>
            <a:endParaRPr lang="zh-CN" altLang="en-US" b="1" dirty="0">
              <a:solidFill>
                <a:srgbClr val="0033CC"/>
              </a:solidFill>
              <a:latin typeface="Times New Roman" panose="02020603050405020304" pitchFamily="18" charset="0"/>
            </a:endParaRPr>
          </a:p>
          <a:p>
            <a:pPr marL="0" lvl="0" indent="0" eaLnBrk="1" hangingPunct="1">
              <a:lnSpc>
                <a:spcPct val="120000"/>
              </a:lnSpc>
              <a:spcBef>
                <a:spcPct val="0"/>
              </a:spcBef>
              <a:buClrTx/>
              <a:buSzTx/>
              <a:buFontTx/>
              <a:buNone/>
            </a:pPr>
            <a:r>
              <a:rPr lang="zh-CN" altLang="en-US" b="1" dirty="0">
                <a:solidFill>
                  <a:srgbClr val="0033CC"/>
                </a:solidFill>
                <a:latin typeface="Times New Roman" panose="02020603050405020304" pitchFamily="18" charset="0"/>
              </a:rPr>
              <a:t>                     </a:t>
            </a:r>
            <a:r>
              <a:rPr lang="en-US" altLang="zh-CN" b="1" dirty="0">
                <a:solidFill>
                  <a:srgbClr val="0033CC"/>
                </a:solidFill>
                <a:latin typeface="Times New Roman" panose="02020603050405020304" pitchFamily="18" charset="0"/>
              </a:rPr>
              <a:t>f</a:t>
            </a:r>
            <a:r>
              <a:rPr lang="en-US" altLang="zh-CN" b="1" baseline="-25000" dirty="0">
                <a:solidFill>
                  <a:srgbClr val="0033CC"/>
                </a:solidFill>
                <a:latin typeface="Times New Roman" panose="02020603050405020304" pitchFamily="18" charset="0"/>
              </a:rPr>
              <a:t>1</a:t>
            </a:r>
            <a:r>
              <a:rPr lang="en-US" altLang="zh-CN" b="1" dirty="0">
                <a:solidFill>
                  <a:srgbClr val="0033CC"/>
                </a:solidFill>
                <a:latin typeface="Times New Roman" panose="02020603050405020304" pitchFamily="18" charset="0"/>
              </a:rPr>
              <a:t>(n)=g</a:t>
            </a:r>
            <a:r>
              <a:rPr lang="en-US" altLang="zh-CN" b="1" baseline="-25000" dirty="0">
                <a:solidFill>
                  <a:srgbClr val="0033CC"/>
                </a:solidFill>
                <a:latin typeface="Times New Roman" panose="02020603050405020304" pitchFamily="18" charset="0"/>
              </a:rPr>
              <a:t>1</a:t>
            </a:r>
            <a:r>
              <a:rPr lang="en-US" altLang="zh-CN" b="1" dirty="0">
                <a:solidFill>
                  <a:srgbClr val="0033CC"/>
                </a:solidFill>
                <a:latin typeface="Times New Roman" panose="02020603050405020304" pitchFamily="18" charset="0"/>
              </a:rPr>
              <a:t>(n)+h</a:t>
            </a:r>
            <a:r>
              <a:rPr lang="en-US" altLang="zh-CN" b="1" baseline="-25000" dirty="0">
                <a:solidFill>
                  <a:srgbClr val="0033CC"/>
                </a:solidFill>
                <a:latin typeface="Times New Roman" panose="02020603050405020304" pitchFamily="18" charset="0"/>
              </a:rPr>
              <a:t>1</a:t>
            </a:r>
            <a:r>
              <a:rPr lang="en-US" altLang="zh-CN" b="1" dirty="0">
                <a:solidFill>
                  <a:srgbClr val="0033CC"/>
                </a:solidFill>
                <a:latin typeface="Times New Roman" panose="02020603050405020304" pitchFamily="18" charset="0"/>
              </a:rPr>
              <a:t>(n)     </a:t>
            </a:r>
            <a:endParaRPr lang="en-US" altLang="zh-CN" b="1" dirty="0">
              <a:solidFill>
                <a:srgbClr val="0033CC"/>
              </a:solidFill>
              <a:latin typeface="Times New Roman" panose="02020603050405020304" pitchFamily="18" charset="0"/>
            </a:endParaRPr>
          </a:p>
          <a:p>
            <a:pPr marL="0" lvl="0" indent="0" eaLnBrk="1" hangingPunct="1">
              <a:lnSpc>
                <a:spcPct val="120000"/>
              </a:lnSpc>
              <a:spcBef>
                <a:spcPct val="0"/>
              </a:spcBef>
              <a:buClrTx/>
              <a:buSzTx/>
              <a:buFontTx/>
              <a:buNone/>
            </a:pPr>
            <a:r>
              <a:rPr lang="en-US" altLang="zh-CN" b="1" dirty="0">
                <a:solidFill>
                  <a:srgbClr val="0033CC"/>
                </a:solidFill>
                <a:latin typeface="Times New Roman" panose="02020603050405020304" pitchFamily="18" charset="0"/>
              </a:rPr>
              <a:t>                     f</a:t>
            </a:r>
            <a:r>
              <a:rPr lang="en-US" altLang="zh-CN" b="1" baseline="-25000" dirty="0">
                <a:solidFill>
                  <a:srgbClr val="0033CC"/>
                </a:solidFill>
                <a:latin typeface="Times New Roman" panose="02020603050405020304" pitchFamily="18" charset="0"/>
              </a:rPr>
              <a:t>2</a:t>
            </a:r>
            <a:r>
              <a:rPr lang="en-US" altLang="zh-CN" b="1" dirty="0">
                <a:solidFill>
                  <a:srgbClr val="0033CC"/>
                </a:solidFill>
                <a:latin typeface="Times New Roman" panose="02020603050405020304" pitchFamily="18" charset="0"/>
              </a:rPr>
              <a:t>(n)=g</a:t>
            </a:r>
            <a:r>
              <a:rPr lang="en-US" altLang="zh-CN" b="1" baseline="-25000" dirty="0">
                <a:solidFill>
                  <a:srgbClr val="0033CC"/>
                </a:solidFill>
                <a:latin typeface="Times New Roman" panose="02020603050405020304" pitchFamily="18" charset="0"/>
              </a:rPr>
              <a:t>2</a:t>
            </a:r>
            <a:r>
              <a:rPr lang="en-US" altLang="zh-CN" b="1" dirty="0">
                <a:solidFill>
                  <a:srgbClr val="0033CC"/>
                </a:solidFill>
                <a:latin typeface="Times New Roman" panose="02020603050405020304" pitchFamily="18" charset="0"/>
              </a:rPr>
              <a:t>(n)+h</a:t>
            </a:r>
            <a:r>
              <a:rPr lang="en-US" altLang="zh-CN" b="1" baseline="-25000" dirty="0">
                <a:solidFill>
                  <a:srgbClr val="0033CC"/>
                </a:solidFill>
                <a:latin typeface="Times New Roman" panose="02020603050405020304" pitchFamily="18" charset="0"/>
              </a:rPr>
              <a:t>2</a:t>
            </a:r>
            <a:r>
              <a:rPr lang="en-US" altLang="zh-CN" b="1" dirty="0">
                <a:solidFill>
                  <a:srgbClr val="0033CC"/>
                </a:solidFill>
                <a:latin typeface="Times New Roman" panose="02020603050405020304" pitchFamily="18" charset="0"/>
              </a:rPr>
              <a:t>(n)  </a:t>
            </a:r>
            <a:endParaRPr lang="en-US" altLang="zh-CN" b="1" dirty="0">
              <a:solidFill>
                <a:srgbClr val="0033CC"/>
              </a:solidFill>
              <a:latin typeface="Times New Roman" panose="02020603050405020304" pitchFamily="18" charset="0"/>
            </a:endParaRPr>
          </a:p>
          <a:p>
            <a:pPr marL="0" lvl="0" indent="0" eaLnBrk="1" hangingPunct="1">
              <a:lnSpc>
                <a:spcPct val="120000"/>
              </a:lnSpc>
              <a:spcBef>
                <a:spcPct val="30000"/>
              </a:spcBef>
              <a:buClrTx/>
              <a:buSzTx/>
              <a:buFontTx/>
              <a:buNone/>
            </a:pPr>
            <a:r>
              <a:rPr lang="zh-CN" altLang="en-US" b="1" dirty="0">
                <a:solidFill>
                  <a:srgbClr val="0033CC"/>
                </a:solidFill>
                <a:latin typeface="Times New Roman" panose="02020603050405020304" pitchFamily="18" charset="0"/>
              </a:rPr>
              <a:t>其中，</a:t>
            </a:r>
            <a:r>
              <a:rPr lang="en-US" altLang="zh-CN" b="1" dirty="0">
                <a:solidFill>
                  <a:srgbClr val="0033CC"/>
                </a:solidFill>
                <a:latin typeface="Times New Roman" panose="02020603050405020304" pitchFamily="18" charset="0"/>
              </a:rPr>
              <a:t>h</a:t>
            </a:r>
            <a:r>
              <a:rPr lang="en-US" altLang="zh-CN" b="1" baseline="-25000" dirty="0">
                <a:solidFill>
                  <a:srgbClr val="0033CC"/>
                </a:solidFill>
                <a:latin typeface="Times New Roman" panose="02020603050405020304" pitchFamily="18" charset="0"/>
              </a:rPr>
              <a:t>1</a:t>
            </a:r>
            <a:r>
              <a:rPr lang="en-US" altLang="zh-CN" b="1" dirty="0">
                <a:solidFill>
                  <a:srgbClr val="0033CC"/>
                </a:solidFill>
                <a:latin typeface="Times New Roman" panose="02020603050405020304" pitchFamily="18" charset="0"/>
              </a:rPr>
              <a:t>(n)</a:t>
            </a:r>
            <a:r>
              <a:rPr lang="zh-CN" altLang="en-US" b="1" dirty="0">
                <a:solidFill>
                  <a:srgbClr val="0033CC"/>
                </a:solidFill>
                <a:latin typeface="Times New Roman" panose="02020603050405020304" pitchFamily="18" charset="0"/>
              </a:rPr>
              <a:t>和</a:t>
            </a:r>
            <a:r>
              <a:rPr lang="en-US" altLang="zh-CN" b="1" dirty="0">
                <a:solidFill>
                  <a:srgbClr val="0033CC"/>
                </a:solidFill>
                <a:latin typeface="Times New Roman" panose="02020603050405020304" pitchFamily="18" charset="0"/>
              </a:rPr>
              <a:t>h</a:t>
            </a:r>
            <a:r>
              <a:rPr lang="en-US" altLang="zh-CN" b="1" baseline="-25000" dirty="0">
                <a:solidFill>
                  <a:srgbClr val="0033CC"/>
                </a:solidFill>
                <a:latin typeface="Times New Roman" panose="02020603050405020304" pitchFamily="18" charset="0"/>
              </a:rPr>
              <a:t>2</a:t>
            </a:r>
            <a:r>
              <a:rPr lang="en-US" altLang="zh-CN" b="1" dirty="0">
                <a:solidFill>
                  <a:srgbClr val="0033CC"/>
                </a:solidFill>
                <a:latin typeface="Times New Roman" panose="02020603050405020304" pitchFamily="18" charset="0"/>
              </a:rPr>
              <a:t>(n)</a:t>
            </a:r>
            <a:r>
              <a:rPr lang="zh-CN" altLang="en-US" b="1" dirty="0">
                <a:solidFill>
                  <a:srgbClr val="0033CC"/>
                </a:solidFill>
                <a:latin typeface="Times New Roman" panose="02020603050405020304" pitchFamily="18" charset="0"/>
              </a:rPr>
              <a:t>是</a:t>
            </a:r>
            <a:r>
              <a:rPr lang="en-US" altLang="zh-CN" b="1" dirty="0">
                <a:solidFill>
                  <a:srgbClr val="0033CC"/>
                </a:solidFill>
                <a:latin typeface="Times New Roman" panose="02020603050405020304" pitchFamily="18" charset="0"/>
              </a:rPr>
              <a:t>h*(n)</a:t>
            </a:r>
            <a:r>
              <a:rPr lang="zh-CN" altLang="en-US" b="1" dirty="0">
                <a:solidFill>
                  <a:srgbClr val="0033CC"/>
                </a:solidFill>
                <a:latin typeface="Times New Roman" panose="02020603050405020304" pitchFamily="18" charset="0"/>
              </a:rPr>
              <a:t>的两个下界．若对于所有的非目标节点</a:t>
            </a:r>
            <a:r>
              <a:rPr lang="en-US" altLang="zh-CN" b="1" dirty="0">
                <a:solidFill>
                  <a:srgbClr val="0033CC"/>
                </a:solidFill>
                <a:latin typeface="Times New Roman" panose="02020603050405020304" pitchFamily="18" charset="0"/>
              </a:rPr>
              <a:t>n</a:t>
            </a:r>
            <a:r>
              <a:rPr lang="zh-CN" altLang="en-US" b="1" dirty="0">
                <a:solidFill>
                  <a:srgbClr val="0033CC"/>
                </a:solidFill>
                <a:latin typeface="Times New Roman" panose="02020603050405020304" pitchFamily="18" charset="0"/>
              </a:rPr>
              <a:t>，都有</a:t>
            </a:r>
            <a:r>
              <a:rPr lang="en-US" altLang="zh-CN" b="1" dirty="0">
                <a:solidFill>
                  <a:srgbClr val="0033CC"/>
                </a:solidFill>
                <a:latin typeface="Times New Roman" panose="02020603050405020304" pitchFamily="18" charset="0"/>
              </a:rPr>
              <a:t>h</a:t>
            </a:r>
            <a:r>
              <a:rPr lang="en-US" altLang="zh-CN" b="1" baseline="-25000" dirty="0">
                <a:solidFill>
                  <a:srgbClr val="0033CC"/>
                </a:solidFill>
                <a:latin typeface="Times New Roman" panose="02020603050405020304" pitchFamily="18" charset="0"/>
              </a:rPr>
              <a:t>2</a:t>
            </a:r>
            <a:r>
              <a:rPr lang="en-US" altLang="zh-CN" b="1" dirty="0">
                <a:solidFill>
                  <a:srgbClr val="0033CC"/>
                </a:solidFill>
                <a:latin typeface="Times New Roman" panose="02020603050405020304" pitchFamily="18" charset="0"/>
              </a:rPr>
              <a:t>(n)</a:t>
            </a:r>
            <a:r>
              <a:rPr lang="zh-CN" altLang="en-US" b="1" dirty="0">
                <a:solidFill>
                  <a:srgbClr val="0033CC"/>
                </a:solidFill>
                <a:latin typeface="Times New Roman" panose="02020603050405020304" pitchFamily="18" charset="0"/>
              </a:rPr>
              <a:t>＞</a:t>
            </a:r>
            <a:r>
              <a:rPr lang="en-US" altLang="zh-CN" b="1" dirty="0">
                <a:solidFill>
                  <a:srgbClr val="0033CC"/>
                </a:solidFill>
                <a:latin typeface="Times New Roman" panose="02020603050405020304" pitchFamily="18" charset="0"/>
              </a:rPr>
              <a:t>h</a:t>
            </a:r>
            <a:r>
              <a:rPr lang="en-US" altLang="zh-CN" b="1" baseline="-25000" dirty="0">
                <a:solidFill>
                  <a:srgbClr val="0033CC"/>
                </a:solidFill>
                <a:latin typeface="Times New Roman" panose="02020603050405020304" pitchFamily="18" charset="0"/>
              </a:rPr>
              <a:t>1</a:t>
            </a:r>
            <a:r>
              <a:rPr lang="en-US" altLang="zh-CN" b="1" dirty="0">
                <a:solidFill>
                  <a:srgbClr val="0033CC"/>
                </a:solidFill>
                <a:latin typeface="Times New Roman" panose="02020603050405020304" pitchFamily="18" charset="0"/>
              </a:rPr>
              <a:t>(n)</a:t>
            </a:r>
            <a:r>
              <a:rPr lang="zh-CN" altLang="en-US" b="1" dirty="0">
                <a:solidFill>
                  <a:srgbClr val="0033CC"/>
                </a:solidFill>
                <a:latin typeface="Times New Roman" panose="02020603050405020304" pitchFamily="18" charset="0"/>
              </a:rPr>
              <a:t>，则称算法</a:t>
            </a:r>
            <a:r>
              <a:rPr lang="en-US" altLang="zh-CN" b="1" dirty="0">
                <a:solidFill>
                  <a:srgbClr val="0033CC"/>
                </a:solidFill>
                <a:latin typeface="Times New Roman" panose="02020603050405020304" pitchFamily="18" charset="0"/>
              </a:rPr>
              <a:t>A</a:t>
            </a:r>
            <a:r>
              <a:rPr lang="en-US" altLang="zh-CN" b="1" baseline="-25000" dirty="0">
                <a:solidFill>
                  <a:srgbClr val="0033CC"/>
                </a:solidFill>
                <a:latin typeface="Times New Roman" panose="02020603050405020304" pitchFamily="18" charset="0"/>
              </a:rPr>
              <a:t>2</a:t>
            </a:r>
            <a:r>
              <a:rPr lang="zh-CN" altLang="en-US" b="1" dirty="0">
                <a:solidFill>
                  <a:srgbClr val="0033CC"/>
                </a:solidFill>
                <a:latin typeface="Times New Roman" panose="02020603050405020304" pitchFamily="18" charset="0"/>
              </a:rPr>
              <a:t>比算法</a:t>
            </a:r>
            <a:r>
              <a:rPr lang="en-US" altLang="zh-CN" b="1" dirty="0">
                <a:solidFill>
                  <a:srgbClr val="0033CC"/>
                </a:solidFill>
                <a:latin typeface="Times New Roman" panose="02020603050405020304" pitchFamily="18" charset="0"/>
              </a:rPr>
              <a:t>A</a:t>
            </a:r>
            <a:r>
              <a:rPr lang="en-US" altLang="zh-CN" b="1" baseline="-25000" dirty="0">
                <a:solidFill>
                  <a:srgbClr val="0033CC"/>
                </a:solidFill>
                <a:latin typeface="Times New Roman" panose="02020603050405020304" pitchFamily="18" charset="0"/>
              </a:rPr>
              <a:t>1</a:t>
            </a:r>
            <a:r>
              <a:rPr lang="zh-CN" altLang="en-US" b="1" dirty="0">
                <a:solidFill>
                  <a:srgbClr val="0033CC"/>
                </a:solidFill>
                <a:latin typeface="Times New Roman" panose="02020603050405020304" pitchFamily="18" charset="0"/>
              </a:rPr>
              <a:t>有较多的信息（</a:t>
            </a:r>
            <a:r>
              <a:rPr lang="en-US" altLang="zh-CN" b="1" i="1" dirty="0">
                <a:solidFill>
                  <a:srgbClr val="FF0000"/>
                </a:solidFill>
                <a:latin typeface="Times New Roman" panose="02020603050405020304" pitchFamily="18" charset="0"/>
              </a:rPr>
              <a:t>informed</a:t>
            </a:r>
            <a:r>
              <a:rPr lang="zh-CN" altLang="en-US" b="1" dirty="0">
                <a:solidFill>
                  <a:srgbClr val="0033CC"/>
                </a:solidFill>
                <a:latin typeface="Times New Roman" panose="02020603050405020304" pitchFamily="18" charset="0"/>
              </a:rPr>
              <a:t>）．</a:t>
            </a:r>
            <a:endParaRPr lang="zh-CN" altLang="en-US" b="1" dirty="0">
              <a:solidFill>
                <a:srgbClr val="0033CC"/>
              </a:solidFill>
              <a:latin typeface="Times New Roman" panose="02020603050405020304" pitchFamily="18" charset="0"/>
            </a:endParaRPr>
          </a:p>
        </p:txBody>
      </p:sp>
      <p:sp>
        <p:nvSpPr>
          <p:cNvPr id="61445" name="AutoShape 5"/>
          <p:cNvSpPr/>
          <p:nvPr/>
        </p:nvSpPr>
        <p:spPr>
          <a:xfrm>
            <a:off x="900113" y="981075"/>
            <a:ext cx="7418387" cy="892175"/>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en-US" altLang="zh-CN" sz="3600" b="1" dirty="0">
                <a:solidFill>
                  <a:schemeClr val="tx2"/>
                </a:solidFill>
              </a:rPr>
              <a:t>3.6  A*</a:t>
            </a:r>
            <a:r>
              <a:rPr lang="zh-CN" altLang="en-US" sz="3600" b="1" dirty="0">
                <a:solidFill>
                  <a:schemeClr val="tx2"/>
                </a:solidFill>
              </a:rPr>
              <a:t>算法的比较 </a:t>
            </a:r>
            <a:endParaRPr lang="zh-CN" altLang="en-US" sz="3600" b="1" dirty="0">
              <a:solidFill>
                <a:schemeClr val="tx2"/>
              </a:solidFill>
            </a:endParaRPr>
          </a:p>
        </p:txBody>
      </p:sp>
    </p:spTree>
  </p:cSld>
  <p:clrMapOvr>
    <a:masterClrMapping/>
  </p:clrMapOvr>
  <p:transition spd="med">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62467"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72388" name="Rectangle 4"/>
          <p:cNvSpPr/>
          <p:nvPr/>
        </p:nvSpPr>
        <p:spPr>
          <a:xfrm>
            <a:off x="755650" y="2420938"/>
            <a:ext cx="8064500" cy="38481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110000"/>
              </a:lnSpc>
              <a:spcBef>
                <a:spcPct val="0"/>
              </a:spcBef>
              <a:buClrTx/>
              <a:buSzTx/>
              <a:buFontTx/>
              <a:buNone/>
            </a:pPr>
            <a:r>
              <a:rPr lang="zh-CN" altLang="en-US" sz="3200" b="1" dirty="0">
                <a:solidFill>
                  <a:srgbClr val="0033CC"/>
                </a:solidFill>
              </a:rPr>
              <a:t>讨论：启发函数的启发能力在于它所具有的启发性信息。</a:t>
            </a:r>
            <a:endParaRPr lang="zh-CN" altLang="en-US" sz="3200" b="1" dirty="0">
              <a:solidFill>
                <a:srgbClr val="0033CC"/>
              </a:solidFill>
            </a:endParaRPr>
          </a:p>
          <a:p>
            <a:pPr marL="0" lvl="0" indent="0" eaLnBrk="1" hangingPunct="1">
              <a:lnSpc>
                <a:spcPct val="110000"/>
              </a:lnSpc>
              <a:spcBef>
                <a:spcPct val="0"/>
              </a:spcBef>
              <a:buClrTx/>
              <a:buSzTx/>
              <a:buFontTx/>
              <a:buNone/>
            </a:pPr>
            <a:r>
              <a:rPr lang="en-US" altLang="zh-CN" sz="3200" b="1" dirty="0"/>
              <a:t>1. </a:t>
            </a:r>
            <a:r>
              <a:rPr lang="zh-CN" altLang="en-US" sz="3200" b="1" dirty="0"/>
              <a:t>当</a:t>
            </a:r>
            <a:r>
              <a:rPr lang="en-US" altLang="zh-CN" sz="3200" b="1" dirty="0"/>
              <a:t>h(n)≡0</a:t>
            </a:r>
            <a:r>
              <a:rPr lang="zh-CN" altLang="en-US" sz="3200" b="1" dirty="0"/>
              <a:t>时，反映了启发函数完全没有启发信息，要扩展较多的节点．</a:t>
            </a:r>
            <a:endParaRPr lang="zh-CN" altLang="en-US" sz="3200" b="1" dirty="0"/>
          </a:p>
          <a:p>
            <a:pPr marL="0" lvl="0" indent="0" eaLnBrk="1" hangingPunct="1">
              <a:lnSpc>
                <a:spcPct val="110000"/>
              </a:lnSpc>
              <a:spcBef>
                <a:spcPct val="0"/>
              </a:spcBef>
              <a:buClrTx/>
              <a:buSzTx/>
              <a:buFontTx/>
              <a:buNone/>
            </a:pPr>
            <a:r>
              <a:rPr lang="en-US" altLang="zh-CN" sz="3200" b="1" dirty="0"/>
              <a:t>2.  </a:t>
            </a:r>
            <a:r>
              <a:rPr lang="zh-CN" altLang="en-US" sz="3200" b="1" dirty="0"/>
              <a:t>在具有可采纳性的前提下， </a:t>
            </a:r>
            <a:r>
              <a:rPr lang="en-US" altLang="zh-CN" sz="3200" b="1" dirty="0"/>
              <a:t>0</a:t>
            </a:r>
            <a:r>
              <a:rPr lang="en-US" altLang="en-US" sz="3200" b="1" dirty="0"/>
              <a:t>≤</a:t>
            </a:r>
            <a:r>
              <a:rPr lang="en-US" altLang="zh-CN" sz="3200" b="1" dirty="0"/>
              <a:t>h</a:t>
            </a:r>
            <a:r>
              <a:rPr lang="en-US" altLang="en-US" sz="3200" b="1" dirty="0"/>
              <a:t>≤</a:t>
            </a:r>
            <a:r>
              <a:rPr lang="en-US" altLang="zh-CN" sz="3200" b="1" dirty="0"/>
              <a:t>h*</a:t>
            </a:r>
            <a:r>
              <a:rPr lang="zh-CN" altLang="en-US" sz="3200" b="1" dirty="0"/>
              <a:t>，</a:t>
            </a:r>
            <a:r>
              <a:rPr lang="en-US" altLang="zh-CN" sz="3200" b="1" dirty="0"/>
              <a:t>h*</a:t>
            </a:r>
            <a:r>
              <a:rPr lang="zh-CN" altLang="en-US" sz="3200" b="1" dirty="0"/>
              <a:t>定出了</a:t>
            </a:r>
            <a:r>
              <a:rPr lang="en-US" altLang="zh-CN" sz="3200" b="1" dirty="0"/>
              <a:t>h</a:t>
            </a:r>
            <a:r>
              <a:rPr lang="zh-CN" altLang="en-US" sz="3200" b="1" dirty="0"/>
              <a:t>的上界，当</a:t>
            </a:r>
            <a:r>
              <a:rPr lang="en-US" altLang="zh-CN" sz="3200" b="1" dirty="0"/>
              <a:t>h</a:t>
            </a:r>
            <a:r>
              <a:rPr lang="zh-CN" altLang="en-US" sz="3200" b="1" dirty="0"/>
              <a:t>越接近</a:t>
            </a:r>
            <a:r>
              <a:rPr lang="en-US" altLang="zh-CN" sz="3200" b="1" dirty="0"/>
              <a:t>h*</a:t>
            </a:r>
            <a:r>
              <a:rPr lang="zh-CN" altLang="en-US" sz="3200" b="1" dirty="0"/>
              <a:t>时，它的启发能力就越大．</a:t>
            </a:r>
            <a:r>
              <a:rPr lang="zh-CN" altLang="en-US" sz="1800" dirty="0"/>
              <a:t>  </a:t>
            </a:r>
            <a:endParaRPr lang="zh-CN" altLang="en-US" sz="1800" dirty="0"/>
          </a:p>
        </p:txBody>
      </p:sp>
      <p:sp>
        <p:nvSpPr>
          <p:cNvPr id="62469" name="AutoShape 5"/>
          <p:cNvSpPr/>
          <p:nvPr/>
        </p:nvSpPr>
        <p:spPr>
          <a:xfrm>
            <a:off x="900113" y="981075"/>
            <a:ext cx="7418387" cy="892175"/>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en-US" altLang="zh-CN" sz="3600" b="1" dirty="0">
                <a:solidFill>
                  <a:schemeClr val="tx2"/>
                </a:solidFill>
              </a:rPr>
              <a:t>A*</a:t>
            </a:r>
            <a:r>
              <a:rPr lang="zh-CN" altLang="en-US" sz="3600" b="1" dirty="0">
                <a:solidFill>
                  <a:schemeClr val="tx2"/>
                </a:solidFill>
              </a:rPr>
              <a:t>算法的比较 </a:t>
            </a:r>
            <a:endParaRPr lang="zh-CN" altLang="en-US" sz="3600" b="1" dirty="0">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2388">
                                            <p:txEl>
                                              <p:charRg st="26" end="6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72388">
                                            <p:txEl>
                                              <p:charRg st="64" end="120"/>
                                            </p:txEl>
                                          </p:spTgt>
                                        </p:tgtEl>
                                        <p:attrNameLst>
                                          <p:attrName>style.visibility</p:attrName>
                                        </p:attrNameLst>
                                      </p:cBhvr>
                                      <p:to>
                                        <p:strVal val="visible"/>
                                      </p:to>
                                    </p:set>
                                    <p:anim calcmode="lin" valueType="num">
                                      <p:cBhvr additive="base">
                                        <p:cTn id="11" dur="500" fill="hold"/>
                                        <p:tgtEl>
                                          <p:spTgt spid="272388">
                                            <p:txEl>
                                              <p:charRg st="64" end="12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2388">
                                            <p:txEl>
                                              <p:charRg st="64" end="1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63491"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74437" name="Rectangle 5"/>
          <p:cNvSpPr/>
          <p:nvPr/>
        </p:nvSpPr>
        <p:spPr>
          <a:xfrm>
            <a:off x="755650" y="2492375"/>
            <a:ext cx="8064500" cy="35480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135000"/>
              </a:lnSpc>
              <a:spcBef>
                <a:spcPct val="0"/>
              </a:spcBef>
              <a:buClrTx/>
              <a:buSzTx/>
              <a:buFontTx/>
              <a:buNone/>
            </a:pPr>
            <a:r>
              <a:rPr lang="zh-CN" altLang="en-US" sz="2400" b="1" dirty="0">
                <a:solidFill>
                  <a:srgbClr val="0033CC"/>
                </a:solidFill>
              </a:rPr>
              <a:t>例   八码难题的</a:t>
            </a:r>
            <a:r>
              <a:rPr lang="en-US" altLang="zh-CN" sz="2400" b="1" dirty="0">
                <a:solidFill>
                  <a:srgbClr val="0033CC"/>
                </a:solidFill>
              </a:rPr>
              <a:t>A*</a:t>
            </a:r>
            <a:r>
              <a:rPr lang="zh-CN" altLang="en-US" sz="2400" b="1" dirty="0">
                <a:solidFill>
                  <a:srgbClr val="0033CC"/>
                </a:solidFill>
              </a:rPr>
              <a:t>算法的比较．</a:t>
            </a:r>
            <a:endParaRPr lang="zh-CN" altLang="en-US" sz="2400" b="1" dirty="0">
              <a:solidFill>
                <a:srgbClr val="0033CC"/>
              </a:solidFill>
            </a:endParaRPr>
          </a:p>
          <a:p>
            <a:pPr marL="0" lvl="0" indent="0" eaLnBrk="1" hangingPunct="1">
              <a:lnSpc>
                <a:spcPct val="135000"/>
              </a:lnSpc>
              <a:spcBef>
                <a:spcPct val="0"/>
              </a:spcBef>
              <a:buClrTx/>
              <a:buSzTx/>
              <a:buFontTx/>
              <a:buNone/>
            </a:pPr>
            <a:r>
              <a:rPr lang="zh-CN" altLang="en-US" sz="2400" b="1" dirty="0"/>
              <a:t>      图</a:t>
            </a:r>
            <a:r>
              <a:rPr lang="en-US" altLang="zh-CN" sz="2400" b="1" dirty="0"/>
              <a:t>3.7</a:t>
            </a:r>
            <a:r>
              <a:rPr lang="zh-CN" altLang="en-US" sz="2400" b="1" dirty="0"/>
              <a:t>的估价函数：</a:t>
            </a:r>
            <a:r>
              <a:rPr lang="en-US" altLang="zh-CN" sz="2400" b="1" dirty="0"/>
              <a:t>f</a:t>
            </a:r>
            <a:r>
              <a:rPr lang="en-US" altLang="zh-CN" sz="2400" b="1" baseline="-25000" dirty="0"/>
              <a:t>1</a:t>
            </a:r>
            <a:r>
              <a:rPr lang="en-US" altLang="zh-CN" sz="2400" b="1" dirty="0"/>
              <a:t>(n)=d(n)</a:t>
            </a:r>
            <a:r>
              <a:rPr lang="zh-CN" altLang="en-US" sz="2400" b="1" dirty="0"/>
              <a:t>，</a:t>
            </a:r>
            <a:r>
              <a:rPr lang="en-US" altLang="zh-CN" sz="2400" b="1" dirty="0"/>
              <a:t>h</a:t>
            </a:r>
            <a:r>
              <a:rPr lang="en-US" altLang="zh-CN" sz="2400" b="1" baseline="-25000" dirty="0"/>
              <a:t>1</a:t>
            </a:r>
            <a:r>
              <a:rPr lang="en-US" altLang="zh-CN" sz="2400" b="1" dirty="0"/>
              <a:t>(n)≡0</a:t>
            </a:r>
            <a:r>
              <a:rPr lang="zh-CN" altLang="en-US" sz="2400" b="1" dirty="0"/>
              <a:t>，采用宽度优先搜索 ；</a:t>
            </a:r>
            <a:endParaRPr lang="zh-CN" altLang="en-US" sz="2400" b="1" dirty="0"/>
          </a:p>
          <a:p>
            <a:pPr marL="0" lvl="0" indent="0" eaLnBrk="1" hangingPunct="1">
              <a:lnSpc>
                <a:spcPct val="135000"/>
              </a:lnSpc>
              <a:spcBef>
                <a:spcPct val="0"/>
              </a:spcBef>
              <a:buClrTx/>
              <a:buSzTx/>
              <a:buFontTx/>
              <a:buNone/>
            </a:pPr>
            <a:r>
              <a:rPr lang="zh-CN" altLang="en-US" sz="2400" b="1" dirty="0"/>
              <a:t>      图</a:t>
            </a:r>
            <a:r>
              <a:rPr lang="en-US" altLang="zh-CN" sz="2400" b="1" dirty="0"/>
              <a:t>3.8</a:t>
            </a:r>
            <a:r>
              <a:rPr lang="zh-CN" altLang="en-US" sz="2400" b="1" dirty="0"/>
              <a:t>的估价函数：</a:t>
            </a:r>
            <a:r>
              <a:rPr lang="en-US" altLang="zh-CN" sz="2400" b="1" dirty="0"/>
              <a:t>f</a:t>
            </a:r>
            <a:r>
              <a:rPr lang="en-US" altLang="zh-CN" sz="2400" b="1" baseline="-25000" dirty="0"/>
              <a:t>2</a:t>
            </a:r>
            <a:r>
              <a:rPr lang="en-US" altLang="zh-CN" sz="2400" b="1" dirty="0"/>
              <a:t>(n)=d(n)+w(n)</a:t>
            </a:r>
            <a:r>
              <a:rPr lang="zh-CN" altLang="en-US" sz="2400" b="1" dirty="0"/>
              <a:t>，</a:t>
            </a:r>
            <a:r>
              <a:rPr lang="en-US" altLang="zh-CN" sz="2400" b="1" dirty="0"/>
              <a:t>h</a:t>
            </a:r>
            <a:r>
              <a:rPr lang="en-US" altLang="zh-CN" sz="2400" b="1" baseline="-25000" dirty="0"/>
              <a:t>2</a:t>
            </a:r>
            <a:r>
              <a:rPr lang="en-US" altLang="zh-CN" sz="2400" b="1" dirty="0"/>
              <a:t>(n)≡w(n)</a:t>
            </a:r>
            <a:r>
              <a:rPr lang="zh-CN" altLang="en-US" sz="2400" b="1" dirty="0"/>
              <a:t>．</a:t>
            </a:r>
            <a:endParaRPr lang="zh-CN" altLang="en-US" sz="2400" b="1" dirty="0"/>
          </a:p>
          <a:p>
            <a:pPr marL="0" lvl="0" indent="0" eaLnBrk="1" hangingPunct="1">
              <a:lnSpc>
                <a:spcPct val="135000"/>
              </a:lnSpc>
              <a:spcBef>
                <a:spcPct val="0"/>
              </a:spcBef>
              <a:buClrTx/>
              <a:buSzTx/>
              <a:buFontTx/>
              <a:buNone/>
            </a:pPr>
            <a:r>
              <a:rPr lang="zh-CN" altLang="en-US" sz="2400" b="1" dirty="0"/>
              <a:t>     对于所有非目标节点，有</a:t>
            </a:r>
            <a:r>
              <a:rPr lang="en-US" altLang="zh-CN" sz="2400" b="1" dirty="0"/>
              <a:t>h</a:t>
            </a:r>
            <a:r>
              <a:rPr lang="en-US" altLang="zh-CN" sz="2400" b="1" baseline="-25000" dirty="0"/>
              <a:t>2</a:t>
            </a:r>
            <a:r>
              <a:rPr lang="en-US" altLang="zh-CN" sz="2400" b="1" dirty="0"/>
              <a:t>(n)</a:t>
            </a:r>
            <a:r>
              <a:rPr lang="zh-CN" altLang="en-US" sz="2400" b="1" dirty="0"/>
              <a:t>＞</a:t>
            </a:r>
            <a:r>
              <a:rPr lang="en-US" altLang="zh-CN" sz="2400" b="1" dirty="0"/>
              <a:t>h</a:t>
            </a:r>
            <a:r>
              <a:rPr lang="en-US" altLang="zh-CN" sz="2400" b="1" baseline="-25000" dirty="0"/>
              <a:t>1</a:t>
            </a:r>
            <a:r>
              <a:rPr lang="en-US" altLang="zh-CN" sz="2400" b="1" dirty="0"/>
              <a:t>(n)</a:t>
            </a:r>
            <a:r>
              <a:rPr lang="zh-CN" altLang="en-US" sz="2400" b="1" dirty="0"/>
              <a:t>，因此，图</a:t>
            </a:r>
            <a:r>
              <a:rPr lang="en-US" altLang="zh-CN" sz="2400" b="1" dirty="0"/>
              <a:t>3.8</a:t>
            </a:r>
            <a:r>
              <a:rPr lang="zh-CN" altLang="en-US" sz="2400" b="1" dirty="0"/>
              <a:t>所用算法不但比图</a:t>
            </a:r>
            <a:r>
              <a:rPr lang="en-US" altLang="zh-CN" sz="2400" b="1" dirty="0"/>
              <a:t>3.7</a:t>
            </a:r>
            <a:r>
              <a:rPr lang="zh-CN" altLang="en-US" sz="2400" b="1" dirty="0"/>
              <a:t>所用算法有较多的信息，而且扩展的节点数要少。</a:t>
            </a:r>
            <a:endParaRPr lang="zh-CN" altLang="en-US" sz="2400" b="1" dirty="0"/>
          </a:p>
        </p:txBody>
      </p:sp>
      <p:sp>
        <p:nvSpPr>
          <p:cNvPr id="63493" name="AutoShape 6"/>
          <p:cNvSpPr/>
          <p:nvPr/>
        </p:nvSpPr>
        <p:spPr>
          <a:xfrm>
            <a:off x="900113" y="981075"/>
            <a:ext cx="7418387" cy="892175"/>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en-US" altLang="zh-CN" sz="3600" b="1" dirty="0">
                <a:solidFill>
                  <a:schemeClr val="tx2"/>
                </a:solidFill>
              </a:rPr>
              <a:t>A*</a:t>
            </a:r>
            <a:r>
              <a:rPr lang="zh-CN" altLang="en-US" sz="3600" b="1" dirty="0">
                <a:solidFill>
                  <a:schemeClr val="tx2"/>
                </a:solidFill>
              </a:rPr>
              <a:t>算法的比较 </a:t>
            </a:r>
            <a:endParaRPr lang="zh-CN" altLang="en-US" sz="3600" b="1" dirty="0">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4437">
                                            <p:txEl>
                                              <p:charRg st="18" end="6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74437">
                                            <p:txEl>
                                              <p:charRg st="64" end="108"/>
                                            </p:txEl>
                                          </p:spTgt>
                                        </p:tgtEl>
                                        <p:attrNameLst>
                                          <p:attrName>style.visibility</p:attrName>
                                        </p:attrNameLst>
                                      </p:cBhvr>
                                      <p:to>
                                        <p:strVal val="visible"/>
                                      </p:to>
                                    </p:set>
                                    <p:anim calcmode="lin" valueType="num">
                                      <p:cBhvr additive="base">
                                        <p:cTn id="11" dur="500" fill="hold"/>
                                        <p:tgtEl>
                                          <p:spTgt spid="274437">
                                            <p:txEl>
                                              <p:charRg st="64" end="10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4437">
                                            <p:txEl>
                                              <p:charRg st="64" end="108"/>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74437">
                                            <p:txEl>
                                              <p:charRg st="108" end="177"/>
                                            </p:txEl>
                                          </p:spTgt>
                                        </p:tgtEl>
                                        <p:attrNameLst>
                                          <p:attrName>style.visibility</p:attrName>
                                        </p:attrNameLst>
                                      </p:cBhvr>
                                      <p:to>
                                        <p:strVal val="visible"/>
                                      </p:to>
                                    </p:set>
                                    <p:animEffect transition="in" filter="checkerboard(across)">
                                      <p:cBhvr>
                                        <p:cTn id="17" dur="500"/>
                                        <p:tgtEl>
                                          <p:spTgt spid="274437">
                                            <p:txEl>
                                              <p:charRg st="108" end="1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4514"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64515" name="灯片编号占位符 2"/>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pic>
        <p:nvPicPr>
          <p:cNvPr id="5"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404813"/>
            <a:ext cx="5794375" cy="3189288"/>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713" y="3213100"/>
            <a:ext cx="2647950" cy="318135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65539"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75461" name="Rectangle 5"/>
          <p:cNvSpPr/>
          <p:nvPr/>
        </p:nvSpPr>
        <p:spPr>
          <a:xfrm>
            <a:off x="755650" y="2349500"/>
            <a:ext cx="8064500" cy="46228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110000"/>
              </a:lnSpc>
              <a:spcBef>
                <a:spcPct val="0"/>
              </a:spcBef>
              <a:buClrTx/>
              <a:buSzTx/>
              <a:buFontTx/>
              <a:buNone/>
            </a:pPr>
            <a:r>
              <a:rPr lang="zh-CN" altLang="en-US" b="1" dirty="0">
                <a:solidFill>
                  <a:srgbClr val="0033CC"/>
                </a:solidFill>
              </a:rPr>
              <a:t>定理</a:t>
            </a:r>
            <a:r>
              <a:rPr lang="en-US" altLang="zh-CN" b="1" dirty="0">
                <a:solidFill>
                  <a:srgbClr val="0033CC"/>
                </a:solidFill>
              </a:rPr>
              <a:t>6  </a:t>
            </a:r>
            <a:r>
              <a:rPr lang="zh-CN" altLang="en-US" b="1" dirty="0">
                <a:solidFill>
                  <a:srgbClr val="0033CC"/>
                </a:solidFill>
              </a:rPr>
              <a:t>如果</a:t>
            </a:r>
            <a:r>
              <a:rPr lang="en-US" altLang="zh-CN" b="1" dirty="0">
                <a:solidFill>
                  <a:srgbClr val="0033CC"/>
                </a:solidFill>
              </a:rPr>
              <a:t>A</a:t>
            </a:r>
            <a:r>
              <a:rPr lang="en-US" altLang="zh-CN" b="1" baseline="-25000" dirty="0">
                <a:solidFill>
                  <a:srgbClr val="0033CC"/>
                </a:solidFill>
              </a:rPr>
              <a:t>1</a:t>
            </a:r>
            <a:r>
              <a:rPr lang="zh-CN" altLang="en-US" b="1" dirty="0">
                <a:solidFill>
                  <a:srgbClr val="0033CC"/>
                </a:solidFill>
              </a:rPr>
              <a:t>和</a:t>
            </a:r>
            <a:r>
              <a:rPr lang="en-US" altLang="zh-CN" b="1" dirty="0">
                <a:solidFill>
                  <a:srgbClr val="0033CC"/>
                </a:solidFill>
              </a:rPr>
              <a:t>A</a:t>
            </a:r>
            <a:r>
              <a:rPr lang="en-US" altLang="zh-CN" b="1" baseline="-25000" dirty="0">
                <a:solidFill>
                  <a:srgbClr val="0033CC"/>
                </a:solidFill>
              </a:rPr>
              <a:t>2</a:t>
            </a:r>
            <a:r>
              <a:rPr lang="zh-CN" altLang="en-US" b="1" dirty="0">
                <a:solidFill>
                  <a:srgbClr val="0033CC"/>
                </a:solidFill>
              </a:rPr>
              <a:t>是两个</a:t>
            </a:r>
            <a:r>
              <a:rPr lang="en-US" altLang="zh-CN" b="1" dirty="0">
                <a:solidFill>
                  <a:srgbClr val="0033CC"/>
                </a:solidFill>
              </a:rPr>
              <a:t>A*</a:t>
            </a:r>
            <a:r>
              <a:rPr lang="zh-CN" altLang="en-US" b="1" dirty="0">
                <a:solidFill>
                  <a:srgbClr val="0033CC"/>
                </a:solidFill>
              </a:rPr>
              <a:t>算法，算法</a:t>
            </a:r>
            <a:r>
              <a:rPr lang="en-US" altLang="zh-CN" b="1" dirty="0">
                <a:solidFill>
                  <a:srgbClr val="0033CC"/>
                </a:solidFill>
              </a:rPr>
              <a:t>A</a:t>
            </a:r>
            <a:r>
              <a:rPr lang="en-US" altLang="zh-CN" b="1" baseline="-25000" dirty="0">
                <a:solidFill>
                  <a:srgbClr val="0033CC"/>
                </a:solidFill>
              </a:rPr>
              <a:t>2</a:t>
            </a:r>
            <a:r>
              <a:rPr lang="zh-CN" altLang="en-US" b="1" dirty="0">
                <a:solidFill>
                  <a:srgbClr val="0033CC"/>
                </a:solidFill>
              </a:rPr>
              <a:t>比</a:t>
            </a:r>
            <a:r>
              <a:rPr lang="en-US" altLang="zh-CN" b="1" dirty="0">
                <a:solidFill>
                  <a:srgbClr val="0033CC"/>
                </a:solidFill>
              </a:rPr>
              <a:t>A</a:t>
            </a:r>
            <a:r>
              <a:rPr lang="en-US" altLang="zh-CN" b="1" baseline="-25000" dirty="0">
                <a:solidFill>
                  <a:srgbClr val="0033CC"/>
                </a:solidFill>
              </a:rPr>
              <a:t>1</a:t>
            </a:r>
            <a:r>
              <a:rPr lang="zh-CN" altLang="en-US" b="1" dirty="0">
                <a:solidFill>
                  <a:srgbClr val="0033CC"/>
                </a:solidFill>
              </a:rPr>
              <a:t>有较多的信息，且它们搜索同一个隐含图。若该图存在解路径，当这两个算法终止时，</a:t>
            </a:r>
            <a:r>
              <a:rPr lang="en-US" altLang="zh-CN" b="1" dirty="0">
                <a:solidFill>
                  <a:srgbClr val="0033CC"/>
                </a:solidFill>
              </a:rPr>
              <a:t>A</a:t>
            </a:r>
            <a:r>
              <a:rPr lang="en-US" altLang="zh-CN" b="1" baseline="-25000" dirty="0">
                <a:solidFill>
                  <a:srgbClr val="0033CC"/>
                </a:solidFill>
              </a:rPr>
              <a:t>2</a:t>
            </a:r>
            <a:r>
              <a:rPr lang="zh-CN" altLang="en-US" b="1" dirty="0">
                <a:solidFill>
                  <a:srgbClr val="0033CC"/>
                </a:solidFill>
              </a:rPr>
              <a:t>所扩展的每一节点也必被</a:t>
            </a:r>
            <a:r>
              <a:rPr lang="en-US" altLang="zh-CN" b="1" dirty="0">
                <a:solidFill>
                  <a:srgbClr val="0033CC"/>
                </a:solidFill>
              </a:rPr>
              <a:t>A</a:t>
            </a:r>
            <a:r>
              <a:rPr lang="en-US" altLang="zh-CN" b="1" baseline="-25000" dirty="0">
                <a:solidFill>
                  <a:srgbClr val="0033CC"/>
                </a:solidFill>
              </a:rPr>
              <a:t>1</a:t>
            </a:r>
            <a:r>
              <a:rPr lang="zh-CN" altLang="en-US" b="1" dirty="0">
                <a:solidFill>
                  <a:srgbClr val="0033CC"/>
                </a:solidFill>
              </a:rPr>
              <a:t>所扩展，即：</a:t>
            </a:r>
            <a:endParaRPr lang="zh-CN" altLang="en-US" b="1" dirty="0">
              <a:solidFill>
                <a:srgbClr val="0033CC"/>
              </a:solidFill>
            </a:endParaRPr>
          </a:p>
          <a:p>
            <a:pPr marL="0" lvl="0" indent="0" eaLnBrk="1" hangingPunct="1">
              <a:lnSpc>
                <a:spcPct val="110000"/>
              </a:lnSpc>
              <a:spcBef>
                <a:spcPct val="0"/>
              </a:spcBef>
              <a:buClrTx/>
              <a:buSzTx/>
              <a:buFontTx/>
              <a:buNone/>
            </a:pPr>
            <a:r>
              <a:rPr lang="zh-CN" altLang="en-US" b="1" dirty="0">
                <a:solidFill>
                  <a:srgbClr val="0033CC"/>
                </a:solidFill>
              </a:rPr>
              <a:t>         </a:t>
            </a:r>
            <a:r>
              <a:rPr lang="en-US" altLang="zh-CN" b="1" dirty="0">
                <a:solidFill>
                  <a:srgbClr val="0033CC"/>
                </a:solidFill>
              </a:rPr>
              <a:t>A</a:t>
            </a:r>
            <a:r>
              <a:rPr lang="en-US" altLang="zh-CN" b="1" baseline="-25000" dirty="0">
                <a:solidFill>
                  <a:srgbClr val="0033CC"/>
                </a:solidFill>
              </a:rPr>
              <a:t>2</a:t>
            </a:r>
            <a:r>
              <a:rPr lang="zh-CN" altLang="en-US" b="1" dirty="0">
                <a:solidFill>
                  <a:srgbClr val="0033CC"/>
                </a:solidFill>
              </a:rPr>
              <a:t>扩展的节点数</a:t>
            </a:r>
            <a:r>
              <a:rPr lang="zh-CN" altLang="en-US" sz="1800" b="1" dirty="0"/>
              <a:t>≤</a:t>
            </a:r>
            <a:r>
              <a:rPr lang="en-US" altLang="zh-CN" b="1" dirty="0">
                <a:solidFill>
                  <a:srgbClr val="0033CC"/>
                </a:solidFill>
              </a:rPr>
              <a:t>A</a:t>
            </a:r>
            <a:r>
              <a:rPr lang="en-US" altLang="zh-CN" b="1" baseline="-25000" dirty="0">
                <a:solidFill>
                  <a:srgbClr val="0033CC"/>
                </a:solidFill>
              </a:rPr>
              <a:t>1</a:t>
            </a:r>
            <a:r>
              <a:rPr lang="zh-CN" altLang="en-US" b="1" dirty="0">
                <a:solidFill>
                  <a:srgbClr val="0033CC"/>
                </a:solidFill>
              </a:rPr>
              <a:t>扩展的节点数</a:t>
            </a:r>
            <a:endParaRPr lang="zh-CN" altLang="en-US" b="1" dirty="0">
              <a:solidFill>
                <a:srgbClr val="0033CC"/>
              </a:solidFill>
            </a:endParaRPr>
          </a:p>
          <a:p>
            <a:pPr marL="0" lvl="0" indent="0" eaLnBrk="1" hangingPunct="1">
              <a:lnSpc>
                <a:spcPct val="110000"/>
              </a:lnSpc>
              <a:spcBef>
                <a:spcPct val="0"/>
              </a:spcBef>
              <a:buClrTx/>
              <a:buSzTx/>
              <a:buFontTx/>
              <a:buNone/>
            </a:pPr>
            <a:r>
              <a:rPr lang="zh-CN" altLang="en-US" b="1" dirty="0"/>
              <a:t>证明：设</a:t>
            </a:r>
            <a:r>
              <a:rPr lang="en-US" altLang="zh-CN" b="1" dirty="0"/>
              <a:t>n</a:t>
            </a:r>
            <a:r>
              <a:rPr lang="zh-CN" altLang="en-US" b="1" dirty="0"/>
              <a:t>是</a:t>
            </a:r>
            <a:r>
              <a:rPr lang="en-US" altLang="zh-CN" b="1" dirty="0"/>
              <a:t>A</a:t>
            </a:r>
            <a:r>
              <a:rPr lang="en-US" altLang="zh-CN" b="1" baseline="-25000" dirty="0"/>
              <a:t>2</a:t>
            </a:r>
            <a:r>
              <a:rPr lang="zh-CN" altLang="en-US" b="1" dirty="0"/>
              <a:t>所扩展的任一节点，</a:t>
            </a:r>
            <a:endParaRPr lang="zh-CN" altLang="en-US" b="1" dirty="0"/>
          </a:p>
          <a:p>
            <a:pPr marL="0" lvl="0" indent="0" eaLnBrk="1" hangingPunct="1">
              <a:lnSpc>
                <a:spcPct val="110000"/>
              </a:lnSpc>
              <a:spcBef>
                <a:spcPct val="0"/>
              </a:spcBef>
              <a:buClrTx/>
              <a:buSzTx/>
              <a:buFontTx/>
              <a:buNone/>
            </a:pPr>
            <a:r>
              <a:rPr lang="zh-CN" altLang="en-US" b="1" dirty="0"/>
              <a:t>           往证</a:t>
            </a:r>
            <a:r>
              <a:rPr lang="en-US" altLang="zh-CN" b="1" dirty="0"/>
              <a:t>n</a:t>
            </a:r>
            <a:r>
              <a:rPr lang="zh-CN" altLang="en-US" b="1" dirty="0"/>
              <a:t>也被</a:t>
            </a:r>
            <a:r>
              <a:rPr lang="en-US" altLang="zh-CN" b="1" dirty="0"/>
              <a:t>A</a:t>
            </a:r>
            <a:r>
              <a:rPr lang="en-US" altLang="zh-CN" b="1" baseline="-25000" dirty="0"/>
              <a:t>1</a:t>
            </a:r>
            <a:r>
              <a:rPr lang="zh-CN" altLang="en-US" b="1" dirty="0"/>
              <a:t>扩展。 </a:t>
            </a:r>
            <a:endParaRPr lang="zh-CN" altLang="en-US" b="1" dirty="0"/>
          </a:p>
          <a:p>
            <a:pPr marL="0" lvl="0" indent="0" eaLnBrk="1" hangingPunct="1">
              <a:lnSpc>
                <a:spcPct val="110000"/>
              </a:lnSpc>
              <a:spcBef>
                <a:spcPct val="0"/>
              </a:spcBef>
              <a:buClrTx/>
              <a:buSzTx/>
              <a:buFontTx/>
              <a:buNone/>
            </a:pPr>
            <a:r>
              <a:rPr lang="zh-CN" altLang="en-US" b="1" dirty="0"/>
              <a:t>        用</a:t>
            </a:r>
            <a:r>
              <a:rPr lang="en-US" altLang="zh-CN" b="1" dirty="0"/>
              <a:t>d(n)</a:t>
            </a:r>
            <a:r>
              <a:rPr lang="zh-CN" altLang="en-US" b="1" dirty="0"/>
              <a:t>记</a:t>
            </a:r>
            <a:r>
              <a:rPr lang="en-US" altLang="zh-CN" b="1" dirty="0"/>
              <a:t>n</a:t>
            </a:r>
            <a:r>
              <a:rPr lang="zh-CN" altLang="en-US" b="1" dirty="0"/>
              <a:t>在</a:t>
            </a:r>
            <a:r>
              <a:rPr lang="en-US" altLang="zh-CN" b="1" dirty="0"/>
              <a:t>A</a:t>
            </a:r>
            <a:r>
              <a:rPr lang="en-US" altLang="zh-CN" b="1" baseline="-25000" dirty="0"/>
              <a:t>2</a:t>
            </a:r>
            <a:r>
              <a:rPr lang="zh-CN" altLang="en-US" b="1" dirty="0"/>
              <a:t>搜索树中的深度，对</a:t>
            </a:r>
            <a:r>
              <a:rPr lang="en-US" altLang="zh-CN" b="1" dirty="0"/>
              <a:t>d(n)</a:t>
            </a:r>
            <a:r>
              <a:rPr lang="zh-CN" altLang="en-US" b="1" dirty="0"/>
              <a:t>使用数学归纳法。</a:t>
            </a:r>
            <a:endParaRPr lang="zh-CN" altLang="en-US" b="1" dirty="0"/>
          </a:p>
          <a:p>
            <a:pPr marL="0" lvl="0" indent="0" eaLnBrk="1" hangingPunct="1">
              <a:lnSpc>
                <a:spcPct val="110000"/>
              </a:lnSpc>
              <a:spcBef>
                <a:spcPct val="0"/>
              </a:spcBef>
              <a:buClrTx/>
              <a:buSzTx/>
              <a:buFontTx/>
              <a:buNone/>
            </a:pPr>
            <a:endParaRPr lang="en-US" altLang="zh-CN" sz="1800" dirty="0"/>
          </a:p>
        </p:txBody>
      </p:sp>
      <p:sp>
        <p:nvSpPr>
          <p:cNvPr id="65541" name="AutoShape 6"/>
          <p:cNvSpPr/>
          <p:nvPr/>
        </p:nvSpPr>
        <p:spPr>
          <a:xfrm>
            <a:off x="900113" y="981075"/>
            <a:ext cx="7418387" cy="892175"/>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en-US" altLang="zh-CN" sz="3600" b="1" dirty="0">
                <a:solidFill>
                  <a:schemeClr val="tx2"/>
                </a:solidFill>
              </a:rPr>
              <a:t>A*</a:t>
            </a:r>
            <a:r>
              <a:rPr lang="zh-CN" altLang="en-US" sz="3600" b="1" dirty="0">
                <a:solidFill>
                  <a:schemeClr val="tx2"/>
                </a:solidFill>
              </a:rPr>
              <a:t>算法的比较 </a:t>
            </a:r>
            <a:r>
              <a:rPr lang="en-US" altLang="zh-CN" sz="3600" b="1" dirty="0">
                <a:solidFill>
                  <a:schemeClr val="tx2"/>
                </a:solidFill>
              </a:rPr>
              <a:t>……</a:t>
            </a:r>
            <a:r>
              <a:rPr lang="zh-CN" altLang="en-US" sz="3600" b="1" dirty="0">
                <a:solidFill>
                  <a:schemeClr val="tx2"/>
                </a:solidFill>
              </a:rPr>
              <a:t>定理</a:t>
            </a:r>
            <a:r>
              <a:rPr lang="en-US" altLang="zh-CN" sz="3600" b="1" dirty="0">
                <a:solidFill>
                  <a:schemeClr val="tx2"/>
                </a:solidFill>
              </a:rPr>
              <a:t>6</a:t>
            </a:r>
            <a:r>
              <a:rPr lang="en-US" altLang="zh-CN" b="1" dirty="0">
                <a:solidFill>
                  <a:srgbClr val="0033CC"/>
                </a:solidFill>
              </a:rPr>
              <a:t> </a:t>
            </a:r>
            <a:endParaRPr lang="en-US" altLang="zh-CN" b="1" dirty="0">
              <a:solidFill>
                <a:srgbClr val="0033CC"/>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461">
                                            <p:txEl>
                                              <p:charRg st="114" end="13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461">
                                            <p:txEl>
                                              <p:charRg st="132" end="15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461">
                                            <p:txEl>
                                              <p:charRg st="155" end="19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5461">
                                            <p:txEl>
                                              <p:charRg st="114" end="13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5461">
                                            <p:txEl>
                                              <p:charRg st="132" end="15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5461">
                                            <p:txEl>
                                              <p:charRg st="155" end="19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66563"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76484" name="Rectangle 4"/>
          <p:cNvSpPr/>
          <p:nvPr/>
        </p:nvSpPr>
        <p:spPr>
          <a:xfrm>
            <a:off x="755650" y="2276475"/>
            <a:ext cx="8208963" cy="45481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120000"/>
              </a:lnSpc>
              <a:spcBef>
                <a:spcPct val="0"/>
              </a:spcBef>
              <a:buClrTx/>
              <a:buSzTx/>
              <a:buFontTx/>
              <a:buNone/>
            </a:pPr>
            <a:r>
              <a:rPr lang="en-US" altLang="zh-CN" b="1" dirty="0"/>
              <a:t>      </a:t>
            </a:r>
            <a:r>
              <a:rPr lang="zh-CN" altLang="en-US" sz="2400" b="1" dirty="0"/>
              <a:t>当</a:t>
            </a:r>
            <a:r>
              <a:rPr lang="en-US" altLang="zh-CN" sz="2400" b="1" dirty="0"/>
              <a:t>d(n)=0</a:t>
            </a:r>
            <a:r>
              <a:rPr lang="zh-CN" altLang="en-US" sz="2400" b="1" dirty="0"/>
              <a:t>时，则</a:t>
            </a:r>
            <a:r>
              <a:rPr lang="en-US" altLang="zh-CN" sz="2400" b="1" dirty="0"/>
              <a:t>n</a:t>
            </a:r>
            <a:r>
              <a:rPr lang="zh-CN" altLang="en-US" sz="2400" b="1" dirty="0"/>
              <a:t>＝</a:t>
            </a:r>
            <a:r>
              <a:rPr lang="en-US" altLang="zh-CN" sz="2400" b="1" dirty="0"/>
              <a:t>s</a:t>
            </a:r>
            <a:r>
              <a:rPr lang="zh-CN" altLang="en-US" sz="2400" b="1" dirty="0"/>
              <a:t>。命题显然成立：若</a:t>
            </a:r>
            <a:r>
              <a:rPr lang="en-US" altLang="zh-CN" sz="2400" b="1" dirty="0"/>
              <a:t>s</a:t>
            </a:r>
            <a:r>
              <a:rPr lang="zh-CN" altLang="en-US" sz="2400" b="1" dirty="0"/>
              <a:t>不是目标节点，这两个算法都必将扩展</a:t>
            </a:r>
            <a:r>
              <a:rPr lang="en-US" altLang="zh-CN" sz="2400" b="1" dirty="0"/>
              <a:t>s </a:t>
            </a:r>
            <a:r>
              <a:rPr lang="zh-CN" altLang="en-US" sz="2400" b="1" dirty="0"/>
              <a:t>；若</a:t>
            </a:r>
            <a:r>
              <a:rPr lang="en-US" altLang="zh-CN" sz="2400" b="1" dirty="0"/>
              <a:t>s</a:t>
            </a:r>
            <a:r>
              <a:rPr lang="zh-CN" altLang="en-US" sz="2400" b="1" dirty="0"/>
              <a:t>是目标节点，这两个算法都不必扩展</a:t>
            </a:r>
            <a:r>
              <a:rPr lang="en-US" altLang="zh-CN" sz="2400" b="1" dirty="0"/>
              <a:t>s</a:t>
            </a:r>
            <a:r>
              <a:rPr lang="zh-CN" altLang="en-US" sz="2400" b="1" dirty="0"/>
              <a:t>．</a:t>
            </a:r>
            <a:endParaRPr lang="zh-CN" altLang="en-US" sz="2400" b="1" dirty="0"/>
          </a:p>
          <a:p>
            <a:pPr marL="0" lvl="0" indent="0" eaLnBrk="1" hangingPunct="1">
              <a:lnSpc>
                <a:spcPct val="120000"/>
              </a:lnSpc>
              <a:spcBef>
                <a:spcPct val="0"/>
              </a:spcBef>
              <a:buClrTx/>
              <a:buSzTx/>
              <a:buFontTx/>
              <a:buNone/>
            </a:pPr>
            <a:r>
              <a:rPr lang="zh-CN" altLang="en-US" sz="2400" b="1" dirty="0"/>
              <a:t>      假设</a:t>
            </a:r>
            <a:r>
              <a:rPr lang="en-US" altLang="zh-CN" sz="2400" b="1" dirty="0"/>
              <a:t>d(n) ≤k</a:t>
            </a:r>
            <a:r>
              <a:rPr lang="zh-CN" altLang="en-US" sz="2400" b="1" dirty="0"/>
              <a:t>时成立，即</a:t>
            </a:r>
            <a:r>
              <a:rPr lang="en-US" altLang="zh-CN" sz="2400" b="1" dirty="0"/>
              <a:t>A</a:t>
            </a:r>
            <a:r>
              <a:rPr lang="en-US" altLang="zh-CN" sz="2400" b="1" baseline="-25000" dirty="0"/>
              <a:t>2</a:t>
            </a:r>
            <a:r>
              <a:rPr lang="zh-CN" altLang="en-US" sz="2400" b="1" dirty="0"/>
              <a:t>搜索树中深度≤</a:t>
            </a:r>
            <a:r>
              <a:rPr lang="en-US" altLang="zh-CN" sz="2400" b="1" dirty="0"/>
              <a:t>k</a:t>
            </a:r>
            <a:r>
              <a:rPr lang="zh-CN" altLang="en-US" sz="2400" b="1" dirty="0"/>
              <a:t>的所有节点都被算法</a:t>
            </a:r>
            <a:r>
              <a:rPr lang="en-US" altLang="zh-CN" sz="2400" b="1" dirty="0"/>
              <a:t>A</a:t>
            </a:r>
            <a:r>
              <a:rPr lang="en-US" altLang="zh-CN" sz="2400" b="1" baseline="-25000" dirty="0"/>
              <a:t>1</a:t>
            </a:r>
            <a:r>
              <a:rPr lang="zh-CN" altLang="en-US" sz="2400" b="1" dirty="0"/>
              <a:t>扩展</a:t>
            </a:r>
            <a:r>
              <a:rPr lang="en-US" altLang="zh-CN" sz="2400" b="1" dirty="0"/>
              <a:t>.</a:t>
            </a:r>
            <a:endParaRPr lang="en-US" altLang="zh-CN" sz="2400" b="1" dirty="0"/>
          </a:p>
          <a:p>
            <a:pPr marL="0" lvl="0" indent="0" eaLnBrk="1" hangingPunct="1">
              <a:lnSpc>
                <a:spcPct val="120000"/>
              </a:lnSpc>
              <a:spcBef>
                <a:spcPct val="0"/>
              </a:spcBef>
              <a:buClrTx/>
              <a:buSzTx/>
              <a:buFontTx/>
              <a:buNone/>
            </a:pPr>
            <a:r>
              <a:rPr lang="en-US" altLang="zh-CN" sz="2400" b="1" dirty="0"/>
              <a:t>      </a:t>
            </a:r>
            <a:r>
              <a:rPr lang="zh-CN" altLang="en-US" sz="2400" b="1" dirty="0"/>
              <a:t>设</a:t>
            </a:r>
            <a:r>
              <a:rPr lang="en-US" altLang="zh-CN" sz="2400" b="1" dirty="0"/>
              <a:t>d(n) </a:t>
            </a:r>
            <a:r>
              <a:rPr lang="zh-CN" altLang="en-US" sz="2400" b="1" dirty="0"/>
              <a:t>＝</a:t>
            </a:r>
            <a:r>
              <a:rPr lang="en-US" altLang="zh-CN" sz="2400" b="1" dirty="0"/>
              <a:t>k</a:t>
            </a:r>
            <a:r>
              <a:rPr lang="zh-CN" altLang="en-US" sz="2400" b="1" dirty="0"/>
              <a:t>＋</a:t>
            </a:r>
            <a:r>
              <a:rPr lang="en-US" altLang="zh-CN" sz="2400" b="1" dirty="0"/>
              <a:t>1</a:t>
            </a:r>
            <a:r>
              <a:rPr lang="zh-CN" altLang="en-US" sz="2400" b="1" dirty="0"/>
              <a:t>，往证</a:t>
            </a:r>
            <a:r>
              <a:rPr lang="en-US" altLang="zh-CN" sz="2400" b="1" dirty="0"/>
              <a:t>A</a:t>
            </a:r>
            <a:r>
              <a:rPr lang="en-US" altLang="zh-CN" sz="2400" b="1" baseline="-25000" dirty="0"/>
              <a:t>2</a:t>
            </a:r>
            <a:r>
              <a:rPr lang="zh-CN" altLang="en-US" sz="2400" b="1" dirty="0"/>
              <a:t>扩展的深度为</a:t>
            </a:r>
            <a:r>
              <a:rPr lang="en-US" altLang="zh-CN" sz="2400" b="1" dirty="0"/>
              <a:t>k+1</a:t>
            </a:r>
            <a:r>
              <a:rPr lang="zh-CN" altLang="en-US" sz="2400" b="1" dirty="0"/>
              <a:t>的节点也被</a:t>
            </a:r>
            <a:r>
              <a:rPr lang="en-US" altLang="zh-CN" sz="2400" b="1" dirty="0"/>
              <a:t>A</a:t>
            </a:r>
            <a:r>
              <a:rPr lang="en-US" altLang="zh-CN" sz="2400" b="1" baseline="-25000" dirty="0"/>
              <a:t>1</a:t>
            </a:r>
            <a:r>
              <a:rPr lang="zh-CN" altLang="en-US" sz="2400" b="1" dirty="0"/>
              <a:t>扩展。</a:t>
            </a:r>
            <a:endParaRPr lang="zh-CN" altLang="en-US" sz="2400" b="1" dirty="0"/>
          </a:p>
          <a:p>
            <a:pPr marL="0" lvl="0" indent="0" eaLnBrk="1" hangingPunct="1">
              <a:lnSpc>
                <a:spcPct val="120000"/>
              </a:lnSpc>
              <a:spcBef>
                <a:spcPct val="0"/>
              </a:spcBef>
              <a:buClrTx/>
              <a:buSzTx/>
              <a:buFontTx/>
              <a:buNone/>
            </a:pPr>
            <a:r>
              <a:rPr lang="zh-CN" altLang="en-US" sz="2400" b="1" dirty="0"/>
              <a:t>      因节点</a:t>
            </a:r>
            <a:r>
              <a:rPr lang="en-US" altLang="zh-CN" sz="2400" b="1" dirty="0"/>
              <a:t>n</a:t>
            </a:r>
            <a:r>
              <a:rPr lang="zh-CN" altLang="en-US" sz="2400" b="1" dirty="0"/>
              <a:t>被</a:t>
            </a:r>
            <a:r>
              <a:rPr lang="en-US" altLang="zh-CN" sz="2400" b="1" dirty="0"/>
              <a:t>A</a:t>
            </a:r>
            <a:r>
              <a:rPr lang="en-US" altLang="zh-CN" sz="2400" b="1" baseline="-25000" dirty="0"/>
              <a:t>2</a:t>
            </a:r>
            <a:r>
              <a:rPr lang="zh-CN" altLang="en-US" sz="2400" b="1" dirty="0"/>
              <a:t>扩展，由于</a:t>
            </a:r>
            <a:r>
              <a:rPr lang="en-US" altLang="zh-CN" sz="2400" b="1" dirty="0"/>
              <a:t>n</a:t>
            </a:r>
            <a:r>
              <a:rPr lang="zh-CN" altLang="en-US" sz="2400" b="1" dirty="0"/>
              <a:t>的祖先点被</a:t>
            </a:r>
            <a:r>
              <a:rPr lang="en-US" altLang="zh-CN" sz="2400" b="1" dirty="0"/>
              <a:t>A</a:t>
            </a:r>
            <a:r>
              <a:rPr lang="en-US" altLang="zh-CN" sz="2400" b="1" baseline="-25000" dirty="0"/>
              <a:t>2</a:t>
            </a:r>
            <a:r>
              <a:rPr lang="zh-CN" altLang="en-US" sz="2400" b="1" dirty="0"/>
              <a:t>扩展，根据归纳假设，节点</a:t>
            </a:r>
            <a:r>
              <a:rPr lang="en-US" altLang="zh-CN" sz="2400" b="1" dirty="0"/>
              <a:t>n</a:t>
            </a:r>
            <a:r>
              <a:rPr lang="zh-CN" altLang="en-US" sz="2400" b="1" dirty="0"/>
              <a:t>的在</a:t>
            </a:r>
            <a:r>
              <a:rPr lang="en-US" altLang="zh-CN" sz="2400" b="1" dirty="0"/>
              <a:t>A</a:t>
            </a:r>
            <a:r>
              <a:rPr lang="en-US" altLang="zh-CN" sz="2400" b="1" baseline="-25000" dirty="0"/>
              <a:t>2</a:t>
            </a:r>
            <a:r>
              <a:rPr lang="zh-CN" altLang="en-US" sz="2400" b="1" dirty="0"/>
              <a:t>搜索树中的所有祖先都被算法</a:t>
            </a:r>
            <a:r>
              <a:rPr lang="en-US" altLang="zh-CN" sz="2400" b="1" dirty="0"/>
              <a:t>A</a:t>
            </a:r>
            <a:r>
              <a:rPr lang="en-US" altLang="zh-CN" sz="2400" b="1" baseline="-25000" dirty="0"/>
              <a:t>1</a:t>
            </a:r>
            <a:r>
              <a:rPr lang="zh-CN" altLang="en-US" sz="2400" b="1" dirty="0"/>
              <a:t>所扩展．</a:t>
            </a:r>
            <a:endParaRPr lang="zh-CN" altLang="en-US" sz="2400" b="1" dirty="0"/>
          </a:p>
        </p:txBody>
      </p:sp>
      <p:sp>
        <p:nvSpPr>
          <p:cNvPr id="66565" name="AutoShape 5"/>
          <p:cNvSpPr/>
          <p:nvPr/>
        </p:nvSpPr>
        <p:spPr>
          <a:xfrm>
            <a:off x="900113" y="981075"/>
            <a:ext cx="7418387" cy="892175"/>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en-US" altLang="zh-CN" sz="3600" b="1" dirty="0">
                <a:solidFill>
                  <a:schemeClr val="tx2"/>
                </a:solidFill>
              </a:rPr>
              <a:t>A*</a:t>
            </a:r>
            <a:r>
              <a:rPr lang="zh-CN" altLang="en-US" sz="3600" b="1" dirty="0">
                <a:solidFill>
                  <a:schemeClr val="tx2"/>
                </a:solidFill>
              </a:rPr>
              <a:t>算法的比较</a:t>
            </a:r>
            <a:r>
              <a:rPr lang="en-US" altLang="zh-CN" sz="3600" b="1" dirty="0">
                <a:solidFill>
                  <a:schemeClr val="tx2"/>
                </a:solidFill>
              </a:rPr>
              <a:t>……</a:t>
            </a:r>
            <a:r>
              <a:rPr lang="zh-CN" altLang="en-US" sz="3600" b="1" dirty="0">
                <a:solidFill>
                  <a:schemeClr val="tx2"/>
                </a:solidFill>
              </a:rPr>
              <a:t>定理</a:t>
            </a:r>
            <a:r>
              <a:rPr lang="en-US" altLang="zh-CN" sz="3600" b="1" dirty="0">
                <a:solidFill>
                  <a:schemeClr val="tx2"/>
                </a:solidFill>
              </a:rPr>
              <a:t>6 </a:t>
            </a:r>
            <a:endParaRPr lang="en-US" altLang="zh-CN" sz="3600" b="1" dirty="0">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484">
                                            <p:txEl>
                                              <p:charRg st="0" end="7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276484">
                                            <p:txEl>
                                              <p:charRg st="70" end="115"/>
                                            </p:txEl>
                                          </p:spTgt>
                                        </p:tgtEl>
                                        <p:attrNameLst>
                                          <p:attrName>style.visibility</p:attrName>
                                        </p:attrNameLst>
                                      </p:cBhvr>
                                      <p:to>
                                        <p:strVal val="visible"/>
                                      </p:to>
                                    </p:set>
                                    <p:animEffect transition="in" filter="box(in)">
                                      <p:cBhvr>
                                        <p:cTn id="11" dur="500"/>
                                        <p:tgtEl>
                                          <p:spTgt spid="276484">
                                            <p:txEl>
                                              <p:charRg st="70" end="11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276484">
                                            <p:txEl>
                                              <p:charRg st="115" end="156"/>
                                            </p:txEl>
                                          </p:spTgt>
                                        </p:tgtEl>
                                        <p:attrNameLst>
                                          <p:attrName>style.visibility</p:attrName>
                                        </p:attrNameLst>
                                      </p:cBhvr>
                                      <p:to>
                                        <p:strVal val="visible"/>
                                      </p:to>
                                    </p:set>
                                    <p:animEffect transition="in" filter="box(in)">
                                      <p:cBhvr>
                                        <p:cTn id="16" dur="500"/>
                                        <p:tgtEl>
                                          <p:spTgt spid="276484">
                                            <p:txEl>
                                              <p:charRg st="115" end="15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76484">
                                            <p:txEl>
                                              <p:charRg st="156" end="219"/>
                                            </p:txEl>
                                          </p:spTgt>
                                        </p:tgtEl>
                                        <p:attrNameLst>
                                          <p:attrName>style.visibility</p:attrName>
                                        </p:attrNameLst>
                                      </p:cBhvr>
                                      <p:to>
                                        <p:strVal val="visible"/>
                                      </p:to>
                                    </p:set>
                                    <p:animEffect transition="in" filter="box(in)">
                                      <p:cBhvr>
                                        <p:cTn id="21" dur="500"/>
                                        <p:tgtEl>
                                          <p:spTgt spid="276484">
                                            <p:txEl>
                                              <p:charRg st="156" end="2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67587"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93892" name="Rectangle 4"/>
          <p:cNvSpPr/>
          <p:nvPr/>
        </p:nvSpPr>
        <p:spPr>
          <a:xfrm>
            <a:off x="900113" y="2420938"/>
            <a:ext cx="7848600" cy="3851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110000"/>
              </a:lnSpc>
              <a:spcBef>
                <a:spcPct val="0"/>
              </a:spcBef>
              <a:buClrTx/>
              <a:buSzTx/>
              <a:buFontTx/>
              <a:buNone/>
            </a:pPr>
            <a:r>
              <a:rPr lang="zh-CN" altLang="en-US" b="1" dirty="0"/>
              <a:t>因此，节点</a:t>
            </a:r>
            <a:r>
              <a:rPr lang="en-US" altLang="zh-CN" b="1" dirty="0"/>
              <a:t>n</a:t>
            </a:r>
            <a:r>
              <a:rPr lang="zh-CN" altLang="en-US" b="1" dirty="0"/>
              <a:t>在</a:t>
            </a:r>
            <a:r>
              <a:rPr lang="en-US" altLang="zh-CN" b="1" dirty="0"/>
              <a:t>A</a:t>
            </a:r>
            <a:r>
              <a:rPr lang="en-US" altLang="zh-CN" b="1" baseline="-25000" dirty="0"/>
              <a:t>1</a:t>
            </a:r>
            <a:r>
              <a:rPr lang="zh-CN" altLang="en-US" b="1" dirty="0"/>
              <a:t>的搜索树中，且在</a:t>
            </a:r>
            <a:r>
              <a:rPr lang="en-US" altLang="zh-CN" b="1" dirty="0"/>
              <a:t>A</a:t>
            </a:r>
            <a:r>
              <a:rPr lang="en-US" altLang="zh-CN" b="1" baseline="-25000" dirty="0"/>
              <a:t>1</a:t>
            </a:r>
            <a:r>
              <a:rPr lang="zh-CN" altLang="en-US" b="1" dirty="0"/>
              <a:t>的搜索树中存在一条从</a:t>
            </a:r>
            <a:r>
              <a:rPr lang="en-US" altLang="zh-CN" b="1" dirty="0"/>
              <a:t>s</a:t>
            </a:r>
            <a:r>
              <a:rPr lang="zh-CN" altLang="en-US" b="1" dirty="0"/>
              <a:t>到</a:t>
            </a:r>
            <a:r>
              <a:rPr lang="en-US" altLang="zh-CN" b="1" dirty="0"/>
              <a:t>n</a:t>
            </a:r>
            <a:r>
              <a:rPr lang="zh-CN" altLang="en-US" b="1" dirty="0"/>
              <a:t>的路。由于</a:t>
            </a:r>
            <a:r>
              <a:rPr lang="en-US" altLang="zh-CN" b="1" dirty="0"/>
              <a:t>A</a:t>
            </a:r>
            <a:r>
              <a:rPr lang="en-US" altLang="zh-CN" b="1" baseline="-25000" dirty="0"/>
              <a:t>2</a:t>
            </a:r>
            <a:r>
              <a:rPr lang="zh-CN" altLang="en-US" b="1" dirty="0"/>
              <a:t>搜索树中点</a:t>
            </a:r>
            <a:r>
              <a:rPr lang="en-US" altLang="zh-CN" b="1" dirty="0"/>
              <a:t>n</a:t>
            </a:r>
            <a:r>
              <a:rPr lang="zh-CN" altLang="en-US" b="1" dirty="0"/>
              <a:t>之前的树是</a:t>
            </a:r>
            <a:r>
              <a:rPr lang="en-US" altLang="zh-CN" b="1" dirty="0"/>
              <a:t>A</a:t>
            </a:r>
            <a:r>
              <a:rPr lang="en-US" altLang="zh-CN" b="1" baseline="-25000" dirty="0"/>
              <a:t>1</a:t>
            </a:r>
            <a:r>
              <a:rPr lang="zh-CN" altLang="en-US" b="1" dirty="0"/>
              <a:t>搜索中点</a:t>
            </a:r>
            <a:r>
              <a:rPr lang="en-US" altLang="zh-CN" b="1" dirty="0"/>
              <a:t>n</a:t>
            </a:r>
            <a:r>
              <a:rPr lang="zh-CN" altLang="en-US" b="1" dirty="0"/>
              <a:t>之前的树的子树，因此有</a:t>
            </a:r>
            <a:endParaRPr lang="zh-CN" altLang="en-US" b="1" dirty="0"/>
          </a:p>
          <a:p>
            <a:pPr marL="0" lvl="0" indent="0" eaLnBrk="1" hangingPunct="1">
              <a:lnSpc>
                <a:spcPct val="110000"/>
              </a:lnSpc>
              <a:spcBef>
                <a:spcPct val="0"/>
              </a:spcBef>
              <a:buClrTx/>
              <a:buSzTx/>
              <a:buFontTx/>
              <a:buNone/>
            </a:pPr>
            <a:r>
              <a:rPr lang="zh-CN" altLang="en-US" b="1" dirty="0"/>
              <a:t>                       </a:t>
            </a:r>
            <a:r>
              <a:rPr lang="en-US" altLang="zh-CN" b="1" dirty="0"/>
              <a:t>g</a:t>
            </a:r>
            <a:r>
              <a:rPr lang="en-US" altLang="zh-CN" b="1" baseline="-25000" dirty="0"/>
              <a:t>1</a:t>
            </a:r>
            <a:r>
              <a:rPr lang="en-US" altLang="zh-CN" b="1" dirty="0"/>
              <a:t>(n) ≤ g</a:t>
            </a:r>
            <a:r>
              <a:rPr lang="en-US" altLang="zh-CN" b="1" baseline="-25000" dirty="0"/>
              <a:t>2</a:t>
            </a:r>
            <a:r>
              <a:rPr lang="en-US" altLang="zh-CN" b="1" dirty="0"/>
              <a:t>(n)</a:t>
            </a:r>
            <a:endParaRPr lang="en-US" altLang="zh-CN" b="1" dirty="0"/>
          </a:p>
          <a:p>
            <a:pPr marL="0" lvl="0" indent="0" eaLnBrk="1" hangingPunct="1">
              <a:lnSpc>
                <a:spcPct val="110000"/>
              </a:lnSpc>
              <a:spcBef>
                <a:spcPct val="0"/>
              </a:spcBef>
              <a:buClrTx/>
              <a:buSzTx/>
              <a:buFontTx/>
              <a:buNone/>
            </a:pPr>
            <a:r>
              <a:rPr lang="zh-CN" altLang="en-US" b="1" dirty="0"/>
              <a:t>又因为</a:t>
            </a:r>
            <a:r>
              <a:rPr lang="en-US" altLang="zh-CN" b="1" dirty="0"/>
              <a:t>h</a:t>
            </a:r>
            <a:r>
              <a:rPr lang="en-US" altLang="zh-CN" b="1" baseline="-25000" dirty="0"/>
              <a:t>1</a:t>
            </a:r>
            <a:r>
              <a:rPr lang="en-US" altLang="zh-CN" b="1" dirty="0"/>
              <a:t>(n) &lt;h</a:t>
            </a:r>
            <a:r>
              <a:rPr lang="en-US" altLang="zh-CN" b="1" baseline="-25000" dirty="0"/>
              <a:t>2</a:t>
            </a:r>
            <a:r>
              <a:rPr lang="en-US" altLang="zh-CN" b="1" dirty="0"/>
              <a:t>(n)</a:t>
            </a:r>
            <a:r>
              <a:rPr lang="zh-CN" altLang="en-US" b="1" dirty="0"/>
              <a:t>，所以</a:t>
            </a:r>
            <a:r>
              <a:rPr lang="en-US" altLang="zh-CN" b="1" dirty="0"/>
              <a:t>f</a:t>
            </a:r>
            <a:r>
              <a:rPr lang="en-US" altLang="zh-CN" b="1" baseline="-25000" dirty="0"/>
              <a:t>1</a:t>
            </a:r>
            <a:r>
              <a:rPr lang="en-US" altLang="zh-CN" b="1" dirty="0"/>
              <a:t>(n) &lt;f</a:t>
            </a:r>
            <a:r>
              <a:rPr lang="en-US" altLang="zh-CN" b="1" baseline="-25000" dirty="0"/>
              <a:t>2</a:t>
            </a:r>
            <a:r>
              <a:rPr lang="en-US" altLang="zh-CN" b="1" dirty="0"/>
              <a:t>(n).</a:t>
            </a:r>
            <a:endParaRPr lang="en-US" altLang="zh-CN" b="1" dirty="0"/>
          </a:p>
          <a:p>
            <a:pPr marL="0" lvl="0" indent="0" eaLnBrk="1" hangingPunct="1">
              <a:lnSpc>
                <a:spcPct val="110000"/>
              </a:lnSpc>
              <a:spcBef>
                <a:spcPct val="0"/>
              </a:spcBef>
              <a:buClrTx/>
              <a:buSzTx/>
              <a:buFontTx/>
              <a:buNone/>
            </a:pPr>
            <a:r>
              <a:rPr lang="zh-CN" altLang="en-US" b="1" dirty="0"/>
              <a:t>由于</a:t>
            </a:r>
            <a:r>
              <a:rPr lang="en-US" altLang="zh-CN" b="1" dirty="0"/>
              <a:t>n</a:t>
            </a:r>
            <a:r>
              <a:rPr lang="zh-CN" altLang="en-US" b="1" dirty="0"/>
              <a:t>被</a:t>
            </a:r>
            <a:r>
              <a:rPr lang="en-US" altLang="zh-CN" b="1" dirty="0"/>
              <a:t>A</a:t>
            </a:r>
            <a:r>
              <a:rPr lang="en-US" altLang="zh-CN" b="1" baseline="-25000" dirty="0"/>
              <a:t>2</a:t>
            </a:r>
            <a:r>
              <a:rPr lang="zh-CN" altLang="en-US" b="1" dirty="0"/>
              <a:t>扩展，由定理</a:t>
            </a:r>
            <a:r>
              <a:rPr lang="en-US" altLang="zh-CN" b="1" dirty="0"/>
              <a:t>5</a:t>
            </a:r>
            <a:r>
              <a:rPr lang="zh-CN" altLang="en-US" b="1" dirty="0"/>
              <a:t>知： </a:t>
            </a:r>
            <a:r>
              <a:rPr lang="en-US" altLang="zh-CN" b="1" dirty="0"/>
              <a:t>f</a:t>
            </a:r>
            <a:r>
              <a:rPr lang="en-US" altLang="zh-CN" b="1" baseline="-25000" dirty="0"/>
              <a:t>2</a:t>
            </a:r>
            <a:r>
              <a:rPr lang="en-US" altLang="zh-CN" b="1" dirty="0"/>
              <a:t>(n) ≤ f*(s)</a:t>
            </a:r>
            <a:endParaRPr lang="en-US" altLang="zh-CN" b="1" dirty="0"/>
          </a:p>
          <a:p>
            <a:pPr marL="0" lvl="0" indent="0" eaLnBrk="1" hangingPunct="1">
              <a:lnSpc>
                <a:spcPct val="110000"/>
              </a:lnSpc>
              <a:spcBef>
                <a:spcPct val="0"/>
              </a:spcBef>
              <a:buClrTx/>
              <a:buSzTx/>
              <a:buFontTx/>
              <a:buNone/>
            </a:pPr>
            <a:r>
              <a:rPr lang="zh-CN" altLang="en-US" b="1" dirty="0"/>
              <a:t>故</a:t>
            </a:r>
            <a:r>
              <a:rPr lang="en-US" altLang="zh-CN" b="1" dirty="0"/>
              <a:t>f</a:t>
            </a:r>
            <a:r>
              <a:rPr lang="en-US" altLang="zh-CN" b="1" baseline="-25000" dirty="0"/>
              <a:t>1</a:t>
            </a:r>
            <a:r>
              <a:rPr lang="en-US" altLang="zh-CN" b="1" dirty="0"/>
              <a:t>(n) &lt;f</a:t>
            </a:r>
            <a:r>
              <a:rPr lang="en-US" altLang="zh-CN" b="1" baseline="-25000" dirty="0"/>
              <a:t>2</a:t>
            </a:r>
            <a:r>
              <a:rPr lang="en-US" altLang="zh-CN" b="1" dirty="0"/>
              <a:t>(n) ≤ f*(s) . </a:t>
            </a:r>
            <a:endParaRPr lang="en-US" altLang="zh-CN" b="1" dirty="0"/>
          </a:p>
          <a:p>
            <a:pPr marL="0" lvl="0" indent="0" eaLnBrk="1" hangingPunct="1">
              <a:lnSpc>
                <a:spcPct val="110000"/>
              </a:lnSpc>
              <a:spcBef>
                <a:spcPct val="0"/>
              </a:spcBef>
              <a:buClrTx/>
              <a:buSzTx/>
              <a:buFontTx/>
              <a:buNone/>
            </a:pPr>
            <a:r>
              <a:rPr lang="zh-CN" altLang="en-US" b="1" dirty="0"/>
              <a:t>由推论知，点</a:t>
            </a:r>
            <a:r>
              <a:rPr lang="en-US" altLang="zh-CN" b="1" dirty="0"/>
              <a:t>n</a:t>
            </a:r>
            <a:r>
              <a:rPr lang="zh-CN" altLang="en-US" b="1" dirty="0"/>
              <a:t>必被</a:t>
            </a:r>
            <a:r>
              <a:rPr lang="en-US" altLang="zh-CN" b="1" dirty="0"/>
              <a:t>A</a:t>
            </a:r>
            <a:r>
              <a:rPr lang="en-US" altLang="zh-CN" b="1" baseline="-25000" dirty="0"/>
              <a:t>1</a:t>
            </a:r>
            <a:r>
              <a:rPr lang="zh-CN" altLang="en-US" b="1" dirty="0"/>
              <a:t>选去扩展，归纳完成。</a:t>
            </a:r>
            <a:endParaRPr lang="zh-CN" altLang="en-US" b="1" dirty="0"/>
          </a:p>
        </p:txBody>
      </p:sp>
      <p:sp>
        <p:nvSpPr>
          <p:cNvPr id="67589" name="AutoShape 5"/>
          <p:cNvSpPr/>
          <p:nvPr/>
        </p:nvSpPr>
        <p:spPr>
          <a:xfrm>
            <a:off x="900113" y="981075"/>
            <a:ext cx="7418387" cy="892175"/>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en-US" altLang="zh-CN" sz="3600" b="1" dirty="0">
                <a:solidFill>
                  <a:schemeClr val="tx2"/>
                </a:solidFill>
              </a:rPr>
              <a:t>A*</a:t>
            </a:r>
            <a:r>
              <a:rPr lang="zh-CN" altLang="en-US" sz="3600" b="1" dirty="0">
                <a:solidFill>
                  <a:schemeClr val="tx2"/>
                </a:solidFill>
              </a:rPr>
              <a:t>算法的比较 </a:t>
            </a:r>
            <a:r>
              <a:rPr lang="en-US" altLang="zh-CN" sz="3600" b="1" dirty="0">
                <a:solidFill>
                  <a:schemeClr val="tx2"/>
                </a:solidFill>
              </a:rPr>
              <a:t>……</a:t>
            </a:r>
            <a:r>
              <a:rPr lang="zh-CN" altLang="en-US" sz="3600" b="1" dirty="0">
                <a:solidFill>
                  <a:schemeClr val="tx2"/>
                </a:solidFill>
              </a:rPr>
              <a:t>定理</a:t>
            </a:r>
            <a:r>
              <a:rPr lang="en-US" altLang="zh-CN" sz="3600" b="1" dirty="0">
                <a:solidFill>
                  <a:schemeClr val="tx2"/>
                </a:solidFill>
              </a:rPr>
              <a:t>6</a:t>
            </a:r>
            <a:r>
              <a:rPr lang="en-US" altLang="zh-CN" b="1" dirty="0">
                <a:solidFill>
                  <a:srgbClr val="0033CC"/>
                </a:solidFill>
              </a:rPr>
              <a:t> </a:t>
            </a:r>
            <a:endParaRPr lang="en-US" altLang="zh-CN" b="1" dirty="0">
              <a:solidFill>
                <a:srgbClr val="0033CC"/>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3892">
                                            <p:txEl>
                                              <p:charRg st="0" end="69"/>
                                            </p:txEl>
                                          </p:spTgt>
                                        </p:tgtEl>
                                        <p:attrNameLst>
                                          <p:attrName>style.visibility</p:attrName>
                                        </p:attrNameLst>
                                      </p:cBhvr>
                                      <p:to>
                                        <p:strVal val="visible"/>
                                      </p:to>
                                    </p:set>
                                    <p:anim calcmode="lin" valueType="num">
                                      <p:cBhvr additive="base">
                                        <p:cTn id="7" dur="500" fill="hold"/>
                                        <p:tgtEl>
                                          <p:spTgt spid="293892">
                                            <p:txEl>
                                              <p:charRg st="0" end="6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3892">
                                            <p:txEl>
                                              <p:charRg st="0" end="6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3892">
                                            <p:txEl>
                                              <p:charRg st="69" end="106"/>
                                            </p:txEl>
                                          </p:spTgt>
                                        </p:tgtEl>
                                        <p:attrNameLst>
                                          <p:attrName>style.visibility</p:attrName>
                                        </p:attrNameLst>
                                      </p:cBhvr>
                                      <p:to>
                                        <p:strVal val="visible"/>
                                      </p:to>
                                    </p:set>
                                    <p:anim calcmode="lin" valueType="num">
                                      <p:cBhvr additive="base">
                                        <p:cTn id="11" dur="500" fill="hold"/>
                                        <p:tgtEl>
                                          <p:spTgt spid="293892">
                                            <p:txEl>
                                              <p:charRg st="69" end="10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3892">
                                            <p:txEl>
                                              <p:charRg st="69" end="10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3892">
                                            <p:txEl>
                                              <p:charRg st="106" end="13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93892">
                                            <p:txEl>
                                              <p:charRg st="138" end="168"/>
                                            </p:txEl>
                                          </p:spTgt>
                                        </p:tgtEl>
                                        <p:attrNameLst>
                                          <p:attrName>style.visibility</p:attrName>
                                        </p:attrNameLst>
                                      </p:cBhvr>
                                      <p:to>
                                        <p:strVal val="visible"/>
                                      </p:to>
                                    </p:set>
                                    <p:animEffect transition="in" filter="blinds(horizontal)">
                                      <p:cBhvr>
                                        <p:cTn id="21" dur="500"/>
                                        <p:tgtEl>
                                          <p:spTgt spid="293892">
                                            <p:txEl>
                                              <p:charRg st="138" end="168"/>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93892">
                                            <p:txEl>
                                              <p:charRg st="168" end="193"/>
                                            </p:txEl>
                                          </p:spTgt>
                                        </p:tgtEl>
                                        <p:attrNameLst>
                                          <p:attrName>style.visibility</p:attrName>
                                        </p:attrNameLst>
                                      </p:cBhvr>
                                      <p:to>
                                        <p:strVal val="visible"/>
                                      </p:to>
                                    </p:set>
                                    <p:animEffect transition="in" filter="blinds(horizontal)">
                                      <p:cBhvr>
                                        <p:cTn id="24" dur="500"/>
                                        <p:tgtEl>
                                          <p:spTgt spid="293892">
                                            <p:txEl>
                                              <p:charRg st="168" end="19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293892">
                                            <p:txEl>
                                              <p:charRg st="193" end="215"/>
                                            </p:txEl>
                                          </p:spTgt>
                                        </p:tgtEl>
                                        <p:attrNameLst>
                                          <p:attrName>style.visibility</p:attrName>
                                        </p:attrNameLst>
                                      </p:cBhvr>
                                      <p:to>
                                        <p:strVal val="visible"/>
                                      </p:to>
                                    </p:set>
                                    <p:animEffect transition="in" filter="checkerboard(across)">
                                      <p:cBhvr>
                                        <p:cTn id="29" dur="500"/>
                                        <p:tgtEl>
                                          <p:spTgt spid="293892">
                                            <p:txEl>
                                              <p:charRg st="193" end="2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1267"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11268" name="AutoShape 2"/>
          <p:cNvSpPr>
            <a:spLocks noGrp="1"/>
          </p:cNvSpPr>
          <p:nvPr>
            <p:ph type="title"/>
          </p:nvPr>
        </p:nvSpPr>
        <p:spPr>
          <a:ln/>
        </p:spPr>
        <p:txBody>
          <a:bodyPr vert="horz" wrap="square" lIns="91440" tIns="45720" rIns="91440" bIns="45720" anchor="b" anchorCtr="0"/>
          <a:p>
            <a:pPr eaLnBrk="1" hangingPunct="1"/>
            <a:r>
              <a:rPr lang="zh-CN" altLang="en-US" sz="2000" b="0" dirty="0">
                <a:solidFill>
                  <a:srgbClr val="FF0000"/>
                </a:solidFill>
                <a:ea typeface="楷体_GB2312" pitchFamily="49" charset="-122"/>
              </a:rPr>
              <a:t>带来的问题及解决方案</a:t>
            </a:r>
            <a:endParaRPr lang="zh-CN" altLang="en-US" sz="2000" b="0" dirty="0">
              <a:solidFill>
                <a:srgbClr val="FF0000"/>
              </a:solidFill>
              <a:ea typeface="楷体_GB2312" pitchFamily="49" charset="-122"/>
            </a:endParaRPr>
          </a:p>
        </p:txBody>
      </p:sp>
      <p:sp>
        <p:nvSpPr>
          <p:cNvPr id="385027" name="Rectangle 3"/>
          <p:cNvSpPr>
            <a:spLocks noGrp="1"/>
          </p:cNvSpPr>
          <p:nvPr>
            <p:ph idx="1"/>
          </p:nvPr>
        </p:nvSpPr>
        <p:spPr>
          <a:xfrm>
            <a:off x="838200" y="2362200"/>
            <a:ext cx="7693025" cy="4306888"/>
          </a:xfrm>
          <a:ln/>
        </p:spPr>
        <p:txBody>
          <a:bodyPr vert="horz" wrap="square" lIns="91440" tIns="45720" rIns="91440" bIns="45720" anchor="t" anchorCtr="0"/>
          <a:p>
            <a:pPr eaLnBrk="1" hangingPunct="1">
              <a:lnSpc>
                <a:spcPct val="80000"/>
              </a:lnSpc>
              <a:buNone/>
            </a:pPr>
            <a:r>
              <a:rPr lang="en-US" altLang="zh-CN" sz="2000" dirty="0">
                <a:latin typeface="宋体" panose="02010600030101010101" pitchFamily="2" charset="-122"/>
                <a:ea typeface="楷体_GB2312" pitchFamily="49" charset="-122"/>
              </a:rPr>
              <a:t>⑴</a:t>
            </a:r>
            <a:r>
              <a:rPr lang="zh-CN" altLang="en-US" sz="2000" dirty="0">
                <a:ea typeface="楷体_GB2312" pitchFamily="49" charset="-122"/>
              </a:rPr>
              <a:t>若</a:t>
            </a:r>
            <a:r>
              <a:rPr lang="en-US" altLang="zh-CN" sz="2000" dirty="0">
                <a:ea typeface="楷体_GB2312" pitchFamily="49" charset="-122"/>
              </a:rPr>
              <a:t>DEADEND</a:t>
            </a:r>
            <a:r>
              <a:rPr lang="zh-CN" altLang="en-US" sz="2000" dirty="0">
                <a:ea typeface="楷体_GB2312" pitchFamily="49" charset="-122"/>
              </a:rPr>
              <a:t>定义不好，则无限产生新的非终止的状态描述。</a:t>
            </a:r>
            <a:endParaRPr lang="zh-CN" altLang="en-US" sz="2000" dirty="0">
              <a:ea typeface="楷体_GB2312" pitchFamily="49" charset="-122"/>
            </a:endParaRPr>
          </a:p>
          <a:p>
            <a:pPr eaLnBrk="1" hangingPunct="1">
              <a:lnSpc>
                <a:spcPct val="80000"/>
              </a:lnSpc>
              <a:buNone/>
            </a:pPr>
            <a:r>
              <a:rPr lang="zh-CN" altLang="en-US" sz="2000" dirty="0">
                <a:ea typeface="楷体_GB2312" pitchFamily="49" charset="-122"/>
              </a:rPr>
              <a:t>                                                   （既不成功又不失败的节点）</a:t>
            </a:r>
            <a:endParaRPr lang="zh-CN" altLang="en-US" sz="2000" dirty="0">
              <a:ea typeface="楷体_GB2312" pitchFamily="49" charset="-122"/>
            </a:endParaRPr>
          </a:p>
          <a:p>
            <a:pPr eaLnBrk="1" hangingPunct="1">
              <a:lnSpc>
                <a:spcPct val="80000"/>
              </a:lnSpc>
              <a:buNone/>
            </a:pPr>
            <a:r>
              <a:rPr lang="zh-CN" altLang="en-US" sz="2000" dirty="0">
                <a:ea typeface="楷体_GB2312" pitchFamily="49" charset="-122"/>
              </a:rPr>
              <a:t>    </a:t>
            </a:r>
            <a:r>
              <a:rPr lang="zh-CN" altLang="en-US" sz="2000" dirty="0">
                <a:solidFill>
                  <a:srgbClr val="0033CC"/>
                </a:solidFill>
                <a:ea typeface="楷体_GB2312" pitchFamily="49" charset="-122"/>
              </a:rPr>
              <a:t>解决方案：</a:t>
            </a:r>
            <a:r>
              <a:rPr lang="zh-CN" altLang="en-US" sz="2000" dirty="0">
                <a:ea typeface="楷体_GB2312" pitchFamily="49" charset="-122"/>
              </a:rPr>
              <a:t>设置门槛数，即搜索深度</a:t>
            </a:r>
            <a:r>
              <a:rPr lang="en-US" altLang="zh-CN" sz="2000" dirty="0">
                <a:ea typeface="楷体_GB2312" pitchFamily="49" charset="-122"/>
              </a:rPr>
              <a:t>BOUND</a:t>
            </a:r>
            <a:r>
              <a:rPr lang="zh-CN" altLang="en-US" sz="2000" dirty="0">
                <a:ea typeface="楷体_GB2312" pitchFamily="49" charset="-122"/>
              </a:rPr>
              <a:t>，当递归调用超过这个深度时</a:t>
            </a:r>
            <a:r>
              <a:rPr lang="en-US" altLang="zh-CN" sz="2000" dirty="0">
                <a:ea typeface="楷体_GB2312" pitchFamily="49" charset="-122"/>
              </a:rPr>
              <a:t>return FAIL</a:t>
            </a:r>
            <a:r>
              <a:rPr lang="zh-CN" altLang="en-US" sz="2000" dirty="0">
                <a:ea typeface="楷体_GB2312" pitchFamily="49" charset="-122"/>
              </a:rPr>
              <a:t>，引起回溯。</a:t>
            </a:r>
            <a:endParaRPr lang="zh-CN" altLang="en-US" sz="2000" dirty="0">
              <a:ea typeface="楷体_GB2312" pitchFamily="49" charset="-122"/>
            </a:endParaRPr>
          </a:p>
          <a:p>
            <a:pPr eaLnBrk="1" hangingPunct="1">
              <a:lnSpc>
                <a:spcPct val="80000"/>
              </a:lnSpc>
              <a:buNone/>
            </a:pPr>
            <a:r>
              <a:rPr lang="zh-CN" altLang="en-US" sz="2000" dirty="0">
                <a:latin typeface="宋体" panose="02010600030101010101" pitchFamily="2" charset="-122"/>
                <a:ea typeface="楷体_GB2312" pitchFamily="49" charset="-122"/>
              </a:rPr>
              <a:t>⑵ </a:t>
            </a:r>
            <a:r>
              <a:rPr lang="zh-CN" altLang="en-US" sz="2000" dirty="0">
                <a:ea typeface="楷体_GB2312" pitchFamily="49" charset="-122"/>
              </a:rPr>
              <a:t>程序中只有</a:t>
            </a:r>
            <a:r>
              <a:rPr lang="en-US" altLang="zh-CN" sz="2000" dirty="0">
                <a:ea typeface="楷体_GB2312" pitchFamily="49" charset="-122"/>
              </a:rPr>
              <a:t>DATA</a:t>
            </a:r>
            <a:r>
              <a:rPr lang="zh-CN" altLang="en-US" sz="2000" dirty="0">
                <a:ea typeface="楷体_GB2312" pitchFamily="49" charset="-122"/>
              </a:rPr>
              <a:t>和</a:t>
            </a:r>
            <a:r>
              <a:rPr lang="en-US" altLang="zh-CN" sz="2000" dirty="0">
                <a:ea typeface="楷体_GB2312" pitchFamily="49" charset="-122"/>
              </a:rPr>
              <a:t>RDATA</a:t>
            </a:r>
            <a:r>
              <a:rPr lang="zh-CN" altLang="en-US" sz="2000" dirty="0">
                <a:ea typeface="楷体_GB2312" pitchFamily="49" charset="-122"/>
              </a:rPr>
              <a:t>，回溯过程中将生成的状态都丢弃了，有可能陷入循环，重复地产生一系列非终止状态。</a:t>
            </a:r>
            <a:endParaRPr lang="zh-CN" altLang="en-US" sz="2000" dirty="0">
              <a:ea typeface="楷体_GB2312" pitchFamily="49" charset="-122"/>
            </a:endParaRPr>
          </a:p>
          <a:p>
            <a:pPr eaLnBrk="1" hangingPunct="1">
              <a:lnSpc>
                <a:spcPct val="80000"/>
              </a:lnSpc>
              <a:buNone/>
            </a:pPr>
            <a:r>
              <a:rPr lang="zh-CN" altLang="en-US" sz="2000" dirty="0">
                <a:ea typeface="楷体_GB2312" pitchFamily="49" charset="-122"/>
              </a:rPr>
              <a:t>                  （实质属于情况</a:t>
            </a:r>
            <a:r>
              <a:rPr lang="en-US" altLang="zh-CN" sz="2000" dirty="0">
                <a:ea typeface="楷体_GB2312" pitchFamily="49" charset="-122"/>
              </a:rPr>
              <a:t>(1)</a:t>
            </a:r>
            <a:r>
              <a:rPr lang="zh-CN" altLang="en-US" sz="2000" dirty="0">
                <a:ea typeface="楷体_GB2312" pitchFamily="49" charset="-122"/>
              </a:rPr>
              <a:t>）</a:t>
            </a:r>
            <a:endParaRPr lang="zh-CN" altLang="en-US" sz="2000" dirty="0">
              <a:ea typeface="楷体_GB2312" pitchFamily="49" charset="-122"/>
            </a:endParaRPr>
          </a:p>
          <a:p>
            <a:pPr eaLnBrk="1" hangingPunct="1">
              <a:lnSpc>
                <a:spcPct val="80000"/>
              </a:lnSpc>
              <a:buNone/>
            </a:pPr>
            <a:r>
              <a:rPr lang="zh-CN" altLang="en-US" sz="2000" dirty="0">
                <a:ea typeface="楷体_GB2312" pitchFamily="49" charset="-122"/>
              </a:rPr>
              <a:t>    </a:t>
            </a:r>
            <a:r>
              <a:rPr lang="zh-CN" altLang="en-US" sz="2000" dirty="0">
                <a:solidFill>
                  <a:srgbClr val="0033CC"/>
                </a:solidFill>
                <a:ea typeface="楷体_GB2312" pitchFamily="49" charset="-122"/>
              </a:rPr>
              <a:t>解决方案：</a:t>
            </a:r>
            <a:endParaRPr lang="zh-CN" altLang="en-US" sz="2000" dirty="0">
              <a:solidFill>
                <a:srgbClr val="0033CC"/>
              </a:solidFill>
              <a:ea typeface="楷体_GB2312" pitchFamily="49" charset="-122"/>
            </a:endParaRPr>
          </a:p>
          <a:p>
            <a:pPr eaLnBrk="1" hangingPunct="1">
              <a:lnSpc>
                <a:spcPct val="80000"/>
              </a:lnSpc>
              <a:buNone/>
            </a:pPr>
            <a:r>
              <a:rPr lang="zh-CN" altLang="en-US" sz="2000" dirty="0">
                <a:ea typeface="楷体_GB2312" pitchFamily="49" charset="-122"/>
              </a:rPr>
              <a:t>    在过程中保存一个状态描述表</a:t>
            </a:r>
            <a:r>
              <a:rPr lang="en-US" altLang="zh-CN" sz="2000" dirty="0">
                <a:ea typeface="楷体_GB2312" pitchFamily="49" charset="-122"/>
              </a:rPr>
              <a:t>DATALIST</a:t>
            </a:r>
            <a:r>
              <a:rPr lang="zh-CN" altLang="en-US" sz="2000" dirty="0">
                <a:ea typeface="楷体_GB2312" pitchFamily="49" charset="-122"/>
              </a:rPr>
              <a:t>：记录从初始状态到当前状态路径上的所有状态</a:t>
            </a:r>
            <a:r>
              <a:rPr lang="en-US" altLang="zh-CN" sz="2000" dirty="0">
                <a:ea typeface="楷体_GB2312" pitchFamily="49" charset="-122"/>
              </a:rPr>
              <a:t>----</a:t>
            </a:r>
            <a:r>
              <a:rPr lang="zh-CN" altLang="en-US" sz="2000" dirty="0">
                <a:ea typeface="楷体_GB2312" pitchFamily="49" charset="-122"/>
              </a:rPr>
              <a:t>递归变量变成</a:t>
            </a:r>
            <a:r>
              <a:rPr lang="en-US" altLang="zh-CN" sz="2000" dirty="0">
                <a:ea typeface="楷体_GB2312" pitchFamily="49" charset="-122"/>
              </a:rPr>
              <a:t>DATALIST</a:t>
            </a:r>
            <a:r>
              <a:rPr lang="zh-CN" altLang="en-US" sz="2000" dirty="0">
                <a:ea typeface="楷体_GB2312" pitchFamily="49" charset="-122"/>
              </a:rPr>
              <a:t>，取表头为</a:t>
            </a:r>
            <a:r>
              <a:rPr lang="en-US" altLang="zh-CN" sz="2000" dirty="0">
                <a:ea typeface="楷体_GB2312" pitchFamily="49" charset="-122"/>
              </a:rPr>
              <a:t>DATA </a:t>
            </a:r>
            <a:r>
              <a:rPr lang="zh-CN" altLang="en-US" sz="2000" dirty="0">
                <a:ea typeface="楷体_GB2312" pitchFamily="49" charset="-122"/>
              </a:rPr>
              <a:t>。</a:t>
            </a:r>
            <a:endParaRPr lang="zh-CN" altLang="en-US" sz="2000" dirty="0">
              <a:ea typeface="楷体_GB2312" pitchFamily="49" charset="-122"/>
            </a:endParaRPr>
          </a:p>
          <a:p>
            <a:pPr eaLnBrk="1" hangingPunct="1">
              <a:lnSpc>
                <a:spcPct val="80000"/>
              </a:lnSpc>
              <a:buNone/>
            </a:pPr>
            <a:r>
              <a:rPr lang="zh-CN" altLang="en-US" sz="2000" dirty="0">
                <a:ea typeface="楷体_GB2312" pitchFamily="49" charset="-122"/>
              </a:rPr>
              <a:t>     加比较：当产生新状态</a:t>
            </a:r>
            <a:r>
              <a:rPr lang="en-US" altLang="zh-CN" sz="2000" dirty="0">
                <a:ea typeface="楷体_GB2312" pitchFamily="49" charset="-122"/>
              </a:rPr>
              <a:t>RDATA</a:t>
            </a:r>
            <a:r>
              <a:rPr lang="zh-CN" altLang="en-US" sz="2000" dirty="0">
                <a:ea typeface="楷体_GB2312" pitchFamily="49" charset="-122"/>
              </a:rPr>
              <a:t>时，比较是否为</a:t>
            </a:r>
            <a:r>
              <a:rPr lang="en-US" altLang="zh-CN" sz="2000" dirty="0">
                <a:ea typeface="楷体_GB2312" pitchFamily="49" charset="-122"/>
              </a:rPr>
              <a:t>DATALIST</a:t>
            </a:r>
            <a:r>
              <a:rPr lang="zh-CN" altLang="en-US" sz="2000" dirty="0">
                <a:ea typeface="楷体_GB2312" pitchFamily="49" charset="-122"/>
              </a:rPr>
              <a:t>中的一个状态（在这个表中），若是，则</a:t>
            </a:r>
            <a:r>
              <a:rPr lang="en-US" altLang="zh-CN" sz="2000" dirty="0">
                <a:ea typeface="楷体_GB2312" pitchFamily="49" charset="-122"/>
              </a:rPr>
              <a:t>return FAIL</a:t>
            </a:r>
            <a:r>
              <a:rPr lang="zh-CN" altLang="en-US" sz="2000" dirty="0">
                <a:ea typeface="楷体_GB2312" pitchFamily="49" charset="-122"/>
              </a:rPr>
              <a:t>，引起回溯，选择其它的</a:t>
            </a:r>
            <a:r>
              <a:rPr lang="en-US" altLang="zh-CN" sz="2000" dirty="0">
                <a:ea typeface="楷体_GB2312" pitchFamily="49" charset="-122"/>
              </a:rPr>
              <a:t>Rule</a:t>
            </a:r>
            <a:r>
              <a:rPr lang="zh-CN" altLang="en-US" sz="2000" dirty="0">
                <a:ea typeface="楷体_GB2312" pitchFamily="49" charset="-122"/>
              </a:rPr>
              <a:t>。</a:t>
            </a:r>
            <a:endParaRPr lang="zh-CN" altLang="en-US" sz="2000" dirty="0">
              <a:ea typeface="楷体_GB2312" pitchFamily="49"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5027">
                                            <p:txEl>
                                              <p:charRg st="0" end="31"/>
                                            </p:txEl>
                                          </p:spTgt>
                                        </p:tgtEl>
                                        <p:attrNameLst>
                                          <p:attrName>style.visibility</p:attrName>
                                        </p:attrNameLst>
                                      </p:cBhvr>
                                      <p:to>
                                        <p:strVal val="visible"/>
                                      </p:to>
                                    </p:set>
                                    <p:anim calcmode="lin" valueType="num">
                                      <p:cBhvr additive="base">
                                        <p:cTn id="7" dur="500" fill="hold"/>
                                        <p:tgtEl>
                                          <p:spTgt spid="385027">
                                            <p:txEl>
                                              <p:charRg st="0" end="3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5027">
                                            <p:txEl>
                                              <p:charRg st="0" end="3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5027">
                                            <p:txEl>
                                              <p:charRg st="31" end="96"/>
                                            </p:txEl>
                                          </p:spTgt>
                                        </p:tgtEl>
                                        <p:attrNameLst>
                                          <p:attrName>style.visibility</p:attrName>
                                        </p:attrNameLst>
                                      </p:cBhvr>
                                      <p:to>
                                        <p:strVal val="visible"/>
                                      </p:to>
                                    </p:set>
                                    <p:anim calcmode="lin" valueType="num">
                                      <p:cBhvr additive="base">
                                        <p:cTn id="11" dur="500" fill="hold"/>
                                        <p:tgtEl>
                                          <p:spTgt spid="385027">
                                            <p:txEl>
                                              <p:charRg st="31" end="9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5027">
                                            <p:txEl>
                                              <p:charRg st="31" end="9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85027">
                                            <p:txEl>
                                              <p:charRg st="96" end="152"/>
                                            </p:txEl>
                                          </p:spTgt>
                                        </p:tgtEl>
                                        <p:attrNameLst>
                                          <p:attrName>style.visibility</p:attrName>
                                        </p:attrNameLst>
                                      </p:cBhvr>
                                      <p:to>
                                        <p:strVal val="visible"/>
                                      </p:to>
                                    </p:set>
                                    <p:anim calcmode="lin" valueType="num">
                                      <p:cBhvr additive="base">
                                        <p:cTn id="17" dur="500" fill="hold"/>
                                        <p:tgtEl>
                                          <p:spTgt spid="385027">
                                            <p:txEl>
                                              <p:charRg st="96" end="15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85027">
                                            <p:txEl>
                                              <p:charRg st="96" end="15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85027">
                                            <p:txEl>
                                              <p:charRg st="152" end="209"/>
                                            </p:txEl>
                                          </p:spTgt>
                                        </p:tgtEl>
                                        <p:attrNameLst>
                                          <p:attrName>style.visibility</p:attrName>
                                        </p:attrNameLst>
                                      </p:cBhvr>
                                      <p:to>
                                        <p:strVal val="visible"/>
                                      </p:to>
                                    </p:set>
                                    <p:anim calcmode="lin" valueType="num">
                                      <p:cBhvr additive="base">
                                        <p:cTn id="23" dur="500" fill="hold"/>
                                        <p:tgtEl>
                                          <p:spTgt spid="385027">
                                            <p:txEl>
                                              <p:charRg st="152" end="20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85027">
                                            <p:txEl>
                                              <p:charRg st="152" end="20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85027">
                                            <p:txEl>
                                              <p:charRg st="209" end="239"/>
                                            </p:txEl>
                                          </p:spTgt>
                                        </p:tgtEl>
                                        <p:attrNameLst>
                                          <p:attrName>style.visibility</p:attrName>
                                        </p:attrNameLst>
                                      </p:cBhvr>
                                      <p:to>
                                        <p:strVal val="visible"/>
                                      </p:to>
                                    </p:set>
                                    <p:anim calcmode="lin" valueType="num">
                                      <p:cBhvr additive="base">
                                        <p:cTn id="27" dur="500" fill="hold"/>
                                        <p:tgtEl>
                                          <p:spTgt spid="385027">
                                            <p:txEl>
                                              <p:charRg st="209" end="23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85027">
                                            <p:txEl>
                                              <p:charRg st="209" end="23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85027">
                                            <p:txEl>
                                              <p:charRg st="239" end="249"/>
                                            </p:txEl>
                                          </p:spTgt>
                                        </p:tgtEl>
                                        <p:attrNameLst>
                                          <p:attrName>style.visibility</p:attrName>
                                        </p:attrNameLst>
                                      </p:cBhvr>
                                      <p:to>
                                        <p:strVal val="visible"/>
                                      </p:to>
                                    </p:set>
                                    <p:anim calcmode="lin" valueType="num">
                                      <p:cBhvr additive="base">
                                        <p:cTn id="33" dur="500" fill="hold"/>
                                        <p:tgtEl>
                                          <p:spTgt spid="385027">
                                            <p:txEl>
                                              <p:charRg st="239" end="24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85027">
                                            <p:txEl>
                                              <p:charRg st="239" end="24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85027">
                                            <p:txEl>
                                              <p:charRg st="249" end="325"/>
                                            </p:txEl>
                                          </p:spTgt>
                                        </p:tgtEl>
                                        <p:attrNameLst>
                                          <p:attrName>style.visibility</p:attrName>
                                        </p:attrNameLst>
                                      </p:cBhvr>
                                      <p:to>
                                        <p:strVal val="visible"/>
                                      </p:to>
                                    </p:set>
                                    <p:anim calcmode="lin" valueType="num">
                                      <p:cBhvr additive="base">
                                        <p:cTn id="37" dur="500" fill="hold"/>
                                        <p:tgtEl>
                                          <p:spTgt spid="385027">
                                            <p:txEl>
                                              <p:charRg st="249" end="32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85027">
                                            <p:txEl>
                                              <p:charRg st="249" end="32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85027">
                                            <p:txEl>
                                              <p:charRg st="325" end="406"/>
                                            </p:txEl>
                                          </p:spTgt>
                                        </p:tgtEl>
                                        <p:attrNameLst>
                                          <p:attrName>style.visibility</p:attrName>
                                        </p:attrNameLst>
                                      </p:cBhvr>
                                      <p:to>
                                        <p:strVal val="visible"/>
                                      </p:to>
                                    </p:set>
                                    <p:anim calcmode="lin" valueType="num">
                                      <p:cBhvr additive="base">
                                        <p:cTn id="41" dur="500" fill="hold"/>
                                        <p:tgtEl>
                                          <p:spTgt spid="385027">
                                            <p:txEl>
                                              <p:charRg st="325" end="40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85027">
                                            <p:txEl>
                                              <p:charRg st="325" end="40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68611"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68612" name="AutoShape 2"/>
          <p:cNvSpPr>
            <a:spLocks noGrp="1"/>
          </p:cNvSpPr>
          <p:nvPr>
            <p:ph type="title"/>
          </p:nvPr>
        </p:nvSpPr>
        <p:spPr>
          <a:ln/>
        </p:spPr>
        <p:txBody>
          <a:bodyPr vert="horz" wrap="square" lIns="91440" tIns="45720" rIns="91440" bIns="45720" anchor="b" anchorCtr="0"/>
          <a:p>
            <a:pPr eaLnBrk="1" hangingPunct="1"/>
            <a:r>
              <a:rPr lang="en-US" altLang="zh-CN" dirty="0"/>
              <a:t>3.7 </a:t>
            </a:r>
            <a:r>
              <a:rPr lang="zh-CN" altLang="en-US" dirty="0"/>
              <a:t>单调限制</a:t>
            </a:r>
            <a:endParaRPr lang="zh-CN" altLang="en-US" dirty="0"/>
          </a:p>
        </p:txBody>
      </p:sp>
      <p:sp>
        <p:nvSpPr>
          <p:cNvPr id="68613" name="Rectangle 3"/>
          <p:cNvSpPr>
            <a:spLocks noGrp="1"/>
          </p:cNvSpPr>
          <p:nvPr>
            <p:ph idx="1"/>
          </p:nvPr>
        </p:nvSpPr>
        <p:spPr>
          <a:ln/>
        </p:spPr>
        <p:txBody>
          <a:bodyPr vert="horz" wrap="square" lIns="91440" tIns="45720" rIns="91440" bIns="45720" anchor="t" anchorCtr="0"/>
          <a:p>
            <a:pPr eaLnBrk="1" hangingPunct="1">
              <a:lnSpc>
                <a:spcPct val="90000"/>
              </a:lnSpc>
            </a:pPr>
            <a:r>
              <a:rPr lang="en-US" altLang="zh-CN" sz="2400" b="1" dirty="0">
                <a:solidFill>
                  <a:srgbClr val="000000"/>
                </a:solidFill>
              </a:rPr>
              <a:t>GRAPHSEARCH</a:t>
            </a:r>
            <a:r>
              <a:rPr lang="zh-CN" altLang="en-US" sz="2400" b="1" dirty="0">
                <a:solidFill>
                  <a:srgbClr val="000000"/>
                </a:solidFill>
              </a:rPr>
              <a:t>每当扩展一个节点</a:t>
            </a:r>
            <a:r>
              <a:rPr lang="en-US" altLang="zh-CN" sz="2400" b="1" dirty="0">
                <a:solidFill>
                  <a:srgbClr val="000000"/>
                </a:solidFill>
              </a:rPr>
              <a:t>n</a:t>
            </a:r>
            <a:r>
              <a:rPr lang="zh-CN" altLang="en-US" sz="2400" b="1" dirty="0">
                <a:solidFill>
                  <a:srgbClr val="000000"/>
                </a:solidFill>
              </a:rPr>
              <a:t>时，</a:t>
            </a:r>
            <a:r>
              <a:rPr lang="en-US" altLang="zh-CN" sz="2400" b="1" dirty="0">
                <a:solidFill>
                  <a:srgbClr val="000000"/>
                </a:solidFill>
              </a:rPr>
              <a:t>n</a:t>
            </a:r>
            <a:r>
              <a:rPr lang="zh-CN" altLang="en-US" sz="2400" b="1" dirty="0">
                <a:solidFill>
                  <a:srgbClr val="000000"/>
                </a:solidFill>
              </a:rPr>
              <a:t>的某些后继可能已经在</a:t>
            </a:r>
            <a:r>
              <a:rPr lang="en-US" altLang="zh-CN" sz="2400" b="1" dirty="0">
                <a:solidFill>
                  <a:srgbClr val="000000"/>
                </a:solidFill>
              </a:rPr>
              <a:t>OPEN</a:t>
            </a:r>
            <a:r>
              <a:rPr lang="zh-CN" altLang="en-US" sz="2400" b="1" dirty="0">
                <a:solidFill>
                  <a:srgbClr val="000000"/>
                </a:solidFill>
              </a:rPr>
              <a:t>表中或</a:t>
            </a:r>
            <a:r>
              <a:rPr lang="en-US" altLang="zh-CN" sz="2400" b="1" dirty="0">
                <a:solidFill>
                  <a:srgbClr val="000000"/>
                </a:solidFill>
              </a:rPr>
              <a:t>CLOSED</a:t>
            </a:r>
            <a:r>
              <a:rPr lang="zh-CN" altLang="en-US" sz="2400" b="1" dirty="0">
                <a:solidFill>
                  <a:srgbClr val="000000"/>
                </a:solidFill>
              </a:rPr>
              <a:t>表中，因此算法需要调整这些节点以及它们的后裔的指针。这种调整涉及到通向一个节点的路径的费用的比较，增加了程序的计算费用．测试一个节点是否以前曾经产生过的计算费用更高．如果我们对启发函数增加某种限制，使得算法</a:t>
            </a:r>
            <a:r>
              <a:rPr lang="en-US" altLang="zh-CN" sz="2400" b="1" dirty="0">
                <a:solidFill>
                  <a:srgbClr val="000000"/>
                </a:solidFill>
              </a:rPr>
              <a:t>A*</a:t>
            </a:r>
            <a:r>
              <a:rPr lang="zh-CN" altLang="en-US" sz="2400" b="1" dirty="0">
                <a:solidFill>
                  <a:srgbClr val="000000"/>
                </a:solidFill>
              </a:rPr>
              <a:t>选出一个节点扩展时，就已经发现了通向这个节点的最佳路径，这样对节点是否已经产生过的测试和指针的调整都不必进行了，这种限制当然是提高算法</a:t>
            </a:r>
            <a:r>
              <a:rPr lang="en-US" altLang="zh-CN" sz="2400" b="1" dirty="0">
                <a:solidFill>
                  <a:srgbClr val="000000"/>
                </a:solidFill>
              </a:rPr>
              <a:t>A*</a:t>
            </a:r>
            <a:r>
              <a:rPr lang="zh-CN" altLang="en-US" sz="2400" b="1" dirty="0">
                <a:solidFill>
                  <a:srgbClr val="000000"/>
                </a:solidFill>
              </a:rPr>
              <a:t>效率的有效方法．</a:t>
            </a:r>
            <a:r>
              <a:rPr lang="zh-CN" altLang="en-US" sz="2400" dirty="0"/>
              <a:t> </a:t>
            </a:r>
            <a:endParaRPr lang="zh-CN" altLang="en-US" sz="2400" dirty="0"/>
          </a:p>
        </p:txBody>
      </p:sp>
    </p:spTree>
  </p:cSld>
  <p:clrMapOvr>
    <a:masterClrMapping/>
  </p:clrMapOvr>
  <p:transition spd="med">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69635"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69636" name="Rectangle 4"/>
          <p:cNvSpPr/>
          <p:nvPr/>
        </p:nvSpPr>
        <p:spPr>
          <a:xfrm>
            <a:off x="900113" y="2708275"/>
            <a:ext cx="7777162" cy="2870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130000"/>
              </a:lnSpc>
              <a:spcBef>
                <a:spcPct val="0"/>
              </a:spcBef>
              <a:buClrTx/>
              <a:buSzTx/>
              <a:buFontTx/>
              <a:buNone/>
            </a:pPr>
            <a:r>
              <a:rPr lang="zh-CN" altLang="en-US" b="1" dirty="0">
                <a:solidFill>
                  <a:srgbClr val="0033CC"/>
                </a:solidFill>
              </a:rPr>
              <a:t>定义  如果启发函数</a:t>
            </a:r>
            <a:r>
              <a:rPr lang="en-US" altLang="zh-CN" b="1" dirty="0">
                <a:solidFill>
                  <a:srgbClr val="0033CC"/>
                </a:solidFill>
              </a:rPr>
              <a:t>h</a:t>
            </a:r>
            <a:r>
              <a:rPr lang="zh-CN" altLang="en-US" b="1" dirty="0">
                <a:solidFill>
                  <a:srgbClr val="0033CC"/>
                </a:solidFill>
              </a:rPr>
              <a:t>对任何节点</a:t>
            </a:r>
            <a:r>
              <a:rPr lang="en-US" altLang="zh-CN" b="1" dirty="0">
                <a:solidFill>
                  <a:srgbClr val="0033CC"/>
                </a:solidFill>
              </a:rPr>
              <a:t>n</a:t>
            </a:r>
            <a:r>
              <a:rPr lang="en-US" altLang="zh-CN" b="1" baseline="-25000" dirty="0">
                <a:solidFill>
                  <a:srgbClr val="0033CC"/>
                </a:solidFill>
              </a:rPr>
              <a:t>i</a:t>
            </a:r>
            <a:r>
              <a:rPr lang="zh-CN" altLang="en-US" b="1" dirty="0">
                <a:solidFill>
                  <a:srgbClr val="0033CC"/>
                </a:solidFill>
              </a:rPr>
              <a:t>和</a:t>
            </a:r>
            <a:r>
              <a:rPr lang="en-US" altLang="zh-CN" b="1" dirty="0">
                <a:solidFill>
                  <a:srgbClr val="0033CC"/>
                </a:solidFill>
              </a:rPr>
              <a:t>n</a:t>
            </a:r>
            <a:r>
              <a:rPr lang="en-US" altLang="zh-CN" b="1" baseline="-25000" dirty="0">
                <a:solidFill>
                  <a:srgbClr val="0033CC"/>
                </a:solidFill>
              </a:rPr>
              <a:t>j</a:t>
            </a:r>
            <a:r>
              <a:rPr lang="zh-CN" altLang="en-US" b="1" dirty="0">
                <a:solidFill>
                  <a:srgbClr val="0033CC"/>
                </a:solidFill>
              </a:rPr>
              <a:t>，只要</a:t>
            </a:r>
            <a:r>
              <a:rPr lang="en-US" altLang="zh-CN" b="1" dirty="0">
                <a:solidFill>
                  <a:srgbClr val="0033CC"/>
                </a:solidFill>
              </a:rPr>
              <a:t>n</a:t>
            </a:r>
            <a:r>
              <a:rPr lang="en-US" altLang="zh-CN" b="1" baseline="-25000" dirty="0">
                <a:solidFill>
                  <a:srgbClr val="0033CC"/>
                </a:solidFill>
              </a:rPr>
              <a:t>j</a:t>
            </a:r>
            <a:r>
              <a:rPr lang="zh-CN" altLang="en-US" b="1" dirty="0">
                <a:solidFill>
                  <a:srgbClr val="0033CC"/>
                </a:solidFill>
              </a:rPr>
              <a:t>是</a:t>
            </a:r>
            <a:r>
              <a:rPr lang="en-US" altLang="zh-CN" b="1" dirty="0">
                <a:solidFill>
                  <a:srgbClr val="0033CC"/>
                </a:solidFill>
              </a:rPr>
              <a:t>n</a:t>
            </a:r>
            <a:r>
              <a:rPr lang="en-US" altLang="zh-CN" b="1" baseline="-25000" dirty="0">
                <a:solidFill>
                  <a:srgbClr val="0033CC"/>
                </a:solidFill>
              </a:rPr>
              <a:t>i</a:t>
            </a:r>
            <a:r>
              <a:rPr lang="zh-CN" altLang="en-US" b="1" dirty="0">
                <a:solidFill>
                  <a:srgbClr val="0033CC"/>
                </a:solidFill>
              </a:rPr>
              <a:t>的后继，都有</a:t>
            </a:r>
            <a:endParaRPr lang="zh-CN" altLang="en-US" b="1" dirty="0">
              <a:solidFill>
                <a:srgbClr val="0033CC"/>
              </a:solidFill>
            </a:endParaRPr>
          </a:p>
          <a:p>
            <a:pPr marL="0" lvl="0" indent="0" eaLnBrk="1" hangingPunct="1">
              <a:lnSpc>
                <a:spcPct val="130000"/>
              </a:lnSpc>
              <a:spcBef>
                <a:spcPct val="0"/>
              </a:spcBef>
              <a:buClrTx/>
              <a:buSzTx/>
              <a:buFontTx/>
              <a:buNone/>
            </a:pPr>
            <a:r>
              <a:rPr lang="zh-CN" altLang="en-US" b="1" dirty="0">
                <a:solidFill>
                  <a:srgbClr val="0033CC"/>
                </a:solidFill>
              </a:rPr>
              <a:t>           </a:t>
            </a:r>
            <a:r>
              <a:rPr lang="en-US" altLang="zh-CN" b="1" dirty="0">
                <a:solidFill>
                  <a:srgbClr val="0033CC"/>
                </a:solidFill>
              </a:rPr>
              <a:t>h(n</a:t>
            </a:r>
            <a:r>
              <a:rPr lang="en-US" altLang="zh-CN" b="1" baseline="-25000" dirty="0">
                <a:solidFill>
                  <a:srgbClr val="0033CC"/>
                </a:solidFill>
              </a:rPr>
              <a:t>i</a:t>
            </a:r>
            <a:r>
              <a:rPr lang="en-US" altLang="zh-CN" b="1" dirty="0">
                <a:solidFill>
                  <a:srgbClr val="0033CC"/>
                </a:solidFill>
              </a:rPr>
              <a:t>)</a:t>
            </a:r>
            <a:r>
              <a:rPr lang="zh-CN" altLang="en-US" b="1" dirty="0">
                <a:solidFill>
                  <a:srgbClr val="0033CC"/>
                </a:solidFill>
              </a:rPr>
              <a:t>－</a:t>
            </a:r>
            <a:r>
              <a:rPr lang="en-US" altLang="zh-CN" b="1" dirty="0">
                <a:solidFill>
                  <a:srgbClr val="0033CC"/>
                </a:solidFill>
              </a:rPr>
              <a:t>h(n</a:t>
            </a:r>
            <a:r>
              <a:rPr lang="en-US" altLang="zh-CN" b="1" baseline="-25000" dirty="0">
                <a:solidFill>
                  <a:srgbClr val="0033CC"/>
                </a:solidFill>
              </a:rPr>
              <a:t>j</a:t>
            </a:r>
            <a:r>
              <a:rPr lang="en-US" altLang="zh-CN" b="1" dirty="0">
                <a:solidFill>
                  <a:srgbClr val="0033CC"/>
                </a:solidFill>
              </a:rPr>
              <a:t>)≤c(n</a:t>
            </a:r>
            <a:r>
              <a:rPr lang="en-US" altLang="zh-CN" b="1" baseline="-25000" dirty="0">
                <a:solidFill>
                  <a:srgbClr val="0033CC"/>
                </a:solidFill>
              </a:rPr>
              <a:t>i</a:t>
            </a:r>
            <a:r>
              <a:rPr lang="en-US" altLang="zh-CN" b="1" dirty="0">
                <a:solidFill>
                  <a:srgbClr val="0033CC"/>
                </a:solidFill>
              </a:rPr>
              <a:t>, n</a:t>
            </a:r>
            <a:r>
              <a:rPr lang="en-US" altLang="zh-CN" b="1" baseline="-25000" dirty="0">
                <a:solidFill>
                  <a:srgbClr val="0033CC"/>
                </a:solidFill>
              </a:rPr>
              <a:t>j</a:t>
            </a:r>
            <a:r>
              <a:rPr lang="en-US" altLang="zh-CN" b="1" dirty="0">
                <a:solidFill>
                  <a:srgbClr val="0033CC"/>
                </a:solidFill>
              </a:rPr>
              <a:t>)</a:t>
            </a:r>
            <a:endParaRPr lang="en-US" altLang="zh-CN" b="1" dirty="0">
              <a:solidFill>
                <a:srgbClr val="0033CC"/>
              </a:solidFill>
            </a:endParaRPr>
          </a:p>
          <a:p>
            <a:pPr marL="0" lvl="0" indent="0" eaLnBrk="1" hangingPunct="1">
              <a:lnSpc>
                <a:spcPct val="130000"/>
              </a:lnSpc>
              <a:spcBef>
                <a:spcPct val="0"/>
              </a:spcBef>
              <a:buClrTx/>
              <a:buSzTx/>
              <a:buFontTx/>
              <a:buNone/>
            </a:pPr>
            <a:r>
              <a:rPr lang="en-US" altLang="zh-CN" b="1" dirty="0">
                <a:solidFill>
                  <a:srgbClr val="0033CC"/>
                </a:solidFill>
              </a:rPr>
              <a:t>           h(t)=0  </a:t>
            </a:r>
            <a:r>
              <a:rPr lang="zh-CN" altLang="en-US" b="1" dirty="0">
                <a:solidFill>
                  <a:srgbClr val="0033CC"/>
                </a:solidFill>
              </a:rPr>
              <a:t>（</a:t>
            </a:r>
            <a:r>
              <a:rPr lang="en-US" altLang="zh-CN" b="1" dirty="0">
                <a:solidFill>
                  <a:srgbClr val="0033CC"/>
                </a:solidFill>
              </a:rPr>
              <a:t>t</a:t>
            </a:r>
            <a:r>
              <a:rPr lang="zh-CN" altLang="en-US" b="1" dirty="0">
                <a:solidFill>
                  <a:srgbClr val="0033CC"/>
                </a:solidFill>
              </a:rPr>
              <a:t>是目标节点）</a:t>
            </a:r>
            <a:endParaRPr lang="zh-CN" altLang="en-US" b="1" dirty="0">
              <a:solidFill>
                <a:srgbClr val="0033CC"/>
              </a:solidFill>
            </a:endParaRPr>
          </a:p>
          <a:p>
            <a:pPr marL="0" lvl="0" indent="0" eaLnBrk="1" hangingPunct="1">
              <a:lnSpc>
                <a:spcPct val="130000"/>
              </a:lnSpc>
              <a:spcBef>
                <a:spcPct val="0"/>
              </a:spcBef>
              <a:buClrTx/>
              <a:buSzTx/>
              <a:buFontTx/>
              <a:buNone/>
            </a:pPr>
            <a:r>
              <a:rPr lang="zh-CN" altLang="en-US" b="1" dirty="0">
                <a:solidFill>
                  <a:srgbClr val="0033CC"/>
                </a:solidFill>
              </a:rPr>
              <a:t>则称启发函数</a:t>
            </a:r>
            <a:r>
              <a:rPr lang="en-US" altLang="zh-CN" b="1" dirty="0">
                <a:solidFill>
                  <a:srgbClr val="0033CC"/>
                </a:solidFill>
              </a:rPr>
              <a:t>h</a:t>
            </a:r>
            <a:r>
              <a:rPr lang="zh-CN" altLang="en-US" b="1" dirty="0">
                <a:solidFill>
                  <a:srgbClr val="0033CC"/>
                </a:solidFill>
              </a:rPr>
              <a:t>满足单调限制．</a:t>
            </a:r>
            <a:endParaRPr lang="zh-CN" altLang="en-US" b="1" dirty="0">
              <a:solidFill>
                <a:srgbClr val="0033CC"/>
              </a:solidFill>
            </a:endParaRPr>
          </a:p>
        </p:txBody>
      </p:sp>
      <p:sp>
        <p:nvSpPr>
          <p:cNvPr id="69637" name="AutoShape 5"/>
          <p:cNvSpPr/>
          <p:nvPr/>
        </p:nvSpPr>
        <p:spPr>
          <a:xfrm>
            <a:off x="900113" y="981075"/>
            <a:ext cx="7418387" cy="892175"/>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en-US" altLang="zh-CN" sz="3600" b="1" dirty="0">
                <a:solidFill>
                  <a:schemeClr val="tx2"/>
                </a:solidFill>
              </a:rPr>
              <a:t>3.7 </a:t>
            </a:r>
            <a:r>
              <a:rPr lang="zh-CN" altLang="en-US" sz="3600" b="1" dirty="0">
                <a:solidFill>
                  <a:schemeClr val="tx2"/>
                </a:solidFill>
              </a:rPr>
              <a:t>单调限制</a:t>
            </a:r>
            <a:endParaRPr lang="zh-CN" altLang="en-US" b="1" dirty="0">
              <a:solidFill>
                <a:srgbClr val="0033CC"/>
              </a:solidFill>
            </a:endParaRPr>
          </a:p>
        </p:txBody>
      </p:sp>
    </p:spTree>
  </p:cSld>
  <p:clrMapOvr>
    <a:masterClrMapping/>
  </p:clrMapOvr>
  <p:transition spd="med">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70659"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197636" name="Rectangle 4"/>
          <p:cNvSpPr/>
          <p:nvPr/>
        </p:nvSpPr>
        <p:spPr>
          <a:xfrm>
            <a:off x="827088" y="2349500"/>
            <a:ext cx="7920037" cy="45069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115000"/>
              </a:lnSpc>
              <a:spcBef>
                <a:spcPct val="0"/>
              </a:spcBef>
              <a:buClrTx/>
              <a:buSzTx/>
              <a:buFontTx/>
              <a:buNone/>
            </a:pPr>
            <a:r>
              <a:rPr lang="zh-CN" altLang="en-US" b="1" dirty="0">
                <a:solidFill>
                  <a:srgbClr val="0033CC"/>
                </a:solidFill>
              </a:rPr>
              <a:t>定理</a:t>
            </a:r>
            <a:r>
              <a:rPr lang="en-US" altLang="zh-CN" b="1" dirty="0">
                <a:solidFill>
                  <a:srgbClr val="0033CC"/>
                </a:solidFill>
              </a:rPr>
              <a:t>7  </a:t>
            </a:r>
            <a:r>
              <a:rPr lang="zh-CN" altLang="en-US" b="1" dirty="0">
                <a:solidFill>
                  <a:srgbClr val="0033CC"/>
                </a:solidFill>
              </a:rPr>
              <a:t>如果</a:t>
            </a:r>
            <a:r>
              <a:rPr lang="en-US" altLang="zh-CN" b="1" dirty="0">
                <a:solidFill>
                  <a:srgbClr val="0033CC"/>
                </a:solidFill>
              </a:rPr>
              <a:t>A*</a:t>
            </a:r>
            <a:r>
              <a:rPr lang="zh-CN" altLang="en-US" b="1" dirty="0">
                <a:solidFill>
                  <a:srgbClr val="0033CC"/>
                </a:solidFill>
              </a:rPr>
              <a:t>算法的启发函数</a:t>
            </a:r>
            <a:r>
              <a:rPr lang="en-US" altLang="zh-CN" b="1" dirty="0">
                <a:solidFill>
                  <a:srgbClr val="0033CC"/>
                </a:solidFill>
              </a:rPr>
              <a:t>h</a:t>
            </a:r>
            <a:r>
              <a:rPr lang="zh-CN" altLang="en-US" b="1" dirty="0">
                <a:solidFill>
                  <a:srgbClr val="0033CC"/>
                </a:solidFill>
              </a:rPr>
              <a:t>满足单调限制，则当算法</a:t>
            </a:r>
            <a:r>
              <a:rPr lang="en-US" altLang="zh-CN" b="1" dirty="0">
                <a:solidFill>
                  <a:srgbClr val="0033CC"/>
                </a:solidFill>
              </a:rPr>
              <a:t>A*</a:t>
            </a:r>
            <a:r>
              <a:rPr lang="zh-CN" altLang="en-US" b="1" dirty="0">
                <a:solidFill>
                  <a:srgbClr val="0033CC"/>
                </a:solidFill>
              </a:rPr>
              <a:t>选择节点</a:t>
            </a:r>
            <a:r>
              <a:rPr lang="en-US" altLang="zh-CN" b="1" dirty="0">
                <a:solidFill>
                  <a:srgbClr val="0033CC"/>
                </a:solidFill>
              </a:rPr>
              <a:t>n</a:t>
            </a:r>
            <a:r>
              <a:rPr lang="zh-CN" altLang="en-US" b="1" dirty="0">
                <a:solidFill>
                  <a:srgbClr val="0033CC"/>
                </a:solidFill>
              </a:rPr>
              <a:t>扩展时，就已经发现了通向节点</a:t>
            </a:r>
            <a:r>
              <a:rPr lang="en-US" altLang="zh-CN" b="1" dirty="0">
                <a:solidFill>
                  <a:srgbClr val="0033CC"/>
                </a:solidFill>
              </a:rPr>
              <a:t>n</a:t>
            </a:r>
            <a:r>
              <a:rPr lang="zh-CN" altLang="en-US" b="1" dirty="0">
                <a:solidFill>
                  <a:srgbClr val="0033CC"/>
                </a:solidFill>
              </a:rPr>
              <a:t>的最佳路径，即</a:t>
            </a:r>
            <a:r>
              <a:rPr lang="en-US" altLang="zh-CN" b="1" dirty="0">
                <a:solidFill>
                  <a:srgbClr val="0033CC"/>
                </a:solidFill>
              </a:rPr>
              <a:t>g(n)=g*(n)</a:t>
            </a:r>
            <a:r>
              <a:rPr lang="zh-CN" altLang="en-US" b="1" dirty="0">
                <a:solidFill>
                  <a:srgbClr val="0033CC"/>
                </a:solidFill>
              </a:rPr>
              <a:t>．</a:t>
            </a:r>
            <a:endParaRPr lang="zh-CN" altLang="en-US" b="1" dirty="0">
              <a:solidFill>
                <a:srgbClr val="0033CC"/>
              </a:solidFill>
            </a:endParaRPr>
          </a:p>
          <a:p>
            <a:pPr marL="0" lvl="0" indent="0" eaLnBrk="1" hangingPunct="1">
              <a:lnSpc>
                <a:spcPct val="115000"/>
              </a:lnSpc>
              <a:spcBef>
                <a:spcPct val="0"/>
              </a:spcBef>
              <a:buClrTx/>
              <a:buSzTx/>
              <a:buFontTx/>
              <a:buNone/>
            </a:pPr>
            <a:r>
              <a:rPr lang="zh-CN" altLang="en-US" b="1" dirty="0"/>
              <a:t>证明：设</a:t>
            </a:r>
            <a:r>
              <a:rPr lang="en-US" altLang="zh-CN" b="1" dirty="0"/>
              <a:t>n</a:t>
            </a:r>
            <a:r>
              <a:rPr lang="zh-CN" altLang="en-US" b="1" dirty="0"/>
              <a:t>是算法</a:t>
            </a:r>
            <a:r>
              <a:rPr lang="en-US" altLang="zh-CN" b="1" dirty="0"/>
              <a:t>A*</a:t>
            </a:r>
            <a:r>
              <a:rPr lang="zh-CN" altLang="en-US" b="1" dirty="0"/>
              <a:t>选出扩展的任一节点。</a:t>
            </a:r>
            <a:endParaRPr lang="zh-CN" altLang="en-US" b="1" dirty="0"/>
          </a:p>
          <a:p>
            <a:pPr marL="0" lvl="0" indent="0" eaLnBrk="1" hangingPunct="1">
              <a:lnSpc>
                <a:spcPct val="115000"/>
              </a:lnSpc>
              <a:spcBef>
                <a:spcPct val="0"/>
              </a:spcBef>
              <a:buClrTx/>
              <a:buSzTx/>
              <a:buFont typeface="Wingdings" panose="05000000000000000000" pitchFamily="2" charset="2"/>
              <a:buChar char="l"/>
            </a:pPr>
            <a:r>
              <a:rPr lang="zh-CN" altLang="en-US" b="1" dirty="0"/>
              <a:t>若</a:t>
            </a:r>
            <a:r>
              <a:rPr lang="en-US" altLang="zh-CN" b="1" dirty="0"/>
              <a:t>n=s</a:t>
            </a:r>
            <a:r>
              <a:rPr lang="zh-CN" altLang="en-US" b="1" dirty="0"/>
              <a:t>，则</a:t>
            </a:r>
            <a:r>
              <a:rPr lang="en-US" altLang="zh-CN" b="1" dirty="0"/>
              <a:t>g(n)=g*(n)=0</a:t>
            </a:r>
            <a:r>
              <a:rPr lang="zh-CN" altLang="en-US" b="1" dirty="0"/>
              <a:t>，算法</a:t>
            </a:r>
            <a:r>
              <a:rPr lang="en-US" altLang="zh-CN" b="1" dirty="0"/>
              <a:t>A*</a:t>
            </a:r>
            <a:r>
              <a:rPr lang="zh-CN" altLang="en-US" b="1" dirty="0"/>
              <a:t>已发现通向</a:t>
            </a:r>
            <a:r>
              <a:rPr lang="en-US" altLang="zh-CN" b="1" dirty="0"/>
              <a:t>s</a:t>
            </a:r>
            <a:r>
              <a:rPr lang="zh-CN" altLang="en-US" b="1" dirty="0"/>
              <a:t>的最佳路径．</a:t>
            </a:r>
            <a:endParaRPr lang="zh-CN" altLang="en-US" b="1" dirty="0"/>
          </a:p>
          <a:p>
            <a:pPr marL="0" lvl="0" indent="0" eaLnBrk="1" hangingPunct="1">
              <a:lnSpc>
                <a:spcPct val="115000"/>
              </a:lnSpc>
              <a:spcBef>
                <a:spcPct val="0"/>
              </a:spcBef>
              <a:buClrTx/>
              <a:buSzTx/>
              <a:buFont typeface="Wingdings" panose="05000000000000000000" pitchFamily="2" charset="2"/>
              <a:buChar char="l"/>
            </a:pPr>
            <a:r>
              <a:rPr lang="zh-CN" altLang="en-US" b="1" dirty="0"/>
              <a:t>若</a:t>
            </a:r>
            <a:r>
              <a:rPr lang="en-US" altLang="zh-CN" b="1" dirty="0"/>
              <a:t>n</a:t>
            </a:r>
            <a:r>
              <a:rPr lang="en-US" altLang="en-US" sz="1800" b="1" dirty="0"/>
              <a:t>≠</a:t>
            </a:r>
            <a:r>
              <a:rPr lang="en-US" altLang="zh-CN" b="1" dirty="0"/>
              <a:t>s</a:t>
            </a:r>
            <a:r>
              <a:rPr lang="zh-CN" altLang="en-US" b="1" dirty="0"/>
              <a:t>，设序列</a:t>
            </a:r>
            <a:r>
              <a:rPr lang="en-US" altLang="zh-CN" b="1" dirty="0"/>
              <a:t>P=(s=n</a:t>
            </a:r>
            <a:r>
              <a:rPr lang="en-US" altLang="zh-CN" b="1" baseline="-25000" dirty="0"/>
              <a:t>0</a:t>
            </a:r>
            <a:r>
              <a:rPr lang="zh-CN" altLang="en-US" b="1" dirty="0"/>
              <a:t>，</a:t>
            </a:r>
            <a:r>
              <a:rPr lang="en-US" altLang="zh-CN" b="1" dirty="0"/>
              <a:t>n</a:t>
            </a:r>
            <a:r>
              <a:rPr lang="en-US" altLang="zh-CN" b="1" baseline="-25000" dirty="0"/>
              <a:t>1</a:t>
            </a:r>
            <a:r>
              <a:rPr lang="zh-CN" altLang="en-US" b="1" dirty="0"/>
              <a:t>，</a:t>
            </a:r>
            <a:r>
              <a:rPr lang="en-US" altLang="zh-CN" b="1" dirty="0"/>
              <a:t>…</a:t>
            </a:r>
            <a:r>
              <a:rPr lang="zh-CN" altLang="en-US" b="1" dirty="0"/>
              <a:t>，</a:t>
            </a:r>
            <a:r>
              <a:rPr lang="en-US" altLang="zh-CN" b="1" dirty="0"/>
              <a:t>n</a:t>
            </a:r>
            <a:r>
              <a:rPr lang="en-US" altLang="zh-CN" b="1" baseline="-25000" dirty="0"/>
              <a:t>k</a:t>
            </a:r>
            <a:r>
              <a:rPr lang="en-US" altLang="zh-CN" b="1" dirty="0"/>
              <a:t>=n)</a:t>
            </a:r>
            <a:r>
              <a:rPr lang="zh-CN" altLang="en-US" b="1" dirty="0"/>
              <a:t>是隐含图中从</a:t>
            </a:r>
            <a:r>
              <a:rPr lang="en-US" altLang="zh-CN" b="1" dirty="0"/>
              <a:t>s</a:t>
            </a:r>
            <a:r>
              <a:rPr lang="zh-CN" altLang="en-US" b="1" dirty="0"/>
              <a:t>到</a:t>
            </a:r>
            <a:r>
              <a:rPr lang="en-US" altLang="zh-CN" b="1" dirty="0"/>
              <a:t>n</a:t>
            </a:r>
            <a:r>
              <a:rPr lang="zh-CN" altLang="en-US" b="1" dirty="0"/>
              <a:t>的一条最佳路径</a:t>
            </a:r>
            <a:r>
              <a:rPr lang="en-US" altLang="zh-CN" b="1" dirty="0"/>
              <a:t>(</a:t>
            </a:r>
            <a:r>
              <a:rPr lang="zh-CN" altLang="en-US" b="1" dirty="0"/>
              <a:t>不知道是否在</a:t>
            </a:r>
            <a:r>
              <a:rPr lang="en-US" altLang="zh-CN" b="1" dirty="0"/>
              <a:t>A*</a:t>
            </a:r>
            <a:r>
              <a:rPr lang="zh-CN" altLang="en-US" b="1" dirty="0"/>
              <a:t>的搜索树中</a:t>
            </a:r>
            <a:r>
              <a:rPr lang="en-US" altLang="zh-CN" b="1" dirty="0"/>
              <a:t>)</a:t>
            </a:r>
            <a:r>
              <a:rPr lang="zh-CN" altLang="en-US" b="1" dirty="0"/>
              <a:t>。</a:t>
            </a:r>
            <a:endParaRPr lang="zh-CN" altLang="en-US" sz="1800" b="1" dirty="0"/>
          </a:p>
        </p:txBody>
      </p:sp>
      <p:sp>
        <p:nvSpPr>
          <p:cNvPr id="70661" name="AutoShape 5"/>
          <p:cNvSpPr/>
          <p:nvPr/>
        </p:nvSpPr>
        <p:spPr>
          <a:xfrm>
            <a:off x="900113" y="981075"/>
            <a:ext cx="7418387" cy="892175"/>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zh-CN" altLang="en-US" sz="3600" b="1" dirty="0">
                <a:solidFill>
                  <a:schemeClr val="tx2"/>
                </a:solidFill>
              </a:rPr>
              <a:t>单调限制的性质</a:t>
            </a:r>
            <a:r>
              <a:rPr lang="en-US" altLang="zh-CN" sz="3600" b="1" dirty="0">
                <a:solidFill>
                  <a:schemeClr val="tx2"/>
                </a:solidFill>
              </a:rPr>
              <a:t>……</a:t>
            </a:r>
            <a:r>
              <a:rPr lang="zh-CN" altLang="en-US" sz="3600" b="1" dirty="0">
                <a:solidFill>
                  <a:srgbClr val="0033CC"/>
                </a:solidFill>
              </a:rPr>
              <a:t>定理</a:t>
            </a:r>
            <a:r>
              <a:rPr lang="en-US" altLang="zh-CN" sz="3600" b="1" dirty="0">
                <a:solidFill>
                  <a:srgbClr val="0033CC"/>
                </a:solidFill>
              </a:rPr>
              <a:t>7</a:t>
            </a:r>
            <a:r>
              <a:rPr lang="en-US" altLang="zh-CN" sz="3600" b="1" dirty="0">
                <a:solidFill>
                  <a:schemeClr val="tx2"/>
                </a:solidFill>
              </a:rPr>
              <a:t> </a:t>
            </a:r>
            <a:endParaRPr lang="en-US" altLang="zh-CN" sz="3600" b="1" dirty="0">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636">
                                            <p:txEl>
                                              <p:charRg st="69" end="9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636">
                                            <p:txEl>
                                              <p:charRg st="90" end="12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7636">
                                            <p:txEl>
                                              <p:charRg st="126" end="18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71683"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94916" name="Rectangle 4"/>
          <p:cNvSpPr/>
          <p:nvPr/>
        </p:nvSpPr>
        <p:spPr>
          <a:xfrm>
            <a:off x="900113" y="2492375"/>
            <a:ext cx="7632700" cy="31686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120000"/>
              </a:lnSpc>
              <a:spcBef>
                <a:spcPct val="0"/>
              </a:spcBef>
              <a:buClrTx/>
              <a:buSzTx/>
              <a:buFontTx/>
              <a:buNone/>
            </a:pPr>
            <a:r>
              <a:rPr lang="zh-CN" altLang="en-US" b="1" dirty="0"/>
              <a:t>若</a:t>
            </a:r>
            <a:r>
              <a:rPr lang="en-US" altLang="zh-CN" b="1" dirty="0"/>
              <a:t>P</a:t>
            </a:r>
            <a:r>
              <a:rPr lang="zh-CN" altLang="en-US" b="1" dirty="0"/>
              <a:t>在当前树中，则得证。</a:t>
            </a:r>
            <a:endParaRPr lang="zh-CN" altLang="en-US" b="1" dirty="0"/>
          </a:p>
          <a:p>
            <a:pPr marL="0" lvl="0" indent="0" eaLnBrk="1" hangingPunct="1">
              <a:lnSpc>
                <a:spcPct val="120000"/>
              </a:lnSpc>
              <a:spcBef>
                <a:spcPct val="0"/>
              </a:spcBef>
              <a:buClrTx/>
              <a:buSzTx/>
              <a:buFontTx/>
              <a:buNone/>
            </a:pPr>
            <a:r>
              <a:rPr lang="zh-CN" altLang="en-US" b="1" dirty="0"/>
              <a:t>否则，当算法</a:t>
            </a:r>
            <a:r>
              <a:rPr lang="en-US" altLang="zh-CN" b="1" dirty="0"/>
              <a:t>A*</a:t>
            </a:r>
            <a:r>
              <a:rPr lang="zh-CN" altLang="en-US" b="1" dirty="0"/>
              <a:t>选择</a:t>
            </a:r>
            <a:r>
              <a:rPr lang="en-US" altLang="zh-CN" b="1" dirty="0"/>
              <a:t>n</a:t>
            </a:r>
            <a:r>
              <a:rPr lang="zh-CN" altLang="en-US" b="1" dirty="0"/>
              <a:t>进行扩展时：</a:t>
            </a:r>
            <a:endParaRPr lang="zh-CN" altLang="en-US" b="1" dirty="0"/>
          </a:p>
          <a:p>
            <a:pPr marL="0" lvl="0" indent="0" eaLnBrk="1" hangingPunct="1">
              <a:lnSpc>
                <a:spcPct val="120000"/>
              </a:lnSpc>
              <a:spcBef>
                <a:spcPct val="0"/>
              </a:spcBef>
              <a:buClrTx/>
              <a:buSzTx/>
              <a:buFontTx/>
              <a:buNone/>
            </a:pPr>
            <a:r>
              <a:rPr lang="zh-CN" altLang="en-US" b="1" dirty="0"/>
              <a:t>      设</a:t>
            </a:r>
            <a:r>
              <a:rPr lang="en-US" altLang="zh-CN" b="1" dirty="0"/>
              <a:t>P</a:t>
            </a:r>
            <a:r>
              <a:rPr lang="zh-CN" altLang="en-US" b="1" dirty="0"/>
              <a:t>中从</a:t>
            </a:r>
            <a:r>
              <a:rPr lang="en-US" altLang="zh-CN" b="1" dirty="0"/>
              <a:t>n</a:t>
            </a:r>
            <a:r>
              <a:rPr lang="en-US" altLang="zh-CN" b="1" baseline="-25000" dirty="0"/>
              <a:t>0</a:t>
            </a:r>
            <a:r>
              <a:rPr lang="zh-CN" altLang="en-US" b="1" dirty="0"/>
              <a:t>开始，串</a:t>
            </a:r>
            <a:r>
              <a:rPr lang="en-US" altLang="zh-CN" b="1" dirty="0"/>
              <a:t>n</a:t>
            </a:r>
            <a:r>
              <a:rPr lang="en-US" altLang="zh-CN" b="1" baseline="-25000" dirty="0"/>
              <a:t>0</a:t>
            </a:r>
            <a:r>
              <a:rPr lang="zh-CN" altLang="en-US" b="1" dirty="0"/>
              <a:t>，</a:t>
            </a:r>
            <a:r>
              <a:rPr lang="en-US" altLang="zh-CN" b="1" dirty="0"/>
              <a:t>…</a:t>
            </a:r>
            <a:r>
              <a:rPr lang="zh-CN" altLang="en-US" b="1" dirty="0"/>
              <a:t>，</a:t>
            </a:r>
            <a:r>
              <a:rPr lang="en-US" altLang="zh-CN" b="1" dirty="0"/>
              <a:t>n</a:t>
            </a:r>
            <a:r>
              <a:rPr lang="en-US" altLang="zh-CN" b="1" baseline="-25000" dirty="0"/>
              <a:t>j</a:t>
            </a:r>
            <a:r>
              <a:rPr lang="zh-CN" altLang="en-US" b="1" dirty="0"/>
              <a:t>都在</a:t>
            </a:r>
            <a:r>
              <a:rPr lang="en-US" altLang="zh-CN" b="1" dirty="0"/>
              <a:t>CLOSED</a:t>
            </a:r>
            <a:r>
              <a:rPr lang="zh-CN" altLang="en-US" b="1" dirty="0"/>
              <a:t>表中，即</a:t>
            </a:r>
            <a:r>
              <a:rPr lang="en-US" altLang="zh-CN" b="1" dirty="0"/>
              <a:t>n</a:t>
            </a:r>
            <a:r>
              <a:rPr lang="en-US" altLang="zh-CN" b="1" baseline="-25000" dirty="0"/>
              <a:t>j</a:t>
            </a:r>
            <a:r>
              <a:rPr lang="zh-CN" altLang="en-US" b="1" dirty="0"/>
              <a:t>是</a:t>
            </a:r>
            <a:r>
              <a:rPr lang="en-US" altLang="zh-CN" b="1" dirty="0"/>
              <a:t>P</a:t>
            </a:r>
            <a:r>
              <a:rPr lang="zh-CN" altLang="en-US" b="1" dirty="0"/>
              <a:t>中从左向右</a:t>
            </a:r>
            <a:r>
              <a:rPr lang="en-US" altLang="zh-CN" b="1" dirty="0"/>
              <a:t>CLOSED</a:t>
            </a:r>
            <a:r>
              <a:rPr lang="zh-CN" altLang="en-US" b="1" dirty="0"/>
              <a:t>表中的最后一个节点，且 </a:t>
            </a:r>
            <a:r>
              <a:rPr lang="en-US" altLang="zh-CN" b="1" dirty="0"/>
              <a:t>n</a:t>
            </a:r>
            <a:r>
              <a:rPr lang="en-US" altLang="zh-CN" b="1" baseline="-25000" dirty="0"/>
              <a:t>j</a:t>
            </a:r>
            <a:r>
              <a:rPr lang="en-US" altLang="zh-CN" b="1" dirty="0"/>
              <a:t> ≠n. </a:t>
            </a:r>
            <a:r>
              <a:rPr lang="zh-CN" altLang="en-US" b="1" dirty="0"/>
              <a:t>此时，</a:t>
            </a:r>
            <a:r>
              <a:rPr lang="en-US" altLang="zh-CN" b="1" dirty="0"/>
              <a:t>n</a:t>
            </a:r>
            <a:r>
              <a:rPr lang="en-US" altLang="zh-CN" b="1" baseline="-25000" dirty="0"/>
              <a:t>j</a:t>
            </a:r>
            <a:r>
              <a:rPr lang="zh-CN" altLang="en-US" b="1" dirty="0"/>
              <a:t>的后继节点</a:t>
            </a:r>
            <a:r>
              <a:rPr lang="en-US" altLang="zh-CN" b="1" dirty="0"/>
              <a:t>n</a:t>
            </a:r>
            <a:r>
              <a:rPr lang="en-US" altLang="zh-CN" b="1" baseline="-25000" dirty="0"/>
              <a:t>j+1</a:t>
            </a:r>
            <a:r>
              <a:rPr lang="zh-CN" altLang="en-US" b="1" dirty="0"/>
              <a:t>在</a:t>
            </a:r>
            <a:r>
              <a:rPr lang="en-US" altLang="zh-CN" b="1" dirty="0"/>
              <a:t>OPEN</a:t>
            </a:r>
            <a:r>
              <a:rPr lang="zh-CN" altLang="en-US" b="1" dirty="0"/>
              <a:t>表中．</a:t>
            </a:r>
            <a:endParaRPr lang="zh-CN" altLang="en-US" b="1" dirty="0"/>
          </a:p>
        </p:txBody>
      </p:sp>
      <p:sp>
        <p:nvSpPr>
          <p:cNvPr id="71685" name="AutoShape 5"/>
          <p:cNvSpPr/>
          <p:nvPr/>
        </p:nvSpPr>
        <p:spPr>
          <a:xfrm>
            <a:off x="900113" y="981075"/>
            <a:ext cx="7418387" cy="892175"/>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zh-CN" altLang="en-US" sz="3600" b="1" dirty="0">
                <a:solidFill>
                  <a:schemeClr val="tx2"/>
                </a:solidFill>
              </a:rPr>
              <a:t>单调限制的性质</a:t>
            </a:r>
            <a:r>
              <a:rPr lang="en-US" altLang="zh-CN" sz="3600" b="1" dirty="0">
                <a:solidFill>
                  <a:schemeClr val="tx2"/>
                </a:solidFill>
              </a:rPr>
              <a:t>……</a:t>
            </a:r>
            <a:r>
              <a:rPr lang="zh-CN" altLang="en-US" sz="3600" b="1" dirty="0">
                <a:solidFill>
                  <a:srgbClr val="0033CC"/>
                </a:solidFill>
              </a:rPr>
              <a:t>定理</a:t>
            </a:r>
            <a:r>
              <a:rPr lang="en-US" altLang="zh-CN" sz="3600" b="1" dirty="0">
                <a:solidFill>
                  <a:srgbClr val="0033CC"/>
                </a:solidFill>
              </a:rPr>
              <a:t>7</a:t>
            </a:r>
            <a:r>
              <a:rPr lang="en-US" altLang="zh-CN" sz="3600" b="1" dirty="0">
                <a:solidFill>
                  <a:schemeClr val="tx2"/>
                </a:solidFill>
              </a:rPr>
              <a:t> </a:t>
            </a:r>
            <a:endParaRPr lang="en-US" altLang="zh-CN" sz="3600" b="1" dirty="0">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4916">
                                            <p:txEl>
                                              <p:charRg st="0"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4916">
                                            <p:txEl>
                                              <p:charRg st="13" end="3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94916">
                                            <p:txEl>
                                              <p:charRg st="31" end="123"/>
                                            </p:txEl>
                                          </p:spTgt>
                                        </p:tgtEl>
                                        <p:attrNameLst>
                                          <p:attrName>style.visibility</p:attrName>
                                        </p:attrNameLst>
                                      </p:cBhvr>
                                      <p:to>
                                        <p:strVal val="visible"/>
                                      </p:to>
                                    </p:set>
                                    <p:animEffect transition="in" filter="box(in)">
                                      <p:cBhvr>
                                        <p:cTn id="15" dur="500"/>
                                        <p:tgtEl>
                                          <p:spTgt spid="294916">
                                            <p:txEl>
                                              <p:charRg st="31" end="1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72707"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78531" name="Rectangle 3"/>
          <p:cNvSpPr>
            <a:spLocks noGrp="1"/>
          </p:cNvSpPr>
          <p:nvPr>
            <p:ph idx="1"/>
          </p:nvPr>
        </p:nvSpPr>
        <p:spPr>
          <a:xfrm>
            <a:off x="827088" y="2636838"/>
            <a:ext cx="7693025" cy="3724275"/>
          </a:xfrm>
          <a:ln/>
        </p:spPr>
        <p:txBody>
          <a:bodyPr vert="horz" wrap="square" lIns="91440" tIns="45720" rIns="91440" bIns="45720" anchor="t" anchorCtr="0"/>
          <a:p>
            <a:pPr eaLnBrk="1" hangingPunct="1">
              <a:lnSpc>
                <a:spcPct val="90000"/>
              </a:lnSpc>
              <a:buNone/>
            </a:pPr>
            <a:r>
              <a:rPr lang="zh-CN" altLang="en-US" b="1" dirty="0"/>
              <a:t>由已知</a:t>
            </a:r>
            <a:r>
              <a:rPr lang="en-US" altLang="zh-CN" b="1" dirty="0"/>
              <a:t>h(n)</a:t>
            </a:r>
            <a:r>
              <a:rPr lang="zh-CN" altLang="en-US" b="1" dirty="0"/>
              <a:t>满足单调限制，对任意</a:t>
            </a:r>
            <a:r>
              <a:rPr lang="en-US" altLang="zh-CN" b="1" dirty="0"/>
              <a:t>i=0,…,k-1,</a:t>
            </a:r>
            <a:r>
              <a:rPr lang="zh-CN" altLang="en-US" b="1" dirty="0"/>
              <a:t>有</a:t>
            </a:r>
            <a:endParaRPr lang="zh-CN" altLang="en-US" b="1" dirty="0"/>
          </a:p>
          <a:p>
            <a:pPr eaLnBrk="1" hangingPunct="1">
              <a:lnSpc>
                <a:spcPct val="90000"/>
              </a:lnSpc>
              <a:buNone/>
            </a:pPr>
            <a:r>
              <a:rPr lang="zh-CN" altLang="en-US" b="1" dirty="0"/>
              <a:t>          </a:t>
            </a:r>
            <a:r>
              <a:rPr lang="en-US" altLang="zh-CN" b="1" dirty="0"/>
              <a:t>g*(n</a:t>
            </a:r>
            <a:r>
              <a:rPr lang="en-US" altLang="zh-CN" b="1" baseline="-25000" dirty="0"/>
              <a:t>i</a:t>
            </a:r>
            <a:r>
              <a:rPr lang="en-US" altLang="zh-CN" b="1" dirty="0"/>
              <a:t>)+</a:t>
            </a:r>
            <a:r>
              <a:rPr lang="en-US" altLang="zh-CN" b="1" dirty="0">
                <a:solidFill>
                  <a:srgbClr val="0033CC"/>
                </a:solidFill>
              </a:rPr>
              <a:t>h(n</a:t>
            </a:r>
            <a:r>
              <a:rPr lang="en-US" altLang="zh-CN" b="1" baseline="-25000" dirty="0">
                <a:solidFill>
                  <a:srgbClr val="0033CC"/>
                </a:solidFill>
              </a:rPr>
              <a:t>i</a:t>
            </a:r>
            <a:r>
              <a:rPr lang="en-US" altLang="zh-CN" b="1" dirty="0">
                <a:solidFill>
                  <a:srgbClr val="0033CC"/>
                </a:solidFill>
              </a:rPr>
              <a:t>)</a:t>
            </a:r>
            <a:r>
              <a:rPr lang="en-US" altLang="zh-CN" b="1" dirty="0"/>
              <a:t> ≤g*(n</a:t>
            </a:r>
            <a:r>
              <a:rPr lang="en-US" altLang="zh-CN" b="1" baseline="-25000" dirty="0"/>
              <a:t>i</a:t>
            </a:r>
            <a:r>
              <a:rPr lang="en-US" altLang="zh-CN" b="1" dirty="0"/>
              <a:t>)+</a:t>
            </a:r>
            <a:r>
              <a:rPr lang="en-US" altLang="zh-CN" b="1" dirty="0">
                <a:solidFill>
                  <a:srgbClr val="0033CC"/>
                </a:solidFill>
              </a:rPr>
              <a:t>c(n</a:t>
            </a:r>
            <a:r>
              <a:rPr lang="en-US" altLang="zh-CN" b="1" baseline="-25000" dirty="0">
                <a:solidFill>
                  <a:srgbClr val="0033CC"/>
                </a:solidFill>
              </a:rPr>
              <a:t>i</a:t>
            </a:r>
            <a:r>
              <a:rPr lang="en-US" altLang="zh-CN" b="1" dirty="0">
                <a:solidFill>
                  <a:srgbClr val="0033CC"/>
                </a:solidFill>
              </a:rPr>
              <a:t>, n</a:t>
            </a:r>
            <a:r>
              <a:rPr lang="en-US" altLang="zh-CN" b="1" baseline="-25000" dirty="0">
                <a:solidFill>
                  <a:srgbClr val="0033CC"/>
                </a:solidFill>
              </a:rPr>
              <a:t>i+1</a:t>
            </a:r>
            <a:r>
              <a:rPr lang="en-US" altLang="zh-CN" b="1" dirty="0">
                <a:solidFill>
                  <a:srgbClr val="0033CC"/>
                </a:solidFill>
              </a:rPr>
              <a:t>)+ h(n</a:t>
            </a:r>
            <a:r>
              <a:rPr lang="en-US" altLang="zh-CN" b="1" baseline="-25000" dirty="0">
                <a:solidFill>
                  <a:srgbClr val="0033CC"/>
                </a:solidFill>
              </a:rPr>
              <a:t>i+1</a:t>
            </a:r>
            <a:r>
              <a:rPr lang="en-US" altLang="zh-CN" b="1" dirty="0">
                <a:solidFill>
                  <a:srgbClr val="0033CC"/>
                </a:solidFill>
              </a:rPr>
              <a:t>)</a:t>
            </a:r>
            <a:r>
              <a:rPr lang="en-US" altLang="zh-CN" b="1" dirty="0"/>
              <a:t>          </a:t>
            </a:r>
            <a:endParaRPr lang="en-US" altLang="zh-CN" b="1" dirty="0"/>
          </a:p>
          <a:p>
            <a:pPr eaLnBrk="1" hangingPunct="1">
              <a:lnSpc>
                <a:spcPct val="90000"/>
              </a:lnSpc>
              <a:buNone/>
            </a:pPr>
            <a:r>
              <a:rPr lang="zh-CN" altLang="en-US" b="1" dirty="0"/>
              <a:t>而</a:t>
            </a:r>
            <a:r>
              <a:rPr lang="en-US" altLang="zh-CN" b="1" dirty="0"/>
              <a:t>n</a:t>
            </a:r>
            <a:r>
              <a:rPr lang="en-US" altLang="zh-CN" b="1" baseline="-25000" dirty="0"/>
              <a:t>i</a:t>
            </a:r>
            <a:r>
              <a:rPr lang="zh-CN" altLang="en-US" b="1" dirty="0"/>
              <a:t>和</a:t>
            </a:r>
            <a:r>
              <a:rPr lang="en-US" altLang="zh-CN" b="1" dirty="0"/>
              <a:t>n</a:t>
            </a:r>
            <a:r>
              <a:rPr lang="en-US" altLang="zh-CN" b="1" baseline="-25000" dirty="0"/>
              <a:t>i+1</a:t>
            </a:r>
            <a:r>
              <a:rPr lang="zh-CN" altLang="en-US" b="1" dirty="0"/>
              <a:t>都在最佳路径上，故</a:t>
            </a:r>
            <a:endParaRPr lang="zh-CN" altLang="en-US" b="1" dirty="0"/>
          </a:p>
          <a:p>
            <a:pPr eaLnBrk="1" hangingPunct="1">
              <a:lnSpc>
                <a:spcPct val="90000"/>
              </a:lnSpc>
              <a:buNone/>
            </a:pPr>
            <a:r>
              <a:rPr lang="zh-CN" altLang="en-US" b="1" dirty="0"/>
              <a:t>            </a:t>
            </a:r>
            <a:r>
              <a:rPr lang="it-IT" altLang="zh-CN" b="1" dirty="0"/>
              <a:t>g*(n</a:t>
            </a:r>
            <a:r>
              <a:rPr lang="it-IT" altLang="zh-CN" b="1" baseline="-25000" dirty="0"/>
              <a:t>i+1</a:t>
            </a:r>
            <a:r>
              <a:rPr lang="it-IT" altLang="zh-CN" b="1" dirty="0"/>
              <a:t>) =</a:t>
            </a:r>
            <a:r>
              <a:rPr lang="it-IT" altLang="zh-CN" b="1" dirty="0">
                <a:solidFill>
                  <a:srgbClr val="0033CC"/>
                </a:solidFill>
              </a:rPr>
              <a:t>g*(n</a:t>
            </a:r>
            <a:r>
              <a:rPr lang="it-IT" altLang="zh-CN" b="1" baseline="-25000" dirty="0">
                <a:solidFill>
                  <a:srgbClr val="0033CC"/>
                </a:solidFill>
              </a:rPr>
              <a:t>i</a:t>
            </a:r>
            <a:r>
              <a:rPr lang="it-IT" altLang="zh-CN" b="1" dirty="0">
                <a:solidFill>
                  <a:srgbClr val="0033CC"/>
                </a:solidFill>
              </a:rPr>
              <a:t>)+c(n</a:t>
            </a:r>
            <a:r>
              <a:rPr lang="it-IT" altLang="zh-CN" b="1" baseline="-25000" dirty="0">
                <a:solidFill>
                  <a:srgbClr val="0033CC"/>
                </a:solidFill>
              </a:rPr>
              <a:t>i</a:t>
            </a:r>
            <a:r>
              <a:rPr lang="it-IT" altLang="zh-CN" b="1" dirty="0">
                <a:solidFill>
                  <a:srgbClr val="0033CC"/>
                </a:solidFill>
              </a:rPr>
              <a:t>, n</a:t>
            </a:r>
            <a:r>
              <a:rPr lang="it-IT" altLang="zh-CN" b="1" baseline="-25000" dirty="0">
                <a:solidFill>
                  <a:srgbClr val="0033CC"/>
                </a:solidFill>
              </a:rPr>
              <a:t>i+1</a:t>
            </a:r>
            <a:r>
              <a:rPr lang="it-IT" altLang="zh-CN" b="1" dirty="0">
                <a:solidFill>
                  <a:srgbClr val="0033CC"/>
                </a:solidFill>
              </a:rPr>
              <a:t>)</a:t>
            </a:r>
            <a:r>
              <a:rPr lang="it-IT" altLang="zh-CN" b="1" dirty="0"/>
              <a:t>      </a:t>
            </a:r>
            <a:endParaRPr lang="it-IT" altLang="zh-CN" b="1" dirty="0"/>
          </a:p>
          <a:p>
            <a:pPr eaLnBrk="1" hangingPunct="1">
              <a:lnSpc>
                <a:spcPct val="90000"/>
              </a:lnSpc>
              <a:buNone/>
            </a:pPr>
            <a:r>
              <a:rPr lang="zh-CN" altLang="it-IT" b="1" dirty="0"/>
              <a:t>因此</a:t>
            </a:r>
            <a:endParaRPr lang="zh-CN" altLang="it-IT" b="1" dirty="0"/>
          </a:p>
          <a:p>
            <a:pPr eaLnBrk="1" hangingPunct="1">
              <a:lnSpc>
                <a:spcPct val="90000"/>
              </a:lnSpc>
              <a:buNone/>
            </a:pPr>
            <a:r>
              <a:rPr lang="zh-CN" altLang="it-IT" b="1" dirty="0"/>
              <a:t>            </a:t>
            </a:r>
            <a:r>
              <a:rPr lang="it-IT" altLang="zh-CN" b="1" dirty="0"/>
              <a:t>g*(n</a:t>
            </a:r>
            <a:r>
              <a:rPr lang="it-IT" altLang="zh-CN" b="1" baseline="-25000" dirty="0"/>
              <a:t>i</a:t>
            </a:r>
            <a:r>
              <a:rPr lang="it-IT" altLang="zh-CN" b="1" dirty="0"/>
              <a:t>)+h(n</a:t>
            </a:r>
            <a:r>
              <a:rPr lang="it-IT" altLang="zh-CN" b="1" baseline="-25000" dirty="0"/>
              <a:t>i</a:t>
            </a:r>
            <a:r>
              <a:rPr lang="it-IT" altLang="zh-CN" b="1" dirty="0"/>
              <a:t>) ≤</a:t>
            </a:r>
            <a:r>
              <a:rPr lang="it-IT" altLang="zh-CN" b="1" dirty="0">
                <a:solidFill>
                  <a:srgbClr val="0033CC"/>
                </a:solidFill>
              </a:rPr>
              <a:t>g*(n</a:t>
            </a:r>
            <a:r>
              <a:rPr lang="it-IT" altLang="zh-CN" b="1" baseline="-25000" dirty="0">
                <a:solidFill>
                  <a:srgbClr val="0033CC"/>
                </a:solidFill>
              </a:rPr>
              <a:t>i+1</a:t>
            </a:r>
            <a:r>
              <a:rPr lang="it-IT" altLang="zh-CN" b="1" dirty="0">
                <a:solidFill>
                  <a:srgbClr val="0033CC"/>
                </a:solidFill>
              </a:rPr>
              <a:t>)</a:t>
            </a:r>
            <a:r>
              <a:rPr lang="it-IT" altLang="zh-CN" b="1" dirty="0"/>
              <a:t>+h(n</a:t>
            </a:r>
            <a:r>
              <a:rPr lang="it-IT" altLang="zh-CN" b="1" baseline="-25000" dirty="0"/>
              <a:t>i+1</a:t>
            </a:r>
            <a:r>
              <a:rPr lang="it-IT" altLang="zh-CN" b="1" dirty="0"/>
              <a:t>)  </a:t>
            </a:r>
            <a:endParaRPr lang="it-IT" altLang="zh-CN" b="1" dirty="0"/>
          </a:p>
        </p:txBody>
      </p:sp>
      <p:sp>
        <p:nvSpPr>
          <p:cNvPr id="72709" name="AutoShape 4"/>
          <p:cNvSpPr/>
          <p:nvPr>
            <p:ph type="title"/>
          </p:nvPr>
        </p:nvSpPr>
        <p:spPr>
          <a:ln/>
        </p:spPr>
        <p:txBody>
          <a:bodyPr vert="horz" wrap="square" lIns="91440" tIns="45720" rIns="91440" bIns="45720" anchor="b" anchorCtr="0"/>
          <a:p>
            <a:pPr eaLnBrk="1" hangingPunct="1"/>
            <a:r>
              <a:rPr lang="zh-CN" altLang="en-US" dirty="0"/>
              <a:t>单调限制的性质</a:t>
            </a:r>
            <a:r>
              <a:rPr lang="en-US" altLang="zh-CN" dirty="0"/>
              <a:t>……</a:t>
            </a:r>
            <a:r>
              <a:rPr lang="zh-CN" altLang="en-US" dirty="0">
                <a:solidFill>
                  <a:srgbClr val="0033CC"/>
                </a:solidFill>
              </a:rPr>
              <a:t>定理</a:t>
            </a:r>
            <a:r>
              <a:rPr lang="en-US" altLang="zh-CN" dirty="0">
                <a:solidFill>
                  <a:srgbClr val="0033CC"/>
                </a:solidFill>
              </a:rPr>
              <a:t>7</a:t>
            </a:r>
            <a:r>
              <a:rPr lang="en-US" altLang="zh-CN" dirty="0"/>
              <a:t> </a:t>
            </a:r>
            <a:endParaRPr lang="en-US" altLang="zh-CN"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78531">
                                            <p:txEl>
                                              <p:charRg st="0" end="29"/>
                                            </p:txEl>
                                          </p:spTgt>
                                        </p:tgtEl>
                                        <p:attrNameLst>
                                          <p:attrName>style.visibility</p:attrName>
                                        </p:attrNameLst>
                                      </p:cBhvr>
                                      <p:to>
                                        <p:strVal val="visible"/>
                                      </p:to>
                                    </p:set>
                                    <p:animEffect transition="in" filter="wedge">
                                      <p:cBhvr>
                                        <p:cTn id="7" dur="2000"/>
                                        <p:tgtEl>
                                          <p:spTgt spid="278531">
                                            <p:txEl>
                                              <p:charRg st="0" end="29"/>
                                            </p:txEl>
                                          </p:spTgt>
                                        </p:tgtEl>
                                      </p:cBhvr>
                                    </p:animEffect>
                                  </p:childTnLst>
                                </p:cTn>
                              </p:par>
                              <p:par>
                                <p:cTn id="8" presetID="20" presetClass="entr" presetSubtype="0" fill="hold" nodeType="withEffect">
                                  <p:stCondLst>
                                    <p:cond delay="0"/>
                                  </p:stCondLst>
                                  <p:childTnLst>
                                    <p:set>
                                      <p:cBhvr>
                                        <p:cTn id="9" dur="1" fill="hold">
                                          <p:stCondLst>
                                            <p:cond delay="0"/>
                                          </p:stCondLst>
                                        </p:cTn>
                                        <p:tgtEl>
                                          <p:spTgt spid="278531">
                                            <p:txEl>
                                              <p:charRg st="29" end="91"/>
                                            </p:txEl>
                                          </p:spTgt>
                                        </p:tgtEl>
                                        <p:attrNameLst>
                                          <p:attrName>style.visibility</p:attrName>
                                        </p:attrNameLst>
                                      </p:cBhvr>
                                      <p:to>
                                        <p:strVal val="visible"/>
                                      </p:to>
                                    </p:set>
                                    <p:animEffect transition="in" filter="wedge">
                                      <p:cBhvr>
                                        <p:cTn id="10" dur="2000"/>
                                        <p:tgtEl>
                                          <p:spTgt spid="278531">
                                            <p:txEl>
                                              <p:charRg st="29" end="9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8531">
                                            <p:txEl>
                                              <p:charRg st="91" end="10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8531">
                                            <p:txEl>
                                              <p:charRg st="109" end="15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8531">
                                            <p:txEl>
                                              <p:charRg st="156" end="15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8531">
                                            <p:txEl>
                                              <p:charRg st="159" end="20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73731"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95940" name="Rectangle 4"/>
          <p:cNvSpPr/>
          <p:nvPr/>
        </p:nvSpPr>
        <p:spPr>
          <a:xfrm>
            <a:off x="900113" y="2420938"/>
            <a:ext cx="7704137" cy="41941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120000"/>
              </a:lnSpc>
              <a:spcBef>
                <a:spcPct val="0"/>
              </a:spcBef>
              <a:buClrTx/>
              <a:buSzTx/>
              <a:buFontTx/>
              <a:buNone/>
            </a:pPr>
            <a:r>
              <a:rPr lang="zh-CN" altLang="it-IT" b="1" dirty="0"/>
              <a:t>因为</a:t>
            </a:r>
            <a:r>
              <a:rPr lang="it-IT" altLang="zh-CN" b="1" dirty="0"/>
              <a:t>j≤k-1</a:t>
            </a:r>
            <a:r>
              <a:rPr lang="zh-CN" altLang="it-IT" b="1" dirty="0"/>
              <a:t>，所以</a:t>
            </a:r>
            <a:r>
              <a:rPr lang="it-IT" altLang="zh-CN" b="1" dirty="0"/>
              <a:t>j&lt;k</a:t>
            </a:r>
            <a:endParaRPr lang="it-IT" altLang="zh-CN" b="1" dirty="0"/>
          </a:p>
          <a:p>
            <a:pPr marL="0" lvl="0" indent="0" eaLnBrk="1" hangingPunct="1">
              <a:lnSpc>
                <a:spcPct val="120000"/>
              </a:lnSpc>
              <a:spcBef>
                <a:spcPct val="0"/>
              </a:spcBef>
              <a:buClrTx/>
              <a:buSzTx/>
              <a:buFontTx/>
              <a:buNone/>
            </a:pPr>
            <a:r>
              <a:rPr lang="zh-CN" altLang="it-IT" b="1" dirty="0"/>
              <a:t>利用传递性，我们得到</a:t>
            </a:r>
            <a:endParaRPr lang="zh-CN" altLang="it-IT" b="1" dirty="0"/>
          </a:p>
          <a:p>
            <a:pPr marL="0" lvl="0" indent="0" eaLnBrk="1" hangingPunct="1">
              <a:lnSpc>
                <a:spcPct val="120000"/>
              </a:lnSpc>
              <a:spcBef>
                <a:spcPct val="0"/>
              </a:spcBef>
              <a:buClrTx/>
              <a:buSzTx/>
              <a:buFontTx/>
              <a:buNone/>
            </a:pPr>
            <a:r>
              <a:rPr lang="it-IT" altLang="zh-CN" b="1" dirty="0"/>
              <a:t>            </a:t>
            </a:r>
            <a:r>
              <a:rPr lang="it-IT" altLang="zh-CN" b="1" dirty="0">
                <a:solidFill>
                  <a:srgbClr val="FF0000"/>
                </a:solidFill>
              </a:rPr>
              <a:t>g*(n</a:t>
            </a:r>
            <a:r>
              <a:rPr lang="it-IT" altLang="zh-CN" b="1" baseline="-25000" dirty="0">
                <a:solidFill>
                  <a:srgbClr val="FF0000"/>
                </a:solidFill>
              </a:rPr>
              <a:t>j+1</a:t>
            </a:r>
            <a:r>
              <a:rPr lang="it-IT" altLang="zh-CN" b="1" dirty="0">
                <a:solidFill>
                  <a:srgbClr val="FF0000"/>
                </a:solidFill>
              </a:rPr>
              <a:t>)+h(n</a:t>
            </a:r>
            <a:r>
              <a:rPr lang="it-IT" altLang="zh-CN" b="1" baseline="-25000" dirty="0">
                <a:solidFill>
                  <a:srgbClr val="FF0000"/>
                </a:solidFill>
              </a:rPr>
              <a:t>j+1</a:t>
            </a:r>
            <a:r>
              <a:rPr lang="it-IT" altLang="zh-CN" b="1" dirty="0">
                <a:solidFill>
                  <a:srgbClr val="FF0000"/>
                </a:solidFill>
              </a:rPr>
              <a:t>)</a:t>
            </a:r>
            <a:r>
              <a:rPr lang="it-IT" altLang="zh-CN" b="1" dirty="0"/>
              <a:t> ≤ g*(n</a:t>
            </a:r>
            <a:r>
              <a:rPr lang="it-IT" altLang="zh-CN" b="1" baseline="-25000" dirty="0"/>
              <a:t>j+2</a:t>
            </a:r>
            <a:r>
              <a:rPr lang="it-IT" altLang="zh-CN" b="1" dirty="0"/>
              <a:t>)+h(n</a:t>
            </a:r>
            <a:r>
              <a:rPr lang="it-IT" altLang="zh-CN" b="1" baseline="-25000" dirty="0"/>
              <a:t>j+2</a:t>
            </a:r>
            <a:r>
              <a:rPr lang="it-IT" altLang="zh-CN" b="1" dirty="0"/>
              <a:t>)             </a:t>
            </a:r>
            <a:endParaRPr lang="it-IT" altLang="zh-CN" b="1" dirty="0"/>
          </a:p>
          <a:p>
            <a:pPr marL="0" lvl="0" indent="0" eaLnBrk="1" hangingPunct="1">
              <a:lnSpc>
                <a:spcPct val="120000"/>
              </a:lnSpc>
              <a:spcBef>
                <a:spcPct val="0"/>
              </a:spcBef>
              <a:buClrTx/>
              <a:buSzTx/>
              <a:buFontTx/>
              <a:buNone/>
            </a:pPr>
            <a:r>
              <a:rPr lang="it-IT" altLang="zh-CN" b="1" dirty="0"/>
              <a:t>                                     ≤ ... </a:t>
            </a:r>
            <a:r>
              <a:rPr lang="it-IT" altLang="zh-CN" b="1" dirty="0">
                <a:solidFill>
                  <a:srgbClr val="FF0000"/>
                </a:solidFill>
              </a:rPr>
              <a:t>≤ g*(n</a:t>
            </a:r>
            <a:r>
              <a:rPr lang="it-IT" altLang="zh-CN" b="1" baseline="-25000" dirty="0">
                <a:solidFill>
                  <a:srgbClr val="FF0000"/>
                </a:solidFill>
              </a:rPr>
              <a:t>k</a:t>
            </a:r>
            <a:r>
              <a:rPr lang="it-IT" altLang="zh-CN" b="1" dirty="0">
                <a:solidFill>
                  <a:srgbClr val="FF0000"/>
                </a:solidFill>
              </a:rPr>
              <a:t>)+h(n</a:t>
            </a:r>
            <a:r>
              <a:rPr lang="it-IT" altLang="zh-CN" b="1" baseline="-25000" dirty="0">
                <a:solidFill>
                  <a:srgbClr val="FF0000"/>
                </a:solidFill>
              </a:rPr>
              <a:t>k</a:t>
            </a:r>
            <a:r>
              <a:rPr lang="it-IT" altLang="zh-CN" b="1" dirty="0">
                <a:solidFill>
                  <a:srgbClr val="FF0000"/>
                </a:solidFill>
              </a:rPr>
              <a:t>)</a:t>
            </a:r>
            <a:r>
              <a:rPr lang="it-IT" altLang="zh-CN" b="1" dirty="0"/>
              <a:t>    </a:t>
            </a:r>
            <a:endParaRPr lang="it-IT" altLang="zh-CN" b="1" dirty="0"/>
          </a:p>
          <a:p>
            <a:pPr marL="0" lvl="0" indent="0" eaLnBrk="1" hangingPunct="1">
              <a:lnSpc>
                <a:spcPct val="120000"/>
              </a:lnSpc>
              <a:spcBef>
                <a:spcPct val="0"/>
              </a:spcBef>
              <a:buClrTx/>
              <a:buSzTx/>
              <a:buFontTx/>
              <a:buNone/>
            </a:pPr>
            <a:r>
              <a:rPr lang="zh-CN" altLang="en-US" b="1" dirty="0"/>
              <a:t>由</a:t>
            </a:r>
            <a:r>
              <a:rPr lang="en-US" altLang="zh-CN" b="1" dirty="0"/>
              <a:t>P</a:t>
            </a:r>
            <a:r>
              <a:rPr lang="zh-CN" altLang="en-US" b="1" dirty="0"/>
              <a:t>是从</a:t>
            </a:r>
            <a:r>
              <a:rPr lang="en-US" altLang="zh-CN" b="1" dirty="0"/>
              <a:t>s</a:t>
            </a:r>
            <a:r>
              <a:rPr lang="zh-CN" altLang="en-US" b="1" dirty="0"/>
              <a:t>到</a:t>
            </a:r>
            <a:r>
              <a:rPr lang="en-US" altLang="zh-CN" b="1" dirty="0"/>
              <a:t>n</a:t>
            </a:r>
            <a:r>
              <a:rPr lang="en-US" altLang="zh-CN" b="1" baseline="-25000" dirty="0"/>
              <a:t>k</a:t>
            </a:r>
            <a:r>
              <a:rPr lang="zh-CN" altLang="en-US" b="1" dirty="0"/>
              <a:t>的最佳路， </a:t>
            </a:r>
            <a:r>
              <a:rPr lang="en-US" altLang="zh-CN" b="1" dirty="0"/>
              <a:t>(n</a:t>
            </a:r>
            <a:r>
              <a:rPr lang="en-US" altLang="zh-CN" b="1" baseline="-25000" dirty="0"/>
              <a:t>0</a:t>
            </a:r>
            <a:r>
              <a:rPr lang="zh-CN" altLang="en-US" b="1" dirty="0"/>
              <a:t>，</a:t>
            </a:r>
            <a:r>
              <a:rPr lang="en-US" altLang="zh-CN" b="1" dirty="0"/>
              <a:t>n</a:t>
            </a:r>
            <a:r>
              <a:rPr lang="en-US" altLang="zh-CN" b="1" baseline="-25000" dirty="0"/>
              <a:t>1</a:t>
            </a:r>
            <a:r>
              <a:rPr lang="zh-CN" altLang="en-US" b="1" dirty="0"/>
              <a:t>，</a:t>
            </a:r>
            <a:r>
              <a:rPr lang="en-US" altLang="zh-CN" b="1" dirty="0"/>
              <a:t>…</a:t>
            </a:r>
            <a:r>
              <a:rPr lang="zh-CN" altLang="en-US" b="1" dirty="0"/>
              <a:t>，</a:t>
            </a:r>
            <a:r>
              <a:rPr lang="en-US" altLang="zh-CN" b="1" dirty="0"/>
              <a:t>n</a:t>
            </a:r>
            <a:r>
              <a:rPr lang="en-US" altLang="zh-CN" b="1" baseline="-25000" dirty="0"/>
              <a:t>j+1</a:t>
            </a:r>
            <a:r>
              <a:rPr lang="en-US" altLang="zh-CN" b="1" dirty="0"/>
              <a:t>)</a:t>
            </a:r>
            <a:r>
              <a:rPr lang="zh-CN" altLang="en-US" b="1" dirty="0"/>
              <a:t>是最佳路，且已被搜索出，所以</a:t>
            </a:r>
            <a:r>
              <a:rPr lang="en-US" altLang="zh-CN" b="1" dirty="0"/>
              <a:t>:</a:t>
            </a:r>
            <a:r>
              <a:rPr lang="it-IT" altLang="zh-CN" b="1" dirty="0"/>
              <a:t>g(n</a:t>
            </a:r>
            <a:r>
              <a:rPr lang="it-IT" altLang="zh-CN" b="1" baseline="-25000" dirty="0"/>
              <a:t>j+1</a:t>
            </a:r>
            <a:r>
              <a:rPr lang="it-IT" altLang="zh-CN" b="1" dirty="0"/>
              <a:t>)= g*(n</a:t>
            </a:r>
            <a:r>
              <a:rPr lang="it-IT" altLang="zh-CN" b="1" baseline="-25000" dirty="0"/>
              <a:t>j+1</a:t>
            </a:r>
            <a:r>
              <a:rPr lang="it-IT" altLang="zh-CN" b="1" dirty="0"/>
              <a:t>)</a:t>
            </a:r>
            <a:endParaRPr lang="it-IT" altLang="zh-CN" b="1" dirty="0"/>
          </a:p>
          <a:p>
            <a:pPr marL="0" lvl="0" indent="0" eaLnBrk="1" hangingPunct="1">
              <a:lnSpc>
                <a:spcPct val="120000"/>
              </a:lnSpc>
              <a:spcBef>
                <a:spcPct val="0"/>
              </a:spcBef>
              <a:buClrTx/>
              <a:buSzTx/>
              <a:buFontTx/>
              <a:buNone/>
            </a:pPr>
            <a:r>
              <a:rPr lang="zh-CN" altLang="it-IT" b="1" dirty="0"/>
              <a:t>所以   </a:t>
            </a:r>
            <a:r>
              <a:rPr lang="it-IT" altLang="zh-CN" b="1" dirty="0">
                <a:solidFill>
                  <a:srgbClr val="FF0000"/>
                </a:solidFill>
              </a:rPr>
              <a:t>f(n</a:t>
            </a:r>
            <a:r>
              <a:rPr lang="it-IT" altLang="zh-CN" b="1" baseline="-25000" dirty="0">
                <a:solidFill>
                  <a:srgbClr val="FF0000"/>
                </a:solidFill>
              </a:rPr>
              <a:t>j+1</a:t>
            </a:r>
            <a:r>
              <a:rPr lang="it-IT" altLang="zh-CN" b="1" dirty="0">
                <a:solidFill>
                  <a:srgbClr val="FF0000"/>
                </a:solidFill>
              </a:rPr>
              <a:t>) ≤</a:t>
            </a:r>
            <a:r>
              <a:rPr lang="it-IT" altLang="zh-CN" b="1" dirty="0"/>
              <a:t>g*(n</a:t>
            </a:r>
            <a:r>
              <a:rPr lang="it-IT" altLang="zh-CN" b="1" baseline="-25000" dirty="0"/>
              <a:t>k</a:t>
            </a:r>
            <a:r>
              <a:rPr lang="it-IT" altLang="zh-CN" b="1" dirty="0"/>
              <a:t>)+h(n</a:t>
            </a:r>
            <a:r>
              <a:rPr lang="it-IT" altLang="zh-CN" b="1" baseline="-25000" dirty="0"/>
              <a:t>k</a:t>
            </a:r>
            <a:r>
              <a:rPr lang="it-IT" altLang="zh-CN" b="1" dirty="0"/>
              <a:t>)</a:t>
            </a:r>
            <a:r>
              <a:rPr lang="zh-CN" altLang="it-IT" b="1" dirty="0"/>
              <a:t>＝ </a:t>
            </a:r>
            <a:r>
              <a:rPr lang="it-IT" altLang="zh-CN" b="1" dirty="0">
                <a:solidFill>
                  <a:srgbClr val="FF0000"/>
                </a:solidFill>
              </a:rPr>
              <a:t>g*(n)+h(n)</a:t>
            </a:r>
            <a:endParaRPr lang="it-IT" altLang="zh-CN" b="1" dirty="0">
              <a:solidFill>
                <a:srgbClr val="FF0000"/>
              </a:solidFill>
            </a:endParaRPr>
          </a:p>
          <a:p>
            <a:pPr marL="0" lvl="0" indent="0" eaLnBrk="1" hangingPunct="1">
              <a:lnSpc>
                <a:spcPct val="120000"/>
              </a:lnSpc>
              <a:spcBef>
                <a:spcPct val="0"/>
              </a:spcBef>
              <a:buClrTx/>
              <a:buSzTx/>
              <a:buFontTx/>
              <a:buNone/>
            </a:pPr>
            <a:endParaRPr lang="zh-CN" altLang="it-IT" b="1" dirty="0">
              <a:solidFill>
                <a:srgbClr val="663300"/>
              </a:solidFill>
            </a:endParaRPr>
          </a:p>
        </p:txBody>
      </p:sp>
      <p:sp>
        <p:nvSpPr>
          <p:cNvPr id="73733" name="AutoShape 6"/>
          <p:cNvSpPr/>
          <p:nvPr/>
        </p:nvSpPr>
        <p:spPr>
          <a:xfrm>
            <a:off x="762000" y="7620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zh-CN" altLang="en-US" sz="3600" b="1" dirty="0">
                <a:solidFill>
                  <a:schemeClr val="tx2"/>
                </a:solidFill>
              </a:rPr>
              <a:t>单调限制的性质</a:t>
            </a:r>
            <a:r>
              <a:rPr lang="en-US" altLang="zh-CN" sz="3600" b="1" dirty="0">
                <a:solidFill>
                  <a:schemeClr val="tx2"/>
                </a:solidFill>
              </a:rPr>
              <a:t>……</a:t>
            </a:r>
            <a:r>
              <a:rPr lang="zh-CN" altLang="en-US" sz="3600" b="1" dirty="0">
                <a:solidFill>
                  <a:srgbClr val="0033CC"/>
                </a:solidFill>
              </a:rPr>
              <a:t>定理</a:t>
            </a:r>
            <a:r>
              <a:rPr lang="en-US" altLang="zh-CN" sz="3600" b="1" dirty="0">
                <a:solidFill>
                  <a:srgbClr val="0033CC"/>
                </a:solidFill>
              </a:rPr>
              <a:t>7</a:t>
            </a:r>
            <a:r>
              <a:rPr lang="en-US" altLang="zh-CN" sz="3600" b="1" dirty="0">
                <a:solidFill>
                  <a:schemeClr val="tx2"/>
                </a:solidFill>
              </a:rPr>
              <a:t> </a:t>
            </a:r>
            <a:endParaRPr lang="en-US" altLang="zh-CN" sz="3600" b="1" dirty="0">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940">
                                            <p:txEl>
                                              <p:charRg st="0" end="1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nodeType="clickEffect">
                                  <p:stCondLst>
                                    <p:cond delay="0"/>
                                  </p:stCondLst>
                                  <p:childTnLst>
                                    <p:set>
                                      <p:cBhvr>
                                        <p:cTn id="10" dur="1" fill="hold">
                                          <p:stCondLst>
                                            <p:cond delay="0"/>
                                          </p:stCondLst>
                                        </p:cTn>
                                        <p:tgtEl>
                                          <p:spTgt spid="295940">
                                            <p:txEl>
                                              <p:charRg st="14" end="25"/>
                                            </p:txEl>
                                          </p:spTgt>
                                        </p:tgtEl>
                                        <p:attrNameLst>
                                          <p:attrName>style.visibility</p:attrName>
                                        </p:attrNameLst>
                                      </p:cBhvr>
                                      <p:to>
                                        <p:strVal val="visible"/>
                                      </p:to>
                                    </p:set>
                                    <p:animEffect transition="in" filter="diamond(in)">
                                      <p:cBhvr>
                                        <p:cTn id="11" dur="2000"/>
                                        <p:tgtEl>
                                          <p:spTgt spid="295940">
                                            <p:txEl>
                                              <p:charRg st="14" end="25"/>
                                            </p:txEl>
                                          </p:spTgt>
                                        </p:tgtEl>
                                      </p:cBhvr>
                                    </p:animEffect>
                                  </p:childTnLst>
                                </p:cTn>
                              </p:par>
                              <p:par>
                                <p:cTn id="12" presetID="8" presetClass="entr" presetSubtype="16" fill="hold" nodeType="withEffect">
                                  <p:stCondLst>
                                    <p:cond delay="0"/>
                                  </p:stCondLst>
                                  <p:childTnLst>
                                    <p:set>
                                      <p:cBhvr>
                                        <p:cTn id="13" dur="1" fill="hold">
                                          <p:stCondLst>
                                            <p:cond delay="0"/>
                                          </p:stCondLst>
                                        </p:cTn>
                                        <p:tgtEl>
                                          <p:spTgt spid="295940">
                                            <p:txEl>
                                              <p:charRg st="25" end="86"/>
                                            </p:txEl>
                                          </p:spTgt>
                                        </p:tgtEl>
                                        <p:attrNameLst>
                                          <p:attrName>style.visibility</p:attrName>
                                        </p:attrNameLst>
                                      </p:cBhvr>
                                      <p:to>
                                        <p:strVal val="visible"/>
                                      </p:to>
                                    </p:set>
                                    <p:animEffect transition="in" filter="diamond(in)">
                                      <p:cBhvr>
                                        <p:cTn id="14" dur="2000"/>
                                        <p:tgtEl>
                                          <p:spTgt spid="295940">
                                            <p:txEl>
                                              <p:charRg st="25" end="86"/>
                                            </p:txEl>
                                          </p:spTgt>
                                        </p:tgtEl>
                                      </p:cBhvr>
                                    </p:animEffect>
                                  </p:childTnLst>
                                </p:cTn>
                              </p:par>
                              <p:par>
                                <p:cTn id="15" presetID="8" presetClass="entr" presetSubtype="16" fill="hold" nodeType="withEffect">
                                  <p:stCondLst>
                                    <p:cond delay="0"/>
                                  </p:stCondLst>
                                  <p:childTnLst>
                                    <p:set>
                                      <p:cBhvr>
                                        <p:cTn id="16" dur="1" fill="hold">
                                          <p:stCondLst>
                                            <p:cond delay="0"/>
                                          </p:stCondLst>
                                        </p:cTn>
                                        <p:tgtEl>
                                          <p:spTgt spid="295940">
                                            <p:txEl>
                                              <p:charRg st="86" end="148"/>
                                            </p:txEl>
                                          </p:spTgt>
                                        </p:tgtEl>
                                        <p:attrNameLst>
                                          <p:attrName>style.visibility</p:attrName>
                                        </p:attrNameLst>
                                      </p:cBhvr>
                                      <p:to>
                                        <p:strVal val="visible"/>
                                      </p:to>
                                    </p:set>
                                    <p:animEffect transition="in" filter="diamond(in)">
                                      <p:cBhvr>
                                        <p:cTn id="17" dur="2000"/>
                                        <p:tgtEl>
                                          <p:spTgt spid="295940">
                                            <p:txEl>
                                              <p:charRg st="86" end="1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95940">
                                            <p:txEl>
                                              <p:charRg st="148" end="209"/>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295940">
                                            <p:txEl>
                                              <p:charRg st="209" end="248"/>
                                            </p:txEl>
                                          </p:spTgt>
                                        </p:tgtEl>
                                        <p:attrNameLst>
                                          <p:attrName>style.visibility</p:attrName>
                                        </p:attrNameLst>
                                      </p:cBhvr>
                                      <p:to>
                                        <p:strVal val="visible"/>
                                      </p:to>
                                    </p:set>
                                    <p:animEffect transition="in" filter="box(in)">
                                      <p:cBhvr>
                                        <p:cTn id="26" dur="500"/>
                                        <p:tgtEl>
                                          <p:spTgt spid="295940">
                                            <p:txEl>
                                              <p:charRg st="209" end="2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74755"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79556" name="Rectangle 4"/>
          <p:cNvSpPr/>
          <p:nvPr/>
        </p:nvSpPr>
        <p:spPr>
          <a:xfrm>
            <a:off x="971550" y="2420938"/>
            <a:ext cx="6769100" cy="4657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120000"/>
              </a:lnSpc>
              <a:spcBef>
                <a:spcPct val="0"/>
              </a:spcBef>
              <a:buClrTx/>
              <a:buSzTx/>
              <a:buFontTx/>
              <a:buNone/>
            </a:pPr>
            <a:r>
              <a:rPr lang="zh-CN" altLang="it-IT" b="1" dirty="0">
                <a:solidFill>
                  <a:srgbClr val="FF0000"/>
                </a:solidFill>
              </a:rPr>
              <a:t>即，</a:t>
            </a:r>
            <a:r>
              <a:rPr lang="it-IT" altLang="zh-CN" b="1" dirty="0">
                <a:solidFill>
                  <a:srgbClr val="FF0000"/>
                </a:solidFill>
              </a:rPr>
              <a:t>f(n</a:t>
            </a:r>
            <a:r>
              <a:rPr lang="it-IT" altLang="zh-CN" b="1" baseline="-25000" dirty="0">
                <a:solidFill>
                  <a:srgbClr val="FF0000"/>
                </a:solidFill>
              </a:rPr>
              <a:t>j+1</a:t>
            </a:r>
            <a:r>
              <a:rPr lang="it-IT" altLang="zh-CN" b="1" dirty="0">
                <a:solidFill>
                  <a:srgbClr val="FF0000"/>
                </a:solidFill>
              </a:rPr>
              <a:t>) ≤g*(n)+h(n)</a:t>
            </a:r>
            <a:endParaRPr lang="it-IT" altLang="zh-CN" b="1" dirty="0">
              <a:solidFill>
                <a:srgbClr val="FF0000"/>
              </a:solidFill>
            </a:endParaRPr>
          </a:p>
          <a:p>
            <a:pPr marL="0" lvl="0" indent="0" eaLnBrk="1" hangingPunct="1">
              <a:lnSpc>
                <a:spcPct val="120000"/>
              </a:lnSpc>
              <a:spcBef>
                <a:spcPct val="0"/>
              </a:spcBef>
              <a:buClrTx/>
              <a:buSzTx/>
              <a:buFontTx/>
              <a:buNone/>
            </a:pPr>
            <a:r>
              <a:rPr lang="zh-CN" altLang="en-US" b="1" dirty="0"/>
              <a:t>因</a:t>
            </a:r>
            <a:r>
              <a:rPr lang="it-IT" altLang="zh-CN" b="1" dirty="0"/>
              <a:t>A*</a:t>
            </a:r>
            <a:r>
              <a:rPr lang="zh-CN" altLang="it-IT" b="1" dirty="0"/>
              <a:t>算法选择</a:t>
            </a:r>
            <a:r>
              <a:rPr lang="it-IT" altLang="zh-CN" b="1" dirty="0"/>
              <a:t>n</a:t>
            </a:r>
            <a:r>
              <a:rPr lang="zh-CN" altLang="it-IT" b="1" dirty="0"/>
              <a:t>扩展时，</a:t>
            </a:r>
            <a:r>
              <a:rPr lang="it-IT" altLang="zh-CN" b="1" dirty="0"/>
              <a:t>OPEN</a:t>
            </a:r>
            <a:r>
              <a:rPr lang="zh-CN" altLang="it-IT" b="1" dirty="0"/>
              <a:t>表中有</a:t>
            </a:r>
            <a:r>
              <a:rPr lang="it-IT" altLang="zh-CN" b="1" dirty="0"/>
              <a:t>n</a:t>
            </a:r>
            <a:r>
              <a:rPr lang="it-IT" altLang="zh-CN" b="1" baseline="-25000" dirty="0"/>
              <a:t>j+1</a:t>
            </a:r>
            <a:r>
              <a:rPr lang="en-US" altLang="zh-CN" sz="1800" b="1" dirty="0"/>
              <a:t>,</a:t>
            </a:r>
            <a:r>
              <a:rPr lang="zh-CN" altLang="en-US" b="1" dirty="0"/>
              <a:t>故</a:t>
            </a:r>
            <a:r>
              <a:rPr lang="it-IT" altLang="zh-CN" b="1" dirty="0">
                <a:solidFill>
                  <a:srgbClr val="FF0000"/>
                </a:solidFill>
              </a:rPr>
              <a:t>f(n) ≤</a:t>
            </a:r>
            <a:r>
              <a:rPr lang="it-IT" altLang="zh-CN" sz="1800" b="1" dirty="0">
                <a:solidFill>
                  <a:srgbClr val="FF0000"/>
                </a:solidFill>
              </a:rPr>
              <a:t> </a:t>
            </a:r>
            <a:r>
              <a:rPr lang="it-IT" altLang="zh-CN" b="1" dirty="0">
                <a:solidFill>
                  <a:srgbClr val="FF0000"/>
                </a:solidFill>
              </a:rPr>
              <a:t>f(n</a:t>
            </a:r>
            <a:r>
              <a:rPr lang="it-IT" altLang="zh-CN" b="1" baseline="-25000" dirty="0">
                <a:solidFill>
                  <a:srgbClr val="FF0000"/>
                </a:solidFill>
              </a:rPr>
              <a:t>j+1</a:t>
            </a:r>
            <a:r>
              <a:rPr lang="it-IT" altLang="zh-CN" b="1" dirty="0">
                <a:solidFill>
                  <a:srgbClr val="FF0000"/>
                </a:solidFill>
              </a:rPr>
              <a:t>) </a:t>
            </a:r>
            <a:r>
              <a:rPr lang="zh-CN" altLang="it-IT" b="1" dirty="0"/>
              <a:t>。</a:t>
            </a:r>
            <a:endParaRPr lang="zh-CN" altLang="it-IT" b="1" dirty="0"/>
          </a:p>
          <a:p>
            <a:pPr marL="0" lvl="0" indent="0" eaLnBrk="1" hangingPunct="1">
              <a:lnSpc>
                <a:spcPct val="120000"/>
              </a:lnSpc>
              <a:spcBef>
                <a:spcPct val="0"/>
              </a:spcBef>
              <a:buClrTx/>
              <a:buSzTx/>
              <a:buFontTx/>
              <a:buNone/>
            </a:pPr>
            <a:r>
              <a:rPr lang="zh-CN" altLang="it-IT" b="1" dirty="0"/>
              <a:t>因此， </a:t>
            </a:r>
            <a:r>
              <a:rPr lang="it-IT" altLang="zh-CN" b="1" dirty="0"/>
              <a:t>g (n)+h(n)=f(n) ≤ g*(n)+h(n)</a:t>
            </a:r>
            <a:endParaRPr lang="zh-CN" altLang="it-IT" b="1" dirty="0"/>
          </a:p>
          <a:p>
            <a:pPr marL="0" lvl="0" indent="0" eaLnBrk="1" hangingPunct="1">
              <a:lnSpc>
                <a:spcPct val="120000"/>
              </a:lnSpc>
              <a:spcBef>
                <a:spcPct val="0"/>
              </a:spcBef>
              <a:buClrTx/>
              <a:buSzTx/>
              <a:buFontTx/>
              <a:buNone/>
            </a:pPr>
            <a:r>
              <a:rPr lang="zh-CN" altLang="en-US" b="1" dirty="0"/>
              <a:t>所以：</a:t>
            </a:r>
            <a:r>
              <a:rPr lang="en-US" altLang="zh-CN" b="1" dirty="0"/>
              <a:t>g(n) </a:t>
            </a:r>
            <a:r>
              <a:rPr lang="it-IT" altLang="zh-CN" b="1" dirty="0"/>
              <a:t>≤</a:t>
            </a:r>
            <a:r>
              <a:rPr lang="en-US" altLang="zh-CN" sz="1800" dirty="0"/>
              <a:t> </a:t>
            </a:r>
            <a:r>
              <a:rPr lang="en-US" altLang="zh-CN" b="1" dirty="0"/>
              <a:t>g*(n)</a:t>
            </a:r>
            <a:r>
              <a:rPr lang="zh-CN" altLang="en-US" b="1" dirty="0"/>
              <a:t>．</a:t>
            </a:r>
            <a:endParaRPr lang="zh-CN" altLang="en-US" b="1" dirty="0"/>
          </a:p>
          <a:p>
            <a:pPr marL="0" lvl="0" indent="0" eaLnBrk="1" hangingPunct="1">
              <a:lnSpc>
                <a:spcPct val="120000"/>
              </a:lnSpc>
              <a:spcBef>
                <a:spcPct val="0"/>
              </a:spcBef>
              <a:buClrTx/>
              <a:buSzTx/>
              <a:buFontTx/>
              <a:buNone/>
            </a:pPr>
            <a:r>
              <a:rPr lang="zh-CN" altLang="en-US" b="1" dirty="0"/>
              <a:t>再由</a:t>
            </a:r>
            <a:r>
              <a:rPr lang="en-US" altLang="zh-CN" b="1" dirty="0"/>
              <a:t>g*(n) </a:t>
            </a:r>
            <a:r>
              <a:rPr lang="it-IT" altLang="zh-CN" b="1" dirty="0"/>
              <a:t>≤ </a:t>
            </a:r>
            <a:r>
              <a:rPr lang="en-US" altLang="zh-CN" b="1" dirty="0"/>
              <a:t>g(n) </a:t>
            </a:r>
            <a:r>
              <a:rPr lang="zh-CN" altLang="en-US" b="1" dirty="0"/>
              <a:t>，知</a:t>
            </a:r>
            <a:r>
              <a:rPr lang="en-US" altLang="zh-CN" b="1" dirty="0"/>
              <a:t>g(n) = g*(n) </a:t>
            </a:r>
            <a:r>
              <a:rPr lang="zh-CN" altLang="en-US" b="1" dirty="0"/>
              <a:t>。</a:t>
            </a:r>
            <a:endParaRPr lang="zh-CN" altLang="en-US" b="1" dirty="0"/>
          </a:p>
          <a:p>
            <a:pPr marL="0" lvl="0" indent="0" eaLnBrk="1" hangingPunct="1">
              <a:lnSpc>
                <a:spcPct val="120000"/>
              </a:lnSpc>
              <a:spcBef>
                <a:spcPct val="0"/>
              </a:spcBef>
              <a:buClrTx/>
              <a:buSzTx/>
              <a:buFontTx/>
              <a:buNone/>
            </a:pPr>
            <a:r>
              <a:rPr lang="zh-CN" altLang="en-US" b="1" dirty="0"/>
              <a:t>                                                      证毕。</a:t>
            </a:r>
            <a:endParaRPr lang="zh-CN" altLang="en-US" b="1" dirty="0"/>
          </a:p>
          <a:p>
            <a:pPr marL="0" lvl="0" indent="0" eaLnBrk="1" hangingPunct="1">
              <a:spcBef>
                <a:spcPct val="0"/>
              </a:spcBef>
              <a:buClrTx/>
              <a:buSzTx/>
              <a:buFontTx/>
              <a:buNone/>
            </a:pPr>
            <a:endParaRPr lang="zh-CN" altLang="en-US" b="1" dirty="0"/>
          </a:p>
          <a:p>
            <a:pPr marL="0" lvl="0" indent="0" eaLnBrk="1" hangingPunct="1">
              <a:spcBef>
                <a:spcPct val="0"/>
              </a:spcBef>
              <a:buClrTx/>
              <a:buSzTx/>
              <a:buFontTx/>
              <a:buNone/>
            </a:pPr>
            <a:endParaRPr lang="zh-CN" altLang="en-US" sz="1800" b="1" dirty="0"/>
          </a:p>
          <a:p>
            <a:pPr marL="0" lvl="0" indent="0" eaLnBrk="1" hangingPunct="1">
              <a:spcBef>
                <a:spcPct val="0"/>
              </a:spcBef>
              <a:buClrTx/>
              <a:buSzTx/>
              <a:buFontTx/>
              <a:buNone/>
            </a:pPr>
            <a:endParaRPr lang="en-US" altLang="zh-CN" sz="1800" b="1" dirty="0"/>
          </a:p>
        </p:txBody>
      </p:sp>
      <p:sp>
        <p:nvSpPr>
          <p:cNvPr id="74757" name="AutoShape 5"/>
          <p:cNvSpPr/>
          <p:nvPr/>
        </p:nvSpPr>
        <p:spPr>
          <a:xfrm>
            <a:off x="762000" y="7620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zh-CN" altLang="en-US" sz="3600" b="1" dirty="0">
                <a:solidFill>
                  <a:schemeClr val="tx2"/>
                </a:solidFill>
              </a:rPr>
              <a:t>单调限制的性质</a:t>
            </a:r>
            <a:r>
              <a:rPr lang="en-US" altLang="zh-CN" sz="3600" b="1" dirty="0">
                <a:solidFill>
                  <a:schemeClr val="tx2"/>
                </a:solidFill>
              </a:rPr>
              <a:t>……</a:t>
            </a:r>
            <a:r>
              <a:rPr lang="zh-CN" altLang="en-US" sz="3600" b="1" dirty="0">
                <a:solidFill>
                  <a:srgbClr val="0033CC"/>
                </a:solidFill>
              </a:rPr>
              <a:t>定理</a:t>
            </a:r>
            <a:r>
              <a:rPr lang="en-US" altLang="zh-CN" sz="3600" b="1" dirty="0">
                <a:solidFill>
                  <a:srgbClr val="0033CC"/>
                </a:solidFill>
              </a:rPr>
              <a:t>7</a:t>
            </a:r>
            <a:r>
              <a:rPr lang="en-US" altLang="zh-CN" sz="3600" b="1" dirty="0">
                <a:solidFill>
                  <a:schemeClr val="tx2"/>
                </a:solidFill>
              </a:rPr>
              <a:t> </a:t>
            </a:r>
            <a:endParaRPr lang="en-US" altLang="zh-CN" sz="3600" b="1" dirty="0">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79556">
                                            <p:txEl>
                                              <p:charRg st="0" end="22"/>
                                            </p:txEl>
                                          </p:spTgt>
                                        </p:tgtEl>
                                        <p:attrNameLst>
                                          <p:attrName>style.visibility</p:attrName>
                                        </p:attrNameLst>
                                      </p:cBhvr>
                                      <p:to>
                                        <p:strVal val="visible"/>
                                      </p:to>
                                    </p:set>
                                    <p:animEffect transition="in" filter="box(in)">
                                      <p:cBhvr>
                                        <p:cTn id="7" dur="500"/>
                                        <p:tgtEl>
                                          <p:spTgt spid="279556">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79556">
                                            <p:txEl>
                                              <p:charRg st="22" end="64"/>
                                            </p:txEl>
                                          </p:spTgt>
                                        </p:tgtEl>
                                        <p:attrNameLst>
                                          <p:attrName>style.visibility</p:attrName>
                                        </p:attrNameLst>
                                      </p:cBhvr>
                                      <p:to>
                                        <p:strVal val="visible"/>
                                      </p:to>
                                    </p:set>
                                    <p:animEffect transition="in" filter="box(in)">
                                      <p:cBhvr>
                                        <p:cTn id="12" dur="500"/>
                                        <p:tgtEl>
                                          <p:spTgt spid="279556">
                                            <p:txEl>
                                              <p:charRg st="22" end="6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79556">
                                            <p:txEl>
                                              <p:charRg st="64" end="97"/>
                                            </p:txEl>
                                          </p:spTgt>
                                        </p:tgtEl>
                                        <p:attrNameLst>
                                          <p:attrName>style.visibility</p:attrName>
                                        </p:attrNameLst>
                                      </p:cBhvr>
                                      <p:to>
                                        <p:strVal val="visible"/>
                                      </p:to>
                                    </p:set>
                                    <p:animEffect transition="in" filter="box(in)">
                                      <p:cBhvr>
                                        <p:cTn id="17" dur="500"/>
                                        <p:tgtEl>
                                          <p:spTgt spid="279556">
                                            <p:txEl>
                                              <p:charRg st="64" end="9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79556">
                                            <p:txEl>
                                              <p:charRg st="97" end="114"/>
                                            </p:txEl>
                                          </p:spTgt>
                                        </p:tgtEl>
                                        <p:attrNameLst>
                                          <p:attrName>style.visibility</p:attrName>
                                        </p:attrNameLst>
                                      </p:cBhvr>
                                      <p:to>
                                        <p:strVal val="visible"/>
                                      </p:to>
                                    </p:set>
                                    <p:animEffect transition="in" filter="checkerboard(across)">
                                      <p:cBhvr>
                                        <p:cTn id="22" dur="500"/>
                                        <p:tgtEl>
                                          <p:spTgt spid="279556">
                                            <p:txEl>
                                              <p:charRg st="97" end="11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79556">
                                            <p:txEl>
                                              <p:charRg st="114" end="146"/>
                                            </p:txEl>
                                          </p:spTgt>
                                        </p:tgtEl>
                                        <p:attrNameLst>
                                          <p:attrName>style.visibility</p:attrName>
                                        </p:attrNameLst>
                                      </p:cBhvr>
                                      <p:to>
                                        <p:strVal val="visible"/>
                                      </p:to>
                                    </p:set>
                                    <p:animEffect transition="in" filter="checkerboard(across)">
                                      <p:cBhvr>
                                        <p:cTn id="27" dur="500"/>
                                        <p:tgtEl>
                                          <p:spTgt spid="279556">
                                            <p:txEl>
                                              <p:charRg st="114" end="14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79556">
                                            <p:txEl>
                                              <p:charRg st="146" end="204"/>
                                            </p:txEl>
                                          </p:spTgt>
                                        </p:tgtEl>
                                        <p:attrNameLst>
                                          <p:attrName>style.visibility</p:attrName>
                                        </p:attrNameLst>
                                      </p:cBhvr>
                                      <p:to>
                                        <p:strVal val="visible"/>
                                      </p:to>
                                    </p:set>
                                    <p:animEffect transition="in" filter="checkerboard(across)">
                                      <p:cBhvr>
                                        <p:cTn id="32" dur="500"/>
                                        <p:tgtEl>
                                          <p:spTgt spid="279556">
                                            <p:txEl>
                                              <p:charRg st="146" end="2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75779"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80580" name="Rectangle 4"/>
          <p:cNvSpPr/>
          <p:nvPr/>
        </p:nvSpPr>
        <p:spPr>
          <a:xfrm>
            <a:off x="827088" y="2420938"/>
            <a:ext cx="8316912" cy="32972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120000"/>
              </a:lnSpc>
              <a:spcBef>
                <a:spcPct val="0"/>
              </a:spcBef>
              <a:buClrTx/>
              <a:buSzTx/>
              <a:buFontTx/>
              <a:buNone/>
            </a:pPr>
            <a:r>
              <a:rPr lang="zh-CN" altLang="en-US" b="1" dirty="0">
                <a:solidFill>
                  <a:srgbClr val="0033CC"/>
                </a:solidFill>
              </a:rPr>
              <a:t>定理</a:t>
            </a:r>
            <a:r>
              <a:rPr lang="en-US" altLang="zh-CN" b="1" dirty="0">
                <a:solidFill>
                  <a:srgbClr val="0033CC"/>
                </a:solidFill>
              </a:rPr>
              <a:t>8   </a:t>
            </a:r>
            <a:r>
              <a:rPr lang="zh-CN" altLang="en-US" b="1" dirty="0">
                <a:solidFill>
                  <a:srgbClr val="0033CC"/>
                </a:solidFill>
              </a:rPr>
              <a:t>如果</a:t>
            </a:r>
            <a:r>
              <a:rPr lang="en-US" altLang="zh-CN" b="1" dirty="0">
                <a:solidFill>
                  <a:srgbClr val="0033CC"/>
                </a:solidFill>
              </a:rPr>
              <a:t>A*</a:t>
            </a:r>
            <a:r>
              <a:rPr lang="zh-CN" altLang="en-US" b="1" dirty="0">
                <a:solidFill>
                  <a:srgbClr val="0033CC"/>
                </a:solidFill>
              </a:rPr>
              <a:t>算法启发式函数</a:t>
            </a:r>
            <a:r>
              <a:rPr lang="en-US" altLang="zh-CN" b="1" dirty="0">
                <a:solidFill>
                  <a:srgbClr val="0033CC"/>
                </a:solidFill>
              </a:rPr>
              <a:t>h</a:t>
            </a:r>
            <a:r>
              <a:rPr lang="zh-CN" altLang="en-US" b="1" dirty="0">
                <a:solidFill>
                  <a:srgbClr val="0033CC"/>
                </a:solidFill>
              </a:rPr>
              <a:t>满足单调限制，</a:t>
            </a:r>
            <a:endParaRPr lang="zh-CN" altLang="en-US" b="1" dirty="0">
              <a:solidFill>
                <a:srgbClr val="0033CC"/>
              </a:solidFill>
            </a:endParaRPr>
          </a:p>
          <a:p>
            <a:pPr marL="0" lvl="0" indent="0" eaLnBrk="1" hangingPunct="1">
              <a:lnSpc>
                <a:spcPct val="120000"/>
              </a:lnSpc>
              <a:spcBef>
                <a:spcPct val="0"/>
              </a:spcBef>
              <a:buClrTx/>
              <a:buSzTx/>
              <a:buFontTx/>
              <a:buNone/>
            </a:pPr>
            <a:r>
              <a:rPr lang="zh-CN" altLang="en-US" b="1" dirty="0">
                <a:solidFill>
                  <a:srgbClr val="0033CC"/>
                </a:solidFill>
              </a:rPr>
              <a:t>  则</a:t>
            </a:r>
            <a:r>
              <a:rPr lang="en-US" altLang="zh-CN" b="1" dirty="0">
                <a:solidFill>
                  <a:srgbClr val="0033CC"/>
                </a:solidFill>
              </a:rPr>
              <a:t>A*</a:t>
            </a:r>
            <a:r>
              <a:rPr lang="zh-CN" altLang="en-US" b="1" dirty="0">
                <a:solidFill>
                  <a:srgbClr val="0033CC"/>
                </a:solidFill>
              </a:rPr>
              <a:t>所扩展的节点序列的估价函数值是非递减的．</a:t>
            </a:r>
            <a:endParaRPr lang="zh-CN" altLang="en-US" b="1" dirty="0">
              <a:solidFill>
                <a:srgbClr val="0033CC"/>
              </a:solidFill>
            </a:endParaRPr>
          </a:p>
          <a:p>
            <a:pPr marL="0" lvl="0" indent="0" eaLnBrk="1" hangingPunct="1">
              <a:lnSpc>
                <a:spcPct val="120000"/>
              </a:lnSpc>
              <a:spcBef>
                <a:spcPct val="30000"/>
              </a:spcBef>
              <a:buClrTx/>
              <a:buSzTx/>
              <a:buFontTx/>
              <a:buNone/>
            </a:pPr>
            <a:r>
              <a:rPr lang="zh-CN" altLang="en-US" b="1" dirty="0"/>
              <a:t>证明：设</a:t>
            </a:r>
            <a:r>
              <a:rPr lang="en-US" altLang="zh-CN" b="1" dirty="0"/>
              <a:t>n</a:t>
            </a:r>
            <a:r>
              <a:rPr lang="en-US" altLang="zh-CN" b="1" baseline="-25000" dirty="0"/>
              <a:t>i</a:t>
            </a:r>
            <a:r>
              <a:rPr lang="zh-CN" altLang="en-US" b="1" dirty="0"/>
              <a:t>和</a:t>
            </a:r>
            <a:r>
              <a:rPr lang="en-US" altLang="zh-CN" b="1" dirty="0"/>
              <a:t>n</a:t>
            </a:r>
            <a:r>
              <a:rPr lang="en-US" altLang="zh-CN" b="1" baseline="-25000" dirty="0"/>
              <a:t>i+1</a:t>
            </a:r>
            <a:r>
              <a:rPr lang="zh-CN" altLang="en-US" b="1" dirty="0"/>
              <a:t>是</a:t>
            </a:r>
            <a:r>
              <a:rPr lang="en-US" altLang="zh-CN" b="1" dirty="0"/>
              <a:t>A*</a:t>
            </a:r>
            <a:r>
              <a:rPr lang="zh-CN" altLang="en-US" b="1" dirty="0"/>
              <a:t>扩展的节点序列中任意二相邻节点， </a:t>
            </a:r>
            <a:r>
              <a:rPr lang="en-US" altLang="zh-CN" b="1" dirty="0"/>
              <a:t>n</a:t>
            </a:r>
            <a:r>
              <a:rPr lang="en-US" altLang="zh-CN" b="1" baseline="-25000" dirty="0"/>
              <a:t>i</a:t>
            </a:r>
            <a:r>
              <a:rPr lang="zh-CN" altLang="en-US" b="1" dirty="0"/>
              <a:t>在前 。</a:t>
            </a:r>
            <a:endParaRPr lang="zh-CN" altLang="en-US" b="1" dirty="0"/>
          </a:p>
          <a:p>
            <a:pPr marL="0" lvl="0" indent="0" eaLnBrk="1" hangingPunct="1">
              <a:lnSpc>
                <a:spcPct val="120000"/>
              </a:lnSpc>
              <a:spcBef>
                <a:spcPct val="0"/>
              </a:spcBef>
              <a:buClrTx/>
              <a:buSzTx/>
              <a:buFontTx/>
              <a:buNone/>
            </a:pPr>
            <a:r>
              <a:rPr lang="zh-CN" altLang="en-US" b="1" dirty="0"/>
              <a:t>若扩展</a:t>
            </a:r>
            <a:r>
              <a:rPr lang="en-US" altLang="zh-CN" b="1" dirty="0"/>
              <a:t>n</a:t>
            </a:r>
            <a:r>
              <a:rPr lang="en-US" altLang="zh-CN" b="1" baseline="-25000" dirty="0"/>
              <a:t>i</a:t>
            </a:r>
            <a:r>
              <a:rPr lang="zh-CN" altLang="en-US" b="1" dirty="0"/>
              <a:t>时， </a:t>
            </a:r>
            <a:r>
              <a:rPr lang="en-US" altLang="zh-CN" b="1" dirty="0"/>
              <a:t>n</a:t>
            </a:r>
            <a:r>
              <a:rPr lang="en-US" altLang="zh-CN" b="1" baseline="-25000" dirty="0"/>
              <a:t>i+1</a:t>
            </a:r>
            <a:r>
              <a:rPr lang="zh-CN" altLang="en-US" b="1" dirty="0"/>
              <a:t>在</a:t>
            </a:r>
            <a:r>
              <a:rPr lang="en-US" altLang="zh-CN" b="1" dirty="0"/>
              <a:t>OPEN</a:t>
            </a:r>
            <a:r>
              <a:rPr lang="zh-CN" altLang="en-US" b="1" dirty="0"/>
              <a:t>表中，显然</a:t>
            </a:r>
            <a:r>
              <a:rPr lang="en-US" altLang="zh-CN" b="1" dirty="0"/>
              <a:t>:</a:t>
            </a:r>
            <a:endParaRPr lang="en-US" altLang="zh-CN" b="1" dirty="0"/>
          </a:p>
          <a:p>
            <a:pPr marL="0" lvl="0" indent="0" eaLnBrk="1" hangingPunct="1">
              <a:lnSpc>
                <a:spcPct val="120000"/>
              </a:lnSpc>
              <a:spcBef>
                <a:spcPct val="0"/>
              </a:spcBef>
              <a:buClrTx/>
              <a:buSzTx/>
              <a:buFontTx/>
              <a:buNone/>
            </a:pPr>
            <a:r>
              <a:rPr lang="en-US" altLang="zh-CN" b="1" dirty="0"/>
              <a:t>                              f(n</a:t>
            </a:r>
            <a:r>
              <a:rPr lang="en-US" altLang="zh-CN" b="1" baseline="-25000" dirty="0"/>
              <a:t>i</a:t>
            </a:r>
            <a:r>
              <a:rPr lang="en-US" altLang="zh-CN" b="1" dirty="0"/>
              <a:t>) </a:t>
            </a:r>
            <a:r>
              <a:rPr lang="en-US" altLang="zh-CN" sz="1800" b="1" dirty="0"/>
              <a:t>≤ </a:t>
            </a:r>
            <a:r>
              <a:rPr lang="en-US" altLang="zh-CN" b="1" dirty="0"/>
              <a:t>f(n</a:t>
            </a:r>
            <a:r>
              <a:rPr lang="en-US" altLang="zh-CN" b="1" baseline="-25000" dirty="0"/>
              <a:t>i+1</a:t>
            </a:r>
            <a:r>
              <a:rPr lang="en-US" altLang="zh-CN" b="1" dirty="0"/>
              <a:t>) </a:t>
            </a:r>
            <a:endParaRPr lang="en-US" altLang="zh-CN" b="1" dirty="0"/>
          </a:p>
        </p:txBody>
      </p:sp>
      <p:sp>
        <p:nvSpPr>
          <p:cNvPr id="75781" name="AutoShape 5"/>
          <p:cNvSpPr/>
          <p:nvPr/>
        </p:nvSpPr>
        <p:spPr>
          <a:xfrm>
            <a:off x="762000" y="7620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zh-CN" altLang="en-US" sz="3600" b="1" dirty="0">
                <a:solidFill>
                  <a:schemeClr val="tx2"/>
                </a:solidFill>
              </a:rPr>
              <a:t>单调限制的性质</a:t>
            </a:r>
            <a:r>
              <a:rPr lang="en-US" altLang="zh-CN" sz="3600" b="1" dirty="0">
                <a:solidFill>
                  <a:schemeClr val="tx2"/>
                </a:solidFill>
              </a:rPr>
              <a:t>……</a:t>
            </a:r>
            <a:r>
              <a:rPr lang="zh-CN" altLang="en-US" sz="3600" b="1" dirty="0">
                <a:solidFill>
                  <a:srgbClr val="0033CC"/>
                </a:solidFill>
              </a:rPr>
              <a:t>定理</a:t>
            </a:r>
            <a:r>
              <a:rPr lang="en-US" altLang="zh-CN" sz="3600" b="1" dirty="0">
                <a:solidFill>
                  <a:srgbClr val="0033CC"/>
                </a:solidFill>
              </a:rPr>
              <a:t>8</a:t>
            </a:r>
            <a:r>
              <a:rPr lang="en-US" altLang="zh-CN" sz="3600" b="1" dirty="0">
                <a:solidFill>
                  <a:schemeClr val="tx2"/>
                </a:solidFill>
              </a:rPr>
              <a:t> </a:t>
            </a:r>
            <a:endParaRPr lang="en-US" altLang="zh-CN" sz="3600" b="1" dirty="0">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580">
                                            <p:txEl>
                                              <p:charRg st="52" end="9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nodeType="clickEffect">
                                  <p:stCondLst>
                                    <p:cond delay="0"/>
                                  </p:stCondLst>
                                  <p:childTnLst>
                                    <p:set>
                                      <p:cBhvr>
                                        <p:cTn id="10" dur="1" fill="hold">
                                          <p:stCondLst>
                                            <p:cond delay="0"/>
                                          </p:stCondLst>
                                        </p:cTn>
                                        <p:tgtEl>
                                          <p:spTgt spid="280580">
                                            <p:txEl>
                                              <p:charRg st="90" end="114"/>
                                            </p:txEl>
                                          </p:spTgt>
                                        </p:tgtEl>
                                        <p:attrNameLst>
                                          <p:attrName>style.visibility</p:attrName>
                                        </p:attrNameLst>
                                      </p:cBhvr>
                                      <p:to>
                                        <p:strVal val="visible"/>
                                      </p:to>
                                    </p:set>
                                    <p:animEffect transition="in" filter="diamond(in)">
                                      <p:cBhvr>
                                        <p:cTn id="11" dur="2000"/>
                                        <p:tgtEl>
                                          <p:spTgt spid="280580">
                                            <p:txEl>
                                              <p:charRg st="90" end="114"/>
                                            </p:txEl>
                                          </p:spTgt>
                                        </p:tgtEl>
                                      </p:cBhvr>
                                    </p:animEffect>
                                  </p:childTnLst>
                                </p:cTn>
                              </p:par>
                              <p:par>
                                <p:cTn id="12" presetID="8" presetClass="entr" presetSubtype="16" fill="hold" nodeType="withEffect">
                                  <p:stCondLst>
                                    <p:cond delay="0"/>
                                  </p:stCondLst>
                                  <p:childTnLst>
                                    <p:set>
                                      <p:cBhvr>
                                        <p:cTn id="13" dur="1" fill="hold">
                                          <p:stCondLst>
                                            <p:cond delay="0"/>
                                          </p:stCondLst>
                                        </p:cTn>
                                        <p:tgtEl>
                                          <p:spTgt spid="280580">
                                            <p:txEl>
                                              <p:charRg st="114" end="161"/>
                                            </p:txEl>
                                          </p:spTgt>
                                        </p:tgtEl>
                                        <p:attrNameLst>
                                          <p:attrName>style.visibility</p:attrName>
                                        </p:attrNameLst>
                                      </p:cBhvr>
                                      <p:to>
                                        <p:strVal val="visible"/>
                                      </p:to>
                                    </p:set>
                                    <p:animEffect transition="in" filter="diamond(in)">
                                      <p:cBhvr>
                                        <p:cTn id="14" dur="2000"/>
                                        <p:tgtEl>
                                          <p:spTgt spid="280580">
                                            <p:txEl>
                                              <p:charRg st="114" end="1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76803"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296964" name="Rectangle 4"/>
          <p:cNvSpPr/>
          <p:nvPr/>
        </p:nvSpPr>
        <p:spPr>
          <a:xfrm>
            <a:off x="900113" y="2205038"/>
            <a:ext cx="7777162" cy="41941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120000"/>
              </a:lnSpc>
              <a:spcBef>
                <a:spcPct val="0"/>
              </a:spcBef>
              <a:buClrTx/>
              <a:buSzTx/>
              <a:buFontTx/>
              <a:buNone/>
            </a:pPr>
            <a:r>
              <a:rPr lang="zh-CN" altLang="en-US" b="1" dirty="0"/>
              <a:t>若扩展</a:t>
            </a:r>
            <a:r>
              <a:rPr lang="en-US" altLang="zh-CN" b="1" dirty="0"/>
              <a:t>n</a:t>
            </a:r>
            <a:r>
              <a:rPr lang="en-US" altLang="zh-CN" b="1" baseline="-25000" dirty="0"/>
              <a:t>i</a:t>
            </a:r>
            <a:r>
              <a:rPr lang="zh-CN" altLang="en-US" b="1" dirty="0"/>
              <a:t>时， </a:t>
            </a:r>
            <a:r>
              <a:rPr lang="en-US" altLang="zh-CN" b="1" dirty="0"/>
              <a:t>n</a:t>
            </a:r>
            <a:r>
              <a:rPr lang="en-US" altLang="zh-CN" b="1" baseline="-25000" dirty="0"/>
              <a:t>i+1</a:t>
            </a:r>
            <a:r>
              <a:rPr lang="zh-CN" altLang="en-US" b="1" dirty="0"/>
              <a:t>不在</a:t>
            </a:r>
            <a:r>
              <a:rPr lang="en-US" altLang="zh-CN" b="1" dirty="0"/>
              <a:t>OPEN</a:t>
            </a:r>
            <a:r>
              <a:rPr lang="zh-CN" altLang="en-US" b="1" dirty="0"/>
              <a:t>表中，而</a:t>
            </a:r>
            <a:r>
              <a:rPr lang="en-US" altLang="zh-CN" b="1" dirty="0"/>
              <a:t>A*</a:t>
            </a:r>
            <a:r>
              <a:rPr lang="zh-CN" altLang="en-US" b="1" dirty="0"/>
              <a:t>扩展完</a:t>
            </a:r>
            <a:r>
              <a:rPr lang="en-US" altLang="zh-CN" b="1" dirty="0"/>
              <a:t>n</a:t>
            </a:r>
            <a:r>
              <a:rPr lang="en-US" altLang="zh-CN" b="1" baseline="-25000" dirty="0"/>
              <a:t>i</a:t>
            </a:r>
            <a:r>
              <a:rPr lang="zh-CN" altLang="en-US" b="1" dirty="0"/>
              <a:t>后，立刻扩展</a:t>
            </a:r>
            <a:r>
              <a:rPr lang="en-US" altLang="zh-CN" b="1" dirty="0"/>
              <a:t>n</a:t>
            </a:r>
            <a:r>
              <a:rPr lang="en-US" altLang="zh-CN" b="1" baseline="-25000" dirty="0"/>
              <a:t>i+1</a:t>
            </a:r>
            <a:r>
              <a:rPr lang="en-US" altLang="zh-CN" b="1" dirty="0"/>
              <a:t> </a:t>
            </a:r>
            <a:r>
              <a:rPr lang="zh-CN" altLang="en-US" b="1" dirty="0"/>
              <a:t>，故一定是</a:t>
            </a:r>
            <a:r>
              <a:rPr lang="en-US" altLang="zh-CN" b="1" dirty="0"/>
              <a:t>n</a:t>
            </a:r>
            <a:r>
              <a:rPr lang="en-US" altLang="zh-CN" b="1" baseline="-25000" dirty="0"/>
              <a:t>i+1</a:t>
            </a:r>
            <a:r>
              <a:rPr lang="zh-CN" altLang="en-US" b="1" dirty="0"/>
              <a:t>为</a:t>
            </a:r>
            <a:r>
              <a:rPr lang="en-US" altLang="zh-CN" b="1" dirty="0"/>
              <a:t>n</a:t>
            </a:r>
            <a:r>
              <a:rPr lang="en-US" altLang="zh-CN" b="1" baseline="-25000" dirty="0"/>
              <a:t>i</a:t>
            </a:r>
            <a:r>
              <a:rPr lang="zh-CN" altLang="en-US" b="1" dirty="0"/>
              <a:t>的后继，继而加到</a:t>
            </a:r>
            <a:r>
              <a:rPr lang="en-US" altLang="zh-CN" b="1" dirty="0"/>
              <a:t>OPEN</a:t>
            </a:r>
            <a:r>
              <a:rPr lang="zh-CN" altLang="en-US" b="1" dirty="0"/>
              <a:t>表中。于是，扩展</a:t>
            </a:r>
            <a:r>
              <a:rPr lang="en-US" altLang="zh-CN" b="1" dirty="0"/>
              <a:t>n</a:t>
            </a:r>
            <a:r>
              <a:rPr lang="en-US" altLang="zh-CN" b="1" baseline="-25000" dirty="0"/>
              <a:t>i+1</a:t>
            </a:r>
            <a:r>
              <a:rPr lang="zh-CN" altLang="en-US" b="1" dirty="0"/>
              <a:t>时有：</a:t>
            </a:r>
            <a:endParaRPr lang="zh-CN" altLang="en-US" b="1" dirty="0"/>
          </a:p>
          <a:p>
            <a:pPr marL="0" lvl="0" indent="0" eaLnBrk="1" hangingPunct="1">
              <a:lnSpc>
                <a:spcPct val="120000"/>
              </a:lnSpc>
              <a:spcBef>
                <a:spcPct val="0"/>
              </a:spcBef>
              <a:buClrTx/>
              <a:buSzTx/>
              <a:buFontTx/>
              <a:buNone/>
            </a:pPr>
            <a:r>
              <a:rPr lang="en-US" altLang="zh-CN" b="1" dirty="0"/>
              <a:t>f(n</a:t>
            </a:r>
            <a:r>
              <a:rPr lang="en-US" altLang="zh-CN" b="1" baseline="-25000" dirty="0"/>
              <a:t>i+1</a:t>
            </a:r>
            <a:r>
              <a:rPr lang="en-US" altLang="zh-CN" b="1" dirty="0"/>
              <a:t>)=</a:t>
            </a:r>
            <a:r>
              <a:rPr lang="en-US" altLang="zh-CN" b="1" dirty="0">
                <a:solidFill>
                  <a:srgbClr val="000099"/>
                </a:solidFill>
              </a:rPr>
              <a:t>g(n</a:t>
            </a:r>
            <a:r>
              <a:rPr lang="en-US" altLang="zh-CN" b="1" baseline="-25000" dirty="0"/>
              <a:t>i+1</a:t>
            </a:r>
            <a:r>
              <a:rPr lang="en-US" altLang="zh-CN" b="1" dirty="0">
                <a:solidFill>
                  <a:srgbClr val="000099"/>
                </a:solidFill>
              </a:rPr>
              <a:t>)</a:t>
            </a:r>
            <a:r>
              <a:rPr lang="en-US" altLang="zh-CN" b="1" dirty="0"/>
              <a:t>+h(n</a:t>
            </a:r>
            <a:r>
              <a:rPr lang="en-US" altLang="zh-CN" b="1" baseline="-25000" dirty="0"/>
              <a:t>i+1</a:t>
            </a:r>
            <a:r>
              <a:rPr lang="en-US" altLang="zh-CN" b="1" dirty="0"/>
              <a:t>) = </a:t>
            </a:r>
            <a:r>
              <a:rPr lang="en-US" altLang="zh-CN" b="1" dirty="0">
                <a:solidFill>
                  <a:srgbClr val="000099"/>
                </a:solidFill>
              </a:rPr>
              <a:t>g*(n</a:t>
            </a:r>
            <a:r>
              <a:rPr lang="en-US" altLang="zh-CN" b="1" baseline="-25000" dirty="0"/>
              <a:t>i+1</a:t>
            </a:r>
            <a:r>
              <a:rPr lang="en-US" altLang="zh-CN" b="1" dirty="0">
                <a:solidFill>
                  <a:srgbClr val="000099"/>
                </a:solidFill>
              </a:rPr>
              <a:t>)+ </a:t>
            </a:r>
            <a:r>
              <a:rPr lang="en-US" altLang="zh-CN" b="1" dirty="0"/>
              <a:t>h(n</a:t>
            </a:r>
            <a:r>
              <a:rPr lang="en-US" altLang="zh-CN" b="1" baseline="-25000" dirty="0"/>
              <a:t>i+1</a:t>
            </a:r>
            <a:r>
              <a:rPr lang="en-US" altLang="zh-CN" b="1" dirty="0"/>
              <a:t>) </a:t>
            </a:r>
            <a:r>
              <a:rPr lang="en-US" altLang="zh-CN" sz="2000" b="1" dirty="0"/>
              <a:t>(</a:t>
            </a:r>
            <a:r>
              <a:rPr lang="zh-CN" altLang="en-US" sz="2000" b="1" dirty="0"/>
              <a:t>由定理</a:t>
            </a:r>
            <a:r>
              <a:rPr lang="en-US" altLang="zh-CN" sz="2000" b="1" dirty="0"/>
              <a:t>7</a:t>
            </a:r>
            <a:r>
              <a:rPr lang="zh-CN" altLang="en-US" sz="2000" b="1" dirty="0"/>
              <a:t>）</a:t>
            </a:r>
            <a:endParaRPr lang="zh-CN" altLang="en-US" sz="2000" b="1" dirty="0"/>
          </a:p>
          <a:p>
            <a:pPr marL="0" lvl="0" indent="0" eaLnBrk="1" hangingPunct="1">
              <a:lnSpc>
                <a:spcPct val="120000"/>
              </a:lnSpc>
              <a:spcBef>
                <a:spcPct val="0"/>
              </a:spcBef>
              <a:buClrTx/>
              <a:buSzTx/>
              <a:buFontTx/>
              <a:buNone/>
            </a:pPr>
            <a:r>
              <a:rPr lang="zh-CN" altLang="en-US" b="1" dirty="0"/>
              <a:t>          </a:t>
            </a:r>
            <a:r>
              <a:rPr lang="en-US" altLang="zh-CN" b="1" dirty="0"/>
              <a:t>=</a:t>
            </a:r>
            <a:r>
              <a:rPr lang="en-US" altLang="zh-CN" b="1" dirty="0">
                <a:solidFill>
                  <a:srgbClr val="000099"/>
                </a:solidFill>
              </a:rPr>
              <a:t>g*(n</a:t>
            </a:r>
            <a:r>
              <a:rPr lang="en-US" altLang="zh-CN" b="1" baseline="-25000" dirty="0"/>
              <a:t>i</a:t>
            </a:r>
            <a:r>
              <a:rPr lang="en-US" altLang="zh-CN" b="1" dirty="0">
                <a:solidFill>
                  <a:srgbClr val="000099"/>
                </a:solidFill>
              </a:rPr>
              <a:t>)+c(n</a:t>
            </a:r>
            <a:r>
              <a:rPr lang="en-US" altLang="zh-CN" b="1" baseline="-25000" dirty="0"/>
              <a:t>i</a:t>
            </a:r>
            <a:r>
              <a:rPr lang="en-US" altLang="zh-CN" b="1" dirty="0">
                <a:solidFill>
                  <a:srgbClr val="000099"/>
                </a:solidFill>
              </a:rPr>
              <a:t>,n</a:t>
            </a:r>
            <a:r>
              <a:rPr lang="en-US" altLang="zh-CN" b="1" baseline="-25000" dirty="0"/>
              <a:t>i+1</a:t>
            </a:r>
            <a:r>
              <a:rPr lang="en-US" altLang="zh-CN" b="1" dirty="0">
                <a:solidFill>
                  <a:srgbClr val="000099"/>
                </a:solidFill>
              </a:rPr>
              <a:t>)</a:t>
            </a:r>
            <a:r>
              <a:rPr lang="en-US" altLang="zh-CN" b="1" dirty="0"/>
              <a:t>+h(n</a:t>
            </a:r>
            <a:r>
              <a:rPr lang="en-US" altLang="zh-CN" b="1" baseline="-25000" dirty="0"/>
              <a:t>i+1</a:t>
            </a:r>
            <a:r>
              <a:rPr lang="en-US" altLang="zh-CN" b="1" dirty="0"/>
              <a:t>) </a:t>
            </a:r>
            <a:endParaRPr lang="en-US" altLang="zh-CN" b="1" dirty="0"/>
          </a:p>
          <a:p>
            <a:pPr marL="0" lvl="0" indent="0" eaLnBrk="1" hangingPunct="1">
              <a:lnSpc>
                <a:spcPct val="120000"/>
              </a:lnSpc>
              <a:spcBef>
                <a:spcPct val="0"/>
              </a:spcBef>
              <a:buClrTx/>
              <a:buSzTx/>
              <a:buFontTx/>
              <a:buNone/>
            </a:pPr>
            <a:r>
              <a:rPr lang="en-US" altLang="zh-CN" b="1" dirty="0"/>
              <a:t>          =</a:t>
            </a:r>
            <a:r>
              <a:rPr lang="en-US" altLang="zh-CN" b="1" dirty="0">
                <a:solidFill>
                  <a:srgbClr val="FF0000"/>
                </a:solidFill>
              </a:rPr>
              <a:t>g(n</a:t>
            </a:r>
            <a:r>
              <a:rPr lang="en-US" altLang="zh-CN" b="1" baseline="-25000" dirty="0">
                <a:solidFill>
                  <a:srgbClr val="FF0000"/>
                </a:solidFill>
              </a:rPr>
              <a:t>i</a:t>
            </a:r>
            <a:r>
              <a:rPr lang="en-US" altLang="zh-CN" b="1" dirty="0">
                <a:solidFill>
                  <a:srgbClr val="FF0000"/>
                </a:solidFill>
              </a:rPr>
              <a:t>)</a:t>
            </a:r>
            <a:r>
              <a:rPr lang="en-US" altLang="zh-CN" b="1" dirty="0"/>
              <a:t>+c(n</a:t>
            </a:r>
            <a:r>
              <a:rPr lang="en-US" altLang="zh-CN" b="1" baseline="-25000" dirty="0"/>
              <a:t>i</a:t>
            </a:r>
            <a:r>
              <a:rPr lang="en-US" altLang="zh-CN" b="1" dirty="0"/>
              <a:t>,n</a:t>
            </a:r>
            <a:r>
              <a:rPr lang="en-US" altLang="zh-CN" b="1" baseline="-25000" dirty="0"/>
              <a:t>i+1</a:t>
            </a:r>
            <a:r>
              <a:rPr lang="en-US" altLang="zh-CN" b="1" dirty="0"/>
              <a:t>)+h(n</a:t>
            </a:r>
            <a:r>
              <a:rPr lang="en-US" altLang="zh-CN" b="1" baseline="-25000" dirty="0"/>
              <a:t>i+1</a:t>
            </a:r>
            <a:r>
              <a:rPr lang="en-US" altLang="zh-CN" b="1" dirty="0"/>
              <a:t>) </a:t>
            </a:r>
            <a:r>
              <a:rPr lang="en-US" altLang="zh-CN" sz="1800" b="1" dirty="0"/>
              <a:t>(</a:t>
            </a:r>
            <a:r>
              <a:rPr lang="zh-CN" altLang="en-US" sz="1800" b="1" dirty="0"/>
              <a:t>由定理</a:t>
            </a:r>
            <a:r>
              <a:rPr lang="en-US" altLang="zh-CN" sz="1800" b="1" dirty="0"/>
              <a:t>7</a:t>
            </a:r>
            <a:r>
              <a:rPr lang="zh-CN" altLang="en-US" sz="1800" b="1" dirty="0"/>
              <a:t>）</a:t>
            </a:r>
            <a:endParaRPr lang="zh-CN" altLang="en-US" b="1" dirty="0"/>
          </a:p>
          <a:p>
            <a:pPr marL="0" lvl="0" indent="0" eaLnBrk="1" hangingPunct="1">
              <a:lnSpc>
                <a:spcPct val="120000"/>
              </a:lnSpc>
              <a:spcBef>
                <a:spcPct val="0"/>
              </a:spcBef>
              <a:buClrTx/>
              <a:buSzTx/>
              <a:buFontTx/>
              <a:buNone/>
            </a:pPr>
            <a:r>
              <a:rPr lang="zh-CN" altLang="en-US" b="1" dirty="0"/>
              <a:t>由单调性， </a:t>
            </a:r>
            <a:r>
              <a:rPr lang="en-US" altLang="zh-CN" b="1" dirty="0"/>
              <a:t>c(n</a:t>
            </a:r>
            <a:r>
              <a:rPr lang="en-US" altLang="zh-CN" b="1" baseline="-25000" dirty="0"/>
              <a:t>i</a:t>
            </a:r>
            <a:r>
              <a:rPr lang="en-US" altLang="zh-CN" b="1" dirty="0"/>
              <a:t>,n</a:t>
            </a:r>
            <a:r>
              <a:rPr lang="en-US" altLang="zh-CN" b="1" baseline="-25000" dirty="0"/>
              <a:t>i+1</a:t>
            </a:r>
            <a:r>
              <a:rPr lang="en-US" altLang="zh-CN" b="1" dirty="0"/>
              <a:t>)+h(n</a:t>
            </a:r>
            <a:r>
              <a:rPr lang="en-US" altLang="zh-CN" b="1" baseline="-25000" dirty="0"/>
              <a:t>i+1</a:t>
            </a:r>
            <a:r>
              <a:rPr lang="en-US" altLang="zh-CN" b="1" dirty="0"/>
              <a:t>) ≥</a:t>
            </a:r>
            <a:r>
              <a:rPr lang="en-US" altLang="zh-CN" sz="1800" b="1" dirty="0"/>
              <a:t> </a:t>
            </a:r>
            <a:r>
              <a:rPr lang="en-US" altLang="zh-CN" b="1" dirty="0"/>
              <a:t>h(n</a:t>
            </a:r>
            <a:r>
              <a:rPr lang="en-US" altLang="zh-CN" b="1" baseline="-25000" dirty="0"/>
              <a:t>i</a:t>
            </a:r>
            <a:r>
              <a:rPr lang="en-US" altLang="zh-CN" b="1" dirty="0"/>
              <a:t>) </a:t>
            </a:r>
            <a:endParaRPr lang="en-US" altLang="zh-CN" b="1" dirty="0"/>
          </a:p>
          <a:p>
            <a:pPr marL="0" lvl="0" indent="0" eaLnBrk="1" hangingPunct="1">
              <a:lnSpc>
                <a:spcPct val="120000"/>
              </a:lnSpc>
              <a:spcBef>
                <a:spcPct val="0"/>
              </a:spcBef>
              <a:buClrTx/>
              <a:buSzTx/>
              <a:buFontTx/>
              <a:buNone/>
            </a:pPr>
            <a:r>
              <a:rPr lang="zh-CN" altLang="en-US" b="1" dirty="0"/>
              <a:t>所以      </a:t>
            </a:r>
            <a:r>
              <a:rPr lang="en-US" altLang="zh-CN" b="1" dirty="0"/>
              <a:t>f(n</a:t>
            </a:r>
            <a:r>
              <a:rPr lang="en-US" altLang="zh-CN" b="1" baseline="-25000" dirty="0"/>
              <a:t>i+1</a:t>
            </a:r>
            <a:r>
              <a:rPr lang="en-US" altLang="zh-CN" b="1" dirty="0"/>
              <a:t>) ≥ g(n</a:t>
            </a:r>
            <a:r>
              <a:rPr lang="en-US" altLang="zh-CN" b="1" baseline="-25000" dirty="0"/>
              <a:t>i</a:t>
            </a:r>
            <a:r>
              <a:rPr lang="en-US" altLang="zh-CN" b="1" dirty="0"/>
              <a:t>)+</a:t>
            </a:r>
            <a:r>
              <a:rPr lang="en-US" altLang="zh-CN" b="1" dirty="0">
                <a:solidFill>
                  <a:srgbClr val="FF0000"/>
                </a:solidFill>
              </a:rPr>
              <a:t>h(n</a:t>
            </a:r>
            <a:r>
              <a:rPr lang="en-US" altLang="zh-CN" b="1" baseline="-25000" dirty="0">
                <a:solidFill>
                  <a:srgbClr val="FF0000"/>
                </a:solidFill>
              </a:rPr>
              <a:t>i</a:t>
            </a:r>
            <a:r>
              <a:rPr lang="en-US" altLang="zh-CN" b="1" dirty="0">
                <a:solidFill>
                  <a:srgbClr val="FF0000"/>
                </a:solidFill>
              </a:rPr>
              <a:t>) </a:t>
            </a:r>
            <a:r>
              <a:rPr lang="en-US" altLang="zh-CN" b="1" dirty="0"/>
              <a:t>=</a:t>
            </a:r>
            <a:r>
              <a:rPr lang="en-US" altLang="zh-CN" b="1" dirty="0">
                <a:solidFill>
                  <a:srgbClr val="FF0000"/>
                </a:solidFill>
              </a:rPr>
              <a:t> </a:t>
            </a:r>
            <a:r>
              <a:rPr lang="en-US" altLang="zh-CN" b="1" dirty="0"/>
              <a:t>f(n</a:t>
            </a:r>
            <a:r>
              <a:rPr lang="en-US" altLang="zh-CN" b="1" baseline="-25000" dirty="0"/>
              <a:t>i</a:t>
            </a:r>
            <a:r>
              <a:rPr lang="en-US" altLang="zh-CN" b="1" dirty="0"/>
              <a:t>)       </a:t>
            </a:r>
            <a:r>
              <a:rPr lang="zh-CN" altLang="en-US" b="1" dirty="0"/>
              <a:t>证毕。</a:t>
            </a:r>
            <a:endParaRPr lang="zh-CN" altLang="en-US" b="1" dirty="0"/>
          </a:p>
        </p:txBody>
      </p:sp>
      <p:sp>
        <p:nvSpPr>
          <p:cNvPr id="76805" name="AutoShape 5"/>
          <p:cNvSpPr/>
          <p:nvPr/>
        </p:nvSpPr>
        <p:spPr>
          <a:xfrm>
            <a:off x="762000" y="7620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zh-CN" altLang="en-US" sz="3600" b="1" dirty="0">
                <a:solidFill>
                  <a:schemeClr val="tx2"/>
                </a:solidFill>
              </a:rPr>
              <a:t>单调限制的性质</a:t>
            </a:r>
            <a:r>
              <a:rPr lang="en-US" altLang="zh-CN" sz="3600" b="1" dirty="0">
                <a:solidFill>
                  <a:schemeClr val="tx2"/>
                </a:solidFill>
              </a:rPr>
              <a:t>……</a:t>
            </a:r>
            <a:r>
              <a:rPr lang="zh-CN" altLang="en-US" sz="3600" b="1" dirty="0">
                <a:solidFill>
                  <a:srgbClr val="0033CC"/>
                </a:solidFill>
              </a:rPr>
              <a:t>定理</a:t>
            </a:r>
            <a:r>
              <a:rPr lang="en-US" altLang="zh-CN" sz="3600" b="1" dirty="0">
                <a:solidFill>
                  <a:srgbClr val="0033CC"/>
                </a:solidFill>
              </a:rPr>
              <a:t>8</a:t>
            </a:r>
            <a:r>
              <a:rPr lang="en-US" altLang="zh-CN" sz="3600" b="1" dirty="0">
                <a:solidFill>
                  <a:schemeClr val="tx2"/>
                </a:solidFill>
              </a:rPr>
              <a:t> </a:t>
            </a:r>
            <a:endParaRPr lang="en-US" altLang="zh-CN" sz="3600" b="1" dirty="0">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64">
                                            <p:txEl>
                                              <p:charRg st="0" end="8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64">
                                            <p:txEl>
                                              <p:charRg st="80" end="13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64">
                                            <p:txEl>
                                              <p:charRg st="131" end="16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964">
                                            <p:txEl>
                                              <p:charRg st="169" end="2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296964">
                                            <p:txEl>
                                              <p:charRg st="212" end="246"/>
                                            </p:txEl>
                                          </p:spTgt>
                                        </p:tgtEl>
                                        <p:attrNameLst>
                                          <p:attrName>style.visibility</p:attrName>
                                        </p:attrNameLst>
                                      </p:cBhvr>
                                      <p:to>
                                        <p:strVal val="visible"/>
                                      </p:to>
                                    </p:set>
                                    <p:animEffect transition="in" filter="checkerboard(across)">
                                      <p:cBhvr>
                                        <p:cTn id="19" dur="500"/>
                                        <p:tgtEl>
                                          <p:spTgt spid="296964">
                                            <p:txEl>
                                              <p:charRg st="212" end="24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96964">
                                            <p:txEl>
                                              <p:charRg st="246" end="294"/>
                                            </p:txEl>
                                          </p:spTgt>
                                        </p:tgtEl>
                                        <p:attrNameLst>
                                          <p:attrName>style.visibility</p:attrName>
                                        </p:attrNameLst>
                                      </p:cBhvr>
                                      <p:to>
                                        <p:strVal val="visible"/>
                                      </p:to>
                                    </p:set>
                                    <p:animEffect transition="in" filter="wipe(down)">
                                      <p:cBhvr>
                                        <p:cTn id="24" dur="500"/>
                                        <p:tgtEl>
                                          <p:spTgt spid="296964">
                                            <p:txEl>
                                              <p:charRg st="246" end="29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77827"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77828" name="AutoShape 7"/>
          <p:cNvSpPr>
            <a:spLocks noGrp="1"/>
          </p:cNvSpPr>
          <p:nvPr>
            <p:ph type="title"/>
          </p:nvPr>
        </p:nvSpPr>
        <p:spPr>
          <a:ln/>
        </p:spPr>
        <p:txBody>
          <a:bodyPr vert="horz" wrap="square" lIns="91440" tIns="45720" rIns="91440" bIns="45720" anchor="b" anchorCtr="0"/>
          <a:p>
            <a:pPr eaLnBrk="1" hangingPunct="1"/>
            <a:r>
              <a:rPr lang="en-US" altLang="zh-CN" dirty="0"/>
              <a:t>A*</a:t>
            </a:r>
            <a:r>
              <a:rPr lang="zh-CN" altLang="en-US" dirty="0"/>
              <a:t>算法的小结</a:t>
            </a:r>
            <a:endParaRPr lang="zh-CN" altLang="en-US" dirty="0"/>
          </a:p>
        </p:txBody>
      </p:sp>
      <p:sp>
        <p:nvSpPr>
          <p:cNvPr id="283656" name="Rectangle 8"/>
          <p:cNvSpPr>
            <a:spLocks noGrp="1"/>
          </p:cNvSpPr>
          <p:nvPr>
            <p:ph idx="1"/>
          </p:nvPr>
        </p:nvSpPr>
        <p:spPr>
          <a:xfrm>
            <a:off x="827088" y="2133600"/>
            <a:ext cx="7910512" cy="4019550"/>
          </a:xfrm>
          <a:ln/>
        </p:spPr>
        <p:txBody>
          <a:bodyPr vert="horz" wrap="square" lIns="91440" tIns="45720" rIns="91440" bIns="45720" anchor="t" anchorCtr="0"/>
          <a:p>
            <a:pPr eaLnBrk="1" hangingPunct="1">
              <a:lnSpc>
                <a:spcPct val="130000"/>
              </a:lnSpc>
              <a:spcBef>
                <a:spcPct val="0"/>
              </a:spcBef>
              <a:buNone/>
            </a:pPr>
            <a:r>
              <a:rPr lang="en-US" altLang="zh-CN" b="1" dirty="0"/>
              <a:t>1. A*</a:t>
            </a:r>
            <a:r>
              <a:rPr lang="zh-CN" altLang="en-US" b="1" dirty="0"/>
              <a:t>算法搜索隐含图时，有解必停，且必停在最佳解路上；</a:t>
            </a:r>
            <a:endParaRPr lang="zh-CN" altLang="en-US" b="1" dirty="0"/>
          </a:p>
          <a:p>
            <a:pPr eaLnBrk="1" hangingPunct="1">
              <a:lnSpc>
                <a:spcPct val="130000"/>
              </a:lnSpc>
              <a:spcBef>
                <a:spcPct val="0"/>
              </a:spcBef>
              <a:buNone/>
            </a:pPr>
            <a:r>
              <a:rPr lang="en-US" altLang="zh-CN" b="1" dirty="0"/>
              <a:t>2. </a:t>
            </a:r>
            <a:r>
              <a:rPr lang="zh-CN" altLang="en-US" b="1" dirty="0"/>
              <a:t>在满足</a:t>
            </a:r>
            <a:r>
              <a:rPr lang="en-US" altLang="zh-CN" b="1" dirty="0"/>
              <a:t>h (n) ≤h*(n)</a:t>
            </a:r>
            <a:r>
              <a:rPr lang="zh-CN" altLang="en-US" b="1" dirty="0"/>
              <a:t>的前提下，启发函数越大，其所包含的启发信息越多，所扩展的节点越少；</a:t>
            </a:r>
            <a:endParaRPr lang="zh-CN" altLang="en-US" b="1" dirty="0"/>
          </a:p>
          <a:p>
            <a:pPr eaLnBrk="1" hangingPunct="1">
              <a:lnSpc>
                <a:spcPct val="130000"/>
              </a:lnSpc>
              <a:spcBef>
                <a:spcPct val="0"/>
              </a:spcBef>
              <a:buNone/>
            </a:pPr>
            <a:r>
              <a:rPr lang="en-US" altLang="zh-CN" b="1" dirty="0"/>
              <a:t>3. </a:t>
            </a:r>
            <a:r>
              <a:rPr lang="zh-CN" altLang="en-US" b="1" dirty="0"/>
              <a:t>若启发函数满足单调限制，则每走一步都在最佳解路上，且估价函数不减，简化了算法的第</a:t>
            </a:r>
            <a:r>
              <a:rPr lang="en-US" altLang="zh-CN" b="1" dirty="0"/>
              <a:t>7</a:t>
            </a:r>
            <a:r>
              <a:rPr lang="zh-CN" altLang="en-US" b="1" dirty="0"/>
              <a:t>步（调整指针）</a:t>
            </a:r>
            <a:r>
              <a:rPr lang="en-US" altLang="zh-CN" b="1" dirty="0"/>
              <a:t>.</a:t>
            </a:r>
            <a:endParaRPr lang="en-US" altLang="zh-CN" sz="16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656">
                                            <p:txEl>
                                              <p:charRg st="0" end="3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83656">
                                            <p:txEl>
                                              <p:charRg st="30" end="82"/>
                                            </p:txEl>
                                          </p:spTgt>
                                        </p:tgtEl>
                                        <p:attrNameLst>
                                          <p:attrName>style.visibility</p:attrName>
                                        </p:attrNameLst>
                                      </p:cBhvr>
                                      <p:to>
                                        <p:strVal val="visible"/>
                                      </p:to>
                                    </p:set>
                                    <p:animEffect transition="in" filter="wipe(down)">
                                      <p:cBhvr>
                                        <p:cTn id="11" dur="500"/>
                                        <p:tgtEl>
                                          <p:spTgt spid="283656">
                                            <p:txEl>
                                              <p:charRg st="30" end="8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83656">
                                            <p:txEl>
                                              <p:charRg st="82" end="135"/>
                                            </p:txEl>
                                          </p:spTgt>
                                        </p:tgtEl>
                                        <p:attrNameLst>
                                          <p:attrName>style.visibility</p:attrName>
                                        </p:attrNameLst>
                                      </p:cBhvr>
                                      <p:to>
                                        <p:strVal val="visible"/>
                                      </p:to>
                                    </p:set>
                                    <p:animEffect transition="in" filter="wipe(down)">
                                      <p:cBhvr>
                                        <p:cTn id="16" dur="500"/>
                                        <p:tgtEl>
                                          <p:spTgt spid="283656">
                                            <p:txEl>
                                              <p:charRg st="82"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2291"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86050" name="Rectangle 2"/>
          <p:cNvSpPr/>
          <p:nvPr/>
        </p:nvSpPr>
        <p:spPr>
          <a:xfrm>
            <a:off x="900113" y="2276475"/>
            <a:ext cx="7905750" cy="372427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342900" lvl="0" indent="-342900" eaLnBrk="1" hangingPunct="1">
              <a:lnSpc>
                <a:spcPct val="90000"/>
              </a:lnSpc>
              <a:buFont typeface="Wingdings" panose="05000000000000000000" pitchFamily="2" charset="2"/>
              <a:buChar char="Ø"/>
            </a:pPr>
            <a:r>
              <a:rPr lang="zh-CN" altLang="en-US" sz="2000" b="1" dirty="0"/>
              <a:t>四皇后问题：</a:t>
            </a:r>
            <a:r>
              <a:rPr lang="en-US" altLang="zh-CN" sz="2000" b="1" dirty="0"/>
              <a:t>4</a:t>
            </a:r>
            <a:r>
              <a:rPr lang="zh-CN" altLang="en-US" sz="2000" b="1" dirty="0"/>
              <a:t>枚皇后放在</a:t>
            </a:r>
            <a:r>
              <a:rPr lang="en-US" altLang="zh-CN" sz="2000" b="1" dirty="0"/>
              <a:t>4</a:t>
            </a:r>
            <a:r>
              <a:rPr lang="en-US" altLang="zh-CN" sz="2000" b="1" dirty="0">
                <a:sym typeface="Symbol" panose="05050102010706020507" pitchFamily="18" charset="2"/>
              </a:rPr>
              <a:t>4</a:t>
            </a:r>
            <a:r>
              <a:rPr lang="zh-CN" altLang="en-US" sz="2000" b="1" dirty="0">
                <a:sym typeface="Symbol" panose="05050102010706020507" pitchFamily="18" charset="2"/>
              </a:rPr>
              <a:t>的国际象棋棋盘上，如何放置使得它们不能相互俘获。</a:t>
            </a:r>
            <a:endParaRPr lang="zh-CN" altLang="en-US" sz="2000" b="1" dirty="0">
              <a:sym typeface="Symbol" panose="05050102010706020507" pitchFamily="18" charset="2"/>
            </a:endParaRPr>
          </a:p>
          <a:p>
            <a:pPr marL="342900" lvl="0" indent="-342900" eaLnBrk="1" hangingPunct="1">
              <a:lnSpc>
                <a:spcPct val="90000"/>
              </a:lnSpc>
              <a:buNone/>
            </a:pPr>
            <a:r>
              <a:rPr lang="zh-CN" altLang="en-US" sz="2000" b="1" dirty="0">
                <a:sym typeface="Symbol" panose="05050102010706020507" pitchFamily="18" charset="2"/>
              </a:rPr>
              <a:t>    俘获：同行；同列；同对角线</a:t>
            </a:r>
            <a:endParaRPr lang="zh-CN" altLang="en-US" sz="2000" b="1" dirty="0">
              <a:sym typeface="Symbol" panose="05050102010706020507" pitchFamily="18" charset="2"/>
            </a:endParaRPr>
          </a:p>
        </p:txBody>
      </p:sp>
      <p:sp>
        <p:nvSpPr>
          <p:cNvPr id="12293" name="AutoShape 3"/>
          <p:cNvSpPr/>
          <p:nvPr/>
        </p:nvSpPr>
        <p:spPr>
          <a:xfrm>
            <a:off x="977900" y="9779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zh-CN" altLang="en-US" sz="3600" b="1" dirty="0">
                <a:solidFill>
                  <a:schemeClr val="tx2"/>
                </a:solidFill>
              </a:rPr>
              <a:t>二、回溯策略例</a:t>
            </a:r>
            <a:r>
              <a:rPr lang="en-US" altLang="zh-CN" sz="3600" b="1" dirty="0">
                <a:solidFill>
                  <a:schemeClr val="tx2"/>
                </a:solidFill>
              </a:rPr>
              <a:t>……</a:t>
            </a:r>
            <a:r>
              <a:rPr lang="zh-CN" altLang="en-US" sz="3600" b="1" dirty="0">
                <a:solidFill>
                  <a:schemeClr val="tx2"/>
                </a:solidFill>
              </a:rPr>
              <a:t>四皇后问题</a:t>
            </a:r>
            <a:endParaRPr lang="zh-CN" altLang="en-US" sz="3200" dirty="0">
              <a:solidFill>
                <a:schemeClr val="tx2"/>
              </a:solidFill>
            </a:endParaRPr>
          </a:p>
        </p:txBody>
      </p:sp>
      <p:sp>
        <p:nvSpPr>
          <p:cNvPr id="386053" name="Rectangle 5"/>
          <p:cNvSpPr/>
          <p:nvPr/>
        </p:nvSpPr>
        <p:spPr>
          <a:xfrm>
            <a:off x="1331913" y="5229225"/>
            <a:ext cx="5616575" cy="79216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r>
              <a:rPr lang="zh-CN" altLang="en-US" sz="2000" b="1" dirty="0"/>
              <a:t>其中</a:t>
            </a:r>
            <a:r>
              <a:rPr lang="en-US" altLang="zh-CN" sz="2000" b="1" dirty="0">
                <a:cs typeface="Times New Roman" panose="02020603050405020304" pitchFamily="18" charset="0"/>
              </a:rPr>
              <a:t>a</a:t>
            </a:r>
            <a:r>
              <a:rPr lang="zh-CN" altLang="en-US" sz="2000" b="1" dirty="0"/>
              <a:t>，</a:t>
            </a:r>
            <a:r>
              <a:rPr lang="en-US" altLang="zh-CN" sz="2000" b="1" dirty="0">
                <a:cs typeface="Times New Roman" panose="02020603050405020304" pitchFamily="18" charset="0"/>
              </a:rPr>
              <a:t>b</a:t>
            </a:r>
            <a:r>
              <a:rPr lang="zh-CN" altLang="en-US" sz="2000" b="1" dirty="0"/>
              <a:t>满足目标条件，</a:t>
            </a:r>
            <a:endParaRPr lang="zh-CN" altLang="en-US" sz="2000" b="1" dirty="0"/>
          </a:p>
          <a:p>
            <a:pPr marL="0" lvl="0" indent="0" eaLnBrk="1" hangingPunct="1">
              <a:spcBef>
                <a:spcPct val="0"/>
              </a:spcBef>
              <a:buClrTx/>
              <a:buSzTx/>
              <a:buFontTx/>
              <a:buNone/>
            </a:pPr>
            <a:r>
              <a:rPr lang="en-US" altLang="zh-CN" sz="2000" b="1" dirty="0">
                <a:cs typeface="Times New Roman" panose="02020603050405020304" pitchFamily="18" charset="0"/>
              </a:rPr>
              <a:t>c</a:t>
            </a:r>
            <a:r>
              <a:rPr lang="zh-CN" altLang="en-US" sz="2000" b="1" dirty="0"/>
              <a:t>，</a:t>
            </a:r>
            <a:r>
              <a:rPr lang="en-US" altLang="zh-CN" sz="2000" b="1" dirty="0">
                <a:cs typeface="Times New Roman" panose="02020603050405020304" pitchFamily="18" charset="0"/>
              </a:rPr>
              <a:t>d</a:t>
            </a:r>
            <a:r>
              <a:rPr lang="zh-CN" altLang="en-US" sz="2000" b="1" dirty="0"/>
              <a:t>，</a:t>
            </a:r>
            <a:r>
              <a:rPr lang="en-US" altLang="zh-CN" sz="2000" b="1" dirty="0">
                <a:cs typeface="Times New Roman" panose="02020603050405020304" pitchFamily="18" charset="0"/>
              </a:rPr>
              <a:t>e</a:t>
            </a:r>
            <a:r>
              <a:rPr lang="zh-CN" altLang="en-US" sz="2000" b="1" dirty="0"/>
              <a:t>为不可能构成满足目标条件的中间状态。</a:t>
            </a:r>
            <a:endParaRPr lang="zh-CN" altLang="en-US" sz="2000" b="1" dirty="0"/>
          </a:p>
        </p:txBody>
      </p:sp>
      <p:pic>
        <p:nvPicPr>
          <p:cNvPr id="386055" name="Picture 7" descr="http://210.43.128.200:8009/18/text/chapter2/images/rl2.2.gif"/>
          <p:cNvPicPr>
            <a:picLocks noChangeAspect="1"/>
          </p:cNvPicPr>
          <p:nvPr/>
        </p:nvPicPr>
        <p:blipFill>
          <a:blip r:embed="rId1" r:link="rId2"/>
          <a:stretch>
            <a:fillRect/>
          </a:stretch>
        </p:blipFill>
        <p:spPr>
          <a:xfrm>
            <a:off x="1222375" y="3284538"/>
            <a:ext cx="6157913" cy="1944687"/>
          </a:xfrm>
          <a:prstGeom prst="rect">
            <a:avLst/>
          </a:prstGeom>
          <a:noFill/>
          <a:ln w="9525">
            <a:noFill/>
          </a:ln>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6050">
                                            <p:txEl>
                                              <p:charRg st="0" end="40"/>
                                            </p:txEl>
                                          </p:spTgt>
                                        </p:tgtEl>
                                        <p:attrNameLst>
                                          <p:attrName>style.visibility</p:attrName>
                                        </p:attrNameLst>
                                      </p:cBhvr>
                                      <p:to>
                                        <p:strVal val="visible"/>
                                      </p:to>
                                    </p:set>
                                    <p:anim calcmode="lin" valueType="num">
                                      <p:cBhvr additive="base">
                                        <p:cTn id="7" dur="500" fill="hold"/>
                                        <p:tgtEl>
                                          <p:spTgt spid="386050">
                                            <p:txEl>
                                              <p:charRg st="0" end="4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6050">
                                            <p:txEl>
                                              <p:charRg st="0" end="4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6050">
                                            <p:txEl>
                                              <p:charRg st="40" end="58"/>
                                            </p:txEl>
                                          </p:spTgt>
                                        </p:tgtEl>
                                        <p:attrNameLst>
                                          <p:attrName>style.visibility</p:attrName>
                                        </p:attrNameLst>
                                      </p:cBhvr>
                                      <p:to>
                                        <p:strVal val="visible"/>
                                      </p:to>
                                    </p:set>
                                    <p:anim calcmode="lin" valueType="num">
                                      <p:cBhvr additive="base">
                                        <p:cTn id="13" dur="500" fill="hold"/>
                                        <p:tgtEl>
                                          <p:spTgt spid="386050">
                                            <p:txEl>
                                              <p:charRg st="40" end="5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6050">
                                            <p:txEl>
                                              <p:charRg st="40" end="5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6055"/>
                                        </p:tgtEl>
                                        <p:attrNameLst>
                                          <p:attrName>style.visibility</p:attrName>
                                        </p:attrNameLst>
                                      </p:cBhvr>
                                      <p:to>
                                        <p:strVal val="visible"/>
                                      </p:to>
                                    </p:set>
                                    <p:anim calcmode="lin" valueType="num">
                                      <p:cBhvr additive="base">
                                        <p:cTn id="19" dur="500" fill="hold"/>
                                        <p:tgtEl>
                                          <p:spTgt spid="386055"/>
                                        </p:tgtEl>
                                        <p:attrNameLst>
                                          <p:attrName>ppt_x</p:attrName>
                                        </p:attrNameLst>
                                      </p:cBhvr>
                                      <p:tavLst>
                                        <p:tav tm="0">
                                          <p:val>
                                            <p:strVal val="#ppt_x"/>
                                          </p:val>
                                        </p:tav>
                                        <p:tav tm="100000">
                                          <p:val>
                                            <p:strVal val="#ppt_x"/>
                                          </p:val>
                                        </p:tav>
                                      </p:tavLst>
                                    </p:anim>
                                    <p:anim calcmode="lin" valueType="num">
                                      <p:cBhvr additive="base">
                                        <p:cTn id="20" dur="500" fill="hold"/>
                                        <p:tgtEl>
                                          <p:spTgt spid="38605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6053"/>
                                        </p:tgtEl>
                                        <p:attrNameLst>
                                          <p:attrName>style.visibility</p:attrName>
                                        </p:attrNameLst>
                                      </p:cBhvr>
                                      <p:to>
                                        <p:strVal val="visible"/>
                                      </p:to>
                                    </p:set>
                                    <p:anim calcmode="lin" valueType="num">
                                      <p:cBhvr additive="base">
                                        <p:cTn id="25" dur="500" fill="hold"/>
                                        <p:tgtEl>
                                          <p:spTgt spid="386053"/>
                                        </p:tgtEl>
                                        <p:attrNameLst>
                                          <p:attrName>ppt_x</p:attrName>
                                        </p:attrNameLst>
                                      </p:cBhvr>
                                      <p:tavLst>
                                        <p:tav tm="0">
                                          <p:val>
                                            <p:strVal val="#ppt_x"/>
                                          </p:val>
                                        </p:tav>
                                        <p:tav tm="100000">
                                          <p:val>
                                            <p:strVal val="#ppt_x"/>
                                          </p:val>
                                        </p:tav>
                                      </p:tavLst>
                                    </p:anim>
                                    <p:anim calcmode="lin" valueType="num">
                                      <p:cBhvr additive="base">
                                        <p:cTn id="26" dur="500" fill="hold"/>
                                        <p:tgtEl>
                                          <p:spTgt spid="386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78851"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78852" name="AutoShape 4"/>
          <p:cNvSpPr/>
          <p:nvPr/>
        </p:nvSpPr>
        <p:spPr>
          <a:xfrm>
            <a:off x="762000" y="7620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en-US" altLang="zh-CN" sz="3600" b="1" dirty="0">
                <a:solidFill>
                  <a:schemeClr val="tx2"/>
                </a:solidFill>
              </a:rPr>
              <a:t>3.8  </a:t>
            </a:r>
            <a:r>
              <a:rPr lang="zh-CN" altLang="en-US" sz="3600" b="1" dirty="0">
                <a:solidFill>
                  <a:schemeClr val="tx2"/>
                </a:solidFill>
              </a:rPr>
              <a:t>算法</a:t>
            </a:r>
            <a:r>
              <a:rPr lang="en-US" altLang="zh-CN" sz="3600" b="1" dirty="0">
                <a:solidFill>
                  <a:schemeClr val="tx2"/>
                </a:solidFill>
              </a:rPr>
              <a:t>A</a:t>
            </a:r>
            <a:r>
              <a:rPr lang="zh-CN" altLang="en-US" sz="3600" b="1" dirty="0">
                <a:solidFill>
                  <a:schemeClr val="tx2"/>
                </a:solidFill>
              </a:rPr>
              <a:t>的启发能力</a:t>
            </a:r>
            <a:endParaRPr lang="zh-CN" altLang="en-US" sz="3600" b="1" dirty="0">
              <a:solidFill>
                <a:schemeClr val="tx2"/>
              </a:solidFill>
            </a:endParaRPr>
          </a:p>
        </p:txBody>
      </p:sp>
      <p:sp>
        <p:nvSpPr>
          <p:cNvPr id="299013" name="Rectangle 5"/>
          <p:cNvSpPr/>
          <p:nvPr/>
        </p:nvSpPr>
        <p:spPr>
          <a:xfrm>
            <a:off x="827088" y="2852738"/>
            <a:ext cx="7837487" cy="302577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533400" lvl="0" indent="-533400" eaLnBrk="1" hangingPunct="1">
              <a:lnSpc>
                <a:spcPct val="130000"/>
              </a:lnSpc>
              <a:spcBef>
                <a:spcPct val="0"/>
              </a:spcBef>
              <a:buNone/>
            </a:pPr>
            <a:r>
              <a:rPr lang="zh-CN" altLang="en-US" b="1" dirty="0"/>
              <a:t>定义  设</a:t>
            </a:r>
            <a:r>
              <a:rPr lang="en-US" altLang="zh-CN" b="1" dirty="0"/>
              <a:t>A</a:t>
            </a:r>
            <a:r>
              <a:rPr lang="en-US" altLang="zh-CN" b="1" baseline="-25000" dirty="0"/>
              <a:t>1</a:t>
            </a:r>
            <a:r>
              <a:rPr lang="zh-CN" altLang="en-US" b="1" dirty="0"/>
              <a:t>和</a:t>
            </a:r>
            <a:r>
              <a:rPr lang="en-US" altLang="zh-CN" b="1" dirty="0"/>
              <a:t>A</a:t>
            </a:r>
            <a:r>
              <a:rPr lang="en-US" altLang="zh-CN" b="1" baseline="-25000" dirty="0"/>
              <a:t>2</a:t>
            </a:r>
            <a:r>
              <a:rPr lang="zh-CN" altLang="en-US" b="1" dirty="0"/>
              <a:t>是两个启发式算法，它们分别使用估价函数</a:t>
            </a:r>
            <a:r>
              <a:rPr lang="en-US" altLang="zh-CN" b="1" dirty="0"/>
              <a:t>f</a:t>
            </a:r>
            <a:r>
              <a:rPr lang="en-US" altLang="zh-CN" b="1" baseline="-25000" dirty="0"/>
              <a:t>1</a:t>
            </a:r>
            <a:r>
              <a:rPr lang="zh-CN" altLang="en-US" b="1" dirty="0"/>
              <a:t>和</a:t>
            </a:r>
            <a:r>
              <a:rPr lang="en-US" altLang="zh-CN" b="1" dirty="0"/>
              <a:t>f</a:t>
            </a:r>
            <a:r>
              <a:rPr lang="en-US" altLang="zh-CN" b="1" baseline="-25000" dirty="0"/>
              <a:t>2</a:t>
            </a:r>
            <a:r>
              <a:rPr lang="zh-CN" altLang="en-US" b="1" dirty="0"/>
              <a:t>，如果在寻找解路径的过程中，</a:t>
            </a:r>
            <a:r>
              <a:rPr lang="en-US" altLang="zh-CN" b="1" dirty="0"/>
              <a:t>A</a:t>
            </a:r>
            <a:r>
              <a:rPr lang="en-US" altLang="zh-CN" b="1" baseline="-25000" dirty="0"/>
              <a:t>1</a:t>
            </a:r>
            <a:r>
              <a:rPr lang="zh-CN" altLang="en-US" b="1" dirty="0"/>
              <a:t>所用的计算费用比</a:t>
            </a:r>
            <a:r>
              <a:rPr lang="en-US" altLang="zh-CN" b="1" dirty="0"/>
              <a:t>A</a:t>
            </a:r>
            <a:r>
              <a:rPr lang="en-US" altLang="zh-CN" b="1" baseline="-25000" dirty="0"/>
              <a:t>2</a:t>
            </a:r>
            <a:r>
              <a:rPr lang="zh-CN" altLang="en-US" b="1" dirty="0"/>
              <a:t>少，则称</a:t>
            </a:r>
            <a:r>
              <a:rPr lang="en-US" altLang="zh-CN" b="1" dirty="0"/>
              <a:t>A</a:t>
            </a:r>
            <a:r>
              <a:rPr lang="en-US" altLang="zh-CN" b="1" baseline="-25000" dirty="0"/>
              <a:t>1</a:t>
            </a:r>
            <a:r>
              <a:rPr lang="zh-CN" altLang="en-US" b="1" dirty="0"/>
              <a:t>比</a:t>
            </a:r>
            <a:r>
              <a:rPr lang="en-US" altLang="zh-CN" b="1" dirty="0"/>
              <a:t>A</a:t>
            </a:r>
            <a:r>
              <a:rPr lang="en-US" altLang="zh-CN" b="1" baseline="-25000" dirty="0"/>
              <a:t>2</a:t>
            </a:r>
            <a:r>
              <a:rPr lang="zh-CN" altLang="en-US" b="1" dirty="0"/>
              <a:t>有较强的启发能力，也可以称估价函数</a:t>
            </a:r>
            <a:r>
              <a:rPr lang="en-US" altLang="zh-CN" b="1" dirty="0"/>
              <a:t>f</a:t>
            </a:r>
            <a:r>
              <a:rPr lang="en-US" altLang="zh-CN" b="1" baseline="-25000" dirty="0"/>
              <a:t>1</a:t>
            </a:r>
            <a:r>
              <a:rPr lang="zh-CN" altLang="en-US" b="1" dirty="0"/>
              <a:t>比</a:t>
            </a:r>
            <a:r>
              <a:rPr lang="en-US" altLang="zh-CN" b="1" dirty="0"/>
              <a:t>f</a:t>
            </a:r>
            <a:r>
              <a:rPr lang="en-US" altLang="zh-CN" b="1" baseline="-25000" dirty="0"/>
              <a:t>2</a:t>
            </a:r>
            <a:r>
              <a:rPr lang="zh-CN" altLang="en-US" b="1" dirty="0"/>
              <a:t>有较强的启发能力．</a:t>
            </a:r>
            <a:endParaRPr lang="zh-CN" altLang="en-US"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9013">
                                            <p:txEl>
                                              <p:charRg st="0" end="101"/>
                                            </p:txEl>
                                          </p:spTgt>
                                        </p:tgtEl>
                                        <p:attrNameLst>
                                          <p:attrName>style.visibility</p:attrName>
                                        </p:attrNameLst>
                                      </p:cBhvr>
                                      <p:to>
                                        <p:strVal val="visible"/>
                                      </p:to>
                                    </p:set>
                                    <p:anim calcmode="lin" valueType="num">
                                      <p:cBhvr additive="base">
                                        <p:cTn id="7" dur="500" fill="hold"/>
                                        <p:tgtEl>
                                          <p:spTgt spid="299013">
                                            <p:txEl>
                                              <p:charRg st="0" end="10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9013">
                                            <p:txEl>
                                              <p:charRg st="0" end="10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79875"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79876" name="AutoShape 4"/>
          <p:cNvSpPr/>
          <p:nvPr/>
        </p:nvSpPr>
        <p:spPr>
          <a:xfrm>
            <a:off x="762000" y="7620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zh-CN" altLang="en-US" sz="3600" b="1" dirty="0">
                <a:solidFill>
                  <a:schemeClr val="tx2"/>
                </a:solidFill>
              </a:rPr>
              <a:t>算法</a:t>
            </a:r>
            <a:r>
              <a:rPr lang="en-US" altLang="zh-CN" sz="3600" b="1" dirty="0">
                <a:solidFill>
                  <a:schemeClr val="tx2"/>
                </a:solidFill>
              </a:rPr>
              <a:t>A</a:t>
            </a:r>
            <a:r>
              <a:rPr lang="zh-CN" altLang="en-US" sz="3600" b="1" dirty="0">
                <a:solidFill>
                  <a:schemeClr val="tx2"/>
                </a:solidFill>
              </a:rPr>
              <a:t>的启发能力</a:t>
            </a:r>
            <a:endParaRPr lang="zh-CN" altLang="en-US" sz="3600" b="1" dirty="0">
              <a:solidFill>
                <a:schemeClr val="tx2"/>
              </a:solidFill>
            </a:endParaRPr>
          </a:p>
        </p:txBody>
      </p:sp>
      <p:sp>
        <p:nvSpPr>
          <p:cNvPr id="300037" name="Rectangle 5"/>
          <p:cNvSpPr/>
          <p:nvPr/>
        </p:nvSpPr>
        <p:spPr>
          <a:xfrm>
            <a:off x="827088" y="2636838"/>
            <a:ext cx="7837487" cy="302577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533400" lvl="0" indent="-533400" eaLnBrk="1" hangingPunct="1">
              <a:lnSpc>
                <a:spcPct val="130000"/>
              </a:lnSpc>
              <a:spcBef>
                <a:spcPct val="0"/>
              </a:spcBef>
              <a:buNone/>
            </a:pPr>
            <a:r>
              <a:rPr lang="zh-CN" altLang="en-US" b="1" dirty="0"/>
              <a:t>影响算法</a:t>
            </a:r>
            <a:r>
              <a:rPr lang="en-US" altLang="zh-CN" b="1" dirty="0"/>
              <a:t>A</a:t>
            </a:r>
            <a:r>
              <a:rPr lang="zh-CN" altLang="en-US" b="1" dirty="0"/>
              <a:t>启发能力的三个重要因素：</a:t>
            </a:r>
            <a:endParaRPr lang="zh-CN" altLang="en-US" b="1" dirty="0"/>
          </a:p>
          <a:p>
            <a:pPr marL="533400" lvl="0" indent="-533400" eaLnBrk="1" hangingPunct="1">
              <a:lnSpc>
                <a:spcPct val="130000"/>
              </a:lnSpc>
              <a:spcBef>
                <a:spcPct val="0"/>
              </a:spcBef>
              <a:buNone/>
            </a:pPr>
            <a:r>
              <a:rPr lang="zh-CN" altLang="en-US" b="1" dirty="0"/>
              <a:t>    （</a:t>
            </a:r>
            <a:r>
              <a:rPr lang="en-US" altLang="zh-CN" b="1" dirty="0"/>
              <a:t>1</a:t>
            </a:r>
            <a:r>
              <a:rPr lang="zh-CN" altLang="en-US" b="1" dirty="0"/>
              <a:t>）算法</a:t>
            </a:r>
            <a:r>
              <a:rPr lang="en-US" altLang="zh-CN" b="1" dirty="0"/>
              <a:t>A</a:t>
            </a:r>
            <a:r>
              <a:rPr lang="zh-CN" altLang="en-US" b="1" dirty="0"/>
              <a:t>所找到的解路径的费用。</a:t>
            </a:r>
            <a:endParaRPr lang="zh-CN" altLang="en-US" b="1" dirty="0"/>
          </a:p>
          <a:p>
            <a:pPr marL="533400" lvl="0" indent="-533400" eaLnBrk="1" hangingPunct="1">
              <a:lnSpc>
                <a:spcPct val="130000"/>
              </a:lnSpc>
              <a:spcBef>
                <a:spcPct val="0"/>
              </a:spcBef>
              <a:buNone/>
            </a:pPr>
            <a:r>
              <a:rPr lang="zh-CN" altLang="en-US" b="1" dirty="0"/>
              <a:t>    （</a:t>
            </a:r>
            <a:r>
              <a:rPr lang="en-US" altLang="zh-CN" b="1" dirty="0"/>
              <a:t>2</a:t>
            </a:r>
            <a:r>
              <a:rPr lang="zh-CN" altLang="en-US" b="1" dirty="0"/>
              <a:t>）算法</a:t>
            </a:r>
            <a:r>
              <a:rPr lang="en-US" altLang="zh-CN" b="1" dirty="0"/>
              <a:t>A</a:t>
            </a:r>
            <a:r>
              <a:rPr lang="zh-CN" altLang="en-US" b="1" dirty="0"/>
              <a:t>在寻找这条解路径的过程中所需要</a:t>
            </a:r>
            <a:endParaRPr lang="zh-CN" altLang="en-US" b="1" dirty="0"/>
          </a:p>
          <a:p>
            <a:pPr marL="533400" lvl="0" indent="-533400" eaLnBrk="1" hangingPunct="1">
              <a:lnSpc>
                <a:spcPct val="130000"/>
              </a:lnSpc>
              <a:spcBef>
                <a:spcPct val="0"/>
              </a:spcBef>
              <a:buNone/>
            </a:pPr>
            <a:r>
              <a:rPr lang="zh-CN" altLang="en-US" b="1" dirty="0"/>
              <a:t>              扩展的节点数。</a:t>
            </a:r>
            <a:endParaRPr lang="zh-CN" altLang="en-US" b="1" dirty="0"/>
          </a:p>
          <a:p>
            <a:pPr marL="533400" lvl="0" indent="-533400" eaLnBrk="1" hangingPunct="1">
              <a:lnSpc>
                <a:spcPct val="130000"/>
              </a:lnSpc>
              <a:spcBef>
                <a:spcPct val="0"/>
              </a:spcBef>
              <a:buNone/>
            </a:pPr>
            <a:r>
              <a:rPr lang="zh-CN" altLang="en-US" b="1" dirty="0"/>
              <a:t>    （</a:t>
            </a:r>
            <a:r>
              <a:rPr lang="en-US" altLang="zh-CN" b="1" dirty="0"/>
              <a:t>3</a:t>
            </a:r>
            <a:r>
              <a:rPr lang="zh-CN" altLang="en-US" b="1" dirty="0"/>
              <a:t>）计算启发函数所需要的计算量。 </a:t>
            </a:r>
            <a:endParaRPr lang="zh-CN" altLang="en-US"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0037">
                                            <p:txEl>
                                              <p:charRg st="0" end="18"/>
                                            </p:txEl>
                                          </p:spTgt>
                                        </p:tgtEl>
                                        <p:attrNameLst>
                                          <p:attrName>style.visibility</p:attrName>
                                        </p:attrNameLst>
                                      </p:cBhvr>
                                      <p:to>
                                        <p:strVal val="visible"/>
                                      </p:to>
                                    </p:set>
                                    <p:anim calcmode="lin" valueType="num">
                                      <p:cBhvr additive="base">
                                        <p:cTn id="7" dur="500" fill="hold"/>
                                        <p:tgtEl>
                                          <p:spTgt spid="300037">
                                            <p:txEl>
                                              <p:charRg st="0" end="1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0037">
                                            <p:txEl>
                                              <p:charRg st="0" end="1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0037">
                                            <p:txEl>
                                              <p:charRg st="18" end="40"/>
                                            </p:txEl>
                                          </p:spTgt>
                                        </p:tgtEl>
                                        <p:attrNameLst>
                                          <p:attrName>style.visibility</p:attrName>
                                        </p:attrNameLst>
                                      </p:cBhvr>
                                      <p:to>
                                        <p:strVal val="visible"/>
                                      </p:to>
                                    </p:set>
                                    <p:anim calcmode="lin" valueType="num">
                                      <p:cBhvr additive="base">
                                        <p:cTn id="13" dur="500" fill="hold"/>
                                        <p:tgtEl>
                                          <p:spTgt spid="300037">
                                            <p:txEl>
                                              <p:charRg st="18" end="4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0037">
                                            <p:txEl>
                                              <p:charRg st="18" end="4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0037">
                                            <p:txEl>
                                              <p:charRg st="40" end="66"/>
                                            </p:txEl>
                                          </p:spTgt>
                                        </p:tgtEl>
                                        <p:attrNameLst>
                                          <p:attrName>style.visibility</p:attrName>
                                        </p:attrNameLst>
                                      </p:cBhvr>
                                      <p:to>
                                        <p:strVal val="visible"/>
                                      </p:to>
                                    </p:set>
                                    <p:anim calcmode="lin" valueType="num">
                                      <p:cBhvr additive="base">
                                        <p:cTn id="19" dur="500" fill="hold"/>
                                        <p:tgtEl>
                                          <p:spTgt spid="300037">
                                            <p:txEl>
                                              <p:charRg st="40" end="6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0037">
                                            <p:txEl>
                                              <p:charRg st="40" end="6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00037">
                                            <p:txEl>
                                              <p:charRg st="66" end="88"/>
                                            </p:txEl>
                                          </p:spTgt>
                                        </p:tgtEl>
                                        <p:attrNameLst>
                                          <p:attrName>style.visibility</p:attrName>
                                        </p:attrNameLst>
                                      </p:cBhvr>
                                      <p:to>
                                        <p:strVal val="visible"/>
                                      </p:to>
                                    </p:set>
                                    <p:anim calcmode="lin" valueType="num">
                                      <p:cBhvr additive="base">
                                        <p:cTn id="23" dur="500" fill="hold"/>
                                        <p:tgtEl>
                                          <p:spTgt spid="300037">
                                            <p:txEl>
                                              <p:charRg st="66" end="8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0037">
                                            <p:txEl>
                                              <p:charRg st="66" end="8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0037">
                                            <p:txEl>
                                              <p:charRg st="88" end="111"/>
                                            </p:txEl>
                                          </p:spTgt>
                                        </p:tgtEl>
                                        <p:attrNameLst>
                                          <p:attrName>style.visibility</p:attrName>
                                        </p:attrNameLst>
                                      </p:cBhvr>
                                      <p:to>
                                        <p:strVal val="visible"/>
                                      </p:to>
                                    </p:set>
                                    <p:anim calcmode="lin" valueType="num">
                                      <p:cBhvr additive="base">
                                        <p:cTn id="29" dur="500" fill="hold"/>
                                        <p:tgtEl>
                                          <p:spTgt spid="300037">
                                            <p:txEl>
                                              <p:charRg st="88" end="1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0037">
                                            <p:txEl>
                                              <p:charRg st="88" end="1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80899"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01060" name="Rectangle 4"/>
          <p:cNvSpPr/>
          <p:nvPr/>
        </p:nvSpPr>
        <p:spPr>
          <a:xfrm>
            <a:off x="827088" y="2349500"/>
            <a:ext cx="7837487" cy="302577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533400" lvl="0" indent="-533400" eaLnBrk="1" hangingPunct="1">
              <a:spcBef>
                <a:spcPct val="0"/>
              </a:spcBef>
              <a:buNone/>
            </a:pPr>
            <a:r>
              <a:rPr lang="en-US" altLang="zh-CN" b="1" dirty="0"/>
              <a:t>      h(n) ≤ h*(n) </a:t>
            </a:r>
            <a:r>
              <a:rPr lang="zh-CN" altLang="en-US" b="1" dirty="0"/>
              <a:t>保证了</a:t>
            </a:r>
            <a:r>
              <a:rPr lang="en-US" altLang="zh-CN" b="1" dirty="0"/>
              <a:t>A*</a:t>
            </a:r>
            <a:r>
              <a:rPr lang="zh-CN" altLang="en-US" b="1" dirty="0"/>
              <a:t>的可采纳性，可采纳性可能意味着算法需要扩展更多的节点，使总的费用提高。</a:t>
            </a:r>
            <a:endParaRPr lang="zh-CN" altLang="en-US" b="1" dirty="0"/>
          </a:p>
          <a:p>
            <a:pPr marL="533400" lvl="0" indent="-533400" eaLnBrk="1" hangingPunct="1">
              <a:spcBef>
                <a:spcPct val="0"/>
              </a:spcBef>
              <a:buNone/>
            </a:pPr>
            <a:r>
              <a:rPr lang="en-US" altLang="zh-CN" b="1" dirty="0"/>
              <a:t>Note1:</a:t>
            </a:r>
            <a:r>
              <a:rPr lang="zh-CN" altLang="en-US" b="1" dirty="0"/>
              <a:t>若能保证高效（增强算法的启发能力），   </a:t>
            </a:r>
            <a:endParaRPr lang="zh-CN" altLang="en-US" b="1" dirty="0"/>
          </a:p>
          <a:p>
            <a:pPr marL="533400" lvl="0" indent="-533400" eaLnBrk="1" hangingPunct="1">
              <a:spcBef>
                <a:spcPct val="0"/>
              </a:spcBef>
              <a:buNone/>
            </a:pPr>
            <a:r>
              <a:rPr lang="zh-CN" altLang="en-US" b="1" dirty="0"/>
              <a:t>          则牺牲可采纳性是可取的。</a:t>
            </a:r>
            <a:endParaRPr lang="zh-CN" altLang="en-US" b="1" dirty="0"/>
          </a:p>
          <a:p>
            <a:pPr marL="533400" lvl="0" indent="-533400" eaLnBrk="1" hangingPunct="1">
              <a:spcBef>
                <a:spcPct val="0"/>
              </a:spcBef>
              <a:buNone/>
            </a:pPr>
            <a:r>
              <a:rPr lang="zh-CN" altLang="en-US" b="1" dirty="0"/>
              <a:t>例：八码难题</a:t>
            </a:r>
            <a:endParaRPr lang="zh-CN" altLang="en-US" b="1" dirty="0"/>
          </a:p>
          <a:p>
            <a:pPr marL="533400" lvl="0" indent="-533400" eaLnBrk="1" hangingPunct="1">
              <a:spcBef>
                <a:spcPct val="0"/>
              </a:spcBef>
              <a:buNone/>
            </a:pPr>
            <a:r>
              <a:rPr lang="en-US" altLang="zh-CN" b="1" dirty="0"/>
              <a:t>(a) h(n)=W(n)</a:t>
            </a:r>
            <a:r>
              <a:rPr lang="zh-CN" altLang="en-US" b="1" dirty="0"/>
              <a:t>：不在位数码的个数</a:t>
            </a:r>
            <a:endParaRPr lang="zh-CN" altLang="en-US" b="1" dirty="0"/>
          </a:p>
          <a:p>
            <a:pPr marL="533400" lvl="0" indent="-533400" eaLnBrk="1" hangingPunct="1">
              <a:spcBef>
                <a:spcPct val="0"/>
              </a:spcBef>
              <a:buNone/>
            </a:pPr>
            <a:r>
              <a:rPr lang="zh-CN" altLang="en-US" b="1" dirty="0"/>
              <a:t>问题：每个数码离开目标的距离不一致，</a:t>
            </a:r>
            <a:endParaRPr lang="zh-CN" altLang="en-US" b="1" dirty="0"/>
          </a:p>
          <a:p>
            <a:pPr marL="533400" lvl="0" indent="-533400" eaLnBrk="1" hangingPunct="1">
              <a:spcBef>
                <a:spcPct val="0"/>
              </a:spcBef>
              <a:buNone/>
            </a:pPr>
            <a:r>
              <a:rPr lang="zh-CN" altLang="en-US" b="1" dirty="0"/>
              <a:t>           说明不了复位困难程度。</a:t>
            </a:r>
            <a:endParaRPr lang="zh-CN" altLang="en-US" b="1" dirty="0"/>
          </a:p>
        </p:txBody>
      </p:sp>
      <p:sp>
        <p:nvSpPr>
          <p:cNvPr id="80901" name="AutoShape 5"/>
          <p:cNvSpPr/>
          <p:nvPr/>
        </p:nvSpPr>
        <p:spPr>
          <a:xfrm>
            <a:off x="762000" y="7620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zh-CN" altLang="en-US" sz="3600" b="1" dirty="0">
                <a:solidFill>
                  <a:schemeClr val="tx2"/>
                </a:solidFill>
              </a:rPr>
              <a:t>算法</a:t>
            </a:r>
            <a:r>
              <a:rPr lang="en-US" altLang="zh-CN" sz="3600" b="1" dirty="0">
                <a:solidFill>
                  <a:schemeClr val="tx2"/>
                </a:solidFill>
              </a:rPr>
              <a:t>A</a:t>
            </a:r>
            <a:r>
              <a:rPr lang="zh-CN" altLang="en-US" sz="3600" b="1" dirty="0">
                <a:solidFill>
                  <a:schemeClr val="tx2"/>
                </a:solidFill>
              </a:rPr>
              <a:t>的启发能力</a:t>
            </a:r>
            <a:endParaRPr lang="zh-CN" altLang="en-US" sz="3600" b="1" dirty="0">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1060">
                                            <p:txEl>
                                              <p:charRg st="0" end="60"/>
                                            </p:txEl>
                                          </p:spTgt>
                                        </p:tgtEl>
                                        <p:attrNameLst>
                                          <p:attrName>style.visibility</p:attrName>
                                        </p:attrNameLst>
                                      </p:cBhvr>
                                      <p:to>
                                        <p:strVal val="visible"/>
                                      </p:to>
                                    </p:set>
                                    <p:anim calcmode="lin" valueType="num">
                                      <p:cBhvr additive="base">
                                        <p:cTn id="7" dur="500" fill="hold"/>
                                        <p:tgtEl>
                                          <p:spTgt spid="301060">
                                            <p:txEl>
                                              <p:charRg st="0" end="6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1060">
                                            <p:txEl>
                                              <p:charRg st="0" end="6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1060">
                                            <p:txEl>
                                              <p:charRg st="60" end="88"/>
                                            </p:txEl>
                                          </p:spTgt>
                                        </p:tgtEl>
                                        <p:attrNameLst>
                                          <p:attrName>style.visibility</p:attrName>
                                        </p:attrNameLst>
                                      </p:cBhvr>
                                      <p:to>
                                        <p:strVal val="visible"/>
                                      </p:to>
                                    </p:set>
                                    <p:anim calcmode="lin" valueType="num">
                                      <p:cBhvr additive="base">
                                        <p:cTn id="13" dur="500" fill="hold"/>
                                        <p:tgtEl>
                                          <p:spTgt spid="301060">
                                            <p:txEl>
                                              <p:charRg st="60" end="8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1060">
                                            <p:txEl>
                                              <p:charRg st="60" end="8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01060">
                                            <p:txEl>
                                              <p:charRg st="88" end="111"/>
                                            </p:txEl>
                                          </p:spTgt>
                                        </p:tgtEl>
                                        <p:attrNameLst>
                                          <p:attrName>style.visibility</p:attrName>
                                        </p:attrNameLst>
                                      </p:cBhvr>
                                      <p:to>
                                        <p:strVal val="visible"/>
                                      </p:to>
                                    </p:set>
                                    <p:anim calcmode="lin" valueType="num">
                                      <p:cBhvr additive="base">
                                        <p:cTn id="17" dur="500" fill="hold"/>
                                        <p:tgtEl>
                                          <p:spTgt spid="301060">
                                            <p:txEl>
                                              <p:charRg st="88" end="11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1060">
                                            <p:txEl>
                                              <p:charRg st="88" end="11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1060">
                                            <p:txEl>
                                              <p:charRg st="111" end="118"/>
                                            </p:txEl>
                                          </p:spTgt>
                                        </p:tgtEl>
                                        <p:attrNameLst>
                                          <p:attrName>style.visibility</p:attrName>
                                        </p:attrNameLst>
                                      </p:cBhvr>
                                      <p:to>
                                        <p:strVal val="visible"/>
                                      </p:to>
                                    </p:set>
                                    <p:anim calcmode="lin" valueType="num">
                                      <p:cBhvr additive="base">
                                        <p:cTn id="23" dur="500" fill="hold"/>
                                        <p:tgtEl>
                                          <p:spTgt spid="301060">
                                            <p:txEl>
                                              <p:charRg st="111" end="11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1060">
                                            <p:txEl>
                                              <p:charRg st="111" end="11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1060">
                                            <p:txEl>
                                              <p:charRg st="118" end="141"/>
                                            </p:txEl>
                                          </p:spTgt>
                                        </p:tgtEl>
                                        <p:attrNameLst>
                                          <p:attrName>style.visibility</p:attrName>
                                        </p:attrNameLst>
                                      </p:cBhvr>
                                      <p:to>
                                        <p:strVal val="visible"/>
                                      </p:to>
                                    </p:set>
                                    <p:anim calcmode="lin" valueType="num">
                                      <p:cBhvr additive="base">
                                        <p:cTn id="29" dur="500" fill="hold"/>
                                        <p:tgtEl>
                                          <p:spTgt spid="301060">
                                            <p:txEl>
                                              <p:charRg st="118" end="14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1060">
                                            <p:txEl>
                                              <p:charRg st="118" end="14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01060">
                                            <p:txEl>
                                              <p:charRg st="141" end="160"/>
                                            </p:txEl>
                                          </p:spTgt>
                                        </p:tgtEl>
                                        <p:attrNameLst>
                                          <p:attrName>style.visibility</p:attrName>
                                        </p:attrNameLst>
                                      </p:cBhvr>
                                      <p:to>
                                        <p:strVal val="visible"/>
                                      </p:to>
                                    </p:set>
                                    <p:anim calcmode="lin" valueType="num">
                                      <p:cBhvr additive="base">
                                        <p:cTn id="35" dur="500" fill="hold"/>
                                        <p:tgtEl>
                                          <p:spTgt spid="301060">
                                            <p:txEl>
                                              <p:charRg st="141" end="16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01060">
                                            <p:txEl>
                                              <p:charRg st="141" end="16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01060">
                                            <p:txEl>
                                              <p:charRg st="160" end="183"/>
                                            </p:txEl>
                                          </p:spTgt>
                                        </p:tgtEl>
                                        <p:attrNameLst>
                                          <p:attrName>style.visibility</p:attrName>
                                        </p:attrNameLst>
                                      </p:cBhvr>
                                      <p:to>
                                        <p:strVal val="visible"/>
                                      </p:to>
                                    </p:set>
                                    <p:anim calcmode="lin" valueType="num">
                                      <p:cBhvr additive="base">
                                        <p:cTn id="41" dur="500" fill="hold"/>
                                        <p:tgtEl>
                                          <p:spTgt spid="301060">
                                            <p:txEl>
                                              <p:charRg st="160" end="18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01060">
                                            <p:txEl>
                                              <p:charRg st="160" end="18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81923"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81924" name="Rectangle 2"/>
          <p:cNvSpPr>
            <a:spLocks noGrp="1"/>
          </p:cNvSpPr>
          <p:nvPr>
            <p:ph type="title"/>
          </p:nvPr>
        </p:nvSpPr>
        <p:spPr>
          <a:ln/>
        </p:spPr>
        <p:txBody>
          <a:bodyPr vert="horz" wrap="square" lIns="91440" tIns="45720" rIns="91440" bIns="45720" anchor="b" anchorCtr="0"/>
          <a:p>
            <a:pPr eaLnBrk="1" hangingPunct="1"/>
            <a:endParaRPr lang="zh-CN" altLang="zh-CN" dirty="0"/>
          </a:p>
        </p:txBody>
      </p:sp>
      <p:sp>
        <p:nvSpPr>
          <p:cNvPr id="81925" name="Rectangle 3"/>
          <p:cNvSpPr>
            <a:spLocks noGrp="1"/>
          </p:cNvSpPr>
          <p:nvPr>
            <p:ph idx="1"/>
          </p:nvPr>
        </p:nvSpPr>
        <p:spPr>
          <a:xfrm>
            <a:off x="838200" y="2362200"/>
            <a:ext cx="8126413" cy="3724275"/>
          </a:xfrm>
          <a:ln/>
        </p:spPr>
        <p:txBody>
          <a:bodyPr vert="horz" wrap="square" lIns="91440" tIns="45720" rIns="91440" bIns="45720" anchor="t" anchorCtr="0"/>
          <a:p>
            <a:pPr eaLnBrk="1" hangingPunct="1">
              <a:lnSpc>
                <a:spcPct val="130000"/>
              </a:lnSpc>
              <a:spcBef>
                <a:spcPct val="0"/>
              </a:spcBef>
              <a:buNone/>
            </a:pPr>
            <a:r>
              <a:rPr lang="en-US" altLang="zh-CN" b="1" dirty="0"/>
              <a:t>(b) h(n)=P(n)</a:t>
            </a:r>
            <a:r>
              <a:rPr lang="zh-CN" altLang="en-US" b="1" dirty="0"/>
              <a:t>：每个数码离“家”距离的和。</a:t>
            </a:r>
            <a:endParaRPr lang="zh-CN" altLang="en-US" b="1" dirty="0"/>
          </a:p>
          <a:p>
            <a:pPr eaLnBrk="1" hangingPunct="1">
              <a:lnSpc>
                <a:spcPct val="130000"/>
              </a:lnSpc>
              <a:spcBef>
                <a:spcPct val="0"/>
              </a:spcBef>
              <a:buNone/>
            </a:pPr>
            <a:r>
              <a:rPr lang="zh-CN" altLang="en-US" b="1" dirty="0"/>
              <a:t>问题：不能说明离“家”近，但离空格远的数码复</a:t>
            </a:r>
            <a:endParaRPr lang="zh-CN" altLang="en-US" b="1" dirty="0"/>
          </a:p>
          <a:p>
            <a:pPr eaLnBrk="1" hangingPunct="1">
              <a:lnSpc>
                <a:spcPct val="130000"/>
              </a:lnSpc>
              <a:spcBef>
                <a:spcPct val="0"/>
              </a:spcBef>
              <a:buNone/>
            </a:pPr>
            <a:r>
              <a:rPr lang="zh-CN" altLang="en-US" b="1" dirty="0"/>
              <a:t>           位的难易。</a:t>
            </a:r>
            <a:endParaRPr lang="zh-CN" altLang="en-US" b="1" dirty="0"/>
          </a:p>
          <a:p>
            <a:pPr eaLnBrk="1" hangingPunct="1">
              <a:lnSpc>
                <a:spcPct val="130000"/>
              </a:lnSpc>
              <a:spcBef>
                <a:spcPct val="0"/>
              </a:spcBef>
              <a:buNone/>
            </a:pPr>
            <a:endParaRPr lang="zh-CN" altLang="en-US" b="1" dirty="0"/>
          </a:p>
          <a:p>
            <a:pPr eaLnBrk="1" hangingPunct="1">
              <a:lnSpc>
                <a:spcPct val="130000"/>
              </a:lnSpc>
              <a:spcBef>
                <a:spcPct val="0"/>
              </a:spcBef>
              <a:buNone/>
            </a:pPr>
            <a:endParaRPr lang="zh-CN" altLang="en-US" b="1" dirty="0"/>
          </a:p>
          <a:p>
            <a:pPr eaLnBrk="1" hangingPunct="1">
              <a:lnSpc>
                <a:spcPct val="130000"/>
              </a:lnSpc>
              <a:spcBef>
                <a:spcPct val="0"/>
              </a:spcBef>
              <a:buNone/>
            </a:pPr>
            <a:endParaRPr lang="zh-CN" altLang="en-US" b="1" dirty="0"/>
          </a:p>
          <a:p>
            <a:pPr eaLnBrk="1" hangingPunct="1">
              <a:lnSpc>
                <a:spcPct val="130000"/>
              </a:lnSpc>
              <a:spcBef>
                <a:spcPct val="0"/>
              </a:spcBef>
              <a:buNone/>
            </a:pPr>
            <a:endParaRPr lang="zh-CN" altLang="en-US" b="1" dirty="0"/>
          </a:p>
          <a:p>
            <a:pPr eaLnBrk="1" hangingPunct="1">
              <a:lnSpc>
                <a:spcPct val="130000"/>
              </a:lnSpc>
              <a:spcBef>
                <a:spcPct val="0"/>
              </a:spcBef>
              <a:buNone/>
            </a:pPr>
            <a:endParaRPr lang="zh-CN" altLang="en-US" b="1" dirty="0"/>
          </a:p>
          <a:p>
            <a:pPr eaLnBrk="1" hangingPunct="1">
              <a:lnSpc>
                <a:spcPct val="130000"/>
              </a:lnSpc>
              <a:spcBef>
                <a:spcPct val="0"/>
              </a:spcBef>
              <a:buNone/>
            </a:pPr>
            <a:endParaRPr lang="zh-CN" altLang="en-US" b="1" dirty="0"/>
          </a:p>
          <a:p>
            <a:pPr eaLnBrk="1" hangingPunct="1"/>
            <a:endParaRPr lang="en-US" altLang="zh-CN" dirty="0"/>
          </a:p>
        </p:txBody>
      </p:sp>
      <p:grpSp>
        <p:nvGrpSpPr>
          <p:cNvPr id="81926" name="Group 40"/>
          <p:cNvGrpSpPr/>
          <p:nvPr/>
        </p:nvGrpSpPr>
        <p:grpSpPr>
          <a:xfrm>
            <a:off x="2857500" y="4330700"/>
            <a:ext cx="1600200" cy="1592263"/>
            <a:chOff x="1392" y="1344"/>
            <a:chExt cx="1008" cy="1003"/>
          </a:xfrm>
        </p:grpSpPr>
        <p:sp>
          <p:nvSpPr>
            <p:cNvPr id="81939" name="Text Box 41"/>
            <p:cNvSpPr txBox="1"/>
            <p:nvPr/>
          </p:nvSpPr>
          <p:spPr>
            <a:xfrm>
              <a:off x="1392" y="1344"/>
              <a:ext cx="336" cy="331"/>
            </a:xfrm>
            <a:prstGeom prst="rect">
              <a:avLst/>
            </a:prstGeom>
            <a:noFill/>
            <a:ln w="38100" cap="flat" cmpd="sng">
              <a:solidFill>
                <a:srgbClr val="000000"/>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solidFill>
                    <a:srgbClr val="000000"/>
                  </a:solidFill>
                  <a:latin typeface="Times New Roman" panose="02020603050405020304" pitchFamily="18" charset="0"/>
                  <a:ea typeface="PMingLiU" pitchFamily="18" charset="-120"/>
                </a:rPr>
                <a:t>1</a:t>
              </a:r>
              <a:endParaRPr lang="en-US" altLang="zh-CN" sz="3200" dirty="0">
                <a:solidFill>
                  <a:srgbClr val="000000"/>
                </a:solidFill>
                <a:latin typeface="Times New Roman" panose="02020603050405020304" pitchFamily="18" charset="0"/>
                <a:ea typeface="PMingLiU" pitchFamily="18" charset="-120"/>
              </a:endParaRPr>
            </a:p>
          </p:txBody>
        </p:sp>
        <p:sp>
          <p:nvSpPr>
            <p:cNvPr id="81940" name="Text Box 42"/>
            <p:cNvSpPr txBox="1"/>
            <p:nvPr/>
          </p:nvSpPr>
          <p:spPr>
            <a:xfrm>
              <a:off x="1728" y="1344"/>
              <a:ext cx="336" cy="331"/>
            </a:xfrm>
            <a:prstGeom prst="rect">
              <a:avLst/>
            </a:prstGeom>
            <a:noFill/>
            <a:ln w="38100" cap="flat" cmpd="sng">
              <a:solidFill>
                <a:srgbClr val="000000"/>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solidFill>
                    <a:srgbClr val="000000"/>
                  </a:solidFill>
                  <a:latin typeface="Times New Roman" panose="02020603050405020304" pitchFamily="18" charset="0"/>
                  <a:ea typeface="PMingLiU" pitchFamily="18" charset="-120"/>
                </a:rPr>
                <a:t>2</a:t>
              </a:r>
              <a:endParaRPr lang="en-US" altLang="zh-CN" sz="3200" dirty="0">
                <a:solidFill>
                  <a:srgbClr val="000000"/>
                </a:solidFill>
                <a:latin typeface="Times New Roman" panose="02020603050405020304" pitchFamily="18" charset="0"/>
                <a:ea typeface="PMingLiU" pitchFamily="18" charset="-120"/>
              </a:endParaRPr>
            </a:p>
          </p:txBody>
        </p:sp>
        <p:sp>
          <p:nvSpPr>
            <p:cNvPr id="81941" name="Text Box 43"/>
            <p:cNvSpPr txBox="1"/>
            <p:nvPr/>
          </p:nvSpPr>
          <p:spPr>
            <a:xfrm>
              <a:off x="2064" y="1344"/>
              <a:ext cx="336" cy="331"/>
            </a:xfrm>
            <a:prstGeom prst="rect">
              <a:avLst/>
            </a:prstGeom>
            <a:noFill/>
            <a:ln w="38100" cap="flat" cmpd="sng">
              <a:solidFill>
                <a:srgbClr val="000000"/>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solidFill>
                    <a:srgbClr val="000000"/>
                  </a:solidFill>
                  <a:latin typeface="Times New Roman" panose="02020603050405020304" pitchFamily="18" charset="0"/>
                  <a:ea typeface="PMingLiU" pitchFamily="18" charset="-120"/>
                </a:rPr>
                <a:t>4</a:t>
              </a:r>
              <a:endParaRPr lang="en-US" altLang="zh-CN" sz="3200" dirty="0">
                <a:solidFill>
                  <a:srgbClr val="000000"/>
                </a:solidFill>
                <a:latin typeface="Times New Roman" panose="02020603050405020304" pitchFamily="18" charset="0"/>
                <a:ea typeface="PMingLiU" pitchFamily="18" charset="-120"/>
              </a:endParaRPr>
            </a:p>
          </p:txBody>
        </p:sp>
        <p:sp>
          <p:nvSpPr>
            <p:cNvPr id="81942" name="Text Box 44"/>
            <p:cNvSpPr txBox="1"/>
            <p:nvPr/>
          </p:nvSpPr>
          <p:spPr>
            <a:xfrm>
              <a:off x="1392" y="1680"/>
              <a:ext cx="336" cy="331"/>
            </a:xfrm>
            <a:prstGeom prst="rect">
              <a:avLst/>
            </a:prstGeom>
            <a:noFill/>
            <a:ln w="38100" cap="flat" cmpd="sng">
              <a:solidFill>
                <a:srgbClr val="000000"/>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endParaRPr lang="zh-CN" altLang="zh-CN" sz="3200" dirty="0">
                <a:solidFill>
                  <a:srgbClr val="000000"/>
                </a:solidFill>
                <a:latin typeface="Times New Roman" panose="02020603050405020304" pitchFamily="18" charset="0"/>
                <a:ea typeface="PMingLiU" pitchFamily="18" charset="-120"/>
              </a:endParaRPr>
            </a:p>
          </p:txBody>
        </p:sp>
        <p:sp>
          <p:nvSpPr>
            <p:cNvPr id="81943" name="Text Box 45"/>
            <p:cNvSpPr txBox="1"/>
            <p:nvPr/>
          </p:nvSpPr>
          <p:spPr>
            <a:xfrm>
              <a:off x="1728" y="1680"/>
              <a:ext cx="336" cy="331"/>
            </a:xfrm>
            <a:prstGeom prst="rect">
              <a:avLst/>
            </a:prstGeom>
            <a:noFill/>
            <a:ln w="38100" cap="flat" cmpd="sng">
              <a:solidFill>
                <a:srgbClr val="000000"/>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solidFill>
                    <a:srgbClr val="000000"/>
                  </a:solidFill>
                  <a:latin typeface="Times New Roman" panose="02020603050405020304" pitchFamily="18" charset="0"/>
                  <a:ea typeface="PMingLiU" pitchFamily="18" charset="-120"/>
                </a:rPr>
                <a:t>8</a:t>
              </a:r>
              <a:endParaRPr lang="en-US" altLang="zh-CN" sz="3200" dirty="0">
                <a:solidFill>
                  <a:srgbClr val="000000"/>
                </a:solidFill>
                <a:latin typeface="Times New Roman" panose="02020603050405020304" pitchFamily="18" charset="0"/>
                <a:ea typeface="PMingLiU" pitchFamily="18" charset="-120"/>
              </a:endParaRPr>
            </a:p>
          </p:txBody>
        </p:sp>
        <p:sp>
          <p:nvSpPr>
            <p:cNvPr id="81944" name="Text Box 46"/>
            <p:cNvSpPr txBox="1"/>
            <p:nvPr/>
          </p:nvSpPr>
          <p:spPr>
            <a:xfrm>
              <a:off x="1392" y="2016"/>
              <a:ext cx="336" cy="331"/>
            </a:xfrm>
            <a:prstGeom prst="rect">
              <a:avLst/>
            </a:prstGeom>
            <a:noFill/>
            <a:ln w="38100" cap="flat" cmpd="sng">
              <a:solidFill>
                <a:srgbClr val="000000"/>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solidFill>
                    <a:srgbClr val="000000"/>
                  </a:solidFill>
                  <a:latin typeface="Times New Roman" panose="02020603050405020304" pitchFamily="18" charset="0"/>
                  <a:ea typeface="PMingLiU" pitchFamily="18" charset="-120"/>
                </a:rPr>
                <a:t>7</a:t>
              </a:r>
              <a:endParaRPr lang="en-US" altLang="zh-CN" sz="3200" dirty="0">
                <a:solidFill>
                  <a:srgbClr val="000000"/>
                </a:solidFill>
                <a:latin typeface="Times New Roman" panose="02020603050405020304" pitchFamily="18" charset="0"/>
                <a:ea typeface="PMingLiU" pitchFamily="18" charset="-120"/>
              </a:endParaRPr>
            </a:p>
          </p:txBody>
        </p:sp>
        <p:sp>
          <p:nvSpPr>
            <p:cNvPr id="81945" name="Text Box 47"/>
            <p:cNvSpPr txBox="1"/>
            <p:nvPr/>
          </p:nvSpPr>
          <p:spPr>
            <a:xfrm>
              <a:off x="1728" y="2016"/>
              <a:ext cx="336" cy="331"/>
            </a:xfrm>
            <a:prstGeom prst="rect">
              <a:avLst/>
            </a:prstGeom>
            <a:noFill/>
            <a:ln w="38100" cap="flat" cmpd="sng">
              <a:solidFill>
                <a:srgbClr val="000000"/>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latin typeface="Times New Roman" panose="02020603050405020304" pitchFamily="18" charset="0"/>
                  <a:ea typeface="PMingLiU" pitchFamily="18" charset="-120"/>
                </a:rPr>
                <a:t>6</a:t>
              </a:r>
              <a:endParaRPr lang="en-US" altLang="zh-CN" sz="3200" dirty="0">
                <a:latin typeface="Times New Roman" panose="02020603050405020304" pitchFamily="18" charset="0"/>
                <a:ea typeface="PMingLiU" pitchFamily="18" charset="-120"/>
              </a:endParaRPr>
            </a:p>
          </p:txBody>
        </p:sp>
        <p:sp>
          <p:nvSpPr>
            <p:cNvPr id="81946" name="Text Box 48"/>
            <p:cNvSpPr txBox="1"/>
            <p:nvPr/>
          </p:nvSpPr>
          <p:spPr>
            <a:xfrm>
              <a:off x="2064" y="2016"/>
              <a:ext cx="336" cy="331"/>
            </a:xfrm>
            <a:prstGeom prst="rect">
              <a:avLst/>
            </a:prstGeom>
            <a:noFill/>
            <a:ln w="38100" cap="flat" cmpd="sng">
              <a:solidFill>
                <a:srgbClr val="000000"/>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solidFill>
                    <a:srgbClr val="000000"/>
                  </a:solidFill>
                  <a:latin typeface="Times New Roman" panose="02020603050405020304" pitchFamily="18" charset="0"/>
                  <a:ea typeface="PMingLiU" pitchFamily="18" charset="-120"/>
                </a:rPr>
                <a:t>5</a:t>
              </a:r>
              <a:endParaRPr lang="en-US" altLang="zh-CN" sz="3200" dirty="0">
                <a:solidFill>
                  <a:srgbClr val="000000"/>
                </a:solidFill>
                <a:latin typeface="Times New Roman" panose="02020603050405020304" pitchFamily="18" charset="0"/>
                <a:ea typeface="PMingLiU" pitchFamily="18" charset="-120"/>
              </a:endParaRPr>
            </a:p>
          </p:txBody>
        </p:sp>
        <p:sp>
          <p:nvSpPr>
            <p:cNvPr id="81947" name="Rectangle 49"/>
            <p:cNvSpPr/>
            <p:nvPr/>
          </p:nvSpPr>
          <p:spPr>
            <a:xfrm>
              <a:off x="2064" y="1680"/>
              <a:ext cx="336" cy="336"/>
            </a:xfrm>
            <a:prstGeom prst="rect">
              <a:avLst/>
            </a:prstGeom>
            <a:noFill/>
            <a:ln w="381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3200" dirty="0">
                  <a:solidFill>
                    <a:srgbClr val="000000"/>
                  </a:solidFill>
                  <a:latin typeface="Times New Roman" panose="02020603050405020304" pitchFamily="18" charset="0"/>
                </a:rPr>
                <a:t>3</a:t>
              </a:r>
              <a:endParaRPr lang="en-US" altLang="zh-CN" sz="3200" dirty="0">
                <a:solidFill>
                  <a:srgbClr val="000000"/>
                </a:solidFill>
                <a:latin typeface="Times New Roman" panose="02020603050405020304" pitchFamily="18" charset="0"/>
              </a:endParaRPr>
            </a:p>
          </p:txBody>
        </p:sp>
      </p:grpSp>
      <p:grpSp>
        <p:nvGrpSpPr>
          <p:cNvPr id="81927" name="Group 50"/>
          <p:cNvGrpSpPr/>
          <p:nvPr/>
        </p:nvGrpSpPr>
        <p:grpSpPr>
          <a:xfrm>
            <a:off x="5753100" y="4338638"/>
            <a:ext cx="1600200" cy="1592262"/>
            <a:chOff x="1392" y="1344"/>
            <a:chExt cx="1008" cy="1003"/>
          </a:xfrm>
        </p:grpSpPr>
        <p:sp>
          <p:nvSpPr>
            <p:cNvPr id="81930" name="Text Box 51"/>
            <p:cNvSpPr txBox="1"/>
            <p:nvPr/>
          </p:nvSpPr>
          <p:spPr>
            <a:xfrm>
              <a:off x="1392" y="1344"/>
              <a:ext cx="336" cy="331"/>
            </a:xfrm>
            <a:prstGeom prst="rect">
              <a:avLst/>
            </a:prstGeom>
            <a:noFill/>
            <a:ln w="38100" cap="flat" cmpd="sng">
              <a:solidFill>
                <a:srgbClr val="000000"/>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solidFill>
                    <a:srgbClr val="000000"/>
                  </a:solidFill>
                  <a:latin typeface="Times New Roman" panose="02020603050405020304" pitchFamily="18" charset="0"/>
                  <a:ea typeface="PMingLiU" pitchFamily="18" charset="-120"/>
                </a:rPr>
                <a:t>1</a:t>
              </a:r>
              <a:endParaRPr lang="en-US" altLang="zh-CN" sz="3200" dirty="0">
                <a:solidFill>
                  <a:srgbClr val="000000"/>
                </a:solidFill>
                <a:latin typeface="Times New Roman" panose="02020603050405020304" pitchFamily="18" charset="0"/>
                <a:ea typeface="PMingLiU" pitchFamily="18" charset="-120"/>
              </a:endParaRPr>
            </a:p>
          </p:txBody>
        </p:sp>
        <p:sp>
          <p:nvSpPr>
            <p:cNvPr id="81931" name="Text Box 52"/>
            <p:cNvSpPr txBox="1"/>
            <p:nvPr/>
          </p:nvSpPr>
          <p:spPr>
            <a:xfrm>
              <a:off x="1728" y="1344"/>
              <a:ext cx="336" cy="331"/>
            </a:xfrm>
            <a:prstGeom prst="rect">
              <a:avLst/>
            </a:prstGeom>
            <a:noFill/>
            <a:ln w="38100" cap="flat" cmpd="sng">
              <a:solidFill>
                <a:srgbClr val="000000"/>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solidFill>
                    <a:srgbClr val="000000"/>
                  </a:solidFill>
                  <a:latin typeface="Times New Roman" panose="02020603050405020304" pitchFamily="18" charset="0"/>
                  <a:ea typeface="PMingLiU" pitchFamily="18" charset="-120"/>
                </a:rPr>
                <a:t>2</a:t>
              </a:r>
              <a:endParaRPr lang="en-US" altLang="zh-CN" sz="3200" dirty="0">
                <a:solidFill>
                  <a:srgbClr val="000000"/>
                </a:solidFill>
                <a:latin typeface="Times New Roman" panose="02020603050405020304" pitchFamily="18" charset="0"/>
                <a:ea typeface="PMingLiU" pitchFamily="18" charset="-120"/>
              </a:endParaRPr>
            </a:p>
          </p:txBody>
        </p:sp>
        <p:sp>
          <p:nvSpPr>
            <p:cNvPr id="81932" name="Text Box 53"/>
            <p:cNvSpPr txBox="1"/>
            <p:nvPr/>
          </p:nvSpPr>
          <p:spPr>
            <a:xfrm>
              <a:off x="2064" y="1344"/>
              <a:ext cx="336" cy="331"/>
            </a:xfrm>
            <a:prstGeom prst="rect">
              <a:avLst/>
            </a:prstGeom>
            <a:noFill/>
            <a:ln w="38100" cap="flat" cmpd="sng">
              <a:solidFill>
                <a:srgbClr val="000000"/>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solidFill>
                    <a:srgbClr val="000000"/>
                  </a:solidFill>
                  <a:latin typeface="Times New Roman" panose="02020603050405020304" pitchFamily="18" charset="0"/>
                  <a:ea typeface="PMingLiU" pitchFamily="18" charset="-120"/>
                </a:rPr>
                <a:t>3</a:t>
              </a:r>
              <a:endParaRPr lang="en-US" altLang="zh-CN" sz="3200" dirty="0">
                <a:solidFill>
                  <a:srgbClr val="000000"/>
                </a:solidFill>
                <a:latin typeface="Times New Roman" panose="02020603050405020304" pitchFamily="18" charset="0"/>
                <a:ea typeface="PMingLiU" pitchFamily="18" charset="-120"/>
              </a:endParaRPr>
            </a:p>
          </p:txBody>
        </p:sp>
        <p:sp>
          <p:nvSpPr>
            <p:cNvPr id="81933" name="Text Box 54"/>
            <p:cNvSpPr txBox="1"/>
            <p:nvPr/>
          </p:nvSpPr>
          <p:spPr>
            <a:xfrm>
              <a:off x="1392" y="1680"/>
              <a:ext cx="336" cy="331"/>
            </a:xfrm>
            <a:prstGeom prst="rect">
              <a:avLst/>
            </a:prstGeom>
            <a:noFill/>
            <a:ln w="38100" cap="flat" cmpd="sng">
              <a:solidFill>
                <a:srgbClr val="000000"/>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solidFill>
                    <a:srgbClr val="000000"/>
                  </a:solidFill>
                  <a:latin typeface="Times New Roman" panose="02020603050405020304" pitchFamily="18" charset="0"/>
                  <a:ea typeface="PMingLiU" pitchFamily="18" charset="-120"/>
                </a:rPr>
                <a:t>8</a:t>
              </a:r>
              <a:endParaRPr lang="en-US" altLang="zh-CN" sz="3200" dirty="0">
                <a:solidFill>
                  <a:srgbClr val="000000"/>
                </a:solidFill>
                <a:latin typeface="Times New Roman" panose="02020603050405020304" pitchFamily="18" charset="0"/>
                <a:ea typeface="PMingLiU" pitchFamily="18" charset="-120"/>
              </a:endParaRPr>
            </a:p>
          </p:txBody>
        </p:sp>
        <p:sp>
          <p:nvSpPr>
            <p:cNvPr id="81934" name="Text Box 55"/>
            <p:cNvSpPr txBox="1"/>
            <p:nvPr/>
          </p:nvSpPr>
          <p:spPr>
            <a:xfrm>
              <a:off x="1728" y="1680"/>
              <a:ext cx="336" cy="331"/>
            </a:xfrm>
            <a:prstGeom prst="rect">
              <a:avLst/>
            </a:prstGeom>
            <a:noFill/>
            <a:ln w="38100" cap="flat" cmpd="sng">
              <a:solidFill>
                <a:srgbClr val="000000"/>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solidFill>
                    <a:srgbClr val="000000"/>
                  </a:solidFill>
                  <a:latin typeface="Times New Roman" panose="02020603050405020304" pitchFamily="18" charset="0"/>
                  <a:ea typeface="PMingLiU" pitchFamily="18" charset="-120"/>
                </a:rPr>
                <a:t> </a:t>
              </a:r>
              <a:endParaRPr lang="en-US" altLang="zh-CN" sz="3200" dirty="0">
                <a:solidFill>
                  <a:srgbClr val="000000"/>
                </a:solidFill>
                <a:latin typeface="Times New Roman" panose="02020603050405020304" pitchFamily="18" charset="0"/>
                <a:ea typeface="PMingLiU" pitchFamily="18" charset="-120"/>
              </a:endParaRPr>
            </a:p>
          </p:txBody>
        </p:sp>
        <p:sp>
          <p:nvSpPr>
            <p:cNvPr id="81935" name="Text Box 56"/>
            <p:cNvSpPr txBox="1"/>
            <p:nvPr/>
          </p:nvSpPr>
          <p:spPr>
            <a:xfrm>
              <a:off x="1392" y="2016"/>
              <a:ext cx="336" cy="331"/>
            </a:xfrm>
            <a:prstGeom prst="rect">
              <a:avLst/>
            </a:prstGeom>
            <a:noFill/>
            <a:ln w="38100" cap="flat" cmpd="sng">
              <a:solidFill>
                <a:srgbClr val="000000"/>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solidFill>
                    <a:srgbClr val="000000"/>
                  </a:solidFill>
                  <a:latin typeface="Times New Roman" panose="02020603050405020304" pitchFamily="18" charset="0"/>
                  <a:ea typeface="PMingLiU" pitchFamily="18" charset="-120"/>
                </a:rPr>
                <a:t>7</a:t>
              </a:r>
              <a:endParaRPr lang="en-US" altLang="zh-CN" sz="3200" dirty="0">
                <a:solidFill>
                  <a:srgbClr val="000000"/>
                </a:solidFill>
                <a:latin typeface="Times New Roman" panose="02020603050405020304" pitchFamily="18" charset="0"/>
                <a:ea typeface="PMingLiU" pitchFamily="18" charset="-120"/>
              </a:endParaRPr>
            </a:p>
          </p:txBody>
        </p:sp>
        <p:sp>
          <p:nvSpPr>
            <p:cNvPr id="81936" name="Text Box 57"/>
            <p:cNvSpPr txBox="1"/>
            <p:nvPr/>
          </p:nvSpPr>
          <p:spPr>
            <a:xfrm>
              <a:off x="1728" y="2016"/>
              <a:ext cx="336" cy="331"/>
            </a:xfrm>
            <a:prstGeom prst="rect">
              <a:avLst/>
            </a:prstGeom>
            <a:noFill/>
            <a:ln w="38100" cap="flat" cmpd="sng">
              <a:solidFill>
                <a:srgbClr val="000000"/>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solidFill>
                    <a:srgbClr val="000000"/>
                  </a:solidFill>
                  <a:latin typeface="Times New Roman" panose="02020603050405020304" pitchFamily="18" charset="0"/>
                  <a:ea typeface="PMingLiU" pitchFamily="18" charset="-120"/>
                </a:rPr>
                <a:t>6</a:t>
              </a:r>
              <a:endParaRPr lang="en-US" altLang="zh-CN" sz="3200" dirty="0">
                <a:solidFill>
                  <a:srgbClr val="000000"/>
                </a:solidFill>
                <a:latin typeface="Times New Roman" panose="02020603050405020304" pitchFamily="18" charset="0"/>
                <a:ea typeface="PMingLiU" pitchFamily="18" charset="-120"/>
              </a:endParaRPr>
            </a:p>
          </p:txBody>
        </p:sp>
        <p:sp>
          <p:nvSpPr>
            <p:cNvPr id="81937" name="Text Box 58"/>
            <p:cNvSpPr txBox="1"/>
            <p:nvPr/>
          </p:nvSpPr>
          <p:spPr>
            <a:xfrm>
              <a:off x="2064" y="2016"/>
              <a:ext cx="336" cy="331"/>
            </a:xfrm>
            <a:prstGeom prst="rect">
              <a:avLst/>
            </a:prstGeom>
            <a:noFill/>
            <a:ln w="38100" cap="flat" cmpd="sng">
              <a:solidFill>
                <a:srgbClr val="000000"/>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solidFill>
                    <a:srgbClr val="000000"/>
                  </a:solidFill>
                  <a:latin typeface="Times New Roman" panose="02020603050405020304" pitchFamily="18" charset="0"/>
                  <a:ea typeface="PMingLiU" pitchFamily="18" charset="-120"/>
                </a:rPr>
                <a:t>5</a:t>
              </a:r>
              <a:endParaRPr lang="en-US" altLang="zh-CN" sz="3200" dirty="0">
                <a:solidFill>
                  <a:srgbClr val="000000"/>
                </a:solidFill>
                <a:latin typeface="Times New Roman" panose="02020603050405020304" pitchFamily="18" charset="0"/>
                <a:ea typeface="PMingLiU" pitchFamily="18" charset="-120"/>
              </a:endParaRPr>
            </a:p>
          </p:txBody>
        </p:sp>
        <p:sp>
          <p:nvSpPr>
            <p:cNvPr id="81938" name="Rectangle 59"/>
            <p:cNvSpPr/>
            <p:nvPr/>
          </p:nvSpPr>
          <p:spPr>
            <a:xfrm>
              <a:off x="2064" y="1680"/>
              <a:ext cx="336" cy="336"/>
            </a:xfrm>
            <a:prstGeom prst="rect">
              <a:avLst/>
            </a:prstGeom>
            <a:noFill/>
            <a:ln w="38100"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3200" dirty="0">
                  <a:solidFill>
                    <a:srgbClr val="000000"/>
                  </a:solidFill>
                  <a:latin typeface="Times New Roman" panose="02020603050405020304" pitchFamily="18" charset="0"/>
                </a:rPr>
                <a:t>4</a:t>
              </a:r>
              <a:endParaRPr lang="en-US" altLang="zh-CN" sz="3200" dirty="0">
                <a:solidFill>
                  <a:srgbClr val="000000"/>
                </a:solidFill>
                <a:latin typeface="Times New Roman" panose="02020603050405020304" pitchFamily="18" charset="0"/>
              </a:endParaRPr>
            </a:p>
          </p:txBody>
        </p:sp>
      </p:grpSp>
      <p:sp>
        <p:nvSpPr>
          <p:cNvPr id="81928" name="Text Box 60"/>
          <p:cNvSpPr txBox="1"/>
          <p:nvPr/>
        </p:nvSpPr>
        <p:spPr>
          <a:xfrm>
            <a:off x="2857500" y="5851525"/>
            <a:ext cx="1676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zh-CN" altLang="en-US" sz="2400" dirty="0">
                <a:solidFill>
                  <a:srgbClr val="000000"/>
                </a:solidFill>
                <a:latin typeface="Comic Sans MS" panose="030F0702030302020204" pitchFamily="66" charset="0"/>
              </a:rPr>
              <a:t>初始状态</a:t>
            </a:r>
            <a:endParaRPr lang="zh-CN" altLang="en-US" sz="2400" dirty="0">
              <a:solidFill>
                <a:srgbClr val="000000"/>
              </a:solidFill>
              <a:latin typeface="Comic Sans MS" panose="030F0702030302020204" pitchFamily="66" charset="0"/>
            </a:endParaRPr>
          </a:p>
        </p:txBody>
      </p:sp>
      <p:sp>
        <p:nvSpPr>
          <p:cNvPr id="81929" name="Text Box 61"/>
          <p:cNvSpPr txBox="1"/>
          <p:nvPr/>
        </p:nvSpPr>
        <p:spPr>
          <a:xfrm>
            <a:off x="5829300" y="5851525"/>
            <a:ext cx="1524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zh-CN" altLang="en-US" sz="2400" dirty="0">
                <a:solidFill>
                  <a:srgbClr val="000000"/>
                </a:solidFill>
                <a:latin typeface="Comic Sans MS" panose="030F0702030302020204" pitchFamily="66" charset="0"/>
              </a:rPr>
              <a:t>目标状态</a:t>
            </a:r>
            <a:endParaRPr lang="zh-CN" altLang="en-US" sz="2400" dirty="0">
              <a:solidFill>
                <a:srgbClr val="000000"/>
              </a:solidFill>
              <a:latin typeface="Comic Sans MS" panose="030F0702030302020204" pitchFamily="66" charset="0"/>
            </a:endParaRPr>
          </a:p>
        </p:txBody>
      </p:sp>
    </p:spTree>
  </p:cSld>
  <p:clrMapOvr>
    <a:masterClrMapping/>
  </p:clrMapOvr>
  <p:transition spd="med">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82947"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82948" name="Rectangle 28"/>
          <p:cNvSpPr/>
          <p:nvPr/>
        </p:nvSpPr>
        <p:spPr>
          <a:xfrm>
            <a:off x="3241675" y="254000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nvGrpSpPr>
          <p:cNvPr id="82949" name="Group 30"/>
          <p:cNvGrpSpPr/>
          <p:nvPr/>
        </p:nvGrpSpPr>
        <p:grpSpPr>
          <a:xfrm>
            <a:off x="2425700" y="36513"/>
            <a:ext cx="1600200" cy="1592262"/>
            <a:chOff x="1392" y="1344"/>
            <a:chExt cx="1008" cy="1003"/>
          </a:xfrm>
        </p:grpSpPr>
        <p:sp>
          <p:nvSpPr>
            <p:cNvPr id="82965" name="Text Box 31"/>
            <p:cNvSpPr txBox="1"/>
            <p:nvPr/>
          </p:nvSpPr>
          <p:spPr>
            <a:xfrm>
              <a:off x="1392" y="1344"/>
              <a:ext cx="336" cy="331"/>
            </a:xfrm>
            <a:prstGeom prst="rect">
              <a:avLst/>
            </a:prstGeom>
            <a:noFill/>
            <a:ln w="38100" cap="flat" cmpd="sng">
              <a:solidFill>
                <a:schemeClr val="tx1"/>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latin typeface="Times New Roman" panose="02020603050405020304" pitchFamily="18" charset="0"/>
                  <a:ea typeface="PMingLiU" pitchFamily="18" charset="-120"/>
                </a:rPr>
                <a:t>2</a:t>
              </a:r>
              <a:endParaRPr lang="en-US" altLang="zh-CN" sz="3200" dirty="0">
                <a:latin typeface="Times New Roman" panose="02020603050405020304" pitchFamily="18" charset="0"/>
                <a:ea typeface="PMingLiU" pitchFamily="18" charset="-120"/>
              </a:endParaRPr>
            </a:p>
          </p:txBody>
        </p:sp>
        <p:sp>
          <p:nvSpPr>
            <p:cNvPr id="82966" name="Text Box 32"/>
            <p:cNvSpPr txBox="1"/>
            <p:nvPr/>
          </p:nvSpPr>
          <p:spPr>
            <a:xfrm>
              <a:off x="1728" y="1344"/>
              <a:ext cx="336" cy="331"/>
            </a:xfrm>
            <a:prstGeom prst="rect">
              <a:avLst/>
            </a:prstGeom>
            <a:noFill/>
            <a:ln w="38100" cap="flat" cmpd="sng">
              <a:solidFill>
                <a:schemeClr val="tx1"/>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latin typeface="Times New Roman" panose="02020603050405020304" pitchFamily="18" charset="0"/>
                  <a:ea typeface="PMingLiU" pitchFamily="18" charset="-120"/>
                </a:rPr>
                <a:t>8</a:t>
              </a:r>
              <a:endParaRPr lang="en-US" altLang="zh-CN" sz="3200" dirty="0">
                <a:latin typeface="Times New Roman" panose="02020603050405020304" pitchFamily="18" charset="0"/>
                <a:ea typeface="PMingLiU" pitchFamily="18" charset="-120"/>
              </a:endParaRPr>
            </a:p>
          </p:txBody>
        </p:sp>
        <p:sp>
          <p:nvSpPr>
            <p:cNvPr id="82967" name="Text Box 33"/>
            <p:cNvSpPr txBox="1"/>
            <p:nvPr/>
          </p:nvSpPr>
          <p:spPr>
            <a:xfrm>
              <a:off x="2064" y="1344"/>
              <a:ext cx="336" cy="331"/>
            </a:xfrm>
            <a:prstGeom prst="rect">
              <a:avLst/>
            </a:prstGeom>
            <a:noFill/>
            <a:ln w="38100" cap="flat" cmpd="sng">
              <a:solidFill>
                <a:schemeClr val="tx1"/>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latin typeface="Times New Roman" panose="02020603050405020304" pitchFamily="18" charset="0"/>
                  <a:ea typeface="PMingLiU" pitchFamily="18" charset="-120"/>
                </a:rPr>
                <a:t>3</a:t>
              </a:r>
              <a:endParaRPr lang="en-US" altLang="zh-CN" sz="3200" dirty="0">
                <a:latin typeface="Times New Roman" panose="02020603050405020304" pitchFamily="18" charset="0"/>
                <a:ea typeface="PMingLiU" pitchFamily="18" charset="-120"/>
              </a:endParaRPr>
            </a:p>
          </p:txBody>
        </p:sp>
        <p:sp>
          <p:nvSpPr>
            <p:cNvPr id="82968" name="Text Box 34"/>
            <p:cNvSpPr txBox="1"/>
            <p:nvPr/>
          </p:nvSpPr>
          <p:spPr>
            <a:xfrm>
              <a:off x="1392" y="1680"/>
              <a:ext cx="336" cy="331"/>
            </a:xfrm>
            <a:prstGeom prst="rect">
              <a:avLst/>
            </a:prstGeom>
            <a:noFill/>
            <a:ln w="38100" cap="flat" cmpd="sng">
              <a:solidFill>
                <a:schemeClr val="tx1"/>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latin typeface="Times New Roman" panose="02020603050405020304" pitchFamily="18" charset="0"/>
                  <a:ea typeface="PMingLiU" pitchFamily="18" charset="-120"/>
                </a:rPr>
                <a:t>1</a:t>
              </a:r>
              <a:endParaRPr lang="en-US" altLang="zh-CN" sz="3200" dirty="0">
                <a:latin typeface="Times New Roman" panose="02020603050405020304" pitchFamily="18" charset="0"/>
                <a:ea typeface="PMingLiU" pitchFamily="18" charset="-120"/>
              </a:endParaRPr>
            </a:p>
          </p:txBody>
        </p:sp>
        <p:sp>
          <p:nvSpPr>
            <p:cNvPr id="82969" name="Text Box 35"/>
            <p:cNvSpPr txBox="1"/>
            <p:nvPr/>
          </p:nvSpPr>
          <p:spPr>
            <a:xfrm>
              <a:off x="1728" y="1680"/>
              <a:ext cx="336" cy="331"/>
            </a:xfrm>
            <a:prstGeom prst="rect">
              <a:avLst/>
            </a:prstGeom>
            <a:noFill/>
            <a:ln w="38100" cap="flat" cmpd="sng">
              <a:solidFill>
                <a:schemeClr val="tx1"/>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latin typeface="Times New Roman" panose="02020603050405020304" pitchFamily="18" charset="0"/>
                  <a:ea typeface="PMingLiU" pitchFamily="18" charset="-120"/>
                </a:rPr>
                <a:t>6</a:t>
              </a:r>
              <a:endParaRPr lang="en-US" altLang="zh-CN" sz="3200" dirty="0">
                <a:latin typeface="Times New Roman" panose="02020603050405020304" pitchFamily="18" charset="0"/>
                <a:ea typeface="PMingLiU" pitchFamily="18" charset="-120"/>
              </a:endParaRPr>
            </a:p>
          </p:txBody>
        </p:sp>
        <p:sp>
          <p:nvSpPr>
            <p:cNvPr id="82970" name="Text Box 36"/>
            <p:cNvSpPr txBox="1"/>
            <p:nvPr/>
          </p:nvSpPr>
          <p:spPr>
            <a:xfrm>
              <a:off x="1392" y="2016"/>
              <a:ext cx="336" cy="331"/>
            </a:xfrm>
            <a:prstGeom prst="rect">
              <a:avLst/>
            </a:prstGeom>
            <a:noFill/>
            <a:ln w="38100" cap="flat" cmpd="sng">
              <a:solidFill>
                <a:schemeClr val="tx1"/>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latin typeface="Times New Roman" panose="02020603050405020304" pitchFamily="18" charset="0"/>
                  <a:ea typeface="PMingLiU" pitchFamily="18" charset="-120"/>
                </a:rPr>
                <a:t>7</a:t>
              </a:r>
              <a:endParaRPr lang="en-US" altLang="zh-CN" sz="3200" dirty="0">
                <a:latin typeface="Times New Roman" panose="02020603050405020304" pitchFamily="18" charset="0"/>
                <a:ea typeface="PMingLiU" pitchFamily="18" charset="-120"/>
              </a:endParaRPr>
            </a:p>
          </p:txBody>
        </p:sp>
        <p:sp>
          <p:nvSpPr>
            <p:cNvPr id="82971" name="Text Box 37"/>
            <p:cNvSpPr txBox="1"/>
            <p:nvPr/>
          </p:nvSpPr>
          <p:spPr>
            <a:xfrm>
              <a:off x="1728" y="2016"/>
              <a:ext cx="336" cy="331"/>
            </a:xfrm>
            <a:prstGeom prst="rect">
              <a:avLst/>
            </a:prstGeom>
            <a:noFill/>
            <a:ln w="38100" cap="flat" cmpd="sng">
              <a:solidFill>
                <a:schemeClr val="tx1"/>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endParaRPr lang="zh-CN" altLang="zh-CN" sz="3200" dirty="0">
                <a:latin typeface="Times New Roman" panose="02020603050405020304" pitchFamily="18" charset="0"/>
                <a:ea typeface="PMingLiU" pitchFamily="18" charset="-120"/>
              </a:endParaRPr>
            </a:p>
          </p:txBody>
        </p:sp>
        <p:sp>
          <p:nvSpPr>
            <p:cNvPr id="82972" name="Text Box 38"/>
            <p:cNvSpPr txBox="1"/>
            <p:nvPr/>
          </p:nvSpPr>
          <p:spPr>
            <a:xfrm>
              <a:off x="2064" y="2016"/>
              <a:ext cx="336" cy="331"/>
            </a:xfrm>
            <a:prstGeom prst="rect">
              <a:avLst/>
            </a:prstGeom>
            <a:noFill/>
            <a:ln w="38100" cap="flat" cmpd="sng">
              <a:solidFill>
                <a:schemeClr val="tx1"/>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latin typeface="Times New Roman" panose="02020603050405020304" pitchFamily="18" charset="0"/>
                  <a:ea typeface="PMingLiU" pitchFamily="18" charset="-120"/>
                </a:rPr>
                <a:t>5</a:t>
              </a:r>
              <a:endParaRPr lang="en-US" altLang="zh-CN" sz="3200" dirty="0">
                <a:latin typeface="Times New Roman" panose="02020603050405020304" pitchFamily="18" charset="0"/>
                <a:ea typeface="PMingLiU" pitchFamily="18" charset="-120"/>
              </a:endParaRPr>
            </a:p>
          </p:txBody>
        </p:sp>
        <p:sp>
          <p:nvSpPr>
            <p:cNvPr id="82973" name="Rectangle 39"/>
            <p:cNvSpPr/>
            <p:nvPr/>
          </p:nvSpPr>
          <p:spPr>
            <a:xfrm>
              <a:off x="2064" y="1680"/>
              <a:ext cx="336" cy="336"/>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3200" dirty="0">
                  <a:latin typeface="Times New Roman" panose="02020603050405020304" pitchFamily="18" charset="0"/>
                </a:rPr>
                <a:t>4</a:t>
              </a:r>
              <a:endParaRPr lang="en-US" altLang="zh-CN" sz="3200" dirty="0">
                <a:latin typeface="Times New Roman" panose="02020603050405020304" pitchFamily="18" charset="0"/>
              </a:endParaRPr>
            </a:p>
          </p:txBody>
        </p:sp>
      </p:grpSp>
      <p:grpSp>
        <p:nvGrpSpPr>
          <p:cNvPr id="82950" name="Group 40"/>
          <p:cNvGrpSpPr/>
          <p:nvPr/>
        </p:nvGrpSpPr>
        <p:grpSpPr>
          <a:xfrm>
            <a:off x="5321300" y="36513"/>
            <a:ext cx="1600200" cy="1592262"/>
            <a:chOff x="1392" y="1344"/>
            <a:chExt cx="1008" cy="1003"/>
          </a:xfrm>
        </p:grpSpPr>
        <p:sp>
          <p:nvSpPr>
            <p:cNvPr id="82956" name="Text Box 41"/>
            <p:cNvSpPr txBox="1"/>
            <p:nvPr/>
          </p:nvSpPr>
          <p:spPr>
            <a:xfrm>
              <a:off x="1392" y="1344"/>
              <a:ext cx="336" cy="331"/>
            </a:xfrm>
            <a:prstGeom prst="rect">
              <a:avLst/>
            </a:prstGeom>
            <a:noFill/>
            <a:ln w="38100" cap="flat" cmpd="sng">
              <a:solidFill>
                <a:schemeClr val="tx1"/>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latin typeface="Times New Roman" panose="02020603050405020304" pitchFamily="18" charset="0"/>
                  <a:ea typeface="PMingLiU" pitchFamily="18" charset="-120"/>
                </a:rPr>
                <a:t>1</a:t>
              </a:r>
              <a:endParaRPr lang="en-US" altLang="zh-CN" sz="3200" dirty="0">
                <a:latin typeface="Times New Roman" panose="02020603050405020304" pitchFamily="18" charset="0"/>
                <a:ea typeface="PMingLiU" pitchFamily="18" charset="-120"/>
              </a:endParaRPr>
            </a:p>
          </p:txBody>
        </p:sp>
        <p:sp>
          <p:nvSpPr>
            <p:cNvPr id="82957" name="Text Box 42"/>
            <p:cNvSpPr txBox="1"/>
            <p:nvPr/>
          </p:nvSpPr>
          <p:spPr>
            <a:xfrm>
              <a:off x="1728" y="1344"/>
              <a:ext cx="336" cy="331"/>
            </a:xfrm>
            <a:prstGeom prst="rect">
              <a:avLst/>
            </a:prstGeom>
            <a:noFill/>
            <a:ln w="38100" cap="flat" cmpd="sng">
              <a:solidFill>
                <a:schemeClr val="tx1"/>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latin typeface="Times New Roman" panose="02020603050405020304" pitchFamily="18" charset="0"/>
                  <a:ea typeface="PMingLiU" pitchFamily="18" charset="-120"/>
                </a:rPr>
                <a:t>2</a:t>
              </a:r>
              <a:endParaRPr lang="en-US" altLang="zh-CN" sz="3200" dirty="0">
                <a:latin typeface="Times New Roman" panose="02020603050405020304" pitchFamily="18" charset="0"/>
                <a:ea typeface="PMingLiU" pitchFamily="18" charset="-120"/>
              </a:endParaRPr>
            </a:p>
          </p:txBody>
        </p:sp>
        <p:sp>
          <p:nvSpPr>
            <p:cNvPr id="82958" name="Text Box 43"/>
            <p:cNvSpPr txBox="1"/>
            <p:nvPr/>
          </p:nvSpPr>
          <p:spPr>
            <a:xfrm>
              <a:off x="2064" y="1344"/>
              <a:ext cx="336" cy="331"/>
            </a:xfrm>
            <a:prstGeom prst="rect">
              <a:avLst/>
            </a:prstGeom>
            <a:noFill/>
            <a:ln w="38100" cap="flat" cmpd="sng">
              <a:solidFill>
                <a:schemeClr val="tx1"/>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latin typeface="Times New Roman" panose="02020603050405020304" pitchFamily="18" charset="0"/>
                  <a:ea typeface="PMingLiU" pitchFamily="18" charset="-120"/>
                </a:rPr>
                <a:t>3</a:t>
              </a:r>
              <a:endParaRPr lang="en-US" altLang="zh-CN" sz="3200" dirty="0">
                <a:latin typeface="Times New Roman" panose="02020603050405020304" pitchFamily="18" charset="0"/>
                <a:ea typeface="PMingLiU" pitchFamily="18" charset="-120"/>
              </a:endParaRPr>
            </a:p>
          </p:txBody>
        </p:sp>
        <p:sp>
          <p:nvSpPr>
            <p:cNvPr id="82959" name="Text Box 44"/>
            <p:cNvSpPr txBox="1"/>
            <p:nvPr/>
          </p:nvSpPr>
          <p:spPr>
            <a:xfrm>
              <a:off x="1392" y="1680"/>
              <a:ext cx="336" cy="331"/>
            </a:xfrm>
            <a:prstGeom prst="rect">
              <a:avLst/>
            </a:prstGeom>
            <a:noFill/>
            <a:ln w="38100" cap="flat" cmpd="sng">
              <a:solidFill>
                <a:schemeClr val="tx1"/>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latin typeface="Times New Roman" panose="02020603050405020304" pitchFamily="18" charset="0"/>
                  <a:ea typeface="PMingLiU" pitchFamily="18" charset="-120"/>
                </a:rPr>
                <a:t>8</a:t>
              </a:r>
              <a:endParaRPr lang="en-US" altLang="zh-CN" sz="3200" dirty="0">
                <a:latin typeface="Times New Roman" panose="02020603050405020304" pitchFamily="18" charset="0"/>
                <a:ea typeface="PMingLiU" pitchFamily="18" charset="-120"/>
              </a:endParaRPr>
            </a:p>
          </p:txBody>
        </p:sp>
        <p:sp>
          <p:nvSpPr>
            <p:cNvPr id="82960" name="Text Box 45"/>
            <p:cNvSpPr txBox="1"/>
            <p:nvPr/>
          </p:nvSpPr>
          <p:spPr>
            <a:xfrm>
              <a:off x="1728" y="1680"/>
              <a:ext cx="336" cy="331"/>
            </a:xfrm>
            <a:prstGeom prst="rect">
              <a:avLst/>
            </a:prstGeom>
            <a:noFill/>
            <a:ln w="38100" cap="flat" cmpd="sng">
              <a:solidFill>
                <a:schemeClr val="tx1"/>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latin typeface="Times New Roman" panose="02020603050405020304" pitchFamily="18" charset="0"/>
                  <a:ea typeface="PMingLiU" pitchFamily="18" charset="-120"/>
                </a:rPr>
                <a:t> </a:t>
              </a:r>
              <a:endParaRPr lang="en-US" altLang="zh-CN" sz="3200" dirty="0">
                <a:latin typeface="Times New Roman" panose="02020603050405020304" pitchFamily="18" charset="0"/>
                <a:ea typeface="PMingLiU" pitchFamily="18" charset="-120"/>
              </a:endParaRPr>
            </a:p>
          </p:txBody>
        </p:sp>
        <p:sp>
          <p:nvSpPr>
            <p:cNvPr id="82961" name="Text Box 46"/>
            <p:cNvSpPr txBox="1"/>
            <p:nvPr/>
          </p:nvSpPr>
          <p:spPr>
            <a:xfrm>
              <a:off x="1392" y="2016"/>
              <a:ext cx="336" cy="331"/>
            </a:xfrm>
            <a:prstGeom prst="rect">
              <a:avLst/>
            </a:prstGeom>
            <a:noFill/>
            <a:ln w="38100" cap="flat" cmpd="sng">
              <a:solidFill>
                <a:schemeClr val="tx1"/>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latin typeface="Times New Roman" panose="02020603050405020304" pitchFamily="18" charset="0"/>
                  <a:ea typeface="PMingLiU" pitchFamily="18" charset="-120"/>
                </a:rPr>
                <a:t>7</a:t>
              </a:r>
              <a:endParaRPr lang="en-US" altLang="zh-CN" sz="3200" dirty="0">
                <a:latin typeface="Times New Roman" panose="02020603050405020304" pitchFamily="18" charset="0"/>
                <a:ea typeface="PMingLiU" pitchFamily="18" charset="-120"/>
              </a:endParaRPr>
            </a:p>
          </p:txBody>
        </p:sp>
        <p:sp>
          <p:nvSpPr>
            <p:cNvPr id="82962" name="Text Box 47"/>
            <p:cNvSpPr txBox="1"/>
            <p:nvPr/>
          </p:nvSpPr>
          <p:spPr>
            <a:xfrm>
              <a:off x="1728" y="2016"/>
              <a:ext cx="336" cy="331"/>
            </a:xfrm>
            <a:prstGeom prst="rect">
              <a:avLst/>
            </a:prstGeom>
            <a:noFill/>
            <a:ln w="38100" cap="flat" cmpd="sng">
              <a:solidFill>
                <a:schemeClr val="tx1"/>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latin typeface="Times New Roman" panose="02020603050405020304" pitchFamily="18" charset="0"/>
                  <a:ea typeface="PMingLiU" pitchFamily="18" charset="-120"/>
                </a:rPr>
                <a:t>6</a:t>
              </a:r>
              <a:endParaRPr lang="en-US" altLang="zh-CN" sz="3200" dirty="0">
                <a:latin typeface="Times New Roman" panose="02020603050405020304" pitchFamily="18" charset="0"/>
                <a:ea typeface="PMingLiU" pitchFamily="18" charset="-120"/>
              </a:endParaRPr>
            </a:p>
          </p:txBody>
        </p:sp>
        <p:sp>
          <p:nvSpPr>
            <p:cNvPr id="82963" name="Text Box 48"/>
            <p:cNvSpPr txBox="1"/>
            <p:nvPr/>
          </p:nvSpPr>
          <p:spPr>
            <a:xfrm>
              <a:off x="2064" y="2016"/>
              <a:ext cx="336" cy="331"/>
            </a:xfrm>
            <a:prstGeom prst="rect">
              <a:avLst/>
            </a:prstGeom>
            <a:noFill/>
            <a:ln w="38100" cap="flat" cmpd="sng">
              <a:solidFill>
                <a:schemeClr val="tx1"/>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en-US" altLang="zh-CN" sz="3200" dirty="0">
                  <a:latin typeface="Times New Roman" panose="02020603050405020304" pitchFamily="18" charset="0"/>
                  <a:ea typeface="PMingLiU" pitchFamily="18" charset="-120"/>
                </a:rPr>
                <a:t>5</a:t>
              </a:r>
              <a:endParaRPr lang="en-US" altLang="zh-CN" sz="3200" dirty="0">
                <a:latin typeface="Times New Roman" panose="02020603050405020304" pitchFamily="18" charset="0"/>
                <a:ea typeface="PMingLiU" pitchFamily="18" charset="-120"/>
              </a:endParaRPr>
            </a:p>
          </p:txBody>
        </p:sp>
        <p:sp>
          <p:nvSpPr>
            <p:cNvPr id="82964" name="Rectangle 49"/>
            <p:cNvSpPr/>
            <p:nvPr/>
          </p:nvSpPr>
          <p:spPr>
            <a:xfrm>
              <a:off x="2064" y="1680"/>
              <a:ext cx="336" cy="336"/>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3200" dirty="0">
                  <a:latin typeface="Times New Roman" panose="02020603050405020304" pitchFamily="18" charset="0"/>
                </a:rPr>
                <a:t>4</a:t>
              </a:r>
              <a:endParaRPr lang="en-US" altLang="zh-CN" sz="3200" dirty="0">
                <a:latin typeface="Times New Roman" panose="02020603050405020304" pitchFamily="18" charset="0"/>
              </a:endParaRPr>
            </a:p>
          </p:txBody>
        </p:sp>
      </p:grpSp>
      <p:sp>
        <p:nvSpPr>
          <p:cNvPr id="82951" name="Text Box 50"/>
          <p:cNvSpPr txBox="1"/>
          <p:nvPr/>
        </p:nvSpPr>
        <p:spPr>
          <a:xfrm>
            <a:off x="2425700" y="1571625"/>
            <a:ext cx="1676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zh-CN" altLang="en-US" sz="2400" dirty="0">
                <a:latin typeface="Comic Sans MS" panose="030F0702030302020204" pitchFamily="66" charset="0"/>
              </a:rPr>
              <a:t>初始状态</a:t>
            </a:r>
            <a:endParaRPr lang="zh-CN" altLang="en-US" sz="2400" dirty="0">
              <a:latin typeface="Comic Sans MS" panose="030F0702030302020204" pitchFamily="66" charset="0"/>
            </a:endParaRPr>
          </a:p>
        </p:txBody>
      </p:sp>
      <p:sp>
        <p:nvSpPr>
          <p:cNvPr id="82952" name="Text Box 51"/>
          <p:cNvSpPr txBox="1"/>
          <p:nvPr/>
        </p:nvSpPr>
        <p:spPr>
          <a:xfrm>
            <a:off x="5397500" y="1546225"/>
            <a:ext cx="1524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50000"/>
              </a:spcBef>
              <a:buClrTx/>
              <a:buSzTx/>
              <a:buFontTx/>
              <a:buNone/>
            </a:pPr>
            <a:r>
              <a:rPr lang="zh-CN" altLang="en-US" sz="2400" dirty="0">
                <a:latin typeface="Comic Sans MS" panose="030F0702030302020204" pitchFamily="66" charset="0"/>
              </a:rPr>
              <a:t>目标状态</a:t>
            </a:r>
            <a:endParaRPr lang="zh-CN" altLang="en-US" sz="2400" dirty="0">
              <a:latin typeface="Comic Sans MS" panose="030F0702030302020204" pitchFamily="66" charset="0"/>
            </a:endParaRPr>
          </a:p>
        </p:txBody>
      </p:sp>
      <p:sp>
        <p:nvSpPr>
          <p:cNvPr id="82953" name="Text Box 52"/>
          <p:cNvSpPr txBox="1"/>
          <p:nvPr/>
        </p:nvSpPr>
        <p:spPr>
          <a:xfrm>
            <a:off x="825500" y="2574925"/>
            <a:ext cx="7543800" cy="11414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just" eaLnBrk="1" hangingPunct="1">
              <a:spcBef>
                <a:spcPct val="50000"/>
              </a:spcBef>
              <a:buClrTx/>
              <a:buSzTx/>
              <a:buFontTx/>
              <a:buNone/>
            </a:pPr>
            <a:r>
              <a:rPr lang="zh-CN" altLang="en-US" sz="2400" dirty="0">
                <a:solidFill>
                  <a:srgbClr val="000000"/>
                </a:solidFill>
                <a:latin typeface="Times New Roman" panose="02020603050405020304" pitchFamily="18" charset="0"/>
              </a:rPr>
              <a:t>下面给出该八数码问题取不同启发函数，应用</a:t>
            </a:r>
            <a:r>
              <a:rPr lang="en-US" altLang="zh-CN" sz="2400" dirty="0">
                <a:solidFill>
                  <a:srgbClr val="000000"/>
                </a:solidFill>
                <a:latin typeface="宋体" panose="02010600030101010101" pitchFamily="2" charset="-122"/>
              </a:rPr>
              <a:t>A*</a:t>
            </a:r>
            <a:r>
              <a:rPr lang="zh-CN" altLang="en-US" sz="2400" dirty="0">
                <a:solidFill>
                  <a:srgbClr val="000000"/>
                </a:solidFill>
                <a:latin typeface="Times New Roman" panose="02020603050405020304" pitchFamily="18" charset="0"/>
              </a:rPr>
              <a:t>算法求得最佳解时所扩展和生成的节点数。</a:t>
            </a:r>
            <a:r>
              <a:rPr lang="zh-CN" altLang="en-US" sz="1400" dirty="0">
                <a:solidFill>
                  <a:srgbClr val="000000"/>
                </a:solidFill>
                <a:latin typeface="宋体" panose="02010600030101010101" pitchFamily="2" charset="-122"/>
              </a:rPr>
              <a:t> </a:t>
            </a:r>
            <a:endParaRPr lang="zh-CN" altLang="en-US" sz="1400" dirty="0">
              <a:solidFill>
                <a:srgbClr val="000000"/>
              </a:solidFill>
              <a:latin typeface="宋体" panose="02010600030101010101" pitchFamily="2" charset="-122"/>
            </a:endParaRPr>
          </a:p>
          <a:p>
            <a:pPr marL="0" lvl="0" indent="0" eaLnBrk="1" hangingPunct="1">
              <a:spcBef>
                <a:spcPct val="50000"/>
              </a:spcBef>
              <a:buClrTx/>
              <a:buSzTx/>
              <a:buFontTx/>
              <a:buNone/>
            </a:pPr>
            <a:endParaRPr lang="en-US" altLang="zh-CN" sz="1400" dirty="0">
              <a:latin typeface="Comic Sans MS" panose="030F0702030302020204" pitchFamily="66" charset="0"/>
            </a:endParaRPr>
          </a:p>
        </p:txBody>
      </p:sp>
      <p:sp>
        <p:nvSpPr>
          <p:cNvPr id="82954" name="Rectangle 53"/>
          <p:cNvSpPr/>
          <p:nvPr/>
        </p:nvSpPr>
        <p:spPr>
          <a:xfrm>
            <a:off x="3025775" y="2212975"/>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pic>
        <p:nvPicPr>
          <p:cNvPr id="82955" name="Picture 54" descr="http://210.43.128.200:8009/18/text/chapter2/images/028.gif"/>
          <p:cNvPicPr>
            <a:picLocks noChangeAspect="1"/>
          </p:cNvPicPr>
          <p:nvPr/>
        </p:nvPicPr>
        <p:blipFill>
          <a:blip r:embed="rId1" r:link="rId2"/>
          <a:stretch>
            <a:fillRect/>
          </a:stretch>
        </p:blipFill>
        <p:spPr>
          <a:xfrm>
            <a:off x="749300" y="3692525"/>
            <a:ext cx="7848600" cy="1752600"/>
          </a:xfrm>
          <a:prstGeom prst="rect">
            <a:avLst/>
          </a:prstGeom>
          <a:noFill/>
          <a:ln w="9525">
            <a:noFill/>
          </a:ln>
        </p:spPr>
      </p:pic>
    </p:spTree>
  </p:cSld>
  <p:clrMapOvr>
    <a:masterClrMapping/>
  </p:clrMapOvr>
  <p:transition spd="med">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83971"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83972" name="Rectangle 4"/>
          <p:cNvSpPr/>
          <p:nvPr/>
        </p:nvSpPr>
        <p:spPr>
          <a:xfrm>
            <a:off x="2895600" y="847725"/>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pic>
        <p:nvPicPr>
          <p:cNvPr id="83973" name="Picture 5" descr="http://210.43.128.200:8009/18/text/chapter2/images/rl2.13.gif"/>
          <p:cNvPicPr>
            <a:picLocks noChangeAspect="1"/>
          </p:cNvPicPr>
          <p:nvPr/>
        </p:nvPicPr>
        <p:blipFill>
          <a:blip r:embed="rId1" r:link="rId2"/>
          <a:stretch>
            <a:fillRect/>
          </a:stretch>
        </p:blipFill>
        <p:spPr>
          <a:xfrm>
            <a:off x="1447800" y="304800"/>
            <a:ext cx="5791200" cy="6172200"/>
          </a:xfrm>
          <a:prstGeom prst="rect">
            <a:avLst/>
          </a:prstGeom>
          <a:noFill/>
          <a:ln w="9525">
            <a:noFill/>
          </a:ln>
        </p:spPr>
      </p:pic>
    </p:spTree>
  </p:cSld>
  <p:clrMapOvr>
    <a:masterClrMapping/>
  </p:clrMapOvr>
  <p:transition spd="med">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84995"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84996" name="Rectangle 2"/>
          <p:cNvSpPr>
            <a:spLocks noGrp="1"/>
          </p:cNvSpPr>
          <p:nvPr>
            <p:ph type="title"/>
          </p:nvPr>
        </p:nvSpPr>
        <p:spPr>
          <a:ln/>
        </p:spPr>
        <p:txBody>
          <a:bodyPr vert="horz" wrap="square" lIns="91440" tIns="45720" rIns="91440" bIns="45720" anchor="b" anchorCtr="0"/>
          <a:p>
            <a:pPr eaLnBrk="1" hangingPunct="1"/>
            <a:endParaRPr lang="zh-CN" altLang="zh-CN" dirty="0"/>
          </a:p>
        </p:txBody>
      </p:sp>
      <p:sp>
        <p:nvSpPr>
          <p:cNvPr id="84997" name="Rectangle 3"/>
          <p:cNvSpPr>
            <a:spLocks noGrp="1"/>
          </p:cNvSpPr>
          <p:nvPr>
            <p:ph idx="1"/>
          </p:nvPr>
        </p:nvSpPr>
        <p:spPr>
          <a:ln/>
        </p:spPr>
        <p:txBody>
          <a:bodyPr vert="horz" wrap="square" lIns="91440" tIns="45720" rIns="91440" bIns="45720" anchor="t" anchorCtr="0"/>
          <a:p>
            <a:pPr eaLnBrk="1" hangingPunct="1">
              <a:lnSpc>
                <a:spcPct val="130000"/>
              </a:lnSpc>
              <a:spcBef>
                <a:spcPct val="0"/>
              </a:spcBef>
              <a:buNone/>
            </a:pPr>
            <a:r>
              <a:rPr lang="en-US" altLang="zh-CN" b="1" dirty="0"/>
              <a:t>(c)  h(n)=P(n)+3S(n)</a:t>
            </a:r>
            <a:endParaRPr lang="en-US" altLang="zh-CN" b="1" dirty="0"/>
          </a:p>
          <a:p>
            <a:pPr eaLnBrk="1" hangingPunct="1">
              <a:lnSpc>
                <a:spcPct val="130000"/>
              </a:lnSpc>
              <a:spcBef>
                <a:spcPct val="0"/>
              </a:spcBef>
              <a:buNone/>
            </a:pPr>
            <a:r>
              <a:rPr lang="en-US" altLang="zh-CN" b="1" dirty="0"/>
              <a:t>       P(n)</a:t>
            </a:r>
            <a:r>
              <a:rPr lang="zh-CN" altLang="en-US" b="1" dirty="0"/>
              <a:t>：每个数码离“家”距离的和。</a:t>
            </a:r>
            <a:endParaRPr lang="zh-CN" altLang="en-US" b="1" dirty="0"/>
          </a:p>
          <a:p>
            <a:pPr eaLnBrk="1" hangingPunct="1">
              <a:lnSpc>
                <a:spcPct val="130000"/>
              </a:lnSpc>
              <a:spcBef>
                <a:spcPct val="0"/>
              </a:spcBef>
              <a:buNone/>
            </a:pPr>
            <a:r>
              <a:rPr lang="zh-CN" altLang="en-US" b="1" dirty="0"/>
              <a:t>        </a:t>
            </a:r>
            <a:r>
              <a:rPr lang="en-US" altLang="zh-CN" b="1" dirty="0"/>
              <a:t>S(n)</a:t>
            </a:r>
            <a:r>
              <a:rPr lang="zh-CN" altLang="en-US" b="1" dirty="0"/>
              <a:t>：记分函数：</a:t>
            </a:r>
            <a:endParaRPr lang="zh-CN" altLang="en-US" b="1" dirty="0"/>
          </a:p>
          <a:p>
            <a:pPr eaLnBrk="1" hangingPunct="1">
              <a:buNone/>
            </a:pPr>
            <a:endParaRPr lang="en-US" altLang="zh-CN" dirty="0"/>
          </a:p>
        </p:txBody>
      </p:sp>
    </p:spTree>
  </p:cSld>
  <p:clrMapOvr>
    <a:masterClrMapping/>
  </p:clrMapOvr>
  <p:transition spd="med">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86019"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86020" name="Rectangle 2"/>
          <p:cNvSpPr>
            <a:spLocks noGrp="1"/>
          </p:cNvSpPr>
          <p:nvPr>
            <p:ph type="title"/>
          </p:nvPr>
        </p:nvSpPr>
        <p:spPr>
          <a:ln/>
        </p:spPr>
        <p:txBody>
          <a:bodyPr vert="horz" wrap="square" lIns="91440" tIns="45720" rIns="91440" bIns="45720" anchor="b" anchorCtr="0"/>
          <a:p>
            <a:pPr eaLnBrk="1" hangingPunct="1"/>
            <a:endParaRPr lang="zh-CN" altLang="zh-CN" dirty="0"/>
          </a:p>
        </p:txBody>
      </p:sp>
      <p:sp>
        <p:nvSpPr>
          <p:cNvPr id="404483" name="Rectangle 3"/>
          <p:cNvSpPr>
            <a:spLocks noGrp="1"/>
          </p:cNvSpPr>
          <p:nvPr>
            <p:ph idx="1"/>
          </p:nvPr>
        </p:nvSpPr>
        <p:spPr>
          <a:xfrm>
            <a:off x="838200" y="2362200"/>
            <a:ext cx="7910513" cy="3724275"/>
          </a:xfrm>
          <a:ln/>
        </p:spPr>
        <p:txBody>
          <a:bodyPr vert="horz" wrap="square" lIns="91440" tIns="45720" rIns="91440" bIns="45720" anchor="t" anchorCtr="0"/>
          <a:p>
            <a:pPr eaLnBrk="1" hangingPunct="1"/>
            <a:r>
              <a:rPr lang="zh-CN" altLang="en-US" sz="2000" b="1" dirty="0"/>
              <a:t>对于中心方格，若有数码，记</a:t>
            </a:r>
            <a:r>
              <a:rPr lang="en-US" altLang="zh-CN" sz="2000" b="1" dirty="0"/>
              <a:t>1</a:t>
            </a:r>
            <a:r>
              <a:rPr lang="zh-CN" altLang="en-US" sz="2000" b="1" dirty="0"/>
              <a:t>分，否则记</a:t>
            </a:r>
            <a:r>
              <a:rPr lang="en-US" altLang="zh-CN" sz="2000" b="1" dirty="0"/>
              <a:t>0</a:t>
            </a:r>
            <a:r>
              <a:rPr lang="zh-CN" altLang="en-US" sz="2000" b="1" dirty="0"/>
              <a:t>分。</a:t>
            </a:r>
            <a:endParaRPr lang="zh-CN" altLang="en-US" sz="2000" b="1" dirty="0"/>
          </a:p>
          <a:p>
            <a:pPr eaLnBrk="1" hangingPunct="1"/>
            <a:r>
              <a:rPr lang="zh-CN" altLang="en-US" sz="2000" b="1" dirty="0"/>
              <a:t>对非中心的外围上的数码，沿顺时针方向依次检查每个数码：若此数码与其后面的数码与目标中顺序不同（若此数码后面的数码不是它在目标状态的后继），则记</a:t>
            </a:r>
            <a:r>
              <a:rPr lang="en-US" altLang="zh-CN" sz="2000" b="1" dirty="0"/>
              <a:t>2</a:t>
            </a:r>
            <a:r>
              <a:rPr lang="zh-CN" altLang="en-US" sz="2000" b="1" dirty="0"/>
              <a:t>分，否则记</a:t>
            </a:r>
            <a:r>
              <a:rPr lang="en-US" altLang="zh-CN" sz="2000" b="1" dirty="0"/>
              <a:t>0</a:t>
            </a:r>
            <a:r>
              <a:rPr lang="zh-CN" altLang="en-US" sz="2000" b="1" dirty="0"/>
              <a:t>分。</a:t>
            </a:r>
            <a:endParaRPr lang="zh-CN" altLang="en-US" sz="2000" b="1" dirty="0"/>
          </a:p>
          <a:p>
            <a:pPr eaLnBrk="1" hangingPunct="1">
              <a:buNone/>
            </a:pPr>
            <a:endParaRPr lang="zh-CN" altLang="en-US" sz="2000" b="1" dirty="0"/>
          </a:p>
          <a:p>
            <a:pPr eaLnBrk="1" hangingPunct="1">
              <a:buNone/>
            </a:pPr>
            <a:endParaRPr lang="zh-CN" altLang="en-US" sz="2000" b="1" dirty="0"/>
          </a:p>
          <a:p>
            <a:pPr eaLnBrk="1" hangingPunct="1">
              <a:buNone/>
            </a:pPr>
            <a:endParaRPr lang="zh-CN" altLang="en-US" sz="2000" b="1" dirty="0"/>
          </a:p>
          <a:p>
            <a:pPr eaLnBrk="1" hangingPunct="1">
              <a:buNone/>
            </a:pPr>
            <a:endParaRPr lang="zh-CN" altLang="en-US" sz="2000" b="1" dirty="0"/>
          </a:p>
          <a:p>
            <a:pPr eaLnBrk="1" hangingPunct="1">
              <a:buNone/>
            </a:pPr>
            <a:endParaRPr lang="zh-CN" altLang="en-US" sz="2000" b="1" dirty="0"/>
          </a:p>
          <a:p>
            <a:pPr algn="just" eaLnBrk="1" hangingPunct="1">
              <a:buNone/>
            </a:pPr>
            <a:r>
              <a:rPr lang="en-US" altLang="zh-CN" sz="2000" b="1" dirty="0">
                <a:solidFill>
                  <a:srgbClr val="000000"/>
                </a:solidFill>
                <a:latin typeface="Times New Roman" panose="02020603050405020304" pitchFamily="18" charset="0"/>
                <a:cs typeface="Times New Roman" panose="02020603050405020304" pitchFamily="18" charset="0"/>
              </a:rPr>
              <a:t>P(n)=1</a:t>
            </a:r>
            <a:r>
              <a:rPr lang="zh-CN" altLang="en-US" sz="2000" b="1" dirty="0">
                <a:solidFill>
                  <a:srgbClr val="000000"/>
                </a:solidFill>
                <a:latin typeface="Times New Roman" panose="02020603050405020304" pitchFamily="18" charset="0"/>
                <a:cs typeface="Times New Roman" panose="02020603050405020304" pitchFamily="18" charset="0"/>
              </a:rPr>
              <a:t>＋</a:t>
            </a:r>
            <a:r>
              <a:rPr lang="en-US" altLang="zh-CN" sz="2000" b="1" dirty="0">
                <a:solidFill>
                  <a:srgbClr val="000000"/>
                </a:solidFill>
                <a:latin typeface="Times New Roman" panose="02020603050405020304" pitchFamily="18" charset="0"/>
                <a:cs typeface="Times New Roman" panose="02020603050405020304" pitchFamily="18" charset="0"/>
              </a:rPr>
              <a:t>l</a:t>
            </a:r>
            <a:r>
              <a:rPr lang="zh-CN" altLang="en-US" sz="2000" b="1" dirty="0">
                <a:solidFill>
                  <a:srgbClr val="000000"/>
                </a:solidFill>
                <a:latin typeface="Times New Roman" panose="02020603050405020304" pitchFamily="18" charset="0"/>
                <a:cs typeface="Times New Roman" panose="02020603050405020304" pitchFamily="18" charset="0"/>
              </a:rPr>
              <a:t>＋ </a:t>
            </a:r>
            <a:r>
              <a:rPr lang="en-US" altLang="zh-CN" sz="2000" b="1" dirty="0">
                <a:solidFill>
                  <a:srgbClr val="000000"/>
                </a:solidFill>
                <a:latin typeface="Times New Roman" panose="02020603050405020304" pitchFamily="18" charset="0"/>
                <a:cs typeface="Times New Roman" panose="02020603050405020304" pitchFamily="18" charset="0"/>
              </a:rPr>
              <a:t>2</a:t>
            </a:r>
            <a:r>
              <a:rPr lang="zh-CN" altLang="en-US" sz="2000" b="1" dirty="0">
                <a:solidFill>
                  <a:srgbClr val="000000"/>
                </a:solidFill>
                <a:latin typeface="Times New Roman" panose="02020603050405020304" pitchFamily="18" charset="0"/>
                <a:cs typeface="Times New Roman" panose="02020603050405020304" pitchFamily="18" charset="0"/>
              </a:rPr>
              <a:t>＋</a:t>
            </a:r>
            <a:r>
              <a:rPr lang="en-US" altLang="zh-CN" sz="2000" b="1" dirty="0">
                <a:solidFill>
                  <a:srgbClr val="000000"/>
                </a:solidFill>
                <a:latin typeface="Times New Roman" panose="02020603050405020304" pitchFamily="18" charset="0"/>
                <a:cs typeface="Times New Roman" panose="02020603050405020304" pitchFamily="18" charset="0"/>
              </a:rPr>
              <a:t>l</a:t>
            </a:r>
            <a:r>
              <a:rPr lang="zh-CN" altLang="en-US" sz="2000" b="1" dirty="0">
                <a:solidFill>
                  <a:srgbClr val="000000"/>
                </a:solidFill>
                <a:latin typeface="Times New Roman" panose="02020603050405020304" pitchFamily="18" charset="0"/>
                <a:cs typeface="Times New Roman" panose="02020603050405020304" pitchFamily="18" charset="0"/>
              </a:rPr>
              <a:t>＋</a:t>
            </a:r>
            <a:r>
              <a:rPr lang="en-US" altLang="zh-CN" sz="2000" b="1" dirty="0">
                <a:solidFill>
                  <a:srgbClr val="000000"/>
                </a:solidFill>
                <a:latin typeface="Times New Roman" panose="02020603050405020304" pitchFamily="18" charset="0"/>
                <a:cs typeface="Times New Roman" panose="02020603050405020304" pitchFamily="18" charset="0"/>
              </a:rPr>
              <a:t>1</a:t>
            </a:r>
            <a:r>
              <a:rPr lang="zh-CN" altLang="en-US" sz="2000" b="1" dirty="0">
                <a:solidFill>
                  <a:srgbClr val="000000"/>
                </a:solidFill>
                <a:latin typeface="Times New Roman" panose="02020603050405020304" pitchFamily="18" charset="0"/>
                <a:cs typeface="Times New Roman" panose="02020603050405020304" pitchFamily="18" charset="0"/>
              </a:rPr>
              <a:t>＋</a:t>
            </a:r>
            <a:r>
              <a:rPr lang="en-US" altLang="zh-CN" sz="2000" b="1" dirty="0">
                <a:solidFill>
                  <a:srgbClr val="000000"/>
                </a:solidFill>
                <a:latin typeface="Times New Roman" panose="02020603050405020304" pitchFamily="18" charset="0"/>
                <a:cs typeface="Times New Roman" panose="02020603050405020304" pitchFamily="18" charset="0"/>
              </a:rPr>
              <a:t>3</a:t>
            </a:r>
            <a:r>
              <a:rPr lang="zh-CN" altLang="en-US" sz="2000" b="1" dirty="0">
                <a:solidFill>
                  <a:srgbClr val="000000"/>
                </a:solidFill>
                <a:latin typeface="Times New Roman" panose="02020603050405020304" pitchFamily="18" charset="0"/>
                <a:cs typeface="Times New Roman" panose="02020603050405020304" pitchFamily="18" charset="0"/>
              </a:rPr>
              <a:t>＋</a:t>
            </a:r>
            <a:r>
              <a:rPr lang="en-US" altLang="zh-CN" sz="2000" b="1" dirty="0">
                <a:solidFill>
                  <a:srgbClr val="000000"/>
                </a:solidFill>
                <a:latin typeface="Times New Roman" panose="02020603050405020304" pitchFamily="18" charset="0"/>
                <a:cs typeface="Times New Roman" panose="02020603050405020304" pitchFamily="18" charset="0"/>
              </a:rPr>
              <a:t>0</a:t>
            </a:r>
            <a:r>
              <a:rPr lang="zh-CN" altLang="en-US" sz="2000" b="1" dirty="0">
                <a:solidFill>
                  <a:srgbClr val="000000"/>
                </a:solidFill>
                <a:latin typeface="Times New Roman" panose="02020603050405020304" pitchFamily="18" charset="0"/>
                <a:cs typeface="Times New Roman" panose="02020603050405020304" pitchFamily="18" charset="0"/>
              </a:rPr>
              <a:t>＋</a:t>
            </a:r>
            <a:r>
              <a:rPr lang="en-US" altLang="zh-CN" sz="2000" b="1" dirty="0">
                <a:solidFill>
                  <a:srgbClr val="000000"/>
                </a:solidFill>
                <a:latin typeface="Times New Roman" panose="02020603050405020304" pitchFamily="18" charset="0"/>
                <a:cs typeface="Times New Roman" panose="02020603050405020304" pitchFamily="18" charset="0"/>
              </a:rPr>
              <a:t>2= 11</a:t>
            </a:r>
            <a:endParaRPr lang="en-US" altLang="zh-CN" sz="2000" b="1" dirty="0">
              <a:solidFill>
                <a:srgbClr val="000000"/>
              </a:solidFill>
              <a:latin typeface="Times New Roman" panose="02020603050405020304" pitchFamily="18" charset="0"/>
              <a:cs typeface="Times New Roman" panose="02020603050405020304" pitchFamily="18" charset="0"/>
            </a:endParaRPr>
          </a:p>
          <a:p>
            <a:pPr algn="just" eaLnBrk="1" hangingPunct="1">
              <a:buNone/>
            </a:pPr>
            <a:r>
              <a:rPr lang="en-US" altLang="zh-CN" sz="2000" b="1" dirty="0">
                <a:solidFill>
                  <a:srgbClr val="000000"/>
                </a:solidFill>
                <a:latin typeface="Times New Roman" panose="02020603050405020304" pitchFamily="18" charset="0"/>
                <a:cs typeface="Times New Roman" panose="02020603050405020304" pitchFamily="18" charset="0"/>
              </a:rPr>
              <a:t>S(n)=2</a:t>
            </a:r>
            <a:r>
              <a:rPr lang="zh-CN" altLang="en-US" sz="2000" b="1" dirty="0">
                <a:solidFill>
                  <a:srgbClr val="000000"/>
                </a:solidFill>
                <a:latin typeface="Times New Roman" panose="02020603050405020304" pitchFamily="18" charset="0"/>
                <a:cs typeface="Times New Roman" panose="02020603050405020304" pitchFamily="18" charset="0"/>
              </a:rPr>
              <a:t>＋</a:t>
            </a:r>
            <a:r>
              <a:rPr lang="en-US" altLang="zh-CN" sz="2000" b="1" dirty="0">
                <a:solidFill>
                  <a:srgbClr val="000000"/>
                </a:solidFill>
                <a:latin typeface="Times New Roman" panose="02020603050405020304" pitchFamily="18" charset="0"/>
                <a:cs typeface="Times New Roman" panose="02020603050405020304" pitchFamily="18" charset="0"/>
              </a:rPr>
              <a:t>2</a:t>
            </a:r>
            <a:r>
              <a:rPr lang="zh-CN" altLang="en-US" sz="2000" b="1" dirty="0">
                <a:solidFill>
                  <a:srgbClr val="000000"/>
                </a:solidFill>
                <a:latin typeface="Times New Roman" panose="02020603050405020304" pitchFamily="18" charset="0"/>
                <a:cs typeface="Times New Roman" panose="02020603050405020304" pitchFamily="18" charset="0"/>
              </a:rPr>
              <a:t>＋</a:t>
            </a:r>
            <a:r>
              <a:rPr lang="en-US" altLang="zh-CN" sz="2000" b="1" dirty="0">
                <a:solidFill>
                  <a:srgbClr val="000000"/>
                </a:solidFill>
                <a:latin typeface="Times New Roman" panose="02020603050405020304" pitchFamily="18" charset="0"/>
                <a:cs typeface="Times New Roman" panose="02020603050405020304" pitchFamily="18" charset="0"/>
              </a:rPr>
              <a:t>2</a:t>
            </a:r>
            <a:r>
              <a:rPr lang="zh-CN" altLang="en-US" sz="2000" b="1" dirty="0">
                <a:solidFill>
                  <a:srgbClr val="000000"/>
                </a:solidFill>
                <a:latin typeface="Times New Roman" panose="02020603050405020304" pitchFamily="18" charset="0"/>
                <a:cs typeface="Times New Roman" panose="02020603050405020304" pitchFamily="18" charset="0"/>
              </a:rPr>
              <a:t>＋</a:t>
            </a:r>
            <a:r>
              <a:rPr lang="en-US" altLang="zh-CN" sz="2000" b="1" dirty="0">
                <a:solidFill>
                  <a:srgbClr val="000000"/>
                </a:solidFill>
                <a:latin typeface="Times New Roman" panose="02020603050405020304" pitchFamily="18" charset="0"/>
                <a:cs typeface="Times New Roman" panose="02020603050405020304" pitchFamily="18" charset="0"/>
              </a:rPr>
              <a:t>2</a:t>
            </a:r>
            <a:r>
              <a:rPr lang="zh-CN" altLang="en-US" sz="2000" b="1" dirty="0">
                <a:solidFill>
                  <a:srgbClr val="000000"/>
                </a:solidFill>
                <a:latin typeface="Times New Roman" panose="02020603050405020304" pitchFamily="18" charset="0"/>
                <a:cs typeface="Times New Roman" panose="02020603050405020304" pitchFamily="18" charset="0"/>
              </a:rPr>
              <a:t>＋</a:t>
            </a:r>
            <a:r>
              <a:rPr lang="en-US" altLang="zh-CN" sz="2000" b="1" dirty="0">
                <a:solidFill>
                  <a:srgbClr val="000000"/>
                </a:solidFill>
                <a:latin typeface="Times New Roman" panose="02020603050405020304" pitchFamily="18" charset="0"/>
                <a:cs typeface="Times New Roman" panose="02020603050405020304" pitchFamily="18" charset="0"/>
              </a:rPr>
              <a:t>2</a:t>
            </a:r>
            <a:r>
              <a:rPr lang="zh-CN" altLang="en-US" sz="2000" b="1" dirty="0">
                <a:solidFill>
                  <a:srgbClr val="000000"/>
                </a:solidFill>
                <a:latin typeface="Times New Roman" panose="02020603050405020304" pitchFamily="18" charset="0"/>
                <a:cs typeface="Times New Roman" panose="02020603050405020304" pitchFamily="18" charset="0"/>
              </a:rPr>
              <a:t>＋</a:t>
            </a:r>
            <a:r>
              <a:rPr lang="en-US" altLang="zh-CN" sz="2000" b="1" dirty="0">
                <a:solidFill>
                  <a:srgbClr val="000000"/>
                </a:solidFill>
                <a:latin typeface="Times New Roman" panose="02020603050405020304" pitchFamily="18" charset="0"/>
                <a:cs typeface="Times New Roman" panose="02020603050405020304" pitchFamily="18" charset="0"/>
              </a:rPr>
              <a:t>2</a:t>
            </a:r>
            <a:r>
              <a:rPr lang="zh-CN" altLang="en-US" sz="2000" b="1" dirty="0">
                <a:solidFill>
                  <a:srgbClr val="000000"/>
                </a:solidFill>
                <a:latin typeface="Times New Roman" panose="02020603050405020304" pitchFamily="18" charset="0"/>
                <a:cs typeface="Times New Roman" panose="02020603050405020304" pitchFamily="18" charset="0"/>
              </a:rPr>
              <a:t>＋</a:t>
            </a:r>
            <a:r>
              <a:rPr lang="en-US" altLang="zh-CN" sz="2000" b="1" dirty="0">
                <a:solidFill>
                  <a:srgbClr val="000000"/>
                </a:solidFill>
                <a:latin typeface="Times New Roman" panose="02020603050405020304" pitchFamily="18" charset="0"/>
                <a:cs typeface="Times New Roman" panose="02020603050405020304" pitchFamily="18" charset="0"/>
              </a:rPr>
              <a:t>2</a:t>
            </a:r>
            <a:r>
              <a:rPr lang="zh-CN" altLang="en-US" sz="2000" b="1" dirty="0">
                <a:solidFill>
                  <a:srgbClr val="000000"/>
                </a:solidFill>
                <a:latin typeface="Times New Roman" panose="02020603050405020304" pitchFamily="18" charset="0"/>
                <a:cs typeface="Times New Roman" panose="02020603050405020304" pitchFamily="18" charset="0"/>
              </a:rPr>
              <a:t>＋</a:t>
            </a:r>
            <a:r>
              <a:rPr lang="en-US" altLang="zh-CN" sz="2000" b="1" dirty="0">
                <a:solidFill>
                  <a:srgbClr val="000000"/>
                </a:solidFill>
                <a:latin typeface="Times New Roman" panose="02020603050405020304" pitchFamily="18" charset="0"/>
                <a:cs typeface="Times New Roman" panose="02020603050405020304" pitchFamily="18" charset="0"/>
              </a:rPr>
              <a:t>l=15</a:t>
            </a:r>
            <a:endParaRPr lang="en-US" altLang="zh-CN" sz="2000" b="1" dirty="0">
              <a:solidFill>
                <a:srgbClr val="000000"/>
              </a:solidFill>
              <a:latin typeface="Times New Roman" panose="02020603050405020304" pitchFamily="18" charset="0"/>
              <a:cs typeface="Times New Roman" panose="02020603050405020304" pitchFamily="18" charset="0"/>
            </a:endParaRPr>
          </a:p>
          <a:p>
            <a:pPr algn="just" eaLnBrk="1" hangingPunct="1">
              <a:buNone/>
            </a:pPr>
            <a:r>
              <a:rPr lang="en-US" altLang="zh-CN" sz="2000" b="1" dirty="0">
                <a:solidFill>
                  <a:srgbClr val="000000"/>
                </a:solidFill>
                <a:latin typeface="Times New Roman" panose="02020603050405020304" pitchFamily="18" charset="0"/>
                <a:cs typeface="Times New Roman" panose="02020603050405020304" pitchFamily="18" charset="0"/>
              </a:rPr>
              <a:t> </a:t>
            </a:r>
            <a:r>
              <a:rPr lang="zh-CN" altLang="en-US" sz="2000" b="1" dirty="0">
                <a:solidFill>
                  <a:srgbClr val="000000"/>
                </a:solidFill>
                <a:latin typeface="Times New Roman" panose="02020603050405020304" pitchFamily="18" charset="0"/>
                <a:cs typeface="Times New Roman" panose="02020603050405020304" pitchFamily="18" charset="0"/>
              </a:rPr>
              <a:t>所以</a:t>
            </a:r>
            <a:r>
              <a:rPr lang="en-US" altLang="zh-CN" sz="2000" b="1" dirty="0">
                <a:solidFill>
                  <a:srgbClr val="000000"/>
                </a:solidFill>
                <a:latin typeface="Times New Roman" panose="02020603050405020304" pitchFamily="18" charset="0"/>
                <a:cs typeface="Times New Roman" panose="02020603050405020304" pitchFamily="18" charset="0"/>
              </a:rPr>
              <a:t>:h(n)= P(n)</a:t>
            </a:r>
            <a:r>
              <a:rPr lang="zh-CN" altLang="en-US" sz="2000" b="1" dirty="0">
                <a:solidFill>
                  <a:srgbClr val="000000"/>
                </a:solidFill>
                <a:latin typeface="Times New Roman" panose="02020603050405020304" pitchFamily="18" charset="0"/>
                <a:cs typeface="Times New Roman" panose="02020603050405020304" pitchFamily="18" charset="0"/>
              </a:rPr>
              <a:t>＋ </a:t>
            </a:r>
            <a:r>
              <a:rPr lang="en-US" altLang="zh-CN" sz="2000" b="1" dirty="0">
                <a:solidFill>
                  <a:srgbClr val="000000"/>
                </a:solidFill>
                <a:latin typeface="Times New Roman" panose="02020603050405020304" pitchFamily="18" charset="0"/>
                <a:cs typeface="Times New Roman" panose="02020603050405020304" pitchFamily="18" charset="0"/>
              </a:rPr>
              <a:t>3S(n)=11</a:t>
            </a:r>
            <a:r>
              <a:rPr lang="zh-CN" altLang="en-US" sz="2000" b="1" dirty="0">
                <a:solidFill>
                  <a:srgbClr val="000000"/>
                </a:solidFill>
                <a:latin typeface="Times New Roman" panose="02020603050405020304" pitchFamily="18" charset="0"/>
                <a:cs typeface="Times New Roman" panose="02020603050405020304" pitchFamily="18" charset="0"/>
              </a:rPr>
              <a:t>＋</a:t>
            </a:r>
            <a:r>
              <a:rPr lang="en-US" altLang="zh-CN" sz="2000" b="1" dirty="0">
                <a:solidFill>
                  <a:srgbClr val="000000"/>
                </a:solidFill>
                <a:latin typeface="Times New Roman" panose="02020603050405020304" pitchFamily="18" charset="0"/>
                <a:cs typeface="Times New Roman" panose="02020603050405020304" pitchFamily="18" charset="0"/>
              </a:rPr>
              <a:t>3×15=56</a:t>
            </a:r>
            <a:endParaRPr lang="en-US" altLang="zh-CN" b="1" dirty="0"/>
          </a:p>
        </p:txBody>
      </p:sp>
      <p:graphicFrame>
        <p:nvGraphicFramePr>
          <p:cNvPr id="404504" name="Group 24"/>
          <p:cNvGraphicFramePr>
            <a:graphicFrameLocks noGrp="1"/>
          </p:cNvGraphicFramePr>
          <p:nvPr/>
        </p:nvGraphicFramePr>
        <p:xfrm>
          <a:off x="5003800" y="3716338"/>
          <a:ext cx="1296988" cy="1371600"/>
        </p:xfrm>
        <a:graphic>
          <a:graphicData uri="http://schemas.openxmlformats.org/drawingml/2006/table">
            <a:tbl>
              <a:tblPr/>
              <a:tblGrid>
                <a:gridCol w="433388"/>
                <a:gridCol w="431800"/>
                <a:gridCol w="431800"/>
              </a:tblGrid>
              <a:tr h="358775">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4542" name="Group 62"/>
          <p:cNvGraphicFramePr>
            <a:graphicFrameLocks noGrp="1"/>
          </p:cNvGraphicFramePr>
          <p:nvPr/>
        </p:nvGraphicFramePr>
        <p:xfrm>
          <a:off x="1763713" y="3717925"/>
          <a:ext cx="1296988" cy="1371600"/>
        </p:xfrm>
        <a:graphic>
          <a:graphicData uri="http://schemas.openxmlformats.org/drawingml/2006/table">
            <a:tbl>
              <a:tblPr/>
              <a:tblGrid>
                <a:gridCol w="433387"/>
                <a:gridCol w="431800"/>
                <a:gridCol w="431800"/>
              </a:tblGrid>
              <a:tr h="358775">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75000"/>
                        <a:defRPr sz="20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tx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tx1"/>
                        </a:buClr>
                        <a:buSzPct val="80000"/>
                        <a:defRPr sz="16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defRPr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058" name="Rectangle 80"/>
          <p:cNvSpPr/>
          <p:nvPr/>
        </p:nvSpPr>
        <p:spPr>
          <a:xfrm>
            <a:off x="1592263" y="5013325"/>
            <a:ext cx="477996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r>
              <a:rPr lang="zh-CN" altLang="en-US" sz="2400" b="1" dirty="0">
                <a:latin typeface="Times New Roman" panose="02020603050405020304" pitchFamily="18" charset="0"/>
              </a:rPr>
              <a:t>八数码难题的初始状态与目标状态</a:t>
            </a:r>
            <a:endParaRPr lang="zh-CN" altLang="en-US" sz="2400" b="1" dirty="0">
              <a:latin typeface="Times New Roman" panose="020206030504050203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4483">
                                            <p:txEl>
                                              <p:charRg st="0" end="23"/>
                                            </p:txEl>
                                          </p:spTgt>
                                        </p:tgtEl>
                                        <p:attrNameLst>
                                          <p:attrName>style.visibility</p:attrName>
                                        </p:attrNameLst>
                                      </p:cBhvr>
                                      <p:to>
                                        <p:strVal val="visible"/>
                                      </p:to>
                                    </p:set>
                                    <p:anim calcmode="lin" valueType="num">
                                      <p:cBhvr additive="base">
                                        <p:cTn id="7" dur="500" fill="hold"/>
                                        <p:tgtEl>
                                          <p:spTgt spid="404483">
                                            <p:txEl>
                                              <p:charRg st="0" end="2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4483">
                                            <p:txEl>
                                              <p:charRg st="0" end="2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4483">
                                            <p:txEl>
                                              <p:charRg st="23" end="104"/>
                                            </p:txEl>
                                          </p:spTgt>
                                        </p:tgtEl>
                                        <p:attrNameLst>
                                          <p:attrName>style.visibility</p:attrName>
                                        </p:attrNameLst>
                                      </p:cBhvr>
                                      <p:to>
                                        <p:strVal val="visible"/>
                                      </p:to>
                                    </p:set>
                                    <p:anim calcmode="lin" valueType="num">
                                      <p:cBhvr additive="base">
                                        <p:cTn id="13" dur="500" fill="hold"/>
                                        <p:tgtEl>
                                          <p:spTgt spid="404483">
                                            <p:txEl>
                                              <p:charRg st="23" end="10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4483">
                                            <p:txEl>
                                              <p:charRg st="23" end="10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4483">
                                            <p:txEl>
                                              <p:charRg st="109" end="135"/>
                                            </p:txEl>
                                          </p:spTgt>
                                        </p:tgtEl>
                                        <p:attrNameLst>
                                          <p:attrName>style.visibility</p:attrName>
                                        </p:attrNameLst>
                                      </p:cBhvr>
                                      <p:to>
                                        <p:strVal val="visible"/>
                                      </p:to>
                                    </p:set>
                                    <p:anim calcmode="lin" valueType="num">
                                      <p:cBhvr additive="base">
                                        <p:cTn id="19" dur="500" fill="hold"/>
                                        <p:tgtEl>
                                          <p:spTgt spid="404483">
                                            <p:txEl>
                                              <p:charRg st="109" end="13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4483">
                                            <p:txEl>
                                              <p:charRg st="109" end="13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4483">
                                            <p:txEl>
                                              <p:charRg st="135" end="159"/>
                                            </p:txEl>
                                          </p:spTgt>
                                        </p:tgtEl>
                                        <p:attrNameLst>
                                          <p:attrName>style.visibility</p:attrName>
                                        </p:attrNameLst>
                                      </p:cBhvr>
                                      <p:to>
                                        <p:strVal val="visible"/>
                                      </p:to>
                                    </p:set>
                                    <p:anim calcmode="lin" valueType="num">
                                      <p:cBhvr additive="base">
                                        <p:cTn id="25" dur="500" fill="hold"/>
                                        <p:tgtEl>
                                          <p:spTgt spid="404483">
                                            <p:txEl>
                                              <p:charRg st="135" end="15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4483">
                                            <p:txEl>
                                              <p:charRg st="135" end="15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04483">
                                            <p:txEl>
                                              <p:charRg st="159" end="192"/>
                                            </p:txEl>
                                          </p:spTgt>
                                        </p:tgtEl>
                                        <p:attrNameLst>
                                          <p:attrName>style.visibility</p:attrName>
                                        </p:attrNameLst>
                                      </p:cBhvr>
                                      <p:to>
                                        <p:strVal val="visible"/>
                                      </p:to>
                                    </p:set>
                                    <p:anim calcmode="lin" valueType="num">
                                      <p:cBhvr additive="base">
                                        <p:cTn id="31" dur="500" fill="hold"/>
                                        <p:tgtEl>
                                          <p:spTgt spid="404483">
                                            <p:txEl>
                                              <p:charRg st="159" end="19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4483">
                                            <p:txEl>
                                              <p:charRg st="159" end="19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87043"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pic>
        <p:nvPicPr>
          <p:cNvPr id="87044" name="Picture 4" descr="http://210.43.128.200:8009/18/text/chapter2/images/rl2.18.gif"/>
          <p:cNvPicPr>
            <a:picLocks noChangeAspect="1"/>
          </p:cNvPicPr>
          <p:nvPr/>
        </p:nvPicPr>
        <p:blipFill>
          <a:blip r:embed="rId1" r:link="rId2"/>
          <a:stretch>
            <a:fillRect/>
          </a:stretch>
        </p:blipFill>
        <p:spPr>
          <a:xfrm>
            <a:off x="1752600" y="0"/>
            <a:ext cx="5105400" cy="6858000"/>
          </a:xfrm>
          <a:prstGeom prst="rect">
            <a:avLst/>
          </a:prstGeom>
          <a:noFill/>
          <a:ln w="9525">
            <a:noFill/>
          </a:ln>
        </p:spPr>
      </p:pic>
    </p:spTree>
  </p:cSld>
  <p:clrMapOvr>
    <a:masterClrMapping/>
  </p:clrMapOvr>
  <p:transition spd="med">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88067"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88068" name="Text Box 4"/>
          <p:cNvSpPr txBox="1"/>
          <p:nvPr/>
        </p:nvSpPr>
        <p:spPr>
          <a:xfrm>
            <a:off x="823913" y="2444750"/>
            <a:ext cx="7924800" cy="41148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50000"/>
              </a:spcBef>
              <a:buClrTx/>
              <a:buSzTx/>
            </a:pPr>
            <a:r>
              <a:rPr lang="zh-CN" altLang="en-US" sz="2000" dirty="0">
                <a:solidFill>
                  <a:srgbClr val="000000"/>
                </a:solidFill>
                <a:latin typeface="宋体" panose="02010600030101010101" pitchFamily="2" charset="-122"/>
              </a:rPr>
              <a:t>该例子给了一个不满足</a:t>
            </a:r>
            <a:r>
              <a:rPr lang="en-US" altLang="zh-CN" sz="2000" dirty="0">
                <a:solidFill>
                  <a:srgbClr val="000000"/>
                </a:solidFill>
                <a:latin typeface="宋体" panose="02010600030101010101" pitchFamily="2" charset="-122"/>
              </a:rPr>
              <a:t>A*</a:t>
            </a:r>
            <a:r>
              <a:rPr lang="zh-CN" altLang="en-US" sz="2000" dirty="0">
                <a:solidFill>
                  <a:srgbClr val="000000"/>
                </a:solidFill>
                <a:latin typeface="宋体" panose="02010600030101010101" pitchFamily="2" charset="-122"/>
              </a:rPr>
              <a:t>条件的</a:t>
            </a:r>
            <a:r>
              <a:rPr lang="en-US" altLang="zh-CN" sz="2000" dirty="0">
                <a:solidFill>
                  <a:srgbClr val="000000"/>
                </a:solidFill>
                <a:latin typeface="宋体" panose="02010600030101010101" pitchFamily="2" charset="-122"/>
              </a:rPr>
              <a:t>h</a:t>
            </a:r>
            <a:r>
              <a:rPr lang="zh-CN" altLang="en-US" sz="2000" dirty="0">
                <a:solidFill>
                  <a:srgbClr val="000000"/>
                </a:solidFill>
                <a:latin typeface="宋体" panose="02010600030101010101" pitchFamily="2" charset="-122"/>
              </a:rPr>
              <a:t>函数。从图上可以看出，启发效果非常的好，对于需要</a:t>
            </a:r>
            <a:r>
              <a:rPr lang="en-US" altLang="zh-CN" sz="2000" dirty="0">
                <a:solidFill>
                  <a:srgbClr val="000000"/>
                </a:solidFill>
                <a:latin typeface="宋体" panose="02010600030101010101" pitchFamily="2" charset="-122"/>
              </a:rPr>
              <a:t>18</a:t>
            </a:r>
            <a:r>
              <a:rPr lang="zh-CN" altLang="en-US" sz="2000" dirty="0">
                <a:solidFill>
                  <a:srgbClr val="000000"/>
                </a:solidFill>
                <a:latin typeface="宋体" panose="02010600030101010101" pitchFamily="2" charset="-122"/>
              </a:rPr>
              <a:t>步才能完成的</a:t>
            </a:r>
            <a:r>
              <a:rPr lang="en-US" altLang="zh-CN" sz="2000" dirty="0">
                <a:solidFill>
                  <a:srgbClr val="000000"/>
                </a:solidFill>
                <a:latin typeface="宋体" panose="02010600030101010101" pitchFamily="2" charset="-122"/>
              </a:rPr>
              <a:t>8</a:t>
            </a:r>
            <a:r>
              <a:rPr lang="zh-CN" altLang="en-US" sz="2000" dirty="0">
                <a:solidFill>
                  <a:srgbClr val="000000"/>
                </a:solidFill>
                <a:latin typeface="宋体" panose="02010600030101010101" pitchFamily="2" charset="-122"/>
              </a:rPr>
              <a:t>数码问题，几乎没有扩展什么多余的节点，就找到了解路径。</a:t>
            </a:r>
            <a:endParaRPr lang="zh-CN" altLang="en-US" sz="2000" dirty="0">
              <a:solidFill>
                <a:srgbClr val="000000"/>
              </a:solidFill>
              <a:latin typeface="宋体" panose="02010600030101010101" pitchFamily="2" charset="-122"/>
            </a:endParaRPr>
          </a:p>
          <a:p>
            <a:pPr marL="0" lvl="0" indent="0" eaLnBrk="1" hangingPunct="1">
              <a:spcBef>
                <a:spcPct val="50000"/>
              </a:spcBef>
              <a:buClrTx/>
              <a:buSzTx/>
            </a:pPr>
            <a:r>
              <a:rPr lang="zh-CN" altLang="en-US" sz="2000" dirty="0">
                <a:solidFill>
                  <a:srgbClr val="000000"/>
                </a:solidFill>
                <a:latin typeface="宋体" panose="02010600030101010101" pitchFamily="2" charset="-122"/>
              </a:rPr>
              <a:t>这里所用的方法一是组合两个不同的启发函数；二是采取加权的方法（这里对</a:t>
            </a:r>
            <a:r>
              <a:rPr lang="en-US" altLang="zh-CN" sz="2000" dirty="0">
                <a:solidFill>
                  <a:srgbClr val="000000"/>
                </a:solidFill>
                <a:latin typeface="宋体" panose="02010600030101010101" pitchFamily="2" charset="-122"/>
              </a:rPr>
              <a:t>S(n)</a:t>
            </a:r>
            <a:r>
              <a:rPr lang="zh-CN" altLang="en-US" sz="2000" dirty="0">
                <a:solidFill>
                  <a:srgbClr val="000000"/>
                </a:solidFill>
                <a:latin typeface="宋体" panose="02010600030101010101" pitchFamily="2" charset="-122"/>
              </a:rPr>
              <a:t>加权为</a:t>
            </a:r>
            <a:r>
              <a:rPr lang="en-US" altLang="zh-CN" sz="2000" dirty="0">
                <a:solidFill>
                  <a:srgbClr val="000000"/>
                </a:solidFill>
                <a:latin typeface="宋体" panose="02010600030101010101" pitchFamily="2" charset="-122"/>
              </a:rPr>
              <a:t>3</a:t>
            </a:r>
            <a:r>
              <a:rPr lang="zh-CN" altLang="en-US" sz="2000" dirty="0">
                <a:solidFill>
                  <a:srgbClr val="000000"/>
                </a:solidFill>
                <a:latin typeface="宋体" panose="02010600030101010101" pitchFamily="2" charset="-122"/>
              </a:rPr>
              <a:t>），来加大</a:t>
            </a:r>
            <a:r>
              <a:rPr lang="en-US" altLang="zh-CN" sz="2000" dirty="0">
                <a:solidFill>
                  <a:srgbClr val="000000"/>
                </a:solidFill>
                <a:latin typeface="宋体" panose="02010600030101010101" pitchFamily="2" charset="-122"/>
              </a:rPr>
              <a:t>S(n)</a:t>
            </a:r>
            <a:r>
              <a:rPr lang="zh-CN" altLang="en-US" sz="2000" dirty="0">
                <a:solidFill>
                  <a:srgbClr val="000000"/>
                </a:solidFill>
                <a:latin typeface="宋体" panose="02010600030101010101" pitchFamily="2" charset="-122"/>
              </a:rPr>
              <a:t>的作用。</a:t>
            </a:r>
            <a:endParaRPr lang="zh-CN" altLang="en-US" sz="2000" dirty="0">
              <a:solidFill>
                <a:srgbClr val="000000"/>
              </a:solidFill>
              <a:latin typeface="宋体" panose="02010600030101010101" pitchFamily="2" charset="-122"/>
            </a:endParaRPr>
          </a:p>
          <a:p>
            <a:pPr marL="0" lvl="0" indent="0" eaLnBrk="1" hangingPunct="1">
              <a:spcBef>
                <a:spcPct val="50000"/>
              </a:spcBef>
              <a:buClrTx/>
              <a:buSzTx/>
            </a:pPr>
            <a:r>
              <a:rPr lang="zh-CN" altLang="en-US" sz="2000" dirty="0">
                <a:solidFill>
                  <a:srgbClr val="000000"/>
                </a:solidFill>
                <a:latin typeface="宋体" panose="02010600030101010101" pitchFamily="2" charset="-122"/>
              </a:rPr>
              <a:t>这样得到的启发函数由于不满足</a:t>
            </a:r>
            <a:r>
              <a:rPr lang="en-US" altLang="zh-CN" sz="2000" dirty="0">
                <a:solidFill>
                  <a:srgbClr val="000000"/>
                </a:solidFill>
                <a:latin typeface="宋体" panose="02010600030101010101" pitchFamily="2" charset="-122"/>
              </a:rPr>
              <a:t>A*</a:t>
            </a:r>
            <a:r>
              <a:rPr lang="zh-CN" altLang="en-US" sz="2000" dirty="0">
                <a:solidFill>
                  <a:srgbClr val="000000"/>
                </a:solidFill>
                <a:latin typeface="宋体" panose="02010600030101010101" pitchFamily="2" charset="-122"/>
              </a:rPr>
              <a:t>条件，因此不能保证找到问题的最佳解，但往往可以提高搜索效率，加快找到解的速度。由于这样的启发函数还是反映了被评估节点到目标节点路径耗散值的多少，算法虽然不能一定找到最优解，但一般来说，找到的也是一个可以被接受的满意解。很多情况下，满意解就足够了，最优解并没有什么特殊的意义，二者可能相差很少，但却使得问题简单了很多。值得指出的是，该例子所得到的解，刚好是一个最优解。</a:t>
            </a:r>
            <a:r>
              <a:rPr lang="zh-CN" altLang="en-US" sz="2400" dirty="0">
                <a:solidFill>
                  <a:srgbClr val="000000"/>
                </a:solidFill>
                <a:latin typeface="宋体" panose="02010600030101010101" pitchFamily="2" charset="-122"/>
              </a:rPr>
              <a:t> </a:t>
            </a:r>
            <a:endParaRPr lang="zh-CN" altLang="en-US" sz="2400" dirty="0">
              <a:solidFill>
                <a:srgbClr val="000000"/>
              </a:solidFill>
              <a:latin typeface="宋体" panose="02010600030101010101" pitchFamily="2" charset="-122"/>
            </a:endParaRPr>
          </a:p>
        </p:txBody>
      </p:sp>
      <p:sp>
        <p:nvSpPr>
          <p:cNvPr id="88069" name="Rectangle 5"/>
          <p:cNvSpPr>
            <a:spLocks noGrp="1"/>
          </p:cNvSpPr>
          <p:nvPr>
            <p:ph type="title"/>
          </p:nvPr>
        </p:nvSpPr>
        <p:spPr>
          <a:ln/>
        </p:spPr>
        <p:txBody>
          <a:bodyPr vert="horz" wrap="square" lIns="91440" tIns="45720" rIns="91440" bIns="45720" anchor="b" anchorCtr="0"/>
          <a:p>
            <a:pPr eaLnBrk="1" hangingPunct="1"/>
            <a:endParaRPr lang="zh-CN" altLang="zh-CN" dirty="0"/>
          </a:p>
        </p:txBody>
      </p:sp>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3315"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13316" name="Rectangle 2"/>
          <p:cNvSpPr>
            <a:spLocks noGrp="1"/>
          </p:cNvSpPr>
          <p:nvPr>
            <p:ph type="title"/>
          </p:nvPr>
        </p:nvSpPr>
        <p:spPr>
          <a:ln/>
        </p:spPr>
        <p:txBody>
          <a:bodyPr vert="horz" wrap="square" lIns="91440" tIns="45720" rIns="91440" bIns="45720" anchor="b" anchorCtr="0"/>
          <a:p>
            <a:pPr eaLnBrk="1" hangingPunct="1"/>
            <a:endParaRPr lang="zh-CN" altLang="zh-CN" dirty="0"/>
          </a:p>
        </p:txBody>
      </p:sp>
      <p:sp>
        <p:nvSpPr>
          <p:cNvPr id="13317" name="Rectangle 3"/>
          <p:cNvSpPr>
            <a:spLocks noGrp="1"/>
          </p:cNvSpPr>
          <p:nvPr>
            <p:ph idx="1"/>
          </p:nvPr>
        </p:nvSpPr>
        <p:spPr>
          <a:ln/>
        </p:spPr>
        <p:txBody>
          <a:bodyPr vert="horz" wrap="square" lIns="91440" tIns="45720" rIns="91440" bIns="45720" anchor="t" anchorCtr="0"/>
          <a:p>
            <a:pPr eaLnBrk="1" hangingPunct="1">
              <a:lnSpc>
                <a:spcPct val="90000"/>
              </a:lnSpc>
              <a:buNone/>
            </a:pPr>
            <a:r>
              <a:rPr lang="en-US" altLang="zh-CN" sz="2000" b="1" dirty="0">
                <a:sym typeface="Symbol" panose="05050102010706020507" pitchFamily="18" charset="2"/>
              </a:rPr>
              <a:t>    </a:t>
            </a:r>
            <a:r>
              <a:rPr lang="zh-CN" altLang="en-US" sz="2000" b="1" dirty="0">
                <a:sym typeface="Symbol" panose="05050102010706020507" pitchFamily="18" charset="2"/>
              </a:rPr>
              <a:t>综合数据库：以状态为节点的有向图</a:t>
            </a:r>
            <a:endParaRPr lang="zh-CN" altLang="en-US" sz="2000" b="1" dirty="0">
              <a:sym typeface="Symbol" panose="05050102010706020507" pitchFamily="18" charset="2"/>
            </a:endParaRPr>
          </a:p>
          <a:p>
            <a:pPr eaLnBrk="1" hangingPunct="1">
              <a:lnSpc>
                <a:spcPct val="90000"/>
              </a:lnSpc>
              <a:buNone/>
            </a:pPr>
            <a:r>
              <a:rPr lang="zh-CN" altLang="en-US" sz="2000" b="1" dirty="0">
                <a:sym typeface="Symbol" panose="05050102010706020507" pitchFamily="18" charset="2"/>
              </a:rPr>
              <a:t>    状态：</a:t>
            </a:r>
            <a:r>
              <a:rPr lang="en-US" altLang="zh-CN" sz="2000" b="1" dirty="0"/>
              <a:t>4</a:t>
            </a:r>
            <a:r>
              <a:rPr lang="en-US" altLang="zh-CN" sz="2000" b="1" dirty="0">
                <a:sym typeface="Symbol" panose="05050102010706020507" pitchFamily="18" charset="2"/>
              </a:rPr>
              <a:t>4</a:t>
            </a:r>
            <a:r>
              <a:rPr lang="zh-CN" altLang="en-US" sz="2000" b="1" dirty="0">
                <a:sym typeface="Symbol" panose="05050102010706020507" pitchFamily="18" charset="2"/>
              </a:rPr>
              <a:t>矩阵</a:t>
            </a:r>
            <a:endParaRPr lang="zh-CN" altLang="en-US" sz="2000" b="1" dirty="0">
              <a:sym typeface="Symbol" panose="05050102010706020507" pitchFamily="18" charset="2"/>
            </a:endParaRPr>
          </a:p>
          <a:p>
            <a:pPr eaLnBrk="1" hangingPunct="1">
              <a:lnSpc>
                <a:spcPct val="90000"/>
              </a:lnSpc>
              <a:buNone/>
            </a:pPr>
            <a:r>
              <a:rPr lang="zh-CN" altLang="en-US" sz="2000" b="1" dirty="0">
                <a:sym typeface="Symbol" panose="05050102010706020507" pitchFamily="18" charset="2"/>
              </a:rPr>
              <a:t>    初始状态： </a:t>
            </a:r>
            <a:r>
              <a:rPr lang="zh-CN" altLang="en-US" sz="2000" b="1" dirty="0"/>
              <a:t>空</a:t>
            </a:r>
            <a:r>
              <a:rPr lang="zh-CN" altLang="en-US" sz="2000" b="1" dirty="0">
                <a:sym typeface="Symbol" panose="05050102010706020507" pitchFamily="18" charset="2"/>
              </a:rPr>
              <a:t>矩阵</a:t>
            </a:r>
            <a:endParaRPr lang="zh-CN" altLang="en-US" sz="2000" b="1" dirty="0">
              <a:sym typeface="Symbol" panose="05050102010706020507" pitchFamily="18" charset="2"/>
            </a:endParaRPr>
          </a:p>
          <a:p>
            <a:pPr eaLnBrk="1" hangingPunct="1">
              <a:lnSpc>
                <a:spcPct val="90000"/>
              </a:lnSpc>
              <a:buNone/>
            </a:pPr>
            <a:r>
              <a:rPr lang="zh-CN" altLang="en-US" sz="2000" b="1" dirty="0">
                <a:sym typeface="Symbol" panose="05050102010706020507" pitchFamily="18" charset="2"/>
              </a:rPr>
              <a:t>规则：</a:t>
            </a:r>
            <a:r>
              <a:rPr lang="en-US" altLang="zh-CN" sz="2000" b="1" dirty="0">
                <a:sym typeface="Symbol" panose="05050102010706020507" pitchFamily="18" charset="2"/>
              </a:rPr>
              <a:t>R</a:t>
            </a:r>
            <a:r>
              <a:rPr lang="en-US" altLang="zh-CN" sz="2000" b="1" baseline="-25000" dirty="0">
                <a:sym typeface="Symbol" panose="05050102010706020507" pitchFamily="18" charset="2"/>
              </a:rPr>
              <a:t>ij</a:t>
            </a:r>
            <a:r>
              <a:rPr lang="en-US" altLang="zh-CN" sz="2000" b="1" dirty="0">
                <a:sym typeface="Symbol" panose="05050102010706020507" pitchFamily="18" charset="2"/>
              </a:rPr>
              <a:t>:if i=1</a:t>
            </a:r>
            <a:r>
              <a:rPr lang="zh-CN" altLang="en-US" sz="2000" b="1" dirty="0">
                <a:sym typeface="Symbol" panose="05050102010706020507" pitchFamily="18" charset="2"/>
              </a:rPr>
              <a:t>时，矩阵中无皇后标志，或</a:t>
            </a:r>
            <a:r>
              <a:rPr lang="en-US" altLang="zh-CN" sz="2000" b="1" dirty="0">
                <a:sym typeface="Symbol" panose="05050102010706020507" pitchFamily="18" charset="2"/>
              </a:rPr>
              <a:t>4  i &gt;1</a:t>
            </a:r>
            <a:r>
              <a:rPr lang="zh-CN" altLang="en-US" sz="2000" b="1" dirty="0">
                <a:sym typeface="Symbol" panose="05050102010706020507" pitchFamily="18" charset="2"/>
              </a:rPr>
              <a:t>时，矩阵的</a:t>
            </a:r>
            <a:r>
              <a:rPr lang="en-US" altLang="zh-CN" sz="2000" b="1" dirty="0">
                <a:sym typeface="Symbol" panose="05050102010706020507" pitchFamily="18" charset="2"/>
              </a:rPr>
              <a:t>i-1</a:t>
            </a:r>
            <a:r>
              <a:rPr lang="zh-CN" altLang="en-US" sz="2000" b="1" dirty="0">
                <a:sym typeface="Symbol" panose="05050102010706020507" pitchFamily="18" charset="2"/>
              </a:rPr>
              <a:t>行有一个皇后标志，</a:t>
            </a:r>
            <a:r>
              <a:rPr lang="en-US" altLang="zh-CN" sz="2000" b="1" dirty="0">
                <a:sym typeface="Symbol" panose="05050102010706020507" pitchFamily="18" charset="2"/>
              </a:rPr>
              <a:t>then</a:t>
            </a:r>
            <a:r>
              <a:rPr lang="zh-CN" altLang="en-US" sz="2000" b="1" dirty="0">
                <a:sym typeface="Symbol" panose="05050102010706020507" pitchFamily="18" charset="2"/>
              </a:rPr>
              <a:t>在矩阵的第</a:t>
            </a:r>
            <a:r>
              <a:rPr lang="en-US" altLang="zh-CN" sz="2000" b="1" dirty="0">
                <a:sym typeface="Symbol" panose="05050102010706020507" pitchFamily="18" charset="2"/>
              </a:rPr>
              <a:t>i</a:t>
            </a:r>
            <a:r>
              <a:rPr lang="zh-CN" altLang="en-US" sz="2000" b="1" dirty="0">
                <a:sym typeface="Symbol" panose="05050102010706020507" pitchFamily="18" charset="2"/>
              </a:rPr>
              <a:t>行第</a:t>
            </a:r>
            <a:r>
              <a:rPr lang="en-US" altLang="zh-CN" sz="2000" b="1" dirty="0">
                <a:sym typeface="Symbol" panose="05050102010706020507" pitchFamily="18" charset="2"/>
              </a:rPr>
              <a:t>j</a:t>
            </a:r>
            <a:r>
              <a:rPr lang="zh-CN" altLang="en-US" sz="2000" b="1" dirty="0">
                <a:sym typeface="Symbol" panose="05050102010706020507" pitchFamily="18" charset="2"/>
              </a:rPr>
              <a:t>列放一个皇后标记 </a:t>
            </a:r>
            <a:endParaRPr lang="zh-CN" altLang="en-US" sz="2000" b="1" dirty="0">
              <a:sym typeface="Symbol" panose="05050102010706020507" pitchFamily="18" charset="2"/>
            </a:endParaRPr>
          </a:p>
          <a:p>
            <a:pPr eaLnBrk="1" hangingPunct="1">
              <a:lnSpc>
                <a:spcPct val="90000"/>
              </a:lnSpc>
              <a:buNone/>
            </a:pPr>
            <a:r>
              <a:rPr lang="zh-CN" altLang="en-US" sz="2000" b="1" dirty="0">
                <a:sym typeface="Symbol" panose="05050102010706020507" pitchFamily="18" charset="2"/>
              </a:rPr>
              <a:t>结束条件：</a:t>
            </a:r>
            <a:r>
              <a:rPr lang="en-US" altLang="zh-CN" sz="2000" b="1" dirty="0">
                <a:sym typeface="Symbol" panose="05050102010706020507" pitchFamily="18" charset="2"/>
              </a:rPr>
              <a:t>TERM</a:t>
            </a:r>
            <a:r>
              <a:rPr lang="zh-CN" altLang="en-US" sz="2000" b="1" dirty="0">
                <a:sym typeface="Symbol" panose="05050102010706020507" pitchFamily="18" charset="2"/>
              </a:rPr>
              <a:t>为真矩阵中有</a:t>
            </a:r>
            <a:r>
              <a:rPr lang="en-US" altLang="zh-CN" sz="2000" b="1" dirty="0">
                <a:sym typeface="Symbol" panose="05050102010706020507" pitchFamily="18" charset="2"/>
              </a:rPr>
              <a:t>4</a:t>
            </a:r>
            <a:r>
              <a:rPr lang="zh-CN" altLang="en-US" sz="2000" b="1" dirty="0">
                <a:sym typeface="Symbol" panose="05050102010706020507" pitchFamily="18" charset="2"/>
              </a:rPr>
              <a:t>个皇后标志，且不能相互俘获</a:t>
            </a:r>
            <a:endParaRPr lang="zh-CN" altLang="en-US" sz="2000" b="1" dirty="0">
              <a:sym typeface="Symbol" panose="05050102010706020507" pitchFamily="18" charset="2"/>
            </a:endParaRPr>
          </a:p>
          <a:p>
            <a:pPr eaLnBrk="1" hangingPunct="1">
              <a:lnSpc>
                <a:spcPct val="90000"/>
              </a:lnSpc>
              <a:buNone/>
            </a:pPr>
            <a:r>
              <a:rPr lang="zh-CN" altLang="en-US" sz="2000" b="1" dirty="0">
                <a:sym typeface="Symbol" panose="05050102010706020507" pitchFamily="18" charset="2"/>
              </a:rPr>
              <a:t>控制策略：回溯</a:t>
            </a:r>
            <a:endParaRPr lang="zh-CN" altLang="en-US" sz="2000" b="1" dirty="0">
              <a:sym typeface="Symbol" panose="05050102010706020507" pitchFamily="18" charset="2"/>
            </a:endParaRPr>
          </a:p>
          <a:p>
            <a:pPr eaLnBrk="1" hangingPunct="1">
              <a:lnSpc>
                <a:spcPct val="90000"/>
              </a:lnSpc>
              <a:buNone/>
            </a:pPr>
            <a:r>
              <a:rPr lang="en-US" altLang="zh-CN" sz="2000" b="1" dirty="0">
                <a:sym typeface="Symbol" panose="05050102010706020507" pitchFamily="18" charset="2"/>
              </a:rPr>
              <a:t>DEADEND(DATA): DATA</a:t>
            </a:r>
            <a:r>
              <a:rPr lang="zh-CN" altLang="en-US" sz="2000" b="1" dirty="0">
                <a:sym typeface="Symbol" panose="05050102010706020507" pitchFamily="18" charset="2"/>
              </a:rPr>
              <a:t>中存在</a:t>
            </a:r>
            <a:r>
              <a:rPr lang="en-US" altLang="zh-CN" sz="2000" b="1" dirty="0">
                <a:sym typeface="Symbol" panose="05050102010706020507" pitchFamily="18" charset="2"/>
              </a:rPr>
              <a:t>1</a:t>
            </a:r>
            <a:r>
              <a:rPr lang="zh-CN" altLang="en-US" sz="2000" b="1" dirty="0">
                <a:sym typeface="Symbol" panose="05050102010706020507" pitchFamily="18" charset="2"/>
              </a:rPr>
              <a:t>对皇后相互俘获，为真</a:t>
            </a:r>
            <a:endParaRPr lang="zh-CN" altLang="en-US" sz="2000" b="1" dirty="0">
              <a:sym typeface="Symbol" panose="05050102010706020507" pitchFamily="18" charset="2"/>
            </a:endParaRPr>
          </a:p>
          <a:p>
            <a:pPr eaLnBrk="1" hangingPunct="1">
              <a:lnSpc>
                <a:spcPct val="90000"/>
              </a:lnSpc>
              <a:buNone/>
            </a:pPr>
            <a:r>
              <a:rPr lang="en-US" altLang="zh-CN" sz="2000" b="1" dirty="0">
                <a:sym typeface="Symbol" panose="05050102010706020507" pitchFamily="18" charset="2"/>
              </a:rPr>
              <a:t>APPRULES(RULES): R</a:t>
            </a:r>
            <a:r>
              <a:rPr lang="en-US" altLang="zh-CN" sz="2000" b="1" baseline="-25000" dirty="0">
                <a:sym typeface="Symbol" panose="05050102010706020507" pitchFamily="18" charset="2"/>
              </a:rPr>
              <a:t>ij</a:t>
            </a:r>
            <a:r>
              <a:rPr lang="zh-CN" altLang="en-US" sz="2000" b="1" dirty="0">
                <a:sym typeface="Symbol" panose="05050102010706020507" pitchFamily="18" charset="2"/>
              </a:rPr>
              <a:t>排在</a:t>
            </a:r>
            <a:r>
              <a:rPr lang="en-US" altLang="zh-CN" sz="2000" b="1" dirty="0">
                <a:sym typeface="Symbol" panose="05050102010706020507" pitchFamily="18" charset="2"/>
              </a:rPr>
              <a:t>R</a:t>
            </a:r>
            <a:r>
              <a:rPr lang="en-US" altLang="zh-CN" sz="2000" b="1" baseline="-25000" dirty="0">
                <a:sym typeface="Symbol" panose="05050102010706020507" pitchFamily="18" charset="2"/>
              </a:rPr>
              <a:t>ik</a:t>
            </a:r>
            <a:r>
              <a:rPr lang="zh-CN" altLang="en-US" sz="2000" b="1" dirty="0">
                <a:sym typeface="Symbol" panose="05050102010706020507" pitchFamily="18" charset="2"/>
              </a:rPr>
              <a:t>之前</a:t>
            </a:r>
            <a:r>
              <a:rPr lang="en-US" altLang="zh-CN" sz="2000" b="1" dirty="0">
                <a:sym typeface="Symbol" panose="05050102010706020507" pitchFamily="18" charset="2"/>
              </a:rPr>
              <a:t>j&lt;k</a:t>
            </a:r>
            <a:endParaRPr lang="en-US" altLang="zh-CN" sz="2000" b="1" dirty="0">
              <a:sym typeface="Symbol" panose="05050102010706020507" pitchFamily="18" charset="2"/>
            </a:endParaRPr>
          </a:p>
          <a:p>
            <a:pPr eaLnBrk="1" hangingPunct="1"/>
            <a:endParaRPr lang="en-US" altLang="zh-CN" dirty="0"/>
          </a:p>
        </p:txBody>
      </p:sp>
    </p:spTree>
  </p:cSld>
  <p:clrMapOvr>
    <a:masterClrMapping/>
  </p:clrMapOvr>
  <p:transition spd="med">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89091"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35876" name="Rectangle 4"/>
          <p:cNvSpPr/>
          <p:nvPr/>
        </p:nvSpPr>
        <p:spPr>
          <a:xfrm>
            <a:off x="827088" y="2349500"/>
            <a:ext cx="7837487" cy="302577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533400" lvl="0" indent="-533400" eaLnBrk="1" hangingPunct="1">
              <a:lnSpc>
                <a:spcPct val="130000"/>
              </a:lnSpc>
              <a:spcBef>
                <a:spcPct val="0"/>
              </a:spcBef>
              <a:buNone/>
            </a:pPr>
            <a:r>
              <a:rPr lang="en-US" altLang="zh-CN" sz="2400" b="1" dirty="0"/>
              <a:t>  Note2:</a:t>
            </a:r>
            <a:r>
              <a:rPr lang="zh-CN" altLang="en-US" sz="2400" b="1" dirty="0"/>
              <a:t>可控制</a:t>
            </a:r>
            <a:r>
              <a:rPr lang="en-US" altLang="zh-CN" sz="2400" b="1" dirty="0"/>
              <a:t>g</a:t>
            </a:r>
            <a:r>
              <a:rPr lang="zh-CN" altLang="en-US" sz="2400" b="1" dirty="0"/>
              <a:t>和</a:t>
            </a:r>
            <a:r>
              <a:rPr lang="en-US" altLang="zh-CN" sz="2400" b="1" dirty="0"/>
              <a:t>h</a:t>
            </a:r>
            <a:r>
              <a:rPr lang="zh-CN" altLang="en-US" sz="2400" b="1" dirty="0"/>
              <a:t>在搜索中所起的作用：</a:t>
            </a:r>
            <a:endParaRPr lang="zh-CN" altLang="en-US" sz="2400" b="1" dirty="0"/>
          </a:p>
          <a:p>
            <a:pPr marL="533400" lvl="0" indent="-533400" eaLnBrk="1" hangingPunct="1">
              <a:lnSpc>
                <a:spcPct val="130000"/>
              </a:lnSpc>
              <a:spcBef>
                <a:spcPct val="0"/>
              </a:spcBef>
              <a:buNone/>
            </a:pPr>
            <a:r>
              <a:rPr lang="zh-CN" altLang="en-US" sz="2400" b="1" dirty="0"/>
              <a:t>     有时，把估价函数写成：</a:t>
            </a:r>
            <a:r>
              <a:rPr lang="en-US" altLang="zh-CN" sz="2400" b="1" dirty="0"/>
              <a:t>f=g+</a:t>
            </a:r>
            <a:r>
              <a:rPr lang="en-US" altLang="zh-CN" sz="2400" b="1" dirty="0">
                <a:sym typeface="Symbol" panose="05050102010706020507" pitchFamily="18" charset="2"/>
              </a:rPr>
              <a:t>w</a:t>
            </a:r>
            <a:r>
              <a:rPr lang="en-US" altLang="zh-CN" sz="2400" b="1" dirty="0"/>
              <a:t>h(</a:t>
            </a:r>
            <a:r>
              <a:rPr lang="en-US" altLang="zh-CN" sz="2400" b="1" dirty="0">
                <a:sym typeface="Symbol" panose="05050102010706020507" pitchFamily="18" charset="2"/>
              </a:rPr>
              <a:t>w</a:t>
            </a:r>
            <a:r>
              <a:rPr lang="en-US" altLang="zh-CN" sz="2400" b="1" dirty="0"/>
              <a:t> </a:t>
            </a:r>
            <a:r>
              <a:rPr lang="zh-CN" altLang="en-US" sz="2400" b="1" dirty="0"/>
              <a:t>为正数</a:t>
            </a:r>
            <a:r>
              <a:rPr lang="en-US" altLang="zh-CN" sz="2400" b="1" dirty="0"/>
              <a:t>)</a:t>
            </a:r>
            <a:r>
              <a:rPr lang="zh-CN" altLang="en-US" sz="2400" b="1" dirty="0"/>
              <a:t>的形式</a:t>
            </a:r>
            <a:endParaRPr lang="zh-CN" altLang="en-US" sz="2400" b="1" dirty="0"/>
          </a:p>
          <a:p>
            <a:pPr marL="533400" lvl="0" indent="-533400" eaLnBrk="1" hangingPunct="1">
              <a:lnSpc>
                <a:spcPct val="130000"/>
              </a:lnSpc>
              <a:spcBef>
                <a:spcPct val="0"/>
              </a:spcBef>
              <a:buNone/>
            </a:pPr>
            <a:r>
              <a:rPr lang="zh-CN" altLang="en-US" sz="2400" b="1" dirty="0">
                <a:sym typeface="Symbol" panose="05050102010706020507" pitchFamily="18" charset="2"/>
              </a:rPr>
              <a:t>      </a:t>
            </a:r>
            <a:r>
              <a:rPr lang="en-US" altLang="zh-CN" sz="2400" b="1" dirty="0">
                <a:sym typeface="Symbol" panose="05050102010706020507" pitchFamily="18" charset="2"/>
              </a:rPr>
              <a:t>w</a:t>
            </a:r>
            <a:r>
              <a:rPr lang="zh-CN" altLang="en-US" sz="2400" b="1" dirty="0">
                <a:sym typeface="Symbol" panose="05050102010706020507" pitchFamily="18" charset="2"/>
              </a:rPr>
              <a:t>很小时，强调</a:t>
            </a:r>
            <a:r>
              <a:rPr lang="zh-CN" altLang="en-US" sz="2400" b="1" dirty="0"/>
              <a:t>宽度优先</a:t>
            </a:r>
            <a:endParaRPr lang="zh-CN" altLang="en-US" sz="2400" b="1" dirty="0"/>
          </a:p>
          <a:p>
            <a:pPr marL="533400" lvl="0" indent="-533400" eaLnBrk="1" hangingPunct="1">
              <a:lnSpc>
                <a:spcPct val="130000"/>
              </a:lnSpc>
              <a:spcBef>
                <a:spcPct val="0"/>
              </a:spcBef>
              <a:buNone/>
            </a:pPr>
            <a:r>
              <a:rPr lang="zh-CN" altLang="en-US" sz="2400" b="1" dirty="0"/>
              <a:t>      </a:t>
            </a:r>
            <a:r>
              <a:rPr lang="en-US" altLang="zh-CN" sz="2400" b="1" dirty="0">
                <a:sym typeface="Symbol" panose="05050102010706020507" pitchFamily="18" charset="2"/>
              </a:rPr>
              <a:t>w</a:t>
            </a:r>
            <a:r>
              <a:rPr lang="zh-CN" altLang="en-US" sz="2400" b="1" dirty="0">
                <a:sym typeface="Symbol" panose="05050102010706020507" pitchFamily="18" charset="2"/>
              </a:rPr>
              <a:t>很大时，强调</a:t>
            </a:r>
            <a:r>
              <a:rPr lang="zh-CN" altLang="en-US" sz="2400" b="1" dirty="0"/>
              <a:t>启发分量</a:t>
            </a:r>
            <a:endParaRPr lang="zh-CN" altLang="en-US" sz="2400" b="1" dirty="0"/>
          </a:p>
          <a:p>
            <a:pPr marL="533400" lvl="0" indent="-533400" eaLnBrk="1" hangingPunct="1">
              <a:lnSpc>
                <a:spcPct val="130000"/>
              </a:lnSpc>
              <a:spcBef>
                <a:spcPct val="0"/>
              </a:spcBef>
              <a:buNone/>
            </a:pPr>
            <a:r>
              <a:rPr lang="zh-CN" altLang="en-US" sz="2400" b="1" dirty="0"/>
              <a:t>经验表明，让</a:t>
            </a:r>
            <a:r>
              <a:rPr lang="en-US" altLang="zh-CN" sz="2400" b="1" dirty="0"/>
              <a:t>w</a:t>
            </a:r>
            <a:r>
              <a:rPr lang="zh-CN" altLang="en-US" sz="2400" b="1" dirty="0"/>
              <a:t>的值与搜索树中节点的深度成相反方向</a:t>
            </a:r>
            <a:endParaRPr lang="zh-CN" altLang="en-US" sz="2400" b="1" dirty="0"/>
          </a:p>
          <a:p>
            <a:pPr marL="533400" lvl="0" indent="-533400" eaLnBrk="1" hangingPunct="1">
              <a:lnSpc>
                <a:spcPct val="130000"/>
              </a:lnSpc>
              <a:spcBef>
                <a:spcPct val="0"/>
              </a:spcBef>
              <a:buNone/>
            </a:pPr>
            <a:r>
              <a:rPr lang="zh-CN" altLang="en-US" sz="2400" b="1" dirty="0"/>
              <a:t>变化时，搜索效率往往会有所提高．在深度较小时，搜</a:t>
            </a:r>
            <a:endParaRPr lang="zh-CN" altLang="en-US" sz="2400" b="1" dirty="0"/>
          </a:p>
          <a:p>
            <a:pPr marL="533400" lvl="0" indent="-533400" eaLnBrk="1" hangingPunct="1">
              <a:lnSpc>
                <a:spcPct val="130000"/>
              </a:lnSpc>
              <a:spcBef>
                <a:spcPct val="0"/>
              </a:spcBef>
              <a:buNone/>
            </a:pPr>
            <a:r>
              <a:rPr lang="zh-CN" altLang="en-US" sz="2400" b="1" dirty="0"/>
              <a:t>索主要依靠启发部分，随着深度的增加，宽度优先部分</a:t>
            </a:r>
            <a:endParaRPr lang="zh-CN" altLang="en-US" sz="2400" b="1" dirty="0"/>
          </a:p>
          <a:p>
            <a:pPr marL="533400" lvl="0" indent="-533400" eaLnBrk="1" hangingPunct="1">
              <a:lnSpc>
                <a:spcPct val="130000"/>
              </a:lnSpc>
              <a:spcBef>
                <a:spcPct val="0"/>
              </a:spcBef>
              <a:buNone/>
            </a:pPr>
            <a:r>
              <a:rPr lang="zh-CN" altLang="en-US" sz="2400" b="1" dirty="0"/>
              <a:t>的作用逐渐增大，以保证最终能找到一条解路径．一般</a:t>
            </a:r>
            <a:r>
              <a:rPr lang="en-US" altLang="zh-CN" sz="2400" b="1" dirty="0">
                <a:sym typeface="Symbol" panose="05050102010706020507" pitchFamily="18" charset="2"/>
              </a:rPr>
              <a:t>w</a:t>
            </a:r>
            <a:endParaRPr lang="en-US" altLang="zh-CN" sz="2400" b="1" dirty="0">
              <a:sym typeface="Symbol" panose="05050102010706020507" pitchFamily="18" charset="2"/>
            </a:endParaRPr>
          </a:p>
          <a:p>
            <a:pPr marL="533400" lvl="0" indent="-533400" eaLnBrk="1" hangingPunct="1">
              <a:lnSpc>
                <a:spcPct val="130000"/>
              </a:lnSpc>
              <a:spcBef>
                <a:spcPct val="0"/>
              </a:spcBef>
              <a:buNone/>
            </a:pPr>
            <a:r>
              <a:rPr lang="zh-CN" altLang="en-US" sz="2400" b="1" dirty="0">
                <a:sym typeface="Symbol" panose="05050102010706020507" pitchFamily="18" charset="2"/>
              </a:rPr>
              <a:t>与深度成反比。</a:t>
            </a:r>
            <a:endParaRPr lang="zh-CN" altLang="en-US" sz="2400" b="1" dirty="0">
              <a:sym typeface="Symbol" panose="05050102010706020507" pitchFamily="18" charset="2"/>
            </a:endParaRPr>
          </a:p>
        </p:txBody>
      </p:sp>
      <p:sp>
        <p:nvSpPr>
          <p:cNvPr id="89093" name="AutoShape 5"/>
          <p:cNvSpPr/>
          <p:nvPr/>
        </p:nvSpPr>
        <p:spPr>
          <a:xfrm>
            <a:off x="762000" y="7620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zh-CN" altLang="en-US" sz="3600" b="1" dirty="0">
                <a:solidFill>
                  <a:schemeClr val="tx2"/>
                </a:solidFill>
              </a:rPr>
              <a:t>算法</a:t>
            </a:r>
            <a:r>
              <a:rPr lang="en-US" altLang="zh-CN" sz="3600" b="1" dirty="0">
                <a:solidFill>
                  <a:schemeClr val="tx2"/>
                </a:solidFill>
              </a:rPr>
              <a:t>A</a:t>
            </a:r>
            <a:r>
              <a:rPr lang="zh-CN" altLang="en-US" sz="3600" b="1" dirty="0">
                <a:solidFill>
                  <a:schemeClr val="tx2"/>
                </a:solidFill>
              </a:rPr>
              <a:t>的启发能力</a:t>
            </a:r>
            <a:endParaRPr lang="zh-CN" altLang="en-US" sz="3600" b="1" dirty="0">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5876">
                                            <p:txEl>
                                              <p:charRg st="0" end="25"/>
                                            </p:txEl>
                                          </p:spTgt>
                                        </p:tgtEl>
                                        <p:attrNameLst>
                                          <p:attrName>style.visibility</p:attrName>
                                        </p:attrNameLst>
                                      </p:cBhvr>
                                      <p:to>
                                        <p:strVal val="visible"/>
                                      </p:to>
                                    </p:set>
                                    <p:anim calcmode="lin" valueType="num">
                                      <p:cBhvr additive="base">
                                        <p:cTn id="7" dur="500" fill="hold"/>
                                        <p:tgtEl>
                                          <p:spTgt spid="335876">
                                            <p:txEl>
                                              <p:charRg st="0" end="2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5876">
                                            <p:txEl>
                                              <p:charRg st="0" end="2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5876">
                                            <p:txEl>
                                              <p:charRg st="25" end="58"/>
                                            </p:txEl>
                                          </p:spTgt>
                                        </p:tgtEl>
                                        <p:attrNameLst>
                                          <p:attrName>style.visibility</p:attrName>
                                        </p:attrNameLst>
                                      </p:cBhvr>
                                      <p:to>
                                        <p:strVal val="visible"/>
                                      </p:to>
                                    </p:set>
                                    <p:anim calcmode="lin" valueType="num">
                                      <p:cBhvr additive="base">
                                        <p:cTn id="13" dur="500" fill="hold"/>
                                        <p:tgtEl>
                                          <p:spTgt spid="335876">
                                            <p:txEl>
                                              <p:charRg st="25" end="5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5876">
                                            <p:txEl>
                                              <p:charRg st="25" end="5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5876">
                                            <p:txEl>
                                              <p:charRg st="58" end="76"/>
                                            </p:txEl>
                                          </p:spTgt>
                                        </p:tgtEl>
                                        <p:attrNameLst>
                                          <p:attrName>style.visibility</p:attrName>
                                        </p:attrNameLst>
                                      </p:cBhvr>
                                      <p:to>
                                        <p:strVal val="visible"/>
                                      </p:to>
                                    </p:set>
                                    <p:anim calcmode="lin" valueType="num">
                                      <p:cBhvr additive="base">
                                        <p:cTn id="19" dur="500" fill="hold"/>
                                        <p:tgtEl>
                                          <p:spTgt spid="335876">
                                            <p:txEl>
                                              <p:charRg st="58" end="7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5876">
                                            <p:txEl>
                                              <p:charRg st="58" end="7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5876">
                                            <p:txEl>
                                              <p:charRg st="76" end="94"/>
                                            </p:txEl>
                                          </p:spTgt>
                                        </p:tgtEl>
                                        <p:attrNameLst>
                                          <p:attrName>style.visibility</p:attrName>
                                        </p:attrNameLst>
                                      </p:cBhvr>
                                      <p:to>
                                        <p:strVal val="visible"/>
                                      </p:to>
                                    </p:set>
                                    <p:anim calcmode="lin" valueType="num">
                                      <p:cBhvr additive="base">
                                        <p:cTn id="25" dur="500" fill="hold"/>
                                        <p:tgtEl>
                                          <p:spTgt spid="335876">
                                            <p:txEl>
                                              <p:charRg st="76" end="9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5876">
                                            <p:txEl>
                                              <p:charRg st="76" end="9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5876">
                                            <p:txEl>
                                              <p:charRg st="94" end="119"/>
                                            </p:txEl>
                                          </p:spTgt>
                                        </p:tgtEl>
                                        <p:attrNameLst>
                                          <p:attrName>style.visibility</p:attrName>
                                        </p:attrNameLst>
                                      </p:cBhvr>
                                      <p:to>
                                        <p:strVal val="visible"/>
                                      </p:to>
                                    </p:set>
                                    <p:anim calcmode="lin" valueType="num">
                                      <p:cBhvr additive="base">
                                        <p:cTn id="31" dur="500" fill="hold"/>
                                        <p:tgtEl>
                                          <p:spTgt spid="335876">
                                            <p:txEl>
                                              <p:charRg st="94" end="11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5876">
                                            <p:txEl>
                                              <p:charRg st="94" end="11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35876">
                                            <p:txEl>
                                              <p:charRg st="119" end="144"/>
                                            </p:txEl>
                                          </p:spTgt>
                                        </p:tgtEl>
                                        <p:attrNameLst>
                                          <p:attrName>style.visibility</p:attrName>
                                        </p:attrNameLst>
                                      </p:cBhvr>
                                      <p:to>
                                        <p:strVal val="visible"/>
                                      </p:to>
                                    </p:set>
                                    <p:anim calcmode="lin" valueType="num">
                                      <p:cBhvr additive="base">
                                        <p:cTn id="35" dur="500" fill="hold"/>
                                        <p:tgtEl>
                                          <p:spTgt spid="335876">
                                            <p:txEl>
                                              <p:charRg st="119" end="14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35876">
                                            <p:txEl>
                                              <p:charRg st="119" end="14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35876">
                                            <p:txEl>
                                              <p:charRg st="144" end="169"/>
                                            </p:txEl>
                                          </p:spTgt>
                                        </p:tgtEl>
                                        <p:attrNameLst>
                                          <p:attrName>style.visibility</p:attrName>
                                        </p:attrNameLst>
                                      </p:cBhvr>
                                      <p:to>
                                        <p:strVal val="visible"/>
                                      </p:to>
                                    </p:set>
                                    <p:anim calcmode="lin" valueType="num">
                                      <p:cBhvr additive="base">
                                        <p:cTn id="39" dur="500" fill="hold"/>
                                        <p:tgtEl>
                                          <p:spTgt spid="335876">
                                            <p:txEl>
                                              <p:charRg st="144" end="16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35876">
                                            <p:txEl>
                                              <p:charRg st="144" end="16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35876">
                                            <p:txEl>
                                              <p:charRg st="169" end="195"/>
                                            </p:txEl>
                                          </p:spTgt>
                                        </p:tgtEl>
                                        <p:attrNameLst>
                                          <p:attrName>style.visibility</p:attrName>
                                        </p:attrNameLst>
                                      </p:cBhvr>
                                      <p:to>
                                        <p:strVal val="visible"/>
                                      </p:to>
                                    </p:set>
                                    <p:anim calcmode="lin" valueType="num">
                                      <p:cBhvr additive="base">
                                        <p:cTn id="43" dur="500" fill="hold"/>
                                        <p:tgtEl>
                                          <p:spTgt spid="335876">
                                            <p:txEl>
                                              <p:charRg st="169" end="19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5876">
                                            <p:txEl>
                                              <p:charRg st="169" end="19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35876">
                                            <p:txEl>
                                              <p:charRg st="195" end="203"/>
                                            </p:txEl>
                                          </p:spTgt>
                                        </p:tgtEl>
                                        <p:attrNameLst>
                                          <p:attrName>style.visibility</p:attrName>
                                        </p:attrNameLst>
                                      </p:cBhvr>
                                      <p:to>
                                        <p:strVal val="visible"/>
                                      </p:to>
                                    </p:set>
                                    <p:anim calcmode="lin" valueType="num">
                                      <p:cBhvr additive="base">
                                        <p:cTn id="47" dur="500" fill="hold"/>
                                        <p:tgtEl>
                                          <p:spTgt spid="335876">
                                            <p:txEl>
                                              <p:charRg st="195" end="20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35876">
                                            <p:txEl>
                                              <p:charRg st="195" end="20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90115"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03108" name="Rectangle 4"/>
          <p:cNvSpPr/>
          <p:nvPr/>
        </p:nvSpPr>
        <p:spPr>
          <a:xfrm>
            <a:off x="827088" y="2205038"/>
            <a:ext cx="8316912" cy="302577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533400" lvl="0" indent="-533400" eaLnBrk="1" hangingPunct="1">
              <a:lnSpc>
                <a:spcPct val="130000"/>
              </a:lnSpc>
              <a:spcBef>
                <a:spcPct val="0"/>
              </a:spcBef>
              <a:buNone/>
            </a:pPr>
            <a:r>
              <a:rPr lang="en-US" altLang="zh-CN" b="1" dirty="0"/>
              <a:t>      </a:t>
            </a:r>
            <a:r>
              <a:rPr lang="zh-CN" altLang="en-US" b="1" dirty="0"/>
              <a:t>正向搜索：从初始节点到目标的搜索</a:t>
            </a:r>
            <a:endParaRPr lang="zh-CN" altLang="en-US" b="1" dirty="0"/>
          </a:p>
          <a:p>
            <a:pPr marL="533400" lvl="0" indent="-533400" eaLnBrk="1" hangingPunct="1">
              <a:lnSpc>
                <a:spcPct val="130000"/>
              </a:lnSpc>
              <a:spcBef>
                <a:spcPct val="0"/>
              </a:spcBef>
              <a:buNone/>
            </a:pPr>
            <a:r>
              <a:rPr lang="zh-CN" altLang="en-US" b="1" dirty="0"/>
              <a:t>      反向搜索：从目标节点到初始节点的搜索</a:t>
            </a:r>
            <a:endParaRPr lang="zh-CN" altLang="en-US" b="1" dirty="0"/>
          </a:p>
          <a:p>
            <a:pPr marL="533400" lvl="0" indent="-533400" eaLnBrk="1" hangingPunct="1">
              <a:lnSpc>
                <a:spcPct val="130000"/>
              </a:lnSpc>
              <a:spcBef>
                <a:spcPct val="0"/>
              </a:spcBef>
              <a:buNone/>
            </a:pPr>
            <a:r>
              <a:rPr lang="zh-CN" altLang="en-US" b="1" dirty="0"/>
              <a:t>      双向搜索：正向和反向搜索的结合</a:t>
            </a:r>
            <a:endParaRPr lang="zh-CN" altLang="en-US" b="1" dirty="0"/>
          </a:p>
          <a:p>
            <a:pPr marL="533400" lvl="0" indent="-533400" eaLnBrk="1" hangingPunct="1">
              <a:lnSpc>
                <a:spcPct val="130000"/>
              </a:lnSpc>
              <a:spcBef>
                <a:spcPct val="0"/>
              </a:spcBef>
              <a:buNone/>
            </a:pPr>
            <a:r>
              <a:rPr lang="zh-CN" altLang="en-US" b="1" dirty="0"/>
              <a:t>搜索需要产生的节点数</a:t>
            </a:r>
            <a:endParaRPr lang="zh-CN" altLang="en-US" b="1" dirty="0"/>
          </a:p>
          <a:p>
            <a:pPr marL="533400" lvl="0" indent="-533400" eaLnBrk="1" hangingPunct="1">
              <a:lnSpc>
                <a:spcPct val="130000"/>
              </a:lnSpc>
              <a:spcBef>
                <a:spcPct val="0"/>
              </a:spcBef>
              <a:buNone/>
            </a:pPr>
            <a:r>
              <a:rPr lang="zh-CN" altLang="en-US" b="1" dirty="0"/>
              <a:t>宽度优先搜索，使用双向搜索要优越许多</a:t>
            </a:r>
            <a:endParaRPr lang="zh-CN" altLang="en-US" b="1" dirty="0"/>
          </a:p>
          <a:p>
            <a:pPr marL="533400" lvl="0" indent="-533400" eaLnBrk="1" hangingPunct="1">
              <a:lnSpc>
                <a:spcPct val="130000"/>
              </a:lnSpc>
              <a:spcBef>
                <a:spcPct val="0"/>
              </a:spcBef>
              <a:buNone/>
            </a:pPr>
            <a:r>
              <a:rPr lang="zh-CN" altLang="en-US" b="1" dirty="0"/>
              <a:t>对于启发式搜索</a:t>
            </a:r>
            <a:r>
              <a:rPr lang="en-US" altLang="zh-CN" b="1" dirty="0"/>
              <a:t>,</a:t>
            </a:r>
            <a:r>
              <a:rPr lang="zh-CN" altLang="en-US" b="1" dirty="0"/>
              <a:t>评价单向搜索和双向搜索的优劣</a:t>
            </a:r>
            <a:endParaRPr lang="zh-CN" altLang="en-US" b="1" dirty="0"/>
          </a:p>
          <a:p>
            <a:pPr marL="533400" lvl="0" indent="-533400" eaLnBrk="1" hangingPunct="1">
              <a:lnSpc>
                <a:spcPct val="130000"/>
              </a:lnSpc>
              <a:spcBef>
                <a:spcPct val="0"/>
              </a:spcBef>
              <a:buNone/>
            </a:pPr>
            <a:r>
              <a:rPr lang="zh-CN" altLang="en-US" b="1" dirty="0"/>
              <a:t>很复杂</a:t>
            </a:r>
            <a:r>
              <a:rPr lang="en-US" altLang="zh-CN" b="1" dirty="0"/>
              <a:t>,</a:t>
            </a:r>
            <a:r>
              <a:rPr lang="zh-CN" altLang="en-US" b="1" dirty="0"/>
              <a:t>双向搜索使用不当可能是单向搜索量的二倍</a:t>
            </a:r>
            <a:r>
              <a:rPr lang="en-US" altLang="zh-CN" b="1" dirty="0"/>
              <a:t>.</a:t>
            </a:r>
            <a:endParaRPr lang="en-US" altLang="zh-CN" b="1" dirty="0"/>
          </a:p>
        </p:txBody>
      </p:sp>
      <p:sp>
        <p:nvSpPr>
          <p:cNvPr id="90117" name="AutoShape 5"/>
          <p:cNvSpPr/>
          <p:nvPr/>
        </p:nvSpPr>
        <p:spPr>
          <a:xfrm>
            <a:off x="762000" y="7620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en-US" altLang="zh-CN" sz="3600" b="1" dirty="0">
                <a:solidFill>
                  <a:schemeClr val="tx2"/>
                </a:solidFill>
              </a:rPr>
              <a:t>3.9 </a:t>
            </a:r>
            <a:r>
              <a:rPr lang="zh-CN" altLang="en-US" sz="3600" b="1" dirty="0">
                <a:solidFill>
                  <a:schemeClr val="tx2"/>
                </a:solidFill>
              </a:rPr>
              <a:t>有关算法</a:t>
            </a:r>
            <a:endParaRPr lang="zh-CN" altLang="en-US" sz="3600" b="1" dirty="0">
              <a:solidFill>
                <a:schemeClr val="tx2"/>
              </a:solidFill>
            </a:endParaRPr>
          </a:p>
        </p:txBody>
      </p:sp>
      <p:sp>
        <p:nvSpPr>
          <p:cNvPr id="6" name="Rectangle 4"/>
          <p:cNvSpPr/>
          <p:nvPr/>
        </p:nvSpPr>
        <p:spPr>
          <a:xfrm>
            <a:off x="323850" y="115888"/>
            <a:ext cx="8820150" cy="115252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533400" lvl="0" indent="-533400" eaLnBrk="1" hangingPunct="1">
              <a:lnSpc>
                <a:spcPct val="130000"/>
              </a:lnSpc>
              <a:spcBef>
                <a:spcPct val="0"/>
              </a:spcBef>
              <a:buNone/>
            </a:pPr>
            <a:r>
              <a:rPr lang="en-US" altLang="zh-CN" b="1" dirty="0"/>
              <a:t>      </a:t>
            </a:r>
            <a:r>
              <a:rPr lang="en-US" altLang="zh-CN" sz="1400" b="1" dirty="0"/>
              <a:t>Kaindl, Hermann and Gerhard Kainz. Bidirectional Heuristic Search Reconsidered, Journal of Artificial Intelligence Research, 7:283-317, 1997 </a:t>
            </a:r>
            <a:endParaRPr lang="en-US" altLang="zh-CN" sz="14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3108">
                                            <p:txEl>
                                              <p:charRg st="0" end="23"/>
                                            </p:txEl>
                                          </p:spTgt>
                                        </p:tgtEl>
                                        <p:attrNameLst>
                                          <p:attrName>style.visibility</p:attrName>
                                        </p:attrNameLst>
                                      </p:cBhvr>
                                      <p:to>
                                        <p:strVal val="visible"/>
                                      </p:to>
                                    </p:set>
                                    <p:anim calcmode="lin" valueType="num">
                                      <p:cBhvr additive="base">
                                        <p:cTn id="7" dur="500" fill="hold"/>
                                        <p:tgtEl>
                                          <p:spTgt spid="303108">
                                            <p:txEl>
                                              <p:charRg st="0" end="2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3108">
                                            <p:txEl>
                                              <p:charRg st="0" end="2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3108">
                                            <p:txEl>
                                              <p:charRg st="23" end="48"/>
                                            </p:txEl>
                                          </p:spTgt>
                                        </p:tgtEl>
                                        <p:attrNameLst>
                                          <p:attrName>style.visibility</p:attrName>
                                        </p:attrNameLst>
                                      </p:cBhvr>
                                      <p:to>
                                        <p:strVal val="visible"/>
                                      </p:to>
                                    </p:set>
                                    <p:anim calcmode="lin" valueType="num">
                                      <p:cBhvr additive="base">
                                        <p:cTn id="13" dur="500" fill="hold"/>
                                        <p:tgtEl>
                                          <p:spTgt spid="303108">
                                            <p:txEl>
                                              <p:charRg st="23" end="4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3108">
                                            <p:txEl>
                                              <p:charRg st="23" end="4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3108">
                                            <p:txEl>
                                              <p:charRg st="48" end="70"/>
                                            </p:txEl>
                                          </p:spTgt>
                                        </p:tgtEl>
                                        <p:attrNameLst>
                                          <p:attrName>style.visibility</p:attrName>
                                        </p:attrNameLst>
                                      </p:cBhvr>
                                      <p:to>
                                        <p:strVal val="visible"/>
                                      </p:to>
                                    </p:set>
                                    <p:anim calcmode="lin" valueType="num">
                                      <p:cBhvr additive="base">
                                        <p:cTn id="19" dur="500" fill="hold"/>
                                        <p:tgtEl>
                                          <p:spTgt spid="303108">
                                            <p:txEl>
                                              <p:charRg st="48" end="7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3108">
                                            <p:txEl>
                                              <p:charRg st="48" end="7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3108">
                                            <p:txEl>
                                              <p:charRg st="70" end="81"/>
                                            </p:txEl>
                                          </p:spTgt>
                                        </p:tgtEl>
                                        <p:attrNameLst>
                                          <p:attrName>style.visibility</p:attrName>
                                        </p:attrNameLst>
                                      </p:cBhvr>
                                      <p:to>
                                        <p:strVal val="visible"/>
                                      </p:to>
                                    </p:set>
                                    <p:anim calcmode="lin" valueType="num">
                                      <p:cBhvr additive="base">
                                        <p:cTn id="25" dur="500" fill="hold"/>
                                        <p:tgtEl>
                                          <p:spTgt spid="303108">
                                            <p:txEl>
                                              <p:charRg st="70" end="8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3108">
                                            <p:txEl>
                                              <p:charRg st="70" end="8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3108">
                                            <p:txEl>
                                              <p:charRg st="81" end="100"/>
                                            </p:txEl>
                                          </p:spTgt>
                                        </p:tgtEl>
                                        <p:attrNameLst>
                                          <p:attrName>style.visibility</p:attrName>
                                        </p:attrNameLst>
                                      </p:cBhvr>
                                      <p:to>
                                        <p:strVal val="visible"/>
                                      </p:to>
                                    </p:set>
                                    <p:anim calcmode="lin" valueType="num">
                                      <p:cBhvr additive="base">
                                        <p:cTn id="31" dur="500" fill="hold"/>
                                        <p:tgtEl>
                                          <p:spTgt spid="303108">
                                            <p:txEl>
                                              <p:charRg st="81" end="10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3108">
                                            <p:txEl>
                                              <p:charRg st="81" end="10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3108">
                                            <p:txEl>
                                              <p:charRg st="100" end="123"/>
                                            </p:txEl>
                                          </p:spTgt>
                                        </p:tgtEl>
                                        <p:attrNameLst>
                                          <p:attrName>style.visibility</p:attrName>
                                        </p:attrNameLst>
                                      </p:cBhvr>
                                      <p:to>
                                        <p:strVal val="visible"/>
                                      </p:to>
                                    </p:set>
                                    <p:anim calcmode="lin" valueType="num">
                                      <p:cBhvr additive="base">
                                        <p:cTn id="37" dur="500" fill="hold"/>
                                        <p:tgtEl>
                                          <p:spTgt spid="303108">
                                            <p:txEl>
                                              <p:charRg st="100" end="12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3108">
                                            <p:txEl>
                                              <p:charRg st="100" end="12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3108">
                                            <p:txEl>
                                              <p:charRg st="123" end="148"/>
                                            </p:txEl>
                                          </p:spTgt>
                                        </p:tgtEl>
                                        <p:attrNameLst>
                                          <p:attrName>style.visibility</p:attrName>
                                        </p:attrNameLst>
                                      </p:cBhvr>
                                      <p:to>
                                        <p:strVal val="visible"/>
                                      </p:to>
                                    </p:set>
                                    <p:anim calcmode="lin" valueType="num">
                                      <p:cBhvr additive="base">
                                        <p:cTn id="41" dur="500" fill="hold"/>
                                        <p:tgtEl>
                                          <p:spTgt spid="303108">
                                            <p:txEl>
                                              <p:charRg st="123" end="14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03108">
                                            <p:txEl>
                                              <p:charRg st="123" end="14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
                                            <p:txEl>
                                              <p:charRg st="0" end="148"/>
                                            </p:txEl>
                                          </p:spTgt>
                                        </p:tgtEl>
                                        <p:attrNameLst>
                                          <p:attrName>style.visibility</p:attrName>
                                        </p:attrNameLst>
                                      </p:cBhvr>
                                      <p:to>
                                        <p:strVal val="visible"/>
                                      </p:to>
                                    </p:set>
                                    <p:anim calcmode="lin" valueType="num">
                                      <p:cBhvr additive="base">
                                        <p:cTn id="47" dur="500" fill="hold"/>
                                        <p:tgtEl>
                                          <p:spTgt spid="6">
                                            <p:txEl>
                                              <p:charRg st="0" end="14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charRg st="0" end="14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91139"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04132" name="Rectangle 4"/>
          <p:cNvSpPr/>
          <p:nvPr/>
        </p:nvSpPr>
        <p:spPr>
          <a:xfrm>
            <a:off x="827088" y="2205038"/>
            <a:ext cx="8066087" cy="302577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533400" lvl="0" indent="-533400" eaLnBrk="1" hangingPunct="1">
              <a:lnSpc>
                <a:spcPct val="130000"/>
              </a:lnSpc>
              <a:spcBef>
                <a:spcPct val="0"/>
              </a:spcBef>
              <a:buNone/>
            </a:pPr>
            <a:r>
              <a:rPr lang="en-US" altLang="zh-CN" b="1" dirty="0"/>
              <a:t>      </a:t>
            </a:r>
            <a:r>
              <a:rPr lang="zh-CN" altLang="en-US" b="1" dirty="0"/>
              <a:t>分阶段搜索：为了完成搜索过程，可对搜索图进行修剪，释放出一部分存储空间。</a:t>
            </a:r>
            <a:endParaRPr lang="zh-CN" altLang="en-US" b="1" dirty="0"/>
          </a:p>
          <a:p>
            <a:pPr marL="533400" lvl="0" indent="-533400" eaLnBrk="1" hangingPunct="1">
              <a:lnSpc>
                <a:spcPct val="130000"/>
              </a:lnSpc>
              <a:spcBef>
                <a:spcPct val="0"/>
              </a:spcBef>
              <a:buNone/>
            </a:pPr>
            <a:r>
              <a:rPr lang="zh-CN" altLang="en-US" b="1" dirty="0"/>
              <a:t>      把</a:t>
            </a:r>
            <a:r>
              <a:rPr lang="en-US" altLang="zh-CN" b="1" dirty="0"/>
              <a:t>OPEN</a:t>
            </a:r>
            <a:r>
              <a:rPr lang="zh-CN" altLang="en-US" b="1" dirty="0"/>
              <a:t>表具有最小</a:t>
            </a:r>
            <a:r>
              <a:rPr lang="en-US" altLang="zh-CN" b="1" dirty="0"/>
              <a:t>f</a:t>
            </a:r>
            <a:r>
              <a:rPr lang="zh-CN" altLang="en-US" b="1" dirty="0"/>
              <a:t>值的一些节点打上标记，记住这些节点和通向这些点的最佳路径，删去搜索图其余部分。</a:t>
            </a:r>
            <a:endParaRPr lang="zh-CN" altLang="en-US" b="1" dirty="0"/>
          </a:p>
          <a:p>
            <a:pPr marL="533400" lvl="0" indent="-533400" eaLnBrk="1" hangingPunct="1">
              <a:lnSpc>
                <a:spcPct val="130000"/>
              </a:lnSpc>
              <a:spcBef>
                <a:spcPct val="0"/>
              </a:spcBef>
              <a:buNone/>
            </a:pPr>
            <a:r>
              <a:rPr lang="zh-CN" altLang="en-US" b="1" dirty="0"/>
              <a:t>      然后恢复节点和路径，重新开始搜索。</a:t>
            </a:r>
            <a:endParaRPr lang="zh-CN" altLang="en-US" b="1" dirty="0"/>
          </a:p>
          <a:p>
            <a:pPr marL="533400" lvl="0" indent="-533400" eaLnBrk="1" hangingPunct="1">
              <a:lnSpc>
                <a:spcPct val="130000"/>
              </a:lnSpc>
              <a:spcBef>
                <a:spcPct val="0"/>
              </a:spcBef>
              <a:buNone/>
            </a:pPr>
            <a:r>
              <a:rPr lang="zh-CN" altLang="en-US" b="1" dirty="0"/>
              <a:t>     分阶段搜索并不能保证找到一条解路径。</a:t>
            </a:r>
            <a:endParaRPr lang="zh-CN" altLang="en-US" b="1" dirty="0"/>
          </a:p>
        </p:txBody>
      </p:sp>
      <p:sp>
        <p:nvSpPr>
          <p:cNvPr id="91141" name="AutoShape 5"/>
          <p:cNvSpPr/>
          <p:nvPr/>
        </p:nvSpPr>
        <p:spPr>
          <a:xfrm>
            <a:off x="762000" y="7620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en-US" altLang="zh-CN" sz="3600" b="1" dirty="0">
                <a:solidFill>
                  <a:schemeClr val="tx2"/>
                </a:solidFill>
              </a:rPr>
              <a:t>3.9 </a:t>
            </a:r>
            <a:r>
              <a:rPr lang="zh-CN" altLang="en-US" sz="3600" b="1" dirty="0">
                <a:solidFill>
                  <a:schemeClr val="tx2"/>
                </a:solidFill>
              </a:rPr>
              <a:t>有关算法</a:t>
            </a:r>
            <a:endParaRPr lang="zh-CN" altLang="en-US" sz="3600" b="1" dirty="0">
              <a:solidFill>
                <a:schemeClr val="tx2"/>
              </a:solidFill>
            </a:endParaRPr>
          </a:p>
        </p:txBody>
      </p:sp>
      <p:sp>
        <p:nvSpPr>
          <p:cNvPr id="6" name="Rectangle 4"/>
          <p:cNvSpPr/>
          <p:nvPr/>
        </p:nvSpPr>
        <p:spPr>
          <a:xfrm>
            <a:off x="323850" y="115888"/>
            <a:ext cx="8820150" cy="115252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533400" lvl="0" indent="-533400" eaLnBrk="1" hangingPunct="1">
              <a:lnSpc>
                <a:spcPct val="130000"/>
              </a:lnSpc>
              <a:spcBef>
                <a:spcPct val="0"/>
              </a:spcBef>
              <a:buNone/>
            </a:pPr>
            <a:r>
              <a:rPr lang="en-US" altLang="zh-CN" b="1" dirty="0"/>
              <a:t>      </a:t>
            </a:r>
            <a:r>
              <a:rPr lang="en-US" altLang="zh-CN" sz="1400" b="1" dirty="0"/>
              <a:t>Kaindl, Hermann and Gerhard Kainz. Bidirectional Heuristic Search Reconsidered, Journal of Artificial Intelligence Research, 7:283-317, 1997 </a:t>
            </a:r>
            <a:endParaRPr lang="en-US" altLang="zh-CN" sz="14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4132">
                                            <p:txEl>
                                              <p:charRg st="0" end="43"/>
                                            </p:txEl>
                                          </p:spTgt>
                                        </p:tgtEl>
                                        <p:attrNameLst>
                                          <p:attrName>style.visibility</p:attrName>
                                        </p:attrNameLst>
                                      </p:cBhvr>
                                      <p:to>
                                        <p:strVal val="visible"/>
                                      </p:to>
                                    </p:set>
                                    <p:anim calcmode="lin" valueType="num">
                                      <p:cBhvr additive="base">
                                        <p:cTn id="7" dur="500" fill="hold"/>
                                        <p:tgtEl>
                                          <p:spTgt spid="304132">
                                            <p:txEl>
                                              <p:charRg st="0" end="4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4132">
                                            <p:txEl>
                                              <p:charRg st="0" end="4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4132">
                                            <p:txEl>
                                              <p:charRg st="43" end="100"/>
                                            </p:txEl>
                                          </p:spTgt>
                                        </p:tgtEl>
                                        <p:attrNameLst>
                                          <p:attrName>style.visibility</p:attrName>
                                        </p:attrNameLst>
                                      </p:cBhvr>
                                      <p:to>
                                        <p:strVal val="visible"/>
                                      </p:to>
                                    </p:set>
                                    <p:anim calcmode="lin" valueType="num">
                                      <p:cBhvr additive="base">
                                        <p:cTn id="13" dur="500" fill="hold"/>
                                        <p:tgtEl>
                                          <p:spTgt spid="304132">
                                            <p:txEl>
                                              <p:charRg st="43" end="10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4132">
                                            <p:txEl>
                                              <p:charRg st="43" end="10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4132">
                                            <p:txEl>
                                              <p:charRg st="100" end="124"/>
                                            </p:txEl>
                                          </p:spTgt>
                                        </p:tgtEl>
                                        <p:attrNameLst>
                                          <p:attrName>style.visibility</p:attrName>
                                        </p:attrNameLst>
                                      </p:cBhvr>
                                      <p:to>
                                        <p:strVal val="visible"/>
                                      </p:to>
                                    </p:set>
                                    <p:anim calcmode="lin" valueType="num">
                                      <p:cBhvr additive="base">
                                        <p:cTn id="19" dur="500" fill="hold"/>
                                        <p:tgtEl>
                                          <p:spTgt spid="304132">
                                            <p:txEl>
                                              <p:charRg st="100" end="12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4132">
                                            <p:txEl>
                                              <p:charRg st="100" end="12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4132">
                                            <p:txEl>
                                              <p:charRg st="124" end="148"/>
                                            </p:txEl>
                                          </p:spTgt>
                                        </p:tgtEl>
                                        <p:attrNameLst>
                                          <p:attrName>style.visibility</p:attrName>
                                        </p:attrNameLst>
                                      </p:cBhvr>
                                      <p:to>
                                        <p:strVal val="visible"/>
                                      </p:to>
                                    </p:set>
                                    <p:anim calcmode="lin" valueType="num">
                                      <p:cBhvr additive="base">
                                        <p:cTn id="25" dur="500" fill="hold"/>
                                        <p:tgtEl>
                                          <p:spTgt spid="304132">
                                            <p:txEl>
                                              <p:charRg st="124" end="14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4132">
                                            <p:txEl>
                                              <p:charRg st="124" end="14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charRg st="0" end="148"/>
                                            </p:txEl>
                                          </p:spTgt>
                                        </p:tgtEl>
                                        <p:attrNameLst>
                                          <p:attrName>style.visibility</p:attrName>
                                        </p:attrNameLst>
                                      </p:cBhvr>
                                      <p:to>
                                        <p:strVal val="visible"/>
                                      </p:to>
                                    </p:set>
                                    <p:anim calcmode="lin" valueType="num">
                                      <p:cBhvr additive="base">
                                        <p:cTn id="31" dur="500" fill="hold"/>
                                        <p:tgtEl>
                                          <p:spTgt spid="6">
                                            <p:txEl>
                                              <p:charRg st="0" end="14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charRg st="0" end="14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92163"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04132" name="Rectangle 4"/>
          <p:cNvSpPr/>
          <p:nvPr/>
        </p:nvSpPr>
        <p:spPr>
          <a:xfrm>
            <a:off x="827088" y="2205038"/>
            <a:ext cx="8066087" cy="3887787"/>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533400" lvl="0" indent="-533400" eaLnBrk="1" hangingPunct="1">
              <a:lnSpc>
                <a:spcPct val="130000"/>
              </a:lnSpc>
              <a:spcBef>
                <a:spcPct val="0"/>
              </a:spcBef>
              <a:buNone/>
            </a:pPr>
            <a:r>
              <a:rPr lang="en-US" altLang="zh-CN" b="1" dirty="0"/>
              <a:t>      </a:t>
            </a:r>
            <a:r>
              <a:rPr lang="zh-CN" altLang="en-US" b="1" dirty="0"/>
              <a:t>迭代加深</a:t>
            </a:r>
            <a:r>
              <a:rPr lang="en-US" altLang="zh-CN" b="1" dirty="0"/>
              <a:t>A*</a:t>
            </a:r>
            <a:r>
              <a:rPr lang="zh-CN" altLang="en-US" b="1" dirty="0"/>
              <a:t>搜索：依赖一系列逐渐扩展的有限制的深度优先搜索。</a:t>
            </a:r>
            <a:endParaRPr lang="zh-CN" altLang="en-US" b="1" dirty="0"/>
          </a:p>
        </p:txBody>
      </p:sp>
      <p:sp>
        <p:nvSpPr>
          <p:cNvPr id="92165" name="AutoShape 5"/>
          <p:cNvSpPr/>
          <p:nvPr/>
        </p:nvSpPr>
        <p:spPr>
          <a:xfrm>
            <a:off x="762000" y="7620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en-US" altLang="zh-CN" sz="3600" b="1" dirty="0">
                <a:solidFill>
                  <a:schemeClr val="tx2"/>
                </a:solidFill>
              </a:rPr>
              <a:t>3.9 </a:t>
            </a:r>
            <a:r>
              <a:rPr lang="zh-CN" altLang="en-US" sz="3600" b="1" dirty="0">
                <a:solidFill>
                  <a:schemeClr val="tx2"/>
                </a:solidFill>
              </a:rPr>
              <a:t>有关算法</a:t>
            </a:r>
            <a:endParaRPr lang="zh-CN" altLang="en-US" sz="3600" b="1" dirty="0">
              <a:solidFill>
                <a:schemeClr val="tx2"/>
              </a:solidFill>
            </a:endParaRPr>
          </a:p>
        </p:txBody>
      </p:sp>
      <p:sp>
        <p:nvSpPr>
          <p:cNvPr id="6" name="Rectangle 4"/>
          <p:cNvSpPr/>
          <p:nvPr/>
        </p:nvSpPr>
        <p:spPr>
          <a:xfrm>
            <a:off x="1871663" y="188913"/>
            <a:ext cx="7272337" cy="115252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533400" lvl="0" indent="-533400" eaLnBrk="1" hangingPunct="1">
              <a:lnSpc>
                <a:spcPct val="130000"/>
              </a:lnSpc>
              <a:spcBef>
                <a:spcPct val="0"/>
              </a:spcBef>
              <a:buNone/>
            </a:pPr>
            <a:r>
              <a:rPr lang="en-US" altLang="zh-CN" sz="1400" b="1" dirty="0"/>
              <a:t>      Korf, Richard E.  Depth-First Interative-Deepenning: An Optimal Asmissible Tree Search, Artificial Intelligence, 27:97-109, 1985</a:t>
            </a:r>
            <a:endParaRPr lang="en-US" altLang="zh-CN" sz="14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4132">
                                            <p:txEl>
                                              <p:charRg st="0" end="37"/>
                                            </p:txEl>
                                          </p:spTgt>
                                        </p:tgtEl>
                                        <p:attrNameLst>
                                          <p:attrName>style.visibility</p:attrName>
                                        </p:attrNameLst>
                                      </p:cBhvr>
                                      <p:to>
                                        <p:strVal val="visible"/>
                                      </p:to>
                                    </p:set>
                                    <p:anim calcmode="lin" valueType="num">
                                      <p:cBhvr additive="base">
                                        <p:cTn id="7" dur="500" fill="hold"/>
                                        <p:tgtEl>
                                          <p:spTgt spid="304132">
                                            <p:txEl>
                                              <p:charRg st="0" end="3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4132">
                                            <p:txEl>
                                              <p:charRg st="0" end="3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charRg st="0" end="135"/>
                                            </p:txEl>
                                          </p:spTgt>
                                        </p:tgtEl>
                                        <p:attrNameLst>
                                          <p:attrName>style.visibility</p:attrName>
                                        </p:attrNameLst>
                                      </p:cBhvr>
                                      <p:to>
                                        <p:strVal val="visible"/>
                                      </p:to>
                                    </p:set>
                                    <p:anim calcmode="lin" valueType="num">
                                      <p:cBhvr additive="base">
                                        <p:cTn id="13" dur="500" fill="hold"/>
                                        <p:tgtEl>
                                          <p:spTgt spid="6">
                                            <p:txEl>
                                              <p:charRg st="0" end="13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charRg st="0" end="13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3186"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93187" name="灯片编号占位符 2"/>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pic>
        <p:nvPicPr>
          <p:cNvPr id="93188" name="Picture 3"/>
          <p:cNvPicPr>
            <a:picLocks noChangeAspect="1"/>
          </p:cNvPicPr>
          <p:nvPr/>
        </p:nvPicPr>
        <p:blipFill>
          <a:blip r:embed="rId1"/>
          <a:stretch>
            <a:fillRect/>
          </a:stretch>
        </p:blipFill>
        <p:spPr>
          <a:xfrm>
            <a:off x="179388" y="260350"/>
            <a:ext cx="4392612" cy="4813300"/>
          </a:xfrm>
          <a:prstGeom prst="rect">
            <a:avLst/>
          </a:prstGeom>
          <a:noFill/>
          <a:ln w="9525">
            <a:noFill/>
          </a:ln>
        </p:spPr>
      </p:pic>
      <p:sp>
        <p:nvSpPr>
          <p:cNvPr id="93189" name="矩形 5"/>
          <p:cNvSpPr/>
          <p:nvPr/>
        </p:nvSpPr>
        <p:spPr>
          <a:xfrm>
            <a:off x="4284663" y="5516563"/>
            <a:ext cx="4572000" cy="647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r>
              <a:rPr lang="zh-CN" altLang="en-US" sz="1800" dirty="0">
                <a:solidFill>
                  <a:srgbClr val="000000"/>
                </a:solidFill>
              </a:rPr>
              <a:t>算法技术手册</a:t>
            </a:r>
            <a:r>
              <a:rPr lang="en-US" altLang="zh-CN" sz="1800" dirty="0">
                <a:solidFill>
                  <a:srgbClr val="000000"/>
                </a:solidFill>
              </a:rPr>
              <a:t>(</a:t>
            </a:r>
            <a:r>
              <a:rPr lang="zh-CN" altLang="en-US" sz="1800" dirty="0">
                <a:solidFill>
                  <a:srgbClr val="000000"/>
                </a:solidFill>
              </a:rPr>
              <a:t>影印版</a:t>
            </a:r>
            <a:r>
              <a:rPr lang="en-US" altLang="zh-CN" sz="1800" dirty="0">
                <a:solidFill>
                  <a:srgbClr val="000000"/>
                </a:solidFill>
              </a:rPr>
              <a:t>) </a:t>
            </a:r>
            <a:r>
              <a:rPr lang="zh-CN" altLang="en-US" sz="1800" dirty="0">
                <a:solidFill>
                  <a:srgbClr val="000000"/>
                </a:solidFill>
              </a:rPr>
              <a:t>作 者：海涅曼 波利切 塞克欧 出版社： 东南大学出版社 </a:t>
            </a:r>
            <a:r>
              <a:rPr lang="en-US" altLang="zh-CN" sz="1800" dirty="0">
                <a:solidFill>
                  <a:srgbClr val="000000"/>
                </a:solidFill>
              </a:rPr>
              <a:t>2009</a:t>
            </a:r>
            <a:endParaRPr lang="zh-CN" altLang="en-US" sz="1800" dirty="0">
              <a:solidFill>
                <a:srgbClr val="000000"/>
              </a:solidFill>
            </a:endParaRPr>
          </a:p>
        </p:txBody>
      </p:sp>
      <p:sp>
        <p:nvSpPr>
          <p:cNvPr id="93190" name="矩形 6"/>
          <p:cNvSpPr/>
          <p:nvPr/>
        </p:nvSpPr>
        <p:spPr>
          <a:xfrm>
            <a:off x="4572000" y="620713"/>
            <a:ext cx="45720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r>
              <a:rPr lang="zh-CN" altLang="en-US" sz="1800" b="1" dirty="0">
                <a:solidFill>
                  <a:srgbClr val="000000"/>
                </a:solidFill>
              </a:rPr>
              <a:t>第</a:t>
            </a:r>
            <a:r>
              <a:rPr lang="en-US" altLang="zh-CN" sz="1800" b="1" dirty="0">
                <a:solidFill>
                  <a:srgbClr val="000000"/>
                </a:solidFill>
              </a:rPr>
              <a:t>7</a:t>
            </a:r>
            <a:r>
              <a:rPr lang="zh-CN" altLang="en-US" sz="1800" b="1" dirty="0">
                <a:solidFill>
                  <a:srgbClr val="000000"/>
                </a:solidFill>
              </a:rPr>
              <a:t>章 人工智能中的寻路</a:t>
            </a:r>
            <a:endParaRPr lang="zh-CN" altLang="en-US" sz="1800" b="1" dirty="0">
              <a:solidFill>
                <a:srgbClr val="000000"/>
              </a:solidFill>
            </a:endParaRPr>
          </a:p>
        </p:txBody>
      </p:sp>
    </p:spTree>
  </p:cSld>
  <p:clrMapOvr>
    <a:masterClrMapping/>
  </p:clrMapOvr>
  <p:transition spd="med">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94211"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05157" name="Rectangle 5"/>
          <p:cNvSpPr/>
          <p:nvPr/>
        </p:nvSpPr>
        <p:spPr>
          <a:xfrm>
            <a:off x="827088" y="2349500"/>
            <a:ext cx="8316912" cy="3887788"/>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533400" lvl="0" indent="-533400" eaLnBrk="1" hangingPunct="1"/>
            <a:r>
              <a:rPr lang="zh-CN" altLang="en-US" b="1" dirty="0"/>
              <a:t>搜索方法的启发能力主要依赖于给定问题的具体因素。</a:t>
            </a:r>
            <a:endParaRPr lang="zh-CN" altLang="en-US" b="1" dirty="0"/>
          </a:p>
          <a:p>
            <a:pPr marL="533400" lvl="0" indent="-533400" eaLnBrk="1" hangingPunct="1"/>
            <a:r>
              <a:rPr lang="zh-CN" altLang="en-US" b="1" dirty="0"/>
              <a:t>判断启发能力的强弱主要是凭经验而不是凭计算。</a:t>
            </a:r>
            <a:endParaRPr lang="zh-CN" altLang="en-US" b="1" dirty="0"/>
          </a:p>
          <a:p>
            <a:pPr marL="533400" lvl="0" indent="-533400" eaLnBrk="1" hangingPunct="1"/>
            <a:r>
              <a:rPr lang="zh-CN" altLang="en-US" b="1" dirty="0"/>
              <a:t>某些实现上的度量是可计算的。这些度量不能完全决定一个算法的启发能力，在比较各种搜索算法的优劣时是很有用的。</a:t>
            </a:r>
            <a:endParaRPr lang="zh-CN" altLang="en-US" b="1" dirty="0"/>
          </a:p>
        </p:txBody>
      </p:sp>
      <p:sp>
        <p:nvSpPr>
          <p:cNvPr id="94213" name="AutoShape 6"/>
          <p:cNvSpPr/>
          <p:nvPr/>
        </p:nvSpPr>
        <p:spPr>
          <a:xfrm>
            <a:off x="762000" y="7620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en-US" altLang="zh-CN" sz="3600" b="1" dirty="0">
                <a:solidFill>
                  <a:schemeClr val="tx2"/>
                </a:solidFill>
              </a:rPr>
              <a:t>3.10 </a:t>
            </a:r>
            <a:r>
              <a:rPr lang="zh-CN" altLang="en-US" sz="3600" b="1" dirty="0">
                <a:solidFill>
                  <a:schemeClr val="tx2"/>
                </a:solidFill>
              </a:rPr>
              <a:t>启发能力的度量</a:t>
            </a:r>
            <a:endParaRPr lang="zh-CN" altLang="en-US" sz="3600" b="1" dirty="0">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5157">
                                            <p:txEl>
                                              <p:charRg st="0" end="25"/>
                                            </p:txEl>
                                          </p:spTgt>
                                        </p:tgtEl>
                                        <p:attrNameLst>
                                          <p:attrName>style.visibility</p:attrName>
                                        </p:attrNameLst>
                                      </p:cBhvr>
                                      <p:to>
                                        <p:strVal val="visible"/>
                                      </p:to>
                                    </p:set>
                                    <p:anim calcmode="lin" valueType="num">
                                      <p:cBhvr additive="base">
                                        <p:cTn id="7" dur="500" fill="hold"/>
                                        <p:tgtEl>
                                          <p:spTgt spid="305157">
                                            <p:txEl>
                                              <p:charRg st="0" end="2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5157">
                                            <p:txEl>
                                              <p:charRg st="0" end="2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5157">
                                            <p:txEl>
                                              <p:charRg st="25" end="48"/>
                                            </p:txEl>
                                          </p:spTgt>
                                        </p:tgtEl>
                                        <p:attrNameLst>
                                          <p:attrName>style.visibility</p:attrName>
                                        </p:attrNameLst>
                                      </p:cBhvr>
                                      <p:to>
                                        <p:strVal val="visible"/>
                                      </p:to>
                                    </p:set>
                                    <p:anim calcmode="lin" valueType="num">
                                      <p:cBhvr additive="base">
                                        <p:cTn id="13" dur="500" fill="hold"/>
                                        <p:tgtEl>
                                          <p:spTgt spid="305157">
                                            <p:txEl>
                                              <p:charRg st="25" end="4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5157">
                                            <p:txEl>
                                              <p:charRg st="25" end="4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5157">
                                            <p:txEl>
                                              <p:charRg st="48" end="102"/>
                                            </p:txEl>
                                          </p:spTgt>
                                        </p:tgtEl>
                                        <p:attrNameLst>
                                          <p:attrName>style.visibility</p:attrName>
                                        </p:attrNameLst>
                                      </p:cBhvr>
                                      <p:to>
                                        <p:strVal val="visible"/>
                                      </p:to>
                                    </p:set>
                                    <p:anim calcmode="lin" valueType="num">
                                      <p:cBhvr additive="base">
                                        <p:cTn id="19" dur="500" fill="hold"/>
                                        <p:tgtEl>
                                          <p:spTgt spid="305157">
                                            <p:txEl>
                                              <p:charRg st="48" end="10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5157">
                                            <p:txEl>
                                              <p:charRg st="48" end="10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95235"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06180" name="Rectangle 4"/>
          <p:cNvSpPr/>
          <p:nvPr/>
        </p:nvSpPr>
        <p:spPr>
          <a:xfrm>
            <a:off x="827088" y="2349500"/>
            <a:ext cx="7837487" cy="302577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533400" lvl="0" indent="-533400" eaLnBrk="1" hangingPunct="1">
              <a:buNone/>
            </a:pPr>
            <a:r>
              <a:rPr lang="zh-CN" altLang="en-US" b="1" dirty="0"/>
              <a:t>渗透度是对一个搜索算法的搜索性能的度量，表</a:t>
            </a:r>
            <a:endParaRPr lang="zh-CN" altLang="en-US" b="1" dirty="0"/>
          </a:p>
          <a:p>
            <a:pPr marL="533400" lvl="0" indent="-533400" eaLnBrk="1" hangingPunct="1">
              <a:buNone/>
            </a:pPr>
            <a:r>
              <a:rPr lang="zh-CN" altLang="en-US" b="1" dirty="0"/>
              <a:t>示搜索集中指向某个目标的程度，而不是在无关</a:t>
            </a:r>
            <a:endParaRPr lang="zh-CN" altLang="en-US" b="1" dirty="0"/>
          </a:p>
          <a:p>
            <a:pPr marL="533400" lvl="0" indent="-533400" eaLnBrk="1" hangingPunct="1">
              <a:buNone/>
            </a:pPr>
            <a:r>
              <a:rPr lang="zh-CN" altLang="en-US" b="1" dirty="0"/>
              <a:t>的方向上徘徊。</a:t>
            </a:r>
            <a:endParaRPr lang="zh-CN" altLang="en-US" b="1" dirty="0"/>
          </a:p>
          <a:p>
            <a:pPr marL="533400" lvl="0" indent="-533400" eaLnBrk="1" hangingPunct="1">
              <a:buNone/>
            </a:pPr>
            <a:r>
              <a:rPr lang="zh-CN" altLang="en-US" b="1" dirty="0"/>
              <a:t>         定义为：</a:t>
            </a:r>
            <a:endParaRPr lang="zh-CN" altLang="en-US" b="1" dirty="0"/>
          </a:p>
          <a:p>
            <a:pPr marL="533400" lvl="0" indent="-533400" eaLnBrk="1" hangingPunct="1">
              <a:buNone/>
            </a:pPr>
            <a:r>
              <a:rPr lang="zh-CN" altLang="en-US" b="1" dirty="0"/>
              <a:t>                           </a:t>
            </a:r>
            <a:r>
              <a:rPr lang="en-US" altLang="zh-CN" b="1" dirty="0"/>
              <a:t>P = L / T</a:t>
            </a:r>
            <a:endParaRPr lang="en-US" altLang="zh-CN" b="1" dirty="0"/>
          </a:p>
          <a:p>
            <a:pPr marL="533400" lvl="0" indent="-533400" eaLnBrk="1" hangingPunct="1">
              <a:buNone/>
            </a:pPr>
            <a:r>
              <a:rPr lang="en-US" altLang="zh-CN" b="1" dirty="0"/>
              <a:t>    </a:t>
            </a:r>
            <a:r>
              <a:rPr lang="zh-CN" altLang="en-US" b="1" dirty="0"/>
              <a:t>其中，</a:t>
            </a:r>
            <a:r>
              <a:rPr lang="en-US" altLang="zh-CN" b="1" dirty="0"/>
              <a:t>L</a:t>
            </a:r>
            <a:r>
              <a:rPr lang="zh-CN" altLang="en-US" b="1" dirty="0"/>
              <a:t>是算法发现的解路径的长度，</a:t>
            </a:r>
            <a:endParaRPr lang="zh-CN" altLang="en-US" b="1" dirty="0"/>
          </a:p>
          <a:p>
            <a:pPr marL="533400" lvl="0" indent="-533400" eaLnBrk="1" hangingPunct="1">
              <a:buNone/>
            </a:pPr>
            <a:r>
              <a:rPr lang="zh-CN" altLang="en-US" b="1" dirty="0"/>
              <a:t>     </a:t>
            </a:r>
            <a:r>
              <a:rPr lang="en-US" altLang="zh-CN" b="1" dirty="0"/>
              <a:t>T</a:t>
            </a:r>
            <a:r>
              <a:rPr lang="zh-CN" altLang="en-US" b="1" dirty="0"/>
              <a:t>是算法在寻找这条解路径期间所产生的节点数（不包括初始节点，包括目标节点）</a:t>
            </a:r>
            <a:r>
              <a:rPr lang="zh-CN" altLang="en-US" dirty="0"/>
              <a:t> </a:t>
            </a:r>
            <a:endParaRPr lang="zh-CN" altLang="en-US" dirty="0"/>
          </a:p>
        </p:txBody>
      </p:sp>
      <p:sp>
        <p:nvSpPr>
          <p:cNvPr id="95237" name="AutoShape 5"/>
          <p:cNvSpPr/>
          <p:nvPr/>
        </p:nvSpPr>
        <p:spPr>
          <a:xfrm>
            <a:off x="762000" y="7620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zh-CN" altLang="en-US" sz="3600" b="1" dirty="0">
                <a:solidFill>
                  <a:schemeClr val="tx2"/>
                </a:solidFill>
              </a:rPr>
              <a:t>启发能力的度量</a:t>
            </a:r>
            <a:r>
              <a:rPr lang="en-US" altLang="zh-CN" sz="3600" b="1" dirty="0">
                <a:solidFill>
                  <a:schemeClr val="tx2"/>
                </a:solidFill>
              </a:rPr>
              <a:t>……</a:t>
            </a:r>
            <a:r>
              <a:rPr lang="zh-CN" altLang="en-US" sz="3600" b="1" dirty="0">
                <a:solidFill>
                  <a:schemeClr val="tx2"/>
                </a:solidFill>
              </a:rPr>
              <a:t>渗透度 </a:t>
            </a:r>
            <a:endParaRPr lang="zh-CN" altLang="en-US" sz="3600" b="1" dirty="0">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6180">
                                            <p:txEl>
                                              <p:charRg st="0" end="22"/>
                                            </p:txEl>
                                          </p:spTgt>
                                        </p:tgtEl>
                                        <p:attrNameLst>
                                          <p:attrName>style.visibility</p:attrName>
                                        </p:attrNameLst>
                                      </p:cBhvr>
                                      <p:to>
                                        <p:strVal val="visible"/>
                                      </p:to>
                                    </p:set>
                                    <p:anim calcmode="lin" valueType="num">
                                      <p:cBhvr additive="base">
                                        <p:cTn id="7" dur="500" fill="hold"/>
                                        <p:tgtEl>
                                          <p:spTgt spid="306180">
                                            <p:txEl>
                                              <p:charRg st="0" end="2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6180">
                                            <p:txEl>
                                              <p:charRg st="0" end="2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6180">
                                            <p:txEl>
                                              <p:charRg st="22" end="44"/>
                                            </p:txEl>
                                          </p:spTgt>
                                        </p:tgtEl>
                                        <p:attrNameLst>
                                          <p:attrName>style.visibility</p:attrName>
                                        </p:attrNameLst>
                                      </p:cBhvr>
                                      <p:to>
                                        <p:strVal val="visible"/>
                                      </p:to>
                                    </p:set>
                                    <p:anim calcmode="lin" valueType="num">
                                      <p:cBhvr additive="base">
                                        <p:cTn id="11" dur="500" fill="hold"/>
                                        <p:tgtEl>
                                          <p:spTgt spid="306180">
                                            <p:txEl>
                                              <p:charRg st="22" end="4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6180">
                                            <p:txEl>
                                              <p:charRg st="22" end="4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6180">
                                            <p:txEl>
                                              <p:charRg st="44" end="52"/>
                                            </p:txEl>
                                          </p:spTgt>
                                        </p:tgtEl>
                                        <p:attrNameLst>
                                          <p:attrName>style.visibility</p:attrName>
                                        </p:attrNameLst>
                                      </p:cBhvr>
                                      <p:to>
                                        <p:strVal val="visible"/>
                                      </p:to>
                                    </p:set>
                                    <p:anim calcmode="lin" valueType="num">
                                      <p:cBhvr additive="base">
                                        <p:cTn id="15" dur="500" fill="hold"/>
                                        <p:tgtEl>
                                          <p:spTgt spid="306180">
                                            <p:txEl>
                                              <p:charRg st="44" end="5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6180">
                                            <p:txEl>
                                              <p:charRg st="44" end="5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06180">
                                            <p:txEl>
                                              <p:charRg st="52" end="66"/>
                                            </p:txEl>
                                          </p:spTgt>
                                        </p:tgtEl>
                                        <p:attrNameLst>
                                          <p:attrName>style.visibility</p:attrName>
                                        </p:attrNameLst>
                                      </p:cBhvr>
                                      <p:to>
                                        <p:strVal val="visible"/>
                                      </p:to>
                                    </p:set>
                                    <p:anim calcmode="lin" valueType="num">
                                      <p:cBhvr additive="base">
                                        <p:cTn id="21" dur="500" fill="hold"/>
                                        <p:tgtEl>
                                          <p:spTgt spid="306180">
                                            <p:txEl>
                                              <p:charRg st="52" end="6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06180">
                                            <p:txEl>
                                              <p:charRg st="52" end="6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06180">
                                            <p:txEl>
                                              <p:charRg st="66" end="103"/>
                                            </p:txEl>
                                          </p:spTgt>
                                        </p:tgtEl>
                                        <p:attrNameLst>
                                          <p:attrName>style.visibility</p:attrName>
                                        </p:attrNameLst>
                                      </p:cBhvr>
                                      <p:to>
                                        <p:strVal val="visible"/>
                                      </p:to>
                                    </p:set>
                                    <p:anim calcmode="lin" valueType="num">
                                      <p:cBhvr additive="base">
                                        <p:cTn id="25" dur="500" fill="hold"/>
                                        <p:tgtEl>
                                          <p:spTgt spid="306180">
                                            <p:txEl>
                                              <p:charRg st="66" end="10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6180">
                                            <p:txEl>
                                              <p:charRg st="66" end="10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6180">
                                            <p:txEl>
                                              <p:charRg st="103" end="125"/>
                                            </p:txEl>
                                          </p:spTgt>
                                        </p:tgtEl>
                                        <p:attrNameLst>
                                          <p:attrName>style.visibility</p:attrName>
                                        </p:attrNameLst>
                                      </p:cBhvr>
                                      <p:to>
                                        <p:strVal val="visible"/>
                                      </p:to>
                                    </p:set>
                                    <p:anim calcmode="lin" valueType="num">
                                      <p:cBhvr additive="base">
                                        <p:cTn id="31" dur="500" fill="hold"/>
                                        <p:tgtEl>
                                          <p:spTgt spid="306180">
                                            <p:txEl>
                                              <p:charRg st="103" end="12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6180">
                                            <p:txEl>
                                              <p:charRg st="103" end="12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6180">
                                            <p:txEl>
                                              <p:charRg st="125" end="169"/>
                                            </p:txEl>
                                          </p:spTgt>
                                        </p:tgtEl>
                                        <p:attrNameLst>
                                          <p:attrName>style.visibility</p:attrName>
                                        </p:attrNameLst>
                                      </p:cBhvr>
                                      <p:to>
                                        <p:strVal val="visible"/>
                                      </p:to>
                                    </p:set>
                                    <p:anim calcmode="lin" valueType="num">
                                      <p:cBhvr additive="base">
                                        <p:cTn id="37" dur="500" fill="hold"/>
                                        <p:tgtEl>
                                          <p:spTgt spid="306180">
                                            <p:txEl>
                                              <p:charRg st="125" end="16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6180">
                                            <p:txEl>
                                              <p:charRg st="125" end="1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96259"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08228" name="Rectangle 4"/>
          <p:cNvSpPr/>
          <p:nvPr/>
        </p:nvSpPr>
        <p:spPr>
          <a:xfrm>
            <a:off x="827088" y="2349500"/>
            <a:ext cx="7837487" cy="302577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533400" lvl="0" indent="-533400" eaLnBrk="1" hangingPunct="1">
              <a:buNone/>
            </a:pPr>
            <a:r>
              <a:rPr lang="zh-CN" altLang="en-US" b="1" dirty="0"/>
              <a:t>例  图</a:t>
            </a:r>
            <a:r>
              <a:rPr lang="en-US" altLang="zh-CN" b="1" dirty="0"/>
              <a:t>3.9</a:t>
            </a:r>
            <a:r>
              <a:rPr lang="zh-CN" altLang="en-US" b="1" dirty="0"/>
              <a:t>的八数码问题，</a:t>
            </a:r>
            <a:r>
              <a:rPr lang="en-US" altLang="zh-CN" b="1" dirty="0"/>
              <a:t>L=18</a:t>
            </a:r>
            <a:r>
              <a:rPr lang="zh-CN" altLang="en-US" b="1" dirty="0"/>
              <a:t>，</a:t>
            </a:r>
            <a:r>
              <a:rPr lang="en-US" altLang="zh-CN" b="1" dirty="0"/>
              <a:t>T=43</a:t>
            </a:r>
            <a:r>
              <a:rPr lang="zh-CN" altLang="en-US" b="1" dirty="0"/>
              <a:t>，</a:t>
            </a:r>
            <a:endParaRPr lang="zh-CN" altLang="en-US" b="1" dirty="0"/>
          </a:p>
          <a:p>
            <a:pPr marL="533400" lvl="0" indent="-533400" eaLnBrk="1" hangingPunct="1">
              <a:buNone/>
            </a:pPr>
            <a:r>
              <a:rPr lang="zh-CN" altLang="en-US" b="1" dirty="0"/>
              <a:t>    渗透度：</a:t>
            </a:r>
            <a:r>
              <a:rPr lang="en-US" altLang="zh-CN" b="1" dirty="0"/>
              <a:t>P = L / T </a:t>
            </a:r>
            <a:r>
              <a:rPr lang="zh-CN" altLang="en-US" b="1" dirty="0"/>
              <a:t>＝ </a:t>
            </a:r>
            <a:r>
              <a:rPr lang="en-US" altLang="zh-CN" b="1" dirty="0"/>
              <a:t>18 / 43 = 0.42</a:t>
            </a:r>
            <a:endParaRPr lang="en-US" altLang="zh-CN" b="1" dirty="0"/>
          </a:p>
          <a:p>
            <a:pPr marL="533400" lvl="0" indent="-533400" eaLnBrk="1" hangingPunct="1">
              <a:buNone/>
            </a:pPr>
            <a:r>
              <a:rPr lang="en-US" altLang="zh-CN" b="1" dirty="0"/>
              <a:t>   </a:t>
            </a:r>
            <a:r>
              <a:rPr lang="zh-CN" altLang="en-US" b="1" dirty="0"/>
              <a:t>若一个算法每次选取的节点都在解路径上，则</a:t>
            </a:r>
            <a:endParaRPr lang="zh-CN" altLang="en-US" b="1" dirty="0"/>
          </a:p>
          <a:p>
            <a:pPr marL="533400" lvl="0" indent="-533400" eaLnBrk="1" hangingPunct="1">
              <a:buNone/>
            </a:pPr>
            <a:r>
              <a:rPr lang="zh-CN" altLang="en-US" b="1" dirty="0"/>
              <a:t>           </a:t>
            </a:r>
            <a:r>
              <a:rPr lang="en-US" altLang="zh-CN" b="1" dirty="0"/>
              <a:t>L</a:t>
            </a:r>
            <a:r>
              <a:rPr lang="zh-CN" altLang="en-US" b="1" dirty="0"/>
              <a:t>＝ </a:t>
            </a:r>
            <a:r>
              <a:rPr lang="en-US" altLang="zh-CN" b="1" dirty="0"/>
              <a:t>T </a:t>
            </a:r>
            <a:r>
              <a:rPr lang="zh-CN" altLang="en-US" b="1" dirty="0"/>
              <a:t>，</a:t>
            </a:r>
            <a:r>
              <a:rPr lang="en-US" altLang="zh-CN" b="1" dirty="0"/>
              <a:t>P</a:t>
            </a:r>
            <a:r>
              <a:rPr lang="zh-CN" altLang="en-US" b="1" dirty="0"/>
              <a:t>＝</a:t>
            </a:r>
            <a:r>
              <a:rPr lang="en-US" altLang="zh-CN" b="1" dirty="0"/>
              <a:t>1</a:t>
            </a:r>
            <a:r>
              <a:rPr lang="zh-CN" altLang="en-US" b="1" dirty="0"/>
              <a:t>；</a:t>
            </a:r>
            <a:endParaRPr lang="zh-CN" altLang="en-US" b="1" dirty="0"/>
          </a:p>
          <a:p>
            <a:pPr marL="533400" lvl="0" indent="-533400" eaLnBrk="1" hangingPunct="1">
              <a:buNone/>
            </a:pPr>
            <a:r>
              <a:rPr lang="zh-CN" altLang="en-US" b="1" dirty="0"/>
              <a:t>   一般搜索的渗透度</a:t>
            </a:r>
            <a:r>
              <a:rPr lang="en-US" altLang="zh-CN" b="1" dirty="0"/>
              <a:t>P&lt;1 </a:t>
            </a:r>
            <a:r>
              <a:rPr lang="zh-CN" altLang="en-US" b="1" dirty="0"/>
              <a:t>；</a:t>
            </a:r>
            <a:endParaRPr lang="zh-CN" altLang="en-US" b="1" dirty="0"/>
          </a:p>
          <a:p>
            <a:pPr marL="533400" lvl="0" indent="-533400" eaLnBrk="1" hangingPunct="1">
              <a:buNone/>
            </a:pPr>
            <a:r>
              <a:rPr lang="zh-CN" altLang="en-US" b="1" dirty="0"/>
              <a:t>    无信息的搜索</a:t>
            </a:r>
            <a:r>
              <a:rPr lang="en-US" altLang="zh-CN" b="1" dirty="0"/>
              <a:t>P&lt;&lt;1</a:t>
            </a:r>
            <a:r>
              <a:rPr lang="zh-CN" altLang="en-US" b="1" dirty="0"/>
              <a:t>；</a:t>
            </a:r>
            <a:endParaRPr lang="zh-CN" altLang="en-US" b="1" dirty="0"/>
          </a:p>
          <a:p>
            <a:pPr marL="533400" lvl="0" indent="-533400" eaLnBrk="1" hangingPunct="1">
              <a:buNone/>
            </a:pPr>
            <a:r>
              <a:rPr lang="zh-CN" altLang="en-US" b="1" dirty="0"/>
              <a:t>    渗透度大，所产生的搜索树向纵深发展；</a:t>
            </a:r>
            <a:endParaRPr lang="zh-CN" altLang="en-US" b="1" dirty="0"/>
          </a:p>
          <a:p>
            <a:pPr marL="533400" lvl="0" indent="-533400" eaLnBrk="1" hangingPunct="1">
              <a:buNone/>
            </a:pPr>
            <a:r>
              <a:rPr lang="zh-CN" altLang="en-US" b="1" dirty="0"/>
              <a:t>    渗透度小，所产生的搜索树沿水平方向发展。</a:t>
            </a:r>
            <a:r>
              <a:rPr lang="zh-CN" altLang="en-US" dirty="0"/>
              <a:t> </a:t>
            </a:r>
            <a:endParaRPr lang="zh-CN" altLang="en-US" dirty="0"/>
          </a:p>
        </p:txBody>
      </p:sp>
      <p:sp>
        <p:nvSpPr>
          <p:cNvPr id="96261" name="AutoShape 5"/>
          <p:cNvSpPr/>
          <p:nvPr/>
        </p:nvSpPr>
        <p:spPr>
          <a:xfrm>
            <a:off x="762000" y="7620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zh-CN" altLang="en-US" sz="3600" b="1" dirty="0">
                <a:solidFill>
                  <a:schemeClr val="tx2"/>
                </a:solidFill>
              </a:rPr>
              <a:t>启发能力的度量</a:t>
            </a:r>
            <a:r>
              <a:rPr lang="en-US" altLang="zh-CN" sz="3600" b="1" dirty="0">
                <a:solidFill>
                  <a:schemeClr val="tx2"/>
                </a:solidFill>
              </a:rPr>
              <a:t>……</a:t>
            </a:r>
            <a:r>
              <a:rPr lang="zh-CN" altLang="en-US" sz="3600" b="1" dirty="0">
                <a:solidFill>
                  <a:schemeClr val="tx2"/>
                </a:solidFill>
              </a:rPr>
              <a:t>渗透度 </a:t>
            </a:r>
            <a:endParaRPr lang="zh-CN" altLang="en-US" sz="3600" b="1" dirty="0">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8228">
                                            <p:txEl>
                                              <p:charRg st="0" end="25"/>
                                            </p:txEl>
                                          </p:spTgt>
                                        </p:tgtEl>
                                        <p:attrNameLst>
                                          <p:attrName>style.visibility</p:attrName>
                                        </p:attrNameLst>
                                      </p:cBhvr>
                                      <p:to>
                                        <p:strVal val="visible"/>
                                      </p:to>
                                    </p:set>
                                    <p:anim calcmode="lin" valueType="num">
                                      <p:cBhvr additive="base">
                                        <p:cTn id="7" dur="500" fill="hold"/>
                                        <p:tgtEl>
                                          <p:spTgt spid="308228">
                                            <p:txEl>
                                              <p:charRg st="0" end="2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8228">
                                            <p:txEl>
                                              <p:charRg st="0" end="2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8228">
                                            <p:txEl>
                                              <p:charRg st="25" end="60"/>
                                            </p:txEl>
                                          </p:spTgt>
                                        </p:tgtEl>
                                        <p:attrNameLst>
                                          <p:attrName>style.visibility</p:attrName>
                                        </p:attrNameLst>
                                      </p:cBhvr>
                                      <p:to>
                                        <p:strVal val="visible"/>
                                      </p:to>
                                    </p:set>
                                    <p:anim calcmode="lin" valueType="num">
                                      <p:cBhvr additive="base">
                                        <p:cTn id="13" dur="500" fill="hold"/>
                                        <p:tgtEl>
                                          <p:spTgt spid="308228">
                                            <p:txEl>
                                              <p:charRg st="25" end="6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8228">
                                            <p:txEl>
                                              <p:charRg st="25" end="6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8228">
                                            <p:txEl>
                                              <p:charRg st="60" end="84"/>
                                            </p:txEl>
                                          </p:spTgt>
                                        </p:tgtEl>
                                        <p:attrNameLst>
                                          <p:attrName>style.visibility</p:attrName>
                                        </p:attrNameLst>
                                      </p:cBhvr>
                                      <p:to>
                                        <p:strVal val="visible"/>
                                      </p:to>
                                    </p:set>
                                    <p:anim calcmode="lin" valueType="num">
                                      <p:cBhvr additive="base">
                                        <p:cTn id="19" dur="500" fill="hold"/>
                                        <p:tgtEl>
                                          <p:spTgt spid="308228">
                                            <p:txEl>
                                              <p:charRg st="60" end="8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8228">
                                            <p:txEl>
                                              <p:charRg st="60" end="8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8228">
                                            <p:txEl>
                                              <p:charRg st="84" end="106"/>
                                            </p:txEl>
                                          </p:spTgt>
                                        </p:tgtEl>
                                        <p:attrNameLst>
                                          <p:attrName>style.visibility</p:attrName>
                                        </p:attrNameLst>
                                      </p:cBhvr>
                                      <p:to>
                                        <p:strVal val="visible"/>
                                      </p:to>
                                    </p:set>
                                    <p:anim calcmode="lin" valueType="num">
                                      <p:cBhvr additive="base">
                                        <p:cTn id="25" dur="500" fill="hold"/>
                                        <p:tgtEl>
                                          <p:spTgt spid="308228">
                                            <p:txEl>
                                              <p:charRg st="84" end="10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8228">
                                            <p:txEl>
                                              <p:charRg st="84" end="10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8228">
                                            <p:txEl>
                                              <p:charRg st="106" end="123"/>
                                            </p:txEl>
                                          </p:spTgt>
                                        </p:tgtEl>
                                        <p:attrNameLst>
                                          <p:attrName>style.visibility</p:attrName>
                                        </p:attrNameLst>
                                      </p:cBhvr>
                                      <p:to>
                                        <p:strVal val="visible"/>
                                      </p:to>
                                    </p:set>
                                    <p:anim calcmode="lin" valueType="num">
                                      <p:cBhvr additive="base">
                                        <p:cTn id="31" dur="500" fill="hold"/>
                                        <p:tgtEl>
                                          <p:spTgt spid="308228">
                                            <p:txEl>
                                              <p:charRg st="106" end="12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8228">
                                            <p:txEl>
                                              <p:charRg st="106" end="12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8228">
                                            <p:txEl>
                                              <p:charRg st="123" end="139"/>
                                            </p:txEl>
                                          </p:spTgt>
                                        </p:tgtEl>
                                        <p:attrNameLst>
                                          <p:attrName>style.visibility</p:attrName>
                                        </p:attrNameLst>
                                      </p:cBhvr>
                                      <p:to>
                                        <p:strVal val="visible"/>
                                      </p:to>
                                    </p:set>
                                    <p:anim calcmode="lin" valueType="num">
                                      <p:cBhvr additive="base">
                                        <p:cTn id="37" dur="500" fill="hold"/>
                                        <p:tgtEl>
                                          <p:spTgt spid="308228">
                                            <p:txEl>
                                              <p:charRg st="123" end="13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8228">
                                            <p:txEl>
                                              <p:charRg st="123" end="13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8228">
                                            <p:txEl>
                                              <p:charRg st="139" end="162"/>
                                            </p:txEl>
                                          </p:spTgt>
                                        </p:tgtEl>
                                        <p:attrNameLst>
                                          <p:attrName>style.visibility</p:attrName>
                                        </p:attrNameLst>
                                      </p:cBhvr>
                                      <p:to>
                                        <p:strVal val="visible"/>
                                      </p:to>
                                    </p:set>
                                    <p:anim calcmode="lin" valueType="num">
                                      <p:cBhvr additive="base">
                                        <p:cTn id="43" dur="500" fill="hold"/>
                                        <p:tgtEl>
                                          <p:spTgt spid="308228">
                                            <p:txEl>
                                              <p:charRg st="139" end="16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8228">
                                            <p:txEl>
                                              <p:charRg st="139" end="16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08228">
                                            <p:txEl>
                                              <p:charRg st="162" end="188"/>
                                            </p:txEl>
                                          </p:spTgt>
                                        </p:tgtEl>
                                        <p:attrNameLst>
                                          <p:attrName>style.visibility</p:attrName>
                                        </p:attrNameLst>
                                      </p:cBhvr>
                                      <p:to>
                                        <p:strVal val="visible"/>
                                      </p:to>
                                    </p:set>
                                    <p:anim calcmode="lin" valueType="num">
                                      <p:cBhvr additive="base">
                                        <p:cTn id="49" dur="500" fill="hold"/>
                                        <p:tgtEl>
                                          <p:spTgt spid="308228">
                                            <p:txEl>
                                              <p:charRg st="162" end="18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8228">
                                            <p:txEl>
                                              <p:charRg st="162" end="18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97283"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09252" name="Rectangle 4"/>
          <p:cNvSpPr/>
          <p:nvPr/>
        </p:nvSpPr>
        <p:spPr>
          <a:xfrm>
            <a:off x="468313" y="2349500"/>
            <a:ext cx="8675687" cy="302577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533400" lvl="0" indent="-533400" eaLnBrk="1" hangingPunct="1">
              <a:lnSpc>
                <a:spcPct val="120000"/>
              </a:lnSpc>
              <a:buNone/>
            </a:pPr>
            <a:r>
              <a:rPr lang="en-US" altLang="zh-CN" b="1" dirty="0"/>
              <a:t>   </a:t>
            </a:r>
            <a:r>
              <a:rPr lang="zh-CN" altLang="en-US" b="1" dirty="0"/>
              <a:t>搜索算法的渗透度取决于问题的难度和算法的效率。</a:t>
            </a:r>
            <a:endParaRPr lang="zh-CN" altLang="en-US" b="1" dirty="0"/>
          </a:p>
          <a:p>
            <a:pPr marL="533400" lvl="0" indent="-533400" eaLnBrk="1" hangingPunct="1">
              <a:lnSpc>
                <a:spcPct val="120000"/>
              </a:lnSpc>
              <a:buNone/>
            </a:pPr>
            <a:r>
              <a:rPr lang="zh-CN" altLang="en-US" b="1" dirty="0"/>
              <a:t>    当最佳解路短时，可能有较高的渗透度；</a:t>
            </a:r>
            <a:endParaRPr lang="zh-CN" altLang="en-US" b="1" dirty="0"/>
          </a:p>
          <a:p>
            <a:pPr marL="533400" lvl="0" indent="-533400" eaLnBrk="1" hangingPunct="1">
              <a:lnSpc>
                <a:spcPct val="120000"/>
              </a:lnSpc>
              <a:buNone/>
            </a:pPr>
            <a:r>
              <a:rPr lang="zh-CN" altLang="en-US" b="1" dirty="0"/>
              <a:t>    当最佳解路长时，算法产生节点的数目将以更快的速度增加，可能有较低的渗透度。</a:t>
            </a:r>
            <a:endParaRPr lang="zh-CN" altLang="en-US" b="1" dirty="0"/>
          </a:p>
          <a:p>
            <a:pPr marL="533400" lvl="0" indent="-533400" eaLnBrk="1" hangingPunct="1">
              <a:lnSpc>
                <a:spcPct val="120000"/>
              </a:lnSpc>
              <a:buNone/>
            </a:pPr>
            <a:r>
              <a:rPr lang="zh-CN" altLang="en-US" b="1" dirty="0"/>
              <a:t>    渗透度有时并不能很好地反映搜索向目标方向发展的集中程度。</a:t>
            </a:r>
            <a:endParaRPr lang="zh-CN" altLang="en-US" dirty="0"/>
          </a:p>
        </p:txBody>
      </p:sp>
      <p:sp>
        <p:nvSpPr>
          <p:cNvPr id="97285" name="AutoShape 5"/>
          <p:cNvSpPr/>
          <p:nvPr/>
        </p:nvSpPr>
        <p:spPr>
          <a:xfrm>
            <a:off x="762000" y="7620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zh-CN" altLang="en-US" sz="3600" b="1" dirty="0">
                <a:solidFill>
                  <a:schemeClr val="tx2"/>
                </a:solidFill>
              </a:rPr>
              <a:t>启发能力的度量</a:t>
            </a:r>
            <a:r>
              <a:rPr lang="en-US" altLang="zh-CN" sz="3600" b="1" dirty="0">
                <a:solidFill>
                  <a:schemeClr val="tx2"/>
                </a:solidFill>
              </a:rPr>
              <a:t>……</a:t>
            </a:r>
            <a:r>
              <a:rPr lang="zh-CN" altLang="en-US" sz="3600" b="1" dirty="0">
                <a:solidFill>
                  <a:schemeClr val="tx2"/>
                </a:solidFill>
              </a:rPr>
              <a:t>渗透度 </a:t>
            </a:r>
            <a:endParaRPr lang="zh-CN" altLang="en-US" sz="3600" b="1" dirty="0">
              <a:solidFill>
                <a:schemeClr val="tx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9252">
                                            <p:txEl>
                                              <p:charRg st="0" end="2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9252">
                                            <p:txEl>
                                              <p:charRg st="27" end="5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9252">
                                            <p:txEl>
                                              <p:charRg st="50" end="9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309252">
                                            <p:txEl>
                                              <p:charRg st="92" end="125"/>
                                            </p:txEl>
                                          </p:spTgt>
                                        </p:tgtEl>
                                        <p:attrNameLst>
                                          <p:attrName>style.visibility</p:attrName>
                                        </p:attrNameLst>
                                      </p:cBhvr>
                                      <p:to>
                                        <p:strVal val="visible"/>
                                      </p:to>
                                    </p:set>
                                    <p:animEffect transition="in" filter="diamond(in)">
                                      <p:cBhvr>
                                        <p:cTn id="19" dur="2000"/>
                                        <p:tgtEl>
                                          <p:spTgt spid="309252">
                                            <p:txEl>
                                              <p:charRg st="92" end="1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98307"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98308" name="AutoShape 5"/>
          <p:cNvSpPr/>
          <p:nvPr/>
        </p:nvSpPr>
        <p:spPr>
          <a:xfrm>
            <a:off x="762000" y="7620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zh-CN" altLang="en-US" sz="3600" b="1" dirty="0">
                <a:solidFill>
                  <a:schemeClr val="tx2"/>
                </a:solidFill>
              </a:rPr>
              <a:t>启发能力的度量</a:t>
            </a:r>
            <a:r>
              <a:rPr lang="en-US" altLang="zh-CN" sz="3600" b="1" dirty="0">
                <a:solidFill>
                  <a:schemeClr val="tx2"/>
                </a:solidFill>
              </a:rPr>
              <a:t>……</a:t>
            </a:r>
            <a:r>
              <a:rPr lang="zh-CN" altLang="en-US" sz="3600" b="1" dirty="0">
                <a:solidFill>
                  <a:schemeClr val="tx2"/>
                </a:solidFill>
              </a:rPr>
              <a:t>有效分枝系数 </a:t>
            </a:r>
            <a:endParaRPr lang="zh-CN" altLang="en-US" sz="3600" b="1" dirty="0">
              <a:solidFill>
                <a:schemeClr val="tx2"/>
              </a:solidFill>
            </a:endParaRPr>
          </a:p>
        </p:txBody>
      </p:sp>
      <p:sp>
        <p:nvSpPr>
          <p:cNvPr id="307206" name="Rectangle 6"/>
          <p:cNvSpPr/>
          <p:nvPr/>
        </p:nvSpPr>
        <p:spPr>
          <a:xfrm>
            <a:off x="684213" y="2565400"/>
            <a:ext cx="8280400" cy="302577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533400" lvl="0" indent="-533400" eaLnBrk="1" hangingPunct="1">
              <a:buNone/>
            </a:pPr>
            <a:r>
              <a:rPr lang="en-US" altLang="zh-CN" b="1" dirty="0"/>
              <a:t>   </a:t>
            </a:r>
            <a:r>
              <a:rPr lang="zh-CN" altLang="en-US" b="1" dirty="0"/>
              <a:t>有效分枝系数就是一棵搜索树的平均分枝数．</a:t>
            </a:r>
            <a:endParaRPr lang="zh-CN" altLang="en-US" b="1" dirty="0"/>
          </a:p>
          <a:p>
            <a:pPr marL="533400" lvl="0" indent="-533400" eaLnBrk="1" hangingPunct="1">
              <a:spcBef>
                <a:spcPct val="50000"/>
              </a:spcBef>
              <a:buNone/>
            </a:pPr>
            <a:r>
              <a:rPr lang="zh-CN" altLang="en-US" b="1" dirty="0"/>
              <a:t>   设搜索树的深度是</a:t>
            </a:r>
            <a:r>
              <a:rPr lang="en-US" altLang="zh-CN" b="1" dirty="0"/>
              <a:t>L</a:t>
            </a:r>
            <a:r>
              <a:rPr lang="zh-CN" altLang="en-US" b="1" dirty="0"/>
              <a:t>，算法所产生的总节点数为</a:t>
            </a:r>
            <a:r>
              <a:rPr lang="en-US" altLang="zh-CN" b="1" dirty="0"/>
              <a:t>T</a:t>
            </a:r>
            <a:r>
              <a:rPr lang="zh-CN" altLang="en-US" b="1" dirty="0"/>
              <a:t>，有效分枝系数是</a:t>
            </a:r>
            <a:r>
              <a:rPr lang="en-US" altLang="zh-CN" b="1" dirty="0"/>
              <a:t>B</a:t>
            </a:r>
            <a:r>
              <a:rPr lang="zh-CN" altLang="en-US" b="1" dirty="0"/>
              <a:t>，则有</a:t>
            </a:r>
            <a:endParaRPr lang="zh-CN" altLang="en-US" b="1" dirty="0"/>
          </a:p>
          <a:p>
            <a:pPr marL="533400" lvl="0" indent="-533400" eaLnBrk="1" hangingPunct="1">
              <a:buNone/>
            </a:pPr>
            <a:r>
              <a:rPr lang="zh-CN" altLang="en-US" b="1" dirty="0"/>
              <a:t>                            </a:t>
            </a:r>
            <a:r>
              <a:rPr lang="de-DE" altLang="zh-CN" b="1" dirty="0"/>
              <a:t>B</a:t>
            </a:r>
            <a:r>
              <a:rPr lang="zh-CN" altLang="de-DE" b="1" dirty="0"/>
              <a:t>＋</a:t>
            </a:r>
            <a:r>
              <a:rPr lang="de-DE" altLang="zh-CN" b="1" dirty="0"/>
              <a:t>B</a:t>
            </a:r>
            <a:r>
              <a:rPr lang="de-DE" altLang="zh-CN" b="1" baseline="30000" dirty="0"/>
              <a:t>2</a:t>
            </a:r>
            <a:r>
              <a:rPr lang="zh-CN" altLang="de-DE" b="1" dirty="0"/>
              <a:t>十</a:t>
            </a:r>
            <a:r>
              <a:rPr lang="de-DE" altLang="zh-CN" b="1" dirty="0"/>
              <a:t>…</a:t>
            </a:r>
            <a:r>
              <a:rPr lang="zh-CN" altLang="de-DE" b="1" dirty="0"/>
              <a:t>＋</a:t>
            </a:r>
            <a:r>
              <a:rPr lang="de-DE" altLang="zh-CN" b="1" dirty="0"/>
              <a:t>B</a:t>
            </a:r>
            <a:r>
              <a:rPr lang="de-DE" altLang="zh-CN" b="1" baseline="30000" dirty="0"/>
              <a:t>L</a:t>
            </a:r>
            <a:r>
              <a:rPr lang="de-DE" altLang="zh-CN" b="1" dirty="0"/>
              <a:t>=T</a:t>
            </a:r>
            <a:endParaRPr lang="de-DE" altLang="zh-CN" b="1" dirty="0"/>
          </a:p>
          <a:p>
            <a:pPr marL="533400" lvl="0" indent="-533400" eaLnBrk="1" hangingPunct="1">
              <a:buNone/>
            </a:pPr>
            <a:r>
              <a:rPr lang="zh-CN" altLang="de-DE" b="1" dirty="0"/>
              <a:t>或</a:t>
            </a:r>
            <a:endParaRPr lang="zh-CN" altLang="de-DE" b="1" dirty="0"/>
          </a:p>
          <a:p>
            <a:pPr marL="533400" lvl="0" indent="-533400" eaLnBrk="1" hangingPunct="1">
              <a:buNone/>
            </a:pPr>
            <a:r>
              <a:rPr lang="zh-CN" altLang="de-DE" b="1" dirty="0"/>
              <a:t>                            </a:t>
            </a:r>
            <a:r>
              <a:rPr lang="en-US" altLang="zh-CN" b="1" dirty="0"/>
              <a:t>B</a:t>
            </a:r>
            <a:r>
              <a:rPr lang="zh-CN" altLang="en-US" b="1" dirty="0"/>
              <a:t>（</a:t>
            </a:r>
            <a:r>
              <a:rPr lang="en-US" altLang="zh-CN" b="1" dirty="0"/>
              <a:t>B</a:t>
            </a:r>
            <a:r>
              <a:rPr lang="en-US" altLang="zh-CN" b="1" baseline="30000" dirty="0"/>
              <a:t>L</a:t>
            </a:r>
            <a:r>
              <a:rPr lang="en-US" altLang="zh-CN" b="1" dirty="0"/>
              <a:t>-1</a:t>
            </a:r>
            <a:r>
              <a:rPr lang="zh-CN" altLang="en-US" b="1" dirty="0"/>
              <a:t>）</a:t>
            </a:r>
            <a:r>
              <a:rPr lang="en-US" altLang="zh-CN" b="1" dirty="0"/>
              <a:t>/</a:t>
            </a:r>
            <a:r>
              <a:rPr lang="zh-CN" altLang="en-US" b="1" dirty="0"/>
              <a:t>（</a:t>
            </a:r>
            <a:r>
              <a:rPr lang="en-US" altLang="zh-CN" b="1" dirty="0"/>
              <a:t>B-1</a:t>
            </a:r>
            <a:r>
              <a:rPr lang="zh-CN" altLang="en-US" b="1" dirty="0"/>
              <a:t>）</a:t>
            </a:r>
            <a:r>
              <a:rPr lang="en-US" altLang="zh-CN" b="1" dirty="0"/>
              <a:t>=T</a:t>
            </a:r>
            <a:endParaRPr lang="en-US" altLang="zh-CN"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06">
                                            <p:txEl>
                                              <p:charRg st="0" end="24"/>
                                            </p:txEl>
                                          </p:spTgt>
                                        </p:tgtEl>
                                        <p:attrNameLst>
                                          <p:attrName>style.visibility</p:attrName>
                                        </p:attrNameLst>
                                      </p:cBhvr>
                                      <p:to>
                                        <p:strVal val="visible"/>
                                      </p:to>
                                    </p:set>
                                    <p:anim calcmode="lin" valueType="num">
                                      <p:cBhvr additive="base">
                                        <p:cTn id="7" dur="500" fill="hold"/>
                                        <p:tgtEl>
                                          <p:spTgt spid="307206">
                                            <p:txEl>
                                              <p:charRg st="0" end="2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06">
                                            <p:txEl>
                                              <p:charRg st="0" end="2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06">
                                            <p:txEl>
                                              <p:charRg st="24" end="62"/>
                                            </p:txEl>
                                          </p:spTgt>
                                        </p:tgtEl>
                                        <p:attrNameLst>
                                          <p:attrName>style.visibility</p:attrName>
                                        </p:attrNameLst>
                                      </p:cBhvr>
                                      <p:to>
                                        <p:strVal val="visible"/>
                                      </p:to>
                                    </p:set>
                                    <p:anim calcmode="lin" valueType="num">
                                      <p:cBhvr additive="base">
                                        <p:cTn id="13" dur="500" fill="hold"/>
                                        <p:tgtEl>
                                          <p:spTgt spid="307206">
                                            <p:txEl>
                                              <p:charRg st="24" end="6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06">
                                            <p:txEl>
                                              <p:charRg st="24" end="6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06">
                                            <p:txEl>
                                              <p:charRg st="62" end="102"/>
                                            </p:txEl>
                                          </p:spTgt>
                                        </p:tgtEl>
                                        <p:attrNameLst>
                                          <p:attrName>style.visibility</p:attrName>
                                        </p:attrNameLst>
                                      </p:cBhvr>
                                      <p:to>
                                        <p:strVal val="visible"/>
                                      </p:to>
                                    </p:set>
                                    <p:anim calcmode="lin" valueType="num">
                                      <p:cBhvr additive="base">
                                        <p:cTn id="19" dur="500" fill="hold"/>
                                        <p:tgtEl>
                                          <p:spTgt spid="307206">
                                            <p:txEl>
                                              <p:charRg st="62" end="10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06">
                                            <p:txEl>
                                              <p:charRg st="62" end="10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206">
                                            <p:txEl>
                                              <p:charRg st="102" end="104"/>
                                            </p:txEl>
                                          </p:spTgt>
                                        </p:tgtEl>
                                        <p:attrNameLst>
                                          <p:attrName>style.visibility</p:attrName>
                                        </p:attrNameLst>
                                      </p:cBhvr>
                                      <p:to>
                                        <p:strVal val="visible"/>
                                      </p:to>
                                    </p:set>
                                    <p:anim calcmode="lin" valueType="num">
                                      <p:cBhvr additive="base">
                                        <p:cTn id="25" dur="500" fill="hold"/>
                                        <p:tgtEl>
                                          <p:spTgt spid="307206">
                                            <p:txEl>
                                              <p:charRg st="102" end="10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06">
                                            <p:txEl>
                                              <p:charRg st="102" end="10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7206">
                                            <p:txEl>
                                              <p:charRg st="104" end="148"/>
                                            </p:txEl>
                                          </p:spTgt>
                                        </p:tgtEl>
                                        <p:attrNameLst>
                                          <p:attrName>style.visibility</p:attrName>
                                        </p:attrNameLst>
                                      </p:cBhvr>
                                      <p:to>
                                        <p:strVal val="visible"/>
                                      </p:to>
                                    </p:set>
                                    <p:anim calcmode="lin" valueType="num">
                                      <p:cBhvr additive="base">
                                        <p:cTn id="31" dur="500" fill="hold"/>
                                        <p:tgtEl>
                                          <p:spTgt spid="307206">
                                            <p:txEl>
                                              <p:charRg st="104" end="14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206">
                                            <p:txEl>
                                              <p:charRg st="104" end="14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4339"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14340" name="Rectangle 2"/>
          <p:cNvSpPr>
            <a:spLocks noGrp="1"/>
          </p:cNvSpPr>
          <p:nvPr>
            <p:ph type="title"/>
          </p:nvPr>
        </p:nvSpPr>
        <p:spPr>
          <a:ln/>
        </p:spPr>
        <p:txBody>
          <a:bodyPr vert="horz" wrap="square" lIns="91440" tIns="45720" rIns="91440" bIns="45720" anchor="b" anchorCtr="0"/>
          <a:p>
            <a:pPr eaLnBrk="1" hangingPunct="1"/>
            <a:endParaRPr lang="zh-CN" altLang="zh-CN" dirty="0"/>
          </a:p>
        </p:txBody>
      </p:sp>
      <p:grpSp>
        <p:nvGrpSpPr>
          <p:cNvPr id="2" name="Group 4"/>
          <p:cNvGrpSpPr/>
          <p:nvPr/>
        </p:nvGrpSpPr>
        <p:grpSpPr>
          <a:xfrm>
            <a:off x="4165600" y="584200"/>
            <a:ext cx="990600" cy="990600"/>
            <a:chOff x="2352" y="96"/>
            <a:chExt cx="624" cy="624"/>
          </a:xfrm>
        </p:grpSpPr>
        <p:sp>
          <p:nvSpPr>
            <p:cNvPr id="14539" name="Rectangle 5"/>
            <p:cNvSpPr/>
            <p:nvPr/>
          </p:nvSpPr>
          <p:spPr>
            <a:xfrm>
              <a:off x="2352" y="9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400" dirty="0">
                <a:latin typeface="Comic Sans MS" panose="030F0702030302020204" pitchFamily="66" charset="0"/>
              </a:endParaRPr>
            </a:p>
          </p:txBody>
        </p:sp>
        <p:sp>
          <p:nvSpPr>
            <p:cNvPr id="14540" name="Rectangle 6"/>
            <p:cNvSpPr/>
            <p:nvPr/>
          </p:nvSpPr>
          <p:spPr>
            <a:xfrm>
              <a:off x="2508" y="9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41" name="Rectangle 7"/>
            <p:cNvSpPr/>
            <p:nvPr/>
          </p:nvSpPr>
          <p:spPr>
            <a:xfrm>
              <a:off x="2664" y="9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42" name="Rectangle 8"/>
            <p:cNvSpPr/>
            <p:nvPr/>
          </p:nvSpPr>
          <p:spPr>
            <a:xfrm>
              <a:off x="2820" y="9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43" name="Rectangle 9"/>
            <p:cNvSpPr/>
            <p:nvPr/>
          </p:nvSpPr>
          <p:spPr>
            <a:xfrm>
              <a:off x="2352" y="25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44" name="Rectangle 10"/>
            <p:cNvSpPr/>
            <p:nvPr/>
          </p:nvSpPr>
          <p:spPr>
            <a:xfrm>
              <a:off x="2508" y="25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45" name="Rectangle 11"/>
            <p:cNvSpPr/>
            <p:nvPr/>
          </p:nvSpPr>
          <p:spPr>
            <a:xfrm>
              <a:off x="2664" y="25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46" name="Rectangle 12"/>
            <p:cNvSpPr/>
            <p:nvPr/>
          </p:nvSpPr>
          <p:spPr>
            <a:xfrm>
              <a:off x="2820" y="25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47" name="Rectangle 13"/>
            <p:cNvSpPr/>
            <p:nvPr/>
          </p:nvSpPr>
          <p:spPr>
            <a:xfrm>
              <a:off x="2352" y="40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48" name="Rectangle 14"/>
            <p:cNvSpPr/>
            <p:nvPr/>
          </p:nvSpPr>
          <p:spPr>
            <a:xfrm>
              <a:off x="2508" y="40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49" name="Rectangle 15"/>
            <p:cNvSpPr/>
            <p:nvPr/>
          </p:nvSpPr>
          <p:spPr>
            <a:xfrm>
              <a:off x="2664" y="40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50" name="Rectangle 16"/>
            <p:cNvSpPr/>
            <p:nvPr/>
          </p:nvSpPr>
          <p:spPr>
            <a:xfrm>
              <a:off x="2820" y="40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51" name="Rectangle 17"/>
            <p:cNvSpPr/>
            <p:nvPr/>
          </p:nvSpPr>
          <p:spPr>
            <a:xfrm>
              <a:off x="2352" y="56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52" name="Rectangle 18"/>
            <p:cNvSpPr/>
            <p:nvPr/>
          </p:nvSpPr>
          <p:spPr>
            <a:xfrm>
              <a:off x="2508" y="56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53" name="Rectangle 19"/>
            <p:cNvSpPr/>
            <p:nvPr/>
          </p:nvSpPr>
          <p:spPr>
            <a:xfrm>
              <a:off x="2664" y="56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54" name="Rectangle 20"/>
            <p:cNvSpPr/>
            <p:nvPr/>
          </p:nvSpPr>
          <p:spPr>
            <a:xfrm>
              <a:off x="2820" y="56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3" name="Group 21"/>
          <p:cNvGrpSpPr/>
          <p:nvPr/>
        </p:nvGrpSpPr>
        <p:grpSpPr>
          <a:xfrm>
            <a:off x="1727200" y="1485900"/>
            <a:ext cx="990600" cy="990600"/>
            <a:chOff x="816" y="664"/>
            <a:chExt cx="624" cy="624"/>
          </a:xfrm>
        </p:grpSpPr>
        <p:sp>
          <p:nvSpPr>
            <p:cNvPr id="14523" name="Rectangle 22"/>
            <p:cNvSpPr/>
            <p:nvPr/>
          </p:nvSpPr>
          <p:spPr>
            <a:xfrm>
              <a:off x="816" y="66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FF0000"/>
                  </a:solidFill>
                  <a:latin typeface="Comic Sans MS" panose="030F0702030302020204" pitchFamily="66" charset="0"/>
                  <a:sym typeface="Symbol" panose="05050102010706020507" pitchFamily="18" charset="2"/>
                </a:rPr>
                <a:t></a:t>
              </a:r>
              <a:endParaRPr lang="en-US" altLang="zh-CN" sz="1400" b="1" dirty="0">
                <a:solidFill>
                  <a:srgbClr val="FF0000"/>
                </a:solidFill>
                <a:latin typeface="Comic Sans MS" panose="030F0702030302020204" pitchFamily="66" charset="0"/>
              </a:endParaRPr>
            </a:p>
          </p:txBody>
        </p:sp>
        <p:sp>
          <p:nvSpPr>
            <p:cNvPr id="14524" name="Rectangle 23"/>
            <p:cNvSpPr/>
            <p:nvPr/>
          </p:nvSpPr>
          <p:spPr>
            <a:xfrm>
              <a:off x="972" y="66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25" name="Rectangle 24"/>
            <p:cNvSpPr/>
            <p:nvPr/>
          </p:nvSpPr>
          <p:spPr>
            <a:xfrm>
              <a:off x="1128" y="66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26" name="Rectangle 25"/>
            <p:cNvSpPr/>
            <p:nvPr/>
          </p:nvSpPr>
          <p:spPr>
            <a:xfrm>
              <a:off x="1284" y="66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27" name="Rectangle 26"/>
            <p:cNvSpPr/>
            <p:nvPr/>
          </p:nvSpPr>
          <p:spPr>
            <a:xfrm>
              <a:off x="816" y="82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28" name="Rectangle 27"/>
            <p:cNvSpPr/>
            <p:nvPr/>
          </p:nvSpPr>
          <p:spPr>
            <a:xfrm>
              <a:off x="972" y="82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29" name="Rectangle 28"/>
            <p:cNvSpPr/>
            <p:nvPr/>
          </p:nvSpPr>
          <p:spPr>
            <a:xfrm>
              <a:off x="1128" y="82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30" name="Rectangle 29"/>
            <p:cNvSpPr/>
            <p:nvPr/>
          </p:nvSpPr>
          <p:spPr>
            <a:xfrm>
              <a:off x="1284" y="82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31" name="Rectangle 30"/>
            <p:cNvSpPr/>
            <p:nvPr/>
          </p:nvSpPr>
          <p:spPr>
            <a:xfrm>
              <a:off x="816" y="97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32" name="Rectangle 31"/>
            <p:cNvSpPr/>
            <p:nvPr/>
          </p:nvSpPr>
          <p:spPr>
            <a:xfrm>
              <a:off x="972" y="97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33" name="Rectangle 32"/>
            <p:cNvSpPr/>
            <p:nvPr/>
          </p:nvSpPr>
          <p:spPr>
            <a:xfrm>
              <a:off x="1128" y="97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34" name="Rectangle 33"/>
            <p:cNvSpPr/>
            <p:nvPr/>
          </p:nvSpPr>
          <p:spPr>
            <a:xfrm>
              <a:off x="1284" y="97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35" name="Rectangle 34"/>
            <p:cNvSpPr/>
            <p:nvPr/>
          </p:nvSpPr>
          <p:spPr>
            <a:xfrm>
              <a:off x="816" y="113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36" name="Rectangle 35"/>
            <p:cNvSpPr/>
            <p:nvPr/>
          </p:nvSpPr>
          <p:spPr>
            <a:xfrm>
              <a:off x="972" y="113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37" name="Rectangle 36"/>
            <p:cNvSpPr/>
            <p:nvPr/>
          </p:nvSpPr>
          <p:spPr>
            <a:xfrm>
              <a:off x="1128" y="113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38" name="Rectangle 37"/>
            <p:cNvSpPr/>
            <p:nvPr/>
          </p:nvSpPr>
          <p:spPr>
            <a:xfrm>
              <a:off x="1284" y="113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4" name="Group 38"/>
          <p:cNvGrpSpPr/>
          <p:nvPr/>
        </p:nvGrpSpPr>
        <p:grpSpPr>
          <a:xfrm>
            <a:off x="736600" y="3556000"/>
            <a:ext cx="990600" cy="990600"/>
            <a:chOff x="1488" y="1872"/>
            <a:chExt cx="624" cy="624"/>
          </a:xfrm>
        </p:grpSpPr>
        <p:sp>
          <p:nvSpPr>
            <p:cNvPr id="14507" name="Rectangle 39"/>
            <p:cNvSpPr/>
            <p:nvPr/>
          </p:nvSpPr>
          <p:spPr>
            <a:xfrm>
              <a:off x="1488" y="187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FF0000"/>
                  </a:solidFill>
                  <a:latin typeface="Comic Sans MS" panose="030F0702030302020204" pitchFamily="66" charset="0"/>
                  <a:sym typeface="Symbol" panose="05050102010706020507" pitchFamily="18" charset="2"/>
                </a:rPr>
                <a:t></a:t>
              </a:r>
              <a:endParaRPr lang="en-US" altLang="zh-CN" sz="1400" b="1" dirty="0">
                <a:solidFill>
                  <a:srgbClr val="FF0000"/>
                </a:solidFill>
                <a:latin typeface="Comic Sans MS" panose="030F0702030302020204" pitchFamily="66" charset="0"/>
                <a:sym typeface="Symbol" panose="05050102010706020507" pitchFamily="18" charset="2"/>
              </a:endParaRPr>
            </a:p>
          </p:txBody>
        </p:sp>
        <p:sp>
          <p:nvSpPr>
            <p:cNvPr id="14508" name="Rectangle 40"/>
            <p:cNvSpPr/>
            <p:nvPr/>
          </p:nvSpPr>
          <p:spPr>
            <a:xfrm>
              <a:off x="1644" y="187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09" name="Rectangle 41"/>
            <p:cNvSpPr/>
            <p:nvPr/>
          </p:nvSpPr>
          <p:spPr>
            <a:xfrm>
              <a:off x="1800" y="187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10" name="Rectangle 42"/>
            <p:cNvSpPr/>
            <p:nvPr/>
          </p:nvSpPr>
          <p:spPr>
            <a:xfrm>
              <a:off x="1956" y="187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11" name="Rectangle 43"/>
            <p:cNvSpPr/>
            <p:nvPr/>
          </p:nvSpPr>
          <p:spPr>
            <a:xfrm>
              <a:off x="1488" y="202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12" name="Rectangle 44"/>
            <p:cNvSpPr/>
            <p:nvPr/>
          </p:nvSpPr>
          <p:spPr>
            <a:xfrm>
              <a:off x="1644" y="202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13" name="Rectangle 45"/>
            <p:cNvSpPr/>
            <p:nvPr/>
          </p:nvSpPr>
          <p:spPr>
            <a:xfrm>
              <a:off x="1800" y="202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FF0000"/>
                  </a:solidFill>
                  <a:latin typeface="Comic Sans MS" panose="030F0702030302020204" pitchFamily="66" charset="0"/>
                  <a:sym typeface="Symbol" panose="05050102010706020507" pitchFamily="18" charset="2"/>
                </a:rPr>
                <a:t></a:t>
              </a:r>
              <a:endParaRPr lang="en-US" altLang="zh-CN" sz="1400" b="1" dirty="0">
                <a:solidFill>
                  <a:srgbClr val="FF0000"/>
                </a:solidFill>
                <a:latin typeface="Comic Sans MS" panose="030F0702030302020204" pitchFamily="66" charset="0"/>
                <a:sym typeface="Symbol" panose="05050102010706020507" pitchFamily="18" charset="2"/>
              </a:endParaRPr>
            </a:p>
          </p:txBody>
        </p:sp>
        <p:sp>
          <p:nvSpPr>
            <p:cNvPr id="14514" name="Rectangle 46"/>
            <p:cNvSpPr/>
            <p:nvPr/>
          </p:nvSpPr>
          <p:spPr>
            <a:xfrm>
              <a:off x="1956" y="202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15" name="Rectangle 47"/>
            <p:cNvSpPr/>
            <p:nvPr/>
          </p:nvSpPr>
          <p:spPr>
            <a:xfrm>
              <a:off x="1488" y="218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16" name="Rectangle 48"/>
            <p:cNvSpPr/>
            <p:nvPr/>
          </p:nvSpPr>
          <p:spPr>
            <a:xfrm>
              <a:off x="1644" y="218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17" name="Rectangle 49"/>
            <p:cNvSpPr/>
            <p:nvPr/>
          </p:nvSpPr>
          <p:spPr>
            <a:xfrm>
              <a:off x="1800" y="218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18" name="Rectangle 50"/>
            <p:cNvSpPr/>
            <p:nvPr/>
          </p:nvSpPr>
          <p:spPr>
            <a:xfrm>
              <a:off x="1956" y="218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19" name="Rectangle 51"/>
            <p:cNvSpPr/>
            <p:nvPr/>
          </p:nvSpPr>
          <p:spPr>
            <a:xfrm>
              <a:off x="1488" y="234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20" name="Rectangle 52"/>
            <p:cNvSpPr/>
            <p:nvPr/>
          </p:nvSpPr>
          <p:spPr>
            <a:xfrm>
              <a:off x="1644" y="234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21" name="Rectangle 53"/>
            <p:cNvSpPr/>
            <p:nvPr/>
          </p:nvSpPr>
          <p:spPr>
            <a:xfrm>
              <a:off x="1800" y="234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22" name="Rectangle 54"/>
            <p:cNvSpPr/>
            <p:nvPr/>
          </p:nvSpPr>
          <p:spPr>
            <a:xfrm>
              <a:off x="1956" y="234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413751" name="Oval 55"/>
          <p:cNvSpPr/>
          <p:nvPr/>
        </p:nvSpPr>
        <p:spPr>
          <a:xfrm>
            <a:off x="4470400" y="17272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1</a:t>
            </a:r>
            <a:endParaRPr lang="en-US" altLang="zh-CN" sz="1400" b="1" dirty="0">
              <a:solidFill>
                <a:srgbClr val="000000"/>
              </a:solidFill>
              <a:latin typeface="Times New Roman" panose="02020603050405020304" pitchFamily="18" charset="0"/>
            </a:endParaRPr>
          </a:p>
        </p:txBody>
      </p:sp>
      <p:sp>
        <p:nvSpPr>
          <p:cNvPr id="413752" name="Oval 56"/>
          <p:cNvSpPr/>
          <p:nvPr/>
        </p:nvSpPr>
        <p:spPr>
          <a:xfrm>
            <a:off x="2336800" y="25654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2</a:t>
            </a:r>
            <a:endParaRPr lang="en-US" altLang="zh-CN" sz="1400" b="1" dirty="0">
              <a:solidFill>
                <a:srgbClr val="000000"/>
              </a:solidFill>
              <a:latin typeface="Times New Roman" panose="02020603050405020304" pitchFamily="18" charset="0"/>
            </a:endParaRPr>
          </a:p>
        </p:txBody>
      </p:sp>
      <p:sp>
        <p:nvSpPr>
          <p:cNvPr id="413753" name="Oval 57"/>
          <p:cNvSpPr/>
          <p:nvPr/>
        </p:nvSpPr>
        <p:spPr>
          <a:xfrm>
            <a:off x="965200" y="30226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4</a:t>
            </a:r>
            <a:endParaRPr lang="en-US" altLang="zh-CN" sz="1400" b="1" dirty="0">
              <a:solidFill>
                <a:srgbClr val="000000"/>
              </a:solidFill>
              <a:latin typeface="Times New Roman" panose="02020603050405020304" pitchFamily="18" charset="0"/>
            </a:endParaRPr>
          </a:p>
        </p:txBody>
      </p:sp>
      <p:sp>
        <p:nvSpPr>
          <p:cNvPr id="413754" name="Oval 58"/>
          <p:cNvSpPr/>
          <p:nvPr/>
        </p:nvSpPr>
        <p:spPr>
          <a:xfrm>
            <a:off x="558800" y="30099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3</a:t>
            </a:r>
            <a:endParaRPr lang="en-US" altLang="zh-CN" sz="1400" b="1" dirty="0">
              <a:solidFill>
                <a:srgbClr val="000000"/>
              </a:solidFill>
              <a:latin typeface="Times New Roman" panose="02020603050405020304" pitchFamily="18" charset="0"/>
            </a:endParaRPr>
          </a:p>
        </p:txBody>
      </p:sp>
      <p:sp>
        <p:nvSpPr>
          <p:cNvPr id="413755" name="Line 59"/>
          <p:cNvSpPr/>
          <p:nvPr/>
        </p:nvSpPr>
        <p:spPr>
          <a:xfrm flipH="1">
            <a:off x="2641600" y="1955800"/>
            <a:ext cx="1828800" cy="685800"/>
          </a:xfrm>
          <a:prstGeom prst="line">
            <a:avLst/>
          </a:prstGeom>
          <a:ln w="28575" cap="flat" cmpd="sng">
            <a:solidFill>
              <a:srgbClr val="000000"/>
            </a:solidFill>
            <a:prstDash val="solid"/>
            <a:headEnd type="none" w="med" len="med"/>
            <a:tailEnd type="none" w="med" len="med"/>
          </a:ln>
        </p:spPr>
      </p:sp>
      <p:sp>
        <p:nvSpPr>
          <p:cNvPr id="413756" name="Line 60"/>
          <p:cNvSpPr/>
          <p:nvPr/>
        </p:nvSpPr>
        <p:spPr>
          <a:xfrm flipH="1">
            <a:off x="736600" y="2717800"/>
            <a:ext cx="1600200" cy="304800"/>
          </a:xfrm>
          <a:prstGeom prst="line">
            <a:avLst/>
          </a:prstGeom>
          <a:ln w="28575" cap="flat" cmpd="sng">
            <a:solidFill>
              <a:srgbClr val="000000"/>
            </a:solidFill>
            <a:prstDash val="solid"/>
            <a:headEnd type="none" w="med" len="med"/>
            <a:tailEnd type="none" w="med" len="med"/>
          </a:ln>
        </p:spPr>
      </p:sp>
      <p:sp>
        <p:nvSpPr>
          <p:cNvPr id="413757" name="Line 61"/>
          <p:cNvSpPr/>
          <p:nvPr/>
        </p:nvSpPr>
        <p:spPr>
          <a:xfrm flipH="1">
            <a:off x="1270000" y="2717800"/>
            <a:ext cx="1066800" cy="381000"/>
          </a:xfrm>
          <a:prstGeom prst="line">
            <a:avLst/>
          </a:prstGeom>
          <a:ln w="28575" cap="flat" cmpd="sng">
            <a:solidFill>
              <a:srgbClr val="000000"/>
            </a:solidFill>
            <a:prstDash val="solid"/>
            <a:headEnd type="none" w="med" len="med"/>
            <a:tailEnd type="none" w="med" len="med"/>
          </a:ln>
        </p:spPr>
      </p:sp>
      <p:sp>
        <p:nvSpPr>
          <p:cNvPr id="413758" name="Oval 62"/>
          <p:cNvSpPr/>
          <p:nvPr/>
        </p:nvSpPr>
        <p:spPr>
          <a:xfrm>
            <a:off x="2108200" y="43180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5</a:t>
            </a:r>
            <a:endParaRPr lang="en-US" altLang="zh-CN" sz="1400" b="1" dirty="0">
              <a:solidFill>
                <a:srgbClr val="000000"/>
              </a:solidFill>
              <a:latin typeface="Times New Roman" panose="02020603050405020304" pitchFamily="18" charset="0"/>
            </a:endParaRPr>
          </a:p>
        </p:txBody>
      </p:sp>
      <p:sp>
        <p:nvSpPr>
          <p:cNvPr id="413759" name="Line 63"/>
          <p:cNvSpPr/>
          <p:nvPr/>
        </p:nvSpPr>
        <p:spPr>
          <a:xfrm flipH="1">
            <a:off x="2260600" y="2870200"/>
            <a:ext cx="228600" cy="1447800"/>
          </a:xfrm>
          <a:prstGeom prst="line">
            <a:avLst/>
          </a:prstGeom>
          <a:ln w="19050" cap="flat" cmpd="sng">
            <a:solidFill>
              <a:srgbClr val="000000"/>
            </a:solidFill>
            <a:prstDash val="solid"/>
            <a:headEnd type="none" w="med" len="med"/>
            <a:tailEnd type="none" w="med" len="med"/>
          </a:ln>
        </p:spPr>
      </p:sp>
      <p:sp>
        <p:nvSpPr>
          <p:cNvPr id="413760" name="Oval 64"/>
          <p:cNvSpPr/>
          <p:nvPr/>
        </p:nvSpPr>
        <p:spPr>
          <a:xfrm>
            <a:off x="787400" y="50800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6</a:t>
            </a:r>
            <a:endParaRPr lang="en-US" altLang="zh-CN" sz="1400" b="1" dirty="0">
              <a:solidFill>
                <a:srgbClr val="000000"/>
              </a:solidFill>
              <a:latin typeface="Times New Roman" panose="02020603050405020304" pitchFamily="18" charset="0"/>
            </a:endParaRPr>
          </a:p>
        </p:txBody>
      </p:sp>
      <p:sp>
        <p:nvSpPr>
          <p:cNvPr id="413761" name="Oval 65"/>
          <p:cNvSpPr/>
          <p:nvPr/>
        </p:nvSpPr>
        <p:spPr>
          <a:xfrm>
            <a:off x="1193800" y="50800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7</a:t>
            </a:r>
            <a:endParaRPr lang="en-US" altLang="zh-CN" sz="1400" b="1" dirty="0">
              <a:solidFill>
                <a:srgbClr val="000000"/>
              </a:solidFill>
              <a:latin typeface="Times New Roman" panose="02020603050405020304" pitchFamily="18" charset="0"/>
            </a:endParaRPr>
          </a:p>
        </p:txBody>
      </p:sp>
      <p:sp>
        <p:nvSpPr>
          <p:cNvPr id="413762" name="Oval 66"/>
          <p:cNvSpPr/>
          <p:nvPr/>
        </p:nvSpPr>
        <p:spPr>
          <a:xfrm>
            <a:off x="1562100" y="50800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8</a:t>
            </a:r>
            <a:endParaRPr lang="en-US" altLang="zh-CN" sz="1400" b="1" dirty="0">
              <a:solidFill>
                <a:srgbClr val="000000"/>
              </a:solidFill>
              <a:latin typeface="Times New Roman" panose="02020603050405020304" pitchFamily="18" charset="0"/>
            </a:endParaRPr>
          </a:p>
        </p:txBody>
      </p:sp>
      <p:sp>
        <p:nvSpPr>
          <p:cNvPr id="413763" name="Oval 67"/>
          <p:cNvSpPr/>
          <p:nvPr/>
        </p:nvSpPr>
        <p:spPr>
          <a:xfrm>
            <a:off x="1968500" y="50800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9</a:t>
            </a:r>
            <a:endParaRPr lang="en-US" altLang="zh-CN" sz="1400" b="1" dirty="0">
              <a:solidFill>
                <a:srgbClr val="000000"/>
              </a:solidFill>
              <a:latin typeface="Times New Roman" panose="02020603050405020304" pitchFamily="18" charset="0"/>
            </a:endParaRPr>
          </a:p>
        </p:txBody>
      </p:sp>
      <p:sp>
        <p:nvSpPr>
          <p:cNvPr id="413764" name="Line 68"/>
          <p:cNvSpPr/>
          <p:nvPr/>
        </p:nvSpPr>
        <p:spPr>
          <a:xfrm flipH="1">
            <a:off x="965200" y="4546600"/>
            <a:ext cx="1143000" cy="533400"/>
          </a:xfrm>
          <a:prstGeom prst="line">
            <a:avLst/>
          </a:prstGeom>
          <a:ln w="19050" cap="flat" cmpd="sng">
            <a:solidFill>
              <a:srgbClr val="000000"/>
            </a:solidFill>
            <a:prstDash val="solid"/>
            <a:headEnd type="none" w="med" len="med"/>
            <a:tailEnd type="none" w="med" len="med"/>
          </a:ln>
        </p:spPr>
      </p:sp>
      <p:sp>
        <p:nvSpPr>
          <p:cNvPr id="413765" name="Line 69"/>
          <p:cNvSpPr/>
          <p:nvPr/>
        </p:nvSpPr>
        <p:spPr>
          <a:xfrm flipH="1">
            <a:off x="1435100" y="4546600"/>
            <a:ext cx="685800" cy="533400"/>
          </a:xfrm>
          <a:prstGeom prst="line">
            <a:avLst/>
          </a:prstGeom>
          <a:ln w="19050" cap="flat" cmpd="sng">
            <a:solidFill>
              <a:srgbClr val="000000"/>
            </a:solidFill>
            <a:prstDash val="solid"/>
            <a:headEnd type="none" w="med" len="med"/>
            <a:tailEnd type="none" w="med" len="med"/>
          </a:ln>
        </p:spPr>
      </p:sp>
      <p:sp>
        <p:nvSpPr>
          <p:cNvPr id="413766" name="Line 70"/>
          <p:cNvSpPr/>
          <p:nvPr/>
        </p:nvSpPr>
        <p:spPr>
          <a:xfrm flipH="1">
            <a:off x="1739900" y="4546600"/>
            <a:ext cx="381000" cy="533400"/>
          </a:xfrm>
          <a:prstGeom prst="line">
            <a:avLst/>
          </a:prstGeom>
          <a:ln w="38100" cap="flat" cmpd="sng">
            <a:solidFill>
              <a:srgbClr val="000000"/>
            </a:solidFill>
            <a:prstDash val="solid"/>
            <a:headEnd type="none" w="med" len="med"/>
            <a:tailEnd type="none" w="med" len="med"/>
          </a:ln>
        </p:spPr>
      </p:sp>
      <p:sp>
        <p:nvSpPr>
          <p:cNvPr id="413767" name="Line 71"/>
          <p:cNvSpPr/>
          <p:nvPr/>
        </p:nvSpPr>
        <p:spPr>
          <a:xfrm>
            <a:off x="2146300" y="4546600"/>
            <a:ext cx="0" cy="533400"/>
          </a:xfrm>
          <a:prstGeom prst="line">
            <a:avLst/>
          </a:prstGeom>
          <a:ln w="28575" cap="flat" cmpd="sng">
            <a:solidFill>
              <a:srgbClr val="000000"/>
            </a:solidFill>
            <a:prstDash val="solid"/>
            <a:headEnd type="none" w="med" len="med"/>
            <a:tailEnd type="none" w="med" len="med"/>
          </a:ln>
        </p:spPr>
      </p:sp>
      <p:grpSp>
        <p:nvGrpSpPr>
          <p:cNvPr id="5" name="Group 72"/>
          <p:cNvGrpSpPr/>
          <p:nvPr/>
        </p:nvGrpSpPr>
        <p:grpSpPr>
          <a:xfrm>
            <a:off x="2641600" y="3314700"/>
            <a:ext cx="990600" cy="990600"/>
            <a:chOff x="1392" y="1816"/>
            <a:chExt cx="624" cy="624"/>
          </a:xfrm>
        </p:grpSpPr>
        <p:sp>
          <p:nvSpPr>
            <p:cNvPr id="14491" name="Rectangle 73"/>
            <p:cNvSpPr/>
            <p:nvPr/>
          </p:nvSpPr>
          <p:spPr>
            <a:xfrm>
              <a:off x="1392" y="181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FF0000"/>
                  </a:solidFill>
                  <a:latin typeface="Comic Sans MS" panose="030F0702030302020204" pitchFamily="66" charset="0"/>
                  <a:sym typeface="Symbol" panose="05050102010706020507" pitchFamily="18" charset="2"/>
                </a:rPr>
                <a:t></a:t>
              </a:r>
              <a:endParaRPr lang="en-US" altLang="zh-CN" sz="1400" b="1" dirty="0">
                <a:solidFill>
                  <a:srgbClr val="FF0000"/>
                </a:solidFill>
                <a:latin typeface="Comic Sans MS" panose="030F0702030302020204" pitchFamily="66" charset="0"/>
                <a:sym typeface="Symbol" panose="05050102010706020507" pitchFamily="18" charset="2"/>
              </a:endParaRPr>
            </a:p>
          </p:txBody>
        </p:sp>
        <p:sp>
          <p:nvSpPr>
            <p:cNvPr id="14492" name="Rectangle 74"/>
            <p:cNvSpPr/>
            <p:nvPr/>
          </p:nvSpPr>
          <p:spPr>
            <a:xfrm>
              <a:off x="1548" y="181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93" name="Rectangle 75"/>
            <p:cNvSpPr/>
            <p:nvPr/>
          </p:nvSpPr>
          <p:spPr>
            <a:xfrm>
              <a:off x="1704" y="181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94" name="Rectangle 76"/>
            <p:cNvSpPr/>
            <p:nvPr/>
          </p:nvSpPr>
          <p:spPr>
            <a:xfrm>
              <a:off x="1860" y="181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95" name="Rectangle 77"/>
            <p:cNvSpPr/>
            <p:nvPr/>
          </p:nvSpPr>
          <p:spPr>
            <a:xfrm>
              <a:off x="1392" y="197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96" name="Rectangle 78"/>
            <p:cNvSpPr/>
            <p:nvPr/>
          </p:nvSpPr>
          <p:spPr>
            <a:xfrm>
              <a:off x="1548" y="197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97" name="Rectangle 79"/>
            <p:cNvSpPr/>
            <p:nvPr/>
          </p:nvSpPr>
          <p:spPr>
            <a:xfrm>
              <a:off x="1704" y="197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400" b="1" dirty="0">
                <a:solidFill>
                  <a:srgbClr val="FF0000"/>
                </a:solidFill>
                <a:latin typeface="Comic Sans MS" panose="030F0702030302020204" pitchFamily="66" charset="0"/>
                <a:sym typeface="Symbol" panose="05050102010706020507" pitchFamily="18" charset="2"/>
              </a:endParaRPr>
            </a:p>
          </p:txBody>
        </p:sp>
        <p:sp>
          <p:nvSpPr>
            <p:cNvPr id="14498" name="Rectangle 80"/>
            <p:cNvSpPr/>
            <p:nvPr/>
          </p:nvSpPr>
          <p:spPr>
            <a:xfrm>
              <a:off x="1860" y="197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FF0000"/>
                  </a:solidFill>
                  <a:latin typeface="Comic Sans MS" panose="030F0702030302020204" pitchFamily="66" charset="0"/>
                  <a:sym typeface="Symbol" panose="05050102010706020507" pitchFamily="18" charset="2"/>
                </a:rPr>
                <a:t></a:t>
              </a:r>
              <a:endParaRPr lang="en-US" altLang="zh-CN" sz="1400" b="1" dirty="0">
                <a:solidFill>
                  <a:srgbClr val="FF0000"/>
                </a:solidFill>
                <a:latin typeface="Comic Sans MS" panose="030F0702030302020204" pitchFamily="66" charset="0"/>
                <a:sym typeface="Symbol" panose="05050102010706020507" pitchFamily="18" charset="2"/>
              </a:endParaRPr>
            </a:p>
          </p:txBody>
        </p:sp>
        <p:sp>
          <p:nvSpPr>
            <p:cNvPr id="14499" name="Rectangle 81"/>
            <p:cNvSpPr/>
            <p:nvPr/>
          </p:nvSpPr>
          <p:spPr>
            <a:xfrm>
              <a:off x="1392" y="212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00" name="Rectangle 82"/>
            <p:cNvSpPr/>
            <p:nvPr/>
          </p:nvSpPr>
          <p:spPr>
            <a:xfrm>
              <a:off x="1548" y="212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01" name="Rectangle 83"/>
            <p:cNvSpPr/>
            <p:nvPr/>
          </p:nvSpPr>
          <p:spPr>
            <a:xfrm>
              <a:off x="1704" y="212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02" name="Rectangle 84"/>
            <p:cNvSpPr/>
            <p:nvPr/>
          </p:nvSpPr>
          <p:spPr>
            <a:xfrm>
              <a:off x="1860" y="212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03" name="Rectangle 85"/>
            <p:cNvSpPr/>
            <p:nvPr/>
          </p:nvSpPr>
          <p:spPr>
            <a:xfrm>
              <a:off x="1392" y="228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04" name="Rectangle 86"/>
            <p:cNvSpPr/>
            <p:nvPr/>
          </p:nvSpPr>
          <p:spPr>
            <a:xfrm>
              <a:off x="1548" y="228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05" name="Rectangle 87"/>
            <p:cNvSpPr/>
            <p:nvPr/>
          </p:nvSpPr>
          <p:spPr>
            <a:xfrm>
              <a:off x="1704" y="228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506" name="Rectangle 88"/>
            <p:cNvSpPr/>
            <p:nvPr/>
          </p:nvSpPr>
          <p:spPr>
            <a:xfrm>
              <a:off x="1860" y="228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413785" name="Line 89"/>
          <p:cNvSpPr/>
          <p:nvPr/>
        </p:nvSpPr>
        <p:spPr>
          <a:xfrm>
            <a:off x="2641600" y="2794000"/>
            <a:ext cx="1447800" cy="457200"/>
          </a:xfrm>
          <a:prstGeom prst="line">
            <a:avLst/>
          </a:prstGeom>
          <a:ln w="28575" cap="flat" cmpd="sng">
            <a:solidFill>
              <a:srgbClr val="000000"/>
            </a:solidFill>
            <a:prstDash val="solid"/>
            <a:headEnd type="none" w="med" len="med"/>
            <a:tailEnd type="none" w="med" len="med"/>
          </a:ln>
        </p:spPr>
      </p:sp>
      <p:sp>
        <p:nvSpPr>
          <p:cNvPr id="413786" name="Oval 90"/>
          <p:cNvSpPr/>
          <p:nvPr/>
        </p:nvSpPr>
        <p:spPr>
          <a:xfrm>
            <a:off x="4013200" y="31750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10</a:t>
            </a:r>
            <a:endParaRPr lang="en-US" altLang="zh-CN" sz="1400" b="1" dirty="0">
              <a:solidFill>
                <a:srgbClr val="000000"/>
              </a:solidFill>
              <a:latin typeface="Times New Roman" panose="02020603050405020304" pitchFamily="18" charset="0"/>
            </a:endParaRPr>
          </a:p>
        </p:txBody>
      </p:sp>
      <p:sp>
        <p:nvSpPr>
          <p:cNvPr id="413787" name="Line 91"/>
          <p:cNvSpPr/>
          <p:nvPr/>
        </p:nvSpPr>
        <p:spPr>
          <a:xfrm flipH="1">
            <a:off x="3708400" y="3479800"/>
            <a:ext cx="457200" cy="1143000"/>
          </a:xfrm>
          <a:prstGeom prst="line">
            <a:avLst/>
          </a:prstGeom>
          <a:ln w="28575" cap="flat" cmpd="sng">
            <a:solidFill>
              <a:srgbClr val="000000"/>
            </a:solidFill>
            <a:prstDash val="solid"/>
            <a:headEnd type="none" w="med" len="med"/>
            <a:tailEnd type="none" w="med" len="med"/>
          </a:ln>
        </p:spPr>
      </p:sp>
      <p:sp>
        <p:nvSpPr>
          <p:cNvPr id="413788" name="Oval 92"/>
          <p:cNvSpPr/>
          <p:nvPr/>
        </p:nvSpPr>
        <p:spPr>
          <a:xfrm>
            <a:off x="3479800" y="45466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11</a:t>
            </a:r>
            <a:endParaRPr lang="en-US" altLang="zh-CN" sz="1400" b="1" dirty="0">
              <a:solidFill>
                <a:srgbClr val="000000"/>
              </a:solidFill>
              <a:latin typeface="Times New Roman" panose="02020603050405020304" pitchFamily="18" charset="0"/>
            </a:endParaRPr>
          </a:p>
        </p:txBody>
      </p:sp>
      <p:sp>
        <p:nvSpPr>
          <p:cNvPr id="413789" name="Line 93"/>
          <p:cNvSpPr/>
          <p:nvPr/>
        </p:nvSpPr>
        <p:spPr>
          <a:xfrm>
            <a:off x="4165600" y="3479800"/>
            <a:ext cx="0" cy="1752600"/>
          </a:xfrm>
          <a:prstGeom prst="line">
            <a:avLst/>
          </a:prstGeom>
          <a:ln w="28575" cap="flat" cmpd="sng">
            <a:solidFill>
              <a:srgbClr val="000000"/>
            </a:solidFill>
            <a:prstDash val="solid"/>
            <a:headEnd type="none" w="med" len="med"/>
            <a:tailEnd type="none" w="med" len="med"/>
          </a:ln>
        </p:spPr>
      </p:sp>
      <p:sp>
        <p:nvSpPr>
          <p:cNvPr id="413790" name="Oval 94"/>
          <p:cNvSpPr/>
          <p:nvPr/>
        </p:nvSpPr>
        <p:spPr>
          <a:xfrm>
            <a:off x="3937000" y="52324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12</a:t>
            </a:r>
            <a:endParaRPr lang="en-US" altLang="zh-CN" sz="1400" b="1" dirty="0">
              <a:solidFill>
                <a:srgbClr val="000000"/>
              </a:solidFill>
              <a:latin typeface="Times New Roman" panose="02020603050405020304" pitchFamily="18" charset="0"/>
            </a:endParaRPr>
          </a:p>
        </p:txBody>
      </p:sp>
      <p:grpSp>
        <p:nvGrpSpPr>
          <p:cNvPr id="6" name="Group 95"/>
          <p:cNvGrpSpPr/>
          <p:nvPr/>
        </p:nvGrpSpPr>
        <p:grpSpPr>
          <a:xfrm>
            <a:off x="2794000" y="5041900"/>
            <a:ext cx="990600" cy="990600"/>
            <a:chOff x="1488" y="2904"/>
            <a:chExt cx="624" cy="624"/>
          </a:xfrm>
        </p:grpSpPr>
        <p:sp>
          <p:nvSpPr>
            <p:cNvPr id="14475" name="Rectangle 96"/>
            <p:cNvSpPr/>
            <p:nvPr/>
          </p:nvSpPr>
          <p:spPr>
            <a:xfrm>
              <a:off x="1488" y="290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FF0000"/>
                  </a:solidFill>
                  <a:latin typeface="Comic Sans MS" panose="030F0702030302020204" pitchFamily="66" charset="0"/>
                  <a:sym typeface="Symbol" panose="05050102010706020507" pitchFamily="18" charset="2"/>
                </a:rPr>
                <a:t></a:t>
              </a:r>
              <a:endParaRPr lang="en-US" altLang="zh-CN" sz="1400" b="1" dirty="0">
                <a:solidFill>
                  <a:srgbClr val="FF0000"/>
                </a:solidFill>
                <a:latin typeface="Comic Sans MS" panose="030F0702030302020204" pitchFamily="66" charset="0"/>
                <a:sym typeface="Symbol" panose="05050102010706020507" pitchFamily="18" charset="2"/>
              </a:endParaRPr>
            </a:p>
          </p:txBody>
        </p:sp>
        <p:sp>
          <p:nvSpPr>
            <p:cNvPr id="14476" name="Rectangle 97"/>
            <p:cNvSpPr/>
            <p:nvPr/>
          </p:nvSpPr>
          <p:spPr>
            <a:xfrm>
              <a:off x="1644" y="290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77" name="Rectangle 98"/>
            <p:cNvSpPr/>
            <p:nvPr/>
          </p:nvSpPr>
          <p:spPr>
            <a:xfrm>
              <a:off x="1800" y="290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78" name="Rectangle 99"/>
            <p:cNvSpPr/>
            <p:nvPr/>
          </p:nvSpPr>
          <p:spPr>
            <a:xfrm>
              <a:off x="1956" y="290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79" name="Rectangle 100"/>
            <p:cNvSpPr/>
            <p:nvPr/>
          </p:nvSpPr>
          <p:spPr>
            <a:xfrm>
              <a:off x="1488" y="306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80" name="Rectangle 101"/>
            <p:cNvSpPr/>
            <p:nvPr/>
          </p:nvSpPr>
          <p:spPr>
            <a:xfrm>
              <a:off x="1644" y="306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81" name="Rectangle 102"/>
            <p:cNvSpPr/>
            <p:nvPr/>
          </p:nvSpPr>
          <p:spPr>
            <a:xfrm>
              <a:off x="1800" y="306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400" b="1" dirty="0">
                <a:solidFill>
                  <a:srgbClr val="FF0000"/>
                </a:solidFill>
                <a:latin typeface="Comic Sans MS" panose="030F0702030302020204" pitchFamily="66" charset="0"/>
                <a:sym typeface="Symbol" panose="05050102010706020507" pitchFamily="18" charset="2"/>
              </a:endParaRPr>
            </a:p>
          </p:txBody>
        </p:sp>
        <p:sp>
          <p:nvSpPr>
            <p:cNvPr id="14482" name="Rectangle 103"/>
            <p:cNvSpPr/>
            <p:nvPr/>
          </p:nvSpPr>
          <p:spPr>
            <a:xfrm>
              <a:off x="1956" y="306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FF0000"/>
                  </a:solidFill>
                  <a:latin typeface="Comic Sans MS" panose="030F0702030302020204" pitchFamily="66" charset="0"/>
                  <a:sym typeface="Symbol" panose="05050102010706020507" pitchFamily="18" charset="2"/>
                </a:rPr>
                <a:t></a:t>
              </a:r>
              <a:endParaRPr lang="en-US" altLang="zh-CN" sz="1400" b="1" dirty="0">
                <a:solidFill>
                  <a:srgbClr val="FF0000"/>
                </a:solidFill>
                <a:latin typeface="Comic Sans MS" panose="030F0702030302020204" pitchFamily="66" charset="0"/>
                <a:sym typeface="Symbol" panose="05050102010706020507" pitchFamily="18" charset="2"/>
              </a:endParaRPr>
            </a:p>
          </p:txBody>
        </p:sp>
        <p:sp>
          <p:nvSpPr>
            <p:cNvPr id="14483" name="Rectangle 104"/>
            <p:cNvSpPr/>
            <p:nvPr/>
          </p:nvSpPr>
          <p:spPr>
            <a:xfrm>
              <a:off x="1488" y="321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84" name="Rectangle 105"/>
            <p:cNvSpPr/>
            <p:nvPr/>
          </p:nvSpPr>
          <p:spPr>
            <a:xfrm>
              <a:off x="1644" y="321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FF0000"/>
                  </a:solidFill>
                  <a:latin typeface="Comic Sans MS" panose="030F0702030302020204" pitchFamily="66" charset="0"/>
                  <a:sym typeface="Symbol" panose="05050102010706020507" pitchFamily="18" charset="2"/>
                </a:rPr>
                <a:t></a:t>
              </a:r>
              <a:endParaRPr lang="en-US" altLang="zh-CN" sz="1400" b="1" dirty="0">
                <a:solidFill>
                  <a:srgbClr val="FF0000"/>
                </a:solidFill>
                <a:latin typeface="Comic Sans MS" panose="030F0702030302020204" pitchFamily="66" charset="0"/>
                <a:sym typeface="Symbol" panose="05050102010706020507" pitchFamily="18" charset="2"/>
              </a:endParaRPr>
            </a:p>
          </p:txBody>
        </p:sp>
        <p:sp>
          <p:nvSpPr>
            <p:cNvPr id="14485" name="Rectangle 106"/>
            <p:cNvSpPr/>
            <p:nvPr/>
          </p:nvSpPr>
          <p:spPr>
            <a:xfrm>
              <a:off x="1800" y="321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86" name="Rectangle 107"/>
            <p:cNvSpPr/>
            <p:nvPr/>
          </p:nvSpPr>
          <p:spPr>
            <a:xfrm>
              <a:off x="1956" y="321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87" name="Rectangle 108"/>
            <p:cNvSpPr/>
            <p:nvPr/>
          </p:nvSpPr>
          <p:spPr>
            <a:xfrm>
              <a:off x="1488" y="337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88" name="Rectangle 109"/>
            <p:cNvSpPr/>
            <p:nvPr/>
          </p:nvSpPr>
          <p:spPr>
            <a:xfrm>
              <a:off x="1644" y="337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89" name="Rectangle 110"/>
            <p:cNvSpPr/>
            <p:nvPr/>
          </p:nvSpPr>
          <p:spPr>
            <a:xfrm>
              <a:off x="1800" y="337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90" name="Rectangle 111"/>
            <p:cNvSpPr/>
            <p:nvPr/>
          </p:nvSpPr>
          <p:spPr>
            <a:xfrm>
              <a:off x="1956" y="337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413808" name="Line 112"/>
          <p:cNvSpPr/>
          <p:nvPr/>
        </p:nvSpPr>
        <p:spPr>
          <a:xfrm flipH="1">
            <a:off x="3632200" y="5537200"/>
            <a:ext cx="381000" cy="838200"/>
          </a:xfrm>
          <a:prstGeom prst="line">
            <a:avLst/>
          </a:prstGeom>
          <a:ln w="38100" cap="flat" cmpd="sng">
            <a:solidFill>
              <a:srgbClr val="000000"/>
            </a:solidFill>
            <a:prstDash val="solid"/>
            <a:headEnd type="none" w="med" len="med"/>
            <a:tailEnd type="none" w="med" len="med"/>
          </a:ln>
        </p:spPr>
      </p:sp>
      <p:sp>
        <p:nvSpPr>
          <p:cNvPr id="413809" name="Oval 113"/>
          <p:cNvSpPr/>
          <p:nvPr/>
        </p:nvSpPr>
        <p:spPr>
          <a:xfrm>
            <a:off x="3454400" y="63500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13</a:t>
            </a:r>
            <a:endParaRPr lang="en-US" altLang="zh-CN" sz="1400" b="1" dirty="0">
              <a:solidFill>
                <a:srgbClr val="000000"/>
              </a:solidFill>
              <a:latin typeface="Times New Roman" panose="02020603050405020304" pitchFamily="18" charset="0"/>
            </a:endParaRPr>
          </a:p>
        </p:txBody>
      </p:sp>
      <p:sp>
        <p:nvSpPr>
          <p:cNvPr id="413810" name="Oval 114"/>
          <p:cNvSpPr/>
          <p:nvPr/>
        </p:nvSpPr>
        <p:spPr>
          <a:xfrm>
            <a:off x="3810000" y="63627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14</a:t>
            </a:r>
            <a:endParaRPr lang="en-US" altLang="zh-CN" sz="1400" b="1" dirty="0">
              <a:solidFill>
                <a:srgbClr val="000000"/>
              </a:solidFill>
              <a:latin typeface="Times New Roman" panose="02020603050405020304" pitchFamily="18" charset="0"/>
            </a:endParaRPr>
          </a:p>
        </p:txBody>
      </p:sp>
      <p:sp>
        <p:nvSpPr>
          <p:cNvPr id="413811" name="Line 115"/>
          <p:cNvSpPr/>
          <p:nvPr/>
        </p:nvSpPr>
        <p:spPr>
          <a:xfrm flipH="1">
            <a:off x="3937000" y="5537200"/>
            <a:ext cx="152400" cy="838200"/>
          </a:xfrm>
          <a:prstGeom prst="line">
            <a:avLst/>
          </a:prstGeom>
          <a:ln w="28575" cap="flat" cmpd="sng">
            <a:solidFill>
              <a:srgbClr val="000000"/>
            </a:solidFill>
            <a:prstDash val="solid"/>
            <a:headEnd type="none" w="med" len="med"/>
            <a:tailEnd type="none" w="med" len="med"/>
          </a:ln>
        </p:spPr>
      </p:sp>
      <p:sp>
        <p:nvSpPr>
          <p:cNvPr id="413812" name="Line 116"/>
          <p:cNvSpPr/>
          <p:nvPr/>
        </p:nvSpPr>
        <p:spPr>
          <a:xfrm>
            <a:off x="4089400" y="5537200"/>
            <a:ext cx="304800" cy="838200"/>
          </a:xfrm>
          <a:prstGeom prst="line">
            <a:avLst/>
          </a:prstGeom>
          <a:ln w="28575" cap="flat" cmpd="sng">
            <a:solidFill>
              <a:srgbClr val="000000"/>
            </a:solidFill>
            <a:prstDash val="solid"/>
            <a:headEnd type="none" w="med" len="med"/>
            <a:tailEnd type="none" w="med" len="med"/>
          </a:ln>
        </p:spPr>
      </p:sp>
      <p:sp>
        <p:nvSpPr>
          <p:cNvPr id="413813" name="Oval 117"/>
          <p:cNvSpPr/>
          <p:nvPr/>
        </p:nvSpPr>
        <p:spPr>
          <a:xfrm>
            <a:off x="4229100" y="63754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15</a:t>
            </a:r>
            <a:endParaRPr lang="en-US" altLang="zh-CN" sz="1400" b="1" dirty="0">
              <a:solidFill>
                <a:srgbClr val="000000"/>
              </a:solidFill>
              <a:latin typeface="Times New Roman" panose="02020603050405020304" pitchFamily="18" charset="0"/>
            </a:endParaRPr>
          </a:p>
        </p:txBody>
      </p:sp>
      <p:sp>
        <p:nvSpPr>
          <p:cNvPr id="413814" name="Line 118"/>
          <p:cNvSpPr/>
          <p:nvPr/>
        </p:nvSpPr>
        <p:spPr>
          <a:xfrm rot="696514">
            <a:off x="4097338" y="5529263"/>
            <a:ext cx="762000" cy="762000"/>
          </a:xfrm>
          <a:prstGeom prst="line">
            <a:avLst/>
          </a:prstGeom>
          <a:ln w="38100" cap="flat" cmpd="sng">
            <a:solidFill>
              <a:srgbClr val="000000"/>
            </a:solidFill>
            <a:prstDash val="solid"/>
            <a:headEnd type="none" w="med" len="med"/>
            <a:tailEnd type="none" w="med" len="med"/>
          </a:ln>
        </p:spPr>
      </p:sp>
      <p:sp>
        <p:nvSpPr>
          <p:cNvPr id="413815" name="Oval 119"/>
          <p:cNvSpPr/>
          <p:nvPr/>
        </p:nvSpPr>
        <p:spPr>
          <a:xfrm>
            <a:off x="4610100" y="63754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16</a:t>
            </a:r>
            <a:endParaRPr lang="en-US" altLang="zh-CN" sz="1400" b="1" dirty="0">
              <a:solidFill>
                <a:srgbClr val="000000"/>
              </a:solidFill>
              <a:latin typeface="Times New Roman" panose="02020603050405020304" pitchFamily="18" charset="0"/>
            </a:endParaRPr>
          </a:p>
        </p:txBody>
      </p:sp>
      <p:sp>
        <p:nvSpPr>
          <p:cNvPr id="413816" name="Line 120"/>
          <p:cNvSpPr/>
          <p:nvPr/>
        </p:nvSpPr>
        <p:spPr>
          <a:xfrm>
            <a:off x="4165600" y="3479800"/>
            <a:ext cx="381000" cy="1219200"/>
          </a:xfrm>
          <a:prstGeom prst="line">
            <a:avLst/>
          </a:prstGeom>
          <a:ln w="28575" cap="flat" cmpd="sng">
            <a:solidFill>
              <a:srgbClr val="000000"/>
            </a:solidFill>
            <a:prstDash val="solid"/>
            <a:headEnd type="none" w="med" len="med"/>
            <a:tailEnd type="none" w="med" len="med"/>
          </a:ln>
        </p:spPr>
      </p:sp>
      <p:sp>
        <p:nvSpPr>
          <p:cNvPr id="413817" name="Oval 121"/>
          <p:cNvSpPr/>
          <p:nvPr/>
        </p:nvSpPr>
        <p:spPr>
          <a:xfrm>
            <a:off x="4394200" y="46990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17</a:t>
            </a:r>
            <a:endParaRPr lang="en-US" altLang="zh-CN" sz="1400" b="1" dirty="0">
              <a:solidFill>
                <a:srgbClr val="000000"/>
              </a:solidFill>
              <a:latin typeface="Times New Roman" panose="02020603050405020304" pitchFamily="18" charset="0"/>
            </a:endParaRPr>
          </a:p>
        </p:txBody>
      </p:sp>
      <p:sp>
        <p:nvSpPr>
          <p:cNvPr id="413818" name="Line 122"/>
          <p:cNvSpPr/>
          <p:nvPr/>
        </p:nvSpPr>
        <p:spPr>
          <a:xfrm>
            <a:off x="4165600" y="3479800"/>
            <a:ext cx="838200" cy="1219200"/>
          </a:xfrm>
          <a:prstGeom prst="line">
            <a:avLst/>
          </a:prstGeom>
          <a:ln w="38100" cap="flat" cmpd="sng">
            <a:solidFill>
              <a:srgbClr val="000000"/>
            </a:solidFill>
            <a:prstDash val="solid"/>
            <a:headEnd type="none" w="med" len="med"/>
            <a:tailEnd type="none" w="med" len="med"/>
          </a:ln>
        </p:spPr>
      </p:sp>
      <p:sp>
        <p:nvSpPr>
          <p:cNvPr id="413819" name="Oval 123"/>
          <p:cNvSpPr/>
          <p:nvPr/>
        </p:nvSpPr>
        <p:spPr>
          <a:xfrm>
            <a:off x="4864100" y="47117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18</a:t>
            </a:r>
            <a:endParaRPr lang="en-US" altLang="zh-CN" sz="1400" b="1" dirty="0">
              <a:solidFill>
                <a:srgbClr val="000000"/>
              </a:solidFill>
              <a:latin typeface="Times New Roman" panose="02020603050405020304" pitchFamily="18" charset="0"/>
            </a:endParaRPr>
          </a:p>
        </p:txBody>
      </p:sp>
      <p:sp>
        <p:nvSpPr>
          <p:cNvPr id="413820" name="Line 124"/>
          <p:cNvSpPr/>
          <p:nvPr/>
        </p:nvSpPr>
        <p:spPr>
          <a:xfrm>
            <a:off x="4775200" y="1955800"/>
            <a:ext cx="1828800" cy="381000"/>
          </a:xfrm>
          <a:prstGeom prst="line">
            <a:avLst/>
          </a:prstGeom>
          <a:ln w="28575" cap="flat" cmpd="sng">
            <a:solidFill>
              <a:srgbClr val="000000"/>
            </a:solidFill>
            <a:prstDash val="solid"/>
            <a:headEnd type="none" w="med" len="med"/>
            <a:tailEnd type="none" w="med" len="med"/>
          </a:ln>
        </p:spPr>
      </p:sp>
      <p:sp>
        <p:nvSpPr>
          <p:cNvPr id="413821" name="Oval 125"/>
          <p:cNvSpPr/>
          <p:nvPr/>
        </p:nvSpPr>
        <p:spPr>
          <a:xfrm>
            <a:off x="6451600" y="23368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19</a:t>
            </a:r>
            <a:endParaRPr lang="en-US" altLang="zh-CN" sz="1400" b="1" dirty="0">
              <a:solidFill>
                <a:srgbClr val="000000"/>
              </a:solidFill>
              <a:latin typeface="Times New Roman" panose="02020603050405020304" pitchFamily="18" charset="0"/>
            </a:endParaRPr>
          </a:p>
        </p:txBody>
      </p:sp>
      <p:sp>
        <p:nvSpPr>
          <p:cNvPr id="413822" name="Line 126"/>
          <p:cNvSpPr/>
          <p:nvPr/>
        </p:nvSpPr>
        <p:spPr>
          <a:xfrm flipH="1">
            <a:off x="5613400" y="2641600"/>
            <a:ext cx="914400" cy="914400"/>
          </a:xfrm>
          <a:prstGeom prst="line">
            <a:avLst/>
          </a:prstGeom>
          <a:ln w="28575" cap="flat" cmpd="sng">
            <a:solidFill>
              <a:srgbClr val="000000"/>
            </a:solidFill>
            <a:prstDash val="solid"/>
            <a:headEnd type="none" w="med" len="med"/>
            <a:tailEnd type="none" w="med" len="med"/>
          </a:ln>
        </p:spPr>
      </p:sp>
      <p:sp>
        <p:nvSpPr>
          <p:cNvPr id="413823" name="Oval 127"/>
          <p:cNvSpPr/>
          <p:nvPr/>
        </p:nvSpPr>
        <p:spPr>
          <a:xfrm>
            <a:off x="5384800" y="35560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20</a:t>
            </a:r>
            <a:endParaRPr lang="en-US" altLang="zh-CN" sz="1400" b="1" dirty="0">
              <a:solidFill>
                <a:srgbClr val="000000"/>
              </a:solidFill>
              <a:latin typeface="Times New Roman" panose="02020603050405020304" pitchFamily="18" charset="0"/>
            </a:endParaRPr>
          </a:p>
        </p:txBody>
      </p:sp>
      <p:sp>
        <p:nvSpPr>
          <p:cNvPr id="413824" name="Line 128"/>
          <p:cNvSpPr/>
          <p:nvPr/>
        </p:nvSpPr>
        <p:spPr>
          <a:xfrm flipH="1">
            <a:off x="5918200" y="2641600"/>
            <a:ext cx="609600" cy="914400"/>
          </a:xfrm>
          <a:prstGeom prst="line">
            <a:avLst/>
          </a:prstGeom>
          <a:ln w="38100" cap="flat" cmpd="sng">
            <a:solidFill>
              <a:srgbClr val="000000"/>
            </a:solidFill>
            <a:prstDash val="solid"/>
            <a:headEnd type="none" w="med" len="med"/>
            <a:tailEnd type="none" w="med" len="med"/>
          </a:ln>
        </p:spPr>
      </p:sp>
      <p:sp>
        <p:nvSpPr>
          <p:cNvPr id="413825" name="Oval 129"/>
          <p:cNvSpPr/>
          <p:nvPr/>
        </p:nvSpPr>
        <p:spPr>
          <a:xfrm>
            <a:off x="5765800" y="35560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21</a:t>
            </a:r>
            <a:endParaRPr lang="en-US" altLang="zh-CN" sz="1400" b="1" dirty="0">
              <a:solidFill>
                <a:srgbClr val="000000"/>
              </a:solidFill>
              <a:latin typeface="Times New Roman" panose="02020603050405020304" pitchFamily="18" charset="0"/>
            </a:endParaRPr>
          </a:p>
        </p:txBody>
      </p:sp>
      <p:sp>
        <p:nvSpPr>
          <p:cNvPr id="413826" name="Line 130"/>
          <p:cNvSpPr/>
          <p:nvPr/>
        </p:nvSpPr>
        <p:spPr>
          <a:xfrm flipH="1">
            <a:off x="6375400" y="2641600"/>
            <a:ext cx="152400" cy="914400"/>
          </a:xfrm>
          <a:prstGeom prst="line">
            <a:avLst/>
          </a:prstGeom>
          <a:ln w="28575" cap="flat" cmpd="sng">
            <a:solidFill>
              <a:srgbClr val="000000"/>
            </a:solidFill>
            <a:prstDash val="solid"/>
            <a:headEnd type="none" w="med" len="med"/>
            <a:tailEnd type="none" w="med" len="med"/>
          </a:ln>
        </p:spPr>
      </p:sp>
      <p:sp>
        <p:nvSpPr>
          <p:cNvPr id="413827" name="Oval 131"/>
          <p:cNvSpPr/>
          <p:nvPr/>
        </p:nvSpPr>
        <p:spPr>
          <a:xfrm>
            <a:off x="6197600" y="35814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22</a:t>
            </a:r>
            <a:endParaRPr lang="en-US" altLang="zh-CN" sz="1400" b="1" dirty="0">
              <a:solidFill>
                <a:srgbClr val="000000"/>
              </a:solidFill>
              <a:latin typeface="Times New Roman" panose="02020603050405020304" pitchFamily="18" charset="0"/>
            </a:endParaRPr>
          </a:p>
        </p:txBody>
      </p:sp>
      <p:sp>
        <p:nvSpPr>
          <p:cNvPr id="413828" name="Line 132"/>
          <p:cNvSpPr/>
          <p:nvPr/>
        </p:nvSpPr>
        <p:spPr>
          <a:xfrm>
            <a:off x="6527800" y="2641600"/>
            <a:ext cx="228600" cy="914400"/>
          </a:xfrm>
          <a:prstGeom prst="line">
            <a:avLst/>
          </a:prstGeom>
          <a:ln w="28575" cap="flat" cmpd="sng">
            <a:solidFill>
              <a:srgbClr val="000000"/>
            </a:solidFill>
            <a:prstDash val="solid"/>
            <a:headEnd type="none" w="med" len="med"/>
            <a:tailEnd type="none" w="med" len="med"/>
          </a:ln>
        </p:spPr>
      </p:sp>
      <p:sp>
        <p:nvSpPr>
          <p:cNvPr id="413829" name="Oval 133"/>
          <p:cNvSpPr/>
          <p:nvPr/>
        </p:nvSpPr>
        <p:spPr>
          <a:xfrm>
            <a:off x="6604000" y="35560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23</a:t>
            </a:r>
            <a:endParaRPr lang="en-US" altLang="zh-CN" sz="1400" b="1" dirty="0">
              <a:solidFill>
                <a:srgbClr val="000000"/>
              </a:solidFill>
              <a:latin typeface="Times New Roman" panose="02020603050405020304" pitchFamily="18" charset="0"/>
            </a:endParaRPr>
          </a:p>
        </p:txBody>
      </p:sp>
      <p:grpSp>
        <p:nvGrpSpPr>
          <p:cNvPr id="7" name="Group 134"/>
          <p:cNvGrpSpPr/>
          <p:nvPr/>
        </p:nvGrpSpPr>
        <p:grpSpPr>
          <a:xfrm>
            <a:off x="4699000" y="2260600"/>
            <a:ext cx="990600" cy="990600"/>
            <a:chOff x="2688" y="1152"/>
            <a:chExt cx="624" cy="624"/>
          </a:xfrm>
        </p:grpSpPr>
        <p:sp>
          <p:nvSpPr>
            <p:cNvPr id="14459" name="Rectangle 135"/>
            <p:cNvSpPr/>
            <p:nvPr/>
          </p:nvSpPr>
          <p:spPr>
            <a:xfrm>
              <a:off x="2688" y="115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400" b="1" dirty="0">
                <a:solidFill>
                  <a:srgbClr val="FF0000"/>
                </a:solidFill>
                <a:latin typeface="Comic Sans MS" panose="030F0702030302020204" pitchFamily="66" charset="0"/>
                <a:sym typeface="Symbol" panose="05050102010706020507" pitchFamily="18" charset="2"/>
              </a:endParaRPr>
            </a:p>
          </p:txBody>
        </p:sp>
        <p:sp>
          <p:nvSpPr>
            <p:cNvPr id="14460" name="Rectangle 136"/>
            <p:cNvSpPr/>
            <p:nvPr/>
          </p:nvSpPr>
          <p:spPr>
            <a:xfrm>
              <a:off x="2844" y="115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FF0000"/>
                  </a:solidFill>
                  <a:latin typeface="Comic Sans MS" panose="030F0702030302020204" pitchFamily="66" charset="0"/>
                  <a:sym typeface="Symbol" panose="05050102010706020507" pitchFamily="18" charset="2"/>
                </a:rPr>
                <a:t></a:t>
              </a:r>
              <a:endParaRPr lang="en-US" altLang="zh-CN" sz="1400" b="1" dirty="0">
                <a:solidFill>
                  <a:srgbClr val="FF0000"/>
                </a:solidFill>
                <a:latin typeface="Comic Sans MS" panose="030F0702030302020204" pitchFamily="66" charset="0"/>
                <a:sym typeface="Symbol" panose="05050102010706020507" pitchFamily="18" charset="2"/>
              </a:endParaRPr>
            </a:p>
          </p:txBody>
        </p:sp>
        <p:sp>
          <p:nvSpPr>
            <p:cNvPr id="14461" name="Rectangle 137"/>
            <p:cNvSpPr/>
            <p:nvPr/>
          </p:nvSpPr>
          <p:spPr>
            <a:xfrm>
              <a:off x="3000" y="115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62" name="Rectangle 138"/>
            <p:cNvSpPr/>
            <p:nvPr/>
          </p:nvSpPr>
          <p:spPr>
            <a:xfrm>
              <a:off x="3156" y="115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63" name="Rectangle 139"/>
            <p:cNvSpPr/>
            <p:nvPr/>
          </p:nvSpPr>
          <p:spPr>
            <a:xfrm>
              <a:off x="2688" y="130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64" name="Rectangle 140"/>
            <p:cNvSpPr/>
            <p:nvPr/>
          </p:nvSpPr>
          <p:spPr>
            <a:xfrm>
              <a:off x="2844" y="130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65" name="Rectangle 141"/>
            <p:cNvSpPr/>
            <p:nvPr/>
          </p:nvSpPr>
          <p:spPr>
            <a:xfrm>
              <a:off x="3000" y="130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400" b="1" dirty="0">
                <a:solidFill>
                  <a:srgbClr val="FF0000"/>
                </a:solidFill>
                <a:latin typeface="Comic Sans MS" panose="030F0702030302020204" pitchFamily="66" charset="0"/>
                <a:sym typeface="Symbol" panose="05050102010706020507" pitchFamily="18" charset="2"/>
              </a:endParaRPr>
            </a:p>
          </p:txBody>
        </p:sp>
        <p:sp>
          <p:nvSpPr>
            <p:cNvPr id="14466" name="Rectangle 142"/>
            <p:cNvSpPr/>
            <p:nvPr/>
          </p:nvSpPr>
          <p:spPr>
            <a:xfrm>
              <a:off x="3156" y="130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400" b="1" dirty="0">
                <a:solidFill>
                  <a:srgbClr val="FF0000"/>
                </a:solidFill>
                <a:latin typeface="Comic Sans MS" panose="030F0702030302020204" pitchFamily="66" charset="0"/>
                <a:sym typeface="Symbol" panose="05050102010706020507" pitchFamily="18" charset="2"/>
              </a:endParaRPr>
            </a:p>
          </p:txBody>
        </p:sp>
        <p:sp>
          <p:nvSpPr>
            <p:cNvPr id="14467" name="Rectangle 143"/>
            <p:cNvSpPr/>
            <p:nvPr/>
          </p:nvSpPr>
          <p:spPr>
            <a:xfrm>
              <a:off x="2688" y="146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68" name="Rectangle 144"/>
            <p:cNvSpPr/>
            <p:nvPr/>
          </p:nvSpPr>
          <p:spPr>
            <a:xfrm>
              <a:off x="2844" y="146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400" b="1" dirty="0">
                <a:solidFill>
                  <a:srgbClr val="FF0000"/>
                </a:solidFill>
                <a:latin typeface="Comic Sans MS" panose="030F0702030302020204" pitchFamily="66" charset="0"/>
                <a:sym typeface="Symbol" panose="05050102010706020507" pitchFamily="18" charset="2"/>
              </a:endParaRPr>
            </a:p>
          </p:txBody>
        </p:sp>
        <p:sp>
          <p:nvSpPr>
            <p:cNvPr id="14469" name="Rectangle 145"/>
            <p:cNvSpPr/>
            <p:nvPr/>
          </p:nvSpPr>
          <p:spPr>
            <a:xfrm>
              <a:off x="3000" y="146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70" name="Rectangle 146"/>
            <p:cNvSpPr/>
            <p:nvPr/>
          </p:nvSpPr>
          <p:spPr>
            <a:xfrm>
              <a:off x="3156" y="146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71" name="Rectangle 147"/>
            <p:cNvSpPr/>
            <p:nvPr/>
          </p:nvSpPr>
          <p:spPr>
            <a:xfrm>
              <a:off x="2688" y="162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72" name="Rectangle 148"/>
            <p:cNvSpPr/>
            <p:nvPr/>
          </p:nvSpPr>
          <p:spPr>
            <a:xfrm>
              <a:off x="2844" y="162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73" name="Rectangle 149"/>
            <p:cNvSpPr/>
            <p:nvPr/>
          </p:nvSpPr>
          <p:spPr>
            <a:xfrm>
              <a:off x="3000" y="162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74" name="Rectangle 150"/>
            <p:cNvSpPr/>
            <p:nvPr/>
          </p:nvSpPr>
          <p:spPr>
            <a:xfrm>
              <a:off x="3156" y="162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8" name="Group 151"/>
          <p:cNvGrpSpPr/>
          <p:nvPr/>
        </p:nvGrpSpPr>
        <p:grpSpPr>
          <a:xfrm>
            <a:off x="7061200" y="3403600"/>
            <a:ext cx="990600" cy="990600"/>
            <a:chOff x="4176" y="1872"/>
            <a:chExt cx="624" cy="624"/>
          </a:xfrm>
        </p:grpSpPr>
        <p:sp>
          <p:nvSpPr>
            <p:cNvPr id="14443" name="Rectangle 152"/>
            <p:cNvSpPr/>
            <p:nvPr/>
          </p:nvSpPr>
          <p:spPr>
            <a:xfrm>
              <a:off x="4176" y="187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400" b="1" dirty="0">
                <a:solidFill>
                  <a:srgbClr val="FF0000"/>
                </a:solidFill>
                <a:latin typeface="Comic Sans MS" panose="030F0702030302020204" pitchFamily="66" charset="0"/>
                <a:sym typeface="Symbol" panose="05050102010706020507" pitchFamily="18" charset="2"/>
              </a:endParaRPr>
            </a:p>
          </p:txBody>
        </p:sp>
        <p:sp>
          <p:nvSpPr>
            <p:cNvPr id="14444" name="Rectangle 153"/>
            <p:cNvSpPr/>
            <p:nvPr/>
          </p:nvSpPr>
          <p:spPr>
            <a:xfrm>
              <a:off x="4332" y="187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FF0000"/>
                  </a:solidFill>
                  <a:latin typeface="Comic Sans MS" panose="030F0702030302020204" pitchFamily="66" charset="0"/>
                  <a:sym typeface="Symbol" panose="05050102010706020507" pitchFamily="18" charset="2"/>
                </a:rPr>
                <a:t></a:t>
              </a:r>
              <a:endParaRPr lang="en-US" altLang="zh-CN" sz="1400" b="1" dirty="0">
                <a:solidFill>
                  <a:srgbClr val="FF0000"/>
                </a:solidFill>
                <a:latin typeface="Comic Sans MS" panose="030F0702030302020204" pitchFamily="66" charset="0"/>
                <a:sym typeface="Symbol" panose="05050102010706020507" pitchFamily="18" charset="2"/>
              </a:endParaRPr>
            </a:p>
          </p:txBody>
        </p:sp>
        <p:sp>
          <p:nvSpPr>
            <p:cNvPr id="14445" name="Rectangle 154"/>
            <p:cNvSpPr/>
            <p:nvPr/>
          </p:nvSpPr>
          <p:spPr>
            <a:xfrm>
              <a:off x="4488" y="187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46" name="Rectangle 155"/>
            <p:cNvSpPr/>
            <p:nvPr/>
          </p:nvSpPr>
          <p:spPr>
            <a:xfrm>
              <a:off x="4644" y="187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47" name="Rectangle 156"/>
            <p:cNvSpPr/>
            <p:nvPr/>
          </p:nvSpPr>
          <p:spPr>
            <a:xfrm>
              <a:off x="4176" y="202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48" name="Rectangle 157"/>
            <p:cNvSpPr/>
            <p:nvPr/>
          </p:nvSpPr>
          <p:spPr>
            <a:xfrm>
              <a:off x="4332" y="202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49" name="Rectangle 158"/>
            <p:cNvSpPr/>
            <p:nvPr/>
          </p:nvSpPr>
          <p:spPr>
            <a:xfrm>
              <a:off x="4488" y="202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400" b="1" dirty="0">
                <a:solidFill>
                  <a:srgbClr val="FF0000"/>
                </a:solidFill>
                <a:latin typeface="Comic Sans MS" panose="030F0702030302020204" pitchFamily="66" charset="0"/>
                <a:sym typeface="Symbol" panose="05050102010706020507" pitchFamily="18" charset="2"/>
              </a:endParaRPr>
            </a:p>
          </p:txBody>
        </p:sp>
        <p:sp>
          <p:nvSpPr>
            <p:cNvPr id="14450" name="Rectangle 159"/>
            <p:cNvSpPr/>
            <p:nvPr/>
          </p:nvSpPr>
          <p:spPr>
            <a:xfrm>
              <a:off x="4644" y="202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FF0000"/>
                  </a:solidFill>
                  <a:latin typeface="Comic Sans MS" panose="030F0702030302020204" pitchFamily="66" charset="0"/>
                  <a:sym typeface="Symbol" panose="05050102010706020507" pitchFamily="18" charset="2"/>
                </a:rPr>
                <a:t></a:t>
              </a:r>
              <a:endParaRPr lang="en-US" altLang="zh-CN" sz="1400" b="1" dirty="0">
                <a:solidFill>
                  <a:srgbClr val="FF0000"/>
                </a:solidFill>
                <a:latin typeface="Comic Sans MS" panose="030F0702030302020204" pitchFamily="66" charset="0"/>
                <a:sym typeface="Symbol" panose="05050102010706020507" pitchFamily="18" charset="2"/>
              </a:endParaRPr>
            </a:p>
          </p:txBody>
        </p:sp>
        <p:sp>
          <p:nvSpPr>
            <p:cNvPr id="14451" name="Rectangle 160"/>
            <p:cNvSpPr/>
            <p:nvPr/>
          </p:nvSpPr>
          <p:spPr>
            <a:xfrm>
              <a:off x="4176" y="218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52" name="Rectangle 161"/>
            <p:cNvSpPr/>
            <p:nvPr/>
          </p:nvSpPr>
          <p:spPr>
            <a:xfrm>
              <a:off x="4332" y="218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400" b="1" dirty="0">
                <a:solidFill>
                  <a:srgbClr val="FF0000"/>
                </a:solidFill>
                <a:latin typeface="Comic Sans MS" panose="030F0702030302020204" pitchFamily="66" charset="0"/>
                <a:sym typeface="Symbol" panose="05050102010706020507" pitchFamily="18" charset="2"/>
              </a:endParaRPr>
            </a:p>
          </p:txBody>
        </p:sp>
        <p:sp>
          <p:nvSpPr>
            <p:cNvPr id="14453" name="Rectangle 162"/>
            <p:cNvSpPr/>
            <p:nvPr/>
          </p:nvSpPr>
          <p:spPr>
            <a:xfrm>
              <a:off x="4488" y="218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54" name="Rectangle 163"/>
            <p:cNvSpPr/>
            <p:nvPr/>
          </p:nvSpPr>
          <p:spPr>
            <a:xfrm>
              <a:off x="4644" y="218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55" name="Rectangle 164"/>
            <p:cNvSpPr/>
            <p:nvPr/>
          </p:nvSpPr>
          <p:spPr>
            <a:xfrm>
              <a:off x="4176" y="234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56" name="Rectangle 165"/>
            <p:cNvSpPr/>
            <p:nvPr/>
          </p:nvSpPr>
          <p:spPr>
            <a:xfrm>
              <a:off x="4332" y="234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57" name="Rectangle 166"/>
            <p:cNvSpPr/>
            <p:nvPr/>
          </p:nvSpPr>
          <p:spPr>
            <a:xfrm>
              <a:off x="4488" y="234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58" name="Rectangle 167"/>
            <p:cNvSpPr/>
            <p:nvPr/>
          </p:nvSpPr>
          <p:spPr>
            <a:xfrm>
              <a:off x="4644" y="234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413864" name="Line 168"/>
          <p:cNvSpPr/>
          <p:nvPr/>
        </p:nvSpPr>
        <p:spPr>
          <a:xfrm flipH="1">
            <a:off x="6527800" y="3860800"/>
            <a:ext cx="228600" cy="685800"/>
          </a:xfrm>
          <a:prstGeom prst="line">
            <a:avLst/>
          </a:prstGeom>
          <a:ln w="28575" cap="flat" cmpd="sng">
            <a:solidFill>
              <a:srgbClr val="000000"/>
            </a:solidFill>
            <a:prstDash val="solid"/>
            <a:headEnd type="none" w="med" len="med"/>
            <a:tailEnd type="none" w="med" len="med"/>
          </a:ln>
        </p:spPr>
      </p:sp>
      <p:sp>
        <p:nvSpPr>
          <p:cNvPr id="413865" name="Oval 169"/>
          <p:cNvSpPr/>
          <p:nvPr/>
        </p:nvSpPr>
        <p:spPr>
          <a:xfrm>
            <a:off x="6375400" y="45466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24</a:t>
            </a:r>
            <a:endParaRPr lang="en-US" altLang="zh-CN" sz="1400" b="1" dirty="0">
              <a:solidFill>
                <a:srgbClr val="000000"/>
              </a:solidFill>
              <a:latin typeface="Times New Roman" panose="02020603050405020304" pitchFamily="18" charset="0"/>
            </a:endParaRPr>
          </a:p>
        </p:txBody>
      </p:sp>
      <p:grpSp>
        <p:nvGrpSpPr>
          <p:cNvPr id="9" name="Group 170"/>
          <p:cNvGrpSpPr/>
          <p:nvPr/>
        </p:nvGrpSpPr>
        <p:grpSpPr>
          <a:xfrm>
            <a:off x="5321300" y="4241800"/>
            <a:ext cx="990600" cy="990600"/>
            <a:chOff x="3120" y="2400"/>
            <a:chExt cx="624" cy="624"/>
          </a:xfrm>
        </p:grpSpPr>
        <p:sp>
          <p:nvSpPr>
            <p:cNvPr id="14427" name="Rectangle 171"/>
            <p:cNvSpPr/>
            <p:nvPr/>
          </p:nvSpPr>
          <p:spPr>
            <a:xfrm>
              <a:off x="3120" y="240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400" b="1" dirty="0">
                <a:solidFill>
                  <a:srgbClr val="FF0000"/>
                </a:solidFill>
                <a:latin typeface="Comic Sans MS" panose="030F0702030302020204" pitchFamily="66" charset="0"/>
                <a:sym typeface="Symbol" panose="05050102010706020507" pitchFamily="18" charset="2"/>
              </a:endParaRPr>
            </a:p>
          </p:txBody>
        </p:sp>
        <p:sp>
          <p:nvSpPr>
            <p:cNvPr id="14428" name="Rectangle 172"/>
            <p:cNvSpPr/>
            <p:nvPr/>
          </p:nvSpPr>
          <p:spPr>
            <a:xfrm>
              <a:off x="3276" y="240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FF0000"/>
                  </a:solidFill>
                  <a:latin typeface="Comic Sans MS" panose="030F0702030302020204" pitchFamily="66" charset="0"/>
                  <a:sym typeface="Symbol" panose="05050102010706020507" pitchFamily="18" charset="2"/>
                </a:rPr>
                <a:t></a:t>
              </a:r>
              <a:endParaRPr lang="en-US" altLang="zh-CN" sz="1400" b="1" dirty="0">
                <a:solidFill>
                  <a:srgbClr val="FF0000"/>
                </a:solidFill>
                <a:latin typeface="Comic Sans MS" panose="030F0702030302020204" pitchFamily="66" charset="0"/>
                <a:sym typeface="Symbol" panose="05050102010706020507" pitchFamily="18" charset="2"/>
              </a:endParaRPr>
            </a:p>
          </p:txBody>
        </p:sp>
        <p:sp>
          <p:nvSpPr>
            <p:cNvPr id="14429" name="Rectangle 173"/>
            <p:cNvSpPr/>
            <p:nvPr/>
          </p:nvSpPr>
          <p:spPr>
            <a:xfrm>
              <a:off x="3432" y="240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30" name="Rectangle 174"/>
            <p:cNvSpPr/>
            <p:nvPr/>
          </p:nvSpPr>
          <p:spPr>
            <a:xfrm>
              <a:off x="3588" y="240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31" name="Rectangle 175"/>
            <p:cNvSpPr/>
            <p:nvPr/>
          </p:nvSpPr>
          <p:spPr>
            <a:xfrm>
              <a:off x="3120" y="255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32" name="Rectangle 176"/>
            <p:cNvSpPr/>
            <p:nvPr/>
          </p:nvSpPr>
          <p:spPr>
            <a:xfrm>
              <a:off x="3276" y="255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33" name="Rectangle 177"/>
            <p:cNvSpPr/>
            <p:nvPr/>
          </p:nvSpPr>
          <p:spPr>
            <a:xfrm>
              <a:off x="3432" y="255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400" b="1" dirty="0">
                <a:solidFill>
                  <a:srgbClr val="FF0000"/>
                </a:solidFill>
                <a:latin typeface="Comic Sans MS" panose="030F0702030302020204" pitchFamily="66" charset="0"/>
                <a:sym typeface="Symbol" panose="05050102010706020507" pitchFamily="18" charset="2"/>
              </a:endParaRPr>
            </a:p>
          </p:txBody>
        </p:sp>
        <p:sp>
          <p:nvSpPr>
            <p:cNvPr id="14434" name="Rectangle 178"/>
            <p:cNvSpPr/>
            <p:nvPr/>
          </p:nvSpPr>
          <p:spPr>
            <a:xfrm>
              <a:off x="3588" y="255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FF0000"/>
                  </a:solidFill>
                  <a:latin typeface="Comic Sans MS" panose="030F0702030302020204" pitchFamily="66" charset="0"/>
                  <a:sym typeface="Symbol" panose="05050102010706020507" pitchFamily="18" charset="2"/>
                </a:rPr>
                <a:t></a:t>
              </a:r>
              <a:endParaRPr lang="en-US" altLang="zh-CN" sz="1400" b="1" dirty="0">
                <a:solidFill>
                  <a:srgbClr val="FF0000"/>
                </a:solidFill>
                <a:latin typeface="Comic Sans MS" panose="030F0702030302020204" pitchFamily="66" charset="0"/>
                <a:sym typeface="Symbol" panose="05050102010706020507" pitchFamily="18" charset="2"/>
              </a:endParaRPr>
            </a:p>
          </p:txBody>
        </p:sp>
        <p:sp>
          <p:nvSpPr>
            <p:cNvPr id="14435" name="Rectangle 179"/>
            <p:cNvSpPr/>
            <p:nvPr/>
          </p:nvSpPr>
          <p:spPr>
            <a:xfrm>
              <a:off x="3120" y="271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FF0000"/>
                  </a:solidFill>
                  <a:latin typeface="Comic Sans MS" panose="030F0702030302020204" pitchFamily="66" charset="0"/>
                  <a:sym typeface="Symbol" panose="05050102010706020507" pitchFamily="18" charset="2"/>
                </a:rPr>
                <a:t></a:t>
              </a:r>
              <a:endParaRPr lang="en-US" altLang="zh-CN" sz="1400" b="1" dirty="0">
                <a:solidFill>
                  <a:srgbClr val="FF0000"/>
                </a:solidFill>
                <a:latin typeface="Comic Sans MS" panose="030F0702030302020204" pitchFamily="66" charset="0"/>
                <a:sym typeface="Symbol" panose="05050102010706020507" pitchFamily="18" charset="2"/>
              </a:endParaRPr>
            </a:p>
          </p:txBody>
        </p:sp>
        <p:sp>
          <p:nvSpPr>
            <p:cNvPr id="14436" name="Rectangle 180"/>
            <p:cNvSpPr/>
            <p:nvPr/>
          </p:nvSpPr>
          <p:spPr>
            <a:xfrm>
              <a:off x="3276" y="271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400" b="1" dirty="0">
                <a:solidFill>
                  <a:srgbClr val="FF0000"/>
                </a:solidFill>
                <a:latin typeface="Comic Sans MS" panose="030F0702030302020204" pitchFamily="66" charset="0"/>
                <a:sym typeface="Symbol" panose="05050102010706020507" pitchFamily="18" charset="2"/>
              </a:endParaRPr>
            </a:p>
          </p:txBody>
        </p:sp>
        <p:sp>
          <p:nvSpPr>
            <p:cNvPr id="14437" name="Rectangle 181"/>
            <p:cNvSpPr/>
            <p:nvPr/>
          </p:nvSpPr>
          <p:spPr>
            <a:xfrm>
              <a:off x="3432" y="271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38" name="Rectangle 182"/>
            <p:cNvSpPr/>
            <p:nvPr/>
          </p:nvSpPr>
          <p:spPr>
            <a:xfrm>
              <a:off x="3588" y="271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39" name="Rectangle 183"/>
            <p:cNvSpPr/>
            <p:nvPr/>
          </p:nvSpPr>
          <p:spPr>
            <a:xfrm>
              <a:off x="3120" y="286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40" name="Rectangle 184"/>
            <p:cNvSpPr/>
            <p:nvPr/>
          </p:nvSpPr>
          <p:spPr>
            <a:xfrm>
              <a:off x="3276" y="286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41" name="Rectangle 185"/>
            <p:cNvSpPr/>
            <p:nvPr/>
          </p:nvSpPr>
          <p:spPr>
            <a:xfrm>
              <a:off x="3432" y="286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42" name="Rectangle 186"/>
            <p:cNvSpPr/>
            <p:nvPr/>
          </p:nvSpPr>
          <p:spPr>
            <a:xfrm>
              <a:off x="3588" y="2868"/>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413883" name="Line 187"/>
          <p:cNvSpPr/>
          <p:nvPr/>
        </p:nvSpPr>
        <p:spPr>
          <a:xfrm flipH="1">
            <a:off x="6146800" y="4851400"/>
            <a:ext cx="381000" cy="762000"/>
          </a:xfrm>
          <a:prstGeom prst="line">
            <a:avLst/>
          </a:prstGeom>
          <a:ln w="38100" cap="flat" cmpd="sng">
            <a:solidFill>
              <a:srgbClr val="000000"/>
            </a:solidFill>
            <a:prstDash val="solid"/>
            <a:headEnd type="none" w="med" len="med"/>
            <a:tailEnd type="none" w="med" len="med"/>
          </a:ln>
        </p:spPr>
      </p:sp>
      <p:sp>
        <p:nvSpPr>
          <p:cNvPr id="413884" name="Oval 188"/>
          <p:cNvSpPr/>
          <p:nvPr/>
        </p:nvSpPr>
        <p:spPr>
          <a:xfrm>
            <a:off x="5918200" y="55372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25</a:t>
            </a:r>
            <a:endParaRPr lang="en-US" altLang="zh-CN" sz="1400" b="1" dirty="0">
              <a:solidFill>
                <a:srgbClr val="000000"/>
              </a:solidFill>
              <a:latin typeface="Times New Roman" panose="02020603050405020304" pitchFamily="18" charset="0"/>
            </a:endParaRPr>
          </a:p>
        </p:txBody>
      </p:sp>
      <p:sp>
        <p:nvSpPr>
          <p:cNvPr id="413885" name="Line 189"/>
          <p:cNvSpPr/>
          <p:nvPr/>
        </p:nvSpPr>
        <p:spPr>
          <a:xfrm>
            <a:off x="6527800" y="4851400"/>
            <a:ext cx="152400" cy="685800"/>
          </a:xfrm>
          <a:prstGeom prst="line">
            <a:avLst/>
          </a:prstGeom>
          <a:ln w="38100" cap="flat" cmpd="sng">
            <a:solidFill>
              <a:srgbClr val="000000"/>
            </a:solidFill>
            <a:prstDash val="solid"/>
            <a:headEnd type="none" w="med" len="med"/>
            <a:tailEnd type="none" w="med" len="med"/>
          </a:ln>
        </p:spPr>
      </p:sp>
      <p:sp>
        <p:nvSpPr>
          <p:cNvPr id="413886" name="Oval 190"/>
          <p:cNvSpPr/>
          <p:nvPr/>
        </p:nvSpPr>
        <p:spPr>
          <a:xfrm>
            <a:off x="6527800" y="55372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26</a:t>
            </a:r>
            <a:endParaRPr lang="en-US" altLang="zh-CN" sz="1400" b="1" dirty="0">
              <a:solidFill>
                <a:srgbClr val="000000"/>
              </a:solidFill>
              <a:latin typeface="Times New Roman" panose="02020603050405020304" pitchFamily="18" charset="0"/>
            </a:endParaRPr>
          </a:p>
        </p:txBody>
      </p:sp>
      <p:sp>
        <p:nvSpPr>
          <p:cNvPr id="413887" name="Line 191"/>
          <p:cNvSpPr/>
          <p:nvPr/>
        </p:nvSpPr>
        <p:spPr>
          <a:xfrm>
            <a:off x="6604000" y="4775200"/>
            <a:ext cx="533400" cy="762000"/>
          </a:xfrm>
          <a:prstGeom prst="line">
            <a:avLst/>
          </a:prstGeom>
          <a:ln w="38100" cap="flat" cmpd="sng">
            <a:solidFill>
              <a:srgbClr val="000000"/>
            </a:solidFill>
            <a:prstDash val="solid"/>
            <a:headEnd type="none" w="med" len="med"/>
            <a:tailEnd type="none" w="med" len="med"/>
          </a:ln>
        </p:spPr>
      </p:sp>
      <p:sp>
        <p:nvSpPr>
          <p:cNvPr id="413888" name="Oval 192"/>
          <p:cNvSpPr/>
          <p:nvPr/>
        </p:nvSpPr>
        <p:spPr>
          <a:xfrm>
            <a:off x="6985000" y="55372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27</a:t>
            </a:r>
            <a:endParaRPr lang="en-US" altLang="zh-CN" sz="1400" b="1" dirty="0">
              <a:solidFill>
                <a:srgbClr val="000000"/>
              </a:solidFill>
              <a:latin typeface="Times New Roman" panose="02020603050405020304" pitchFamily="18" charset="0"/>
            </a:endParaRPr>
          </a:p>
        </p:txBody>
      </p:sp>
      <p:grpSp>
        <p:nvGrpSpPr>
          <p:cNvPr id="10" name="Group 193"/>
          <p:cNvGrpSpPr/>
          <p:nvPr/>
        </p:nvGrpSpPr>
        <p:grpSpPr>
          <a:xfrm>
            <a:off x="7366000" y="5232400"/>
            <a:ext cx="990600" cy="990600"/>
            <a:chOff x="4368" y="3024"/>
            <a:chExt cx="624" cy="624"/>
          </a:xfrm>
        </p:grpSpPr>
        <p:sp>
          <p:nvSpPr>
            <p:cNvPr id="14411" name="Rectangle 194"/>
            <p:cNvSpPr/>
            <p:nvPr/>
          </p:nvSpPr>
          <p:spPr>
            <a:xfrm>
              <a:off x="4368" y="302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400" b="1" dirty="0">
                <a:solidFill>
                  <a:srgbClr val="FF0000"/>
                </a:solidFill>
                <a:latin typeface="Comic Sans MS" panose="030F0702030302020204" pitchFamily="66" charset="0"/>
                <a:sym typeface="Symbol" panose="05050102010706020507" pitchFamily="18" charset="2"/>
              </a:endParaRPr>
            </a:p>
          </p:txBody>
        </p:sp>
        <p:sp>
          <p:nvSpPr>
            <p:cNvPr id="14412" name="Rectangle 195"/>
            <p:cNvSpPr/>
            <p:nvPr/>
          </p:nvSpPr>
          <p:spPr>
            <a:xfrm>
              <a:off x="4524" y="302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FF0000"/>
                  </a:solidFill>
                  <a:latin typeface="Comic Sans MS" panose="030F0702030302020204" pitchFamily="66" charset="0"/>
                  <a:sym typeface="Symbol" panose="05050102010706020507" pitchFamily="18" charset="2"/>
                </a:rPr>
                <a:t></a:t>
              </a:r>
              <a:endParaRPr lang="en-US" altLang="zh-CN" sz="1400" b="1" dirty="0">
                <a:solidFill>
                  <a:srgbClr val="FF0000"/>
                </a:solidFill>
                <a:latin typeface="Comic Sans MS" panose="030F0702030302020204" pitchFamily="66" charset="0"/>
                <a:sym typeface="Symbol" panose="05050102010706020507" pitchFamily="18" charset="2"/>
              </a:endParaRPr>
            </a:p>
          </p:txBody>
        </p:sp>
        <p:sp>
          <p:nvSpPr>
            <p:cNvPr id="14413" name="Rectangle 196"/>
            <p:cNvSpPr/>
            <p:nvPr/>
          </p:nvSpPr>
          <p:spPr>
            <a:xfrm>
              <a:off x="4680" y="302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14" name="Rectangle 197"/>
            <p:cNvSpPr/>
            <p:nvPr/>
          </p:nvSpPr>
          <p:spPr>
            <a:xfrm>
              <a:off x="4836" y="3024"/>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15" name="Rectangle 198"/>
            <p:cNvSpPr/>
            <p:nvPr/>
          </p:nvSpPr>
          <p:spPr>
            <a:xfrm>
              <a:off x="4368" y="318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16" name="Rectangle 199"/>
            <p:cNvSpPr/>
            <p:nvPr/>
          </p:nvSpPr>
          <p:spPr>
            <a:xfrm>
              <a:off x="4524" y="318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17" name="Rectangle 200"/>
            <p:cNvSpPr/>
            <p:nvPr/>
          </p:nvSpPr>
          <p:spPr>
            <a:xfrm>
              <a:off x="4680" y="318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400" b="1" dirty="0">
                <a:solidFill>
                  <a:srgbClr val="FF0000"/>
                </a:solidFill>
                <a:latin typeface="Comic Sans MS" panose="030F0702030302020204" pitchFamily="66" charset="0"/>
                <a:sym typeface="Symbol" panose="05050102010706020507" pitchFamily="18" charset="2"/>
              </a:endParaRPr>
            </a:p>
          </p:txBody>
        </p:sp>
        <p:sp>
          <p:nvSpPr>
            <p:cNvPr id="14418" name="Rectangle 201"/>
            <p:cNvSpPr/>
            <p:nvPr/>
          </p:nvSpPr>
          <p:spPr>
            <a:xfrm>
              <a:off x="4836" y="3180"/>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FF0000"/>
                  </a:solidFill>
                  <a:latin typeface="Comic Sans MS" panose="030F0702030302020204" pitchFamily="66" charset="0"/>
                  <a:sym typeface="Symbol" panose="05050102010706020507" pitchFamily="18" charset="2"/>
                </a:rPr>
                <a:t></a:t>
              </a:r>
              <a:endParaRPr lang="en-US" altLang="zh-CN" sz="1400" b="1" dirty="0">
                <a:solidFill>
                  <a:srgbClr val="FF0000"/>
                </a:solidFill>
                <a:latin typeface="Comic Sans MS" panose="030F0702030302020204" pitchFamily="66" charset="0"/>
                <a:sym typeface="Symbol" panose="05050102010706020507" pitchFamily="18" charset="2"/>
              </a:endParaRPr>
            </a:p>
          </p:txBody>
        </p:sp>
        <p:sp>
          <p:nvSpPr>
            <p:cNvPr id="14419" name="Rectangle 202"/>
            <p:cNvSpPr/>
            <p:nvPr/>
          </p:nvSpPr>
          <p:spPr>
            <a:xfrm>
              <a:off x="4368" y="333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FF0000"/>
                  </a:solidFill>
                  <a:latin typeface="Comic Sans MS" panose="030F0702030302020204" pitchFamily="66" charset="0"/>
                  <a:sym typeface="Symbol" panose="05050102010706020507" pitchFamily="18" charset="2"/>
                </a:rPr>
                <a:t></a:t>
              </a:r>
              <a:endParaRPr lang="en-US" altLang="zh-CN" sz="1400" b="1" dirty="0">
                <a:solidFill>
                  <a:srgbClr val="FF0000"/>
                </a:solidFill>
                <a:latin typeface="Comic Sans MS" panose="030F0702030302020204" pitchFamily="66" charset="0"/>
                <a:sym typeface="Symbol" panose="05050102010706020507" pitchFamily="18" charset="2"/>
              </a:endParaRPr>
            </a:p>
          </p:txBody>
        </p:sp>
        <p:sp>
          <p:nvSpPr>
            <p:cNvPr id="14420" name="Rectangle 203"/>
            <p:cNvSpPr/>
            <p:nvPr/>
          </p:nvSpPr>
          <p:spPr>
            <a:xfrm>
              <a:off x="4524" y="333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endParaRPr lang="zh-CN" altLang="zh-CN" sz="1400" b="1" dirty="0">
                <a:solidFill>
                  <a:srgbClr val="FF0000"/>
                </a:solidFill>
                <a:latin typeface="Comic Sans MS" panose="030F0702030302020204" pitchFamily="66" charset="0"/>
                <a:sym typeface="Symbol" panose="05050102010706020507" pitchFamily="18" charset="2"/>
              </a:endParaRPr>
            </a:p>
          </p:txBody>
        </p:sp>
        <p:sp>
          <p:nvSpPr>
            <p:cNvPr id="14421" name="Rectangle 204"/>
            <p:cNvSpPr/>
            <p:nvPr/>
          </p:nvSpPr>
          <p:spPr>
            <a:xfrm>
              <a:off x="4680" y="333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22" name="Rectangle 205"/>
            <p:cNvSpPr/>
            <p:nvPr/>
          </p:nvSpPr>
          <p:spPr>
            <a:xfrm>
              <a:off x="4836" y="3336"/>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23" name="Rectangle 206"/>
            <p:cNvSpPr/>
            <p:nvPr/>
          </p:nvSpPr>
          <p:spPr>
            <a:xfrm>
              <a:off x="4368" y="349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24" name="Rectangle 207"/>
            <p:cNvSpPr/>
            <p:nvPr/>
          </p:nvSpPr>
          <p:spPr>
            <a:xfrm>
              <a:off x="4524" y="349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4425" name="Rectangle 208"/>
            <p:cNvSpPr/>
            <p:nvPr/>
          </p:nvSpPr>
          <p:spPr>
            <a:xfrm>
              <a:off x="4680" y="349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FF0000"/>
                  </a:solidFill>
                  <a:latin typeface="Comic Sans MS" panose="030F0702030302020204" pitchFamily="66" charset="0"/>
                  <a:sym typeface="Symbol" panose="05050102010706020507" pitchFamily="18" charset="2"/>
                </a:rPr>
                <a:t></a:t>
              </a:r>
              <a:endParaRPr lang="en-US" altLang="zh-CN" sz="1400" b="1" dirty="0">
                <a:solidFill>
                  <a:srgbClr val="FF0000"/>
                </a:solidFill>
                <a:latin typeface="Comic Sans MS" panose="030F0702030302020204" pitchFamily="66" charset="0"/>
                <a:sym typeface="Symbol" panose="05050102010706020507" pitchFamily="18" charset="2"/>
              </a:endParaRPr>
            </a:p>
          </p:txBody>
        </p:sp>
        <p:sp>
          <p:nvSpPr>
            <p:cNvPr id="14426" name="Rectangle 209"/>
            <p:cNvSpPr/>
            <p:nvPr/>
          </p:nvSpPr>
          <p:spPr>
            <a:xfrm>
              <a:off x="4836" y="3492"/>
              <a:ext cx="156" cy="156"/>
            </a:xfrm>
            <a:prstGeom prst="rect">
              <a:avLst/>
            </a:prstGeom>
            <a:no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413906" name="Line 210"/>
          <p:cNvSpPr/>
          <p:nvPr/>
        </p:nvSpPr>
        <p:spPr>
          <a:xfrm flipH="1">
            <a:off x="6680200" y="5842000"/>
            <a:ext cx="457200" cy="762000"/>
          </a:xfrm>
          <a:prstGeom prst="line">
            <a:avLst/>
          </a:prstGeom>
          <a:ln w="38100" cap="flat" cmpd="sng">
            <a:solidFill>
              <a:srgbClr val="000000"/>
            </a:solidFill>
            <a:prstDash val="solid"/>
            <a:headEnd type="none" w="med" len="med"/>
            <a:tailEnd type="none" w="med" len="med"/>
          </a:ln>
        </p:spPr>
      </p:sp>
      <p:sp>
        <p:nvSpPr>
          <p:cNvPr id="413907" name="Oval 211"/>
          <p:cNvSpPr/>
          <p:nvPr/>
        </p:nvSpPr>
        <p:spPr>
          <a:xfrm>
            <a:off x="6527800" y="6604000"/>
            <a:ext cx="304800" cy="304800"/>
          </a:xfrm>
          <a:prstGeom prst="ellipse">
            <a:avLst/>
          </a:prstGeom>
          <a:noFill/>
          <a:ln w="28575"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lgn="ctr" eaLnBrk="1" hangingPunct="1">
              <a:spcBef>
                <a:spcPct val="0"/>
              </a:spcBef>
              <a:buClrTx/>
              <a:buSzTx/>
              <a:buFontTx/>
              <a:buNone/>
            </a:pPr>
            <a:r>
              <a:rPr lang="en-US" altLang="zh-CN" sz="1400" b="1" dirty="0">
                <a:solidFill>
                  <a:srgbClr val="000000"/>
                </a:solidFill>
                <a:latin typeface="Times New Roman" panose="02020603050405020304" pitchFamily="18" charset="0"/>
              </a:rPr>
              <a:t>28</a:t>
            </a:r>
            <a:endParaRPr lang="en-US" altLang="zh-CN" sz="1400" b="1" dirty="0">
              <a:solidFill>
                <a:srgbClr val="000000"/>
              </a:solidFill>
              <a:latin typeface="Times New Roman" panose="02020603050405020304" pitchFamily="18" charset="0"/>
            </a:endParaRPr>
          </a:p>
        </p:txBody>
      </p:sp>
      <p:sp>
        <p:nvSpPr>
          <p:cNvPr id="413908" name="Text Box 212"/>
          <p:cNvSpPr txBox="1"/>
          <p:nvPr/>
        </p:nvSpPr>
        <p:spPr>
          <a:xfrm>
            <a:off x="7137400" y="6453188"/>
            <a:ext cx="6096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50000"/>
              </a:spcBef>
              <a:buClrTx/>
              <a:buSzTx/>
              <a:buFontTx/>
              <a:buNone/>
            </a:pPr>
            <a:r>
              <a:rPr lang="en-US" altLang="zh-CN" sz="1800" b="1" dirty="0">
                <a:solidFill>
                  <a:srgbClr val="0000FF"/>
                </a:solidFill>
                <a:latin typeface="Times New Roman" panose="02020603050405020304" pitchFamily="18" charset="0"/>
              </a:rPr>
              <a:t>NIL</a:t>
            </a:r>
            <a:endParaRPr lang="en-US" altLang="zh-CN" sz="1800" b="1" dirty="0">
              <a:solidFill>
                <a:srgbClr val="0000FF"/>
              </a:solidFill>
              <a:latin typeface="Times New Roman" panose="02020603050405020304" pitchFamily="18" charset="0"/>
            </a:endParaRPr>
          </a:p>
        </p:txBody>
      </p:sp>
      <p:sp>
        <p:nvSpPr>
          <p:cNvPr id="413909" name="Freeform 213"/>
          <p:cNvSpPr/>
          <p:nvPr/>
        </p:nvSpPr>
        <p:spPr>
          <a:xfrm>
            <a:off x="6832600" y="5765800"/>
            <a:ext cx="482600" cy="990600"/>
          </a:xfrm>
          <a:custGeom>
            <a:avLst/>
            <a:gdLst>
              <a:gd name="txL" fmla="*/ 0 w 304"/>
              <a:gd name="txT" fmla="*/ 0 h 624"/>
              <a:gd name="txR" fmla="*/ 304 w 304"/>
              <a:gd name="txB" fmla="*/ 624 h 624"/>
            </a:gdLst>
            <a:ahLst/>
            <a:cxnLst>
              <a:cxn ang="0">
                <a:pos x="0" y="2147483646"/>
              </a:cxn>
              <a:cxn ang="0">
                <a:pos x="2147483646" y="2147483646"/>
              </a:cxn>
              <a:cxn ang="0">
                <a:pos x="2147483646" y="2147483646"/>
              </a:cxn>
              <a:cxn ang="0">
                <a:pos x="2147483646" y="0"/>
              </a:cxn>
            </a:cxnLst>
            <a:rect l="txL" t="txT" r="txR" b="txB"/>
            <a:pathLst>
              <a:path w="304" h="624">
                <a:moveTo>
                  <a:pt x="0" y="624"/>
                </a:moveTo>
                <a:cubicBezTo>
                  <a:pt x="72" y="584"/>
                  <a:pt x="144" y="544"/>
                  <a:pt x="192" y="480"/>
                </a:cubicBezTo>
                <a:cubicBezTo>
                  <a:pt x="240" y="416"/>
                  <a:pt x="272" y="320"/>
                  <a:pt x="288" y="240"/>
                </a:cubicBezTo>
                <a:cubicBezTo>
                  <a:pt x="304" y="160"/>
                  <a:pt x="288" y="40"/>
                  <a:pt x="288" y="0"/>
                </a:cubicBezTo>
              </a:path>
            </a:pathLst>
          </a:custGeom>
          <a:noFill/>
          <a:ln w="28575" cap="flat" cmpd="sng">
            <a:solidFill>
              <a:srgbClr val="000000">
                <a:alpha val="100000"/>
              </a:srgbClr>
            </a:solidFill>
            <a:prstDash val="sysDot"/>
            <a:round/>
            <a:headEnd type="none" w="med" len="med"/>
            <a:tailEnd type="triangle" w="med" len="med"/>
          </a:ln>
        </p:spPr>
        <p:txBody>
          <a:bodyPr/>
          <a:p>
            <a:endParaRPr lang="zh-CN" altLang="en-US"/>
          </a:p>
        </p:txBody>
      </p:sp>
      <p:sp>
        <p:nvSpPr>
          <p:cNvPr id="413910" name="Freeform 214"/>
          <p:cNvSpPr/>
          <p:nvPr/>
        </p:nvSpPr>
        <p:spPr>
          <a:xfrm>
            <a:off x="6680200" y="4622800"/>
            <a:ext cx="622300" cy="990600"/>
          </a:xfrm>
          <a:custGeom>
            <a:avLst/>
            <a:gdLst>
              <a:gd name="txL" fmla="*/ 0 w 392"/>
              <a:gd name="txT" fmla="*/ 0 h 624"/>
              <a:gd name="txR" fmla="*/ 392 w 392"/>
              <a:gd name="txB" fmla="*/ 624 h 624"/>
            </a:gdLst>
            <a:ahLst/>
            <a:cxnLst>
              <a:cxn ang="0">
                <a:pos x="2147483646" y="2147483646"/>
              </a:cxn>
              <a:cxn ang="0">
                <a:pos x="2147483646" y="2147483646"/>
              </a:cxn>
              <a:cxn ang="0">
                <a:pos x="2147483646" y="2147483646"/>
              </a:cxn>
              <a:cxn ang="0">
                <a:pos x="0" y="0"/>
              </a:cxn>
            </a:cxnLst>
            <a:rect l="txL" t="txT" r="txR" b="txB"/>
            <a:pathLst>
              <a:path w="392" h="624">
                <a:moveTo>
                  <a:pt x="336" y="624"/>
                </a:moveTo>
                <a:cubicBezTo>
                  <a:pt x="364" y="476"/>
                  <a:pt x="392" y="328"/>
                  <a:pt x="384" y="240"/>
                </a:cubicBezTo>
                <a:cubicBezTo>
                  <a:pt x="376" y="152"/>
                  <a:pt x="352" y="136"/>
                  <a:pt x="288" y="96"/>
                </a:cubicBezTo>
                <a:cubicBezTo>
                  <a:pt x="224" y="56"/>
                  <a:pt x="112" y="28"/>
                  <a:pt x="0" y="0"/>
                </a:cubicBezTo>
              </a:path>
            </a:pathLst>
          </a:custGeom>
          <a:noFill/>
          <a:ln w="28575" cap="flat" cmpd="sng">
            <a:solidFill>
              <a:srgbClr val="000000">
                <a:alpha val="100000"/>
              </a:srgbClr>
            </a:solidFill>
            <a:prstDash val="sysDot"/>
            <a:round/>
            <a:headEnd type="none" w="med" len="med"/>
            <a:tailEnd type="triangle" w="med" len="med"/>
          </a:ln>
        </p:spPr>
        <p:txBody>
          <a:bodyPr/>
          <a:p>
            <a:endParaRPr lang="zh-CN" altLang="en-US"/>
          </a:p>
        </p:txBody>
      </p:sp>
      <p:sp>
        <p:nvSpPr>
          <p:cNvPr id="413911" name="Freeform 215"/>
          <p:cNvSpPr/>
          <p:nvPr/>
        </p:nvSpPr>
        <p:spPr>
          <a:xfrm>
            <a:off x="6680200" y="3860800"/>
            <a:ext cx="254000" cy="762000"/>
          </a:xfrm>
          <a:custGeom>
            <a:avLst/>
            <a:gdLst>
              <a:gd name="txL" fmla="*/ 0 w 160"/>
              <a:gd name="txT" fmla="*/ 0 h 480"/>
              <a:gd name="txR" fmla="*/ 160 w 160"/>
              <a:gd name="txB" fmla="*/ 480 h 480"/>
            </a:gdLst>
            <a:ahLst/>
            <a:cxnLst>
              <a:cxn ang="0">
                <a:pos x="0" y="2147483646"/>
              </a:cxn>
              <a:cxn ang="0">
                <a:pos x="2147483646" y="2147483646"/>
              </a:cxn>
              <a:cxn ang="0">
                <a:pos x="2147483646" y="0"/>
              </a:cxn>
            </a:cxnLst>
            <a:rect l="txL" t="txT" r="txR" b="txB"/>
            <a:pathLst>
              <a:path w="160" h="480">
                <a:moveTo>
                  <a:pt x="0" y="480"/>
                </a:moveTo>
                <a:cubicBezTo>
                  <a:pt x="64" y="424"/>
                  <a:pt x="128" y="368"/>
                  <a:pt x="144" y="288"/>
                </a:cubicBezTo>
                <a:cubicBezTo>
                  <a:pt x="160" y="208"/>
                  <a:pt x="128" y="104"/>
                  <a:pt x="96" y="0"/>
                </a:cubicBezTo>
              </a:path>
            </a:pathLst>
          </a:custGeom>
          <a:noFill/>
          <a:ln w="28575" cap="flat" cmpd="sng">
            <a:solidFill>
              <a:srgbClr val="000000">
                <a:alpha val="100000"/>
              </a:srgbClr>
            </a:solidFill>
            <a:prstDash val="sysDot"/>
            <a:round/>
            <a:headEnd type="none" w="med" len="med"/>
            <a:tailEnd type="triangle" w="med" len="med"/>
          </a:ln>
        </p:spPr>
        <p:txBody>
          <a:bodyPr/>
          <a:p>
            <a:endParaRPr lang="zh-CN" altLang="en-US"/>
          </a:p>
        </p:txBody>
      </p:sp>
      <p:sp>
        <p:nvSpPr>
          <p:cNvPr id="413912" name="Freeform 216"/>
          <p:cNvSpPr/>
          <p:nvPr/>
        </p:nvSpPr>
        <p:spPr>
          <a:xfrm>
            <a:off x="6756400" y="2489200"/>
            <a:ext cx="355600" cy="1143000"/>
          </a:xfrm>
          <a:custGeom>
            <a:avLst/>
            <a:gdLst>
              <a:gd name="txL" fmla="*/ 0 w 224"/>
              <a:gd name="txT" fmla="*/ 0 h 720"/>
              <a:gd name="txR" fmla="*/ 224 w 224"/>
              <a:gd name="txB" fmla="*/ 720 h 720"/>
            </a:gdLst>
            <a:ahLst/>
            <a:cxnLst>
              <a:cxn ang="0">
                <a:pos x="2147483646" y="2147483646"/>
              </a:cxn>
              <a:cxn ang="0">
                <a:pos x="2147483646" y="2147483646"/>
              </a:cxn>
              <a:cxn ang="0">
                <a:pos x="2147483646" y="2147483646"/>
              </a:cxn>
              <a:cxn ang="0">
                <a:pos x="0" y="0"/>
              </a:cxn>
            </a:cxnLst>
            <a:rect l="txL" t="txT" r="txR" b="txB"/>
            <a:pathLst>
              <a:path w="224" h="720">
                <a:moveTo>
                  <a:pt x="96" y="720"/>
                </a:moveTo>
                <a:cubicBezTo>
                  <a:pt x="136" y="640"/>
                  <a:pt x="176" y="560"/>
                  <a:pt x="192" y="480"/>
                </a:cubicBezTo>
                <a:cubicBezTo>
                  <a:pt x="208" y="400"/>
                  <a:pt x="224" y="320"/>
                  <a:pt x="192" y="240"/>
                </a:cubicBezTo>
                <a:cubicBezTo>
                  <a:pt x="160" y="160"/>
                  <a:pt x="80" y="80"/>
                  <a:pt x="0" y="0"/>
                </a:cubicBezTo>
              </a:path>
            </a:pathLst>
          </a:custGeom>
          <a:noFill/>
          <a:ln w="28575" cap="flat" cmpd="sng">
            <a:solidFill>
              <a:srgbClr val="000000">
                <a:alpha val="100000"/>
              </a:srgbClr>
            </a:solidFill>
            <a:prstDash val="sysDot"/>
            <a:round/>
            <a:headEnd type="none" w="med" len="med"/>
            <a:tailEnd type="triangle" w="med" len="med"/>
          </a:ln>
        </p:spPr>
        <p:txBody>
          <a:bodyPr/>
          <a:p>
            <a:endParaRPr lang="zh-CN" altLang="en-US"/>
          </a:p>
        </p:txBody>
      </p:sp>
      <p:sp>
        <p:nvSpPr>
          <p:cNvPr id="413913" name="Freeform 217"/>
          <p:cNvSpPr/>
          <p:nvPr/>
        </p:nvSpPr>
        <p:spPr>
          <a:xfrm>
            <a:off x="4775200" y="1701800"/>
            <a:ext cx="1905000" cy="635000"/>
          </a:xfrm>
          <a:custGeom>
            <a:avLst/>
            <a:gdLst>
              <a:gd name="txL" fmla="*/ 0 w 1200"/>
              <a:gd name="txT" fmla="*/ 0 h 400"/>
              <a:gd name="txR" fmla="*/ 1200 w 1200"/>
              <a:gd name="txB" fmla="*/ 400 h 400"/>
            </a:gdLst>
            <a:ahLst/>
            <a:cxnLst>
              <a:cxn ang="0">
                <a:pos x="2147483646" y="2147483646"/>
              </a:cxn>
              <a:cxn ang="0">
                <a:pos x="2147483646" y="2147483646"/>
              </a:cxn>
              <a:cxn ang="0">
                <a:pos x="2147483646" y="2147483646"/>
              </a:cxn>
              <a:cxn ang="0">
                <a:pos x="2147483646" y="2147483646"/>
              </a:cxn>
              <a:cxn ang="0">
                <a:pos x="0" y="2147483646"/>
              </a:cxn>
            </a:cxnLst>
            <a:rect l="txL" t="txT" r="txR" b="txB"/>
            <a:pathLst>
              <a:path w="1200" h="400">
                <a:moveTo>
                  <a:pt x="1200" y="400"/>
                </a:moveTo>
                <a:cubicBezTo>
                  <a:pt x="1128" y="288"/>
                  <a:pt x="1056" y="176"/>
                  <a:pt x="960" y="112"/>
                </a:cubicBezTo>
                <a:cubicBezTo>
                  <a:pt x="864" y="48"/>
                  <a:pt x="744" y="32"/>
                  <a:pt x="624" y="16"/>
                </a:cubicBezTo>
                <a:cubicBezTo>
                  <a:pt x="504" y="0"/>
                  <a:pt x="344" y="8"/>
                  <a:pt x="240" y="16"/>
                </a:cubicBezTo>
                <a:cubicBezTo>
                  <a:pt x="136" y="24"/>
                  <a:pt x="68" y="44"/>
                  <a:pt x="0" y="64"/>
                </a:cubicBezTo>
              </a:path>
            </a:pathLst>
          </a:custGeom>
          <a:noFill/>
          <a:ln w="28575" cap="flat" cmpd="sng">
            <a:solidFill>
              <a:srgbClr val="000000">
                <a:alpha val="100000"/>
              </a:srgbClr>
            </a:solidFill>
            <a:prstDash val="sysDot"/>
            <a:round/>
            <a:headEnd type="none" w="med" len="med"/>
            <a:tailEnd type="triangle" w="med" len="med"/>
          </a:ln>
        </p:spPr>
        <p:txBody>
          <a:bodyPr/>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3751"/>
                                        </p:tgtEl>
                                        <p:attrNameLst>
                                          <p:attrName>style.visibility</p:attrName>
                                        </p:attrNameLst>
                                      </p:cBhvr>
                                      <p:to>
                                        <p:strVal val="visible"/>
                                      </p:to>
                                    </p:set>
                                    <p:animEffect transition="in" filter="dissolve">
                                      <p:cBhvr>
                                        <p:cTn id="12" dur="500"/>
                                        <p:tgtEl>
                                          <p:spTgt spid="4137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3755"/>
                                        </p:tgtEl>
                                        <p:attrNameLst>
                                          <p:attrName>style.visibility</p:attrName>
                                        </p:attrNameLst>
                                      </p:cBhvr>
                                      <p:to>
                                        <p:strVal val="visible"/>
                                      </p:to>
                                    </p:set>
                                    <p:animEffect transition="in" filter="blinds(horizontal)">
                                      <p:cBhvr>
                                        <p:cTn id="17" dur="500"/>
                                        <p:tgtEl>
                                          <p:spTgt spid="41375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413752"/>
                                        </p:tgtEl>
                                        <p:attrNameLst>
                                          <p:attrName>style.visibility</p:attrName>
                                        </p:attrNameLst>
                                      </p:cBhvr>
                                      <p:to>
                                        <p:strVal val="visible"/>
                                      </p:to>
                                    </p:set>
                                    <p:animEffect transition="in" filter="barn(inHorizontal)">
                                      <p:cBhvr>
                                        <p:cTn id="22" dur="500"/>
                                        <p:tgtEl>
                                          <p:spTgt spid="41375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arn(in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3756"/>
                                        </p:tgtEl>
                                        <p:attrNameLst>
                                          <p:attrName>style.visibility</p:attrName>
                                        </p:attrNameLst>
                                      </p:cBhvr>
                                      <p:to>
                                        <p:strVal val="visible"/>
                                      </p:to>
                                    </p:set>
                                    <p:animEffect transition="in" filter="blinds(horizontal)">
                                      <p:cBhvr>
                                        <p:cTn id="32" dur="500"/>
                                        <p:tgtEl>
                                          <p:spTgt spid="4137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413754"/>
                                        </p:tgtEl>
                                        <p:attrNameLst>
                                          <p:attrName>style.visibility</p:attrName>
                                        </p:attrNameLst>
                                      </p:cBhvr>
                                      <p:to>
                                        <p:strVal val="visible"/>
                                      </p:to>
                                    </p:set>
                                    <p:animEffect transition="in" filter="barn(outHorizontal)">
                                      <p:cBhvr>
                                        <p:cTn id="37" dur="500"/>
                                        <p:tgtEl>
                                          <p:spTgt spid="41375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3757"/>
                                        </p:tgtEl>
                                        <p:attrNameLst>
                                          <p:attrName>style.visibility</p:attrName>
                                        </p:attrNameLst>
                                      </p:cBhvr>
                                      <p:to>
                                        <p:strVal val="visible"/>
                                      </p:to>
                                    </p:set>
                                    <p:animEffect transition="in" filter="blinds(horizontal)">
                                      <p:cBhvr>
                                        <p:cTn id="42" dur="500"/>
                                        <p:tgtEl>
                                          <p:spTgt spid="413757"/>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413753"/>
                                        </p:tgtEl>
                                        <p:attrNameLst>
                                          <p:attrName>style.visibility</p:attrName>
                                        </p:attrNameLst>
                                      </p:cBhvr>
                                      <p:to>
                                        <p:strVal val="visible"/>
                                      </p:to>
                                    </p:set>
                                    <p:animEffect transition="in" filter="barn(outHorizontal)">
                                      <p:cBhvr>
                                        <p:cTn id="47" dur="500"/>
                                        <p:tgtEl>
                                          <p:spTgt spid="413753"/>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413759"/>
                                        </p:tgtEl>
                                        <p:attrNameLst>
                                          <p:attrName>style.visibility</p:attrName>
                                        </p:attrNameLst>
                                      </p:cBhvr>
                                      <p:to>
                                        <p:strVal val="visible"/>
                                      </p:to>
                                    </p:set>
                                    <p:animEffect transition="in" filter="slide(fromBottom)">
                                      <p:cBhvr>
                                        <p:cTn id="52" dur="500"/>
                                        <p:tgtEl>
                                          <p:spTgt spid="413759"/>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42" fill="hold" grpId="0" nodeType="clickEffect">
                                  <p:stCondLst>
                                    <p:cond delay="0"/>
                                  </p:stCondLst>
                                  <p:childTnLst>
                                    <p:set>
                                      <p:cBhvr>
                                        <p:cTn id="56" dur="1" fill="hold">
                                          <p:stCondLst>
                                            <p:cond delay="0"/>
                                          </p:stCondLst>
                                        </p:cTn>
                                        <p:tgtEl>
                                          <p:spTgt spid="413758"/>
                                        </p:tgtEl>
                                        <p:attrNameLst>
                                          <p:attrName>style.visibility</p:attrName>
                                        </p:attrNameLst>
                                      </p:cBhvr>
                                      <p:to>
                                        <p:strVal val="visible"/>
                                      </p:to>
                                    </p:set>
                                    <p:animEffect transition="in" filter="barn(outHorizontal)">
                                      <p:cBhvr>
                                        <p:cTn id="57" dur="500"/>
                                        <p:tgtEl>
                                          <p:spTgt spid="413758"/>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additive="base">
                                        <p:cTn id="62" dur="500" fill="hold"/>
                                        <p:tgtEl>
                                          <p:spTgt spid="4"/>
                                        </p:tgtEl>
                                        <p:attrNameLst>
                                          <p:attrName>ppt_x</p:attrName>
                                        </p:attrNameLst>
                                      </p:cBhvr>
                                      <p:tavLst>
                                        <p:tav tm="0">
                                          <p:val>
                                            <p:strVal val="0-#ppt_w/2"/>
                                          </p:val>
                                        </p:tav>
                                        <p:tav tm="100000">
                                          <p:val>
                                            <p:strVal val="#ppt_x"/>
                                          </p:val>
                                        </p:tav>
                                      </p:tavLst>
                                    </p:anim>
                                    <p:anim calcmode="lin" valueType="num">
                                      <p:cBhvr additive="base">
                                        <p:cTn id="6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6" presetClass="entr" presetSubtype="42" fill="hold" nodeType="clickEffect">
                                  <p:stCondLst>
                                    <p:cond delay="0"/>
                                  </p:stCondLst>
                                  <p:childTnLst>
                                    <p:set>
                                      <p:cBhvr>
                                        <p:cTn id="67" dur="1" fill="hold">
                                          <p:stCondLst>
                                            <p:cond delay="0"/>
                                          </p:stCondLst>
                                        </p:cTn>
                                        <p:tgtEl>
                                          <p:spTgt spid="413764"/>
                                        </p:tgtEl>
                                        <p:attrNameLst>
                                          <p:attrName>style.visibility</p:attrName>
                                        </p:attrNameLst>
                                      </p:cBhvr>
                                      <p:to>
                                        <p:strVal val="visible"/>
                                      </p:to>
                                    </p:set>
                                    <p:animEffect transition="in" filter="barn(outHorizontal)">
                                      <p:cBhvr>
                                        <p:cTn id="68" dur="500"/>
                                        <p:tgtEl>
                                          <p:spTgt spid="41376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413760"/>
                                        </p:tgtEl>
                                        <p:attrNameLst>
                                          <p:attrName>style.visibility</p:attrName>
                                        </p:attrNameLst>
                                      </p:cBhvr>
                                      <p:to>
                                        <p:strVal val="visible"/>
                                      </p:to>
                                    </p:set>
                                    <p:animEffect transition="in" filter="blinds(horizontal)">
                                      <p:cBhvr>
                                        <p:cTn id="73" dur="500"/>
                                        <p:tgtEl>
                                          <p:spTgt spid="413760"/>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413765"/>
                                        </p:tgtEl>
                                        <p:attrNameLst>
                                          <p:attrName>style.visibility</p:attrName>
                                        </p:attrNameLst>
                                      </p:cBhvr>
                                      <p:to>
                                        <p:strVal val="visible"/>
                                      </p:to>
                                    </p:set>
                                    <p:animEffect transition="in" filter="dissolve">
                                      <p:cBhvr>
                                        <p:cTn id="78" dur="500"/>
                                        <p:tgtEl>
                                          <p:spTgt spid="413765"/>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6" fill="hold" grpId="0" nodeType="clickEffect">
                                  <p:stCondLst>
                                    <p:cond delay="0"/>
                                  </p:stCondLst>
                                  <p:childTnLst>
                                    <p:set>
                                      <p:cBhvr>
                                        <p:cTn id="82" dur="1" fill="hold">
                                          <p:stCondLst>
                                            <p:cond delay="0"/>
                                          </p:stCondLst>
                                        </p:cTn>
                                        <p:tgtEl>
                                          <p:spTgt spid="413761"/>
                                        </p:tgtEl>
                                        <p:attrNameLst>
                                          <p:attrName>style.visibility</p:attrName>
                                        </p:attrNameLst>
                                      </p:cBhvr>
                                      <p:to>
                                        <p:strVal val="visible"/>
                                      </p:to>
                                    </p:set>
                                    <p:animEffect transition="in" filter="barn(inHorizontal)">
                                      <p:cBhvr>
                                        <p:cTn id="83" dur="500"/>
                                        <p:tgtEl>
                                          <p:spTgt spid="413761"/>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413766"/>
                                        </p:tgtEl>
                                        <p:attrNameLst>
                                          <p:attrName>style.visibility</p:attrName>
                                        </p:attrNameLst>
                                      </p:cBhvr>
                                      <p:to>
                                        <p:strVal val="visible"/>
                                      </p:to>
                                    </p:set>
                                    <p:animEffect transition="in" filter="blinds(horizontal)">
                                      <p:cBhvr>
                                        <p:cTn id="88" dur="500"/>
                                        <p:tgtEl>
                                          <p:spTgt spid="413766"/>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6" fill="hold" grpId="0" nodeType="clickEffect">
                                  <p:stCondLst>
                                    <p:cond delay="0"/>
                                  </p:stCondLst>
                                  <p:childTnLst>
                                    <p:set>
                                      <p:cBhvr>
                                        <p:cTn id="92" dur="1" fill="hold">
                                          <p:stCondLst>
                                            <p:cond delay="0"/>
                                          </p:stCondLst>
                                        </p:cTn>
                                        <p:tgtEl>
                                          <p:spTgt spid="413762"/>
                                        </p:tgtEl>
                                        <p:attrNameLst>
                                          <p:attrName>style.visibility</p:attrName>
                                        </p:attrNameLst>
                                      </p:cBhvr>
                                      <p:to>
                                        <p:strVal val="visible"/>
                                      </p:to>
                                    </p:set>
                                    <p:animEffect transition="in" filter="barn(inHorizontal)">
                                      <p:cBhvr>
                                        <p:cTn id="93" dur="500"/>
                                        <p:tgtEl>
                                          <p:spTgt spid="413762"/>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413767"/>
                                        </p:tgtEl>
                                        <p:attrNameLst>
                                          <p:attrName>style.visibility</p:attrName>
                                        </p:attrNameLst>
                                      </p:cBhvr>
                                      <p:to>
                                        <p:strVal val="visible"/>
                                      </p:to>
                                    </p:set>
                                    <p:animEffect transition="in" filter="dissolve">
                                      <p:cBhvr>
                                        <p:cTn id="98" dur="500"/>
                                        <p:tgtEl>
                                          <p:spTgt spid="413767"/>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42" fill="hold" grpId="0" nodeType="clickEffect">
                                  <p:stCondLst>
                                    <p:cond delay="0"/>
                                  </p:stCondLst>
                                  <p:childTnLst>
                                    <p:set>
                                      <p:cBhvr>
                                        <p:cTn id="102" dur="1" fill="hold">
                                          <p:stCondLst>
                                            <p:cond delay="0"/>
                                          </p:stCondLst>
                                        </p:cTn>
                                        <p:tgtEl>
                                          <p:spTgt spid="413763"/>
                                        </p:tgtEl>
                                        <p:attrNameLst>
                                          <p:attrName>style.visibility</p:attrName>
                                        </p:attrNameLst>
                                      </p:cBhvr>
                                      <p:to>
                                        <p:strVal val="visible"/>
                                      </p:to>
                                    </p:set>
                                    <p:animEffect transition="in" filter="barn(outHorizontal)">
                                      <p:cBhvr>
                                        <p:cTn id="103" dur="500"/>
                                        <p:tgtEl>
                                          <p:spTgt spid="413763"/>
                                        </p:tgtEl>
                                      </p:cBhvr>
                                    </p:animEffect>
                                  </p:childTnLst>
                                </p:cTn>
                              </p:par>
                            </p:childTnLst>
                          </p:cTn>
                        </p:par>
                      </p:childTnLst>
                    </p:cTn>
                  </p:par>
                  <p:par>
                    <p:cTn id="104" fill="hold">
                      <p:stCondLst>
                        <p:cond delay="indefinite"/>
                      </p:stCondLst>
                      <p:childTnLst>
                        <p:par>
                          <p:cTn id="105" fill="hold">
                            <p:stCondLst>
                              <p:cond delay="0"/>
                            </p:stCondLst>
                            <p:childTnLst>
                              <p:par>
                                <p:cTn id="106" presetID="16" presetClass="entr" presetSubtype="26" fill="hold" nodeType="clickEffect">
                                  <p:stCondLst>
                                    <p:cond delay="0"/>
                                  </p:stCondLst>
                                  <p:childTnLst>
                                    <p:set>
                                      <p:cBhvr>
                                        <p:cTn id="107" dur="1" fill="hold">
                                          <p:stCondLst>
                                            <p:cond delay="0"/>
                                          </p:stCondLst>
                                        </p:cTn>
                                        <p:tgtEl>
                                          <p:spTgt spid="413785"/>
                                        </p:tgtEl>
                                        <p:attrNameLst>
                                          <p:attrName>style.visibility</p:attrName>
                                        </p:attrNameLst>
                                      </p:cBhvr>
                                      <p:to>
                                        <p:strVal val="visible"/>
                                      </p:to>
                                    </p:set>
                                    <p:animEffect transition="in" filter="barn(inHorizontal)">
                                      <p:cBhvr>
                                        <p:cTn id="108" dur="500"/>
                                        <p:tgtEl>
                                          <p:spTgt spid="413785"/>
                                        </p:tgtEl>
                                      </p:cBhvr>
                                    </p:animEffect>
                                  </p:childTnLst>
                                </p:cTn>
                              </p:par>
                            </p:childTnLst>
                          </p:cTn>
                        </p:par>
                      </p:childTnLst>
                    </p:cTn>
                  </p:par>
                  <p:par>
                    <p:cTn id="109" fill="hold">
                      <p:stCondLst>
                        <p:cond delay="indefinite"/>
                      </p:stCondLst>
                      <p:childTnLst>
                        <p:par>
                          <p:cTn id="110" fill="hold">
                            <p:stCondLst>
                              <p:cond delay="0"/>
                            </p:stCondLst>
                            <p:childTnLst>
                              <p:par>
                                <p:cTn id="111" presetID="16" presetClass="entr" presetSubtype="42" fill="hold" grpId="0" nodeType="clickEffect">
                                  <p:stCondLst>
                                    <p:cond delay="0"/>
                                  </p:stCondLst>
                                  <p:childTnLst>
                                    <p:set>
                                      <p:cBhvr>
                                        <p:cTn id="112" dur="1" fill="hold">
                                          <p:stCondLst>
                                            <p:cond delay="0"/>
                                          </p:stCondLst>
                                        </p:cTn>
                                        <p:tgtEl>
                                          <p:spTgt spid="413786"/>
                                        </p:tgtEl>
                                        <p:attrNameLst>
                                          <p:attrName>style.visibility</p:attrName>
                                        </p:attrNameLst>
                                      </p:cBhvr>
                                      <p:to>
                                        <p:strVal val="visible"/>
                                      </p:to>
                                    </p:set>
                                    <p:animEffect transition="in" filter="barn(outHorizontal)">
                                      <p:cBhvr>
                                        <p:cTn id="113" dur="500"/>
                                        <p:tgtEl>
                                          <p:spTgt spid="413786"/>
                                        </p:tgtEl>
                                      </p:cBhvr>
                                    </p:animEffect>
                                  </p:childTnLst>
                                </p:cTn>
                              </p:par>
                            </p:childTnLst>
                          </p:cTn>
                        </p:par>
                      </p:childTnLst>
                    </p:cTn>
                  </p:par>
                  <p:par>
                    <p:cTn id="114" fill="hold">
                      <p:stCondLst>
                        <p:cond delay="indefinite"/>
                      </p:stCondLst>
                      <p:childTnLst>
                        <p:par>
                          <p:cTn id="115" fill="hold">
                            <p:stCondLst>
                              <p:cond delay="0"/>
                            </p:stCondLst>
                            <p:childTnLst>
                              <p:par>
                                <p:cTn id="116" presetID="16" presetClass="entr" presetSubtype="26" fill="hold" nodeType="click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barn(inHorizontal)">
                                      <p:cBhvr>
                                        <p:cTn id="118" dur="500"/>
                                        <p:tgtEl>
                                          <p:spTgt spid="5"/>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413787"/>
                                        </p:tgtEl>
                                        <p:attrNameLst>
                                          <p:attrName>style.visibility</p:attrName>
                                        </p:attrNameLst>
                                      </p:cBhvr>
                                      <p:to>
                                        <p:strVal val="visible"/>
                                      </p:to>
                                    </p:set>
                                    <p:animEffect transition="in" filter="dissolve">
                                      <p:cBhvr>
                                        <p:cTn id="123" dur="500"/>
                                        <p:tgtEl>
                                          <p:spTgt spid="413787"/>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413788"/>
                                        </p:tgtEl>
                                        <p:attrNameLst>
                                          <p:attrName>style.visibility</p:attrName>
                                        </p:attrNameLst>
                                      </p:cBhvr>
                                      <p:to>
                                        <p:strVal val="visible"/>
                                      </p:to>
                                    </p:set>
                                    <p:animEffect transition="in" filter="dissolve">
                                      <p:cBhvr>
                                        <p:cTn id="128" dur="500"/>
                                        <p:tgtEl>
                                          <p:spTgt spid="413788"/>
                                        </p:tgtEl>
                                      </p:cBhvr>
                                    </p:animEffect>
                                  </p:childTnLst>
                                </p:cTn>
                              </p:par>
                            </p:childTnLst>
                          </p:cTn>
                        </p:par>
                      </p:childTnLst>
                    </p:cTn>
                  </p:par>
                  <p:par>
                    <p:cTn id="129" fill="hold">
                      <p:stCondLst>
                        <p:cond delay="indefinite"/>
                      </p:stCondLst>
                      <p:childTnLst>
                        <p:par>
                          <p:cTn id="130" fill="hold">
                            <p:stCondLst>
                              <p:cond delay="0"/>
                            </p:stCondLst>
                            <p:childTnLst>
                              <p:par>
                                <p:cTn id="131" presetID="16" presetClass="entr" presetSubtype="26" fill="hold" nodeType="clickEffect">
                                  <p:stCondLst>
                                    <p:cond delay="0"/>
                                  </p:stCondLst>
                                  <p:childTnLst>
                                    <p:set>
                                      <p:cBhvr>
                                        <p:cTn id="132" dur="1" fill="hold">
                                          <p:stCondLst>
                                            <p:cond delay="0"/>
                                          </p:stCondLst>
                                        </p:cTn>
                                        <p:tgtEl>
                                          <p:spTgt spid="413789"/>
                                        </p:tgtEl>
                                        <p:attrNameLst>
                                          <p:attrName>style.visibility</p:attrName>
                                        </p:attrNameLst>
                                      </p:cBhvr>
                                      <p:to>
                                        <p:strVal val="visible"/>
                                      </p:to>
                                    </p:set>
                                    <p:animEffect transition="in" filter="barn(inHorizontal)">
                                      <p:cBhvr>
                                        <p:cTn id="133" dur="500"/>
                                        <p:tgtEl>
                                          <p:spTgt spid="413789"/>
                                        </p:tgtEl>
                                      </p:cBhvr>
                                    </p:animEffect>
                                  </p:childTnLst>
                                </p:cTn>
                              </p:par>
                            </p:childTnLst>
                          </p:cTn>
                        </p:par>
                      </p:childTnLst>
                    </p:cTn>
                  </p:par>
                  <p:par>
                    <p:cTn id="134" fill="hold">
                      <p:stCondLst>
                        <p:cond delay="indefinite"/>
                      </p:stCondLst>
                      <p:childTnLst>
                        <p:par>
                          <p:cTn id="135" fill="hold">
                            <p:stCondLst>
                              <p:cond delay="0"/>
                            </p:stCondLst>
                            <p:childTnLst>
                              <p:par>
                                <p:cTn id="136" presetID="16" presetClass="entr" presetSubtype="42" fill="hold" grpId="0" nodeType="clickEffect">
                                  <p:stCondLst>
                                    <p:cond delay="0"/>
                                  </p:stCondLst>
                                  <p:childTnLst>
                                    <p:set>
                                      <p:cBhvr>
                                        <p:cTn id="137" dur="1" fill="hold">
                                          <p:stCondLst>
                                            <p:cond delay="0"/>
                                          </p:stCondLst>
                                        </p:cTn>
                                        <p:tgtEl>
                                          <p:spTgt spid="413790"/>
                                        </p:tgtEl>
                                        <p:attrNameLst>
                                          <p:attrName>style.visibility</p:attrName>
                                        </p:attrNameLst>
                                      </p:cBhvr>
                                      <p:to>
                                        <p:strVal val="visible"/>
                                      </p:to>
                                    </p:set>
                                    <p:animEffect transition="in" filter="barn(outHorizontal)">
                                      <p:cBhvr>
                                        <p:cTn id="138" dur="500"/>
                                        <p:tgtEl>
                                          <p:spTgt spid="413790"/>
                                        </p:tgtEl>
                                      </p:cBhvr>
                                    </p:animEffect>
                                  </p:childTnLst>
                                </p:cTn>
                              </p:par>
                            </p:childTnLst>
                          </p:cTn>
                        </p:par>
                      </p:childTnLst>
                    </p:cTn>
                  </p:par>
                  <p:par>
                    <p:cTn id="139" fill="hold">
                      <p:stCondLst>
                        <p:cond delay="indefinite"/>
                      </p:stCondLst>
                      <p:childTnLst>
                        <p:par>
                          <p:cTn id="140" fill="hold">
                            <p:stCondLst>
                              <p:cond delay="0"/>
                            </p:stCondLst>
                            <p:childTnLst>
                              <p:par>
                                <p:cTn id="141" presetID="2" presetClass="entr" presetSubtype="8" fill="hold" nodeType="clickEffect">
                                  <p:stCondLst>
                                    <p:cond delay="0"/>
                                  </p:stCondLst>
                                  <p:childTnLst>
                                    <p:set>
                                      <p:cBhvr>
                                        <p:cTn id="142" dur="1" fill="hold">
                                          <p:stCondLst>
                                            <p:cond delay="0"/>
                                          </p:stCondLst>
                                        </p:cTn>
                                        <p:tgtEl>
                                          <p:spTgt spid="6"/>
                                        </p:tgtEl>
                                        <p:attrNameLst>
                                          <p:attrName>style.visibility</p:attrName>
                                        </p:attrNameLst>
                                      </p:cBhvr>
                                      <p:to>
                                        <p:strVal val="visible"/>
                                      </p:to>
                                    </p:set>
                                    <p:anim calcmode="lin" valueType="num">
                                      <p:cBhvr additive="base">
                                        <p:cTn id="143" dur="500" fill="hold"/>
                                        <p:tgtEl>
                                          <p:spTgt spid="6"/>
                                        </p:tgtEl>
                                        <p:attrNameLst>
                                          <p:attrName>ppt_x</p:attrName>
                                        </p:attrNameLst>
                                      </p:cBhvr>
                                      <p:tavLst>
                                        <p:tav tm="0">
                                          <p:val>
                                            <p:strVal val="0-#ppt_w/2"/>
                                          </p:val>
                                        </p:tav>
                                        <p:tav tm="100000">
                                          <p:val>
                                            <p:strVal val="#ppt_x"/>
                                          </p:val>
                                        </p:tav>
                                      </p:tavLst>
                                    </p:anim>
                                    <p:anim calcmode="lin" valueType="num">
                                      <p:cBhvr additive="base">
                                        <p:cTn id="14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nodeType="clickEffect">
                                  <p:stCondLst>
                                    <p:cond delay="0"/>
                                  </p:stCondLst>
                                  <p:childTnLst>
                                    <p:set>
                                      <p:cBhvr>
                                        <p:cTn id="148" dur="1" fill="hold">
                                          <p:stCondLst>
                                            <p:cond delay="0"/>
                                          </p:stCondLst>
                                        </p:cTn>
                                        <p:tgtEl>
                                          <p:spTgt spid="413808"/>
                                        </p:tgtEl>
                                        <p:attrNameLst>
                                          <p:attrName>style.visibility</p:attrName>
                                        </p:attrNameLst>
                                      </p:cBhvr>
                                      <p:to>
                                        <p:strVal val="visible"/>
                                      </p:to>
                                    </p:set>
                                    <p:animEffect transition="in" filter="dissolve">
                                      <p:cBhvr>
                                        <p:cTn id="149" dur="500"/>
                                        <p:tgtEl>
                                          <p:spTgt spid="413808"/>
                                        </p:tgtEl>
                                      </p:cBhvr>
                                    </p:animEffect>
                                  </p:childTnLst>
                                </p:cTn>
                              </p:par>
                            </p:childTnLst>
                          </p:cTn>
                        </p:par>
                      </p:childTnLst>
                    </p:cTn>
                  </p:par>
                  <p:par>
                    <p:cTn id="150" fill="hold">
                      <p:stCondLst>
                        <p:cond delay="indefinite"/>
                      </p:stCondLst>
                      <p:childTnLst>
                        <p:par>
                          <p:cTn id="151" fill="hold">
                            <p:stCondLst>
                              <p:cond delay="0"/>
                            </p:stCondLst>
                            <p:childTnLst>
                              <p:par>
                                <p:cTn id="152" presetID="3" presetClass="entr" presetSubtype="10" fill="hold" grpId="0" nodeType="clickEffect">
                                  <p:stCondLst>
                                    <p:cond delay="0"/>
                                  </p:stCondLst>
                                  <p:childTnLst>
                                    <p:set>
                                      <p:cBhvr>
                                        <p:cTn id="153" dur="1" fill="hold">
                                          <p:stCondLst>
                                            <p:cond delay="0"/>
                                          </p:stCondLst>
                                        </p:cTn>
                                        <p:tgtEl>
                                          <p:spTgt spid="413809"/>
                                        </p:tgtEl>
                                        <p:attrNameLst>
                                          <p:attrName>style.visibility</p:attrName>
                                        </p:attrNameLst>
                                      </p:cBhvr>
                                      <p:to>
                                        <p:strVal val="visible"/>
                                      </p:to>
                                    </p:set>
                                    <p:animEffect transition="in" filter="blinds(horizontal)">
                                      <p:cBhvr>
                                        <p:cTn id="154" dur="500"/>
                                        <p:tgtEl>
                                          <p:spTgt spid="413809"/>
                                        </p:tgtEl>
                                      </p:cBhvr>
                                    </p:animEffect>
                                  </p:childTnLst>
                                </p:cTn>
                              </p:par>
                            </p:childTnLst>
                          </p:cTn>
                        </p:par>
                      </p:childTnLst>
                    </p:cTn>
                  </p:par>
                  <p:par>
                    <p:cTn id="155" fill="hold">
                      <p:stCondLst>
                        <p:cond delay="indefinite"/>
                      </p:stCondLst>
                      <p:childTnLst>
                        <p:par>
                          <p:cTn id="156" fill="hold">
                            <p:stCondLst>
                              <p:cond delay="0"/>
                            </p:stCondLst>
                            <p:childTnLst>
                              <p:par>
                                <p:cTn id="157" presetID="4" presetClass="entr" presetSubtype="16" fill="hold" nodeType="clickEffect">
                                  <p:stCondLst>
                                    <p:cond delay="0"/>
                                  </p:stCondLst>
                                  <p:childTnLst>
                                    <p:set>
                                      <p:cBhvr>
                                        <p:cTn id="158" dur="1" fill="hold">
                                          <p:stCondLst>
                                            <p:cond delay="0"/>
                                          </p:stCondLst>
                                        </p:cTn>
                                        <p:tgtEl>
                                          <p:spTgt spid="413811"/>
                                        </p:tgtEl>
                                        <p:attrNameLst>
                                          <p:attrName>style.visibility</p:attrName>
                                        </p:attrNameLst>
                                      </p:cBhvr>
                                      <p:to>
                                        <p:strVal val="visible"/>
                                      </p:to>
                                    </p:set>
                                    <p:animEffect transition="in" filter="box(in)">
                                      <p:cBhvr>
                                        <p:cTn id="159" dur="500"/>
                                        <p:tgtEl>
                                          <p:spTgt spid="413811"/>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413810"/>
                                        </p:tgtEl>
                                        <p:attrNameLst>
                                          <p:attrName>style.visibility</p:attrName>
                                        </p:attrNameLst>
                                      </p:cBhvr>
                                      <p:to>
                                        <p:strVal val="visible"/>
                                      </p:to>
                                    </p:set>
                                    <p:animEffect transition="in" filter="dissolve">
                                      <p:cBhvr>
                                        <p:cTn id="164" dur="500"/>
                                        <p:tgtEl>
                                          <p:spTgt spid="413810"/>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nodeType="clickEffect">
                                  <p:stCondLst>
                                    <p:cond delay="0"/>
                                  </p:stCondLst>
                                  <p:childTnLst>
                                    <p:set>
                                      <p:cBhvr>
                                        <p:cTn id="168" dur="1" fill="hold">
                                          <p:stCondLst>
                                            <p:cond delay="0"/>
                                          </p:stCondLst>
                                        </p:cTn>
                                        <p:tgtEl>
                                          <p:spTgt spid="413812"/>
                                        </p:tgtEl>
                                        <p:attrNameLst>
                                          <p:attrName>style.visibility</p:attrName>
                                        </p:attrNameLst>
                                      </p:cBhvr>
                                      <p:to>
                                        <p:strVal val="visible"/>
                                      </p:to>
                                    </p:set>
                                    <p:animEffect transition="in" filter="dissolve">
                                      <p:cBhvr>
                                        <p:cTn id="169" dur="500"/>
                                        <p:tgtEl>
                                          <p:spTgt spid="413812"/>
                                        </p:tgtEl>
                                      </p:cBhvr>
                                    </p:animEffect>
                                  </p:childTnLst>
                                </p:cTn>
                              </p:par>
                            </p:childTnLst>
                          </p:cTn>
                        </p:par>
                      </p:childTnLst>
                    </p:cTn>
                  </p:par>
                  <p:par>
                    <p:cTn id="170" fill="hold">
                      <p:stCondLst>
                        <p:cond delay="indefinite"/>
                      </p:stCondLst>
                      <p:childTnLst>
                        <p:par>
                          <p:cTn id="171" fill="hold">
                            <p:stCondLst>
                              <p:cond delay="0"/>
                            </p:stCondLst>
                            <p:childTnLst>
                              <p:par>
                                <p:cTn id="172" presetID="15" presetClass="entr" presetSubtype="0" fill="hold" grpId="0" nodeType="clickEffect">
                                  <p:stCondLst>
                                    <p:cond delay="0"/>
                                  </p:stCondLst>
                                  <p:childTnLst>
                                    <p:set>
                                      <p:cBhvr>
                                        <p:cTn id="173" dur="1" fill="hold">
                                          <p:stCondLst>
                                            <p:cond delay="0"/>
                                          </p:stCondLst>
                                        </p:cTn>
                                        <p:tgtEl>
                                          <p:spTgt spid="413813"/>
                                        </p:tgtEl>
                                        <p:attrNameLst>
                                          <p:attrName>style.visibility</p:attrName>
                                        </p:attrNameLst>
                                      </p:cBhvr>
                                      <p:to>
                                        <p:strVal val="visible"/>
                                      </p:to>
                                    </p:set>
                                    <p:anim calcmode="lin" valueType="num">
                                      <p:cBhvr>
                                        <p:cTn id="174" dur="1000" fill="hold"/>
                                        <p:tgtEl>
                                          <p:spTgt spid="413813"/>
                                        </p:tgtEl>
                                        <p:attrNameLst>
                                          <p:attrName>ppt_w</p:attrName>
                                        </p:attrNameLst>
                                      </p:cBhvr>
                                      <p:tavLst>
                                        <p:tav tm="0">
                                          <p:val>
                                            <p:fltVal val="0.000000"/>
                                          </p:val>
                                        </p:tav>
                                        <p:tav tm="100000">
                                          <p:val>
                                            <p:strVal val="#ppt_w"/>
                                          </p:val>
                                        </p:tav>
                                      </p:tavLst>
                                    </p:anim>
                                    <p:anim calcmode="lin" valueType="num">
                                      <p:cBhvr>
                                        <p:cTn id="175" dur="1000" fill="hold"/>
                                        <p:tgtEl>
                                          <p:spTgt spid="413813"/>
                                        </p:tgtEl>
                                        <p:attrNameLst>
                                          <p:attrName>ppt_h</p:attrName>
                                        </p:attrNameLst>
                                      </p:cBhvr>
                                      <p:tavLst>
                                        <p:tav tm="0">
                                          <p:val>
                                            <p:fltVal val="0.000000"/>
                                          </p:val>
                                        </p:tav>
                                        <p:tav tm="100000">
                                          <p:val>
                                            <p:strVal val="#ppt_h"/>
                                          </p:val>
                                        </p:tav>
                                      </p:tavLst>
                                    </p:anim>
                                    <p:anim calcmode="lin" valueType="num">
                                      <p:cBhvr>
                                        <p:cTn id="176" dur="1000" fill="hold"/>
                                        <p:tgtEl>
                                          <p:spTgt spid="413813"/>
                                        </p:tgtEl>
                                        <p:attrNameLst>
                                          <p:attrName>ppt_x</p:attrName>
                                        </p:attrNameLst>
                                      </p:cBhvr>
                                      <p:tavLst>
                                        <p:tav tm="0" fmla="#ppt_x+(cos(-2*pi*(1-$))*-#ppt_x-sin(-2*pi*(1-$))*(1-#ppt_y))*(1-$)">
                                          <p:val>
                                            <p:fltVal val="0.000000"/>
                                          </p:val>
                                        </p:tav>
                                        <p:tav tm="100000">
                                          <p:val>
                                            <p:fltVal val="1.000000"/>
                                          </p:val>
                                        </p:tav>
                                      </p:tavLst>
                                    </p:anim>
                                    <p:anim calcmode="lin" valueType="num">
                                      <p:cBhvr>
                                        <p:cTn id="177" dur="1000" fill="hold"/>
                                        <p:tgtEl>
                                          <p:spTgt spid="413813"/>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78" fill="hold">
                      <p:stCondLst>
                        <p:cond delay="indefinite"/>
                      </p:stCondLst>
                      <p:childTnLst>
                        <p:par>
                          <p:cTn id="179" fill="hold">
                            <p:stCondLst>
                              <p:cond delay="0"/>
                            </p:stCondLst>
                            <p:childTnLst>
                              <p:par>
                                <p:cTn id="180" presetID="16" presetClass="entr" presetSubtype="42" fill="hold" nodeType="clickEffect">
                                  <p:stCondLst>
                                    <p:cond delay="0"/>
                                  </p:stCondLst>
                                  <p:childTnLst>
                                    <p:set>
                                      <p:cBhvr>
                                        <p:cTn id="181" dur="1" fill="hold">
                                          <p:stCondLst>
                                            <p:cond delay="0"/>
                                          </p:stCondLst>
                                        </p:cTn>
                                        <p:tgtEl>
                                          <p:spTgt spid="413814"/>
                                        </p:tgtEl>
                                        <p:attrNameLst>
                                          <p:attrName>style.visibility</p:attrName>
                                        </p:attrNameLst>
                                      </p:cBhvr>
                                      <p:to>
                                        <p:strVal val="visible"/>
                                      </p:to>
                                    </p:set>
                                    <p:animEffect transition="in" filter="barn(outHorizontal)">
                                      <p:cBhvr>
                                        <p:cTn id="182" dur="500"/>
                                        <p:tgtEl>
                                          <p:spTgt spid="413814"/>
                                        </p:tgtEl>
                                      </p:cBhvr>
                                    </p:animEffect>
                                  </p:childTnLst>
                                </p:cTn>
                              </p:par>
                            </p:childTnLst>
                          </p:cTn>
                        </p:par>
                      </p:childTnLst>
                    </p:cTn>
                  </p:par>
                  <p:par>
                    <p:cTn id="183" fill="hold">
                      <p:stCondLst>
                        <p:cond delay="indefinite"/>
                      </p:stCondLst>
                      <p:childTnLst>
                        <p:par>
                          <p:cTn id="184" fill="hold">
                            <p:stCondLst>
                              <p:cond delay="0"/>
                            </p:stCondLst>
                            <p:childTnLst>
                              <p:par>
                                <p:cTn id="185" presetID="16" presetClass="entr" presetSubtype="26" fill="hold" grpId="0" nodeType="clickEffect">
                                  <p:stCondLst>
                                    <p:cond delay="0"/>
                                  </p:stCondLst>
                                  <p:childTnLst>
                                    <p:set>
                                      <p:cBhvr>
                                        <p:cTn id="186" dur="1" fill="hold">
                                          <p:stCondLst>
                                            <p:cond delay="0"/>
                                          </p:stCondLst>
                                        </p:cTn>
                                        <p:tgtEl>
                                          <p:spTgt spid="413815"/>
                                        </p:tgtEl>
                                        <p:attrNameLst>
                                          <p:attrName>style.visibility</p:attrName>
                                        </p:attrNameLst>
                                      </p:cBhvr>
                                      <p:to>
                                        <p:strVal val="visible"/>
                                      </p:to>
                                    </p:set>
                                    <p:animEffect transition="in" filter="barn(inHorizontal)">
                                      <p:cBhvr>
                                        <p:cTn id="187" dur="500"/>
                                        <p:tgtEl>
                                          <p:spTgt spid="413815"/>
                                        </p:tgtEl>
                                      </p:cBhvr>
                                    </p:animEffect>
                                  </p:childTnLst>
                                </p:cTn>
                              </p:par>
                            </p:childTnLst>
                          </p:cTn>
                        </p:par>
                      </p:childTnLst>
                    </p:cTn>
                  </p:par>
                  <p:par>
                    <p:cTn id="188" fill="hold">
                      <p:stCondLst>
                        <p:cond delay="indefinite"/>
                      </p:stCondLst>
                      <p:childTnLst>
                        <p:par>
                          <p:cTn id="189" fill="hold">
                            <p:stCondLst>
                              <p:cond delay="0"/>
                            </p:stCondLst>
                            <p:childTnLst>
                              <p:par>
                                <p:cTn id="190" presetID="2" presetClass="entr" presetSubtype="8" fill="hold" nodeType="clickEffect">
                                  <p:stCondLst>
                                    <p:cond delay="0"/>
                                  </p:stCondLst>
                                  <p:childTnLst>
                                    <p:set>
                                      <p:cBhvr>
                                        <p:cTn id="191" dur="1" fill="hold">
                                          <p:stCondLst>
                                            <p:cond delay="0"/>
                                          </p:stCondLst>
                                        </p:cTn>
                                        <p:tgtEl>
                                          <p:spTgt spid="413816"/>
                                        </p:tgtEl>
                                        <p:attrNameLst>
                                          <p:attrName>style.visibility</p:attrName>
                                        </p:attrNameLst>
                                      </p:cBhvr>
                                      <p:to>
                                        <p:strVal val="visible"/>
                                      </p:to>
                                    </p:set>
                                    <p:anim calcmode="lin" valueType="num">
                                      <p:cBhvr additive="base">
                                        <p:cTn id="192" dur="500" fill="hold"/>
                                        <p:tgtEl>
                                          <p:spTgt spid="413816"/>
                                        </p:tgtEl>
                                        <p:attrNameLst>
                                          <p:attrName>ppt_x</p:attrName>
                                        </p:attrNameLst>
                                      </p:cBhvr>
                                      <p:tavLst>
                                        <p:tav tm="0">
                                          <p:val>
                                            <p:strVal val="0-#ppt_w/2"/>
                                          </p:val>
                                        </p:tav>
                                        <p:tav tm="100000">
                                          <p:val>
                                            <p:strVal val="#ppt_x"/>
                                          </p:val>
                                        </p:tav>
                                      </p:tavLst>
                                    </p:anim>
                                    <p:anim calcmode="lin" valueType="num">
                                      <p:cBhvr additive="base">
                                        <p:cTn id="193" dur="500" fill="hold"/>
                                        <p:tgtEl>
                                          <p:spTgt spid="413816"/>
                                        </p:tgtEl>
                                        <p:attrNameLst>
                                          <p:attrName>ppt_y</p:attrName>
                                        </p:attrNameLst>
                                      </p:cBhvr>
                                      <p:tavLst>
                                        <p:tav tm="0">
                                          <p:val>
                                            <p:strVal val="#ppt_y"/>
                                          </p:val>
                                        </p:tav>
                                        <p:tav tm="100000">
                                          <p:val>
                                            <p:strVal val="#ppt_y"/>
                                          </p:val>
                                        </p:tav>
                                      </p:tavLst>
                                    </p:anim>
                                  </p:childTnLst>
                                </p:cTn>
                              </p:par>
                            </p:childTnLst>
                          </p:cTn>
                        </p:par>
                      </p:childTnLst>
                    </p:cTn>
                  </p:par>
                  <p:par>
                    <p:cTn id="194" fill="hold">
                      <p:stCondLst>
                        <p:cond delay="indefinite"/>
                      </p:stCondLst>
                      <p:childTnLst>
                        <p:par>
                          <p:cTn id="195" fill="hold">
                            <p:stCondLst>
                              <p:cond delay="0"/>
                            </p:stCondLst>
                            <p:childTnLst>
                              <p:par>
                                <p:cTn id="196" presetID="16" presetClass="entr" presetSubtype="26" fill="hold" grpId="0" nodeType="clickEffect">
                                  <p:stCondLst>
                                    <p:cond delay="0"/>
                                  </p:stCondLst>
                                  <p:childTnLst>
                                    <p:set>
                                      <p:cBhvr>
                                        <p:cTn id="197" dur="1" fill="hold">
                                          <p:stCondLst>
                                            <p:cond delay="0"/>
                                          </p:stCondLst>
                                        </p:cTn>
                                        <p:tgtEl>
                                          <p:spTgt spid="413817"/>
                                        </p:tgtEl>
                                        <p:attrNameLst>
                                          <p:attrName>style.visibility</p:attrName>
                                        </p:attrNameLst>
                                      </p:cBhvr>
                                      <p:to>
                                        <p:strVal val="visible"/>
                                      </p:to>
                                    </p:set>
                                    <p:animEffect transition="in" filter="barn(inHorizontal)">
                                      <p:cBhvr>
                                        <p:cTn id="198" dur="500"/>
                                        <p:tgtEl>
                                          <p:spTgt spid="413817"/>
                                        </p:tgtEl>
                                      </p:cBhvr>
                                    </p:animEffect>
                                  </p:childTnLst>
                                </p:cTn>
                              </p:par>
                            </p:childTnLst>
                          </p:cTn>
                        </p:par>
                      </p:childTnLst>
                    </p:cTn>
                  </p:par>
                  <p:par>
                    <p:cTn id="199" fill="hold">
                      <p:stCondLst>
                        <p:cond delay="indefinite"/>
                      </p:stCondLst>
                      <p:childTnLst>
                        <p:par>
                          <p:cTn id="200" fill="hold">
                            <p:stCondLst>
                              <p:cond delay="0"/>
                            </p:stCondLst>
                            <p:childTnLst>
                              <p:par>
                                <p:cTn id="201" presetID="2" presetClass="entr" presetSubtype="8" fill="hold" nodeType="clickEffect">
                                  <p:stCondLst>
                                    <p:cond delay="0"/>
                                  </p:stCondLst>
                                  <p:childTnLst>
                                    <p:set>
                                      <p:cBhvr>
                                        <p:cTn id="202" dur="1" fill="hold">
                                          <p:stCondLst>
                                            <p:cond delay="0"/>
                                          </p:stCondLst>
                                        </p:cTn>
                                        <p:tgtEl>
                                          <p:spTgt spid="413818"/>
                                        </p:tgtEl>
                                        <p:attrNameLst>
                                          <p:attrName>style.visibility</p:attrName>
                                        </p:attrNameLst>
                                      </p:cBhvr>
                                      <p:to>
                                        <p:strVal val="visible"/>
                                      </p:to>
                                    </p:set>
                                    <p:anim calcmode="lin" valueType="num">
                                      <p:cBhvr additive="base">
                                        <p:cTn id="203" dur="500" fill="hold"/>
                                        <p:tgtEl>
                                          <p:spTgt spid="413818"/>
                                        </p:tgtEl>
                                        <p:attrNameLst>
                                          <p:attrName>ppt_x</p:attrName>
                                        </p:attrNameLst>
                                      </p:cBhvr>
                                      <p:tavLst>
                                        <p:tav tm="0">
                                          <p:val>
                                            <p:strVal val="0-#ppt_w/2"/>
                                          </p:val>
                                        </p:tav>
                                        <p:tav tm="100000">
                                          <p:val>
                                            <p:strVal val="#ppt_x"/>
                                          </p:val>
                                        </p:tav>
                                      </p:tavLst>
                                    </p:anim>
                                    <p:anim calcmode="lin" valueType="num">
                                      <p:cBhvr additive="base">
                                        <p:cTn id="204" dur="500" fill="hold"/>
                                        <p:tgtEl>
                                          <p:spTgt spid="413818"/>
                                        </p:tgtEl>
                                        <p:attrNameLst>
                                          <p:attrName>ppt_y</p:attrName>
                                        </p:attrNameLst>
                                      </p:cBhvr>
                                      <p:tavLst>
                                        <p:tav tm="0">
                                          <p:val>
                                            <p:strVal val="#ppt_y"/>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16" presetClass="entr" presetSubtype="26" fill="hold" grpId="0" nodeType="clickEffect">
                                  <p:stCondLst>
                                    <p:cond delay="0"/>
                                  </p:stCondLst>
                                  <p:childTnLst>
                                    <p:set>
                                      <p:cBhvr>
                                        <p:cTn id="208" dur="1" fill="hold">
                                          <p:stCondLst>
                                            <p:cond delay="0"/>
                                          </p:stCondLst>
                                        </p:cTn>
                                        <p:tgtEl>
                                          <p:spTgt spid="413819"/>
                                        </p:tgtEl>
                                        <p:attrNameLst>
                                          <p:attrName>style.visibility</p:attrName>
                                        </p:attrNameLst>
                                      </p:cBhvr>
                                      <p:to>
                                        <p:strVal val="visible"/>
                                      </p:to>
                                    </p:set>
                                    <p:animEffect transition="in" filter="barn(inHorizontal)">
                                      <p:cBhvr>
                                        <p:cTn id="209" dur="500"/>
                                        <p:tgtEl>
                                          <p:spTgt spid="413819"/>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nodeType="clickEffect">
                                  <p:stCondLst>
                                    <p:cond delay="0"/>
                                  </p:stCondLst>
                                  <p:childTnLst>
                                    <p:set>
                                      <p:cBhvr>
                                        <p:cTn id="213" dur="1" fill="hold">
                                          <p:stCondLst>
                                            <p:cond delay="0"/>
                                          </p:stCondLst>
                                        </p:cTn>
                                        <p:tgtEl>
                                          <p:spTgt spid="413820"/>
                                        </p:tgtEl>
                                        <p:attrNameLst>
                                          <p:attrName>style.visibility</p:attrName>
                                        </p:attrNameLst>
                                      </p:cBhvr>
                                      <p:to>
                                        <p:strVal val="visible"/>
                                      </p:to>
                                    </p:set>
                                    <p:animEffect transition="in" filter="dissolve">
                                      <p:cBhvr>
                                        <p:cTn id="214" dur="500"/>
                                        <p:tgtEl>
                                          <p:spTgt spid="413820"/>
                                        </p:tgtEl>
                                      </p:cBhvr>
                                    </p:animEffect>
                                  </p:childTnLst>
                                </p:cTn>
                              </p:par>
                            </p:childTnLst>
                          </p:cTn>
                        </p:par>
                      </p:childTnLst>
                    </p:cTn>
                  </p:par>
                  <p:par>
                    <p:cTn id="215" fill="hold">
                      <p:stCondLst>
                        <p:cond delay="indefinite"/>
                      </p:stCondLst>
                      <p:childTnLst>
                        <p:par>
                          <p:cTn id="216" fill="hold">
                            <p:stCondLst>
                              <p:cond delay="0"/>
                            </p:stCondLst>
                            <p:childTnLst>
                              <p:par>
                                <p:cTn id="217" presetID="16" presetClass="entr" presetSubtype="26" fill="hold" grpId="0" nodeType="clickEffect">
                                  <p:stCondLst>
                                    <p:cond delay="0"/>
                                  </p:stCondLst>
                                  <p:childTnLst>
                                    <p:set>
                                      <p:cBhvr>
                                        <p:cTn id="218" dur="1" fill="hold">
                                          <p:stCondLst>
                                            <p:cond delay="0"/>
                                          </p:stCondLst>
                                        </p:cTn>
                                        <p:tgtEl>
                                          <p:spTgt spid="413821"/>
                                        </p:tgtEl>
                                        <p:attrNameLst>
                                          <p:attrName>style.visibility</p:attrName>
                                        </p:attrNameLst>
                                      </p:cBhvr>
                                      <p:to>
                                        <p:strVal val="visible"/>
                                      </p:to>
                                    </p:set>
                                    <p:animEffect transition="in" filter="barn(inHorizontal)">
                                      <p:cBhvr>
                                        <p:cTn id="219" dur="500"/>
                                        <p:tgtEl>
                                          <p:spTgt spid="413821"/>
                                        </p:tgtEl>
                                      </p:cBhvr>
                                    </p:animEffect>
                                  </p:childTnLst>
                                </p:cTn>
                              </p:par>
                            </p:childTnLst>
                          </p:cTn>
                        </p:par>
                      </p:childTnLst>
                    </p:cTn>
                  </p:par>
                  <p:par>
                    <p:cTn id="220" fill="hold">
                      <p:stCondLst>
                        <p:cond delay="indefinite"/>
                      </p:stCondLst>
                      <p:childTnLst>
                        <p:par>
                          <p:cTn id="221" fill="hold">
                            <p:stCondLst>
                              <p:cond delay="0"/>
                            </p:stCondLst>
                            <p:childTnLst>
                              <p:par>
                                <p:cTn id="222" presetID="16" presetClass="entr" presetSubtype="42" fill="hold" nodeType="clickEffect">
                                  <p:stCondLst>
                                    <p:cond delay="0"/>
                                  </p:stCondLst>
                                  <p:childTnLst>
                                    <p:set>
                                      <p:cBhvr>
                                        <p:cTn id="223" dur="1" fill="hold">
                                          <p:stCondLst>
                                            <p:cond delay="0"/>
                                          </p:stCondLst>
                                        </p:cTn>
                                        <p:tgtEl>
                                          <p:spTgt spid="7"/>
                                        </p:tgtEl>
                                        <p:attrNameLst>
                                          <p:attrName>style.visibility</p:attrName>
                                        </p:attrNameLst>
                                      </p:cBhvr>
                                      <p:to>
                                        <p:strVal val="visible"/>
                                      </p:to>
                                    </p:set>
                                    <p:animEffect transition="in" filter="barn(outHorizontal)">
                                      <p:cBhvr>
                                        <p:cTn id="224" dur="500"/>
                                        <p:tgtEl>
                                          <p:spTgt spid="7"/>
                                        </p:tgtEl>
                                      </p:cBhvr>
                                    </p:animEffect>
                                  </p:childTnLst>
                                </p:cTn>
                              </p:par>
                            </p:childTnLst>
                          </p:cTn>
                        </p:par>
                      </p:childTnLst>
                    </p:cTn>
                  </p:par>
                  <p:par>
                    <p:cTn id="225" fill="hold">
                      <p:stCondLst>
                        <p:cond delay="indefinite"/>
                      </p:stCondLst>
                      <p:childTnLst>
                        <p:par>
                          <p:cTn id="226" fill="hold">
                            <p:stCondLst>
                              <p:cond delay="0"/>
                            </p:stCondLst>
                            <p:childTnLst>
                              <p:par>
                                <p:cTn id="227" presetID="16" presetClass="entr" presetSubtype="42" fill="hold" nodeType="clickEffect">
                                  <p:stCondLst>
                                    <p:cond delay="0"/>
                                  </p:stCondLst>
                                  <p:childTnLst>
                                    <p:set>
                                      <p:cBhvr>
                                        <p:cTn id="228" dur="1" fill="hold">
                                          <p:stCondLst>
                                            <p:cond delay="0"/>
                                          </p:stCondLst>
                                        </p:cTn>
                                        <p:tgtEl>
                                          <p:spTgt spid="413822"/>
                                        </p:tgtEl>
                                        <p:attrNameLst>
                                          <p:attrName>style.visibility</p:attrName>
                                        </p:attrNameLst>
                                      </p:cBhvr>
                                      <p:to>
                                        <p:strVal val="visible"/>
                                      </p:to>
                                    </p:set>
                                    <p:animEffect transition="in" filter="barn(outHorizontal)">
                                      <p:cBhvr>
                                        <p:cTn id="229" dur="500"/>
                                        <p:tgtEl>
                                          <p:spTgt spid="413822"/>
                                        </p:tgtEl>
                                      </p:cBhvr>
                                    </p:animEffect>
                                  </p:childTnLst>
                                </p:cTn>
                              </p:par>
                            </p:childTnLst>
                          </p:cTn>
                        </p:par>
                      </p:childTnLst>
                    </p:cTn>
                  </p:par>
                  <p:par>
                    <p:cTn id="230" fill="hold">
                      <p:stCondLst>
                        <p:cond delay="indefinite"/>
                      </p:stCondLst>
                      <p:childTnLst>
                        <p:par>
                          <p:cTn id="231" fill="hold">
                            <p:stCondLst>
                              <p:cond delay="0"/>
                            </p:stCondLst>
                            <p:childTnLst>
                              <p:par>
                                <p:cTn id="232" presetID="16" presetClass="entr" presetSubtype="26" fill="hold" grpId="0" nodeType="clickEffect">
                                  <p:stCondLst>
                                    <p:cond delay="0"/>
                                  </p:stCondLst>
                                  <p:childTnLst>
                                    <p:set>
                                      <p:cBhvr>
                                        <p:cTn id="233" dur="1" fill="hold">
                                          <p:stCondLst>
                                            <p:cond delay="0"/>
                                          </p:stCondLst>
                                        </p:cTn>
                                        <p:tgtEl>
                                          <p:spTgt spid="413823"/>
                                        </p:tgtEl>
                                        <p:attrNameLst>
                                          <p:attrName>style.visibility</p:attrName>
                                        </p:attrNameLst>
                                      </p:cBhvr>
                                      <p:to>
                                        <p:strVal val="visible"/>
                                      </p:to>
                                    </p:set>
                                    <p:animEffect transition="in" filter="barn(inHorizontal)">
                                      <p:cBhvr>
                                        <p:cTn id="234" dur="500"/>
                                        <p:tgtEl>
                                          <p:spTgt spid="413823"/>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nodeType="clickEffect">
                                  <p:stCondLst>
                                    <p:cond delay="0"/>
                                  </p:stCondLst>
                                  <p:childTnLst>
                                    <p:set>
                                      <p:cBhvr>
                                        <p:cTn id="238" dur="1" fill="hold">
                                          <p:stCondLst>
                                            <p:cond delay="0"/>
                                          </p:stCondLst>
                                        </p:cTn>
                                        <p:tgtEl>
                                          <p:spTgt spid="413824"/>
                                        </p:tgtEl>
                                        <p:attrNameLst>
                                          <p:attrName>style.visibility</p:attrName>
                                        </p:attrNameLst>
                                      </p:cBhvr>
                                      <p:to>
                                        <p:strVal val="visible"/>
                                      </p:to>
                                    </p:set>
                                    <p:animEffect transition="in" filter="dissolve">
                                      <p:cBhvr>
                                        <p:cTn id="239" dur="500"/>
                                        <p:tgtEl>
                                          <p:spTgt spid="413824"/>
                                        </p:tgtEl>
                                      </p:cBhvr>
                                    </p:animEffect>
                                  </p:childTnLst>
                                </p:cTn>
                              </p:par>
                            </p:childTnLst>
                          </p:cTn>
                        </p:par>
                      </p:childTnLst>
                    </p:cTn>
                  </p:par>
                  <p:par>
                    <p:cTn id="240" fill="hold">
                      <p:stCondLst>
                        <p:cond delay="indefinite"/>
                      </p:stCondLst>
                      <p:childTnLst>
                        <p:par>
                          <p:cTn id="241" fill="hold">
                            <p:stCondLst>
                              <p:cond delay="0"/>
                            </p:stCondLst>
                            <p:childTnLst>
                              <p:par>
                                <p:cTn id="242" presetID="16" presetClass="entr" presetSubtype="26" fill="hold" grpId="0" nodeType="clickEffect">
                                  <p:stCondLst>
                                    <p:cond delay="0"/>
                                  </p:stCondLst>
                                  <p:childTnLst>
                                    <p:set>
                                      <p:cBhvr>
                                        <p:cTn id="243" dur="1" fill="hold">
                                          <p:stCondLst>
                                            <p:cond delay="0"/>
                                          </p:stCondLst>
                                        </p:cTn>
                                        <p:tgtEl>
                                          <p:spTgt spid="413825"/>
                                        </p:tgtEl>
                                        <p:attrNameLst>
                                          <p:attrName>style.visibility</p:attrName>
                                        </p:attrNameLst>
                                      </p:cBhvr>
                                      <p:to>
                                        <p:strVal val="visible"/>
                                      </p:to>
                                    </p:set>
                                    <p:animEffect transition="in" filter="barn(inHorizontal)">
                                      <p:cBhvr>
                                        <p:cTn id="244" dur="500"/>
                                        <p:tgtEl>
                                          <p:spTgt spid="413825"/>
                                        </p:tgtEl>
                                      </p:cBhvr>
                                    </p:animEffect>
                                  </p:childTnLst>
                                </p:cTn>
                              </p:par>
                            </p:childTnLst>
                          </p:cTn>
                        </p:par>
                      </p:childTnLst>
                    </p:cTn>
                  </p:par>
                  <p:par>
                    <p:cTn id="245" fill="hold">
                      <p:stCondLst>
                        <p:cond delay="indefinite"/>
                      </p:stCondLst>
                      <p:childTnLst>
                        <p:par>
                          <p:cTn id="246" fill="hold">
                            <p:stCondLst>
                              <p:cond delay="0"/>
                            </p:stCondLst>
                            <p:childTnLst>
                              <p:par>
                                <p:cTn id="247" presetID="16" presetClass="entr" presetSubtype="26" fill="hold" nodeType="clickEffect">
                                  <p:stCondLst>
                                    <p:cond delay="0"/>
                                  </p:stCondLst>
                                  <p:childTnLst>
                                    <p:set>
                                      <p:cBhvr>
                                        <p:cTn id="248" dur="1" fill="hold">
                                          <p:stCondLst>
                                            <p:cond delay="0"/>
                                          </p:stCondLst>
                                        </p:cTn>
                                        <p:tgtEl>
                                          <p:spTgt spid="413826"/>
                                        </p:tgtEl>
                                        <p:attrNameLst>
                                          <p:attrName>style.visibility</p:attrName>
                                        </p:attrNameLst>
                                      </p:cBhvr>
                                      <p:to>
                                        <p:strVal val="visible"/>
                                      </p:to>
                                    </p:set>
                                    <p:animEffect transition="in" filter="barn(inHorizontal)">
                                      <p:cBhvr>
                                        <p:cTn id="249" dur="500"/>
                                        <p:tgtEl>
                                          <p:spTgt spid="413826"/>
                                        </p:tgtEl>
                                      </p:cBhvr>
                                    </p:animEffect>
                                  </p:childTnLst>
                                </p:cTn>
                              </p:par>
                            </p:childTnLst>
                          </p:cTn>
                        </p:par>
                      </p:childTnLst>
                    </p:cTn>
                  </p:par>
                  <p:par>
                    <p:cTn id="250" fill="hold">
                      <p:stCondLst>
                        <p:cond delay="indefinite"/>
                      </p:stCondLst>
                      <p:childTnLst>
                        <p:par>
                          <p:cTn id="251" fill="hold">
                            <p:stCondLst>
                              <p:cond delay="0"/>
                            </p:stCondLst>
                            <p:childTnLst>
                              <p:par>
                                <p:cTn id="252" presetID="16" presetClass="entr" presetSubtype="26" fill="hold" grpId="0" nodeType="clickEffect">
                                  <p:stCondLst>
                                    <p:cond delay="0"/>
                                  </p:stCondLst>
                                  <p:childTnLst>
                                    <p:set>
                                      <p:cBhvr>
                                        <p:cTn id="253" dur="1" fill="hold">
                                          <p:stCondLst>
                                            <p:cond delay="0"/>
                                          </p:stCondLst>
                                        </p:cTn>
                                        <p:tgtEl>
                                          <p:spTgt spid="413827"/>
                                        </p:tgtEl>
                                        <p:attrNameLst>
                                          <p:attrName>style.visibility</p:attrName>
                                        </p:attrNameLst>
                                      </p:cBhvr>
                                      <p:to>
                                        <p:strVal val="visible"/>
                                      </p:to>
                                    </p:set>
                                    <p:animEffect transition="in" filter="barn(inHorizontal)">
                                      <p:cBhvr>
                                        <p:cTn id="254" dur="500"/>
                                        <p:tgtEl>
                                          <p:spTgt spid="413827"/>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nodeType="clickEffect">
                                  <p:stCondLst>
                                    <p:cond delay="0"/>
                                  </p:stCondLst>
                                  <p:childTnLst>
                                    <p:set>
                                      <p:cBhvr>
                                        <p:cTn id="258" dur="1" fill="hold">
                                          <p:stCondLst>
                                            <p:cond delay="0"/>
                                          </p:stCondLst>
                                        </p:cTn>
                                        <p:tgtEl>
                                          <p:spTgt spid="413828"/>
                                        </p:tgtEl>
                                        <p:attrNameLst>
                                          <p:attrName>style.visibility</p:attrName>
                                        </p:attrNameLst>
                                      </p:cBhvr>
                                      <p:to>
                                        <p:strVal val="visible"/>
                                      </p:to>
                                    </p:set>
                                    <p:animEffect transition="in" filter="dissolve">
                                      <p:cBhvr>
                                        <p:cTn id="259" dur="500"/>
                                        <p:tgtEl>
                                          <p:spTgt spid="413828"/>
                                        </p:tgtEl>
                                      </p:cBhvr>
                                    </p:animEffect>
                                  </p:childTnLst>
                                </p:cTn>
                              </p:par>
                            </p:childTnLst>
                          </p:cTn>
                        </p:par>
                      </p:childTnLst>
                    </p:cTn>
                  </p:par>
                  <p:par>
                    <p:cTn id="260" fill="hold">
                      <p:stCondLst>
                        <p:cond delay="indefinite"/>
                      </p:stCondLst>
                      <p:childTnLst>
                        <p:par>
                          <p:cTn id="261" fill="hold">
                            <p:stCondLst>
                              <p:cond delay="0"/>
                            </p:stCondLst>
                            <p:childTnLst>
                              <p:par>
                                <p:cTn id="262" presetID="16" presetClass="entr" presetSubtype="26" fill="hold" grpId="0" nodeType="clickEffect">
                                  <p:stCondLst>
                                    <p:cond delay="0"/>
                                  </p:stCondLst>
                                  <p:childTnLst>
                                    <p:set>
                                      <p:cBhvr>
                                        <p:cTn id="263" dur="1" fill="hold">
                                          <p:stCondLst>
                                            <p:cond delay="0"/>
                                          </p:stCondLst>
                                        </p:cTn>
                                        <p:tgtEl>
                                          <p:spTgt spid="413829"/>
                                        </p:tgtEl>
                                        <p:attrNameLst>
                                          <p:attrName>style.visibility</p:attrName>
                                        </p:attrNameLst>
                                      </p:cBhvr>
                                      <p:to>
                                        <p:strVal val="visible"/>
                                      </p:to>
                                    </p:set>
                                    <p:animEffect transition="in" filter="barn(inHorizontal)">
                                      <p:cBhvr>
                                        <p:cTn id="264" dur="500"/>
                                        <p:tgtEl>
                                          <p:spTgt spid="413829"/>
                                        </p:tgtEl>
                                      </p:cBhvr>
                                    </p:animEffect>
                                  </p:childTnLst>
                                </p:cTn>
                              </p:par>
                            </p:childTnLst>
                          </p:cTn>
                        </p:par>
                      </p:childTnLst>
                    </p:cTn>
                  </p:par>
                  <p:par>
                    <p:cTn id="265" fill="hold">
                      <p:stCondLst>
                        <p:cond delay="indefinite"/>
                      </p:stCondLst>
                      <p:childTnLst>
                        <p:par>
                          <p:cTn id="266" fill="hold">
                            <p:stCondLst>
                              <p:cond delay="0"/>
                            </p:stCondLst>
                            <p:childTnLst>
                              <p:par>
                                <p:cTn id="267" presetID="16" presetClass="entr" presetSubtype="42" fill="hold" nodeType="clickEffect">
                                  <p:stCondLst>
                                    <p:cond delay="0"/>
                                  </p:stCondLst>
                                  <p:childTnLst>
                                    <p:set>
                                      <p:cBhvr>
                                        <p:cTn id="268" dur="1" fill="hold">
                                          <p:stCondLst>
                                            <p:cond delay="0"/>
                                          </p:stCondLst>
                                        </p:cTn>
                                        <p:tgtEl>
                                          <p:spTgt spid="8"/>
                                        </p:tgtEl>
                                        <p:attrNameLst>
                                          <p:attrName>style.visibility</p:attrName>
                                        </p:attrNameLst>
                                      </p:cBhvr>
                                      <p:to>
                                        <p:strVal val="visible"/>
                                      </p:to>
                                    </p:set>
                                    <p:animEffect transition="in" filter="barn(outHorizontal)">
                                      <p:cBhvr>
                                        <p:cTn id="269" dur="500"/>
                                        <p:tgtEl>
                                          <p:spTgt spid="8"/>
                                        </p:tgtEl>
                                      </p:cBhvr>
                                    </p:animEffect>
                                  </p:childTnLst>
                                </p:cTn>
                              </p:par>
                            </p:childTnLst>
                          </p:cTn>
                        </p:par>
                      </p:childTnLst>
                    </p:cTn>
                  </p:par>
                  <p:par>
                    <p:cTn id="270" fill="hold">
                      <p:stCondLst>
                        <p:cond delay="indefinite"/>
                      </p:stCondLst>
                      <p:childTnLst>
                        <p:par>
                          <p:cTn id="271" fill="hold">
                            <p:stCondLst>
                              <p:cond delay="0"/>
                            </p:stCondLst>
                            <p:childTnLst>
                              <p:par>
                                <p:cTn id="272" presetID="16" presetClass="entr" presetSubtype="26" fill="hold" nodeType="clickEffect">
                                  <p:stCondLst>
                                    <p:cond delay="0"/>
                                  </p:stCondLst>
                                  <p:childTnLst>
                                    <p:set>
                                      <p:cBhvr>
                                        <p:cTn id="273" dur="1" fill="hold">
                                          <p:stCondLst>
                                            <p:cond delay="0"/>
                                          </p:stCondLst>
                                        </p:cTn>
                                        <p:tgtEl>
                                          <p:spTgt spid="413864"/>
                                        </p:tgtEl>
                                        <p:attrNameLst>
                                          <p:attrName>style.visibility</p:attrName>
                                        </p:attrNameLst>
                                      </p:cBhvr>
                                      <p:to>
                                        <p:strVal val="visible"/>
                                      </p:to>
                                    </p:set>
                                    <p:animEffect transition="in" filter="barn(inHorizontal)">
                                      <p:cBhvr>
                                        <p:cTn id="274" dur="500"/>
                                        <p:tgtEl>
                                          <p:spTgt spid="413864"/>
                                        </p:tgtEl>
                                      </p:cBhvr>
                                    </p:animEffect>
                                  </p:childTnLst>
                                </p:cTn>
                              </p:par>
                            </p:childTnLst>
                          </p:cTn>
                        </p:par>
                      </p:childTnLst>
                    </p:cTn>
                  </p:par>
                  <p:par>
                    <p:cTn id="275" fill="hold">
                      <p:stCondLst>
                        <p:cond delay="indefinite"/>
                      </p:stCondLst>
                      <p:childTnLst>
                        <p:par>
                          <p:cTn id="276" fill="hold">
                            <p:stCondLst>
                              <p:cond delay="0"/>
                            </p:stCondLst>
                            <p:childTnLst>
                              <p:par>
                                <p:cTn id="277" presetID="16" presetClass="entr" presetSubtype="26" fill="hold" grpId="0" nodeType="clickEffect">
                                  <p:stCondLst>
                                    <p:cond delay="0"/>
                                  </p:stCondLst>
                                  <p:childTnLst>
                                    <p:set>
                                      <p:cBhvr>
                                        <p:cTn id="278" dur="1" fill="hold">
                                          <p:stCondLst>
                                            <p:cond delay="0"/>
                                          </p:stCondLst>
                                        </p:cTn>
                                        <p:tgtEl>
                                          <p:spTgt spid="413865"/>
                                        </p:tgtEl>
                                        <p:attrNameLst>
                                          <p:attrName>style.visibility</p:attrName>
                                        </p:attrNameLst>
                                      </p:cBhvr>
                                      <p:to>
                                        <p:strVal val="visible"/>
                                      </p:to>
                                    </p:set>
                                    <p:animEffect transition="in" filter="barn(inHorizontal)">
                                      <p:cBhvr>
                                        <p:cTn id="279" dur="500"/>
                                        <p:tgtEl>
                                          <p:spTgt spid="413865"/>
                                        </p:tgtEl>
                                      </p:cBhvr>
                                    </p:animEffect>
                                  </p:childTnLst>
                                </p:cTn>
                              </p:par>
                            </p:childTnLst>
                          </p:cTn>
                        </p:par>
                      </p:childTnLst>
                    </p:cTn>
                  </p:par>
                  <p:par>
                    <p:cTn id="280" fill="hold">
                      <p:stCondLst>
                        <p:cond delay="indefinite"/>
                      </p:stCondLst>
                      <p:childTnLst>
                        <p:par>
                          <p:cTn id="281" fill="hold">
                            <p:stCondLst>
                              <p:cond delay="0"/>
                            </p:stCondLst>
                            <p:childTnLst>
                              <p:par>
                                <p:cTn id="282" presetID="16" presetClass="entr" presetSubtype="42" fill="hold" nodeType="clickEffect">
                                  <p:stCondLst>
                                    <p:cond delay="0"/>
                                  </p:stCondLst>
                                  <p:childTnLst>
                                    <p:set>
                                      <p:cBhvr>
                                        <p:cTn id="283" dur="1" fill="hold">
                                          <p:stCondLst>
                                            <p:cond delay="0"/>
                                          </p:stCondLst>
                                        </p:cTn>
                                        <p:tgtEl>
                                          <p:spTgt spid="9"/>
                                        </p:tgtEl>
                                        <p:attrNameLst>
                                          <p:attrName>style.visibility</p:attrName>
                                        </p:attrNameLst>
                                      </p:cBhvr>
                                      <p:to>
                                        <p:strVal val="visible"/>
                                      </p:to>
                                    </p:set>
                                    <p:animEffect transition="in" filter="barn(outHorizontal)">
                                      <p:cBhvr>
                                        <p:cTn id="284" dur="500"/>
                                        <p:tgtEl>
                                          <p:spTgt spid="9"/>
                                        </p:tgtEl>
                                      </p:cBhvr>
                                    </p:animEffect>
                                  </p:childTnLst>
                                </p:cTn>
                              </p:par>
                            </p:childTnLst>
                          </p:cTn>
                        </p:par>
                      </p:childTnLst>
                    </p:cTn>
                  </p:par>
                  <p:par>
                    <p:cTn id="285" fill="hold">
                      <p:stCondLst>
                        <p:cond delay="indefinite"/>
                      </p:stCondLst>
                      <p:childTnLst>
                        <p:par>
                          <p:cTn id="286" fill="hold">
                            <p:stCondLst>
                              <p:cond delay="0"/>
                            </p:stCondLst>
                            <p:childTnLst>
                              <p:par>
                                <p:cTn id="287" presetID="3" presetClass="entr" presetSubtype="10" fill="hold" nodeType="clickEffect">
                                  <p:stCondLst>
                                    <p:cond delay="0"/>
                                  </p:stCondLst>
                                  <p:childTnLst>
                                    <p:set>
                                      <p:cBhvr>
                                        <p:cTn id="288" dur="1" fill="hold">
                                          <p:stCondLst>
                                            <p:cond delay="0"/>
                                          </p:stCondLst>
                                        </p:cTn>
                                        <p:tgtEl>
                                          <p:spTgt spid="413883"/>
                                        </p:tgtEl>
                                        <p:attrNameLst>
                                          <p:attrName>style.visibility</p:attrName>
                                        </p:attrNameLst>
                                      </p:cBhvr>
                                      <p:to>
                                        <p:strVal val="visible"/>
                                      </p:to>
                                    </p:set>
                                    <p:animEffect transition="in" filter="blinds(horizontal)">
                                      <p:cBhvr>
                                        <p:cTn id="289" dur="500"/>
                                        <p:tgtEl>
                                          <p:spTgt spid="413883"/>
                                        </p:tgtEl>
                                      </p:cBhvr>
                                    </p:animEffect>
                                  </p:childTnLst>
                                </p:cTn>
                              </p:par>
                            </p:childTnLst>
                          </p:cTn>
                        </p:par>
                      </p:childTnLst>
                    </p:cTn>
                  </p:par>
                  <p:par>
                    <p:cTn id="290" fill="hold">
                      <p:stCondLst>
                        <p:cond delay="indefinite"/>
                      </p:stCondLst>
                      <p:childTnLst>
                        <p:par>
                          <p:cTn id="291" fill="hold">
                            <p:stCondLst>
                              <p:cond delay="0"/>
                            </p:stCondLst>
                            <p:childTnLst>
                              <p:par>
                                <p:cTn id="292" presetID="16" presetClass="entr" presetSubtype="26" fill="hold" grpId="0" nodeType="clickEffect">
                                  <p:stCondLst>
                                    <p:cond delay="0"/>
                                  </p:stCondLst>
                                  <p:childTnLst>
                                    <p:set>
                                      <p:cBhvr>
                                        <p:cTn id="293" dur="1" fill="hold">
                                          <p:stCondLst>
                                            <p:cond delay="0"/>
                                          </p:stCondLst>
                                        </p:cTn>
                                        <p:tgtEl>
                                          <p:spTgt spid="413884"/>
                                        </p:tgtEl>
                                        <p:attrNameLst>
                                          <p:attrName>style.visibility</p:attrName>
                                        </p:attrNameLst>
                                      </p:cBhvr>
                                      <p:to>
                                        <p:strVal val="visible"/>
                                      </p:to>
                                    </p:set>
                                    <p:animEffect transition="in" filter="barn(inHorizontal)">
                                      <p:cBhvr>
                                        <p:cTn id="294" dur="500"/>
                                        <p:tgtEl>
                                          <p:spTgt spid="413884"/>
                                        </p:tgtEl>
                                      </p:cBhvr>
                                    </p:animEffect>
                                  </p:childTnLst>
                                </p:cTn>
                              </p:par>
                            </p:childTnLst>
                          </p:cTn>
                        </p:par>
                      </p:childTnLst>
                    </p:cTn>
                  </p:par>
                  <p:par>
                    <p:cTn id="295" fill="hold">
                      <p:stCondLst>
                        <p:cond delay="indefinite"/>
                      </p:stCondLst>
                      <p:childTnLst>
                        <p:par>
                          <p:cTn id="296" fill="hold">
                            <p:stCondLst>
                              <p:cond delay="0"/>
                            </p:stCondLst>
                            <p:childTnLst>
                              <p:par>
                                <p:cTn id="297" presetID="16" presetClass="entr" presetSubtype="42" fill="hold" nodeType="clickEffect">
                                  <p:stCondLst>
                                    <p:cond delay="0"/>
                                  </p:stCondLst>
                                  <p:childTnLst>
                                    <p:set>
                                      <p:cBhvr>
                                        <p:cTn id="298" dur="1" fill="hold">
                                          <p:stCondLst>
                                            <p:cond delay="0"/>
                                          </p:stCondLst>
                                        </p:cTn>
                                        <p:tgtEl>
                                          <p:spTgt spid="413885"/>
                                        </p:tgtEl>
                                        <p:attrNameLst>
                                          <p:attrName>style.visibility</p:attrName>
                                        </p:attrNameLst>
                                      </p:cBhvr>
                                      <p:to>
                                        <p:strVal val="visible"/>
                                      </p:to>
                                    </p:set>
                                    <p:animEffect transition="in" filter="barn(outHorizontal)">
                                      <p:cBhvr>
                                        <p:cTn id="299" dur="500"/>
                                        <p:tgtEl>
                                          <p:spTgt spid="413885"/>
                                        </p:tgtEl>
                                      </p:cBhvr>
                                    </p:animEffect>
                                  </p:childTnLst>
                                </p:cTn>
                              </p:par>
                            </p:childTnLst>
                          </p:cTn>
                        </p:par>
                      </p:childTnLst>
                    </p:cTn>
                  </p:par>
                  <p:par>
                    <p:cTn id="300" fill="hold">
                      <p:stCondLst>
                        <p:cond delay="indefinite"/>
                      </p:stCondLst>
                      <p:childTnLst>
                        <p:par>
                          <p:cTn id="301" fill="hold">
                            <p:stCondLst>
                              <p:cond delay="0"/>
                            </p:stCondLst>
                            <p:childTnLst>
                              <p:par>
                                <p:cTn id="302" presetID="16" presetClass="entr" presetSubtype="26" fill="hold" grpId="0" nodeType="clickEffect">
                                  <p:stCondLst>
                                    <p:cond delay="0"/>
                                  </p:stCondLst>
                                  <p:childTnLst>
                                    <p:set>
                                      <p:cBhvr>
                                        <p:cTn id="303" dur="1" fill="hold">
                                          <p:stCondLst>
                                            <p:cond delay="0"/>
                                          </p:stCondLst>
                                        </p:cTn>
                                        <p:tgtEl>
                                          <p:spTgt spid="413886"/>
                                        </p:tgtEl>
                                        <p:attrNameLst>
                                          <p:attrName>style.visibility</p:attrName>
                                        </p:attrNameLst>
                                      </p:cBhvr>
                                      <p:to>
                                        <p:strVal val="visible"/>
                                      </p:to>
                                    </p:set>
                                    <p:animEffect transition="in" filter="barn(inHorizontal)">
                                      <p:cBhvr>
                                        <p:cTn id="304" dur="500"/>
                                        <p:tgtEl>
                                          <p:spTgt spid="413886"/>
                                        </p:tgtEl>
                                      </p:cBhvr>
                                    </p:animEffect>
                                  </p:childTnLst>
                                </p:cTn>
                              </p:par>
                            </p:childTnLst>
                          </p:cTn>
                        </p:par>
                      </p:childTnLst>
                    </p:cTn>
                  </p:par>
                  <p:par>
                    <p:cTn id="305" fill="hold">
                      <p:stCondLst>
                        <p:cond delay="indefinite"/>
                      </p:stCondLst>
                      <p:childTnLst>
                        <p:par>
                          <p:cTn id="306" fill="hold">
                            <p:stCondLst>
                              <p:cond delay="0"/>
                            </p:stCondLst>
                            <p:childTnLst>
                              <p:par>
                                <p:cTn id="307" presetID="9" presetClass="entr" presetSubtype="0" fill="hold" nodeType="clickEffect">
                                  <p:stCondLst>
                                    <p:cond delay="0"/>
                                  </p:stCondLst>
                                  <p:childTnLst>
                                    <p:set>
                                      <p:cBhvr>
                                        <p:cTn id="308" dur="1" fill="hold">
                                          <p:stCondLst>
                                            <p:cond delay="0"/>
                                          </p:stCondLst>
                                        </p:cTn>
                                        <p:tgtEl>
                                          <p:spTgt spid="413887"/>
                                        </p:tgtEl>
                                        <p:attrNameLst>
                                          <p:attrName>style.visibility</p:attrName>
                                        </p:attrNameLst>
                                      </p:cBhvr>
                                      <p:to>
                                        <p:strVal val="visible"/>
                                      </p:to>
                                    </p:set>
                                    <p:animEffect transition="in" filter="dissolve">
                                      <p:cBhvr>
                                        <p:cTn id="309" dur="500"/>
                                        <p:tgtEl>
                                          <p:spTgt spid="413887"/>
                                        </p:tgtEl>
                                      </p:cBhvr>
                                    </p:animEffect>
                                  </p:childTnLst>
                                </p:cTn>
                              </p:par>
                            </p:childTnLst>
                          </p:cTn>
                        </p:par>
                      </p:childTnLst>
                    </p:cTn>
                  </p:par>
                  <p:par>
                    <p:cTn id="310" fill="hold">
                      <p:stCondLst>
                        <p:cond delay="indefinite"/>
                      </p:stCondLst>
                      <p:childTnLst>
                        <p:par>
                          <p:cTn id="311" fill="hold">
                            <p:stCondLst>
                              <p:cond delay="0"/>
                            </p:stCondLst>
                            <p:childTnLst>
                              <p:par>
                                <p:cTn id="312" presetID="16" presetClass="entr" presetSubtype="26" fill="hold" grpId="0" nodeType="clickEffect">
                                  <p:stCondLst>
                                    <p:cond delay="0"/>
                                  </p:stCondLst>
                                  <p:childTnLst>
                                    <p:set>
                                      <p:cBhvr>
                                        <p:cTn id="313" dur="1" fill="hold">
                                          <p:stCondLst>
                                            <p:cond delay="0"/>
                                          </p:stCondLst>
                                        </p:cTn>
                                        <p:tgtEl>
                                          <p:spTgt spid="413888"/>
                                        </p:tgtEl>
                                        <p:attrNameLst>
                                          <p:attrName>style.visibility</p:attrName>
                                        </p:attrNameLst>
                                      </p:cBhvr>
                                      <p:to>
                                        <p:strVal val="visible"/>
                                      </p:to>
                                    </p:set>
                                    <p:animEffect transition="in" filter="barn(inHorizontal)">
                                      <p:cBhvr>
                                        <p:cTn id="314" dur="500"/>
                                        <p:tgtEl>
                                          <p:spTgt spid="413888"/>
                                        </p:tgtEl>
                                      </p:cBhvr>
                                    </p:animEffect>
                                  </p:childTnLst>
                                </p:cTn>
                              </p:par>
                            </p:childTnLst>
                          </p:cTn>
                        </p:par>
                      </p:childTnLst>
                    </p:cTn>
                  </p:par>
                  <p:par>
                    <p:cTn id="315" fill="hold">
                      <p:stCondLst>
                        <p:cond delay="indefinite"/>
                      </p:stCondLst>
                      <p:childTnLst>
                        <p:par>
                          <p:cTn id="316" fill="hold">
                            <p:stCondLst>
                              <p:cond delay="0"/>
                            </p:stCondLst>
                            <p:childTnLst>
                              <p:par>
                                <p:cTn id="317" presetID="16" presetClass="entr" presetSubtype="42" fill="hold" nodeType="clickEffect">
                                  <p:stCondLst>
                                    <p:cond delay="0"/>
                                  </p:stCondLst>
                                  <p:childTnLst>
                                    <p:set>
                                      <p:cBhvr>
                                        <p:cTn id="318" dur="1" fill="hold">
                                          <p:stCondLst>
                                            <p:cond delay="0"/>
                                          </p:stCondLst>
                                        </p:cTn>
                                        <p:tgtEl>
                                          <p:spTgt spid="10"/>
                                        </p:tgtEl>
                                        <p:attrNameLst>
                                          <p:attrName>style.visibility</p:attrName>
                                        </p:attrNameLst>
                                      </p:cBhvr>
                                      <p:to>
                                        <p:strVal val="visible"/>
                                      </p:to>
                                    </p:set>
                                    <p:animEffect transition="in" filter="barn(outHorizontal)">
                                      <p:cBhvr>
                                        <p:cTn id="319" dur="500"/>
                                        <p:tgtEl>
                                          <p:spTgt spid="10"/>
                                        </p:tgtEl>
                                      </p:cBhvr>
                                    </p:animEffect>
                                  </p:childTnLst>
                                </p:cTn>
                              </p:par>
                            </p:childTnLst>
                          </p:cTn>
                        </p:par>
                      </p:childTnLst>
                    </p:cTn>
                  </p:par>
                  <p:par>
                    <p:cTn id="320" fill="hold">
                      <p:stCondLst>
                        <p:cond delay="indefinite"/>
                      </p:stCondLst>
                      <p:childTnLst>
                        <p:par>
                          <p:cTn id="321" fill="hold">
                            <p:stCondLst>
                              <p:cond delay="0"/>
                            </p:stCondLst>
                            <p:childTnLst>
                              <p:par>
                                <p:cTn id="322" presetID="3" presetClass="entr" presetSubtype="10" fill="hold" nodeType="clickEffect">
                                  <p:stCondLst>
                                    <p:cond delay="0"/>
                                  </p:stCondLst>
                                  <p:childTnLst>
                                    <p:set>
                                      <p:cBhvr>
                                        <p:cTn id="323" dur="1" fill="hold">
                                          <p:stCondLst>
                                            <p:cond delay="0"/>
                                          </p:stCondLst>
                                        </p:cTn>
                                        <p:tgtEl>
                                          <p:spTgt spid="413906"/>
                                        </p:tgtEl>
                                        <p:attrNameLst>
                                          <p:attrName>style.visibility</p:attrName>
                                        </p:attrNameLst>
                                      </p:cBhvr>
                                      <p:to>
                                        <p:strVal val="visible"/>
                                      </p:to>
                                    </p:set>
                                    <p:animEffect transition="in" filter="blinds(horizontal)">
                                      <p:cBhvr>
                                        <p:cTn id="324" dur="500"/>
                                        <p:tgtEl>
                                          <p:spTgt spid="413906"/>
                                        </p:tgtEl>
                                      </p:cBhvr>
                                    </p:animEffect>
                                  </p:childTnLst>
                                </p:cTn>
                              </p:par>
                            </p:childTnLst>
                          </p:cTn>
                        </p:par>
                      </p:childTnLst>
                    </p:cTn>
                  </p:par>
                  <p:par>
                    <p:cTn id="325" fill="hold">
                      <p:stCondLst>
                        <p:cond delay="indefinite"/>
                      </p:stCondLst>
                      <p:childTnLst>
                        <p:par>
                          <p:cTn id="326" fill="hold">
                            <p:stCondLst>
                              <p:cond delay="0"/>
                            </p:stCondLst>
                            <p:childTnLst>
                              <p:par>
                                <p:cTn id="327" presetID="16" presetClass="entr" presetSubtype="26" fill="hold" grpId="0" nodeType="clickEffect">
                                  <p:stCondLst>
                                    <p:cond delay="0"/>
                                  </p:stCondLst>
                                  <p:childTnLst>
                                    <p:set>
                                      <p:cBhvr>
                                        <p:cTn id="328" dur="1" fill="hold">
                                          <p:stCondLst>
                                            <p:cond delay="0"/>
                                          </p:stCondLst>
                                        </p:cTn>
                                        <p:tgtEl>
                                          <p:spTgt spid="413907"/>
                                        </p:tgtEl>
                                        <p:attrNameLst>
                                          <p:attrName>style.visibility</p:attrName>
                                        </p:attrNameLst>
                                      </p:cBhvr>
                                      <p:to>
                                        <p:strVal val="visible"/>
                                      </p:to>
                                    </p:set>
                                    <p:animEffect transition="in" filter="barn(inHorizontal)">
                                      <p:cBhvr>
                                        <p:cTn id="329" dur="500"/>
                                        <p:tgtEl>
                                          <p:spTgt spid="413907"/>
                                        </p:tgtEl>
                                      </p:cBhvr>
                                    </p:animEffect>
                                  </p:childTnLst>
                                </p:cTn>
                              </p:par>
                            </p:childTnLst>
                          </p:cTn>
                        </p:par>
                      </p:childTnLst>
                    </p:cTn>
                  </p:par>
                  <p:par>
                    <p:cTn id="330" fill="hold">
                      <p:stCondLst>
                        <p:cond delay="indefinite"/>
                      </p:stCondLst>
                      <p:childTnLst>
                        <p:par>
                          <p:cTn id="331" fill="hold">
                            <p:stCondLst>
                              <p:cond delay="0"/>
                            </p:stCondLst>
                            <p:childTnLst>
                              <p:par>
                                <p:cTn id="332" presetID="19" presetClass="entr" presetSubtype="10" fill="hold" grpId="0" nodeType="clickEffect">
                                  <p:stCondLst>
                                    <p:cond delay="0"/>
                                  </p:stCondLst>
                                  <p:childTnLst>
                                    <p:set>
                                      <p:cBhvr>
                                        <p:cTn id="333" dur="1" fill="hold">
                                          <p:stCondLst>
                                            <p:cond delay="0"/>
                                          </p:stCondLst>
                                        </p:cTn>
                                        <p:tgtEl>
                                          <p:spTgt spid="413908"/>
                                        </p:tgtEl>
                                        <p:attrNameLst>
                                          <p:attrName>style.visibility</p:attrName>
                                        </p:attrNameLst>
                                      </p:cBhvr>
                                      <p:to>
                                        <p:strVal val="visible"/>
                                      </p:to>
                                    </p:set>
                                    <p:anim calcmode="lin" valueType="num">
                                      <p:cBhvr>
                                        <p:cTn id="334" dur="5000" fill="hold"/>
                                        <p:tgtEl>
                                          <p:spTgt spid="413908"/>
                                        </p:tgtEl>
                                        <p:attrNameLst>
                                          <p:attrName>ppt_w</p:attrName>
                                        </p:attrNameLst>
                                      </p:cBhvr>
                                      <p:tavLst>
                                        <p:tav tm="0" fmla="#ppt_w*sin(2.5*pi*$)">
                                          <p:val>
                                            <p:fltVal val="0.000000"/>
                                          </p:val>
                                        </p:tav>
                                        <p:tav tm="100000">
                                          <p:val>
                                            <p:fltVal val="1.000000"/>
                                          </p:val>
                                        </p:tav>
                                      </p:tavLst>
                                    </p:anim>
                                    <p:anim calcmode="lin" valueType="num">
                                      <p:cBhvr>
                                        <p:cTn id="335" dur="5000" fill="hold"/>
                                        <p:tgtEl>
                                          <p:spTgt spid="413908"/>
                                        </p:tgtEl>
                                        <p:attrNameLst>
                                          <p:attrName>ppt_h</p:attrName>
                                        </p:attrNameLst>
                                      </p:cBhvr>
                                      <p:tavLst>
                                        <p:tav tm="0">
                                          <p:val>
                                            <p:strVal val="#ppt_h"/>
                                          </p:val>
                                        </p:tav>
                                        <p:tav tm="100000">
                                          <p:val>
                                            <p:strVal val="#ppt_h"/>
                                          </p:val>
                                        </p:tav>
                                      </p:tavLst>
                                    </p:anim>
                                  </p:childTnLst>
                                </p:cTn>
                              </p:par>
                            </p:childTnLst>
                          </p:cTn>
                        </p:par>
                      </p:childTnLst>
                    </p:cTn>
                  </p:par>
                  <p:par>
                    <p:cTn id="336" fill="hold">
                      <p:stCondLst>
                        <p:cond delay="indefinite"/>
                      </p:stCondLst>
                      <p:childTnLst>
                        <p:par>
                          <p:cTn id="337" fill="hold">
                            <p:stCondLst>
                              <p:cond delay="0"/>
                            </p:stCondLst>
                            <p:childTnLst>
                              <p:par>
                                <p:cTn id="338" presetID="9" presetClass="entr" presetSubtype="0" fill="hold" nodeType="clickEffect">
                                  <p:stCondLst>
                                    <p:cond delay="0"/>
                                  </p:stCondLst>
                                  <p:childTnLst>
                                    <p:set>
                                      <p:cBhvr>
                                        <p:cTn id="339" dur="1" fill="hold">
                                          <p:stCondLst>
                                            <p:cond delay="0"/>
                                          </p:stCondLst>
                                        </p:cTn>
                                        <p:tgtEl>
                                          <p:spTgt spid="413909"/>
                                        </p:tgtEl>
                                        <p:attrNameLst>
                                          <p:attrName>style.visibility</p:attrName>
                                        </p:attrNameLst>
                                      </p:cBhvr>
                                      <p:to>
                                        <p:strVal val="visible"/>
                                      </p:to>
                                    </p:set>
                                    <p:animEffect transition="in" filter="dissolve">
                                      <p:cBhvr>
                                        <p:cTn id="340" dur="500"/>
                                        <p:tgtEl>
                                          <p:spTgt spid="413909"/>
                                        </p:tgtEl>
                                      </p:cBhvr>
                                    </p:animEffect>
                                  </p:childTnLst>
                                </p:cTn>
                              </p:par>
                            </p:childTnLst>
                          </p:cTn>
                        </p:par>
                      </p:childTnLst>
                    </p:cTn>
                  </p:par>
                  <p:par>
                    <p:cTn id="341" fill="hold">
                      <p:stCondLst>
                        <p:cond delay="indefinite"/>
                      </p:stCondLst>
                      <p:childTnLst>
                        <p:par>
                          <p:cTn id="342" fill="hold">
                            <p:stCondLst>
                              <p:cond delay="0"/>
                            </p:stCondLst>
                            <p:childTnLst>
                              <p:par>
                                <p:cTn id="343" presetID="9" presetClass="entr" presetSubtype="0" fill="hold" nodeType="clickEffect">
                                  <p:stCondLst>
                                    <p:cond delay="0"/>
                                  </p:stCondLst>
                                  <p:childTnLst>
                                    <p:set>
                                      <p:cBhvr>
                                        <p:cTn id="344" dur="1" fill="hold">
                                          <p:stCondLst>
                                            <p:cond delay="0"/>
                                          </p:stCondLst>
                                        </p:cTn>
                                        <p:tgtEl>
                                          <p:spTgt spid="413910"/>
                                        </p:tgtEl>
                                        <p:attrNameLst>
                                          <p:attrName>style.visibility</p:attrName>
                                        </p:attrNameLst>
                                      </p:cBhvr>
                                      <p:to>
                                        <p:strVal val="visible"/>
                                      </p:to>
                                    </p:set>
                                    <p:animEffect transition="in" filter="dissolve">
                                      <p:cBhvr>
                                        <p:cTn id="345" dur="500"/>
                                        <p:tgtEl>
                                          <p:spTgt spid="413910"/>
                                        </p:tgtEl>
                                      </p:cBhvr>
                                    </p:animEffect>
                                  </p:childTnLst>
                                </p:cTn>
                              </p:par>
                            </p:childTnLst>
                          </p:cTn>
                        </p:par>
                      </p:childTnLst>
                    </p:cTn>
                  </p:par>
                  <p:par>
                    <p:cTn id="346" fill="hold">
                      <p:stCondLst>
                        <p:cond delay="indefinite"/>
                      </p:stCondLst>
                      <p:childTnLst>
                        <p:par>
                          <p:cTn id="347" fill="hold">
                            <p:stCondLst>
                              <p:cond delay="0"/>
                            </p:stCondLst>
                            <p:childTnLst>
                              <p:par>
                                <p:cTn id="348" presetID="9" presetClass="entr" presetSubtype="0" fill="hold" nodeType="clickEffect">
                                  <p:stCondLst>
                                    <p:cond delay="0"/>
                                  </p:stCondLst>
                                  <p:childTnLst>
                                    <p:set>
                                      <p:cBhvr>
                                        <p:cTn id="349" dur="1" fill="hold">
                                          <p:stCondLst>
                                            <p:cond delay="0"/>
                                          </p:stCondLst>
                                        </p:cTn>
                                        <p:tgtEl>
                                          <p:spTgt spid="413911"/>
                                        </p:tgtEl>
                                        <p:attrNameLst>
                                          <p:attrName>style.visibility</p:attrName>
                                        </p:attrNameLst>
                                      </p:cBhvr>
                                      <p:to>
                                        <p:strVal val="visible"/>
                                      </p:to>
                                    </p:set>
                                    <p:animEffect transition="in" filter="dissolve">
                                      <p:cBhvr>
                                        <p:cTn id="350" dur="500"/>
                                        <p:tgtEl>
                                          <p:spTgt spid="413911"/>
                                        </p:tgtEl>
                                      </p:cBhvr>
                                    </p:animEffect>
                                  </p:childTnLst>
                                </p:cTn>
                              </p:par>
                            </p:childTnLst>
                          </p:cTn>
                        </p:par>
                      </p:childTnLst>
                    </p:cTn>
                  </p:par>
                  <p:par>
                    <p:cTn id="351" fill="hold">
                      <p:stCondLst>
                        <p:cond delay="indefinite"/>
                      </p:stCondLst>
                      <p:childTnLst>
                        <p:par>
                          <p:cTn id="352" fill="hold">
                            <p:stCondLst>
                              <p:cond delay="0"/>
                            </p:stCondLst>
                            <p:childTnLst>
                              <p:par>
                                <p:cTn id="353" presetID="9" presetClass="entr" presetSubtype="0" fill="hold" nodeType="clickEffect">
                                  <p:stCondLst>
                                    <p:cond delay="0"/>
                                  </p:stCondLst>
                                  <p:childTnLst>
                                    <p:set>
                                      <p:cBhvr>
                                        <p:cTn id="354" dur="1" fill="hold">
                                          <p:stCondLst>
                                            <p:cond delay="0"/>
                                          </p:stCondLst>
                                        </p:cTn>
                                        <p:tgtEl>
                                          <p:spTgt spid="413912"/>
                                        </p:tgtEl>
                                        <p:attrNameLst>
                                          <p:attrName>style.visibility</p:attrName>
                                        </p:attrNameLst>
                                      </p:cBhvr>
                                      <p:to>
                                        <p:strVal val="visible"/>
                                      </p:to>
                                    </p:set>
                                    <p:animEffect transition="in" filter="dissolve">
                                      <p:cBhvr>
                                        <p:cTn id="355" dur="500"/>
                                        <p:tgtEl>
                                          <p:spTgt spid="413912"/>
                                        </p:tgtEl>
                                      </p:cBhvr>
                                    </p:animEffect>
                                  </p:childTnLst>
                                </p:cTn>
                              </p:par>
                            </p:childTnLst>
                          </p:cTn>
                        </p:par>
                      </p:childTnLst>
                    </p:cTn>
                  </p:par>
                  <p:par>
                    <p:cTn id="356" fill="hold">
                      <p:stCondLst>
                        <p:cond delay="indefinite"/>
                      </p:stCondLst>
                      <p:childTnLst>
                        <p:par>
                          <p:cTn id="357" fill="hold">
                            <p:stCondLst>
                              <p:cond delay="0"/>
                            </p:stCondLst>
                            <p:childTnLst>
                              <p:par>
                                <p:cTn id="358" presetID="9" presetClass="entr" presetSubtype="0" fill="hold" nodeType="clickEffect">
                                  <p:stCondLst>
                                    <p:cond delay="0"/>
                                  </p:stCondLst>
                                  <p:childTnLst>
                                    <p:set>
                                      <p:cBhvr>
                                        <p:cTn id="359" dur="1" fill="hold">
                                          <p:stCondLst>
                                            <p:cond delay="0"/>
                                          </p:stCondLst>
                                        </p:cTn>
                                        <p:tgtEl>
                                          <p:spTgt spid="413913"/>
                                        </p:tgtEl>
                                        <p:attrNameLst>
                                          <p:attrName>style.visibility</p:attrName>
                                        </p:attrNameLst>
                                      </p:cBhvr>
                                      <p:to>
                                        <p:strVal val="visible"/>
                                      </p:to>
                                    </p:set>
                                    <p:animEffect transition="in" filter="dissolve">
                                      <p:cBhvr>
                                        <p:cTn id="360" dur="500"/>
                                        <p:tgtEl>
                                          <p:spTgt spid="413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51" grpId="0" animBg="1"/>
      <p:bldP spid="413752" grpId="0" animBg="1"/>
      <p:bldP spid="413753" grpId="0" animBg="1"/>
      <p:bldP spid="413754" grpId="0" animBg="1"/>
      <p:bldP spid="413758" grpId="0" animBg="1"/>
      <p:bldP spid="413760" grpId="0" animBg="1"/>
      <p:bldP spid="413761" grpId="0" animBg="1"/>
      <p:bldP spid="413762" grpId="0" animBg="1"/>
      <p:bldP spid="413763" grpId="0" animBg="1"/>
      <p:bldP spid="413786" grpId="0" animBg="1"/>
      <p:bldP spid="413788" grpId="0" animBg="1"/>
      <p:bldP spid="413790" grpId="0" animBg="1"/>
      <p:bldP spid="413809" grpId="0" animBg="1"/>
      <p:bldP spid="413810" grpId="0" animBg="1"/>
      <p:bldP spid="413813" grpId="0" animBg="1"/>
      <p:bldP spid="413815" grpId="0" animBg="1"/>
      <p:bldP spid="413817" grpId="0" animBg="1"/>
      <p:bldP spid="413819" grpId="0" animBg="1"/>
      <p:bldP spid="413821" grpId="0" animBg="1"/>
      <p:bldP spid="413823" grpId="0" animBg="1"/>
      <p:bldP spid="413825" grpId="0" animBg="1"/>
      <p:bldP spid="413827" grpId="0" animBg="1"/>
      <p:bldP spid="413829" grpId="0" animBg="1"/>
      <p:bldP spid="413865" grpId="0" animBg="1"/>
      <p:bldP spid="413884" grpId="0" animBg="1"/>
      <p:bldP spid="413886" grpId="0" animBg="1"/>
      <p:bldP spid="413888" grpId="0" animBg="1"/>
      <p:bldP spid="413907" grpId="0" animBg="1"/>
      <p:bldP spid="41390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99331"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99332" name="AutoShape 4"/>
          <p:cNvSpPr/>
          <p:nvPr/>
        </p:nvSpPr>
        <p:spPr>
          <a:xfrm>
            <a:off x="762000" y="7620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zh-CN" altLang="en-US" sz="3600" b="1" dirty="0">
                <a:solidFill>
                  <a:schemeClr val="tx2"/>
                </a:solidFill>
              </a:rPr>
              <a:t>启发能力的度量</a:t>
            </a:r>
            <a:r>
              <a:rPr lang="en-US" altLang="zh-CN" sz="3600" b="1" dirty="0">
                <a:solidFill>
                  <a:schemeClr val="tx2"/>
                </a:solidFill>
              </a:rPr>
              <a:t>……</a:t>
            </a:r>
            <a:r>
              <a:rPr lang="zh-CN" altLang="en-US" sz="3600" b="1" dirty="0">
                <a:solidFill>
                  <a:schemeClr val="tx2"/>
                </a:solidFill>
              </a:rPr>
              <a:t>有效分枝系数 </a:t>
            </a:r>
            <a:endParaRPr lang="zh-CN" altLang="en-US" sz="3600" b="1" dirty="0">
              <a:solidFill>
                <a:schemeClr val="tx2"/>
              </a:solidFill>
            </a:endParaRPr>
          </a:p>
        </p:txBody>
      </p:sp>
      <p:sp>
        <p:nvSpPr>
          <p:cNvPr id="310277" name="Rectangle 5"/>
          <p:cNvSpPr/>
          <p:nvPr/>
        </p:nvSpPr>
        <p:spPr>
          <a:xfrm>
            <a:off x="684213" y="2708275"/>
            <a:ext cx="8280400" cy="302577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533400" lvl="0" indent="-533400" eaLnBrk="1" hangingPunct="1">
              <a:lnSpc>
                <a:spcPct val="120000"/>
              </a:lnSpc>
              <a:buNone/>
            </a:pPr>
            <a:r>
              <a:rPr lang="en-US" altLang="zh-CN" b="1" dirty="0"/>
              <a:t>   </a:t>
            </a:r>
            <a:r>
              <a:rPr lang="zh-CN" altLang="en-US" b="1" dirty="0"/>
              <a:t>图</a:t>
            </a:r>
            <a:r>
              <a:rPr lang="en-US" altLang="zh-CN" b="1" dirty="0"/>
              <a:t>3.12</a:t>
            </a:r>
            <a:r>
              <a:rPr lang="zh-CN" altLang="en-US" b="1" dirty="0"/>
              <a:t>给出了不同</a:t>
            </a:r>
            <a:r>
              <a:rPr lang="en-US" altLang="zh-CN" b="1" dirty="0"/>
              <a:t>L</a:t>
            </a:r>
            <a:r>
              <a:rPr lang="zh-CN" altLang="en-US" b="1" dirty="0"/>
              <a:t>值</a:t>
            </a:r>
            <a:r>
              <a:rPr lang="en-US" altLang="zh-CN" b="1" dirty="0"/>
              <a:t>B</a:t>
            </a:r>
            <a:r>
              <a:rPr lang="zh-CN" altLang="en-US" b="1" dirty="0"/>
              <a:t>与</a:t>
            </a:r>
            <a:r>
              <a:rPr lang="en-US" altLang="zh-CN" b="1" dirty="0"/>
              <a:t>T</a:t>
            </a:r>
            <a:r>
              <a:rPr lang="zh-CN" altLang="en-US" b="1" dirty="0"/>
              <a:t>的关系</a:t>
            </a:r>
            <a:endParaRPr lang="zh-CN" altLang="en-US" b="1" dirty="0"/>
          </a:p>
          <a:p>
            <a:pPr marL="533400" lvl="0" indent="-533400" eaLnBrk="1" hangingPunct="1">
              <a:lnSpc>
                <a:spcPct val="120000"/>
              </a:lnSpc>
              <a:buNone/>
            </a:pPr>
            <a:r>
              <a:rPr lang="zh-CN" altLang="en-US" b="1" dirty="0"/>
              <a:t>   当</a:t>
            </a:r>
            <a:r>
              <a:rPr lang="en-US" altLang="zh-CN" b="1" dirty="0"/>
              <a:t>L=18</a:t>
            </a:r>
            <a:r>
              <a:rPr lang="zh-CN" altLang="en-US" b="1" dirty="0"/>
              <a:t>，</a:t>
            </a:r>
            <a:r>
              <a:rPr lang="en-US" altLang="zh-CN" b="1" dirty="0"/>
              <a:t>T=43</a:t>
            </a:r>
            <a:r>
              <a:rPr lang="zh-CN" altLang="en-US" b="1" dirty="0"/>
              <a:t>时</a:t>
            </a:r>
            <a:r>
              <a:rPr lang="en-US" altLang="zh-CN" b="1" dirty="0"/>
              <a:t>,          </a:t>
            </a:r>
            <a:endParaRPr lang="en-US" altLang="zh-CN" b="1" dirty="0"/>
          </a:p>
          <a:p>
            <a:pPr marL="533400" lvl="0" indent="-533400" eaLnBrk="1" hangingPunct="1">
              <a:lnSpc>
                <a:spcPct val="120000"/>
              </a:lnSpc>
              <a:buNone/>
            </a:pPr>
            <a:r>
              <a:rPr lang="en-US" altLang="zh-CN" b="1" dirty="0"/>
              <a:t>      </a:t>
            </a:r>
            <a:r>
              <a:rPr lang="zh-CN" altLang="en-US" b="1" dirty="0"/>
              <a:t>搜索树的有效分枝系数</a:t>
            </a:r>
            <a:r>
              <a:rPr lang="en-US" altLang="zh-CN" b="1" dirty="0"/>
              <a:t>B</a:t>
            </a:r>
            <a:r>
              <a:rPr lang="zh-CN" altLang="en-US" b="1" dirty="0"/>
              <a:t>大约为</a:t>
            </a:r>
            <a:r>
              <a:rPr lang="en-US" altLang="zh-CN" b="1" dirty="0"/>
              <a:t>:</a:t>
            </a:r>
            <a:endParaRPr lang="en-US" altLang="zh-CN" b="1" dirty="0"/>
          </a:p>
          <a:p>
            <a:pPr marL="533400" lvl="0" indent="-533400" eaLnBrk="1" hangingPunct="1">
              <a:lnSpc>
                <a:spcPct val="120000"/>
              </a:lnSpc>
              <a:buNone/>
            </a:pPr>
            <a:r>
              <a:rPr lang="en-US" altLang="zh-CN" b="1" dirty="0"/>
              <a:t>                                                 1.08</a:t>
            </a:r>
            <a:r>
              <a:rPr lang="zh-CN" altLang="en-US" b="1" dirty="0"/>
              <a:t>．</a:t>
            </a:r>
            <a:endParaRPr lang="zh-CN" altLang="en-US" b="1" dirty="0"/>
          </a:p>
          <a:p>
            <a:pPr marL="533400" lvl="0" indent="-533400" eaLnBrk="1" hangingPunct="1">
              <a:buNone/>
            </a:pPr>
            <a:endParaRPr lang="en-US" altLang="zh-CN"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0277">
                                            <p:txEl>
                                              <p:charRg st="0" end="22"/>
                                            </p:txEl>
                                          </p:spTgt>
                                        </p:tgtEl>
                                        <p:attrNameLst>
                                          <p:attrName>style.visibility</p:attrName>
                                        </p:attrNameLst>
                                      </p:cBhvr>
                                      <p:to>
                                        <p:strVal val="visible"/>
                                      </p:to>
                                    </p:set>
                                    <p:anim calcmode="lin" valueType="num">
                                      <p:cBhvr additive="base">
                                        <p:cTn id="7" dur="500" fill="hold"/>
                                        <p:tgtEl>
                                          <p:spTgt spid="310277">
                                            <p:txEl>
                                              <p:charRg st="0" end="2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0277">
                                            <p:txEl>
                                              <p:charRg st="0" end="2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0277">
                                            <p:txEl>
                                              <p:charRg st="22" end="48"/>
                                            </p:txEl>
                                          </p:spTgt>
                                        </p:tgtEl>
                                        <p:attrNameLst>
                                          <p:attrName>style.visibility</p:attrName>
                                        </p:attrNameLst>
                                      </p:cBhvr>
                                      <p:to>
                                        <p:strVal val="visible"/>
                                      </p:to>
                                    </p:set>
                                    <p:anim calcmode="lin" valueType="num">
                                      <p:cBhvr additive="base">
                                        <p:cTn id="13" dur="500" fill="hold"/>
                                        <p:tgtEl>
                                          <p:spTgt spid="310277">
                                            <p:txEl>
                                              <p:charRg st="22" end="4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0277">
                                            <p:txEl>
                                              <p:charRg st="22" end="4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0277">
                                            <p:txEl>
                                              <p:charRg st="48" end="70"/>
                                            </p:txEl>
                                          </p:spTgt>
                                        </p:tgtEl>
                                        <p:attrNameLst>
                                          <p:attrName>style.visibility</p:attrName>
                                        </p:attrNameLst>
                                      </p:cBhvr>
                                      <p:to>
                                        <p:strVal val="visible"/>
                                      </p:to>
                                    </p:set>
                                    <p:anim calcmode="lin" valueType="num">
                                      <p:cBhvr additive="base">
                                        <p:cTn id="19" dur="500" fill="hold"/>
                                        <p:tgtEl>
                                          <p:spTgt spid="310277">
                                            <p:txEl>
                                              <p:charRg st="48" end="7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0277">
                                            <p:txEl>
                                              <p:charRg st="48" end="7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0277">
                                            <p:txEl>
                                              <p:charRg st="70" end="125"/>
                                            </p:txEl>
                                          </p:spTgt>
                                        </p:tgtEl>
                                        <p:attrNameLst>
                                          <p:attrName>style.visibility</p:attrName>
                                        </p:attrNameLst>
                                      </p:cBhvr>
                                      <p:to>
                                        <p:strVal val="visible"/>
                                      </p:to>
                                    </p:set>
                                    <p:anim calcmode="lin" valueType="num">
                                      <p:cBhvr additive="base">
                                        <p:cTn id="25" dur="500" fill="hold"/>
                                        <p:tgtEl>
                                          <p:spTgt spid="310277">
                                            <p:txEl>
                                              <p:charRg st="70" end="12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0277">
                                            <p:txEl>
                                              <p:charRg st="70" end="12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00355"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100356" name="AutoShape 4"/>
          <p:cNvSpPr/>
          <p:nvPr/>
        </p:nvSpPr>
        <p:spPr>
          <a:xfrm>
            <a:off x="762000" y="7620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zh-CN" altLang="en-US" sz="3600" b="1" dirty="0">
                <a:solidFill>
                  <a:schemeClr val="tx2"/>
                </a:solidFill>
              </a:rPr>
              <a:t>启发能力的度量</a:t>
            </a:r>
            <a:r>
              <a:rPr lang="en-US" altLang="zh-CN" sz="3600" b="1" dirty="0">
                <a:solidFill>
                  <a:schemeClr val="tx2"/>
                </a:solidFill>
              </a:rPr>
              <a:t>……</a:t>
            </a:r>
            <a:r>
              <a:rPr lang="zh-CN" altLang="en-US" sz="3600" b="1" dirty="0">
                <a:solidFill>
                  <a:schemeClr val="tx2"/>
                </a:solidFill>
              </a:rPr>
              <a:t>有效分枝系数 </a:t>
            </a:r>
            <a:endParaRPr lang="zh-CN" altLang="en-US" sz="3600" b="1" dirty="0">
              <a:solidFill>
                <a:schemeClr val="tx2"/>
              </a:solidFill>
            </a:endParaRPr>
          </a:p>
        </p:txBody>
      </p:sp>
      <p:sp>
        <p:nvSpPr>
          <p:cNvPr id="311301" name="Rectangle 5"/>
          <p:cNvSpPr/>
          <p:nvPr/>
        </p:nvSpPr>
        <p:spPr>
          <a:xfrm>
            <a:off x="611188" y="2276475"/>
            <a:ext cx="8064500" cy="302577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533400" lvl="0" indent="-533400" algn="just" eaLnBrk="1" hangingPunct="1">
              <a:lnSpc>
                <a:spcPct val="120000"/>
              </a:lnSpc>
              <a:buNone/>
            </a:pPr>
            <a:r>
              <a:rPr lang="en-US" altLang="zh-CN" b="1" dirty="0"/>
              <a:t> </a:t>
            </a:r>
            <a:r>
              <a:rPr lang="zh-CN" altLang="en-US" b="1" dirty="0"/>
              <a:t>有效分枝系数与路径的长度无关，可以利用这一</a:t>
            </a:r>
            <a:endParaRPr lang="zh-CN" altLang="en-US" b="1" dirty="0"/>
          </a:p>
          <a:p>
            <a:pPr marL="533400" lvl="0" indent="-533400" algn="just" eaLnBrk="1" hangingPunct="1">
              <a:lnSpc>
                <a:spcPct val="120000"/>
              </a:lnSpc>
              <a:buNone/>
            </a:pPr>
            <a:r>
              <a:rPr lang="zh-CN" altLang="en-US" b="1" dirty="0"/>
              <a:t>事实预测不同深度的搜索所需产生的节点个数。</a:t>
            </a:r>
            <a:endParaRPr lang="zh-CN" altLang="en-US" b="1" dirty="0"/>
          </a:p>
          <a:p>
            <a:pPr marL="533400" lvl="0" indent="-533400" algn="just" eaLnBrk="1" hangingPunct="1">
              <a:lnSpc>
                <a:spcPct val="120000"/>
              </a:lnSpc>
              <a:buNone/>
            </a:pPr>
            <a:r>
              <a:rPr lang="zh-CN" altLang="en-US" b="1" dirty="0"/>
              <a:t>例  若用估价函数</a:t>
            </a:r>
            <a:r>
              <a:rPr lang="en-US" altLang="zh-CN" b="1" dirty="0"/>
              <a:t>f=g+p+3s</a:t>
            </a:r>
            <a:r>
              <a:rPr lang="zh-CN" altLang="en-US" b="1" dirty="0"/>
              <a:t>去解决一个复杂的八数码问题．</a:t>
            </a:r>
            <a:endParaRPr lang="zh-CN" altLang="en-US" b="1" dirty="0"/>
          </a:p>
          <a:p>
            <a:pPr marL="533400" lvl="0" indent="-533400" algn="just" eaLnBrk="1" hangingPunct="1">
              <a:lnSpc>
                <a:spcPct val="120000"/>
              </a:lnSpc>
              <a:buNone/>
            </a:pPr>
            <a:r>
              <a:rPr lang="zh-CN" altLang="en-US" b="1" dirty="0"/>
              <a:t>     设解路径长度</a:t>
            </a:r>
            <a:r>
              <a:rPr lang="en-US" altLang="zh-CN" b="1" dirty="0"/>
              <a:t>L=30</a:t>
            </a:r>
            <a:r>
              <a:rPr lang="zh-CN" altLang="en-US" b="1" dirty="0"/>
              <a:t>，</a:t>
            </a:r>
            <a:endParaRPr lang="zh-CN" altLang="en-US" b="1" dirty="0"/>
          </a:p>
          <a:p>
            <a:pPr marL="533400" lvl="0" indent="-533400" algn="just" eaLnBrk="1" hangingPunct="1">
              <a:lnSpc>
                <a:spcPct val="120000"/>
              </a:lnSpc>
              <a:buNone/>
            </a:pPr>
            <a:r>
              <a:rPr lang="zh-CN" altLang="en-US" b="1" dirty="0"/>
              <a:t>            有效分枝系数 </a:t>
            </a:r>
            <a:r>
              <a:rPr lang="en-US" altLang="zh-CN" b="1" dirty="0"/>
              <a:t>B=1.08</a:t>
            </a:r>
            <a:r>
              <a:rPr lang="zh-CN" altLang="en-US" b="1" dirty="0"/>
              <a:t>．</a:t>
            </a:r>
            <a:endParaRPr lang="zh-CN" altLang="en-US" b="1" dirty="0"/>
          </a:p>
          <a:p>
            <a:pPr marL="533400" lvl="0" indent="-533400" algn="just" eaLnBrk="1" hangingPunct="1">
              <a:lnSpc>
                <a:spcPct val="120000"/>
              </a:lnSpc>
              <a:buNone/>
            </a:pPr>
            <a:r>
              <a:rPr lang="zh-CN" altLang="en-US" b="1" dirty="0"/>
              <a:t>    则由图</a:t>
            </a:r>
            <a:r>
              <a:rPr lang="en-US" altLang="zh-CN" b="1" dirty="0"/>
              <a:t>3.12</a:t>
            </a:r>
            <a:r>
              <a:rPr lang="zh-CN" altLang="en-US" b="1" dirty="0"/>
              <a:t>知，所需产生节点的个数大约为</a:t>
            </a:r>
            <a:r>
              <a:rPr lang="en-US" altLang="zh-CN" b="1" dirty="0"/>
              <a:t>l20</a:t>
            </a:r>
            <a:endParaRPr lang="en-US" altLang="zh-CN"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1301">
                                            <p:txEl>
                                              <p:charRg st="0" end="23"/>
                                            </p:txEl>
                                          </p:spTgt>
                                        </p:tgtEl>
                                        <p:attrNameLst>
                                          <p:attrName>style.visibility</p:attrName>
                                        </p:attrNameLst>
                                      </p:cBhvr>
                                      <p:to>
                                        <p:strVal val="visible"/>
                                      </p:to>
                                    </p:set>
                                    <p:anim calcmode="lin" valueType="num">
                                      <p:cBhvr additive="base">
                                        <p:cTn id="7" dur="500" fill="hold"/>
                                        <p:tgtEl>
                                          <p:spTgt spid="311301">
                                            <p:txEl>
                                              <p:charRg st="0" end="2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1301">
                                            <p:txEl>
                                              <p:charRg st="0" end="2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1301">
                                            <p:txEl>
                                              <p:charRg st="23" end="45"/>
                                            </p:txEl>
                                          </p:spTgt>
                                        </p:tgtEl>
                                        <p:attrNameLst>
                                          <p:attrName>style.visibility</p:attrName>
                                        </p:attrNameLst>
                                      </p:cBhvr>
                                      <p:to>
                                        <p:strVal val="visible"/>
                                      </p:to>
                                    </p:set>
                                    <p:anim calcmode="lin" valueType="num">
                                      <p:cBhvr additive="base">
                                        <p:cTn id="13" dur="500" fill="hold"/>
                                        <p:tgtEl>
                                          <p:spTgt spid="311301">
                                            <p:txEl>
                                              <p:charRg st="23" end="4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1301">
                                            <p:txEl>
                                              <p:charRg st="23" end="4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1301">
                                            <p:txEl>
                                              <p:charRg st="45" end="77"/>
                                            </p:txEl>
                                          </p:spTgt>
                                        </p:tgtEl>
                                        <p:attrNameLst>
                                          <p:attrName>style.visibility</p:attrName>
                                        </p:attrNameLst>
                                      </p:cBhvr>
                                      <p:to>
                                        <p:strVal val="visible"/>
                                      </p:to>
                                    </p:set>
                                    <p:anim calcmode="lin" valueType="num">
                                      <p:cBhvr additive="base">
                                        <p:cTn id="19" dur="500" fill="hold"/>
                                        <p:tgtEl>
                                          <p:spTgt spid="311301">
                                            <p:txEl>
                                              <p:charRg st="45" end="7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1301">
                                            <p:txEl>
                                              <p:charRg st="45" end="7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1301">
                                            <p:txEl>
                                              <p:charRg st="77" end="94"/>
                                            </p:txEl>
                                          </p:spTgt>
                                        </p:tgtEl>
                                        <p:attrNameLst>
                                          <p:attrName>style.visibility</p:attrName>
                                        </p:attrNameLst>
                                      </p:cBhvr>
                                      <p:to>
                                        <p:strVal val="visible"/>
                                      </p:to>
                                    </p:set>
                                    <p:anim calcmode="lin" valueType="num">
                                      <p:cBhvr additive="base">
                                        <p:cTn id="25" dur="500" fill="hold"/>
                                        <p:tgtEl>
                                          <p:spTgt spid="311301">
                                            <p:txEl>
                                              <p:charRg st="77" end="9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1301">
                                            <p:txEl>
                                              <p:charRg st="77" end="9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1301">
                                            <p:txEl>
                                              <p:charRg st="94" end="121"/>
                                            </p:txEl>
                                          </p:spTgt>
                                        </p:tgtEl>
                                        <p:attrNameLst>
                                          <p:attrName>style.visibility</p:attrName>
                                        </p:attrNameLst>
                                      </p:cBhvr>
                                      <p:to>
                                        <p:strVal val="visible"/>
                                      </p:to>
                                    </p:set>
                                    <p:anim calcmode="lin" valueType="num">
                                      <p:cBhvr additive="base">
                                        <p:cTn id="31" dur="500" fill="hold"/>
                                        <p:tgtEl>
                                          <p:spTgt spid="311301">
                                            <p:txEl>
                                              <p:charRg st="94" end="12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1301">
                                            <p:txEl>
                                              <p:charRg st="94" end="12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11301">
                                            <p:txEl>
                                              <p:charRg st="121" end="150"/>
                                            </p:txEl>
                                          </p:spTgt>
                                        </p:tgtEl>
                                        <p:attrNameLst>
                                          <p:attrName>style.visibility</p:attrName>
                                        </p:attrNameLst>
                                      </p:cBhvr>
                                      <p:to>
                                        <p:strVal val="visible"/>
                                      </p:to>
                                    </p:set>
                                    <p:anim calcmode="lin" valueType="num">
                                      <p:cBhvr additive="base">
                                        <p:cTn id="37" dur="500" fill="hold"/>
                                        <p:tgtEl>
                                          <p:spTgt spid="311301">
                                            <p:txEl>
                                              <p:charRg st="121" end="15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1301">
                                            <p:txEl>
                                              <p:charRg st="121" end="1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01379"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101380" name="AutoShape 4"/>
          <p:cNvSpPr/>
          <p:nvPr/>
        </p:nvSpPr>
        <p:spPr>
          <a:xfrm>
            <a:off x="762000" y="7620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zh-CN" altLang="en-US" sz="3600" b="1" dirty="0">
                <a:solidFill>
                  <a:schemeClr val="tx2"/>
                </a:solidFill>
              </a:rPr>
              <a:t>启发能力的度量</a:t>
            </a:r>
            <a:r>
              <a:rPr lang="en-US" altLang="zh-CN" sz="3600" b="1" dirty="0">
                <a:solidFill>
                  <a:schemeClr val="tx2"/>
                </a:solidFill>
              </a:rPr>
              <a:t>……</a:t>
            </a:r>
            <a:r>
              <a:rPr lang="zh-CN" altLang="en-US" sz="3600" b="1" dirty="0">
                <a:solidFill>
                  <a:schemeClr val="tx2"/>
                </a:solidFill>
              </a:rPr>
              <a:t>有效分枝系数 </a:t>
            </a:r>
            <a:endParaRPr lang="zh-CN" altLang="en-US" sz="3600" b="1" dirty="0">
              <a:solidFill>
                <a:schemeClr val="tx2"/>
              </a:solidFill>
            </a:endParaRPr>
          </a:p>
        </p:txBody>
      </p:sp>
      <p:sp>
        <p:nvSpPr>
          <p:cNvPr id="312325" name="Rectangle 5"/>
          <p:cNvSpPr/>
          <p:nvPr/>
        </p:nvSpPr>
        <p:spPr>
          <a:xfrm>
            <a:off x="684213" y="2781300"/>
            <a:ext cx="7848600" cy="1873250"/>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533400" lvl="0" indent="-533400" algn="just" eaLnBrk="1" hangingPunct="1">
              <a:lnSpc>
                <a:spcPct val="140000"/>
              </a:lnSpc>
              <a:buNone/>
            </a:pPr>
            <a:r>
              <a:rPr lang="en-US" altLang="zh-CN" b="1" dirty="0"/>
              <a:t>    </a:t>
            </a:r>
            <a:r>
              <a:rPr lang="zh-CN" altLang="en-US" b="1" dirty="0"/>
              <a:t>图</a:t>
            </a:r>
            <a:r>
              <a:rPr lang="en-US" altLang="zh-CN" b="1" dirty="0"/>
              <a:t>3.13</a:t>
            </a:r>
            <a:r>
              <a:rPr lang="zh-CN" altLang="en-US" b="1" dirty="0"/>
              <a:t>给出了在不同的</a:t>
            </a:r>
            <a:r>
              <a:rPr lang="en-US" altLang="zh-CN" b="1" dirty="0"/>
              <a:t>B</a:t>
            </a:r>
            <a:r>
              <a:rPr lang="zh-CN" altLang="en-US" b="1" dirty="0"/>
              <a:t>值下渗透度随路径长度的变化曲线．</a:t>
            </a:r>
            <a:endParaRPr lang="zh-CN" altLang="en-US" b="1" dirty="0"/>
          </a:p>
          <a:p>
            <a:pPr marL="533400" lvl="0" indent="-533400" algn="just" eaLnBrk="1" hangingPunct="1">
              <a:lnSpc>
                <a:spcPct val="140000"/>
              </a:lnSpc>
              <a:buNone/>
            </a:pPr>
            <a:r>
              <a:rPr lang="zh-CN" altLang="en-US" b="1" dirty="0"/>
              <a:t>    由图中可以看出，同样的有效分枝系数，渗透度随路径的深度下降．</a:t>
            </a:r>
            <a:endParaRPr lang="zh-CN" altLang="en-US"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2325">
                                            <p:txEl>
                                              <p:charRg st="0" end="34"/>
                                            </p:txEl>
                                          </p:spTgt>
                                        </p:tgtEl>
                                        <p:attrNameLst>
                                          <p:attrName>style.visibility</p:attrName>
                                        </p:attrNameLst>
                                      </p:cBhvr>
                                      <p:to>
                                        <p:strVal val="visible"/>
                                      </p:to>
                                    </p:set>
                                    <p:anim calcmode="lin" valueType="num">
                                      <p:cBhvr additive="base">
                                        <p:cTn id="7" dur="500" fill="hold"/>
                                        <p:tgtEl>
                                          <p:spTgt spid="312325">
                                            <p:txEl>
                                              <p:charRg st="0" end="3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2325">
                                            <p:txEl>
                                              <p:charRg st="0" end="3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2325">
                                            <p:txEl>
                                              <p:charRg st="34" end="69"/>
                                            </p:txEl>
                                          </p:spTgt>
                                        </p:tgtEl>
                                        <p:attrNameLst>
                                          <p:attrName>style.visibility</p:attrName>
                                        </p:attrNameLst>
                                      </p:cBhvr>
                                      <p:to>
                                        <p:strVal val="visible"/>
                                      </p:to>
                                    </p:set>
                                    <p:anim calcmode="lin" valueType="num">
                                      <p:cBhvr additive="base">
                                        <p:cTn id="13" dur="500" fill="hold"/>
                                        <p:tgtEl>
                                          <p:spTgt spid="312325">
                                            <p:txEl>
                                              <p:charRg st="34" end="6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2325">
                                            <p:txEl>
                                              <p:charRg st="34" end="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02403"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102404" name="AutoShape 4"/>
          <p:cNvSpPr/>
          <p:nvPr/>
        </p:nvSpPr>
        <p:spPr>
          <a:xfrm>
            <a:off x="762000" y="7620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zh-CN" altLang="en-US" sz="3600" b="1" dirty="0">
                <a:solidFill>
                  <a:schemeClr val="tx2"/>
                </a:solidFill>
              </a:rPr>
              <a:t>本章小结 </a:t>
            </a:r>
            <a:endParaRPr lang="zh-CN" altLang="en-US" sz="3600" b="1" dirty="0">
              <a:solidFill>
                <a:schemeClr val="tx2"/>
              </a:solidFill>
            </a:endParaRPr>
          </a:p>
        </p:txBody>
      </p:sp>
      <p:sp>
        <p:nvSpPr>
          <p:cNvPr id="313349" name="Rectangle 5"/>
          <p:cNvSpPr/>
          <p:nvPr/>
        </p:nvSpPr>
        <p:spPr>
          <a:xfrm>
            <a:off x="755650" y="2781300"/>
            <a:ext cx="7632700" cy="1873250"/>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533400" lvl="0" indent="-533400" algn="just" eaLnBrk="1" hangingPunct="1">
              <a:lnSpc>
                <a:spcPct val="140000"/>
              </a:lnSpc>
            </a:pPr>
            <a:r>
              <a:rPr lang="zh-CN" altLang="en-US" b="1" dirty="0"/>
              <a:t>回溯算法</a:t>
            </a:r>
            <a:r>
              <a:rPr lang="en-US" altLang="zh-CN" b="1" dirty="0"/>
              <a:t>BACKTRACK</a:t>
            </a:r>
            <a:endParaRPr lang="en-US" altLang="zh-CN" b="1" dirty="0"/>
          </a:p>
          <a:p>
            <a:pPr marL="533400" lvl="0" indent="-533400" algn="just" eaLnBrk="1" hangingPunct="1">
              <a:lnSpc>
                <a:spcPct val="140000"/>
              </a:lnSpc>
            </a:pPr>
            <a:r>
              <a:rPr lang="zh-CN" altLang="en-US" b="1" dirty="0"/>
              <a:t>图搜索算法</a:t>
            </a:r>
            <a:r>
              <a:rPr lang="en-US" altLang="zh-CN" b="1" dirty="0"/>
              <a:t>GRAPHSEARCH</a:t>
            </a:r>
            <a:endParaRPr lang="en-US" altLang="zh-CN" b="1" dirty="0"/>
          </a:p>
          <a:p>
            <a:pPr marL="533400" lvl="0" indent="-533400" algn="just" eaLnBrk="1" hangingPunct="1">
              <a:lnSpc>
                <a:spcPct val="140000"/>
              </a:lnSpc>
            </a:pPr>
            <a:r>
              <a:rPr lang="zh-CN" altLang="en-US" b="1" dirty="0"/>
              <a:t>启发式图搜索过程</a:t>
            </a:r>
            <a:r>
              <a:rPr lang="zh-CN" altLang="en-US" dirty="0"/>
              <a:t> </a:t>
            </a:r>
            <a:endParaRPr lang="zh-CN" altLang="en-US" dirty="0"/>
          </a:p>
          <a:p>
            <a:pPr marL="533400" lvl="0" indent="-533400" algn="just" eaLnBrk="1" hangingPunct="1">
              <a:lnSpc>
                <a:spcPct val="140000"/>
              </a:lnSpc>
            </a:pPr>
            <a:r>
              <a:rPr lang="en-US" altLang="zh-CN" b="1" dirty="0"/>
              <a:t>A*</a:t>
            </a:r>
            <a:r>
              <a:rPr lang="zh-CN" altLang="en-US" b="1" dirty="0"/>
              <a:t>算法的可采纳性</a:t>
            </a:r>
            <a:r>
              <a:rPr lang="zh-CN" altLang="en-US" dirty="0"/>
              <a:t> </a:t>
            </a:r>
            <a:endParaRPr lang="zh-CN" altLang="en-US"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3349">
                                            <p:txEl>
                                              <p:charRg st="0" end="14"/>
                                            </p:txEl>
                                          </p:spTgt>
                                        </p:tgtEl>
                                        <p:attrNameLst>
                                          <p:attrName>style.visibility</p:attrName>
                                        </p:attrNameLst>
                                      </p:cBhvr>
                                      <p:to>
                                        <p:strVal val="visible"/>
                                      </p:to>
                                    </p:set>
                                    <p:anim calcmode="lin" valueType="num">
                                      <p:cBhvr additive="base">
                                        <p:cTn id="7" dur="500" fill="hold"/>
                                        <p:tgtEl>
                                          <p:spTgt spid="313349">
                                            <p:txEl>
                                              <p:charRg st="0"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3349">
                                            <p:txEl>
                                              <p:charRg st="0" end="1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3349">
                                            <p:txEl>
                                              <p:charRg st="14" end="31"/>
                                            </p:txEl>
                                          </p:spTgt>
                                        </p:tgtEl>
                                        <p:attrNameLst>
                                          <p:attrName>style.visibility</p:attrName>
                                        </p:attrNameLst>
                                      </p:cBhvr>
                                      <p:to>
                                        <p:strVal val="visible"/>
                                      </p:to>
                                    </p:set>
                                    <p:anim calcmode="lin" valueType="num">
                                      <p:cBhvr additive="base">
                                        <p:cTn id="13" dur="500" fill="hold"/>
                                        <p:tgtEl>
                                          <p:spTgt spid="313349">
                                            <p:txEl>
                                              <p:charRg st="14" end="3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3349">
                                            <p:txEl>
                                              <p:charRg st="14" end="3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3349">
                                            <p:txEl>
                                              <p:charRg st="31" end="41"/>
                                            </p:txEl>
                                          </p:spTgt>
                                        </p:tgtEl>
                                        <p:attrNameLst>
                                          <p:attrName>style.visibility</p:attrName>
                                        </p:attrNameLst>
                                      </p:cBhvr>
                                      <p:to>
                                        <p:strVal val="visible"/>
                                      </p:to>
                                    </p:set>
                                    <p:anim calcmode="lin" valueType="num">
                                      <p:cBhvr additive="base">
                                        <p:cTn id="19" dur="500" fill="hold"/>
                                        <p:tgtEl>
                                          <p:spTgt spid="313349">
                                            <p:txEl>
                                              <p:charRg st="31" end="4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3349">
                                            <p:txEl>
                                              <p:charRg st="31" end="4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3349">
                                            <p:txEl>
                                              <p:charRg st="41" end="52"/>
                                            </p:txEl>
                                          </p:spTgt>
                                        </p:tgtEl>
                                        <p:attrNameLst>
                                          <p:attrName>style.visibility</p:attrName>
                                        </p:attrNameLst>
                                      </p:cBhvr>
                                      <p:to>
                                        <p:strVal val="visible"/>
                                      </p:to>
                                    </p:set>
                                    <p:anim calcmode="lin" valueType="num">
                                      <p:cBhvr additive="base">
                                        <p:cTn id="25" dur="500" fill="hold"/>
                                        <p:tgtEl>
                                          <p:spTgt spid="313349">
                                            <p:txEl>
                                              <p:charRg st="41" end="5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3349">
                                            <p:txEl>
                                              <p:charRg st="41" end="5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日期占位符 1"/>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03427" name="灯片编号占位符 3"/>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103428" name="AutoShape 4"/>
          <p:cNvSpPr/>
          <p:nvPr/>
        </p:nvSpPr>
        <p:spPr>
          <a:xfrm>
            <a:off x="762000" y="762000"/>
            <a:ext cx="7924800" cy="1143000"/>
          </a:xfrm>
          <a:prstGeom prst="roundRect">
            <a:avLst>
              <a:gd name="adj" fmla="val 21667"/>
            </a:avLst>
          </a:prstGeom>
          <a:noFill/>
          <a:ln w="9525">
            <a:noFill/>
          </a:ln>
        </p:spPr>
        <p:txBody>
          <a:bodyPr anchor="b" anchorCtr="0"/>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lnSpc>
                <a:spcPct val="90000"/>
              </a:lnSpc>
              <a:spcBef>
                <a:spcPct val="0"/>
              </a:spcBef>
              <a:buClrTx/>
              <a:buSzTx/>
              <a:buFontTx/>
              <a:buNone/>
            </a:pPr>
            <a:r>
              <a:rPr lang="zh-CN" altLang="en-US" sz="3600" b="1" dirty="0">
                <a:solidFill>
                  <a:schemeClr val="tx2"/>
                </a:solidFill>
              </a:rPr>
              <a:t>小结 </a:t>
            </a:r>
            <a:endParaRPr lang="zh-CN" altLang="en-US" sz="3600" b="1" dirty="0">
              <a:solidFill>
                <a:schemeClr val="tx2"/>
              </a:solidFill>
            </a:endParaRPr>
          </a:p>
        </p:txBody>
      </p:sp>
      <p:sp>
        <p:nvSpPr>
          <p:cNvPr id="314373" name="Rectangle 5"/>
          <p:cNvSpPr/>
          <p:nvPr/>
        </p:nvSpPr>
        <p:spPr>
          <a:xfrm>
            <a:off x="684213" y="2349500"/>
            <a:ext cx="7632700" cy="1873250"/>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533400" lvl="0" indent="-533400" algn="just" eaLnBrk="1" hangingPunct="1">
              <a:lnSpc>
                <a:spcPct val="140000"/>
              </a:lnSpc>
            </a:pPr>
            <a:r>
              <a:rPr lang="en-US" altLang="zh-CN" b="1" dirty="0"/>
              <a:t>A*</a:t>
            </a:r>
            <a:r>
              <a:rPr lang="zh-CN" altLang="en-US" b="1" dirty="0"/>
              <a:t>算法的比较</a:t>
            </a:r>
            <a:r>
              <a:rPr lang="zh-CN" altLang="en-US" dirty="0"/>
              <a:t> </a:t>
            </a:r>
            <a:endParaRPr lang="zh-CN" altLang="en-US" dirty="0"/>
          </a:p>
          <a:p>
            <a:pPr marL="533400" lvl="0" indent="-533400" algn="just" eaLnBrk="1" hangingPunct="1">
              <a:lnSpc>
                <a:spcPct val="140000"/>
              </a:lnSpc>
            </a:pPr>
            <a:r>
              <a:rPr lang="zh-CN" altLang="en-US" b="1" dirty="0"/>
              <a:t>单调限制及性质</a:t>
            </a:r>
            <a:endParaRPr lang="zh-CN" altLang="en-US" b="1" dirty="0"/>
          </a:p>
          <a:p>
            <a:pPr marL="533400" lvl="0" indent="-533400" algn="just" eaLnBrk="1" hangingPunct="1">
              <a:lnSpc>
                <a:spcPct val="140000"/>
              </a:lnSpc>
            </a:pPr>
            <a:r>
              <a:rPr lang="zh-CN" altLang="en-US" b="1" dirty="0"/>
              <a:t>算法</a:t>
            </a:r>
            <a:r>
              <a:rPr lang="en-US" altLang="zh-CN" b="1" dirty="0"/>
              <a:t>A</a:t>
            </a:r>
            <a:r>
              <a:rPr lang="zh-CN" altLang="en-US" b="1" dirty="0"/>
              <a:t>的启发能力</a:t>
            </a:r>
            <a:r>
              <a:rPr lang="zh-CN" altLang="en-US" dirty="0"/>
              <a:t> </a:t>
            </a:r>
            <a:endParaRPr lang="zh-CN" altLang="en-US" b="1" dirty="0"/>
          </a:p>
          <a:p>
            <a:pPr marL="533400" lvl="0" indent="-533400" algn="just" eaLnBrk="1" hangingPunct="1">
              <a:lnSpc>
                <a:spcPct val="140000"/>
              </a:lnSpc>
            </a:pPr>
            <a:r>
              <a:rPr lang="zh-CN" altLang="en-US" b="1" dirty="0"/>
              <a:t>启发能力的度量</a:t>
            </a:r>
            <a:r>
              <a:rPr lang="zh-CN" altLang="en-US" dirty="0"/>
              <a:t> </a:t>
            </a:r>
            <a:endParaRPr lang="zh-CN" altLang="en-US" b="1" dirty="0"/>
          </a:p>
          <a:p>
            <a:pPr marL="533400" lvl="0" indent="-533400" algn="just" eaLnBrk="1" hangingPunct="1">
              <a:lnSpc>
                <a:spcPct val="140000"/>
              </a:lnSpc>
            </a:pPr>
            <a:endParaRPr lang="en-US" altLang="zh-CN" dirty="0"/>
          </a:p>
        </p:txBody>
      </p:sp>
      <p:sp>
        <p:nvSpPr>
          <p:cNvPr id="103430" name="矩形 1"/>
          <p:cNvSpPr/>
          <p:nvPr/>
        </p:nvSpPr>
        <p:spPr>
          <a:xfrm>
            <a:off x="1419225" y="5172075"/>
            <a:ext cx="6610350" cy="9239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spcBef>
                <a:spcPct val="0"/>
              </a:spcBef>
              <a:buClrTx/>
              <a:buSzTx/>
              <a:buFontTx/>
              <a:buNone/>
            </a:pPr>
            <a:r>
              <a:rPr lang="en-US" altLang="zh-CN" sz="1800" dirty="0">
                <a:solidFill>
                  <a:srgbClr val="333333"/>
                </a:solidFill>
                <a:latin typeface="PingFang SC"/>
              </a:rPr>
              <a:t>P. E. Hart, N. J. Nilsson, and B. Raphael. A formal basis for the heuristic determination of minimum cost paths in graphs. IEEE Trans. Syst. Sci. and Cybernetics, SSC-4(2):100-107, 1968</a:t>
            </a:r>
            <a:endParaRPr lang="zh-CN" altLang="en-US" sz="1800"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4373">
                                            <p:txEl>
                                              <p:charRg st="0"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14373">
                                            <p:txEl>
                                              <p:charRg st="9" end="17"/>
                                            </p:txEl>
                                          </p:spTgt>
                                        </p:tgtEl>
                                        <p:attrNameLst>
                                          <p:attrName>style.visibility</p:attrName>
                                        </p:attrNameLst>
                                      </p:cBhvr>
                                      <p:to>
                                        <p:strVal val="visible"/>
                                      </p:to>
                                    </p:set>
                                    <p:anim calcmode="lin" valueType="num">
                                      <p:cBhvr additive="base">
                                        <p:cTn id="11" dur="500" fill="hold"/>
                                        <p:tgtEl>
                                          <p:spTgt spid="314373">
                                            <p:txEl>
                                              <p:charRg st="9" end="1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4373">
                                            <p:txEl>
                                              <p:charRg st="9" end="1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4373">
                                            <p:txEl>
                                              <p:charRg st="17" end="27"/>
                                            </p:txEl>
                                          </p:spTgt>
                                        </p:tgtEl>
                                        <p:attrNameLst>
                                          <p:attrName>style.visibility</p:attrName>
                                        </p:attrNameLst>
                                      </p:cBhvr>
                                      <p:to>
                                        <p:strVal val="visible"/>
                                      </p:to>
                                    </p:set>
                                    <p:anim calcmode="lin" valueType="num">
                                      <p:cBhvr additive="base">
                                        <p:cTn id="17" dur="500" fill="hold"/>
                                        <p:tgtEl>
                                          <p:spTgt spid="314373">
                                            <p:txEl>
                                              <p:charRg st="17" end="2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14373">
                                            <p:txEl>
                                              <p:charRg st="17" end="2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14373">
                                            <p:txEl>
                                              <p:charRg st="27" end="36"/>
                                            </p:txEl>
                                          </p:spTgt>
                                        </p:tgtEl>
                                        <p:attrNameLst>
                                          <p:attrName>style.visibility</p:attrName>
                                        </p:attrNameLst>
                                      </p:cBhvr>
                                      <p:to>
                                        <p:strVal val="visible"/>
                                      </p:to>
                                    </p:set>
                                    <p:animEffect transition="in" filter="box(in)">
                                      <p:cBhvr>
                                        <p:cTn id="23" dur="500"/>
                                        <p:tgtEl>
                                          <p:spTgt spid="314373">
                                            <p:txEl>
                                              <p:charRg st="27" end="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04451"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104452" name="Text Box 9"/>
          <p:cNvSpPr txBox="1"/>
          <p:nvPr/>
        </p:nvSpPr>
        <p:spPr>
          <a:xfrm>
            <a:off x="2046288" y="1169988"/>
            <a:ext cx="5562600" cy="7620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50000"/>
              </a:spcBef>
              <a:buClrTx/>
              <a:buSzTx/>
              <a:buFontTx/>
              <a:buNone/>
            </a:pPr>
            <a:r>
              <a:rPr lang="zh-CN" altLang="en-US" sz="4400" b="1" dirty="0">
                <a:solidFill>
                  <a:srgbClr val="0000FF"/>
                </a:solidFill>
                <a:latin typeface="Comic Sans MS" panose="030F0702030302020204" pitchFamily="66" charset="0"/>
              </a:rPr>
              <a:t>度量问题求解的性能</a:t>
            </a:r>
            <a:endParaRPr lang="zh-CN" altLang="en-US" sz="4400" b="1" dirty="0">
              <a:solidFill>
                <a:srgbClr val="0000FF"/>
              </a:solidFill>
              <a:latin typeface="Comic Sans MS" panose="030F0702030302020204" pitchFamily="66" charset="0"/>
            </a:endParaRPr>
          </a:p>
        </p:txBody>
      </p:sp>
      <p:sp>
        <p:nvSpPr>
          <p:cNvPr id="104453" name="Text Box 10"/>
          <p:cNvSpPr txBox="1"/>
          <p:nvPr/>
        </p:nvSpPr>
        <p:spPr>
          <a:xfrm>
            <a:off x="827088" y="2389188"/>
            <a:ext cx="8458200" cy="97472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50000"/>
              </a:spcBef>
              <a:buClrTx/>
              <a:buSzTx/>
              <a:buFontTx/>
              <a:buNone/>
            </a:pPr>
            <a:r>
              <a:rPr lang="zh-CN" altLang="en-US" sz="3200" b="1" dirty="0">
                <a:solidFill>
                  <a:srgbClr val="000000"/>
                </a:solidFill>
                <a:latin typeface="Comic Sans MS" panose="030F0702030302020204" pitchFamily="66" charset="0"/>
              </a:rPr>
              <a:t>完备性：当问题有解时，这个算法是否能保证找到一个解？</a:t>
            </a:r>
            <a:endParaRPr lang="zh-CN" altLang="en-US" sz="3200" b="1" dirty="0">
              <a:solidFill>
                <a:srgbClr val="000000"/>
              </a:solidFill>
              <a:latin typeface="Comic Sans MS" panose="030F0702030302020204" pitchFamily="66" charset="0"/>
            </a:endParaRPr>
          </a:p>
        </p:txBody>
      </p:sp>
      <p:sp>
        <p:nvSpPr>
          <p:cNvPr id="104454" name="Text Box 11"/>
          <p:cNvSpPr txBox="1"/>
          <p:nvPr/>
        </p:nvSpPr>
        <p:spPr>
          <a:xfrm>
            <a:off x="903288" y="5818188"/>
            <a:ext cx="8534400" cy="106680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50000"/>
              </a:spcBef>
              <a:buClrTx/>
              <a:buSzTx/>
              <a:buFontTx/>
              <a:buNone/>
            </a:pPr>
            <a:r>
              <a:rPr lang="zh-CN" altLang="en-US" sz="3200" b="1" dirty="0">
                <a:solidFill>
                  <a:srgbClr val="000000"/>
                </a:solidFill>
                <a:latin typeface="Comic Sans MS" panose="030F0702030302020204" pitchFamily="66" charset="0"/>
              </a:rPr>
              <a:t>空间复杂度：执行搜索的过程中需要多少内存？</a:t>
            </a:r>
            <a:endParaRPr lang="zh-CN" altLang="en-US" sz="3200" b="1" dirty="0">
              <a:solidFill>
                <a:srgbClr val="000000"/>
              </a:solidFill>
              <a:latin typeface="Comic Sans MS" panose="030F0702030302020204" pitchFamily="66" charset="0"/>
            </a:endParaRPr>
          </a:p>
        </p:txBody>
      </p:sp>
      <p:sp>
        <p:nvSpPr>
          <p:cNvPr id="104455" name="Text Box 12"/>
          <p:cNvSpPr txBox="1"/>
          <p:nvPr/>
        </p:nvSpPr>
        <p:spPr>
          <a:xfrm>
            <a:off x="903288" y="4827588"/>
            <a:ext cx="8458200" cy="1066800"/>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50000"/>
              </a:spcBef>
              <a:buClrTx/>
              <a:buSzTx/>
              <a:buFontTx/>
              <a:buNone/>
            </a:pPr>
            <a:r>
              <a:rPr lang="zh-CN" altLang="en-US" sz="3200" b="1" dirty="0">
                <a:solidFill>
                  <a:srgbClr val="000000"/>
                </a:solidFill>
                <a:latin typeface="Comic Sans MS" panose="030F0702030302020204" pitchFamily="66" charset="0"/>
              </a:rPr>
              <a:t>时间复杂度：找到一个解需要花费多少长时间？</a:t>
            </a:r>
            <a:endParaRPr lang="zh-CN" altLang="en-US" sz="3200" b="1" dirty="0">
              <a:solidFill>
                <a:srgbClr val="000000"/>
              </a:solidFill>
              <a:latin typeface="Comic Sans MS" panose="030F0702030302020204" pitchFamily="66" charset="0"/>
            </a:endParaRPr>
          </a:p>
        </p:txBody>
      </p:sp>
      <p:sp>
        <p:nvSpPr>
          <p:cNvPr id="104456" name="Text Box 13"/>
          <p:cNvSpPr txBox="1"/>
          <p:nvPr/>
        </p:nvSpPr>
        <p:spPr>
          <a:xfrm>
            <a:off x="903288" y="3836988"/>
            <a:ext cx="8458200" cy="579437"/>
          </a:xfrm>
          <a:prstGeom prst="rect">
            <a:avLst/>
          </a:prstGeom>
          <a:noFill/>
          <a:ln w="9525">
            <a:noFill/>
          </a:ln>
        </p:spPr>
        <p:txBody>
          <a:bodyPr lIns="0" rIns="0">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eaLnBrk="1" hangingPunct="1">
              <a:spcBef>
                <a:spcPct val="50000"/>
              </a:spcBef>
              <a:buClrTx/>
              <a:buSzTx/>
              <a:buFontTx/>
              <a:buNone/>
            </a:pPr>
            <a:r>
              <a:rPr lang="zh-CN" altLang="en-US" sz="3200" b="1" dirty="0">
                <a:solidFill>
                  <a:srgbClr val="000000"/>
                </a:solidFill>
                <a:latin typeface="Comic Sans MS" panose="030F0702030302020204" pitchFamily="66" charset="0"/>
              </a:rPr>
              <a:t>最优性：该搜索策略是否能找到最优解？</a:t>
            </a:r>
            <a:endParaRPr lang="zh-CN" altLang="en-US" sz="3200" b="1" dirty="0">
              <a:solidFill>
                <a:srgbClr val="000000"/>
              </a:solidFill>
              <a:latin typeface="Comic Sans MS" panose="030F0702030302020204" pitchFamily="66" charset="0"/>
            </a:endParaRPr>
          </a:p>
        </p:txBody>
      </p:sp>
    </p:spTree>
  </p:cSld>
  <p:clrMapOvr>
    <a:masterClrMapping/>
  </p:clrMapOvr>
  <p:transition spd="med">
    <p:rand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标题 1"/>
          <p:cNvSpPr>
            <a:spLocks noGrp="1"/>
          </p:cNvSpPr>
          <p:nvPr>
            <p:ph type="title"/>
          </p:nvPr>
        </p:nvSpPr>
        <p:spPr>
          <a:ln/>
        </p:spPr>
        <p:txBody>
          <a:bodyPr vert="horz" wrap="square" lIns="91440" tIns="45720" rIns="91440" bIns="45720" anchor="b" anchorCtr="0"/>
          <a:p>
            <a:endParaRPr lang="zh-CN" altLang="en-US" dirty="0"/>
          </a:p>
        </p:txBody>
      </p:sp>
      <p:sp>
        <p:nvSpPr>
          <p:cNvPr id="105475" name="内容占位符 2"/>
          <p:cNvSpPr>
            <a:spLocks noGrp="1"/>
          </p:cNvSpPr>
          <p:nvPr>
            <p:ph idx="1"/>
          </p:nvPr>
        </p:nvSpPr>
        <p:spPr>
          <a:ln/>
        </p:spPr>
        <p:txBody>
          <a:bodyPr vert="horz" wrap="square" lIns="91440" tIns="45720" rIns="91440" bIns="45720" anchor="t" anchorCtr="0"/>
          <a:p>
            <a:r>
              <a:rPr lang="en-US" altLang="zh-CN" dirty="0"/>
              <a:t>http://theory.stanford.edu/~amitp/GameProgramming/AStarComparison.html#algorithms</a:t>
            </a:r>
            <a:endParaRPr lang="zh-CN" altLang="en-US" dirty="0"/>
          </a:p>
        </p:txBody>
      </p:sp>
      <p:sp>
        <p:nvSpPr>
          <p:cNvPr id="105476"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05477"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pic>
        <p:nvPicPr>
          <p:cNvPr id="105478" name="图片 5"/>
          <p:cNvPicPr>
            <a:picLocks noChangeAspect="1"/>
          </p:cNvPicPr>
          <p:nvPr/>
        </p:nvPicPr>
        <p:blipFill>
          <a:blip r:embed="rId1"/>
          <a:stretch>
            <a:fillRect/>
          </a:stretch>
        </p:blipFill>
        <p:spPr>
          <a:xfrm>
            <a:off x="2408238" y="3289300"/>
            <a:ext cx="4632325" cy="3195638"/>
          </a:xfrm>
          <a:prstGeom prst="rect">
            <a:avLst/>
          </a:prstGeom>
          <a:noFill/>
          <a:ln w="9525">
            <a:noFill/>
          </a:ln>
        </p:spPr>
      </p:pic>
    </p:spTree>
  </p:cSld>
  <p:clrMapOvr>
    <a:masterClrMapping/>
  </p:clrMapOvr>
  <p:transition spd="med">
    <p:rand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标题 1"/>
          <p:cNvSpPr>
            <a:spLocks noGrp="1"/>
          </p:cNvSpPr>
          <p:nvPr>
            <p:ph type="title"/>
          </p:nvPr>
        </p:nvSpPr>
        <p:spPr>
          <a:ln/>
        </p:spPr>
        <p:txBody>
          <a:bodyPr vert="horz" wrap="square" lIns="91440" tIns="45720" rIns="91440" bIns="45720" anchor="b" anchorCtr="0"/>
          <a:p>
            <a:r>
              <a:rPr lang="zh-CN" altLang="en-US" dirty="0"/>
              <a:t>无障碍路径寻优</a:t>
            </a:r>
            <a:endParaRPr lang="zh-CN" altLang="en-US" dirty="0"/>
          </a:p>
        </p:txBody>
      </p:sp>
      <p:sp>
        <p:nvSpPr>
          <p:cNvPr id="106499"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06500"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pic>
        <p:nvPicPr>
          <p:cNvPr id="106501" name="图片 5"/>
          <p:cNvPicPr>
            <a:picLocks noChangeAspect="1"/>
          </p:cNvPicPr>
          <p:nvPr/>
        </p:nvPicPr>
        <p:blipFill>
          <a:blip r:embed="rId1"/>
          <a:stretch>
            <a:fillRect/>
          </a:stretch>
        </p:blipFill>
        <p:spPr>
          <a:xfrm>
            <a:off x="1189038" y="2371725"/>
            <a:ext cx="3379787" cy="2468563"/>
          </a:xfrm>
          <a:prstGeom prst="rect">
            <a:avLst/>
          </a:prstGeom>
          <a:noFill/>
          <a:ln w="9525">
            <a:noFill/>
          </a:ln>
        </p:spPr>
      </p:pic>
      <p:pic>
        <p:nvPicPr>
          <p:cNvPr id="106502" name="图片 6"/>
          <p:cNvPicPr>
            <a:picLocks noChangeAspect="1"/>
          </p:cNvPicPr>
          <p:nvPr/>
        </p:nvPicPr>
        <p:blipFill>
          <a:blip r:embed="rId2"/>
          <a:stretch>
            <a:fillRect/>
          </a:stretch>
        </p:blipFill>
        <p:spPr>
          <a:xfrm>
            <a:off x="4913313" y="2371725"/>
            <a:ext cx="3373437" cy="2438400"/>
          </a:xfrm>
          <a:prstGeom prst="rect">
            <a:avLst/>
          </a:prstGeom>
          <a:noFill/>
          <a:ln w="9525">
            <a:noFill/>
          </a:ln>
        </p:spPr>
      </p:pic>
      <p:pic>
        <p:nvPicPr>
          <p:cNvPr id="106503" name="图片 7"/>
          <p:cNvPicPr>
            <a:picLocks noChangeAspect="1"/>
          </p:cNvPicPr>
          <p:nvPr/>
        </p:nvPicPr>
        <p:blipFill>
          <a:blip r:embed="rId3"/>
          <a:stretch>
            <a:fillRect/>
          </a:stretch>
        </p:blipFill>
        <p:spPr>
          <a:xfrm>
            <a:off x="4913313" y="4870450"/>
            <a:ext cx="3517900" cy="1552575"/>
          </a:xfrm>
          <a:prstGeom prst="rect">
            <a:avLst/>
          </a:prstGeom>
          <a:noFill/>
          <a:ln w="9525">
            <a:noFill/>
          </a:ln>
        </p:spPr>
      </p:pic>
      <p:sp>
        <p:nvSpPr>
          <p:cNvPr id="106504" name="矩形 8"/>
          <p:cNvSpPr/>
          <p:nvPr/>
        </p:nvSpPr>
        <p:spPr>
          <a:xfrm>
            <a:off x="1933575" y="5175250"/>
            <a:ext cx="1560513"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spcBef>
                <a:spcPct val="0"/>
              </a:spcBef>
              <a:buClrTx/>
              <a:buSzTx/>
              <a:buFontTx/>
              <a:buNone/>
            </a:pPr>
            <a:r>
              <a:rPr lang="en-US" altLang="zh-CN" sz="1800" b="1" dirty="0">
                <a:solidFill>
                  <a:srgbClr val="333333"/>
                </a:solidFill>
              </a:rPr>
              <a:t> Dijkstra</a:t>
            </a:r>
            <a:r>
              <a:rPr lang="zh-CN" altLang="en-US" sz="1800" b="1" dirty="0">
                <a:solidFill>
                  <a:srgbClr val="333333"/>
                </a:solidFill>
              </a:rPr>
              <a:t>算法</a:t>
            </a:r>
            <a:endParaRPr lang="zh-CN" altLang="en-US" sz="1800" b="1" dirty="0">
              <a:solidFill>
                <a:srgbClr val="333333"/>
              </a:solidFill>
            </a:endParaRPr>
          </a:p>
        </p:txBody>
      </p:sp>
    </p:spTree>
  </p:cSld>
  <p:clrMapOvr>
    <a:masterClrMapping/>
  </p:clrMapOvr>
  <p:transition spd="med">
    <p:rand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标题 1"/>
          <p:cNvSpPr>
            <a:spLocks noGrp="1"/>
          </p:cNvSpPr>
          <p:nvPr>
            <p:ph type="title"/>
          </p:nvPr>
        </p:nvSpPr>
        <p:spPr>
          <a:ln/>
        </p:spPr>
        <p:txBody>
          <a:bodyPr vert="horz" wrap="square" lIns="91440" tIns="45720" rIns="91440" bIns="45720" anchor="b" anchorCtr="0"/>
          <a:p>
            <a:r>
              <a:rPr lang="zh-CN" altLang="en-US" dirty="0"/>
              <a:t>有障碍路寻优</a:t>
            </a:r>
            <a:endParaRPr lang="zh-CN" altLang="en-US" dirty="0"/>
          </a:p>
        </p:txBody>
      </p:sp>
      <p:pic>
        <p:nvPicPr>
          <p:cNvPr id="107523" name="内容占位符 5"/>
          <p:cNvPicPr>
            <a:picLocks noGrp="1" noChangeAspect="1"/>
          </p:cNvPicPr>
          <p:nvPr>
            <p:ph idx="1"/>
          </p:nvPr>
        </p:nvPicPr>
        <p:blipFill>
          <a:blip r:embed="rId1"/>
          <a:srcRect/>
          <a:stretch>
            <a:fillRect/>
          </a:stretch>
        </p:blipFill>
        <p:spPr>
          <a:xfrm>
            <a:off x="1258888" y="2492375"/>
            <a:ext cx="3179762" cy="2305050"/>
          </a:xfrm>
          <a:ln/>
        </p:spPr>
      </p:pic>
      <p:sp>
        <p:nvSpPr>
          <p:cNvPr id="107524"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07525"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107526" name="矩形 6"/>
          <p:cNvSpPr/>
          <p:nvPr/>
        </p:nvSpPr>
        <p:spPr>
          <a:xfrm>
            <a:off x="1908175" y="5113338"/>
            <a:ext cx="155892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spcBef>
                <a:spcPct val="0"/>
              </a:spcBef>
              <a:buClrTx/>
              <a:buSzTx/>
              <a:buFontTx/>
              <a:buNone/>
            </a:pPr>
            <a:r>
              <a:rPr lang="en-US" altLang="zh-CN" sz="1800" b="1" dirty="0">
                <a:solidFill>
                  <a:srgbClr val="333333"/>
                </a:solidFill>
              </a:rPr>
              <a:t> Dijkstra</a:t>
            </a:r>
            <a:r>
              <a:rPr lang="zh-CN" altLang="en-US" sz="1800" b="1" dirty="0">
                <a:solidFill>
                  <a:srgbClr val="333333"/>
                </a:solidFill>
              </a:rPr>
              <a:t>算法</a:t>
            </a:r>
            <a:endParaRPr lang="zh-CN" altLang="en-US" sz="1800" b="1" dirty="0">
              <a:solidFill>
                <a:srgbClr val="333333"/>
              </a:solidFill>
            </a:endParaRPr>
          </a:p>
        </p:txBody>
      </p:sp>
      <p:pic>
        <p:nvPicPr>
          <p:cNvPr id="107527" name="图片 8"/>
          <p:cNvPicPr>
            <a:picLocks noChangeAspect="1"/>
          </p:cNvPicPr>
          <p:nvPr/>
        </p:nvPicPr>
        <p:blipFill>
          <a:blip r:embed="rId2"/>
          <a:srcRect l="-3082" r="-3082" b="67427"/>
          <a:stretch>
            <a:fillRect/>
          </a:stretch>
        </p:blipFill>
        <p:spPr>
          <a:xfrm>
            <a:off x="4932363" y="4991100"/>
            <a:ext cx="3636962" cy="492125"/>
          </a:xfrm>
          <a:prstGeom prst="rect">
            <a:avLst/>
          </a:prstGeom>
          <a:noFill/>
          <a:ln w="9525">
            <a:noFill/>
          </a:ln>
        </p:spPr>
      </p:pic>
      <p:pic>
        <p:nvPicPr>
          <p:cNvPr id="107528" name="图片 9"/>
          <p:cNvPicPr>
            <a:picLocks noChangeAspect="1"/>
          </p:cNvPicPr>
          <p:nvPr/>
        </p:nvPicPr>
        <p:blipFill>
          <a:blip r:embed="rId3"/>
          <a:stretch>
            <a:fillRect/>
          </a:stretch>
        </p:blipFill>
        <p:spPr>
          <a:xfrm>
            <a:off x="4935538" y="2538413"/>
            <a:ext cx="3178175" cy="2243137"/>
          </a:xfrm>
          <a:prstGeom prst="rect">
            <a:avLst/>
          </a:prstGeom>
          <a:noFill/>
          <a:ln w="9525">
            <a:noFill/>
          </a:ln>
        </p:spPr>
      </p:pic>
    </p:spTree>
  </p:cSld>
  <p:clrMapOvr>
    <a:masterClrMapping/>
  </p:clrMapOvr>
  <p:transition spd="med">
    <p:rand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标题 1"/>
          <p:cNvSpPr>
            <a:spLocks noGrp="1"/>
          </p:cNvSpPr>
          <p:nvPr>
            <p:ph type="title"/>
          </p:nvPr>
        </p:nvSpPr>
        <p:spPr>
          <a:ln/>
        </p:spPr>
        <p:txBody>
          <a:bodyPr vert="horz" wrap="square" lIns="91440" tIns="45720" rIns="91440" bIns="45720" anchor="b" anchorCtr="0"/>
          <a:p>
            <a:r>
              <a:rPr lang="en-US" altLang="zh-CN" dirty="0"/>
              <a:t>A*</a:t>
            </a:r>
            <a:r>
              <a:rPr lang="zh-CN" altLang="en-US" dirty="0"/>
              <a:t>算法</a:t>
            </a:r>
            <a:endParaRPr lang="zh-CN" altLang="en-US" dirty="0"/>
          </a:p>
        </p:txBody>
      </p:sp>
      <p:sp>
        <p:nvSpPr>
          <p:cNvPr id="108547"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08548"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pic>
        <p:nvPicPr>
          <p:cNvPr id="108549" name="图片 5"/>
          <p:cNvPicPr>
            <a:picLocks noChangeAspect="1"/>
          </p:cNvPicPr>
          <p:nvPr/>
        </p:nvPicPr>
        <p:blipFill>
          <a:blip r:embed="rId1"/>
          <a:stretch>
            <a:fillRect/>
          </a:stretch>
        </p:blipFill>
        <p:spPr>
          <a:xfrm>
            <a:off x="1042988" y="2638425"/>
            <a:ext cx="3768725" cy="2617788"/>
          </a:xfrm>
          <a:prstGeom prst="rect">
            <a:avLst/>
          </a:prstGeom>
          <a:noFill/>
          <a:ln w="9525">
            <a:noFill/>
          </a:ln>
        </p:spPr>
      </p:pic>
      <p:pic>
        <p:nvPicPr>
          <p:cNvPr id="108550" name="图片 6"/>
          <p:cNvPicPr>
            <a:picLocks noChangeAspect="1"/>
          </p:cNvPicPr>
          <p:nvPr/>
        </p:nvPicPr>
        <p:blipFill>
          <a:blip r:embed="rId2"/>
          <a:stretch>
            <a:fillRect/>
          </a:stretch>
        </p:blipFill>
        <p:spPr>
          <a:xfrm>
            <a:off x="4811713" y="2625725"/>
            <a:ext cx="3694112" cy="2630488"/>
          </a:xfrm>
          <a:prstGeom prst="rect">
            <a:avLst/>
          </a:prstGeom>
          <a:noFill/>
          <a:ln w="9525">
            <a:noFill/>
          </a:ln>
        </p:spPr>
      </p:pic>
    </p:spTree>
  </p:cSld>
  <p:clrMapOvr>
    <a:masterClrMapping/>
  </p:clrMapOvr>
  <p:transition spd="med">
    <p:random/>
  </p:transition>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Template>
  <TotalTime>0</TotalTime>
  <Words>18177</Words>
  <Application>WPS 演示</Application>
  <PresentationFormat>全屏显示(4:3)</PresentationFormat>
  <Paragraphs>1680</Paragraphs>
  <Slides>99</Slides>
  <Notes>3</Notes>
  <HiddenSlides>1</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99</vt:i4>
      </vt:variant>
    </vt:vector>
  </HeadingPairs>
  <TitlesOfParts>
    <vt:vector size="114" baseType="lpstr">
      <vt:lpstr>Arial</vt:lpstr>
      <vt:lpstr>宋体</vt:lpstr>
      <vt:lpstr>Wingdings</vt:lpstr>
      <vt:lpstr>Times New Roman</vt:lpstr>
      <vt:lpstr>楷体_GB2312</vt:lpstr>
      <vt:lpstr>新宋体</vt:lpstr>
      <vt:lpstr>Symbol</vt:lpstr>
      <vt:lpstr>Comic Sans MS</vt:lpstr>
      <vt:lpstr>PMingLiU</vt:lpstr>
      <vt:lpstr>MingLiU-ExtB</vt:lpstr>
      <vt:lpstr>PingFang SC</vt:lpstr>
      <vt:lpstr>Segoe Print</vt:lpstr>
      <vt:lpstr>微软雅黑</vt:lpstr>
      <vt:lpstr>Arial Unicode MS</vt:lpstr>
      <vt:lpstr>Capsules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人工智能第三章 搜索策略 2010</dc:title>
  <dc:creator>dantong</dc:creator>
  <cp:lastModifiedBy>张永刚</cp:lastModifiedBy>
  <cp:revision>421</cp:revision>
  <dcterms:created xsi:type="dcterms:W3CDTF">2003-06-08T14:48:14Z</dcterms:created>
  <dcterms:modified xsi:type="dcterms:W3CDTF">2024-09-19T10:07:19Z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FBA0926DE72D4F81A86E760D51C9233B_13</vt:lpwstr>
  </property>
  <property fmtid="{D5CDD505-2E9C-101B-9397-08002B2CF9AE}" pid="3" name="KSOProductBuildVer">
    <vt:lpwstr>2052-12.1.0.18276</vt:lpwstr>
  </property>
</Properties>
</file>