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9"/>
  </p:notesMasterIdLst>
  <p:sldIdLst>
    <p:sldId id="257" r:id="rId4"/>
    <p:sldId id="258" r:id="rId5"/>
    <p:sldId id="259" r:id="rId6"/>
    <p:sldId id="260" r:id="rId7"/>
    <p:sldId id="261" r:id="rId8"/>
    <p:sldId id="263" r:id="rId9"/>
    <p:sldId id="265" r:id="rId10"/>
    <p:sldId id="266" r:id="rId11"/>
    <p:sldId id="267" r:id="rId12"/>
    <p:sldId id="268" r:id="rId13"/>
    <p:sldId id="271" r:id="rId14"/>
    <p:sldId id="273" r:id="rId15"/>
    <p:sldId id="325" r:id="rId16"/>
    <p:sldId id="275" r:id="rId17"/>
    <p:sldId id="274" r:id="rId18"/>
    <p:sldId id="277" r:id="rId19"/>
    <p:sldId id="278" r:id="rId20"/>
    <p:sldId id="280" r:id="rId21"/>
    <p:sldId id="281" r:id="rId22"/>
    <p:sldId id="282" r:id="rId23"/>
    <p:sldId id="322" r:id="rId24"/>
    <p:sldId id="284" r:id="rId25"/>
    <p:sldId id="285" r:id="rId26"/>
    <p:sldId id="286" r:id="rId27"/>
    <p:sldId id="287" r:id="rId28"/>
    <p:sldId id="288" r:id="rId29"/>
    <p:sldId id="423" r:id="rId30"/>
    <p:sldId id="289" r:id="rId31"/>
    <p:sldId id="290" r:id="rId32"/>
    <p:sldId id="291" r:id="rId33"/>
    <p:sldId id="292" r:id="rId34"/>
    <p:sldId id="293" r:id="rId35"/>
    <p:sldId id="295" r:id="rId36"/>
    <p:sldId id="296" r:id="rId37"/>
    <p:sldId id="297" r:id="rId38"/>
    <p:sldId id="298" r:id="rId39"/>
    <p:sldId id="299" r:id="rId40"/>
    <p:sldId id="300" r:id="rId41"/>
    <p:sldId id="301" r:id="rId42"/>
    <p:sldId id="303" r:id="rId43"/>
    <p:sldId id="302" r:id="rId44"/>
    <p:sldId id="304"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showGuides="1">
      <p:cViewPr>
        <p:scale>
          <a:sx n="66" d="100"/>
          <a:sy n="66" d="100"/>
        </p:scale>
        <p:origin x="-864" y="-114"/>
      </p:cViewPr>
      <p:guideLst>
        <p:guide orient="horz" pos="2160"/>
        <p:guide pos="3839"/>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10.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notesMaster" Target="notesMasters/notes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785F0B7-F72B-414A-B384-27F7E34A933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EF61FC-4DDC-4DA2-9F64-B4CD5E4EB23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4.xml"/><Relationship Id="rId6" Type="http://schemas.openxmlformats.org/officeDocument/2006/relationships/image" Target="../media/image10.png"/><Relationship Id="rId5" Type="http://schemas.openxmlformats.org/officeDocument/2006/relationships/tags" Target="../tags/tag3.xml"/><Relationship Id="rId4" Type="http://schemas.openxmlformats.org/officeDocument/2006/relationships/image" Target="../media/image9.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tags" Target="../tags/tag7.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tags" Target="../tags/tag9.xml"/><Relationship Id="rId3" Type="http://schemas.openxmlformats.org/officeDocument/2006/relationships/image" Target="../media/image22.png"/><Relationship Id="rId2" Type="http://schemas.openxmlformats.org/officeDocument/2006/relationships/tags" Target="../tags/tag8.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9.png"/><Relationship Id="rId1"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5.png"/><Relationship Id="rId1"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8.png"/><Relationship Id="rId1" Type="http://schemas.openxmlformats.org/officeDocument/2006/relationships/image" Target="../media/image4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3.png"/><Relationship Id="rId1"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5.png"/><Relationship Id="rId1" Type="http://schemas.openxmlformats.org/officeDocument/2006/relationships/image" Target="../media/image5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6948" y="540826"/>
            <a:ext cx="7267575" cy="1014730"/>
          </a:xfrm>
          <a:prstGeom prst="rect">
            <a:avLst/>
          </a:prstGeom>
        </p:spPr>
        <p:txBody>
          <a:bodyPr wrap="none">
            <a:spAutoFit/>
          </a:bodyPr>
          <a:lstStyle/>
          <a:p>
            <a:r>
              <a:rPr lang="zh-CN" altLang="en-US" sz="6000" b="1" dirty="0" smtClean="0">
                <a:latin typeface="微软雅黑" panose="020B0503020204020204" pitchFamily="34" charset="-122"/>
                <a:ea typeface="微软雅黑" panose="020B0503020204020204" pitchFamily="34" charset="-122"/>
              </a:rPr>
              <a:t>第四章 线性回归模型</a:t>
            </a:r>
            <a:endParaRPr lang="zh-CN" altLang="en-US" sz="6000" b="1" dirty="0">
              <a:latin typeface="微软雅黑" panose="020B0503020204020204" pitchFamily="34" charset="-122"/>
              <a:ea typeface="微软雅黑" panose="020B0503020204020204" pitchFamily="34" charset="-122"/>
            </a:endParaRPr>
          </a:p>
        </p:txBody>
      </p:sp>
      <p:sp>
        <p:nvSpPr>
          <p:cNvPr id="5" name="内容占位符 2"/>
          <p:cNvSpPr txBox="1"/>
          <p:nvPr/>
        </p:nvSpPr>
        <p:spPr>
          <a:xfrm>
            <a:off x="668655" y="2261235"/>
            <a:ext cx="10515600" cy="14795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sz="4000" b="1" dirty="0">
                <a:latin typeface="微软雅黑" panose="020B0503020204020204" pitchFamily="34" charset="-122"/>
                <a:ea typeface="微软雅黑" panose="020B0503020204020204" pitchFamily="34" charset="-122"/>
              </a:rPr>
              <a:t>4.2.1 </a:t>
            </a:r>
            <a:r>
              <a:rPr lang="zh-CN" altLang="en-US" sz="4000" b="1" dirty="0">
                <a:latin typeface="微软雅黑" panose="020B0503020204020204" pitchFamily="34" charset="-122"/>
                <a:ea typeface="微软雅黑" panose="020B0503020204020204" pitchFamily="34" charset="-122"/>
              </a:rPr>
              <a:t>一元</a:t>
            </a:r>
            <a:r>
              <a:rPr lang="zh-CN" altLang="en-US" sz="4000" b="1" dirty="0" smtClean="0">
                <a:latin typeface="微软雅黑" panose="020B0503020204020204" pitchFamily="34" charset="-122"/>
                <a:ea typeface="微软雅黑" panose="020B0503020204020204" pitchFamily="34" charset="-122"/>
              </a:rPr>
              <a:t>线性回归</a:t>
            </a:r>
            <a:endParaRPr lang="en-US" altLang="zh-CN" sz="4000" b="1" dirty="0" smtClean="0">
              <a:latin typeface="微软雅黑" panose="020B0503020204020204" pitchFamily="34" charset="-122"/>
              <a:ea typeface="微软雅黑" panose="020B0503020204020204" pitchFamily="34" charset="-122"/>
            </a:endParaRPr>
          </a:p>
          <a:p>
            <a:pPr algn="l">
              <a:lnSpc>
                <a:spcPct val="200000"/>
              </a:lnSpc>
            </a:pPr>
            <a:endParaRPr lang="en-US" altLang="zh-CN" sz="4000" b="1" dirty="0" smtClean="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341503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引入</a:t>
            </a:r>
            <a:r>
              <a:rPr lang="en-US" altLang="zh-CN" sz="2400" b="1" dirty="0" err="1">
                <a:latin typeface="微软雅黑" panose="020B0503020204020204" pitchFamily="34" charset="-122"/>
                <a:ea typeface="微软雅黑" panose="020B0503020204020204" pitchFamily="34" charset="-122"/>
              </a:rPr>
              <a:t>Scikit</a:t>
            </a:r>
            <a:r>
              <a:rPr lang="en-US" altLang="zh-CN" sz="2400" b="1" dirty="0">
                <a:latin typeface="微软雅黑" panose="020B0503020204020204" pitchFamily="34" charset="-122"/>
                <a:ea typeface="微软雅黑" panose="020B0503020204020204" pitchFamily="34" charset="-122"/>
              </a:rPr>
              <a:t>-learn</a:t>
            </a:r>
            <a:r>
              <a:rPr lang="zh-CN" altLang="en-US" sz="2400" b="1" dirty="0">
                <a:latin typeface="微软雅黑" panose="020B0503020204020204" pitchFamily="34" charset="-122"/>
                <a:ea typeface="微软雅黑" panose="020B0503020204020204" pitchFamily="34" charset="-122"/>
              </a:rPr>
              <a:t>库</a:t>
            </a:r>
            <a:r>
              <a:rPr lang="zh-CN" altLang="en-US" sz="2400" dirty="0">
                <a:latin typeface="微软雅黑" panose="020B0503020204020204" pitchFamily="34" charset="-122"/>
                <a:ea typeface="微软雅黑" panose="020B0503020204020204" pitchFamily="34" charset="-122"/>
              </a:rPr>
              <a:t>搭建</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有了原始数据后，我们引入</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库便可快速搭建线性回归模型，代码如下：</a:t>
            </a:r>
            <a:endParaRPr lang="zh-CN" altLang="en-US" sz="2400" dirty="0">
              <a:latin typeface="微软雅黑" panose="020B0503020204020204" pitchFamily="34" charset="-122"/>
              <a:ea typeface="微软雅黑" panose="020B0503020204020204" pitchFamily="34" charset="-122"/>
            </a:endParaRPr>
          </a:p>
          <a:p>
            <a:endParaRPr lang="zh-CN" altLang="en-US" sz="2400" dirty="0" smtClean="0">
              <a:latin typeface="微软雅黑" panose="020B0503020204020204" pitchFamily="34" charset="-122"/>
              <a:ea typeface="微软雅黑" panose="020B0503020204020204" pitchFamily="34" charset="-122"/>
            </a:endParaRPr>
          </a:p>
          <a:p>
            <a:endParaRPr lang="zh-CN" altLang="en-US" sz="2400" dirty="0" smtClean="0">
              <a:latin typeface="微软雅黑" panose="020B0503020204020204" pitchFamily="34" charset="-122"/>
              <a:ea typeface="微软雅黑" panose="020B0503020204020204" pitchFamily="34" charset="-122"/>
            </a:endParaRPr>
          </a:p>
          <a:p>
            <a:endParaRPr lang="zh-CN" altLang="en-US"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通过</a:t>
            </a:r>
            <a:r>
              <a:rPr lang="en-US" altLang="zh-CN" sz="2400" dirty="0">
                <a:latin typeface="微软雅黑" panose="020B0503020204020204" pitchFamily="34" charset="-122"/>
                <a:ea typeface="微软雅黑" panose="020B0503020204020204" pitchFamily="34" charset="-122"/>
                <a:sym typeface="+mn-ea"/>
              </a:rPr>
              <a:t>predict()</a:t>
            </a:r>
            <a:r>
              <a:rPr lang="zh-CN" altLang="en-US" sz="2400" dirty="0">
                <a:latin typeface="微软雅黑" panose="020B0503020204020204" pitchFamily="34" charset="-122"/>
                <a:ea typeface="微软雅黑" panose="020B0503020204020204" pitchFamily="34" charset="-122"/>
                <a:sym typeface="+mn-ea"/>
              </a:rPr>
              <a:t>函数就能</a:t>
            </a:r>
            <a:r>
              <a:rPr lang="zh-CN" altLang="en-US" sz="2400" b="1" dirty="0">
                <a:latin typeface="微软雅黑" panose="020B0503020204020204" pitchFamily="34" charset="-122"/>
                <a:ea typeface="微软雅黑" panose="020B0503020204020204" pitchFamily="34" charset="-122"/>
                <a:sym typeface="+mn-ea"/>
              </a:rPr>
              <a:t>预测</a:t>
            </a:r>
            <a:r>
              <a:rPr lang="zh-CN" altLang="en-US" sz="2400" dirty="0">
                <a:latin typeface="微软雅黑" panose="020B0503020204020204" pitchFamily="34" charset="-122"/>
                <a:ea typeface="微软雅黑" panose="020B0503020204020204" pitchFamily="34" charset="-122"/>
                <a:sym typeface="+mn-ea"/>
              </a:rPr>
              <a:t>当自变量</a:t>
            </a:r>
            <a:r>
              <a:rPr lang="en-US" altLang="zh-CN" sz="2400" dirty="0">
                <a:latin typeface="微软雅黑" panose="020B0503020204020204" pitchFamily="34" charset="-122"/>
                <a:ea typeface="微软雅黑" panose="020B0503020204020204" pitchFamily="34" charset="-122"/>
                <a:sym typeface="+mn-ea"/>
              </a:rPr>
              <a:t>x=1.5</a:t>
            </a:r>
            <a:r>
              <a:rPr lang="zh-CN" altLang="en-US" sz="2400" dirty="0">
                <a:latin typeface="微软雅黑" panose="020B0503020204020204" pitchFamily="34" charset="-122"/>
                <a:ea typeface="微软雅黑" panose="020B0503020204020204" pitchFamily="34" charset="-122"/>
                <a:sym typeface="+mn-ea"/>
              </a:rPr>
              <a:t>时对应的因变量</a:t>
            </a:r>
            <a:r>
              <a:rPr lang="en-US" altLang="zh-CN" sz="2400" dirty="0">
                <a:latin typeface="微软雅黑" panose="020B0503020204020204" pitchFamily="34" charset="-122"/>
                <a:ea typeface="微软雅黑" panose="020B0503020204020204" pitchFamily="34" charset="-122"/>
                <a:sym typeface="+mn-ea"/>
              </a:rPr>
              <a:t>y</a:t>
            </a:r>
            <a:r>
              <a:rPr lang="zh-CN" altLang="en-US" sz="2400" dirty="0">
                <a:latin typeface="微软雅黑" panose="020B0503020204020204" pitchFamily="34" charset="-122"/>
                <a:ea typeface="微软雅黑" panose="020B0503020204020204" pitchFamily="34" charset="-122"/>
                <a:sym typeface="+mn-ea"/>
              </a:rPr>
              <a:t>（一维数组）</a:t>
            </a:r>
            <a:endParaRPr lang="zh-CN" altLang="en-US" sz="2400" dirty="0" smtClean="0">
              <a:latin typeface="微软雅黑" panose="020B0503020204020204" pitchFamily="34" charset="-122"/>
              <a:ea typeface="微软雅黑" panose="020B0503020204020204" pitchFamily="34" charset="-122"/>
              <a:sym typeface="+mn-ea"/>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8287" y="3460368"/>
            <a:ext cx="5842454" cy="1353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5"/>
          <p:cNvSpPr txBox="1"/>
          <p:nvPr/>
        </p:nvSpPr>
        <p:spPr>
          <a:xfrm>
            <a:off x="5432425" y="3952875"/>
            <a:ext cx="2498725" cy="368300"/>
          </a:xfrm>
          <a:prstGeom prst="rect">
            <a:avLst/>
          </a:prstGeom>
          <a:noFill/>
        </p:spPr>
        <p:txBody>
          <a:bodyPr wrap="square" rtlCol="0">
            <a:spAutoFit/>
          </a:bodyPr>
          <a:p>
            <a:r>
              <a:rPr lang="zh-CN" altLang="en-US"/>
              <a:t>线性回归实例</a:t>
            </a:r>
            <a:endParaRPr lang="zh-CN" altLang="en-US"/>
          </a:p>
        </p:txBody>
      </p:sp>
      <p:sp>
        <p:nvSpPr>
          <p:cNvPr id="7" name="文本框 6"/>
          <p:cNvSpPr txBox="1"/>
          <p:nvPr>
            <p:custDataLst>
              <p:tags r:id="rId2"/>
            </p:custDataLst>
          </p:nvPr>
        </p:nvSpPr>
        <p:spPr>
          <a:xfrm>
            <a:off x="4163060" y="4321175"/>
            <a:ext cx="4148455" cy="368300"/>
          </a:xfrm>
          <a:prstGeom prst="rect">
            <a:avLst/>
          </a:prstGeom>
          <a:noFill/>
        </p:spPr>
        <p:txBody>
          <a:bodyPr wrap="square" rtlCol="0">
            <a:spAutoFit/>
          </a:bodyPr>
          <a:p>
            <a:r>
              <a:rPr lang="zh-CN" altLang="en-US"/>
              <a:t>利用</a:t>
            </a:r>
            <a:r>
              <a:rPr lang="en-US" altLang="zh-CN"/>
              <a:t>X,Y</a:t>
            </a:r>
            <a:r>
              <a:rPr lang="zh-CN" altLang="en-US"/>
              <a:t>数据模拟</a:t>
            </a:r>
            <a:endParaRPr lang="zh-CN" altLang="en-US"/>
          </a:p>
        </p:txBody>
      </p:sp>
      <p:pic>
        <p:nvPicPr>
          <p:cNvPr id="11266" name="Picture 2"/>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4284844" y="5305644"/>
            <a:ext cx="3078511" cy="63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8500450" y="5305342"/>
            <a:ext cx="1193120" cy="668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7"/>
          <p:cNvSpPr txBox="1"/>
          <p:nvPr>
            <p:custDataLst>
              <p:tags r:id="rId7"/>
            </p:custDataLst>
          </p:nvPr>
        </p:nvSpPr>
        <p:spPr>
          <a:xfrm>
            <a:off x="7930515" y="3584575"/>
            <a:ext cx="2921635" cy="368300"/>
          </a:xfrm>
          <a:prstGeom prst="rect">
            <a:avLst/>
          </a:prstGeom>
          <a:noFill/>
        </p:spPr>
        <p:txBody>
          <a:bodyPr wrap="square" rtlCol="0">
            <a:spAutoFit/>
          </a:bodyPr>
          <a:p>
            <a:r>
              <a:rPr lang="en-US" altLang="zh-CN"/>
              <a:t>LinearRegression</a:t>
            </a:r>
            <a:r>
              <a:rPr lang="zh-CN" altLang="en-US"/>
              <a:t>模块</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9380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模型可视化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我们还可以将搭建好的模型可视化展示出来，代码如下：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7941" y="3204527"/>
            <a:ext cx="3483429" cy="133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3318" name="Picture 6" descr="C:\Users\hemq\Desktop\Figure_1.png"/>
          <p:cNvPicPr>
            <a:picLocks noChangeAspect="1" noChangeArrowheads="1"/>
          </p:cNvPicPr>
          <p:nvPr/>
        </p:nvPicPr>
        <p:blipFill rotWithShape="1">
          <a:blip r:embed="rId2">
            <a:extLst>
              <a:ext uri="{28A0092B-C50C-407E-A947-70E740481C1C}">
                <a14:useLocalDpi xmlns:a14="http://schemas.microsoft.com/office/drawing/2010/main" val="0"/>
              </a:ext>
            </a:extLst>
          </a:blip>
          <a:srcRect l="9568" t="10571" r="8081" b="3403"/>
          <a:stretch>
            <a:fillRect/>
          </a:stretch>
        </p:blipFill>
        <p:spPr bwMode="auto">
          <a:xfrm>
            <a:off x="5457372" y="3113314"/>
            <a:ext cx="4818743" cy="37446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304609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线性回归方程</a:t>
            </a:r>
            <a:r>
              <a:rPr lang="zh-CN" altLang="en-US" sz="2400" dirty="0" smtClean="0">
                <a:latin typeface="微软雅黑" panose="020B0503020204020204" pitchFamily="34" charset="-122"/>
                <a:ea typeface="微软雅黑" panose="020B0503020204020204" pitchFamily="34" charset="-122"/>
              </a:rPr>
              <a:t>构造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可以通过</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intercept_</a:t>
            </a:r>
            <a:r>
              <a:rPr lang="zh-CN" altLang="en-US" sz="2400" dirty="0">
                <a:latin typeface="微软雅黑" panose="020B0503020204020204" pitchFamily="34" charset="-122"/>
                <a:ea typeface="微软雅黑" panose="020B0503020204020204" pitchFamily="34" charset="-122"/>
              </a:rPr>
              <a:t>得到此时直线的系数及截距，代码如下：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运行结果如下：</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01326" y="3136516"/>
            <a:ext cx="4589345" cy="978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326" y="4767153"/>
            <a:ext cx="3296302" cy="1038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9230" y="571500"/>
            <a:ext cx="5436235" cy="6015355"/>
          </a:xfrm>
        </p:spPr>
        <p:txBody>
          <a:bodyPr>
            <a:normAutofit fontScale="95000" lnSpcReduction="20000"/>
          </a:bodyPr>
          <a:p>
            <a:pPr marL="0" indent="0">
              <a:buNone/>
            </a:pPr>
            <a:r>
              <a:rPr lang="zh-CN" altLang="en-US"/>
              <a:t>import matplotlib.pyplot as plt</a:t>
            </a:r>
            <a:endParaRPr lang="zh-CN" altLang="en-US"/>
          </a:p>
          <a:p>
            <a:r>
              <a:rPr lang="zh-CN" altLang="en-US"/>
              <a:t>X = [[1], [2], [4], [5]]</a:t>
            </a:r>
            <a:endParaRPr lang="zh-CN" altLang="en-US"/>
          </a:p>
          <a:p>
            <a:r>
              <a:rPr lang="zh-CN" altLang="en-US"/>
              <a:t>Y = [2, 4, 6, 8]</a:t>
            </a:r>
            <a:endParaRPr lang="zh-CN" altLang="en-US"/>
          </a:p>
          <a:p>
            <a:r>
              <a:rPr lang="zh-CN" altLang="en-US"/>
              <a:t>plt.scatter(X, Y)</a:t>
            </a:r>
            <a:endParaRPr lang="zh-CN" altLang="en-US"/>
          </a:p>
          <a:p>
            <a:r>
              <a:rPr lang="zh-CN" altLang="en-US"/>
              <a:t>plt.show()</a:t>
            </a:r>
            <a:endParaRPr lang="zh-CN" altLang="en-US"/>
          </a:p>
          <a:p>
            <a:pPr marL="0" indent="0">
              <a:buNone/>
            </a:pPr>
            <a:r>
              <a:rPr lang="zh-CN" altLang="en-US"/>
              <a:t>from sklearn.linear_model import LinearRegression</a:t>
            </a:r>
            <a:endParaRPr lang="zh-CN" altLang="en-US"/>
          </a:p>
          <a:p>
            <a:r>
              <a:rPr lang="zh-CN" altLang="en-US"/>
              <a:t>regr = LinearRegression()</a:t>
            </a:r>
            <a:endParaRPr lang="zh-CN" altLang="en-US"/>
          </a:p>
          <a:p>
            <a:r>
              <a:rPr lang="zh-CN" altLang="en-US"/>
              <a:t>regr.fit(X,Y)#依据X,Y模拟画线</a:t>
            </a:r>
            <a:endParaRPr lang="zh-CN" altLang="en-US"/>
          </a:p>
          <a:p>
            <a:r>
              <a:rPr lang="zh-CN" altLang="en-US" b="1"/>
              <a:t># 利用上述模型预测值</a:t>
            </a:r>
            <a:endParaRPr lang="zh-CN" altLang="en-US" b="1"/>
          </a:p>
          <a:p>
            <a:r>
              <a:rPr lang="zh-CN" altLang="en-US"/>
              <a:t>y = regr.predict([[1.5], [2.5], [4.5]])</a:t>
            </a:r>
            <a:endParaRPr lang="zh-CN" altLang="en-US"/>
          </a:p>
          <a:p>
            <a:r>
              <a:rPr lang="zh-CN" altLang="en-US"/>
              <a:t>#自变量x=1.5</a:t>
            </a:r>
            <a:r>
              <a:rPr lang="en-US" altLang="zh-CN"/>
              <a:t>,</a:t>
            </a:r>
            <a:r>
              <a:rPr lang="zh-CN" altLang="en-US"/>
              <a:t>2.5,4.5三个数值，</a:t>
            </a:r>
            <a:endParaRPr lang="zh-CN" altLang="en-US"/>
          </a:p>
          <a:p>
            <a:r>
              <a:rPr lang="zh-CN" altLang="en-US"/>
              <a:t>显示在上面 模拟X,Y直线上</a:t>
            </a:r>
            <a:endParaRPr lang="zh-CN" altLang="en-US"/>
          </a:p>
          <a:p>
            <a:r>
              <a:rPr lang="zh-CN" altLang="en-US"/>
              <a:t>print(y)</a:t>
            </a:r>
            <a:endParaRPr lang="zh-CN" altLang="en-US"/>
          </a:p>
          <a:p>
            <a:endParaRPr lang="zh-CN" altLang="en-US"/>
          </a:p>
        </p:txBody>
      </p:sp>
      <p:sp>
        <p:nvSpPr>
          <p:cNvPr id="4" name="内容占位符 2"/>
          <p:cNvSpPr>
            <a:spLocks noGrp="1"/>
          </p:cNvSpPr>
          <p:nvPr>
            <p:custDataLst>
              <p:tags r:id="rId1"/>
            </p:custDataLst>
          </p:nvPr>
        </p:nvSpPr>
        <p:spPr>
          <a:xfrm>
            <a:off x="5743575" y="571500"/>
            <a:ext cx="6090285" cy="5732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t># 4.模型可视化</a:t>
            </a:r>
            <a:endParaRPr lang="zh-CN" altLang="en-US" b="1"/>
          </a:p>
          <a:p>
            <a:r>
              <a:rPr lang="zh-CN" altLang="en-US"/>
              <a:t>plt.scatter(X, Y)</a:t>
            </a:r>
            <a:endParaRPr lang="zh-CN" altLang="en-US"/>
          </a:p>
          <a:p>
            <a:r>
              <a:rPr lang="zh-CN" altLang="en-US"/>
              <a:t>plt.plot(X, regr.predict(X))</a:t>
            </a:r>
            <a:endParaRPr lang="zh-CN" altLang="en-US"/>
          </a:p>
          <a:p>
            <a:r>
              <a:rPr lang="zh-CN" altLang="en-US"/>
              <a:t>plt.show()</a:t>
            </a:r>
            <a:endParaRPr lang="zh-CN" altLang="en-US"/>
          </a:p>
          <a:p>
            <a:r>
              <a:rPr lang="zh-CN" altLang="en-US"/>
              <a:t>print('系数a为:' +str(regr.coef_[0]))</a:t>
            </a:r>
            <a:endParaRPr lang="zh-CN" altLang="en-US"/>
          </a:p>
          <a:p>
            <a:r>
              <a:rPr lang="zh-CN" altLang="en-US"/>
              <a:t>#直线的系数</a:t>
            </a:r>
            <a:endParaRPr lang="zh-CN" altLang="en-US"/>
          </a:p>
          <a:p>
            <a:r>
              <a:rPr lang="zh-CN" altLang="en-US"/>
              <a:t>print('截距b为:' +str(regr.intercept_))</a:t>
            </a:r>
            <a:endParaRPr lang="zh-CN" altLang="en-US"/>
          </a:p>
          <a:p>
            <a:r>
              <a:rPr lang="zh-CN" altLang="en-US"/>
              <a:t>#直线的截距</a:t>
            </a:r>
            <a:endParaRPr lang="zh-CN" altLang="en-US"/>
          </a:p>
        </p:txBody>
      </p:sp>
      <p:sp>
        <p:nvSpPr>
          <p:cNvPr id="5" name="文本框 4"/>
          <p:cNvSpPr txBox="1"/>
          <p:nvPr/>
        </p:nvSpPr>
        <p:spPr>
          <a:xfrm>
            <a:off x="2811145" y="1792605"/>
            <a:ext cx="2214245" cy="368300"/>
          </a:xfrm>
          <a:prstGeom prst="rect">
            <a:avLst/>
          </a:prstGeom>
          <a:noFill/>
        </p:spPr>
        <p:txBody>
          <a:bodyPr wrap="square" rtlCol="0">
            <a:spAutoFit/>
          </a:bodyPr>
          <a:p>
            <a:r>
              <a:rPr lang="zh-CN" altLang="en-US"/>
              <a:t>根据</a:t>
            </a:r>
            <a:r>
              <a:rPr lang="en-US" altLang="zh-CN"/>
              <a:t>X,Y</a:t>
            </a:r>
            <a:r>
              <a:rPr lang="zh-CN" altLang="en-US"/>
              <a:t>生成散点图</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160461"/>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261423"/>
            <a:ext cx="10276115" cy="452310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案例</a:t>
            </a:r>
            <a:r>
              <a:rPr lang="zh-CN" altLang="en-US" sz="2400" dirty="0">
                <a:latin typeface="微软雅黑" panose="020B0503020204020204" pitchFamily="34" charset="-122"/>
                <a:ea typeface="微软雅黑" panose="020B0503020204020204" pitchFamily="34" charset="-122"/>
              </a:rPr>
              <a:t>背景</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来说，收入都会随着工作年限的增长而增长，而在不同的行业中收入的增长速度都会有所不同，本小节就是来通过一元线性回归模型来探寻工作年限对收入的影响，也即搭建收入预测模型，同时比较多个行业的收入预测模型来分析各个行业的特点</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sym typeface="+mn-ea"/>
              </a:rPr>
              <a:t>(2) </a:t>
            </a:r>
            <a:r>
              <a:rPr lang="zh-CN" altLang="en-US" sz="2400" dirty="0" smtClean="0">
                <a:latin typeface="微软雅黑" panose="020B0503020204020204" pitchFamily="34" charset="-122"/>
                <a:ea typeface="微软雅黑" panose="020B0503020204020204" pitchFamily="34" charset="-122"/>
                <a:sym typeface="+mn-ea"/>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sym typeface="+mn-ea"/>
              </a:rPr>
              <a:t>使用</a:t>
            </a:r>
            <a:r>
              <a:rPr lang="en-US" altLang="zh-CN" sz="2400" dirty="0" smtClean="0">
                <a:latin typeface="微软雅黑" panose="020B0503020204020204" pitchFamily="34" charset="-122"/>
                <a:ea typeface="微软雅黑" panose="020B0503020204020204" pitchFamily="34" charset="-122"/>
                <a:sym typeface="+mn-ea"/>
              </a:rPr>
              <a:t>.head()</a:t>
            </a:r>
            <a:endParaRPr lang="en-US" altLang="zh-CN" sz="2400" dirty="0" smtClean="0">
              <a:latin typeface="微软雅黑" panose="020B0503020204020204" pitchFamily="34" charset="-122"/>
              <a:ea typeface="微软雅黑" panose="020B0503020204020204" pitchFamily="34" charset="-122"/>
              <a:sym typeface="+mn-ea"/>
            </a:endParaRPr>
          </a:p>
          <a:p>
            <a:r>
              <a:rPr lang="zh-CN" altLang="en-US" sz="2400" dirty="0" smtClean="0">
                <a:latin typeface="微软雅黑" panose="020B0503020204020204" pitchFamily="34" charset="-122"/>
                <a:ea typeface="微软雅黑" panose="020B0503020204020204" pitchFamily="34" charset="-122"/>
                <a:sym typeface="+mn-ea"/>
              </a:rPr>
              <a:t>打印结果图</a:t>
            </a:r>
            <a:r>
              <a:rPr lang="zh-CN" altLang="en-US" sz="2400" dirty="0">
                <a:latin typeface="微软雅黑" panose="020B0503020204020204" pitchFamily="34" charset="-122"/>
                <a:ea typeface="微软雅黑" panose="020B0503020204020204" pitchFamily="34" charset="-122"/>
                <a:sym typeface="+mn-ea"/>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6" name="表格 5"/>
          <p:cNvGraphicFramePr>
            <a:graphicFrameLocks noGrp="1"/>
          </p:cNvGraphicFramePr>
          <p:nvPr>
            <p:custDataLst>
              <p:tags r:id="rId1"/>
            </p:custDataLst>
          </p:nvPr>
        </p:nvGraphicFramePr>
        <p:xfrm>
          <a:off x="4505143" y="3767433"/>
          <a:ext cx="7362372" cy="2651760"/>
        </p:xfrm>
        <a:graphic>
          <a:graphicData uri="http://schemas.openxmlformats.org/drawingml/2006/table">
            <a:tbl>
              <a:tblPr/>
              <a:tblGrid>
                <a:gridCol w="2454124"/>
                <a:gridCol w="2454124"/>
                <a:gridCol w="2454124"/>
              </a:tblGrid>
              <a:tr h="441960">
                <a:tc>
                  <a:txBody>
                    <a:bodyPr/>
                    <a:p>
                      <a:endParaRPr lang="zh-CN" altLang="en-US" sz="2400" dirty="0">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zh-CN" altLang="en-US" sz="2400" dirty="0" smtClean="0">
                          <a:effectLst/>
                          <a:latin typeface="微软雅黑" panose="020B0503020204020204" pitchFamily="34" charset="-122"/>
                          <a:ea typeface="微软雅黑" panose="020B0503020204020204" pitchFamily="34" charset="-122"/>
                        </a:rPr>
                        <a:t>工龄</a:t>
                      </a:r>
                      <a:endParaRPr lang="zh-CN" alt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zh-CN" altLang="en-US" sz="2400" dirty="0">
                          <a:effectLst/>
                          <a:latin typeface="微软雅黑" panose="020B0503020204020204" pitchFamily="34" charset="-122"/>
                          <a:ea typeface="微软雅黑" panose="020B0503020204020204" pitchFamily="34" charset="-122"/>
                        </a:rPr>
                        <a:t>薪水</a:t>
                      </a:r>
                      <a:endParaRPr lang="zh-CN" alt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1960">
                <a:tc>
                  <a:txBody>
                    <a:bodyPr/>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0.0</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10808</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p>
                      <a:pPr algn="ctr" fontAlgn="t"/>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0.1</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13611</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0.2</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12306</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0.3</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12151</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p>
                      <a:pPr algn="ctr" fontAlgn="t"/>
                      <a:r>
                        <a:rPr lang="en-US" altLang="zh-CN" sz="2400">
                          <a:effectLst/>
                          <a:latin typeface="微软雅黑" panose="020B0503020204020204" pitchFamily="34" charset="-122"/>
                          <a:ea typeface="微软雅黑" panose="020B0503020204020204" pitchFamily="34" charset="-122"/>
                        </a:rPr>
                        <a:t>4</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a:effectLst/>
                          <a:latin typeface="微软雅黑" panose="020B0503020204020204" pitchFamily="34" charset="-122"/>
                          <a:ea typeface="微软雅黑" panose="020B0503020204020204" pitchFamily="34" charset="-122"/>
                        </a:rPr>
                        <a:t>0.3</a:t>
                      </a:r>
                      <a:endParaRPr lang="en-US" altLang="zh-CN" sz="240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p>
                      <a:pPr algn="ctr" fontAlgn="t"/>
                      <a:r>
                        <a:rPr lang="en-US" altLang="zh-CN" sz="2400" dirty="0">
                          <a:effectLst/>
                          <a:latin typeface="微软雅黑" panose="020B0503020204020204" pitchFamily="34" charset="-122"/>
                          <a:ea typeface="微软雅黑" panose="020B0503020204020204" pitchFamily="34" charset="-122"/>
                        </a:rPr>
                        <a:t>13057</a:t>
                      </a:r>
                      <a:endParaRPr lang="en-US" altLang="zh-CN"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9380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这里我们首先以目前比较火的</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行业为例，这里选取的是北京地区的</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行业工龄分布于</a:t>
            </a:r>
            <a:r>
              <a:rPr lang="en-US" altLang="zh-CN" sz="2400" dirty="0">
                <a:latin typeface="微软雅黑" panose="020B0503020204020204" pitchFamily="34" charset="-122"/>
                <a:ea typeface="微软雅黑" panose="020B0503020204020204" pitchFamily="34" charset="-122"/>
              </a:rPr>
              <a:t>0-8</a:t>
            </a:r>
            <a:r>
              <a:rPr lang="zh-CN" altLang="en-US" sz="2400" dirty="0">
                <a:latin typeface="微软雅黑" panose="020B0503020204020204" pitchFamily="34" charset="-122"/>
                <a:ea typeface="微软雅黑" panose="020B0503020204020204" pitchFamily="34" charset="-122"/>
              </a:rPr>
              <a:t>年的</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工程师月工资情况，通过如下代码读取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53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9026" y="4231820"/>
            <a:ext cx="5513946" cy="978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93802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此时的工龄为自变量，薪水为因变量，通过如下代码进行自变量、因变量选取：</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8535" y="4023859"/>
            <a:ext cx="2174927" cy="99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556063"/>
            <a:ext cx="10276115" cy="119888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通过如下代码可以将此时的散点图绘制出来：</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5111" y="3458886"/>
            <a:ext cx="6234128" cy="2891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Drawing 9" descr="图片"/>
          <p:cNvPicPr/>
          <p:nvPr>
            <p:custDataLst>
              <p:tags r:id="rId2"/>
            </p:custDataLst>
          </p:nvPr>
        </p:nvPicPr>
        <p:blipFill>
          <a:blip r:embed="rId3"/>
          <a:stretch>
            <a:fillRect/>
          </a:stretch>
        </p:blipFill>
        <p:spPr>
          <a:xfrm>
            <a:off x="6549194" y="3458702"/>
            <a:ext cx="5556639" cy="339763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19888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通过如下代码即可搭建线性回归模型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4625" y="3242581"/>
            <a:ext cx="6362750" cy="15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19888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模型可视化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通过如下代码即可将线性回归模型可视化呈现：</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8578" y="3366808"/>
            <a:ext cx="4994843" cy="2206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5" name="内容占位符 2"/>
          <p:cNvSpPr txBox="1"/>
          <p:nvPr/>
        </p:nvSpPr>
        <p:spPr>
          <a:xfrm>
            <a:off x="838200" y="2261054"/>
            <a:ext cx="52578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zh-CN" altLang="en-US" dirty="0">
                <a:latin typeface="微软雅黑" panose="020B0503020204020204" pitchFamily="34" charset="-122"/>
                <a:ea typeface="微软雅黑" panose="020B0503020204020204" pitchFamily="34" charset="-122"/>
              </a:rPr>
              <a:t>线性回归模型是利用线性拟合的方式来探寻数据背后的规律，如图</a:t>
            </a:r>
            <a:endParaRPr lang="zh-CN" altLang="en-US" dirty="0">
              <a:latin typeface="微软雅黑" panose="020B0503020204020204" pitchFamily="34" charset="-122"/>
              <a:ea typeface="微软雅黑" panose="020B0503020204020204" pitchFamily="34" charset="-122"/>
            </a:endParaRPr>
          </a:p>
          <a:p>
            <a:pPr algn="l">
              <a:lnSpc>
                <a:spcPct val="100000"/>
              </a:lnSpc>
            </a:pPr>
            <a:r>
              <a:rPr lang="zh-CN" altLang="en-US" dirty="0">
                <a:latin typeface="微软雅黑" panose="020B0503020204020204" pitchFamily="34" charset="-122"/>
                <a:ea typeface="微软雅黑" panose="020B0503020204020204" pitchFamily="34" charset="-122"/>
              </a:rPr>
              <a:t>就是通过搭建线性回归模型来寻找这些样本点背后的</a:t>
            </a:r>
            <a:r>
              <a:rPr lang="zh-CN" altLang="en-US" b="1" dirty="0">
                <a:latin typeface="微软雅黑" panose="020B0503020204020204" pitchFamily="34" charset="-122"/>
                <a:ea typeface="微软雅黑" panose="020B0503020204020204" pitchFamily="34" charset="-122"/>
              </a:rPr>
              <a:t>趋势线</a:t>
            </a:r>
            <a:r>
              <a:rPr lang="zh-CN" altLang="en-US" dirty="0">
                <a:latin typeface="微软雅黑" panose="020B0503020204020204" pitchFamily="34" charset="-122"/>
                <a:ea typeface="微软雅黑" panose="020B0503020204020204" pitchFamily="34" charset="-122"/>
              </a:rPr>
              <a:t>（也称回归曲线），从而进行</a:t>
            </a:r>
            <a:r>
              <a:rPr lang="zh-CN" altLang="en-US" b="1" dirty="0">
                <a:latin typeface="微软雅黑" panose="020B0503020204020204" pitchFamily="34" charset="-122"/>
                <a:ea typeface="微软雅黑" panose="020B0503020204020204" pitchFamily="34" charset="-122"/>
              </a:rPr>
              <a:t>简单的预测分析或因果关系分析</a:t>
            </a:r>
            <a:r>
              <a:rPr lang="zh-CN" altLang="en-US" dirty="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p:txBody>
      </p:sp>
      <p:pic>
        <p:nvPicPr>
          <p:cNvPr id="1026" name="Picture 2" descr="https://uploader.shimo.im/f/X1P1Me5p4dci1E92.jp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0" y="2119311"/>
            <a:ext cx="6026623" cy="41202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19888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模型可视化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此时运行效果如下图所示：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4578" name="Picture 2" descr="C:\Users\hemq\Downloads\第三章_线性回归模型\第三章：线性回归模型\线性回归展示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7892" y="3190097"/>
            <a:ext cx="5056187" cy="3340100"/>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6626128" y="3348672"/>
            <a:ext cx="4607475" cy="960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custDataLst>
              <p:tags r:id="rId4"/>
            </p:custDataLst>
          </p:nvPr>
        </p:nvPicPr>
        <p:blipFill>
          <a:blip r:embed="rId5">
            <a:extLst>
              <a:ext uri="{28A0092B-C50C-407E-A947-70E740481C1C}">
                <a14:useLocalDpi xmlns:a14="http://schemas.microsoft.com/office/drawing/2010/main" val="0"/>
              </a:ext>
            </a:extLst>
          </a:blip>
          <a:srcRect/>
          <a:stretch>
            <a:fillRect/>
          </a:stretch>
        </p:blipFill>
        <p:spPr bwMode="auto">
          <a:xfrm>
            <a:off x="7235294" y="4816649"/>
            <a:ext cx="3264959" cy="103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87655"/>
            <a:ext cx="4448175" cy="5889625"/>
          </a:xfrm>
        </p:spPr>
        <p:txBody>
          <a:bodyPr>
            <a:normAutofit fontScale="25000"/>
          </a:bodyPr>
          <a:p>
            <a:r>
              <a:rPr lang="zh-CN" altLang="en-US" sz="7275"/>
              <a:t>import pandas as pd</a:t>
            </a:r>
            <a:endParaRPr lang="zh-CN" altLang="en-US" sz="7275"/>
          </a:p>
          <a:p>
            <a:r>
              <a:rPr lang="zh-CN" altLang="en-US" sz="7275"/>
              <a:t>df = pd.read_excel('IT行业收入表.xlsx')</a:t>
            </a:r>
            <a:endParaRPr lang="zh-CN" altLang="en-US" sz="7275"/>
          </a:p>
          <a:p>
            <a:r>
              <a:rPr lang="zh-CN" altLang="en-US" sz="7275"/>
              <a:t>df.head()</a:t>
            </a:r>
            <a:endParaRPr lang="zh-CN" altLang="en-US" sz="7275"/>
          </a:p>
          <a:p>
            <a:r>
              <a:rPr lang="zh-CN" altLang="en-US" sz="7275"/>
              <a:t>X = df[['工龄']]</a:t>
            </a:r>
            <a:endParaRPr lang="zh-CN" altLang="en-US" sz="7275"/>
          </a:p>
          <a:p>
            <a:r>
              <a:rPr lang="zh-CN" altLang="en-US" sz="7275"/>
              <a:t>Y = df['薪水']</a:t>
            </a:r>
            <a:endParaRPr lang="zh-CN" altLang="en-US" sz="7275"/>
          </a:p>
          <a:p>
            <a:r>
              <a:rPr lang="zh-CN" altLang="en-US" sz="7275"/>
              <a:t>from matplotlib import pyplot as plt</a:t>
            </a:r>
            <a:endParaRPr lang="zh-CN" altLang="en-US" sz="7275"/>
          </a:p>
          <a:p>
            <a:r>
              <a:rPr lang="zh-CN" altLang="en-US" sz="7275"/>
              <a:t>plt.rcParams['font.sans-serif'] = ['SimHei']#黑体字</a:t>
            </a:r>
            <a:endParaRPr lang="zh-CN" altLang="en-US" sz="7275"/>
          </a:p>
          <a:p>
            <a:r>
              <a:rPr lang="zh-CN" altLang="en-US" sz="7275"/>
              <a:t>plt.scatter(X,Y)</a:t>
            </a:r>
            <a:endParaRPr lang="zh-CN" altLang="en-US" sz="7275"/>
          </a:p>
          <a:p>
            <a:r>
              <a:rPr lang="zh-CN" altLang="en-US" sz="7275"/>
              <a:t>plt.xlabel('工龄')</a:t>
            </a:r>
            <a:endParaRPr lang="zh-CN" altLang="en-US" sz="7275"/>
          </a:p>
          <a:p>
            <a:r>
              <a:rPr lang="zh-CN" altLang="en-US" sz="7275"/>
              <a:t>plt.ylabel('薪水')</a:t>
            </a:r>
            <a:endParaRPr lang="zh-CN" altLang="en-US" sz="7275"/>
          </a:p>
          <a:p>
            <a:r>
              <a:rPr lang="zh-CN" altLang="en-US" sz="7275"/>
              <a:t>plt.show()</a:t>
            </a:r>
            <a:endParaRPr lang="zh-CN" altLang="en-US" sz="7275"/>
          </a:p>
          <a:p>
            <a:r>
              <a:rPr lang="zh-CN" altLang="en-US" sz="7275"/>
              <a:t># 3.模型搭建</a:t>
            </a:r>
            <a:endParaRPr lang="zh-CN" altLang="en-US" sz="7275"/>
          </a:p>
          <a:p>
            <a:r>
              <a:rPr lang="zh-CN" altLang="en-US" sz="7275"/>
              <a:t>from sklearn.linear_model import LinearRegression</a:t>
            </a:r>
            <a:endParaRPr lang="zh-CN" altLang="en-US" sz="7275"/>
          </a:p>
          <a:p>
            <a:r>
              <a:rPr lang="zh-CN" altLang="en-US" sz="7275"/>
              <a:t>regr = LinearRegression()</a:t>
            </a:r>
            <a:endParaRPr lang="zh-CN" altLang="en-US" sz="7275"/>
          </a:p>
          <a:p>
            <a:r>
              <a:rPr lang="zh-CN" altLang="en-US" sz="7275"/>
              <a:t>regr.fit(X,Y)</a:t>
            </a:r>
            <a:endParaRPr lang="zh-CN" altLang="en-US" sz="7275"/>
          </a:p>
          <a:p>
            <a:endParaRPr lang="zh-CN" altLang="en-US"/>
          </a:p>
          <a:p>
            <a:endParaRPr lang="zh-CN" altLang="en-US"/>
          </a:p>
        </p:txBody>
      </p:sp>
      <p:sp>
        <p:nvSpPr>
          <p:cNvPr id="4" name="文本框 3"/>
          <p:cNvSpPr txBox="1"/>
          <p:nvPr/>
        </p:nvSpPr>
        <p:spPr>
          <a:xfrm>
            <a:off x="6208395" y="366395"/>
            <a:ext cx="4064000" cy="3692525"/>
          </a:xfrm>
          <a:prstGeom prst="rect">
            <a:avLst/>
          </a:prstGeom>
          <a:noFill/>
        </p:spPr>
        <p:txBody>
          <a:bodyPr wrap="square" rtlCol="0">
            <a:spAutoFit/>
          </a:bodyPr>
          <a:p>
            <a:r>
              <a:rPr lang="zh-CN" altLang="en-US">
                <a:sym typeface="+mn-ea"/>
              </a:rPr>
              <a:t># 4.模型可视化</a:t>
            </a:r>
            <a:endParaRPr lang="zh-CN" altLang="en-US"/>
          </a:p>
          <a:p>
            <a:r>
              <a:rPr lang="zh-CN" altLang="en-US">
                <a:sym typeface="+mn-ea"/>
              </a:rPr>
              <a:t>plt.scatter(X,Y)</a:t>
            </a:r>
            <a:endParaRPr lang="zh-CN" altLang="en-US"/>
          </a:p>
          <a:p>
            <a:r>
              <a:rPr lang="zh-CN" altLang="en-US">
                <a:sym typeface="+mn-ea"/>
              </a:rPr>
              <a:t>plt.plot(X, regr.predict(X), color='red')  # color='red'设置为红色</a:t>
            </a:r>
            <a:endParaRPr lang="zh-CN" altLang="en-US"/>
          </a:p>
          <a:p>
            <a:r>
              <a:rPr lang="zh-CN" altLang="en-US">
                <a:sym typeface="+mn-ea"/>
              </a:rPr>
              <a:t>plt.xlabel('工龄')</a:t>
            </a:r>
            <a:endParaRPr lang="zh-CN" altLang="en-US"/>
          </a:p>
          <a:p>
            <a:r>
              <a:rPr lang="zh-CN" altLang="en-US">
                <a:sym typeface="+mn-ea"/>
              </a:rPr>
              <a:t>plt.ylabel('薪水')</a:t>
            </a:r>
            <a:endParaRPr lang="zh-CN" altLang="en-US"/>
          </a:p>
          <a:p>
            <a:r>
              <a:rPr lang="zh-CN" altLang="en-US">
                <a:sym typeface="+mn-ea"/>
              </a:rPr>
              <a:t>plt.show()</a:t>
            </a:r>
            <a:endParaRPr lang="zh-CN" altLang="en-US"/>
          </a:p>
          <a:p>
            <a:endParaRPr lang="zh-CN" altLang="en-US"/>
          </a:p>
          <a:p>
            <a:r>
              <a:rPr lang="zh-CN" altLang="en-US">
                <a:sym typeface="+mn-ea"/>
              </a:rPr>
              <a:t># 5.线性回归方程构造</a:t>
            </a:r>
            <a:endParaRPr lang="zh-CN" altLang="en-US"/>
          </a:p>
          <a:p>
            <a:r>
              <a:rPr lang="zh-CN" altLang="en-US">
                <a:sym typeface="+mn-ea"/>
              </a:rPr>
              <a:t>print('系数a为:' + str(regr.coef_[0]))</a:t>
            </a:r>
            <a:endParaRPr lang="zh-CN" altLang="en-US"/>
          </a:p>
          <a:p>
            <a:r>
              <a:rPr lang="zh-CN" altLang="en-US">
                <a:sym typeface="+mn-ea"/>
              </a:rPr>
              <a:t>print('截距b为:' + str(regr.intercept_))</a:t>
            </a:r>
            <a:endParaRPr lang="zh-CN" altLang="en-US"/>
          </a:p>
          <a:p>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19888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补充知识点：模型优化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一元多次线性回归模型</a:t>
            </a:r>
            <a:endParaRPr lang="zh-CN" altLang="en-US"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对于一元线性回归模型而言，其实它还有一个进阶版本，叫作一元多次线性回归模型，比较常见的有一元二次线性回归模型，其格式如下：</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65768" y="3838441"/>
            <a:ext cx="3460461" cy="806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82994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endParaRPr lang="zh-CN" altLang="en-US"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比如</a:t>
            </a:r>
            <a:r>
              <a:rPr lang="zh-CN" altLang="en-US" sz="2400" dirty="0">
                <a:latin typeface="微软雅黑" panose="020B0503020204020204" pitchFamily="34" charset="-122"/>
                <a:ea typeface="微软雅黑" panose="020B0503020204020204" pitchFamily="34" charset="-122"/>
              </a:rPr>
              <a:t>下图根据一元二次线性回归模型形成的曲线更契合散点图背后的趋势</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7650" name="Picture 2" descr="C:\Users\hemq\Downloads\第三章_线性回归模型\第三章：线性回归模型\一元二次曲线.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2351" y="2947853"/>
            <a:ext cx="5327298" cy="34682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378460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endParaRPr lang="zh-CN" altLang="en-US"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那么</a:t>
            </a:r>
            <a:r>
              <a:rPr lang="zh-CN" altLang="en-US" sz="2400" dirty="0">
                <a:latin typeface="微软雅黑" panose="020B0503020204020204" pitchFamily="34" charset="-122"/>
                <a:ea typeface="微软雅黑" panose="020B0503020204020204" pitchFamily="34" charset="-122"/>
              </a:rPr>
              <a:t>如何通过代码的方式来搭建</a:t>
            </a:r>
            <a:r>
              <a:rPr lang="zh-CN" altLang="en-US" sz="2400" b="1" dirty="0">
                <a:latin typeface="微软雅黑" panose="020B0503020204020204" pitchFamily="34" charset="-122"/>
                <a:ea typeface="微软雅黑" panose="020B0503020204020204" pitchFamily="34" charset="-122"/>
              </a:rPr>
              <a:t>一个一元二次线性回归模型</a:t>
            </a:r>
            <a:r>
              <a:rPr lang="zh-CN" altLang="en-US" sz="2400" dirty="0">
                <a:latin typeface="微软雅黑" panose="020B0503020204020204" pitchFamily="34" charset="-122"/>
                <a:ea typeface="微软雅黑" panose="020B0503020204020204" pitchFamily="34" charset="-122"/>
              </a:rPr>
              <a:t>呢，首先通过如下代码生成二次项数据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行代码将原有的</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转为一个新的二维数组</a:t>
            </a:r>
            <a:r>
              <a:rPr lang="en-US" altLang="zh-CN" sz="2400" dirty="0">
                <a:latin typeface="微软雅黑" panose="020B0503020204020204" pitchFamily="34" charset="-122"/>
                <a:ea typeface="微软雅黑" panose="020B0503020204020204" pitchFamily="34" charset="-122"/>
              </a:rPr>
              <a:t>X_</a:t>
            </a:r>
            <a:r>
              <a:rPr lang="zh-CN" altLang="en-US" sz="2400" dirty="0">
                <a:latin typeface="微软雅黑" panose="020B0503020204020204" pitchFamily="34" charset="-122"/>
                <a:ea typeface="微软雅黑" panose="020B0503020204020204" pitchFamily="34" charset="-122"/>
              </a:rPr>
              <a:t>，该二维数组包含新生成的二次项数据（</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）和原来一次项数据（</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）。感兴趣的读者可以将</a:t>
            </a:r>
            <a:r>
              <a:rPr lang="en-US" altLang="zh-CN" sz="2400" dirty="0">
                <a:latin typeface="微软雅黑" panose="020B0503020204020204" pitchFamily="34" charset="-122"/>
                <a:ea typeface="微软雅黑" panose="020B0503020204020204" pitchFamily="34" charset="-122"/>
              </a:rPr>
              <a:t>X_</a:t>
            </a:r>
            <a:r>
              <a:rPr lang="zh-CN" altLang="en-US" sz="2400" dirty="0">
                <a:latin typeface="微软雅黑" panose="020B0503020204020204" pitchFamily="34" charset="-122"/>
                <a:ea typeface="微软雅黑" panose="020B0503020204020204" pitchFamily="34" charset="-122"/>
              </a:rPr>
              <a:t>打印出来看下，其效果为下图所示的一个二维数组</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86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2158" y="3221105"/>
            <a:ext cx="5947681" cy="112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304609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生成完二次项数据后，就可以根据和之前一样的代码获得一元二次线性回归模型了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然后通过和类似的代码就可以绘制上面的曲线图了，注意此时的</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函数中填的是</a:t>
            </a:r>
            <a:r>
              <a:rPr lang="en-US" altLang="zh-CN" sz="2400" dirty="0">
                <a:latin typeface="微软雅黑" panose="020B0503020204020204" pitchFamily="34" charset="-122"/>
                <a:ea typeface="微软雅黑" panose="020B0503020204020204" pitchFamily="34" charset="-122"/>
              </a:rPr>
              <a:t>X_</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45340" y="2892424"/>
            <a:ext cx="3301320" cy="99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941" y="4937696"/>
            <a:ext cx="5450115" cy="142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230695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通过类似的手段，我们可以获取此时的一元二次回归方程的系数</a:t>
            </a:r>
            <a:r>
              <a:rPr lang="en-US" altLang="zh-CN" sz="2400" dirty="0" err="1">
                <a:latin typeface="微软雅黑" panose="020B0503020204020204" pitchFamily="34" charset="-122"/>
                <a:ea typeface="微软雅黑" panose="020B0503020204020204" pitchFamily="34" charset="-122"/>
              </a:rPr>
              <a:t>a,b</a:t>
            </a:r>
            <a:r>
              <a:rPr lang="zh-CN" altLang="en-US" sz="2400" dirty="0">
                <a:latin typeface="微软雅黑" panose="020B0503020204020204" pitchFamily="34" charset="-122"/>
                <a:ea typeface="微软雅黑" panose="020B0503020204020204" pitchFamily="34" charset="-122"/>
              </a:rPr>
              <a:t>和常数项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结果如下：</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06044" y="2799443"/>
            <a:ext cx="4379912" cy="989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671" y="4199032"/>
            <a:ext cx="4962657" cy="764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533400"/>
            <a:ext cx="7031990" cy="5790565"/>
          </a:xfrm>
        </p:spPr>
        <p:txBody>
          <a:bodyPr>
            <a:noAutofit/>
          </a:bodyPr>
          <a:p>
            <a:r>
              <a:rPr lang="zh-CN" altLang="en-US" sz="1700" b="1">
                <a:sym typeface="+mn-ea"/>
              </a:rPr>
              <a:t>import pandas as pd</a:t>
            </a:r>
            <a:endParaRPr lang="zh-CN" altLang="en-US" sz="1700" b="1"/>
          </a:p>
          <a:p>
            <a:r>
              <a:rPr lang="zh-CN" altLang="en-US" sz="1700" b="1">
                <a:sym typeface="+mn-ea"/>
              </a:rPr>
              <a:t>df = pd.read_excel('IT行业收入表.xlsx')</a:t>
            </a:r>
            <a:endParaRPr lang="zh-CN" altLang="en-US" sz="1700" b="1"/>
          </a:p>
          <a:p>
            <a:r>
              <a:rPr lang="zh-CN" altLang="en-US" sz="1700" b="1">
                <a:sym typeface="+mn-ea"/>
              </a:rPr>
              <a:t>df.head()</a:t>
            </a:r>
            <a:endParaRPr lang="zh-CN" altLang="en-US" sz="1700" b="1"/>
          </a:p>
          <a:p>
            <a:r>
              <a:rPr lang="zh-CN" altLang="en-US" sz="1700" b="1">
                <a:sym typeface="+mn-ea"/>
              </a:rPr>
              <a:t>X = df[['工龄']]</a:t>
            </a:r>
            <a:endParaRPr lang="zh-CN" altLang="en-US" sz="1700" b="1"/>
          </a:p>
          <a:p>
            <a:r>
              <a:rPr lang="zh-CN" altLang="en-US" sz="1700" b="1">
                <a:sym typeface="+mn-ea"/>
              </a:rPr>
              <a:t>Y = df['薪水']</a:t>
            </a:r>
            <a:endParaRPr lang="zh-CN" altLang="en-US" sz="1700" b="1"/>
          </a:p>
          <a:p>
            <a:r>
              <a:rPr lang="zh-CN" altLang="en-US" sz="1700" b="1">
                <a:sym typeface="+mn-ea"/>
              </a:rPr>
              <a:t>from sklearn.preprocessing import PolynomialFeatures#多次项内容模块构建</a:t>
            </a:r>
            <a:endParaRPr lang="zh-CN" altLang="en-US" sz="1700" b="1"/>
          </a:p>
          <a:p>
            <a:r>
              <a:rPr lang="zh-CN" altLang="en-US" sz="1700" b="1">
                <a:sym typeface="+mn-ea"/>
              </a:rPr>
              <a:t>poly_reg = PolynomialFeatures(degree=2)#degree=2为一元二次线性回归模型</a:t>
            </a:r>
            <a:endParaRPr lang="zh-CN" altLang="en-US" sz="1700" b="1"/>
          </a:p>
          <a:p>
            <a:r>
              <a:rPr lang="zh-CN" altLang="en-US" sz="1700" b="1">
                <a:sym typeface="+mn-ea"/>
              </a:rPr>
              <a:t>X_ = poly_reg.fit_transform(X)</a:t>
            </a:r>
            <a:endParaRPr lang="zh-CN" altLang="en-US" sz="1700" b="1"/>
          </a:p>
          <a:p>
            <a:r>
              <a:rPr lang="zh-CN" altLang="en-US" sz="1700" b="1">
                <a:sym typeface="+mn-ea"/>
              </a:rPr>
              <a:t>print(X_)</a:t>
            </a:r>
            <a:endParaRPr lang="zh-CN" altLang="en-US" sz="1700" b="1"/>
          </a:p>
          <a:p>
            <a:endParaRPr lang="zh-CN" altLang="en-US" sz="1700" b="1"/>
          </a:p>
          <a:p>
            <a:r>
              <a:rPr lang="zh-CN" altLang="en-US" sz="1700" b="1">
                <a:sym typeface="+mn-ea"/>
              </a:rPr>
              <a:t>print(X_[0:5])</a:t>
            </a:r>
            <a:endParaRPr lang="zh-CN" altLang="en-US" sz="1700" b="1"/>
          </a:p>
          <a:p>
            <a:endParaRPr lang="zh-CN" altLang="en-US" sz="1700" b="1"/>
          </a:p>
          <a:p>
            <a:r>
              <a:rPr lang="zh-CN" altLang="en-US" sz="1700" b="1">
                <a:sym typeface="+mn-ea"/>
              </a:rPr>
              <a:t>regr = LinearRegression()</a:t>
            </a:r>
            <a:endParaRPr lang="zh-CN" altLang="en-US" sz="1700" b="1"/>
          </a:p>
          <a:p>
            <a:r>
              <a:rPr lang="zh-CN" altLang="en-US" sz="1700" b="1">
                <a:sym typeface="+mn-ea"/>
              </a:rPr>
              <a:t>regr.fit(X_, Y)</a:t>
            </a:r>
            <a:endParaRPr lang="zh-CN" altLang="en-US" sz="1700" b="1"/>
          </a:p>
          <a:p>
            <a:endParaRPr lang="zh-CN" altLang="en-US" sz="1000" b="1"/>
          </a:p>
        </p:txBody>
      </p:sp>
      <p:sp>
        <p:nvSpPr>
          <p:cNvPr id="4" name="文本框 3"/>
          <p:cNvSpPr txBox="1"/>
          <p:nvPr/>
        </p:nvSpPr>
        <p:spPr>
          <a:xfrm>
            <a:off x="8466455" y="930910"/>
            <a:ext cx="3415030" cy="2584450"/>
          </a:xfrm>
          <a:prstGeom prst="rect">
            <a:avLst/>
          </a:prstGeom>
          <a:noFill/>
        </p:spPr>
        <p:txBody>
          <a:bodyPr wrap="square" rtlCol="0">
            <a:spAutoFit/>
          </a:bodyPr>
          <a:p>
            <a:endParaRPr lang="zh-CN" altLang="en-US" b="1"/>
          </a:p>
          <a:p>
            <a:r>
              <a:rPr lang="zh-CN" altLang="en-US" b="1">
                <a:sym typeface="+mn-ea"/>
              </a:rPr>
              <a:t>plt.scatter(X,Y)</a:t>
            </a:r>
            <a:endParaRPr lang="zh-CN" altLang="en-US" b="1"/>
          </a:p>
          <a:p>
            <a:r>
              <a:rPr lang="zh-CN" altLang="en-US" b="1">
                <a:sym typeface="+mn-ea"/>
              </a:rPr>
              <a:t>plt.plot(X, regr.predict(X_), color='red')</a:t>
            </a:r>
            <a:endParaRPr lang="zh-CN" altLang="en-US" b="1"/>
          </a:p>
          <a:p>
            <a:r>
              <a:rPr lang="zh-CN" altLang="en-US" b="1">
                <a:sym typeface="+mn-ea"/>
              </a:rPr>
              <a:t>plt.show()</a:t>
            </a:r>
            <a:endParaRPr lang="zh-CN" altLang="en-US" b="1"/>
          </a:p>
          <a:p>
            <a:endParaRPr lang="zh-CN" altLang="en-US" b="1"/>
          </a:p>
          <a:p>
            <a:r>
              <a:rPr lang="zh-CN" altLang="en-US" b="1">
                <a:sym typeface="+mn-ea"/>
              </a:rPr>
              <a:t>print(regr.coef_)</a:t>
            </a:r>
            <a:endParaRPr lang="zh-CN" altLang="en-US" b="1"/>
          </a:p>
          <a:p>
            <a:r>
              <a:rPr lang="zh-CN" altLang="en-US" b="1">
                <a:sym typeface="+mn-ea"/>
              </a:rPr>
              <a:t>print(regr.intercept_)</a:t>
            </a:r>
            <a:endParaRPr lang="zh-CN" altLang="en-US" b="1"/>
          </a:p>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17575" y="1618397"/>
            <a:ext cx="1027611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用</a:t>
            </a:r>
            <a:r>
              <a:rPr lang="zh-CN" altLang="en-US" sz="2400" dirty="0">
                <a:latin typeface="微软雅黑" panose="020B0503020204020204" pitchFamily="34" charset="-122"/>
                <a:ea typeface="微软雅黑" panose="020B0503020204020204" pitchFamily="34" charset="-122"/>
              </a:rPr>
              <a:t>同样的方法，我们可以获取到金融行业、汽车制造行业、餐饮服务行业的工龄与薪酬的线性相关性，这四个行业的一元二次线性回归模型如下图所示：</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6249" y="2449393"/>
            <a:ext cx="7119501" cy="4359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17574" y="1778054"/>
            <a:ext cx="10276115" cy="341503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模型搭建完成后，我们还需要对模型进行评估，这里我们主要以三个值作为评判标准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（也即统计学中常说的</a:t>
            </a:r>
            <a:r>
              <a:rPr lang="en-US" altLang="zh-CN" sz="2400" dirty="0">
                <a:latin typeface="微软雅黑" panose="020B0503020204020204" pitchFamily="34" charset="-122"/>
                <a:ea typeface="微软雅黑" panose="020B0503020204020204" pitchFamily="34" charset="-122"/>
              </a:rPr>
              <a:t>R^2</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Adj</a:t>
            </a:r>
            <a:r>
              <a:rPr lang="en-US" altLang="zh-CN" sz="2400" dirty="0">
                <a:latin typeface="微软雅黑" panose="020B0503020204020204" pitchFamily="34" charset="-122"/>
                <a:ea typeface="微软雅黑" panose="020B0503020204020204" pitchFamily="34" charset="-122"/>
              </a:rPr>
              <a:t>. R-squared</a:t>
            </a:r>
            <a:r>
              <a:rPr lang="zh-CN" altLang="en-US" sz="2400" dirty="0">
                <a:latin typeface="微软雅黑" panose="020B0503020204020204" pitchFamily="34" charset="-122"/>
                <a:ea typeface="微软雅黑" panose="020B0503020204020204" pitchFamily="34" charset="-122"/>
              </a:rPr>
              <a:t>（也即</a:t>
            </a:r>
            <a:r>
              <a:rPr lang="en-US" altLang="zh-CN" sz="2400" dirty="0">
                <a:latin typeface="微软雅黑" panose="020B0503020204020204" pitchFamily="34" charset="-122"/>
                <a:ea typeface="微软雅黑" panose="020B0503020204020204" pitchFamily="34" charset="-122"/>
              </a:rPr>
              <a:t>Adjusted R^2</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t>
            </a:r>
            <a:r>
              <a:rPr lang="zh-CN" altLang="en-US" sz="2400" dirty="0" smtClean="0">
                <a:latin typeface="微软雅黑" panose="020B0503020204020204" pitchFamily="34" charset="-122"/>
                <a:ea typeface="微软雅黑" panose="020B0503020204020204" pitchFamily="34" charset="-122"/>
              </a:rPr>
              <a:t>值</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用来衡量线性拟合的拟合</a:t>
            </a:r>
            <a:r>
              <a:rPr lang="zh-CN" altLang="en-US" sz="2400" dirty="0" smtClean="0">
                <a:latin typeface="微软雅黑" panose="020B0503020204020204" pitchFamily="34" charset="-122"/>
                <a:ea typeface="微软雅黑" panose="020B0503020204020204" pitchFamily="34" charset="-122"/>
              </a:rPr>
              <a:t>程度</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值用来衡量特征变量的显著性。</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5" name="内容占位符 2"/>
          <p:cNvSpPr txBox="1"/>
          <p:nvPr/>
        </p:nvSpPr>
        <p:spPr>
          <a:xfrm>
            <a:off x="992414" y="2943226"/>
            <a:ext cx="10207171" cy="4313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en-US" altLang="zh-CN" b="1"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992415" y="2006822"/>
            <a:ext cx="10207171" cy="3636010"/>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线性回归中，根据特征变量的</a:t>
            </a:r>
            <a:r>
              <a:rPr lang="zh-CN" altLang="en-US" sz="2400" b="1" dirty="0">
                <a:latin typeface="微软雅黑" panose="020B0503020204020204" pitchFamily="34" charset="-122"/>
                <a:ea typeface="微软雅黑" panose="020B0503020204020204" pitchFamily="34" charset="-122"/>
              </a:rPr>
              <a:t>个数</a:t>
            </a:r>
            <a:r>
              <a:rPr lang="zh-CN" altLang="en-US" sz="2400" dirty="0">
                <a:latin typeface="微软雅黑" panose="020B0503020204020204" pitchFamily="34" charset="-122"/>
                <a:ea typeface="微软雅黑" panose="020B0503020204020204" pitchFamily="34" charset="-122"/>
              </a:rPr>
              <a:t>可将线性回归模型分为</a:t>
            </a:r>
            <a:r>
              <a:rPr lang="zh-CN" altLang="en-US" sz="2400" b="1" dirty="0">
                <a:latin typeface="微软雅黑" panose="020B0503020204020204" pitchFamily="34" charset="-122"/>
                <a:ea typeface="微软雅黑" panose="020B0503020204020204" pitchFamily="34" charset="-122"/>
              </a:rPr>
              <a:t>一元线性回归和多元线性回归</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20000"/>
              </a:lnSpc>
            </a:pP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一个特征变量：工作年限对收入进行预测，就属于</a:t>
            </a:r>
            <a:r>
              <a:rPr lang="zh-CN" altLang="en-US" sz="2400" b="1" dirty="0">
                <a:latin typeface="微软雅黑" panose="020B0503020204020204" pitchFamily="34" charset="-122"/>
                <a:ea typeface="微软雅黑" panose="020B0503020204020204" pitchFamily="34" charset="-122"/>
              </a:rPr>
              <a:t>一元线性回归</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多个特征变量：工作年限、行业、所在城市等对收入进行预测，就属于</a:t>
            </a:r>
            <a:r>
              <a:rPr lang="zh-CN" altLang="en-US" sz="2400" b="1" dirty="0">
                <a:latin typeface="微软雅黑" panose="020B0503020204020204" pitchFamily="34" charset="-122"/>
                <a:ea typeface="微软雅黑" panose="020B0503020204020204" pitchFamily="34" charset="-122"/>
              </a:rPr>
              <a:t>多元线性回归</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0000"/>
              </a:lnSpc>
            </a:pP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这一小节主要先讲解下一元线性回归模型。</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267652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在实战应用角度，我们只需要记得</a:t>
            </a:r>
            <a:r>
              <a:rPr lang="en-US" altLang="zh-CN" sz="2400" dirty="0">
                <a:latin typeface="微软雅黑" panose="020B0503020204020204" pitchFamily="34" charset="-122"/>
                <a:ea typeface="微软雅黑" panose="020B0503020204020204" pitchFamily="34" charset="-122"/>
              </a:rPr>
              <a:t>R squared</a:t>
            </a:r>
            <a:r>
              <a:rPr lang="zh-CN" altLang="en-US" sz="2400" dirty="0">
                <a:latin typeface="微软雅黑" panose="020B0503020204020204" pitchFamily="34" charset="-122"/>
                <a:ea typeface="微软雅黑" panose="020B0503020204020204" pitchFamily="34" charset="-122"/>
              </a:rPr>
              <a:t>或者</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越高，那么模型的拟合程度越高；如果</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值越低，那么该特征变量的显著性越高，也即真的和预测变量有相关性</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R-squared </a:t>
            </a:r>
            <a:r>
              <a:rPr lang="zh-CN" altLang="en-US" sz="2400" dirty="0" smtClean="0">
                <a:latin typeface="微软雅黑" panose="020B0503020204020204" pitchFamily="34" charset="-122"/>
                <a:ea typeface="微软雅黑" panose="020B0503020204020204" pitchFamily="34" charset="-122"/>
              </a:rPr>
              <a:t>和 </a:t>
            </a:r>
            <a:r>
              <a:rPr lang="en-US" altLang="zh-CN" sz="2400" dirty="0" smtClean="0">
                <a:latin typeface="微软雅黑" panose="020B0503020204020204" pitchFamily="34" charset="-122"/>
                <a:ea typeface="微软雅黑" panose="020B0503020204020204" pitchFamily="34" charset="-122"/>
              </a:rPr>
              <a:t>Adj</a:t>
            </a:r>
            <a:r>
              <a:rPr lang="en-US" altLang="zh-CN" sz="2400" dirty="0">
                <a:latin typeface="微软雅黑" panose="020B0503020204020204" pitchFamily="34" charset="-122"/>
                <a:ea typeface="微软雅黑" panose="020B0503020204020204" pitchFamily="34" charset="-122"/>
              </a:rPr>
              <a:t>. R-squared</a:t>
            </a:r>
            <a:r>
              <a:rPr lang="zh-CN" altLang="en-US" sz="2400" dirty="0">
                <a:latin typeface="微软雅黑" panose="020B0503020204020204" pitchFamily="34" charset="-122"/>
                <a:ea typeface="微软雅黑" panose="020B0503020204020204" pitchFamily="34" charset="-122"/>
              </a:rPr>
              <a:t>的取值范围为</a:t>
            </a:r>
            <a:r>
              <a:rPr lang="en-US" altLang="zh-CN" sz="2400" dirty="0" smtClean="0">
                <a:latin typeface="微软雅黑" panose="020B0503020204020204" pitchFamily="34" charset="-122"/>
                <a:ea typeface="微软雅黑" panose="020B0503020204020204" pitchFamily="34" charset="-122"/>
              </a:rPr>
              <a:t>0-1</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值本质是个概率值，其取值范围也为</a:t>
            </a:r>
            <a:r>
              <a:rPr lang="en-US" altLang="zh-CN" sz="2400" dirty="0" smtClean="0">
                <a:latin typeface="微软雅黑" panose="020B0503020204020204" pitchFamily="34" charset="-122"/>
                <a:ea typeface="微软雅黑" panose="020B0503020204020204" pitchFamily="34" charset="-122"/>
              </a:rPr>
              <a:t>0-1</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矩形 8"/>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2994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中，通过如下代码即可查看这三个参数：</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6761" y="3341241"/>
            <a:ext cx="8477740" cy="1512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2994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a:t>
            </a:r>
            <a:r>
              <a:rPr lang="en-US" altLang="zh-CN" sz="2400" dirty="0" err="1" smtClean="0">
                <a:latin typeface="微软雅黑" panose="020B0503020204020204" pitchFamily="34" charset="-122"/>
                <a:ea typeface="微软雅黑" panose="020B0503020204020204" pitchFamily="34" charset="-122"/>
              </a:rPr>
              <a:t>est.summary</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3794" name="Picture 2" descr="https://uploader.shimo.im/f/BEEXtp7MoDoXiYYS.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69403" y="1778054"/>
            <a:ext cx="5272768" cy="4727916"/>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2994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来看下模型评估效果，代码如下：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68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8070" y="3268667"/>
            <a:ext cx="8715122" cy="2812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19380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补充知识点：另一种获取</a:t>
            </a:r>
            <a:r>
              <a:rPr lang="en-US" altLang="zh-CN" sz="2400" b="1" dirty="0">
                <a:latin typeface="微软雅黑" panose="020B0503020204020204" pitchFamily="34" charset="-122"/>
                <a:ea typeface="微软雅黑" panose="020B0503020204020204" pitchFamily="34" charset="-122"/>
              </a:rPr>
              <a:t>R-squared</a:t>
            </a:r>
            <a:r>
              <a:rPr lang="zh-CN" altLang="en-US" sz="2400" b="1" dirty="0">
                <a:latin typeface="微软雅黑" panose="020B0503020204020204" pitchFamily="34" charset="-122"/>
                <a:ea typeface="微软雅黑" panose="020B0503020204020204" pitchFamily="34" charset="-122"/>
              </a:rPr>
              <a:t>值的代码实现</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上面是通过引入线性回归模型评估相关库：</a:t>
            </a:r>
            <a:r>
              <a:rPr lang="en-US" altLang="zh-CN" sz="2400" dirty="0" err="1">
                <a:latin typeface="微软雅黑" panose="020B0503020204020204" pitchFamily="34" charset="-122"/>
                <a:ea typeface="微软雅黑" panose="020B0503020204020204" pitchFamily="34" charset="-122"/>
              </a:rPr>
              <a:t>statsmodels</a:t>
            </a:r>
            <a:r>
              <a:rPr lang="zh-CN" altLang="en-US" sz="2400" dirty="0">
                <a:latin typeface="微软雅黑" panose="020B0503020204020204" pitchFamily="34" charset="-122"/>
                <a:ea typeface="微软雅黑" panose="020B0503020204020204" pitchFamily="34" charset="-122"/>
              </a:rPr>
              <a:t>库来对线性回归模型进行评估，那么有没有一个更通用的方法来获取</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值此时便需要一个更加通用的获取</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值的方法，代码如下：</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pic>
        <p:nvPicPr>
          <p:cNvPr id="378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3693" y="4526870"/>
            <a:ext cx="5724614" cy="1075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41503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首先来看</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，要想理解</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，得先了解三个新的概念</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整体平方和 </a:t>
            </a:r>
            <a:r>
              <a:rPr lang="en-US" altLang="zh-CN" sz="2400" b="1" dirty="0" smtClean="0">
                <a:latin typeface="微软雅黑" panose="020B0503020204020204" pitchFamily="34" charset="-122"/>
                <a:ea typeface="微软雅黑" panose="020B0503020204020204" pitchFamily="34" charset="-122"/>
              </a:rPr>
              <a:t>TSS</a:t>
            </a:r>
            <a:r>
              <a:rPr lang="en-US" altLang="zh-CN" sz="2400" dirty="0" smtClean="0">
                <a:latin typeface="微软雅黑" panose="020B0503020204020204" pitchFamily="34" charset="-122"/>
                <a:ea typeface="微软雅黑" panose="020B0503020204020204" pitchFamily="34" charset="-122"/>
              </a:rPr>
              <a:t>(Total </a:t>
            </a:r>
            <a:r>
              <a:rPr lang="en-US" altLang="zh-CN" sz="2400" dirty="0">
                <a:latin typeface="微软雅黑" panose="020B0503020204020204" pitchFamily="34" charset="-122"/>
                <a:ea typeface="微软雅黑" panose="020B0503020204020204" pitchFamily="34" charset="-122"/>
              </a:rPr>
              <a:t>Sum of Squares</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残差平方和 </a:t>
            </a:r>
            <a:r>
              <a:rPr lang="en-US" altLang="zh-CN" sz="2400" b="1" dirty="0" smtClean="0">
                <a:latin typeface="微软雅黑" panose="020B0503020204020204" pitchFamily="34" charset="-122"/>
                <a:ea typeface="微软雅黑" panose="020B0503020204020204" pitchFamily="34" charset="-122"/>
              </a:rPr>
              <a:t>RSS</a:t>
            </a:r>
            <a:r>
              <a:rPr lang="en-US" altLang="zh-CN" sz="2400" dirty="0" smtClean="0">
                <a:latin typeface="微软雅黑" panose="020B0503020204020204" pitchFamily="34" charset="-122"/>
                <a:ea typeface="微软雅黑" panose="020B0503020204020204" pitchFamily="34" charset="-122"/>
              </a:rPr>
              <a:t>(Residual </a:t>
            </a:r>
            <a:r>
              <a:rPr lang="en-US" altLang="zh-CN" sz="2400" dirty="0">
                <a:latin typeface="微软雅黑" panose="020B0503020204020204" pitchFamily="34" charset="-122"/>
                <a:ea typeface="微软雅黑" panose="020B0503020204020204" pitchFamily="34" charset="-122"/>
              </a:rPr>
              <a:t>Sum of Squares</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解释平方和 </a:t>
            </a:r>
            <a:r>
              <a:rPr lang="en-US" altLang="zh-CN" sz="2400" b="1" dirty="0" smtClean="0">
                <a:latin typeface="微软雅黑" panose="020B0503020204020204" pitchFamily="34" charset="-122"/>
                <a:ea typeface="微软雅黑" panose="020B0503020204020204" pitchFamily="34" charset="-122"/>
              </a:rPr>
              <a:t>ESS</a:t>
            </a:r>
            <a:r>
              <a:rPr lang="en-US" altLang="zh-CN" sz="2400" dirty="0" smtClean="0">
                <a:latin typeface="微软雅黑" panose="020B0503020204020204" pitchFamily="34" charset="-122"/>
                <a:ea typeface="微软雅黑" panose="020B0503020204020204" pitchFamily="34" charset="-122"/>
              </a:rPr>
              <a:t>(Explained </a:t>
            </a:r>
            <a:r>
              <a:rPr lang="en-US" altLang="zh-CN" sz="2400" dirty="0">
                <a:latin typeface="微软雅黑" panose="020B0503020204020204" pitchFamily="34" charset="-122"/>
                <a:ea typeface="微软雅黑" panose="020B0503020204020204" pitchFamily="34" charset="-122"/>
              </a:rPr>
              <a:t>Sum of Squares</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09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endParaRPr lang="zh-CN" altLang="en-US"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相关</a:t>
            </a:r>
            <a:r>
              <a:rPr lang="zh-CN" altLang="en-US" sz="2400" dirty="0">
                <a:latin typeface="微软雅黑" panose="020B0503020204020204" pitchFamily="34" charset="-122"/>
                <a:ea typeface="微软雅黑" panose="020B0503020204020204" pitchFamily="34" charset="-122"/>
              </a:rPr>
              <a:t>的内容解释都绘制在下图</a:t>
            </a:r>
            <a:r>
              <a:rPr lang="zh-CN" altLang="en-US" sz="2400" dirty="0" smtClean="0">
                <a:latin typeface="微软雅黑" panose="020B0503020204020204" pitchFamily="34" charset="-122"/>
                <a:ea typeface="微软雅黑" panose="020B0503020204020204" pitchFamily="34" charset="-122"/>
              </a:rPr>
              <a:t>中</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Yi</a:t>
            </a:r>
            <a:r>
              <a:rPr lang="zh-CN" altLang="en-US" sz="2400" dirty="0">
                <a:latin typeface="微软雅黑" panose="020B0503020204020204" pitchFamily="34" charset="-122"/>
                <a:ea typeface="微软雅黑" panose="020B0503020204020204" pitchFamily="34" charset="-122"/>
              </a:rPr>
              <a:t>为实际</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Yfitted</a:t>
            </a:r>
            <a:r>
              <a:rPr lang="zh-CN" altLang="en-US" sz="2400" dirty="0">
                <a:latin typeface="微软雅黑" panose="020B0503020204020204" pitchFamily="34" charset="-122"/>
                <a:ea typeface="微软雅黑" panose="020B0503020204020204" pitchFamily="34" charset="-122"/>
              </a:rPr>
              <a:t>为预测</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Ymean</a:t>
            </a:r>
            <a:r>
              <a:rPr lang="zh-CN" altLang="en-US" sz="2400" dirty="0">
                <a:latin typeface="微软雅黑" panose="020B0503020204020204" pitchFamily="34" charset="-122"/>
                <a:ea typeface="微软雅黑" panose="020B0503020204020204" pitchFamily="34" charset="-122"/>
              </a:rPr>
              <a:t>为所有散点的</a:t>
            </a:r>
            <a:r>
              <a:rPr lang="zh-CN" altLang="en-US" sz="2400" dirty="0" smtClean="0">
                <a:latin typeface="微软雅黑" panose="020B0503020204020204" pitchFamily="34" charset="-122"/>
                <a:ea typeface="微软雅黑" panose="020B0503020204020204" pitchFamily="34" charset="-122"/>
              </a:rPr>
              <a:t>平均值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图片简洁，散点未绘制在</a:t>
            </a:r>
            <a:r>
              <a:rPr lang="zh-CN" altLang="en-US" sz="2400" dirty="0" smtClean="0">
                <a:latin typeface="微软雅黑" panose="020B0503020204020204" pitchFamily="34" charset="-122"/>
                <a:ea typeface="微软雅黑" panose="020B0503020204020204" pitchFamily="34" charset="-122"/>
              </a:rPr>
              <a:t>其中</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891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70997" y="1778054"/>
            <a:ext cx="5927518" cy="4513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17574" y="1778054"/>
                <a:ext cx="10276115" cy="447230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endParaRPr lang="zh-CN" altLang="en-US"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的公式为</a:t>
                </a:r>
                <a:r>
                  <a:rPr lang="en-US" altLang="zh-CN" sz="2400" dirty="0" smtClean="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0" dirty="0" smtClean="0">
                        <a:latin typeface="Cambria Math" panose="02040503050406030204"/>
                        <a:ea typeface="微软雅黑" panose="020B0503020204020204" pitchFamily="34" charset="-122"/>
                      </a:rPr>
                      <m:t> </m:t>
                    </m:r>
                  </m:oMath>
                </a14:m>
                <a:endParaRPr lang="en-US" altLang="zh-CN" sz="2400" b="0" i="0" dirty="0" smtClean="0">
                  <a:latin typeface="Cambria Math" panose="02040503050406030204"/>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a:ea typeface="微软雅黑" panose="020B0503020204020204" pitchFamily="34" charset="-122"/>
                        </a:rPr>
                        <m:t>1</m:t>
                      </m:r>
                      <m:r>
                        <a:rPr lang="en-US" altLang="zh-CN" sz="2400" i="1" dirty="0" smtClean="0">
                          <a:latin typeface="Cambria Math" panose="02040503050406030204"/>
                          <a:ea typeface="微软雅黑" panose="020B0503020204020204" pitchFamily="34" charset="-122"/>
                        </a:rPr>
                        <m:t> −</m:t>
                      </m:r>
                      <m:f>
                        <m:fPr>
                          <m:ctrlPr>
                            <a:rPr lang="en-US" altLang="zh-CN" sz="2400" i="1" dirty="0" smtClean="0">
                              <a:latin typeface="Cambria Math" panose="02040503050406030204"/>
                              <a:ea typeface="微软雅黑" panose="020B0503020204020204" pitchFamily="34" charset="-122"/>
                            </a:rPr>
                          </m:ctrlPr>
                        </m:fPr>
                        <m:num>
                          <m:r>
                            <a:rPr lang="en-US" altLang="zh-CN" sz="2400" i="1" dirty="0" smtClean="0">
                              <a:latin typeface="Cambria Math" panose="02040503050406030204"/>
                              <a:ea typeface="微软雅黑" panose="020B0503020204020204" pitchFamily="34" charset="-122"/>
                            </a:rPr>
                            <m:t>𝑅𝑆𝑆</m:t>
                          </m:r>
                        </m:num>
                        <m:den>
                          <m:r>
                            <a:rPr lang="en-US" altLang="zh-CN" sz="2400" i="1" dirty="0" smtClean="0">
                              <a:latin typeface="Cambria Math" panose="02040503050406030204"/>
                              <a:ea typeface="微软雅黑" panose="020B0503020204020204" pitchFamily="34" charset="-122"/>
                            </a:rPr>
                            <m:t>𝑇𝑆𝑆</m:t>
                          </m:r>
                        </m:den>
                      </m:f>
                    </m:oMath>
                  </m:oMathPara>
                </a14:m>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RSS</a:t>
                </a:r>
                <a:r>
                  <a:rPr lang="zh-CN" altLang="en-US" sz="2400" dirty="0">
                    <a:latin typeface="微软雅黑" panose="020B0503020204020204" pitchFamily="34" charset="-122"/>
                    <a:ea typeface="微软雅黑" panose="020B0503020204020204" pitchFamily="34" charset="-122"/>
                  </a:rPr>
                  <a:t>趋向于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的时候，说明实际值基本都落在了拟合曲线上，其拟合程度非常高，那么此时</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趋向于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，所以在实战当中，</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越大（越接近</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），其拟合程度越高</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不过</a:t>
                </a:r>
                <a:r>
                  <a:rPr lang="zh-CN" altLang="en-US" sz="2400" dirty="0">
                    <a:latin typeface="微软雅黑" panose="020B0503020204020204" pitchFamily="34" charset="-122"/>
                    <a:ea typeface="微软雅黑" panose="020B0503020204020204" pitchFamily="34" charset="-122"/>
                  </a:rPr>
                  <a:t>也不是拟合程度越高越好，当拟合程度过高的时候，可能会导致过拟合的现象（关于过拟合的相关内容可以查看本小节的补充知识点）。</a:t>
                </a:r>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917574" y="1778054"/>
                <a:ext cx="10276115" cy="4472305"/>
              </a:xfrm>
              <a:prstGeom prst="rect">
                <a:avLst/>
              </a:prstGeom>
              <a:blipFill rotWithShape="1">
                <a:blip r:embed="rId1"/>
                <a:stretch>
                  <a:fillRect l="-6" t="-1" r="5" b="1"/>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17574" y="1778054"/>
                <a:ext cx="10276115" cy="228790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endParaRPr lang="zh-CN" altLang="en-US"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举例来说，对于以下</a:t>
                </a:r>
                <a:r>
                  <a:rPr lang="zh-CN" altLang="en-US" sz="2400" dirty="0" smtClean="0">
                    <a:latin typeface="微软雅黑" panose="020B0503020204020204" pitchFamily="34" charset="-122"/>
                    <a:ea typeface="微软雅黑" panose="020B0503020204020204" pitchFamily="34" charset="-122"/>
                  </a:rPr>
                  <a:t>数据：</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d>
                      <m:dPr>
                        <m:begChr m:val="{"/>
                        <m:endChr m:val=""/>
                        <m:ctrlPr>
                          <a:rPr lang="en-US" altLang="zh-CN" sz="2400" i="1">
                            <a:latin typeface="Cambria Math" panose="02040503050406030204"/>
                            <a:ea typeface="微软雅黑" panose="020B0503020204020204" pitchFamily="34" charset="-122"/>
                          </a:rPr>
                        </m:ctrlPr>
                      </m:dPr>
                      <m:e>
                        <m:eqArr>
                          <m:eqArrPr>
                            <m:ctrlPr>
                              <a:rPr lang="en-US" altLang="zh-CN" sz="2400" i="1">
                                <a:latin typeface="Cambria Math" panose="02040503050406030204"/>
                                <a:ea typeface="微软雅黑" panose="020B0503020204020204" pitchFamily="34" charset="-122"/>
                              </a:rPr>
                            </m:ctrlPr>
                          </m:eqArrPr>
                          <m:e>
                            <m:r>
                              <a:rPr lang="en-US" altLang="zh-CN" sz="2400" i="1">
                                <a:latin typeface="Cambria Math" panose="02040503050406030204"/>
                                <a:ea typeface="微软雅黑" panose="020B0503020204020204" pitchFamily="34" charset="-122"/>
                              </a:rPr>
                              <m:t>𝑥</m:t>
                            </m:r>
                            <m:r>
                              <a:rPr lang="en-US" altLang="zh-CN" sz="2400" i="1">
                                <a:latin typeface="Cambria Math" panose="02040503050406030204"/>
                                <a:ea typeface="微软雅黑" panose="020B0503020204020204" pitchFamily="34" charset="-122"/>
                              </a:rPr>
                              <m:t>=</m:t>
                            </m:r>
                            <m:d>
                              <m:dPr>
                                <m:begChr m:val="["/>
                                <m:endChr m:val="]"/>
                                <m:ctrlPr>
                                  <a:rPr lang="en-US" altLang="zh-CN" sz="2400" i="1">
                                    <a:latin typeface="Cambria Math" panose="02040503050406030204"/>
                                    <a:ea typeface="微软雅黑" panose="020B0503020204020204" pitchFamily="34" charset="-122"/>
                                  </a:rPr>
                                </m:ctrlPr>
                              </m:dPr>
                              <m:e>
                                <m:r>
                                  <a:rPr lang="en-US" altLang="zh-CN" sz="2400" i="1">
                                    <a:latin typeface="Cambria Math" panose="02040503050406030204"/>
                                    <a:ea typeface="微软雅黑" panose="020B0503020204020204" pitchFamily="34" charset="-122"/>
                                  </a:rPr>
                                  <m:t>1</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2</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3</m:t>
                                </m:r>
                              </m:e>
                            </m:d>
                          </m:e>
                          <m:e>
                            <m:r>
                              <a:rPr lang="en-US" altLang="zh-CN" sz="2400" i="1">
                                <a:latin typeface="Cambria Math" panose="02040503050406030204"/>
                                <a:ea typeface="微软雅黑" panose="020B0503020204020204" pitchFamily="34" charset="-122"/>
                              </a:rPr>
                              <m:t>𝑦</m:t>
                            </m:r>
                            <m:r>
                              <a:rPr lang="en-US" altLang="zh-CN" sz="2400" i="1">
                                <a:latin typeface="Cambria Math" panose="02040503050406030204"/>
                                <a:ea typeface="微软雅黑" panose="020B0503020204020204" pitchFamily="34" charset="-122"/>
                              </a:rPr>
                              <m:t>=</m:t>
                            </m:r>
                            <m:d>
                              <m:dPr>
                                <m:begChr m:val="["/>
                                <m:endChr m:val="]"/>
                                <m:ctrlPr>
                                  <a:rPr lang="en-US" altLang="zh-CN" sz="2400" i="1">
                                    <a:latin typeface="Cambria Math" panose="02040503050406030204"/>
                                    <a:ea typeface="微软雅黑" panose="020B0503020204020204" pitchFamily="34" charset="-122"/>
                                  </a:rPr>
                                </m:ctrlPr>
                              </m:dPr>
                              <m:e>
                                <m:r>
                                  <a:rPr lang="en-US" altLang="zh-CN" sz="2400" i="1">
                                    <a:latin typeface="Cambria Math" panose="02040503050406030204"/>
                                    <a:ea typeface="微软雅黑" panose="020B0503020204020204" pitchFamily="34" charset="-122"/>
                                  </a:rPr>
                                  <m:t>3</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4</m:t>
                                </m:r>
                                <m:r>
                                  <a:rPr lang="en-US" altLang="zh-CN" sz="2400" i="1">
                                    <a:latin typeface="Cambria Math" panose="02040503050406030204"/>
                                    <a:ea typeface="微软雅黑" panose="020B0503020204020204" pitchFamily="34" charset="-122"/>
                                  </a:rPr>
                                  <m:t>,</m:t>
                                </m:r>
                                <m:r>
                                  <a:rPr lang="en-US" altLang="zh-CN" sz="2400" i="1">
                                    <a:latin typeface="Cambria Math" panose="02040503050406030204"/>
                                    <a:ea typeface="微软雅黑" panose="020B0503020204020204" pitchFamily="34" charset="-122"/>
                                  </a:rPr>
                                  <m:t>5</m:t>
                                </m:r>
                              </m:e>
                            </m:d>
                          </m:e>
                        </m:eqArr>
                      </m:e>
                    </m:d>
                  </m:oMath>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我们在</a:t>
                </a:r>
                <a:r>
                  <a:rPr lang="en-US" altLang="zh-CN" sz="2400" dirty="0">
                    <a:latin typeface="微软雅黑" panose="020B0503020204020204" pitchFamily="34" charset="-122"/>
                    <a:ea typeface="微软雅黑" panose="020B0503020204020204" pitchFamily="34" charset="-122"/>
                  </a:rPr>
                  <a:t>3.1.1</a:t>
                </a:r>
                <a:r>
                  <a:rPr lang="zh-CN" altLang="en-US" sz="2400" dirty="0">
                    <a:latin typeface="微软雅黑" panose="020B0503020204020204" pitchFamily="34" charset="-122"/>
                    <a:ea typeface="微软雅黑" panose="020B0503020204020204" pitchFamily="34" charset="-122"/>
                  </a:rPr>
                  <a:t>节演示过其拟合方程</a:t>
                </a:r>
                <a:r>
                  <a:rPr lang="zh-CN" altLang="en-US" sz="2400" dirty="0" smtClean="0">
                    <a:latin typeface="微软雅黑" panose="020B0503020204020204" pitchFamily="34" charset="-122"/>
                    <a:ea typeface="微软雅黑" panose="020B0503020204020204" pitchFamily="34" charset="-122"/>
                  </a:rPr>
                  <a:t>为</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y </a:t>
                </a:r>
                <a:r>
                  <a:rPr lang="en-US" altLang="zh-CN" sz="2400" dirty="0">
                    <a:latin typeface="微软雅黑" panose="020B0503020204020204" pitchFamily="34" charset="-122"/>
                    <a:ea typeface="微软雅黑" panose="020B0503020204020204" pitchFamily="34" charset="-122"/>
                  </a:rPr>
                  <a:t>= x + </a:t>
                </a:r>
                <a:r>
                  <a:rPr lang="en-US" altLang="zh-CN" sz="2400" dirty="0" smtClean="0">
                    <a:latin typeface="微软雅黑" panose="020B0503020204020204" pitchFamily="34" charset="-122"/>
                    <a:ea typeface="微软雅黑" panose="020B0503020204020204" pitchFamily="34" charset="-122"/>
                  </a:rPr>
                  <a:t>2</a:t>
                </a:r>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917574" y="1778054"/>
                <a:ext cx="10276115" cy="2287905"/>
              </a:xfrm>
              <a:prstGeom prst="rect">
                <a:avLst/>
              </a:prstGeom>
              <a:blipFill rotWithShape="1">
                <a:blip r:embed="rId1"/>
                <a:stretch>
                  <a:fillRect l="-6" t="-2" r="5" b="2"/>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1986" name="Picture 2" descr="https://uploader.shimo.im/f/PbUIYpLy06MmPilb.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839" y="2569029"/>
            <a:ext cx="4799616" cy="3892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17574" y="1778054"/>
                <a:ext cx="10276115" cy="152463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endParaRPr lang="zh-CN" altLang="en-US"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a:ea typeface="微软雅黑" panose="020B0503020204020204" pitchFamily="34" charset="-122"/>
                            </a:rPr>
                          </m:ctrlPr>
                        </m:sSubPr>
                        <m:e>
                          <m:r>
                            <a:rPr lang="en-US" altLang="zh-CN" sz="2400" b="0" i="1" smtClean="0">
                              <a:latin typeface="Cambria Math" panose="02040503050406030204"/>
                              <a:ea typeface="微软雅黑" panose="020B0503020204020204" pitchFamily="34" charset="-122"/>
                            </a:rPr>
                            <m:t>𝑦</m:t>
                          </m:r>
                        </m:e>
                        <m:sub>
                          <m:r>
                            <a:rPr lang="en-US" altLang="zh-CN" sz="2400" b="0" i="1" smtClean="0">
                              <a:latin typeface="Cambria Math" panose="02040503050406030204"/>
                              <a:ea typeface="微软雅黑" panose="020B0503020204020204" pitchFamily="34" charset="-122"/>
                            </a:rPr>
                            <m:t>𝑚𝑒𝑎𝑛</m:t>
                          </m:r>
                        </m:sub>
                      </m:sSub>
                      <m:r>
                        <a:rPr lang="en-US" altLang="zh-CN" sz="2400" b="0" i="1" smtClean="0">
                          <a:latin typeface="Cambria Math" panose="02040503050406030204"/>
                          <a:ea typeface="微软雅黑" panose="020B0503020204020204" pitchFamily="34" charset="-122"/>
                        </a:rPr>
                        <m:t>=</m:t>
                      </m:r>
                      <m:f>
                        <m:fPr>
                          <m:ctrlPr>
                            <a:rPr lang="en-US" altLang="zh-CN" sz="2400" b="0" i="1" smtClean="0">
                              <a:latin typeface="Cambria Math" panose="02040503050406030204"/>
                              <a:ea typeface="微软雅黑" panose="020B0503020204020204" pitchFamily="34" charset="-122"/>
                            </a:rPr>
                          </m:ctrlPr>
                        </m:fPr>
                        <m:num>
                          <m:r>
                            <a:rPr lang="en-US" altLang="zh-CN" sz="2400" b="0" i="1" smtClean="0">
                              <a:latin typeface="Cambria Math" panose="02040503050406030204"/>
                              <a:ea typeface="微软雅黑" panose="020B0503020204020204" pitchFamily="34" charset="-122"/>
                            </a:rPr>
                            <m:t>3</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4</m:t>
                          </m:r>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5</m:t>
                          </m:r>
                        </m:num>
                        <m:den>
                          <m:r>
                            <a:rPr lang="en-US" altLang="zh-CN" sz="2400" b="0" i="1" smtClean="0">
                              <a:latin typeface="Cambria Math" panose="02040503050406030204"/>
                              <a:ea typeface="微软雅黑" panose="020B0503020204020204" pitchFamily="34" charset="-122"/>
                            </a:rPr>
                            <m:t>3</m:t>
                          </m:r>
                        </m:den>
                      </m:f>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4</m:t>
                      </m:r>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917574" y="1778054"/>
                <a:ext cx="10276115" cy="1524635"/>
              </a:xfrm>
              <a:prstGeom prst="rect">
                <a:avLst/>
              </a:prstGeom>
              <a:blipFill rotWithShape="1">
                <a:blip r:embed="rId1"/>
                <a:stretch>
                  <a:fillRect l="-6" t="-4" r="5" b="4"/>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3310397"/>
            <a:ext cx="110680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957943" y="2006822"/>
                <a:ext cx="10276115" cy="310324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一元线性回归的数学原理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元线性回归模型也称为简单线性回归模型，其形式可以通过如下公式表达</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a:ea typeface="微软雅黑" panose="020B0503020204020204" pitchFamily="34" charset="-122"/>
                        </a:rPr>
                        <m:t>𝑦</m:t>
                      </m:r>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𝑎</m:t>
                      </m:r>
                      <m:r>
                        <a:rPr lang="en-US" altLang="zh-CN" sz="2400" b="0" i="1" dirty="0" smtClean="0">
                          <a:latin typeface="Cambria Math" panose="02040503050406030204"/>
                          <a:ea typeface="Cambria Math" panose="02040503050406030204"/>
                        </a:rPr>
                        <m:t>×</m:t>
                      </m:r>
                      <m:r>
                        <a:rPr lang="en-US" altLang="zh-CN" sz="2400" b="0" i="1" dirty="0" smtClean="0">
                          <a:latin typeface="Cambria Math" panose="02040503050406030204"/>
                          <a:ea typeface="微软雅黑" panose="020B0503020204020204" pitchFamily="34" charset="-122"/>
                        </a:rPr>
                        <m:t>𝑥</m:t>
                      </m:r>
                      <m:r>
                        <a:rPr lang="en-US" altLang="zh-CN" sz="2400" b="0" i="1" dirty="0" smtClean="0">
                          <a:latin typeface="Cambria Math" panose="02040503050406030204"/>
                          <a:ea typeface="微软雅黑" panose="020B0503020204020204" pitchFamily="34" charset="-122"/>
                        </a:rPr>
                        <m:t>+</m:t>
                      </m:r>
                      <m:r>
                        <a:rPr lang="en-US" altLang="zh-CN" sz="2400" b="0" i="1" dirty="0" smtClean="0">
                          <a:latin typeface="Cambria Math" panose="02040503050406030204"/>
                          <a:ea typeface="微软雅黑" panose="020B0503020204020204" pitchFamily="34" charset="-122"/>
                        </a:rPr>
                        <m:t>𝑏</m:t>
                      </m:r>
                    </m:oMath>
                  </m:oMathPara>
                </a14:m>
                <a:endParaRPr lang="en-US" altLang="zh-CN" sz="2400" i="1" dirty="0" smtClean="0">
                  <a:latin typeface="微软雅黑" panose="020B0503020204020204" pitchFamily="34" charset="-122"/>
                  <a:ea typeface="微软雅黑" panose="020B0503020204020204" pitchFamily="34" charset="-122"/>
                </a:endParaRPr>
              </a:p>
              <a:p>
                <a:endParaRPr lang="en-US" altLang="zh-CN" sz="240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为因变量，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为自变量，</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表示回归系数，</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表示截距</a:t>
                </a:r>
                <a:r>
                  <a:rPr lang="zh-CN" altLang="en-US" sz="2400" dirty="0" smtClean="0">
                    <a:latin typeface="微软雅黑" panose="020B0503020204020204" pitchFamily="34" charset="-122"/>
                    <a:ea typeface="微软雅黑" panose="020B0503020204020204" pitchFamily="34" charset="-122"/>
                  </a:rPr>
                  <a:t>。其中</a:t>
                </a:r>
                <a14:m>
                  <m:oMath xmlns:m="http://schemas.openxmlformats.org/officeDocument/2006/math">
                    <m:sSup>
                      <m:sSupPr>
                        <m:ctrlPr>
                          <a:rPr lang="en-US" altLang="zh-CN" sz="2400" b="1" i="1" smtClean="0">
                            <a:latin typeface="Cambria Math" panose="02040503050406030204"/>
                            <a:ea typeface="微软雅黑" panose="020B0503020204020204" pitchFamily="34" charset="-122"/>
                          </a:rPr>
                        </m:ctrlPr>
                      </m:sSupPr>
                      <m:e>
                        <m:r>
                          <a:rPr lang="en-US" altLang="zh-CN" sz="2400" b="1" i="1" smtClean="0">
                            <a:latin typeface="Cambria Math" panose="02040503050406030204"/>
                            <a:ea typeface="微软雅黑" panose="020B0503020204020204" pitchFamily="34" charset="-122"/>
                          </a:rPr>
                          <m:t>𝒚</m:t>
                        </m:r>
                      </m:e>
                      <m:sup>
                        <m:r>
                          <a:rPr lang="en-US" altLang="zh-CN" sz="2400" b="1" i="1" smtClean="0">
                            <a:latin typeface="Cambria Math" panose="02040503050406030204"/>
                            <a:ea typeface="微软雅黑" panose="020B0503020204020204" pitchFamily="34" charset="-122"/>
                          </a:rPr>
                          <m:t>𝒊</m:t>
                        </m:r>
                      </m:sup>
                    </m:sSup>
                  </m:oMath>
                </a14:m>
                <a:r>
                  <a:rPr lang="zh-CN" altLang="en-US" sz="2400" b="1" dirty="0" smtClean="0">
                    <a:latin typeface="微软雅黑" panose="020B0503020204020204" pitchFamily="34" charset="-122"/>
                    <a:ea typeface="微软雅黑" panose="020B0503020204020204" pitchFamily="34" charset="-122"/>
                  </a:rPr>
                  <a:t>为</a:t>
                </a:r>
                <a:r>
                  <a:rPr lang="zh-CN" altLang="en-US" sz="2400" b="1" dirty="0">
                    <a:latin typeface="微软雅黑" panose="020B0503020204020204" pitchFamily="34" charset="-122"/>
                    <a:ea typeface="微软雅黑" panose="020B0503020204020204" pitchFamily="34" charset="-122"/>
                  </a:rPr>
                  <a:t>实际值，</a:t>
                </a:r>
                <a:r>
                  <a:rPr lang="en-US" altLang="zh-CN" sz="2400" b="1" dirty="0">
                    <a:ea typeface="微软雅黑" panose="020B0503020204020204" pitchFamily="34" charset="-122"/>
                  </a:rPr>
                  <a:t> </a:t>
                </a:r>
                <a14:m>
                  <m:oMath xmlns:m="http://schemas.openxmlformats.org/officeDocument/2006/math">
                    <m:sSup>
                      <m:sSupPr>
                        <m:ctrlPr>
                          <a:rPr lang="en-US" altLang="zh-CN" sz="2400" b="1" i="1">
                            <a:latin typeface="Cambria Math" panose="02040503050406030204"/>
                            <a:ea typeface="微软雅黑" panose="020B0503020204020204" pitchFamily="34" charset="-122"/>
                          </a:rPr>
                        </m:ctrlPr>
                      </m:sSupPr>
                      <m:e>
                        <m:acc>
                          <m:accPr>
                            <m:ctrlPr>
                              <a:rPr lang="en-US" altLang="zh-CN" sz="2400" b="1" i="1" smtClean="0">
                                <a:latin typeface="Cambria Math" panose="02040503050406030204"/>
                                <a:ea typeface="微软雅黑" panose="020B0503020204020204" pitchFamily="34" charset="-122"/>
                              </a:rPr>
                            </m:ctrlPr>
                          </m:accPr>
                          <m:e>
                            <m:r>
                              <a:rPr lang="en-US" altLang="zh-CN" sz="2400" b="1" i="1" smtClean="0">
                                <a:latin typeface="Cambria Math" panose="02040503050406030204"/>
                                <a:ea typeface="微软雅黑" panose="020B0503020204020204" pitchFamily="34" charset="-122"/>
                              </a:rPr>
                              <m:t>𝒚</m:t>
                            </m:r>
                          </m:e>
                        </m:acc>
                      </m:e>
                      <m:sup>
                        <m:r>
                          <a:rPr lang="en-US" altLang="zh-CN" sz="2400" b="1" i="1">
                            <a:latin typeface="Cambria Math" panose="02040503050406030204"/>
                            <a:ea typeface="微软雅黑" panose="020B0503020204020204" pitchFamily="34" charset="-122"/>
                          </a:rPr>
                          <m:t>𝒊</m:t>
                        </m:r>
                      </m:sup>
                    </m:sSup>
                  </m:oMath>
                </a14:m>
                <a:r>
                  <a:rPr lang="zh-CN" altLang="en-US" sz="2400" b="1" dirty="0">
                    <a:latin typeface="微软雅黑" panose="020B0503020204020204" pitchFamily="34" charset="-122"/>
                    <a:ea typeface="微软雅黑" panose="020B0503020204020204" pitchFamily="34" charset="-122"/>
                  </a:rPr>
                  <a:t>为预测值</a:t>
                </a:r>
                <a:r>
                  <a:rPr lang="zh-CN" altLang="en-US" sz="2400" dirty="0">
                    <a:latin typeface="微软雅黑" panose="020B0503020204020204" pitchFamily="34" charset="-122"/>
                    <a:ea typeface="微软雅黑" panose="020B0503020204020204" pitchFamily="34" charset="-122"/>
                  </a:rPr>
                  <a:t>，一元线性回归的目的就是拟合出一条线来使得预测值和实际值尽可能的接近，如果大部分点都落在拟合出来的线上，那么该线性回归模型则拟合较好。</a:t>
                </a:r>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957943" y="2006822"/>
                <a:ext cx="10276115" cy="3103245"/>
              </a:xfrm>
              <a:prstGeom prst="rect">
                <a:avLst/>
              </a:prstGeom>
              <a:blipFill rotWithShape="1">
                <a:blip r:embed="rId1"/>
                <a:stretch>
                  <a:fillRect l="-4" t="-7" r="-1734"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2994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知识点：过拟合与欠</a:t>
            </a:r>
            <a:r>
              <a:rPr lang="zh-CN" altLang="en-US" sz="2400" b="1" dirty="0" smtClean="0">
                <a:latin typeface="微软雅黑" panose="020B0503020204020204" pitchFamily="34" charset="-122"/>
                <a:ea typeface="微软雅黑" panose="020B0503020204020204" pitchFamily="34" charset="-122"/>
              </a:rPr>
              <a:t>拟合</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2" descr="https://uploader.shimo.im/f/raLZAkPn59wOx5HJ.png!original"/>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50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0306" y="2874509"/>
            <a:ext cx="90106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09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所谓</a:t>
            </a:r>
            <a:r>
              <a:rPr lang="zh-CN" altLang="en-US" sz="2400" dirty="0">
                <a:latin typeface="微软雅黑" panose="020B0503020204020204" pitchFamily="34" charset="-122"/>
                <a:ea typeface="微软雅黑" panose="020B0503020204020204" pitchFamily="34" charset="-122"/>
              </a:rPr>
              <a:t>过度拟合（简称过拟合），是指模型在训练样本中拟合程度过高，虽然它很好地贴合了训练集数据，但是却</a:t>
            </a:r>
            <a:r>
              <a:rPr lang="zh-CN" altLang="en-US" sz="2400" b="1" dirty="0">
                <a:latin typeface="微软雅黑" panose="020B0503020204020204" pitchFamily="34" charset="-122"/>
                <a:ea typeface="微软雅黑" panose="020B0503020204020204" pitchFamily="34" charset="-122"/>
              </a:rPr>
              <a:t>丧失了泛化能力，模型不具有推广性</a:t>
            </a:r>
            <a:r>
              <a:rPr lang="zh-CN" altLang="en-US" sz="2400" dirty="0">
                <a:latin typeface="微软雅黑" panose="020B0503020204020204" pitchFamily="34" charset="-122"/>
                <a:ea typeface="微软雅黑" panose="020B0503020204020204" pitchFamily="34" charset="-122"/>
              </a:rPr>
              <a:t>（即如果换了训练集以外的数据就达不到较好的预测效果），导致在新的数据集中表现不佳</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过</a:t>
            </a:r>
            <a:r>
              <a:rPr lang="zh-CN" altLang="en-US" sz="2400" dirty="0">
                <a:latin typeface="微软雅黑" panose="020B0503020204020204" pitchFamily="34" charset="-122"/>
                <a:ea typeface="微软雅黑" panose="020B0503020204020204" pitchFamily="34" charset="-122"/>
              </a:rPr>
              <a:t>拟合相对的则是欠拟合，欠拟合是指模型拟合程度不高，</a:t>
            </a:r>
            <a:r>
              <a:rPr lang="zh-CN" altLang="en-US" sz="2400" b="1" dirty="0">
                <a:latin typeface="微软雅黑" panose="020B0503020204020204" pitchFamily="34" charset="-122"/>
                <a:ea typeface="微软雅黑" panose="020B0503020204020204" pitchFamily="34" charset="-122"/>
              </a:rPr>
              <a:t>数据距离拟合曲线较远</a:t>
            </a:r>
            <a:r>
              <a:rPr lang="zh-CN" altLang="en-US" sz="2400" dirty="0">
                <a:latin typeface="微软雅黑" panose="020B0503020204020204" pitchFamily="34" charset="-122"/>
                <a:ea typeface="微软雅黑" panose="020B0503020204020204" pitchFamily="34" charset="-122"/>
              </a:rPr>
              <a:t>，或指</a:t>
            </a:r>
            <a:r>
              <a:rPr lang="zh-CN" altLang="en-US" sz="2400" b="1" dirty="0">
                <a:latin typeface="微软雅黑" panose="020B0503020204020204" pitchFamily="34" charset="-122"/>
                <a:ea typeface="微软雅黑" panose="020B0503020204020204" pitchFamily="34" charset="-122"/>
              </a:rPr>
              <a:t>模型没有很好地捕捉到数据特征</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不能够很好地拟合数据</a:t>
            </a:r>
            <a:r>
              <a:rPr lang="zh-CN" altLang="en-US" sz="2400" dirty="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1920558" y="540826"/>
            <a:ext cx="8350885" cy="1014730"/>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的改进</a:t>
            </a:r>
            <a:r>
              <a:rPr lang="zh-CN" altLang="en-US" sz="2400" dirty="0" smtClean="0">
                <a:latin typeface="微软雅黑" panose="020B0503020204020204" pitchFamily="34" charset="-122"/>
                <a:ea typeface="微软雅黑" panose="020B0503020204020204" pitchFamily="34" charset="-122"/>
              </a:rPr>
              <a:t>版</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其目的是为了</a:t>
            </a:r>
            <a:r>
              <a:rPr lang="zh-CN" altLang="en-US" sz="2400" dirty="0">
                <a:latin typeface="微软雅黑" panose="020B0503020204020204" pitchFamily="34" charset="-122"/>
                <a:ea typeface="微软雅黑" panose="020B0503020204020204" pitchFamily="34" charset="-122"/>
              </a:rPr>
              <a:t>防止选取的特征变量过多（主要针对下一节将讲到的多元线性回归），而导致虚高的</a:t>
            </a:r>
            <a:r>
              <a:rPr lang="en-US" altLang="zh-CN" sz="2400" dirty="0" smtClean="0">
                <a:latin typeface="微软雅黑" panose="020B0503020204020204" pitchFamily="34" charset="-122"/>
                <a:ea typeface="微软雅黑" panose="020B0503020204020204" pitchFamily="34" charset="-122"/>
              </a:rPr>
              <a:t>R-squared</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每当新增一个特征变量的时候，因为线性回归背后的数学原理，都会导致</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增加，但是可能这个新增的特征变量可能对模型并没有什么帮助，为了限制过多的特征变量，所以引入了</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概念</a:t>
            </a:r>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Adj. R-squared</a:t>
            </a:r>
            <a:r>
              <a:rPr lang="zh-CN" altLang="en-US" sz="2400" dirty="0" smtClean="0">
                <a:latin typeface="微软雅黑" panose="020B0503020204020204" pitchFamily="34" charset="-122"/>
                <a:ea typeface="微软雅黑" panose="020B0503020204020204" pitchFamily="34" charset="-122"/>
              </a:rPr>
              <a:t>会</a:t>
            </a:r>
            <a:r>
              <a:rPr lang="zh-CN" altLang="en-US" sz="2400" dirty="0">
                <a:latin typeface="微软雅黑" panose="020B0503020204020204" pitchFamily="34" charset="-122"/>
                <a:ea typeface="微软雅黑" panose="020B0503020204020204" pitchFamily="34" charset="-122"/>
              </a:rPr>
              <a:t>在原来</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的基础上额外考虑到特征变量数目这一值，其公式如下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smtClean="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为样本</a:t>
            </a:r>
            <a:r>
              <a:rPr lang="zh-CN" altLang="en-US" sz="2400" dirty="0" smtClean="0">
                <a:latin typeface="微软雅黑" panose="020B0503020204020204" pitchFamily="34" charset="-122"/>
                <a:ea typeface="微软雅黑" panose="020B0503020204020204" pitchFamily="34" charset="-122"/>
              </a:rPr>
              <a:t>数量</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k</a:t>
            </a:r>
            <a:r>
              <a:rPr lang="zh-CN" altLang="en-US" sz="2400" dirty="0">
                <a:latin typeface="微软雅黑" panose="020B0503020204020204" pitchFamily="34" charset="-122"/>
                <a:ea typeface="微软雅黑" panose="020B0503020204020204" pitchFamily="34" charset="-122"/>
              </a:rPr>
              <a:t>为特征变量</a:t>
            </a:r>
            <a:r>
              <a:rPr lang="zh-CN" altLang="en-US" sz="2400" dirty="0" smtClean="0">
                <a:latin typeface="微软雅黑" panose="020B0503020204020204" pitchFamily="34" charset="-122"/>
                <a:ea typeface="微软雅黑" panose="020B0503020204020204" pitchFamily="34" charset="-122"/>
              </a:rPr>
              <a:t>数量</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看到当特征变量数量</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越多的时候，其实会对</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产生负影响，因此不要为了一味地追求高</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而过多的添加特征变量</a:t>
            </a:r>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7106" name="Picture 2" descr="https://uploader.shimo.im/f/hxgUJdRgChYT6vQ9.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4325" y="3190120"/>
            <a:ext cx="3943350" cy="819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可以看到对于完全拟合的线性方程，</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是一致的，都为数字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。倘若不是完全拟合，例如此时的</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0.9</a:t>
            </a:r>
            <a:r>
              <a:rPr lang="zh-CN" altLang="en-US" sz="2400" dirty="0">
                <a:latin typeface="微软雅黑" panose="020B0503020204020204" pitchFamily="34" charset="-122"/>
                <a:ea typeface="微软雅黑" panose="020B0503020204020204" pitchFamily="34" charset="-122"/>
              </a:rPr>
              <a:t>，那么此时</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的计算过程与结果如下所示：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9154" name="Picture 2" descr="https://uploader.shimo.im/f/f7PIj2HYmV0lcqYg.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7587" y="2648405"/>
            <a:ext cx="7276088" cy="935497"/>
          </a:xfrm>
          <a:prstGeom prst="rect">
            <a:avLst/>
          </a:prstGeom>
          <a:noFill/>
          <a:extLst>
            <a:ext uri="{909E8E84-426E-40DD-AFC4-6F175D3DCCD1}">
              <a14:hiddenFill xmlns:a14="http://schemas.microsoft.com/office/drawing/2010/main">
                <a:solidFill>
                  <a:srgbClr val="FFFFFF"/>
                </a:solidFill>
              </a14:hiddenFill>
            </a:ext>
          </a:extLst>
        </p:spPr>
      </p:pic>
      <p:pic>
        <p:nvPicPr>
          <p:cNvPr id="49156" name="Picture 4" descr="https://uploader.shimo.im/f/ryhobStXDqUofXjZ.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885" y="4963886"/>
            <a:ext cx="4042229" cy="769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值涉及统计学里假设检验中的</a:t>
            </a:r>
            <a:r>
              <a:rPr lang="zh-CN" altLang="en-US" sz="2400" dirty="0" smtClean="0">
                <a:latin typeface="微软雅黑" panose="020B0503020204020204" pitchFamily="34" charset="-122"/>
                <a:ea typeface="微软雅黑" panose="020B0503020204020204" pitchFamily="34" charset="-122"/>
              </a:rPr>
              <a:t>概念，其</a:t>
            </a:r>
            <a:r>
              <a:rPr lang="zh-CN" altLang="en-US" sz="2400" dirty="0">
                <a:latin typeface="微软雅黑" panose="020B0503020204020204" pitchFamily="34" charset="-122"/>
                <a:ea typeface="微软雅黑" panose="020B0503020204020204" pitchFamily="34" charset="-122"/>
              </a:rPr>
              <a:t>原假设为特征变量与预测变量无显著相关性，</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值是当原假设为真时所得到的样本观察结果或更极端结果出现的概率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通常来说，我们会以</a:t>
            </a:r>
            <a:r>
              <a:rPr lang="en-US" altLang="zh-CN" sz="2400" b="1" dirty="0">
                <a:latin typeface="微软雅黑" panose="020B0503020204020204" pitchFamily="34" charset="-122"/>
                <a:ea typeface="微软雅黑" panose="020B0503020204020204" pitchFamily="34" charset="-122"/>
              </a:rPr>
              <a:t>0.05</a:t>
            </a:r>
            <a:r>
              <a:rPr lang="zh-CN" altLang="en-US" sz="2400" b="1" dirty="0">
                <a:latin typeface="微软雅黑" panose="020B0503020204020204" pitchFamily="34" charset="-122"/>
                <a:ea typeface="微软雅黑" panose="020B0503020204020204" pitchFamily="34" charset="-122"/>
              </a:rPr>
              <a:t>为阈值，当</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值小于</a:t>
            </a:r>
            <a:r>
              <a:rPr lang="en-US" altLang="zh-CN" sz="2400" b="1" dirty="0">
                <a:latin typeface="微软雅黑" panose="020B0503020204020204" pitchFamily="34" charset="-122"/>
                <a:ea typeface="微软雅黑" panose="020B0503020204020204" pitchFamily="34" charset="-122"/>
              </a:rPr>
              <a:t>0.05</a:t>
            </a:r>
            <a:r>
              <a:rPr lang="zh-CN" altLang="en-US" sz="2400" b="1" dirty="0">
                <a:latin typeface="微软雅黑" panose="020B0503020204020204" pitchFamily="34" charset="-122"/>
                <a:ea typeface="微软雅黑" panose="020B0503020204020204" pitchFamily="34" charset="-122"/>
              </a:rPr>
              <a:t>时，就认为该特征变量与预测变量显著相关。</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3.3.1 </a:t>
            </a:r>
            <a:r>
              <a:rPr lang="zh-CN" altLang="en-US" sz="2400" b="1" dirty="0">
                <a:latin typeface="微软雅黑" panose="020B0503020204020204" pitchFamily="34" charset="-122"/>
                <a:ea typeface="微软雅黑" panose="020B0503020204020204" pitchFamily="34" charset="-122"/>
              </a:rPr>
              <a:t>多元线性回归的数学原理和代码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多元线性回归模型的原理其实和一元线性回归的原理类似，其形式可以用如下公式表达</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smtClean="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x3……</a:t>
            </a:r>
            <a:r>
              <a:rPr lang="zh-CN" altLang="en-US" sz="2400" dirty="0">
                <a:latin typeface="微软雅黑" panose="020B0503020204020204" pitchFamily="34" charset="-122"/>
                <a:ea typeface="微软雅黑" panose="020B0503020204020204" pitchFamily="34" charset="-122"/>
              </a:rPr>
              <a:t>为不同特征变量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k3……</a:t>
            </a:r>
            <a:r>
              <a:rPr lang="zh-CN" altLang="en-US" sz="2400" dirty="0">
                <a:latin typeface="微软雅黑" panose="020B0503020204020204" pitchFamily="34" charset="-122"/>
                <a:ea typeface="微软雅黑" panose="020B0503020204020204" pitchFamily="34" charset="-122"/>
              </a:rPr>
              <a:t>则为这些特征变量前的系数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为常数</a:t>
            </a:r>
            <a:r>
              <a:rPr lang="zh-CN" altLang="en-US" sz="2400" dirty="0" smtClean="0">
                <a:latin typeface="微软雅黑" panose="020B0503020204020204" pitchFamily="34" charset="-122"/>
                <a:ea typeface="微软雅黑" panose="020B0503020204020204" pitchFamily="34" charset="-122"/>
              </a:rPr>
              <a:t>项</a:t>
            </a:r>
            <a:endParaRPr lang="en-US" altLang="zh-CN" sz="2400" b="1"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1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64680" y="2805106"/>
            <a:ext cx="4062639" cy="622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57943" y="1778054"/>
                <a:ext cx="10276115" cy="370205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3.3.1 </a:t>
                </a:r>
                <a:r>
                  <a:rPr lang="zh-CN" altLang="en-US" sz="2400" b="1" dirty="0">
                    <a:latin typeface="微软雅黑" panose="020B0503020204020204" pitchFamily="34" charset="-122"/>
                    <a:ea typeface="微软雅黑" panose="020B0503020204020204" pitchFamily="34" charset="-122"/>
                  </a:rPr>
                  <a:t>多元线性回归的数学原理和代码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多元线性回归模型的搭建也是通过数学计算来获取合适的系数，使得下图所示的残差平方和最小</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sz="2400" b="0" i="1" dirty="0" smtClean="0">
                            <a:latin typeface="Cambria Math" panose="02040503050406030204"/>
                          </a:rPr>
                        </m:ctrlPr>
                      </m:sSupPr>
                      <m:e>
                        <m:r>
                          <a:rPr lang="zh-CN" altLang="en-US" sz="2400" dirty="0" smtClean="0">
                            <a:latin typeface="微软雅黑" panose="020B0503020204020204" pitchFamily="34" charset="-122"/>
                            <a:ea typeface="微软雅黑" panose="020B0503020204020204" pitchFamily="34" charset="-122"/>
                            <a:sym typeface="+mn-ea"/>
                          </a:rPr>
                          <m:t>其中</m:t>
                        </m:r>
                        <m:r>
                          <a:rPr lang="en-US" altLang="zh-CN" sz="2400" dirty="0" smtClean="0">
                            <a:latin typeface="微软雅黑" panose="020B0503020204020204" pitchFamily="34" charset="-122"/>
                            <a:ea typeface="微软雅黑" panose="020B0503020204020204" pitchFamily="34" charset="-122"/>
                            <a:sym typeface="+mn-ea"/>
                          </a:rPr>
                          <m:t>：</m:t>
                        </m:r>
                        <m:r>
                          <a:rPr lang="en-US" altLang="zh-CN" sz="2400" i="1" dirty="0">
                            <a:latin typeface="Cambria Math" panose="02040503050406030204"/>
                          </a:rPr>
                          <m:t>𝑦</m:t>
                        </m:r>
                      </m:e>
                      <m:sup>
                        <m:r>
                          <a:rPr lang="en-US" altLang="zh-CN" sz="2400" b="0" i="1" dirty="0" smtClean="0">
                            <a:latin typeface="Cambria Math" panose="02040503050406030204"/>
                          </a:rPr>
                          <m:t>𝑖</m:t>
                        </m:r>
                      </m:sup>
                    </m:sSup>
                  </m:oMath>
                </a14:m>
                <a:r>
                  <a:rPr lang="zh-CN" altLang="en-US" sz="2400" dirty="0">
                    <a:latin typeface="微软雅黑" panose="020B0503020204020204" pitchFamily="34" charset="-122"/>
                    <a:ea typeface="微软雅黑" panose="020B0503020204020204" pitchFamily="34" charset="-122"/>
                  </a:rPr>
                  <a:t>为实际值，</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2400" i="1" dirty="0">
                            <a:latin typeface="Cambria Math" panose="02040503050406030204"/>
                          </a:rPr>
                        </m:ctrlPr>
                      </m:sSupPr>
                      <m:e>
                        <m:acc>
                          <m:accPr>
                            <m:ctrlPr>
                              <a:rPr lang="en-US" altLang="zh-CN" sz="2400" i="1" dirty="0" smtClean="0">
                                <a:latin typeface="Cambria Math" panose="02040503050406030204"/>
                              </a:rPr>
                            </m:ctrlPr>
                          </m:accPr>
                          <m:e>
                            <m:r>
                              <a:rPr lang="en-US" altLang="zh-CN" sz="2400" b="0" i="1" dirty="0" smtClean="0">
                                <a:latin typeface="Cambria Math" panose="02040503050406030204"/>
                              </a:rPr>
                              <m:t>𝑦</m:t>
                            </m:r>
                          </m:e>
                        </m:acc>
                      </m:e>
                      <m:sup>
                        <m:r>
                          <a:rPr lang="en-US" altLang="zh-CN" sz="2400" i="1" dirty="0">
                            <a:latin typeface="Cambria Math" panose="02040503050406030204"/>
                          </a:rPr>
                          <m:t>𝑖</m:t>
                        </m:r>
                      </m:sup>
                    </m:sSup>
                  </m:oMath>
                </a14:m>
                <a:r>
                  <a:rPr lang="zh-CN" altLang="en-US" sz="2400" dirty="0">
                    <a:latin typeface="微软雅黑" panose="020B0503020204020204" pitchFamily="34" charset="-122"/>
                    <a:ea typeface="微软雅黑" panose="020B0503020204020204" pitchFamily="34" charset="-122"/>
                  </a:rPr>
                  <a:t>为预测值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nary>
                        <m:naryPr>
                          <m:chr m:val="∑"/>
                          <m:subHide m:val="on"/>
                          <m:supHide m:val="on"/>
                          <m:ctrlPr>
                            <a:rPr lang="en-US" altLang="zh-CN" sz="2400" i="1" smtClean="0">
                              <a:latin typeface="Cambria Math" panose="02040503050406030204"/>
                              <a:ea typeface="微软雅黑" panose="020B0503020204020204" pitchFamily="34" charset="-122"/>
                            </a:rPr>
                          </m:ctrlPr>
                        </m:naryPr>
                        <m:sub/>
                        <m:sup/>
                        <m:e>
                          <m:sSup>
                            <m:sSupPr>
                              <m:ctrlPr>
                                <a:rPr lang="en-US" altLang="zh-CN" sz="2400" b="0" i="1" smtClean="0">
                                  <a:latin typeface="Cambria Math" panose="02040503050406030204"/>
                                  <a:ea typeface="微软雅黑" panose="020B0503020204020204" pitchFamily="34" charset="-122"/>
                                </a:rPr>
                              </m:ctrlPr>
                            </m:sSupPr>
                            <m:e>
                              <m:d>
                                <m:dPr>
                                  <m:ctrlPr>
                                    <a:rPr lang="en-US" altLang="zh-CN" sz="2400" b="0" i="1" smtClean="0">
                                      <a:latin typeface="Cambria Math" panose="02040503050406030204"/>
                                      <a:ea typeface="微软雅黑" panose="020B0503020204020204" pitchFamily="34" charset="-122"/>
                                    </a:rPr>
                                  </m:ctrlPr>
                                </m:dPr>
                                <m:e>
                                  <m:sSup>
                                    <m:sSupPr>
                                      <m:ctrlPr>
                                        <a:rPr lang="en-US" altLang="zh-CN" sz="2400" b="0" i="1" smtClean="0">
                                          <a:latin typeface="Cambria Math" panose="02040503050406030204"/>
                                          <a:ea typeface="微软雅黑" panose="020B0503020204020204" pitchFamily="34" charset="-122"/>
                                        </a:rPr>
                                      </m:ctrlPr>
                                    </m:sSupPr>
                                    <m:e>
                                      <m:r>
                                        <a:rPr lang="en-US" altLang="zh-CN" sz="2400" b="0" i="1" smtClean="0">
                                          <a:latin typeface="Cambria Math" panose="02040503050406030204"/>
                                          <a:ea typeface="微软雅黑" panose="020B0503020204020204" pitchFamily="34" charset="-122"/>
                                        </a:rPr>
                                        <m:t>𝑦</m:t>
                                      </m:r>
                                    </m:e>
                                    <m:sup>
                                      <m:r>
                                        <a:rPr lang="en-US" altLang="zh-CN" sz="2400" b="0" i="1" smtClean="0">
                                          <a:latin typeface="Cambria Math" panose="02040503050406030204"/>
                                          <a:ea typeface="微软雅黑" panose="020B0503020204020204" pitchFamily="34" charset="-122"/>
                                        </a:rPr>
                                        <m:t>𝑖</m:t>
                                      </m:r>
                                    </m:sup>
                                  </m:sSup>
                                  <m:r>
                                    <a:rPr lang="en-US" altLang="zh-CN" sz="2400" b="0" i="1" smtClean="0">
                                      <a:latin typeface="Cambria Math" panose="02040503050406030204"/>
                                      <a:ea typeface="微软雅黑" panose="020B0503020204020204" pitchFamily="34" charset="-122"/>
                                    </a:rPr>
                                    <m:t>−</m:t>
                                  </m:r>
                                  <m:sSup>
                                    <m:sSupPr>
                                      <m:ctrlPr>
                                        <a:rPr lang="en-US" altLang="zh-CN" sz="2400" b="0" i="1" smtClean="0">
                                          <a:latin typeface="Cambria Math" panose="02040503050406030204"/>
                                          <a:ea typeface="微软雅黑" panose="020B0503020204020204" pitchFamily="34" charset="-122"/>
                                        </a:rPr>
                                      </m:ctrlPr>
                                    </m:sSupPr>
                                    <m:e>
                                      <m:acc>
                                        <m:accPr>
                                          <m:ctrlPr>
                                            <a:rPr lang="en-US" altLang="zh-CN" sz="2400" b="0" i="1" smtClean="0">
                                              <a:latin typeface="Cambria Math" panose="02040503050406030204"/>
                                              <a:ea typeface="微软雅黑" panose="020B0503020204020204" pitchFamily="34" charset="-122"/>
                                            </a:rPr>
                                          </m:ctrlPr>
                                        </m:accPr>
                                        <m:e>
                                          <m:r>
                                            <a:rPr lang="en-US" altLang="zh-CN" sz="2400" b="0" i="1" smtClean="0">
                                              <a:latin typeface="Cambria Math" panose="02040503050406030204"/>
                                              <a:ea typeface="微软雅黑" panose="020B0503020204020204" pitchFamily="34" charset="-122"/>
                                            </a:rPr>
                                            <m:t>𝑦</m:t>
                                          </m:r>
                                        </m:e>
                                      </m:acc>
                                    </m:e>
                                    <m:sup>
                                      <m:r>
                                        <a:rPr lang="en-US" altLang="zh-CN" sz="2400" b="0" i="1" smtClean="0">
                                          <a:latin typeface="Cambria Math" panose="02040503050406030204"/>
                                          <a:ea typeface="微软雅黑" panose="020B0503020204020204" pitchFamily="34" charset="-122"/>
                                        </a:rPr>
                                        <m:t>𝑖</m:t>
                                      </m:r>
                                    </m:sup>
                                  </m:sSup>
                                </m:e>
                              </m:d>
                            </m:e>
                            <m:sup>
                              <m:r>
                                <a:rPr lang="en-US" altLang="zh-CN" sz="2400" b="0" i="1" smtClean="0">
                                  <a:latin typeface="Cambria Math" panose="02040503050406030204"/>
                                  <a:ea typeface="微软雅黑" panose="020B0503020204020204" pitchFamily="34" charset="-122"/>
                                </a:rPr>
                                <m:t>2</m:t>
                              </m:r>
                            </m:sup>
                          </m:sSup>
                        </m:e>
                      </m:nary>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其核心代码和一元线性回归其实是一致的，代码</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957943" y="1778054"/>
                <a:ext cx="10276115" cy="3702050"/>
              </a:xfrm>
              <a:prstGeom prst="rect">
                <a:avLst/>
              </a:prstGeom>
              <a:blipFill rotWithShape="1">
                <a:blip r:embed="rId1"/>
                <a:stretch>
                  <a:fillRect l="-4" t="-1" r="3" b="1"/>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871" y="4253988"/>
            <a:ext cx="6372258" cy="126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案例</a:t>
            </a:r>
            <a:r>
              <a:rPr lang="zh-CN" altLang="en-US" sz="2400" dirty="0">
                <a:latin typeface="微软雅黑" panose="020B0503020204020204" pitchFamily="34" charset="-122"/>
                <a:ea typeface="微软雅黑" panose="020B0503020204020204" pitchFamily="34" charset="-122"/>
              </a:rPr>
              <a:t>背景</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以信用卡客户的客户价值来解释下客户价值预测的具体含义：客户价值预测就是指客户未来一段时间能带来多少利润，其利润的来源可能来自于信用卡的年费、取现手续费、分期手续费、境外交易手续费用等。而分析出客户的价值后，在进行营销、电话接听、催收、产品咨询等各项服务时，就可以针对高价值的客户进行区别于普通客户的服务，有助于进一步挖掘这些高价值客户的价值，并提高这些高价值客户的忠诚度。</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通过如下代码读取相关数据，这里共选取了</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多组已有的客户价值数据，其中一些数据已经经过一些简单预处理了。</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32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30672" y="3876673"/>
            <a:ext cx="613065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pic>
        <p:nvPicPr>
          <p:cNvPr id="2050" name="Picture 2" descr="https://uploader.shimo.im/f/RAjbohY3AhYSe212.png!origina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16100" y="1861820"/>
            <a:ext cx="7868285" cy="44697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aphicFrame>
        <p:nvGraphicFramePr>
          <p:cNvPr id="9" name="表格 8"/>
          <p:cNvGraphicFramePr>
            <a:graphicFrameLocks noGrp="1"/>
          </p:cNvGraphicFramePr>
          <p:nvPr/>
        </p:nvGraphicFramePr>
        <p:xfrm>
          <a:off x="838202" y="2777014"/>
          <a:ext cx="10515596" cy="2651760"/>
        </p:xfrm>
        <a:graphic>
          <a:graphicData uri="http://schemas.openxmlformats.org/drawingml/2006/table">
            <a:tbl>
              <a:tblPr/>
              <a:tblGrid>
                <a:gridCol w="1164771"/>
                <a:gridCol w="1712686"/>
                <a:gridCol w="2133600"/>
                <a:gridCol w="1393372"/>
                <a:gridCol w="1106711"/>
                <a:gridCol w="1502228"/>
                <a:gridCol w="1502228"/>
              </a:tblGrid>
              <a:tr h="266700">
                <a:tc>
                  <a:txBody>
                    <a:bodyPr/>
                    <a:lstStyle/>
                    <a:p>
                      <a:endParaRPr lang="zh-CN" altLang="en-US" sz="240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客户</a:t>
                      </a:r>
                      <a:r>
                        <a:rPr lang="zh-CN" altLang="en-US" sz="2400" dirty="0">
                          <a:effectLst/>
                          <a:latin typeface="微软雅黑" panose="020B0503020204020204" pitchFamily="34" charset="-122"/>
                          <a:ea typeface="微软雅黑" panose="020B0503020204020204" pitchFamily="34" charset="-122"/>
                        </a:rPr>
                        <a:t>价值</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历史贷款金额</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贷款次数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学历</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月收入</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性别</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225">
                <a:tc>
                  <a:txBody>
                    <a:bodyPr/>
                    <a:lstStyle/>
                    <a:p>
                      <a:pPr algn="ctr" fontAlgn="t"/>
                      <a:r>
                        <a:rPr lang="en-US" altLang="zh-CN" sz="2400">
                          <a:effectLst/>
                          <a:latin typeface="微软雅黑" panose="020B0503020204020204" pitchFamily="34" charset="-122"/>
                          <a:ea typeface="微软雅黑" panose="020B0503020204020204" pitchFamily="34" charset="-122"/>
                        </a:rPr>
                        <a:t>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1150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6488</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9567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1</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1157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5194</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10767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1163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7066</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9317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983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3550</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10517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4</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1205</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7847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11267</a:t>
                      </a:r>
                      <a:endParaRPr lang="en-US" altLang="zh-CN" sz="240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几</a:t>
            </a:r>
            <a:r>
              <a:rPr lang="zh-CN" altLang="en-US" sz="2400" b="1" dirty="0">
                <a:latin typeface="微软雅黑" panose="020B0503020204020204" pitchFamily="34" charset="-122"/>
                <a:ea typeface="微软雅黑" panose="020B0503020204020204" pitchFamily="34" charset="-122"/>
              </a:rPr>
              <a:t>个注意点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客户价值为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年的客户价值，即在</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年里能给银行带来的</a:t>
            </a:r>
            <a:r>
              <a:rPr lang="zh-CN" altLang="en-US" sz="2400" dirty="0" smtClean="0">
                <a:latin typeface="微软雅黑" panose="020B0503020204020204" pitchFamily="34" charset="-122"/>
                <a:ea typeface="微软雅黑" panose="020B0503020204020204" pitchFamily="34" charset="-122"/>
              </a:rPr>
              <a:t>收益</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学历</a:t>
            </a:r>
            <a:r>
              <a:rPr lang="zh-CN" altLang="en-US" sz="2400" dirty="0">
                <a:latin typeface="微软雅黑" panose="020B0503020204020204" pitchFamily="34" charset="-122"/>
                <a:ea typeface="微软雅黑" panose="020B0503020204020204" pitchFamily="34" charset="-122"/>
              </a:rPr>
              <a:t>已经进行数据的预处理，其中</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表示高中学历，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表示本科学历，</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表示研究生</a:t>
            </a:r>
            <a:r>
              <a:rPr lang="zh-CN" altLang="en-US" sz="2400" dirty="0" smtClean="0">
                <a:latin typeface="微软雅黑" panose="020B0503020204020204" pitchFamily="34" charset="-122"/>
                <a:ea typeface="微软雅黑" panose="020B0503020204020204" pitchFamily="34" charset="-122"/>
              </a:rPr>
              <a:t>学历</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性别</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表示女，</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a:t>
            </a:r>
            <a:r>
              <a:rPr lang="zh-CN" altLang="en-US" sz="2400" dirty="0" smtClean="0">
                <a:latin typeface="微软雅黑" panose="020B0503020204020204" pitchFamily="34" charset="-122"/>
                <a:ea typeface="微软雅黑" panose="020B0503020204020204" pitchFamily="34" charset="-122"/>
              </a:rPr>
              <a:t>男（</a:t>
            </a:r>
            <a:r>
              <a:rPr lang="zh-CN" altLang="en-US" sz="2400" dirty="0">
                <a:latin typeface="微软雅黑" panose="020B0503020204020204" pitchFamily="34" charset="-122"/>
                <a:ea typeface="微软雅黑" panose="020B0503020204020204" pitchFamily="34" charset="-122"/>
              </a:rPr>
              <a:t>数据预处理的相关知识点可以参考本书第</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章</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此时的后</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列为自变量 ，“客户价值”为因变量，通过如下代码进行自变量、因变量选取</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自变量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同样必须写成二维</a:t>
            </a:r>
            <a:r>
              <a:rPr lang="zh-CN" altLang="en-US" sz="2400" dirty="0" smtClean="0">
                <a:latin typeface="微软雅黑" panose="020B0503020204020204" pitchFamily="34" charset="-122"/>
                <a:ea typeface="微软雅黑" panose="020B0503020204020204" pitchFamily="34" charset="-122"/>
              </a:rPr>
              <a:t>数据结构</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因变量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写成一维的数据结构即</a:t>
            </a:r>
            <a:r>
              <a:rPr lang="zh-CN" altLang="en-US" sz="2400" dirty="0" smtClean="0">
                <a:latin typeface="微软雅黑" panose="020B0503020204020204" pitchFamily="34" charset="-122"/>
                <a:ea typeface="微软雅黑" panose="020B0503020204020204" pitchFamily="34" charset="-122"/>
              </a:rPr>
              <a:t>可</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83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4633" y="3429000"/>
            <a:ext cx="7182734" cy="1070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通过如下代码即可搭建线性回归模型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593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37820" y="3140982"/>
            <a:ext cx="7116359" cy="1619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线性回归</a:t>
            </a:r>
            <a:r>
              <a:rPr lang="zh-CN" altLang="en-US" sz="2400" dirty="0">
                <a:latin typeface="微软雅黑" panose="020B0503020204020204" pitchFamily="34" charset="-122"/>
                <a:ea typeface="微软雅黑" panose="020B0503020204020204" pitchFamily="34" charset="-122"/>
              </a:rPr>
              <a:t>方程</a:t>
            </a:r>
            <a:r>
              <a:rPr lang="zh-CN" altLang="en-US" sz="2400" dirty="0" smtClean="0">
                <a:latin typeface="微软雅黑" panose="020B0503020204020204" pitchFamily="34" charset="-122"/>
                <a:ea typeface="微软雅黑" panose="020B0503020204020204" pitchFamily="34" charset="-122"/>
              </a:rPr>
              <a:t>构造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看该直线的斜率系数</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和截距</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0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30689" y="2978383"/>
            <a:ext cx="5530622" cy="103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969" y="4455710"/>
            <a:ext cx="7626061" cy="1204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5138057"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模型</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节模型评估的方法我们也可以对多元线性回归进行模型评估，代码如下：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endParaRPr lang="zh-CN" altLang="en-US" sz="6000" b="1" dirty="0">
              <a:latin typeface="微软雅黑" panose="020B0503020204020204" pitchFamily="34" charset="-122"/>
              <a:ea typeface="微软雅黑" panose="020B0503020204020204" pitchFamily="34" charset="-122"/>
            </a:endParaRP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14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2375" y="3928285"/>
            <a:ext cx="3669846" cy="181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descr="https://uploader.shimo.im/f/xMnAoXKefyELMYlr.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860" y="1658089"/>
            <a:ext cx="4981027" cy="50332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957942" y="1890708"/>
                <a:ext cx="10276115" cy="3351530"/>
              </a:xfrm>
              <a:prstGeom prst="rect">
                <a:avLst/>
              </a:prstGeom>
              <a:noFill/>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一、</a:t>
                </a:r>
                <a:r>
                  <a:rPr lang="en-US" altLang="zh-CN"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一元线性回归的数学原理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我们通过两者差值的平方和（称为残差平方和）来进行衡量，公式如下，</a:t>
                </a:r>
                <a:r>
                  <a:rPr lang="zh-CN" altLang="en-US" sz="2400" dirty="0" smtClean="0">
                    <a:latin typeface="微软雅黑" panose="020B0503020204020204" pitchFamily="34" charset="-122"/>
                    <a:ea typeface="微软雅黑" panose="020B0503020204020204" pitchFamily="34" charset="-122"/>
                  </a:rPr>
                  <a:t>其中</a:t>
                </a:r>
                <a14:m>
                  <m:oMath xmlns:m="http://schemas.openxmlformats.org/officeDocument/2006/math">
                    <m:nary>
                      <m:naryPr>
                        <m:chr m:val="∑"/>
                        <m:subHide m:val="on"/>
                        <m:supHide m:val="on"/>
                        <m:ctrlPr>
                          <a:rPr lang="zh-CN" altLang="en-US" sz="2400" i="1" smtClean="0">
                            <a:latin typeface="Cambria Math" panose="02040503050406030204"/>
                            <a:ea typeface="微软雅黑" panose="020B0503020204020204" pitchFamily="34" charset="-122"/>
                          </a:rPr>
                        </m:ctrlPr>
                      </m:naryPr>
                      <m:sub/>
                      <m:sup/>
                      <m:e>
                        <m:r>
                          <m:rPr>
                            <m:nor/>
                          </m:rPr>
                          <a:rPr lang="zh-CN" altLang="en-US" sz="2400" dirty="0">
                            <a:latin typeface="微软雅黑" panose="020B0503020204020204" pitchFamily="34" charset="-122"/>
                            <a:ea typeface="微软雅黑" panose="020B0503020204020204" pitchFamily="34" charset="-122"/>
                          </a:rPr>
                          <m:t>为</m:t>
                        </m:r>
                      </m:e>
                    </m:nary>
                  </m:oMath>
                </a14:m>
                <a:r>
                  <a:rPr lang="zh-CN" altLang="en-US" sz="2400" dirty="0">
                    <a:latin typeface="微软雅黑" panose="020B0503020204020204" pitchFamily="34" charset="-122"/>
                    <a:ea typeface="微软雅黑" panose="020B0503020204020204" pitchFamily="34" charset="-122"/>
                  </a:rPr>
                  <a:t>求和符号。在机器学习领域，残差平方和称为</a:t>
                </a:r>
                <a:r>
                  <a:rPr lang="zh-CN" altLang="en-US" sz="2400" b="1" dirty="0">
                    <a:solidFill>
                      <a:schemeClr val="accent1"/>
                    </a:solidFill>
                    <a:latin typeface="微软雅黑" panose="020B0503020204020204" pitchFamily="34" charset="-122"/>
                    <a:ea typeface="微软雅黑" panose="020B0503020204020204" pitchFamily="34" charset="-122"/>
                  </a:rPr>
                  <a:t>回归模型的损失函数</a:t>
                </a:r>
                <a:endParaRPr lang="en-US" altLang="zh-CN" sz="2400" dirty="0" smtClean="0">
                  <a:latin typeface="微软雅黑" panose="020B0503020204020204" pitchFamily="34" charset="-122"/>
                  <a:ea typeface="微软雅黑" panose="020B0503020204020204" pitchFamily="34" charset="-122"/>
                </a:endParaRPr>
              </a:p>
              <a:p>
                <a:endParaRPr lang="zh-CN" altLang="en-US" sz="2400" i="1" smtClean="0">
                  <a:latin typeface="Cambria Math" panose="02040503050406030204"/>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smtClean="0">
                              <a:latin typeface="Cambria Math" panose="02040503050406030204"/>
                              <a:ea typeface="微软雅黑" panose="020B0503020204020204" pitchFamily="34" charset="-122"/>
                            </a:rPr>
                          </m:ctrlPr>
                        </m:naryPr>
                        <m:sub/>
                        <m:sup/>
                        <m:e>
                          <m:sSup>
                            <m:sSupPr>
                              <m:ctrlPr>
                                <a:rPr lang="en-US" altLang="zh-CN" sz="2400" b="0" i="1" smtClean="0">
                                  <a:latin typeface="Cambria Math" panose="02040503050406030204"/>
                                  <a:ea typeface="微软雅黑" panose="020B0503020204020204" pitchFamily="34" charset="-122"/>
                                </a:rPr>
                              </m:ctrlPr>
                            </m:sSupPr>
                            <m:e>
                              <m:d>
                                <m:dPr>
                                  <m:ctrlPr>
                                    <a:rPr lang="en-US" altLang="zh-CN" sz="2400" b="0" i="1" smtClean="0">
                                      <a:latin typeface="Cambria Math" panose="02040503050406030204"/>
                                      <a:ea typeface="微软雅黑" panose="020B0503020204020204" pitchFamily="34" charset="-122"/>
                                    </a:rPr>
                                  </m:ctrlPr>
                                </m:dPr>
                                <m:e>
                                  <m:sSup>
                                    <m:sSupPr>
                                      <m:ctrlPr>
                                        <a:rPr lang="en-US" altLang="zh-CN" sz="2400" b="0" i="1" smtClean="0">
                                          <a:latin typeface="Cambria Math" panose="02040503050406030204"/>
                                          <a:ea typeface="微软雅黑" panose="020B0503020204020204" pitchFamily="34" charset="-122"/>
                                        </a:rPr>
                                      </m:ctrlPr>
                                    </m:sSupPr>
                                    <m:e>
                                      <m:r>
                                        <a:rPr lang="en-US" altLang="zh-CN" sz="2400" b="0" i="1" smtClean="0">
                                          <a:latin typeface="Cambria Math" panose="02040503050406030204"/>
                                          <a:ea typeface="微软雅黑" panose="020B0503020204020204" pitchFamily="34" charset="-122"/>
                                        </a:rPr>
                                        <m:t>𝑦</m:t>
                                      </m:r>
                                    </m:e>
                                    <m:sup>
                                      <m:r>
                                        <a:rPr lang="en-US" altLang="zh-CN" sz="2400" b="0" i="1" smtClean="0">
                                          <a:latin typeface="Cambria Math" panose="02040503050406030204"/>
                                          <a:ea typeface="微软雅黑" panose="020B0503020204020204" pitchFamily="34" charset="-122"/>
                                        </a:rPr>
                                        <m:t>𝑖</m:t>
                                      </m:r>
                                    </m:sup>
                                  </m:sSup>
                                  <m:r>
                                    <a:rPr lang="en-US" altLang="zh-CN" sz="2400" b="0" i="1" smtClean="0">
                                      <a:latin typeface="Cambria Math" panose="02040503050406030204"/>
                                      <a:ea typeface="微软雅黑" panose="020B0503020204020204" pitchFamily="34" charset="-122"/>
                                    </a:rPr>
                                    <m:t>−</m:t>
                                  </m:r>
                                  <m:acc>
                                    <m:accPr>
                                      <m:ctrlPr>
                                        <a:rPr lang="en-US" altLang="zh-CN" sz="2400" b="0" i="1" smtClean="0">
                                          <a:latin typeface="Cambria Math" panose="02040503050406030204"/>
                                          <a:ea typeface="微软雅黑" panose="020B0503020204020204" pitchFamily="34" charset="-122"/>
                                        </a:rPr>
                                      </m:ctrlPr>
                                    </m:accPr>
                                    <m:e>
                                      <m:sSup>
                                        <m:sSupPr>
                                          <m:ctrlPr>
                                            <a:rPr lang="en-US" altLang="zh-CN" sz="2400" b="0" i="1" smtClean="0">
                                              <a:latin typeface="Cambria Math" panose="02040503050406030204"/>
                                              <a:ea typeface="微软雅黑" panose="020B0503020204020204" pitchFamily="34" charset="-122"/>
                                            </a:rPr>
                                          </m:ctrlPr>
                                        </m:sSupPr>
                                        <m:e>
                                          <m:r>
                                            <a:rPr lang="en-US" altLang="zh-CN" sz="2400" b="0" i="1" smtClean="0">
                                              <a:latin typeface="Cambria Math" panose="02040503050406030204"/>
                                              <a:ea typeface="微软雅黑" panose="020B0503020204020204" pitchFamily="34" charset="-122"/>
                                            </a:rPr>
                                            <m:t>𝑦</m:t>
                                          </m:r>
                                        </m:e>
                                        <m:sup>
                                          <m:r>
                                            <a:rPr lang="en-US" altLang="zh-CN" sz="2400" b="0" i="1" smtClean="0">
                                              <a:latin typeface="Cambria Math" panose="02040503050406030204"/>
                                              <a:ea typeface="微软雅黑" panose="020B0503020204020204" pitchFamily="34" charset="-122"/>
                                            </a:rPr>
                                            <m:t>𝑖</m:t>
                                          </m:r>
                                        </m:sup>
                                      </m:sSup>
                                    </m:e>
                                  </m:acc>
                                </m:e>
                              </m:d>
                            </m:e>
                            <m:sup>
                              <m:r>
                                <a:rPr lang="en-US" altLang="zh-CN" sz="2400" b="0" i="1" smtClean="0">
                                  <a:latin typeface="Cambria Math" panose="02040503050406030204"/>
                                  <a:ea typeface="微软雅黑" panose="020B0503020204020204" pitchFamily="34" charset="-122"/>
                                </a:rPr>
                                <m:t>2</m:t>
                              </m:r>
                            </m:sup>
                          </m:sSup>
                          <m:r>
                            <a:rPr lang="en-US" altLang="zh-CN" sz="2400" b="0" i="1" smtClean="0">
                              <a:latin typeface="Cambria Math" panose="02040503050406030204"/>
                              <a:ea typeface="微软雅黑" panose="020B0503020204020204" pitchFamily="34" charset="-122"/>
                            </a:rPr>
                            <m:t>=</m:t>
                          </m:r>
                          <m:nary>
                            <m:naryPr>
                              <m:chr m:val="∑"/>
                              <m:subHide m:val="on"/>
                              <m:supHide m:val="on"/>
                              <m:ctrlPr>
                                <a:rPr lang="zh-CN" altLang="en-US" sz="2400" i="1">
                                  <a:latin typeface="Cambria Math" panose="02040503050406030204"/>
                                  <a:ea typeface="微软雅黑" panose="020B0503020204020204" pitchFamily="34" charset="-122"/>
                                </a:rPr>
                              </m:ctrlPr>
                            </m:naryPr>
                            <m:sub/>
                            <m:sup/>
                            <m:e>
                              <m:sSup>
                                <m:sSupPr>
                                  <m:ctrlPr>
                                    <a:rPr lang="en-US" altLang="zh-CN" sz="2400" i="1">
                                      <a:latin typeface="Cambria Math" panose="02040503050406030204"/>
                                      <a:ea typeface="微软雅黑" panose="020B0503020204020204" pitchFamily="34" charset="-122"/>
                                    </a:rPr>
                                  </m:ctrlPr>
                                </m:sSupPr>
                                <m:e>
                                  <m:d>
                                    <m:dPr>
                                      <m:ctrlPr>
                                        <a:rPr lang="en-US" altLang="zh-CN" sz="2400" i="1">
                                          <a:latin typeface="Cambria Math" panose="02040503050406030204"/>
                                          <a:ea typeface="微软雅黑" panose="020B0503020204020204" pitchFamily="34" charset="-122"/>
                                        </a:rPr>
                                      </m:ctrlPr>
                                    </m:dPr>
                                    <m:e>
                                      <m:sSup>
                                        <m:sSupPr>
                                          <m:ctrlPr>
                                            <a:rPr lang="en-US" altLang="zh-CN" sz="2400" i="1">
                                              <a:latin typeface="Cambria Math" panose="02040503050406030204"/>
                                              <a:ea typeface="微软雅黑" panose="020B0503020204020204" pitchFamily="34" charset="-122"/>
                                            </a:rPr>
                                          </m:ctrlPr>
                                        </m:sSupPr>
                                        <m:e>
                                          <m:r>
                                            <a:rPr lang="en-US" altLang="zh-CN" sz="2400" i="1">
                                              <a:latin typeface="Cambria Math" panose="02040503050406030204"/>
                                              <a:ea typeface="微软雅黑" panose="020B0503020204020204" pitchFamily="34" charset="-122"/>
                                            </a:rPr>
                                            <m:t>𝑦</m:t>
                                          </m:r>
                                        </m:e>
                                        <m:sup>
                                          <m:r>
                                            <a:rPr lang="en-US" altLang="zh-CN" sz="2400" i="1">
                                              <a:latin typeface="Cambria Math" panose="02040503050406030204"/>
                                              <a:ea typeface="微软雅黑" panose="020B0503020204020204" pitchFamily="34" charset="-122"/>
                                            </a:rPr>
                                            <m:t>𝑖</m:t>
                                          </m:r>
                                        </m:sup>
                                      </m:sSup>
                                      <m:r>
                                        <a:rPr lang="en-US" altLang="zh-CN" sz="2400" i="1">
                                          <a:latin typeface="Cambria Math" panose="02040503050406030204"/>
                                          <a:ea typeface="微软雅黑" panose="020B0503020204020204" pitchFamily="34" charset="-122"/>
                                        </a:rPr>
                                        <m:t>−</m:t>
                                      </m:r>
                                      <m:d>
                                        <m:dPr>
                                          <m:ctrlPr>
                                            <a:rPr lang="en-US" altLang="zh-CN" sz="2400" b="0" i="1" smtClean="0">
                                              <a:latin typeface="Cambria Math" panose="02040503050406030204"/>
                                              <a:ea typeface="微软雅黑" panose="020B0503020204020204" pitchFamily="34" charset="-122"/>
                                            </a:rPr>
                                          </m:ctrlPr>
                                        </m:dPr>
                                        <m:e>
                                          <m:r>
                                            <a:rPr lang="en-US" altLang="zh-CN" sz="2400" b="0" i="1" smtClean="0">
                                              <a:latin typeface="Cambria Math" panose="02040503050406030204"/>
                                              <a:ea typeface="微软雅黑" panose="020B0503020204020204" pitchFamily="34" charset="-122"/>
                                            </a:rPr>
                                            <m:t>𝑎</m:t>
                                          </m:r>
                                          <m:sSup>
                                            <m:sSupPr>
                                              <m:ctrlPr>
                                                <a:rPr lang="en-US" altLang="zh-CN" sz="2400" b="0" i="1" smtClean="0">
                                                  <a:latin typeface="Cambria Math" panose="02040503050406030204"/>
                                                  <a:ea typeface="微软雅黑" panose="020B0503020204020204" pitchFamily="34" charset="-122"/>
                                                </a:rPr>
                                              </m:ctrlPr>
                                            </m:sSupPr>
                                            <m:e>
                                              <m:r>
                                                <a:rPr lang="en-US" altLang="zh-CN" sz="2400" b="0" i="1" smtClean="0">
                                                  <a:latin typeface="Cambria Math" panose="02040503050406030204"/>
                                                  <a:ea typeface="微软雅黑" panose="020B0503020204020204" pitchFamily="34" charset="-122"/>
                                                </a:rPr>
                                                <m:t>𝑥</m:t>
                                              </m:r>
                                            </m:e>
                                            <m:sup>
                                              <m:r>
                                                <a:rPr lang="en-US" altLang="zh-CN" sz="2400" b="0" i="1" smtClean="0">
                                                  <a:latin typeface="Cambria Math" panose="02040503050406030204"/>
                                                  <a:ea typeface="微软雅黑" panose="020B0503020204020204" pitchFamily="34" charset="-122"/>
                                                </a:rPr>
                                                <m:t>𝑖</m:t>
                                              </m:r>
                                            </m:sup>
                                          </m:sSup>
                                          <m:r>
                                            <a:rPr lang="en-US" altLang="zh-CN" sz="2400" b="0" i="1" smtClean="0">
                                              <a:latin typeface="Cambria Math" panose="02040503050406030204"/>
                                              <a:ea typeface="微软雅黑" panose="020B0503020204020204" pitchFamily="34" charset="-122"/>
                                            </a:rPr>
                                            <m:t>+</m:t>
                                          </m:r>
                                          <m:r>
                                            <a:rPr lang="en-US" altLang="zh-CN" sz="2400" b="0" i="1" smtClean="0">
                                              <a:latin typeface="Cambria Math" panose="02040503050406030204"/>
                                              <a:ea typeface="微软雅黑" panose="020B0503020204020204" pitchFamily="34" charset="-122"/>
                                            </a:rPr>
                                            <m:t>𝑏</m:t>
                                          </m:r>
                                        </m:e>
                                      </m:d>
                                    </m:e>
                                  </m:d>
                                </m:e>
                                <m:sup>
                                  <m:r>
                                    <a:rPr lang="en-US" altLang="zh-CN" sz="2400" i="1">
                                      <a:latin typeface="Cambria Math" panose="02040503050406030204"/>
                                      <a:ea typeface="微软雅黑" panose="020B0503020204020204" pitchFamily="34" charset="-122"/>
                                    </a:rPr>
                                    <m:t>2</m:t>
                                  </m:r>
                                </m:sup>
                              </m:sSup>
                            </m:e>
                          </m:nary>
                        </m:e>
                      </m:nary>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显然我们希望这个和</a:t>
                </a:r>
                <a:r>
                  <a:rPr lang="zh-CN" altLang="en-US" sz="2400" b="1" dirty="0">
                    <a:solidFill>
                      <a:schemeClr val="accent1"/>
                    </a:solidFill>
                    <a:latin typeface="微软雅黑" panose="020B0503020204020204" pitchFamily="34" charset="-122"/>
                    <a:ea typeface="微软雅黑" panose="020B0503020204020204" pitchFamily="34" charset="-122"/>
                  </a:rPr>
                  <a:t>越小越好</a:t>
                </a:r>
                <a:r>
                  <a:rPr lang="zh-CN" altLang="en-US" sz="2400" dirty="0">
                    <a:latin typeface="微软雅黑" panose="020B0503020204020204" pitchFamily="34" charset="-122"/>
                    <a:ea typeface="微软雅黑" panose="020B0503020204020204" pitchFamily="34" charset="-122"/>
                  </a:rPr>
                  <a:t>，这样实际值和预测值就更加接近，而数学上求最小值的方法为求导数，当导数为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时，该残差平方和最小。</a:t>
                </a:r>
                <a:endParaRPr lang="zh-CN" altLang="en-US"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957942" y="1890708"/>
                <a:ext cx="10276115" cy="3351530"/>
              </a:xfrm>
              <a:prstGeom prst="rect">
                <a:avLst/>
              </a:prstGeom>
              <a:blipFill rotWithShape="1">
                <a:blip r:embed="rId1"/>
                <a:stretch>
                  <a:fillRect l="-4" t="-9" r="3" b="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56845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二、</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实现环境</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sym typeface="+mn-ea"/>
              </a:rPr>
              <a:t>Anaconda</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a:latin typeface="微软雅黑" panose="020B0503020204020204" pitchFamily="34" charset="-122"/>
                <a:ea typeface="微软雅黑" panose="020B0503020204020204" pitchFamily="34" charset="-122"/>
                <a:sym typeface="+mn-ea"/>
              </a:rPr>
              <a:t>Python</a:t>
            </a:r>
            <a:r>
              <a:rPr lang="zh-CN" altLang="en-US" sz="2400" dirty="0">
                <a:latin typeface="微软雅黑" panose="020B0503020204020204" pitchFamily="34" charset="-122"/>
                <a:ea typeface="微软雅黑" panose="020B0503020204020204" pitchFamily="34" charset="-122"/>
                <a:sym typeface="+mn-ea"/>
              </a:rPr>
              <a:t>、</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库搭建一元线性回归模型</a:t>
            </a:r>
            <a:r>
              <a:rPr lang="zh-CN" altLang="en-US"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119888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二、</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绘制散点图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首先通过之前学过的</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库先绘制几个散点，代码如下：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24722" b="37639"/>
          <a:stretch>
            <a:fillRect/>
          </a:stretch>
        </p:blipFill>
        <p:spPr bwMode="auto">
          <a:xfrm>
            <a:off x="3758413" y="3213669"/>
            <a:ext cx="4675174" cy="928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903786" y="4257305"/>
            <a:ext cx="10384427" cy="1568450"/>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注意：</a:t>
            </a: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自变量集合</a:t>
            </a:r>
            <a:r>
              <a:rPr lang="en-US" altLang="zh-CN" sz="2400" b="1" dirty="0">
                <a:latin typeface="微软雅黑" panose="020B0503020204020204" pitchFamily="34" charset="-122"/>
                <a:ea typeface="微软雅黑" panose="020B0503020204020204" pitchFamily="34" charset="-122"/>
              </a:rPr>
              <a:t>X</a:t>
            </a:r>
            <a:r>
              <a:rPr lang="zh-CN" altLang="en-US" sz="2400" b="1" dirty="0">
                <a:latin typeface="微软雅黑" panose="020B0503020204020204" pitchFamily="34" charset="-122"/>
                <a:ea typeface="微软雅黑" panose="020B0503020204020204" pitchFamily="34" charset="-122"/>
              </a:rPr>
              <a:t>需要写成</a:t>
            </a:r>
            <a:r>
              <a:rPr lang="zh-CN" altLang="en-US" sz="2400" b="1" dirty="0">
                <a:solidFill>
                  <a:schemeClr val="accent1"/>
                </a:solidFill>
                <a:latin typeface="微软雅黑" panose="020B0503020204020204" pitchFamily="34" charset="-122"/>
                <a:ea typeface="微软雅黑" panose="020B0503020204020204" pitchFamily="34" charset="-122"/>
              </a:rPr>
              <a:t>二维结构</a:t>
            </a:r>
            <a:r>
              <a:rPr lang="zh-CN" altLang="en-US" sz="2400" b="1" dirty="0">
                <a:latin typeface="微软雅黑" panose="020B0503020204020204" pitchFamily="34" charset="-122"/>
                <a:ea typeface="微软雅黑" panose="020B0503020204020204" pitchFamily="34" charset="-122"/>
              </a:rPr>
              <a:t>形式</a:t>
            </a:r>
            <a:r>
              <a:rPr lang="zh-CN" altLang="en-US" sz="2400" dirty="0">
                <a:latin typeface="微软雅黑" panose="020B0503020204020204" pitchFamily="34" charset="-122"/>
                <a:ea typeface="微软雅黑" panose="020B0503020204020204" pitchFamily="34" charset="-122"/>
              </a:rPr>
              <a:t>，因为一元线性属于多元线性的特例，所以代码形式上得写成多元线性回归；因为多元回归，一个因变量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可能对应着多个自变量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，比如对于三元线性回归</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即有三个特征变量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，此时的自变量集合</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就需要写成类似如下</a:t>
            </a:r>
            <a:r>
              <a:rPr lang="zh-CN" altLang="en-US" sz="2400" dirty="0" smtClean="0">
                <a:latin typeface="微软雅黑" panose="020B0503020204020204" pitchFamily="34" charset="-122"/>
                <a:ea typeface="微软雅黑" panose="020B0503020204020204" pitchFamily="34" charset="-122"/>
              </a:rPr>
              <a:t>形式：</a:t>
            </a:r>
            <a:endParaRPr lang="zh-CN" altLang="en-US" sz="2400" dirty="0">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747" y="5826965"/>
            <a:ext cx="5760504" cy="631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826885" cy="1014730"/>
          </a:xfrm>
          <a:prstGeom prst="rect">
            <a:avLst/>
          </a:prstGeom>
        </p:spPr>
        <p:txBody>
          <a:bodyPr wrap="none">
            <a:spAutoFit/>
          </a:bodyPr>
          <a:lstStyle/>
          <a:p>
            <a:pPr algn="l"/>
            <a:r>
              <a:rPr lang="en-US" altLang="zh-CN" sz="6000" b="1" dirty="0">
                <a:latin typeface="微软雅黑" panose="020B0503020204020204" pitchFamily="34" charset="-122"/>
                <a:ea typeface="微软雅黑" panose="020B0503020204020204" pitchFamily="34" charset="-122"/>
                <a:sym typeface="+mn-ea"/>
              </a:rPr>
              <a:t>4.2.1</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一元线性回归</a:t>
            </a:r>
            <a:endParaRPr lang="zh-CN" altLang="en-US" sz="6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2" y="1890708"/>
            <a:ext cx="10276115" cy="341503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绘制散点图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此时的散点如下图所示：</a:t>
            </a:r>
            <a:endParaRPr lang="zh-CN" altLang="en-US" sz="2400"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a:sym typeface="+mn-ea"/>
              </a:rPr>
              <a:t>X = [[1], [2], [4], [5]]</a:t>
            </a:r>
            <a:endParaRPr lang="zh-CN" altLang="en-US" sz="2400"/>
          </a:p>
          <a:p>
            <a:r>
              <a:rPr lang="zh-CN" altLang="en-US" sz="2400">
                <a:sym typeface="+mn-ea"/>
              </a:rPr>
              <a:t>Y = [2, 4, 6, 8]</a:t>
            </a:r>
            <a:endParaRPr lang="zh-CN" altLang="en-US" sz="2400">
              <a:sym typeface="+mn-ea"/>
            </a:endParaRPr>
          </a:p>
          <a:p>
            <a:r>
              <a:rPr lang="zh-CN" altLang="en-US" sz="2400">
                <a:sym typeface="+mn-ea"/>
              </a:rPr>
              <a:t>plt.scatter(X, Y)</a:t>
            </a:r>
            <a:endParaRPr lang="zh-CN" altLang="en-US" sz="2400"/>
          </a:p>
          <a:p>
            <a:r>
              <a:rPr lang="zh-CN" altLang="en-US" sz="2400">
                <a:sym typeface="+mn-ea"/>
              </a:rPr>
              <a:t>plt.show()</a:t>
            </a:r>
            <a:endParaRPr lang="zh-CN" altLang="en-US" sz="2400"/>
          </a:p>
          <a:p>
            <a:endParaRPr lang="en-US" altLang="zh-CN" sz="2400" b="1"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148" name="Picture 4" descr="C:\Users\hemq\Desktop\Figure_1.png"/>
          <p:cNvPicPr>
            <a:picLocks noChangeAspect="1" noChangeArrowheads="1"/>
          </p:cNvPicPr>
          <p:nvPr/>
        </p:nvPicPr>
        <p:blipFill rotWithShape="1">
          <a:blip r:embed="rId1">
            <a:extLst>
              <a:ext uri="{28A0092B-C50C-407E-A947-70E740481C1C}">
                <a14:useLocalDpi xmlns:a14="http://schemas.microsoft.com/office/drawing/2010/main" val="0"/>
              </a:ext>
            </a:extLst>
          </a:blip>
          <a:srcRect l="8081" t="10238" r="8824" b="3402"/>
          <a:stretch>
            <a:fillRect/>
          </a:stretch>
        </p:blipFill>
        <p:spPr bwMode="auto">
          <a:xfrm>
            <a:off x="5196113" y="2512643"/>
            <a:ext cx="4862285" cy="375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PP_MARK_KEY" val="c8a2bb1f-d00f-499d-9303-bcbb0e88d02e"/>
  <p:tag name="COMMONDATA" val="eyJoZGlkIjoiY2Q0NzZmZjg0MjVlZjE4NGEwMTdkZjMyN2I2ZDkzYTYifQ=="/>
  <p:tag name="commondata" val="eyJoZGlkIjoiYTAxYzVkNDdhMzNmNzQxZGQ2MzFiYzIwODRjNDc3ZW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TABLE_BEAUTIFY" val="smartTable{f8ba39f3-2f2e-4a90-8be1-395be43577f6}"/>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7511</Words>
  <Application>WPS 演示</Application>
  <PresentationFormat>自定义</PresentationFormat>
  <Paragraphs>612</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55</vt:i4>
      </vt:variant>
    </vt:vector>
  </HeadingPairs>
  <TitlesOfParts>
    <vt:vector size="67" baseType="lpstr">
      <vt:lpstr>Arial</vt:lpstr>
      <vt:lpstr>宋体</vt:lpstr>
      <vt:lpstr>Wingdings</vt:lpstr>
      <vt:lpstr>微软雅黑</vt:lpstr>
      <vt:lpstr>Cambria Math</vt:lpstr>
      <vt:lpstr>Cambria Math</vt:lpstr>
      <vt:lpstr>Arial Unicode MS</vt:lpstr>
      <vt:lpstr>等线 Light</vt:lpstr>
      <vt:lpstr>等线</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易红</cp:lastModifiedBy>
  <cp:revision>192</cp:revision>
  <dcterms:created xsi:type="dcterms:W3CDTF">2020-01-08T06:45:00Z</dcterms:created>
  <dcterms:modified xsi:type="dcterms:W3CDTF">2024-09-08T12:00:19Z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37EC2CB6068849C4A51B52C355F2AD8B_13</vt:lpwstr>
  </property>
  <property fmtid="{D5CDD505-2E9C-101B-9397-08002B2CF9AE}" pid="3" name="KSOProductBuildVer">
    <vt:lpwstr>2052-12.1.0.17827</vt:lpwstr>
  </property>
</Properties>
</file>