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7" r:id="rId3"/>
    <p:sldId id="258" r:id="rId4"/>
    <p:sldId id="259" r:id="rId5"/>
    <p:sldId id="260" r:id="rId6"/>
    <p:sldId id="261" r:id="rId7"/>
    <p:sldId id="403" r:id="rId8"/>
    <p:sldId id="262" r:id="rId9"/>
    <p:sldId id="263" r:id="rId10"/>
    <p:sldId id="264" r:id="rId11"/>
    <p:sldId id="336" r:id="rId12"/>
    <p:sldId id="265" r:id="rId13"/>
    <p:sldId id="266" r:id="rId14"/>
    <p:sldId id="268" r:id="rId15"/>
    <p:sldId id="267" r:id="rId16"/>
    <p:sldId id="269" r:id="rId17"/>
    <p:sldId id="270" r:id="rId18"/>
    <p:sldId id="271" r:id="rId19"/>
    <p:sldId id="272" r:id="rId20"/>
    <p:sldId id="337" r:id="rId21"/>
    <p:sldId id="273" r:id="rId22"/>
    <p:sldId id="274" r:id="rId23"/>
    <p:sldId id="275" r:id="rId24"/>
    <p:sldId id="277" r:id="rId25"/>
    <p:sldId id="278" r:id="rId26"/>
    <p:sldId id="279" r:id="rId27"/>
    <p:sldId id="280" r:id="rId28"/>
    <p:sldId id="338" r:id="rId29"/>
    <p:sldId id="281" r:id="rId30"/>
    <p:sldId id="282" r:id="rId31"/>
    <p:sldId id="284" r:id="rId32"/>
    <p:sldId id="283" r:id="rId33"/>
    <p:sldId id="286" r:id="rId34"/>
    <p:sldId id="285" r:id="rId35"/>
    <p:sldId id="288" r:id="rId36"/>
    <p:sldId id="287"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9" r:id="rId54"/>
    <p:sldId id="308"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474" r:id="rId72"/>
    <p:sldId id="326" r:id="rId73"/>
    <p:sldId id="327" r:id="rId74"/>
    <p:sldId id="328" r:id="rId75"/>
    <p:sldId id="329" r:id="rId76"/>
    <p:sldId id="330" r:id="rId77"/>
    <p:sldId id="331" r:id="rId78"/>
    <p:sldId id="332" r:id="rId79"/>
  </p:sldIdLst>
  <p:sldSz cx="12192000" cy="6858000"/>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showGuides="1">
      <p:cViewPr>
        <p:scale>
          <a:sx n="66" d="100"/>
          <a:sy n="66" d="100"/>
        </p:scale>
        <p:origin x="-876" y="-114"/>
      </p:cViewPr>
      <p:guideLst>
        <p:guide orient="horz" pos="2125"/>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gs" Target="tags/tag4.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jianshu.com/p/2ad360edd21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0.png"/><Relationship Id="rId1" Type="http://schemas.openxmlformats.org/officeDocument/2006/relationships/image" Target="../media/image4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5.png"/><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5.png"/><Relationship Id="rId1" Type="http://schemas.openxmlformats.org/officeDocument/2006/relationships/image" Target="../media/image6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2791" y="729512"/>
            <a:ext cx="7526419"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第四章 逻辑回归模型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逻辑回归模型算法</a:t>
            </a:r>
            <a:r>
              <a:rPr lang="zh-CN" altLang="en-US" b="1" dirty="0" smtClean="0">
                <a:latin typeface="微软雅黑" panose="020B0503020204020204" pitchFamily="34" charset="-122"/>
                <a:ea typeface="微软雅黑" panose="020B0503020204020204" pitchFamily="34" charset="-122"/>
              </a:rPr>
              <a:t>原理</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股票客户流失预警</a:t>
            </a:r>
            <a:r>
              <a:rPr lang="zh-CN" altLang="en-US" b="1" dirty="0" smtClean="0">
                <a:latin typeface="微软雅黑" panose="020B0503020204020204" pitchFamily="34" charset="-122"/>
                <a:ea typeface="微软雅黑" panose="020B0503020204020204" pitchFamily="34" charset="-122"/>
              </a:rPr>
              <a:t>模型</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模型评估方法 </a:t>
            </a:r>
            <a:r>
              <a:rPr lang="en-US" altLang="zh-CN" b="1" dirty="0">
                <a:latin typeface="微软雅黑" panose="020B0503020204020204" pitchFamily="34" charset="-122"/>
                <a:ea typeface="微软雅黑" panose="020B0503020204020204" pitchFamily="34" charset="-122"/>
              </a:rPr>
              <a:t>- ROC</a:t>
            </a:r>
            <a:r>
              <a:rPr lang="zh-CN" altLang="en-US" b="1" dirty="0">
                <a:latin typeface="微软雅黑" panose="020B0503020204020204" pitchFamily="34" charset="-122"/>
                <a:ea typeface="微软雅黑" panose="020B0503020204020204" pitchFamily="34" charset="-122"/>
              </a:rPr>
              <a:t>曲线与</a:t>
            </a:r>
            <a:r>
              <a:rPr lang="en-US" altLang="zh-CN" b="1" dirty="0">
                <a:latin typeface="微软雅黑" panose="020B0503020204020204" pitchFamily="34" charset="-122"/>
                <a:ea typeface="微软雅黑" panose="020B0503020204020204" pitchFamily="34" charset="-122"/>
              </a:rPr>
              <a:t>KS</a:t>
            </a:r>
            <a:r>
              <a:rPr lang="zh-CN" altLang="en-US" b="1" dirty="0">
                <a:latin typeface="微软雅黑" panose="020B0503020204020204" pitchFamily="34" charset="-122"/>
                <a:ea typeface="微软雅黑" panose="020B0503020204020204" pitchFamily="34" charset="-122"/>
              </a:rPr>
              <a:t>曲线</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40715"/>
            <a:ext cx="10515600" cy="5536565"/>
          </a:xfrm>
        </p:spPr>
        <p:txBody>
          <a:bodyPr>
            <a:normAutofit fontScale="70000"/>
          </a:bodyPr>
          <a:p>
            <a:r>
              <a:rPr lang="zh-CN" altLang="en-US" b="1"/>
              <a:t>import matplotlib.pyplot as plt</a:t>
            </a:r>
            <a:endParaRPr lang="zh-CN" altLang="en-US" b="1"/>
          </a:p>
          <a:p>
            <a:r>
              <a:rPr lang="zh-CN" altLang="en-US" b="1"/>
              <a:t>import numpy as np</a:t>
            </a:r>
            <a:endParaRPr lang="zh-CN" altLang="en-US" b="1"/>
          </a:p>
          <a:p>
            <a:r>
              <a:rPr lang="zh-CN" altLang="en-US" b="1"/>
              <a:t>x = np.linspace(-6, 6)</a:t>
            </a:r>
            <a:endParaRPr lang="zh-CN" altLang="en-US" b="1"/>
          </a:p>
          <a:p>
            <a:r>
              <a:rPr lang="zh-CN" altLang="en-US" b="1"/>
              <a:t>y = 1.0 / (1.0 + np.exp(-x))</a:t>
            </a:r>
            <a:endParaRPr lang="zh-CN" altLang="en-US" b="1"/>
          </a:p>
          <a:p>
            <a:r>
              <a:rPr lang="zh-CN" altLang="en-US" b="1"/>
              <a:t>plt.plot(x,y)</a:t>
            </a:r>
            <a:endParaRPr lang="zh-CN" altLang="en-US" b="1"/>
          </a:p>
          <a:p>
            <a:r>
              <a:rPr lang="zh-CN" altLang="en-US" b="1"/>
              <a:t>plt.show()</a:t>
            </a:r>
            <a:endParaRPr lang="zh-CN" altLang="en-US" b="1"/>
          </a:p>
          <a:p>
            <a:endParaRPr lang="zh-CN" altLang="en-US" b="1"/>
          </a:p>
          <a:p>
            <a:r>
              <a:rPr lang="zh-CN" altLang="en-US" b="1"/>
              <a:t>import numpy as np</a:t>
            </a:r>
            <a:endParaRPr lang="zh-CN" altLang="en-US" b="1"/>
          </a:p>
          <a:p>
            <a:r>
              <a:rPr lang="zh-CN" altLang="en-US" b="1"/>
              <a:t>x = np.linspace(-6, 6)</a:t>
            </a:r>
            <a:endParaRPr lang="zh-CN" altLang="en-US" b="1"/>
          </a:p>
          <a:p>
            <a:r>
              <a:rPr lang="zh-CN" altLang="en-US" b="1"/>
              <a:t>print(x)</a:t>
            </a:r>
            <a:endParaRPr lang="zh-CN" altLang="en-US" b="1"/>
          </a:p>
          <a:p>
            <a:endParaRPr lang="zh-CN" altLang="en-US" b="1"/>
          </a:p>
          <a:p>
            <a:r>
              <a:rPr lang="zh-CN" altLang="en-US" b="1"/>
              <a:t>x = -1</a:t>
            </a:r>
            <a:endParaRPr lang="zh-CN" altLang="en-US" b="1"/>
          </a:p>
          <a:p>
            <a:r>
              <a:rPr lang="zh-CN" altLang="en-US" b="1"/>
              <a:t>np.exp(-x)</a:t>
            </a:r>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47098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个简单的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案例来说明逻辑回归中算法</a:t>
            </a:r>
            <a:r>
              <a:rPr lang="zh-CN" altLang="en-US" sz="2400" dirty="0" smtClean="0">
                <a:latin typeface="微软雅黑" panose="020B0503020204020204" pitchFamily="34" charset="-122"/>
                <a:ea typeface="微软雅黑" panose="020B0503020204020204" pitchFamily="34" charset="-122"/>
              </a:rPr>
              <a:t>原理，其中</a:t>
            </a:r>
            <a:r>
              <a:rPr lang="zh-CN" altLang="en-US" sz="2400" dirty="0">
                <a:latin typeface="微软雅黑" panose="020B0503020204020204" pitchFamily="34" charset="-122"/>
                <a:ea typeface="微软雅黑" panose="020B0503020204020204" pitchFamily="34" charset="-122"/>
              </a:rPr>
              <a:t>有两个</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变量</a:t>
            </a:r>
            <a:r>
              <a:rPr lang="en-US" altLang="zh-CN" sz="2400" dirty="0" smtClean="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是目标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大家</a:t>
            </a:r>
            <a:r>
              <a:rPr lang="zh-CN" altLang="en-US" sz="2400" dirty="0">
                <a:latin typeface="微软雅黑" panose="020B0503020204020204" pitchFamily="34" charset="-122"/>
                <a:ea typeface="微软雅黑" panose="020B0503020204020204" pitchFamily="34" charset="-122"/>
              </a:rPr>
              <a:t>可以</a:t>
            </a:r>
            <a:r>
              <a:rPr lang="zh-CN" altLang="en-US" sz="2400" dirty="0" smtClean="0">
                <a:latin typeface="微软雅黑" panose="020B0503020204020204" pitchFamily="34" charset="-122"/>
                <a:ea typeface="微软雅黑" panose="020B0503020204020204" pitchFamily="34" charset="-122"/>
              </a:rPr>
              <a:t>把：</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当作</a:t>
            </a:r>
            <a:r>
              <a:rPr lang="zh-CN" altLang="en-US" sz="2400" dirty="0" smtClean="0">
                <a:latin typeface="微软雅黑" panose="020B0503020204020204" pitchFamily="34" charset="-122"/>
                <a:ea typeface="微软雅黑" panose="020B0503020204020204" pitchFamily="34" charset="-122"/>
              </a:rPr>
              <a:t>收入</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当作历史违约</a:t>
            </a:r>
            <a:r>
              <a:rPr lang="zh-CN" altLang="en-US" sz="2400" dirty="0" smtClean="0">
                <a:latin typeface="微软雅黑" panose="020B0503020204020204" pitchFamily="34" charset="-122"/>
                <a:ea typeface="微软雅黑" panose="020B0503020204020204" pitchFamily="34" charset="-122"/>
              </a:rPr>
              <a:t>次数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Y  </a:t>
            </a:r>
            <a:r>
              <a:rPr lang="zh-CN" altLang="en-US" sz="2400" dirty="0" smtClean="0">
                <a:latin typeface="微软雅黑" panose="020B0503020204020204" pitchFamily="34" charset="-122"/>
                <a:ea typeface="微软雅黑" panose="020B0503020204020204" pitchFamily="34" charset="-122"/>
              </a:rPr>
              <a:t>当作</a:t>
            </a:r>
            <a:r>
              <a:rPr lang="zh-CN" altLang="en-US" sz="2400" dirty="0">
                <a:latin typeface="微软雅黑" panose="020B0503020204020204" pitchFamily="34" charset="-122"/>
                <a:ea typeface="微软雅黑" panose="020B0503020204020204" pitchFamily="34" charset="-122"/>
              </a:rPr>
              <a:t>是否</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表示不</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867400" y="2775563"/>
          <a:ext cx="5740401" cy="2651760"/>
        </p:xfrm>
        <a:graphic>
          <a:graphicData uri="http://schemas.openxmlformats.org/drawingml/2006/table">
            <a:tbl>
              <a:tblPr>
                <a:tableStyleId>{2D5ABB26-0587-4C30-8999-92F81FD0307C}</a:tableStyleId>
              </a:tblPr>
              <a:tblGrid>
                <a:gridCol w="1913467"/>
                <a:gridCol w="1913467"/>
                <a:gridCol w="1913467"/>
              </a:tblGrid>
              <a:tr h="285750">
                <a:tc>
                  <a:txBody>
                    <a:bodyPr/>
                    <a:lstStyle/>
                    <a:p>
                      <a:pPr algn="ctr" fontAlgn="ctr"/>
                      <a:r>
                        <a:rPr lang="en-US" sz="2400" dirty="0">
                          <a:effectLst/>
                          <a:latin typeface="微软雅黑" panose="020B0503020204020204" pitchFamily="34" charset="-122"/>
                          <a:ea typeface="微软雅黑" panose="020B0503020204020204" pitchFamily="34" charset="-122"/>
                        </a:rPr>
                        <a:t>X1</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X2</a:t>
                      </a:r>
                      <a:endParaRPr 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Y</a:t>
                      </a:r>
                      <a:endParaRPr 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5</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6</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构造</a:t>
            </a:r>
            <a:r>
              <a:rPr lang="zh-CN" altLang="en-US" sz="2400" dirty="0">
                <a:latin typeface="微软雅黑" panose="020B0503020204020204" pitchFamily="34" charset="-122"/>
                <a:ea typeface="微软雅黑" panose="020B0503020204020204" pitchFamily="34" charset="-122"/>
              </a:rPr>
              <a:t>数据代码如下：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将已有的数据使用逻辑回归模型进行拟合：</a:t>
            </a:r>
            <a:endParaRPr lang="en-US" altLang="zh-CN" sz="2400" dirty="0">
              <a:latin typeface="微软雅黑" panose="020B0503020204020204" pitchFamily="34" charset="-122"/>
              <a:ea typeface="微软雅黑" panose="020B0503020204020204" pitchFamily="34" charset="-122"/>
            </a:endParaRPr>
          </a:p>
        </p:txBody>
      </p:sp>
      <p:pic>
        <p:nvPicPr>
          <p:cNvPr id="409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9606" y="2882899"/>
            <a:ext cx="5512788" cy="1021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506" y="4616095"/>
            <a:ext cx="6396985" cy="14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训练完模型之后，我们就可以用模型的</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函数来进行预测分类了，代码如下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预测结果如下：</a:t>
            </a:r>
            <a:endParaRPr lang="en-US" altLang="zh-CN" sz="24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1594" y="3067731"/>
            <a:ext cx="6268811" cy="576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3014657" y="4614567"/>
            <a:ext cx="777197" cy="535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594" y="3703449"/>
            <a:ext cx="6922635" cy="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657" y="5299528"/>
            <a:ext cx="1595892" cy="59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这里多提一句，有时使用默认参数运行时，程序运行后会出现下图所示的</a:t>
            </a:r>
            <a:r>
              <a:rPr lang="en-US" altLang="zh-CN" sz="2400" dirty="0" err="1">
                <a:latin typeface="微软雅黑" panose="020B0503020204020204" pitchFamily="34" charset="-122"/>
                <a:ea typeface="微软雅黑" panose="020B0503020204020204" pitchFamily="34" charset="-122"/>
              </a:rPr>
              <a:t>FutureWarning</a:t>
            </a:r>
            <a:r>
              <a:rPr lang="zh-CN" altLang="en-US" sz="2400" dirty="0">
                <a:latin typeface="微软雅黑" panose="020B0503020204020204" pitchFamily="34" charset="-122"/>
                <a:ea typeface="微软雅黑" panose="020B0503020204020204" pitchFamily="34" charset="-122"/>
              </a:rPr>
              <a:t>警告，这个不用在意，它只是在告诉你以后模型的官方默认参数会有所调整而已，并不是报错。</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通常我们会忽视这个警告信息，如果不想看到这个警告信息，可以在代码的最上面加上如下代码忽略警告信息：</a:t>
            </a:r>
            <a:endParaRPr lang="en-US" altLang="zh-CN" sz="2400" dirty="0">
              <a:latin typeface="微软雅黑" panose="020B0503020204020204" pitchFamily="34" charset="-122"/>
              <a:ea typeface="微软雅黑" panose="020B0503020204020204" pitchFamily="34" charset="-122"/>
            </a:endParaRPr>
          </a:p>
        </p:txBody>
      </p:sp>
      <p:pic>
        <p:nvPicPr>
          <p:cNvPr id="8197" name="Picture 5" descr="https://uploader.shimo.im/f/j2YQPSdOEOkmU1Sn.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4726" y="3812731"/>
            <a:ext cx="11342548" cy="70938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338" y="5520891"/>
            <a:ext cx="3921323" cy="83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04609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solidFill>
                  <a:schemeClr val="accent5"/>
                </a:solidFill>
                <a:latin typeface="微软雅黑" panose="020B0503020204020204" pitchFamily="34" charset="-122"/>
                <a:ea typeface="微软雅黑" panose="020B0503020204020204" pitchFamily="34" charset="-122"/>
              </a:rPr>
              <a:t>逻辑回归模型的本质其实是预测概率</a:t>
            </a:r>
            <a:r>
              <a:rPr lang="zh-CN" altLang="en-US" sz="2400" dirty="0">
                <a:latin typeface="微软雅黑" panose="020B0503020204020204" pitchFamily="34" charset="-122"/>
                <a:ea typeface="微软雅黑" panose="020B0503020204020204" pitchFamily="34" charset="-122"/>
              </a:rPr>
              <a:t>，而不是直接预测是属于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具体的类别，那么通过如下代码就可以获取概率值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可以直接将</a:t>
            </a:r>
            <a:r>
              <a:rPr lang="en-US" altLang="zh-CN" sz="2400" dirty="0" err="1">
                <a:latin typeface="微软雅黑" panose="020B0503020204020204" pitchFamily="34" charset="-122"/>
                <a:ea typeface="微软雅黑" panose="020B0503020204020204" pitchFamily="34" charset="-122"/>
              </a:rPr>
              <a:t>y_pred_proba</a:t>
            </a:r>
            <a:r>
              <a:rPr lang="zh-CN" altLang="en-US" sz="2400" dirty="0">
                <a:latin typeface="微软雅黑" panose="020B0503020204020204" pitchFamily="34" charset="-122"/>
                <a:ea typeface="微软雅黑" panose="020B0503020204020204" pitchFamily="34" charset="-122"/>
              </a:rPr>
              <a:t>打印出来，它是一个</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格式的二维数组，也可以根据</a:t>
            </a:r>
            <a:r>
              <a:rPr lang="en-US" altLang="zh-CN" sz="2400" dirty="0">
                <a:latin typeface="微软雅黑" panose="020B0503020204020204" pitchFamily="34" charset="-122"/>
                <a:ea typeface="微软雅黑" panose="020B0503020204020204" pitchFamily="34" charset="-122"/>
              </a:rPr>
              <a:t>2.2.1</a:t>
            </a:r>
            <a:r>
              <a:rPr lang="zh-CN" altLang="en-US" sz="2400" dirty="0">
                <a:latin typeface="微软雅黑" panose="020B0503020204020204" pitchFamily="34" charset="-122"/>
                <a:ea typeface="微软雅黑" panose="020B0503020204020204" pitchFamily="34" charset="-122"/>
              </a:rPr>
              <a:t>节数组构造</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的知识点，通过引入</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库将其通过</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的形式打印出来：</a:t>
            </a:r>
            <a:endParaRPr lang="en-US" altLang="zh-CN" sz="2400" b="1"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2569" y="3305628"/>
            <a:ext cx="4646861" cy="57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558" y="5296700"/>
            <a:ext cx="7270884" cy="755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打印结果如下</a:t>
            </a:r>
            <a:r>
              <a:rPr lang="en-US" altLang="zh-CN"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3517900" y="3167449"/>
          <a:ext cx="5156200" cy="2651760"/>
        </p:xfrm>
        <a:graphic>
          <a:graphicData uri="http://schemas.openxmlformats.org/drawingml/2006/table">
            <a:tbl>
              <a:tblPr/>
              <a:tblGrid>
                <a:gridCol w="2578100"/>
                <a:gridCol w="2578100"/>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分类为</a:t>
                      </a:r>
                      <a:r>
                        <a:rPr lang="en-US" altLang="zh-CN" sz="2400" b="1" dirty="0">
                          <a:effectLst/>
                          <a:latin typeface="微软雅黑" panose="020B0503020204020204" pitchFamily="34" charset="-122"/>
                          <a:ea typeface="微软雅黑" panose="020B0503020204020204" pitchFamily="34" charset="-122"/>
                        </a:rPr>
                        <a:t>0</a:t>
                      </a:r>
                      <a:r>
                        <a:rPr lang="zh-CN" altLang="en-US" sz="2400" b="1" dirty="0">
                          <a:effectLst/>
                          <a:latin typeface="微软雅黑" panose="020B0503020204020204" pitchFamily="34" charset="-122"/>
                          <a:ea typeface="微软雅黑" panose="020B0503020204020204" pitchFamily="34" charset="-122"/>
                        </a:rPr>
                        <a:t>的概率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1</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0.97</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0.40</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0.60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0.18</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0.82</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0.63</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0.37</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0.82</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0.18</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9" y="2104571"/>
                <a:ext cx="10406743" cy="3014543"/>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在本案例中，因为每个数据是有两个特征变量，所以逻辑回归计算概率原理的本质就是下图所示的计算公式，注意在二分类模型（</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两个分类）中，下面这个概率</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值默认预测分类为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𝑃</m:t>
                      </m:r>
                      <m:r>
                        <a:rPr lang="en-US" altLang="zh-CN" sz="2400" i="1">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0</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1</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2</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r>
                                <a:rPr lang="en-US" altLang="zh-CN" sz="2400" i="1" dirty="0" smtClean="0">
                                  <a:latin typeface="Cambria Math" panose="02040503050406030204"/>
                                  <a:ea typeface="微软雅黑" panose="020B0503020204020204" pitchFamily="34" charset="-122"/>
                                </a:rPr>
                                <m:t> </m:t>
                              </m:r>
                            </m:sup>
                          </m:sSup>
                          <m:r>
                            <a:rPr lang="en-US" altLang="zh-CN" sz="2400" i="1" dirty="0">
                              <a:latin typeface="Cambria Math" panose="02040503050406030204"/>
                              <a:ea typeface="微软雅黑" panose="020B0503020204020204" pitchFamily="34" charset="-122"/>
                            </a:rPr>
                            <m:t> </m:t>
                          </m:r>
                        </m:den>
                      </m:f>
                    </m:oMath>
                  </m:oMathPara>
                </a14:m>
                <a:endParaRPr lang="zh-CN" altLang="en-US"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9" y="2104571"/>
                <a:ext cx="10406743" cy="3014543"/>
              </a:xfrm>
              <a:prstGeom prst="rect">
                <a:avLst/>
              </a:prstGeom>
              <a:blipFill rotWithShape="1">
                <a:blip r:embed="rId1"/>
                <a:stretch>
                  <a:fillRect l="-4" t="-6" r="2"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机器学习模型所需要确定就是其中的截距项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和系数</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k2</a:t>
            </a:r>
            <a:r>
              <a:rPr lang="zh-CN" altLang="en-US" sz="2400" dirty="0">
                <a:latin typeface="微软雅黑" panose="020B0503020204020204" pitchFamily="34" charset="-122"/>
                <a:ea typeface="微软雅黑" panose="020B0503020204020204" pitchFamily="34" charset="-122"/>
              </a:rPr>
              <a:t>，使得预测的概率尽可能准确，通过如下代码便可以获取机器计算出来的截距项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和系数</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k2</a:t>
            </a:r>
            <a:r>
              <a:rPr lang="en-US" altLang="zh-CN"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结果如下，这里为了数据美观仅保留</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位小数。</a:t>
            </a:r>
            <a:endParaRPr lang="zh-CN" altLang="en-US"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7700" y="3307896"/>
            <a:ext cx="4336597" cy="90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448" y="4873433"/>
            <a:ext cx="3489100" cy="93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26110"/>
            <a:ext cx="10515600" cy="5551170"/>
          </a:xfrm>
        </p:spPr>
        <p:txBody>
          <a:bodyPr>
            <a:noAutofit/>
          </a:bodyPr>
          <a:p>
            <a:r>
              <a:rPr lang="zh-CN" altLang="en-US" sz="1900" b="1"/>
              <a:t>X = [[1, 0], [5, 1], [6, 4], [4, 2], [3, 2]]</a:t>
            </a:r>
            <a:endParaRPr lang="zh-CN" altLang="en-US" sz="1900" b="1"/>
          </a:p>
          <a:p>
            <a:r>
              <a:rPr lang="zh-CN" altLang="en-US" sz="1900" b="1"/>
              <a:t>y = [0, 1, 1, 0, 0]</a:t>
            </a:r>
            <a:endParaRPr lang="zh-CN" altLang="en-US" sz="1900" b="1"/>
          </a:p>
          <a:p>
            <a:endParaRPr lang="zh-CN" altLang="en-US" sz="1900" b="1"/>
          </a:p>
          <a:p>
            <a:r>
              <a:rPr lang="zh-CN" altLang="en-US" sz="1900" b="1"/>
              <a:t>from sklearn.linear_model import LogisticRegression</a:t>
            </a:r>
            <a:endParaRPr lang="zh-CN" altLang="en-US" sz="1900" b="1"/>
          </a:p>
          <a:p>
            <a:r>
              <a:rPr lang="zh-CN" altLang="en-US" sz="1900" b="1"/>
              <a:t>model = LogisticRegression()</a:t>
            </a:r>
            <a:endParaRPr lang="zh-CN" altLang="en-US" sz="1900" b="1"/>
          </a:p>
          <a:p>
            <a:r>
              <a:rPr lang="zh-CN" altLang="en-US" sz="1900" b="1"/>
              <a:t>model.fit(X, y)  </a:t>
            </a:r>
            <a:endParaRPr lang="zh-CN" altLang="en-US" sz="1900" b="1"/>
          </a:p>
          <a:p>
            <a:endParaRPr lang="zh-CN" altLang="en-US" sz="1900" b="1"/>
          </a:p>
          <a:p>
            <a:r>
              <a:rPr lang="zh-CN" altLang="en-US" sz="1900" b="1"/>
              <a:t>import warnings</a:t>
            </a:r>
            <a:endParaRPr lang="zh-CN" altLang="en-US" sz="1900" b="1"/>
          </a:p>
          <a:p>
            <a:r>
              <a:rPr lang="zh-CN" altLang="en-US" sz="1900" b="1"/>
              <a:t>warnings.filterwarnings('ignore')</a:t>
            </a:r>
            <a:endParaRPr lang="zh-CN" altLang="en-US" sz="1900" b="1"/>
          </a:p>
          <a:p>
            <a:endParaRPr lang="zh-CN" altLang="en-US" sz="1900" b="1"/>
          </a:p>
          <a:p>
            <a:r>
              <a:rPr lang="zh-CN" altLang="en-US" sz="1900" b="1"/>
              <a:t>print(model.predict([[2,2]]))</a:t>
            </a:r>
            <a:endParaRPr lang="zh-CN" altLang="en-US" sz="1900" b="1"/>
          </a:p>
          <a:p>
            <a:r>
              <a:rPr lang="zh-CN" altLang="en-US" sz="1900" b="1"/>
              <a:t>print(model.predict([[1,1], [2,2], [5, 5]]))</a:t>
            </a:r>
            <a:endParaRPr lang="zh-CN" altLang="en-US" sz="1900" b="1"/>
          </a:p>
          <a:p>
            <a:r>
              <a:rPr lang="zh-CN" altLang="en-US" sz="1900" b="1"/>
              <a:t>print(model.predict([[1, 0], [5, 1], [6, 4], [4, 2], [3, 2]]))  # 因为这里演示的多个数据和X是一样的，所以也可以直接写成model.predict(X)</a:t>
            </a:r>
            <a:endParaRPr lang="zh-CN" altLang="en-US" sz="1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6525"/>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逻辑</a:t>
            </a:r>
            <a:r>
              <a:rPr lang="zh-CN" altLang="en-US" sz="2400" dirty="0">
                <a:latin typeface="微软雅黑" panose="020B0503020204020204" pitchFamily="34" charset="-122"/>
                <a:ea typeface="微软雅黑" panose="020B0503020204020204" pitchFamily="34" charset="-122"/>
              </a:rPr>
              <a:t>回归模型虽然名字中有回归两字，其</a:t>
            </a:r>
            <a:r>
              <a:rPr lang="zh-CN" altLang="en-US" sz="2400" b="1" dirty="0">
                <a:solidFill>
                  <a:schemeClr val="accent5"/>
                </a:solidFill>
                <a:latin typeface="微软雅黑" panose="020B0503020204020204" pitchFamily="34" charset="-122"/>
                <a:ea typeface="微软雅黑" panose="020B0503020204020204" pitchFamily="34" charset="-122"/>
              </a:rPr>
              <a:t>本质却是分类</a:t>
            </a:r>
            <a:r>
              <a:rPr lang="zh-CN" altLang="en-US" sz="2400" dirty="0">
                <a:latin typeface="微软雅黑" panose="020B0503020204020204" pitchFamily="34" charset="-122"/>
                <a:ea typeface="微软雅黑" panose="020B0503020204020204" pitchFamily="34" charset="-122"/>
              </a:rPr>
              <a:t>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分类</a:t>
            </a:r>
            <a:r>
              <a:rPr lang="zh-CN" altLang="en-US" sz="2400" dirty="0">
                <a:latin typeface="微软雅黑" panose="020B0503020204020204" pitchFamily="34" charset="-122"/>
                <a:ea typeface="微软雅黑" panose="020B0503020204020204" pitchFamily="34" charset="-122"/>
              </a:rPr>
              <a:t>模型与回归模型的区别在于其预测的</a:t>
            </a:r>
            <a:r>
              <a:rPr lang="zh-CN" altLang="en-US" sz="2400" b="1" dirty="0">
                <a:solidFill>
                  <a:schemeClr val="accent5"/>
                </a:solidFill>
                <a:latin typeface="微软雅黑" panose="020B0503020204020204" pitchFamily="34" charset="-122"/>
                <a:ea typeface="微软雅黑" panose="020B0503020204020204" pitchFamily="34" charset="-122"/>
              </a:rPr>
              <a:t>变量不是连续</a:t>
            </a:r>
            <a:r>
              <a:rPr lang="zh-CN" altLang="en-US" sz="2400" dirty="0">
                <a:latin typeface="微软雅黑" panose="020B0503020204020204" pitchFamily="34" charset="-122"/>
                <a:ea typeface="微软雅黑" panose="020B0503020204020204" pitchFamily="34" charset="-122"/>
              </a:rPr>
              <a:t>的，而是离散的一些类别，以最常见的</a:t>
            </a:r>
            <a:r>
              <a:rPr lang="zh-CN" altLang="en-US" sz="2400" b="1" dirty="0">
                <a:solidFill>
                  <a:schemeClr val="accent5"/>
                </a:solidFill>
                <a:latin typeface="微软雅黑" panose="020B0503020204020204" pitchFamily="34" charset="-122"/>
                <a:ea typeface="微软雅黑" panose="020B0503020204020204" pitchFamily="34" charset="-122"/>
              </a:rPr>
              <a:t>二分类模型</a:t>
            </a:r>
            <a:r>
              <a:rPr lang="zh-CN" altLang="en-US" sz="2400" dirty="0">
                <a:latin typeface="微软雅黑" panose="020B0503020204020204" pitchFamily="34" charset="-122"/>
                <a:ea typeface="微软雅黑" panose="020B0503020204020204" pitchFamily="34" charset="-122"/>
              </a:rPr>
              <a:t>为例，分类模型可以预测一个人是否会违约、客户是否会流失、肿瘤是属于良性肿瘤还是恶性肿瘤等。</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9" y="2104571"/>
                <a:ext cx="10406743" cy="37207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获取了系数和截距项后，我们就知道预测为分类为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的概率公式如下所示：</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a:ea typeface="微软雅黑" panose="020B0503020204020204" pitchFamily="34" charset="-122"/>
                        </a:rPr>
                        <m:t>𝑃</m:t>
                      </m:r>
                      <m:r>
                        <a:rPr lang="en-US" altLang="zh-CN" sz="2400" i="1">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4</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60</m:t>
                              </m:r>
                              <m:r>
                                <a:rPr lang="en-US" altLang="zh-CN" sz="2400" i="1" dirty="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1</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01</m:t>
                              </m:r>
                              <m:r>
                                <a:rPr lang="en-US" altLang="zh-CN" sz="2400" b="0" i="1" dirty="0" smtClean="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0</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02</m:t>
                              </m:r>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 </m:t>
                              </m:r>
                            </m:sup>
                          </m:sSup>
                          <m:r>
                            <a:rPr lang="en-US" altLang="zh-CN" sz="2400" i="1" dirty="0">
                              <a:latin typeface="Cambria Math" panose="02040503050406030204"/>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我们以第一个样本数据</a:t>
                </a:r>
                <a:r>
                  <a:rPr lang="en-US" altLang="zh-CN" sz="2400" dirty="0">
                    <a:latin typeface="微软雅黑" panose="020B0503020204020204" pitchFamily="34" charset="-122"/>
                    <a:ea typeface="微软雅黑" panose="020B0503020204020204" pitchFamily="34" charset="-122"/>
                  </a:rPr>
                  <a:t>[1, 0]</a:t>
                </a:r>
                <a:r>
                  <a:rPr lang="zh-CN" altLang="en-US" sz="2400" dirty="0">
                    <a:latin typeface="微软雅黑" panose="020B0503020204020204" pitchFamily="34" charset="-122"/>
                    <a:ea typeface="微软雅黑" panose="020B0503020204020204" pitchFamily="34" charset="-122"/>
                  </a:rPr>
                  <a:t>为例来演示如何获取它分类为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a:ea typeface="微软雅黑" panose="020B0503020204020204" pitchFamily="34" charset="-122"/>
                        </a:rPr>
                        <m:t>𝑃</m:t>
                      </m:r>
                      <m:r>
                        <a:rPr lang="en-US" altLang="zh-CN" sz="2400" i="1">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4</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60</m:t>
                              </m:r>
                              <m:r>
                                <a:rPr lang="en-US" altLang="zh-CN" sz="2400" i="1" dirty="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1</m:t>
                              </m:r>
                              <m:r>
                                <a:rPr lang="en-US" altLang="zh-CN" sz="2400" i="1" dirty="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01</m:t>
                              </m:r>
                              <m:r>
                                <a:rPr lang="en-US" altLang="zh-CN" sz="2400" i="1" dirty="0">
                                  <a:latin typeface="Cambria Math" panose="02040503050406030204"/>
                                  <a:ea typeface="Cambria Math" panose="02040503050406030204"/>
                                </a:rPr>
                                <m:t>×</m:t>
                              </m:r>
                              <m:r>
                                <a:rPr lang="en-US" altLang="zh-CN" sz="2400" b="0" i="1" dirty="0" smtClean="0">
                                  <a:latin typeface="Cambria Math" panose="02040503050406030204"/>
                                  <a:ea typeface="Cambria Math" panose="02040503050406030204"/>
                                </a:rPr>
                                <m:t>1</m:t>
                              </m:r>
                              <m:r>
                                <a:rPr lang="en-US" altLang="zh-CN" sz="2400" i="1" dirty="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0</m:t>
                              </m:r>
                              <m:r>
                                <a:rPr lang="en-US" altLang="zh-CN" sz="2400" i="1" dirty="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02</m:t>
                              </m:r>
                              <m:r>
                                <a:rPr lang="en-US" altLang="zh-CN" sz="2400" i="1" dirty="0">
                                  <a:latin typeface="Cambria Math" panose="02040503050406030204"/>
                                  <a:ea typeface="Cambria Math" panose="02040503050406030204"/>
                                </a:rPr>
                                <m:t>×</m:t>
                              </m:r>
                              <m:r>
                                <a:rPr lang="en-US" altLang="zh-CN" sz="2400" b="0" i="1" dirty="0" smtClean="0">
                                  <a:latin typeface="Cambria Math" panose="02040503050406030204"/>
                                  <a:ea typeface="Cambria Math" panose="02040503050406030204"/>
                                </a:rPr>
                                <m:t>0</m:t>
                              </m:r>
                              <m:r>
                                <a:rPr lang="en-US" altLang="zh-CN" sz="2400" i="1" dirty="0">
                                  <a:latin typeface="Cambria Math" panose="02040503050406030204"/>
                                  <a:ea typeface="微软雅黑" panose="020B0503020204020204" pitchFamily="34" charset="-122"/>
                                </a:rPr>
                                <m:t>) </m:t>
                              </m:r>
                            </m:sup>
                          </m:sSup>
                          <m:r>
                            <a:rPr lang="en-US" altLang="zh-CN" sz="2400" i="1" dirty="0">
                              <a:latin typeface="Cambria Math" panose="02040503050406030204"/>
                              <a:ea typeface="微软雅黑" panose="020B0503020204020204" pitchFamily="34" charset="-122"/>
                            </a:rPr>
                            <m:t> </m:t>
                          </m:r>
                        </m:den>
                      </m:f>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0</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026</m:t>
                      </m:r>
                      <m:r>
                        <a:rPr lang="en-US" altLang="zh-CN" sz="2400" b="0" i="1" dirty="0" smtClean="0">
                          <a:latin typeface="Cambria Math" panose="02040503050406030204"/>
                          <a:ea typeface="Cambria Math" panose="02040503050406030204"/>
                        </a:rPr>
                        <m:t>≈</m:t>
                      </m:r>
                      <m:r>
                        <a:rPr lang="en-US" altLang="zh-CN" sz="2400" b="0" i="1" dirty="0" smtClean="0">
                          <a:latin typeface="Cambria Math" panose="02040503050406030204"/>
                          <a:ea typeface="Cambria Math" panose="02040503050406030204"/>
                        </a:rPr>
                        <m:t>0</m:t>
                      </m:r>
                      <m:r>
                        <a:rPr lang="en-US" altLang="zh-CN" sz="2400" b="0" i="1" dirty="0" smtClean="0">
                          <a:latin typeface="Cambria Math" panose="02040503050406030204"/>
                          <a:ea typeface="Cambria Math" panose="02040503050406030204"/>
                        </a:rPr>
                        <m:t>.</m:t>
                      </m:r>
                      <m:r>
                        <a:rPr lang="en-US" altLang="zh-CN" sz="2400" b="0" i="1" dirty="0" smtClean="0">
                          <a:latin typeface="Cambria Math" panose="02040503050406030204"/>
                          <a:ea typeface="Cambria Math" panose="02040503050406030204"/>
                        </a:rPr>
                        <m:t>03</m:t>
                      </m:r>
                    </m:oMath>
                  </m:oMathPara>
                </a14:m>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概率：</a:t>
                </a:r>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1</m:t>
                      </m:r>
                      <m:r>
                        <a:rPr lang="en-US" altLang="zh-CN" sz="2400" b="0" i="1" smtClean="0">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𝑃</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1</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0</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03</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0</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97</m:t>
                      </m:r>
                    </m:oMath>
                  </m:oMathPara>
                </a14:m>
                <a:endParaRPr lang="zh-CN" altLang="en-US"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9" y="2104571"/>
                <a:ext cx="10406743" cy="3720762"/>
              </a:xfrm>
              <a:prstGeom prst="rect">
                <a:avLst/>
              </a:prstGeom>
              <a:blipFill rotWithShape="1">
                <a:blip r:embed="rId1"/>
                <a:stretch>
                  <a:fillRect l="-4" t="-5" r="2"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如果想批量查看预测概率，可以通过如下代码进行批量运算，其中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用来做数据点乘，即将系数和特征值一一相乘，</a:t>
            </a:r>
            <a:r>
              <a:rPr lang="en-US" altLang="zh-CN" sz="2400" dirty="0">
                <a:latin typeface="微软雅黑" panose="020B0503020204020204" pitchFamily="34" charset="-122"/>
                <a:ea typeface="微软雅黑" panose="020B0503020204020204" pitchFamily="34" charset="-122"/>
              </a:rPr>
              <a:t>model.</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_.T</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则是将数据进行</a:t>
            </a:r>
            <a:r>
              <a:rPr lang="zh-CN" altLang="en-US" sz="2400" dirty="0" smtClean="0">
                <a:latin typeface="微软雅黑" panose="020B0503020204020204" pitchFamily="34" charset="-122"/>
                <a:ea typeface="微软雅黑" panose="020B0503020204020204" pitchFamily="34" charset="-122"/>
              </a:rPr>
              <a:t>转置。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示例</a:t>
            </a:r>
            <a:r>
              <a:rPr lang="en-US" altLang="zh-CN" sz="2400" dirty="0" smtClean="0">
                <a:latin typeface="微软雅黑" panose="020B0503020204020204" pitchFamily="34" charset="-122"/>
                <a:ea typeface="微软雅黑" panose="020B0503020204020204" pitchFamily="34" charset="-122"/>
              </a:rPr>
              <a:t>np.dot()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np.exp</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6544" y="4587066"/>
            <a:ext cx="6778912" cy="142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如果想批量查看预测概率，可以通过如下代码进行批量运算，其中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用来做数据点乘，即将系数和特征值一一相乘，</a:t>
            </a:r>
            <a:r>
              <a:rPr lang="en-US" altLang="zh-CN" sz="2400" dirty="0">
                <a:latin typeface="微软雅黑" panose="020B0503020204020204" pitchFamily="34" charset="-122"/>
                <a:ea typeface="微软雅黑" panose="020B0503020204020204" pitchFamily="34" charset="-122"/>
              </a:rPr>
              <a:t>model.</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_.T</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则是将数据进行</a:t>
            </a:r>
            <a:r>
              <a:rPr lang="zh-CN" altLang="en-US" sz="2400" dirty="0" smtClean="0">
                <a:latin typeface="微软雅黑" panose="020B0503020204020204" pitchFamily="34" charset="-122"/>
                <a:ea typeface="微软雅黑" panose="020B0503020204020204" pitchFamily="34" charset="-122"/>
              </a:rPr>
              <a:t>转置。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示例</a:t>
            </a:r>
            <a:r>
              <a:rPr lang="en-US" altLang="zh-CN" sz="2400" dirty="0" smtClean="0">
                <a:latin typeface="微软雅黑" panose="020B0503020204020204" pitchFamily="34" charset="-122"/>
                <a:ea typeface="微软雅黑" panose="020B0503020204020204" pitchFamily="34" charset="-122"/>
              </a:rPr>
              <a:t>np.dot()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np.exp</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打印结果</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7001" y="4587066"/>
            <a:ext cx="6778912" cy="142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640" y="4412895"/>
            <a:ext cx="1689584" cy="1944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逻辑回归模型除了可以处理二分类问题外，还可以处理多分类问题，演示代码如下：</a:t>
            </a:r>
            <a:endParaRPr lang="zh-CN" altLang="en-US" sz="24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3909" y="3072720"/>
            <a:ext cx="5884182" cy="29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模型训练完成后，我们同样可以利用</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函数来进行分类预测，代码如下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将结果打印如下所示：</a:t>
            </a:r>
            <a:endParaRPr lang="zh-CN" altLang="en-US" sz="24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69810" y="3228975"/>
            <a:ext cx="3852380" cy="629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316" y="4365376"/>
            <a:ext cx="929368" cy="629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同样我们可以用</a:t>
            </a:r>
            <a:r>
              <a:rPr lang="en-US" altLang="zh-CN" sz="2400" dirty="0" err="1">
                <a:latin typeface="微软雅黑" panose="020B0503020204020204" pitchFamily="34" charset="-122"/>
                <a:ea typeface="微软雅黑" panose="020B0503020204020204" pitchFamily="34" charset="-122"/>
              </a:rPr>
              <a:t>predict_proba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函数获取各个分类的概率，代码如下：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此时获取的就是三个分类的概率，将其打印，如下所示：</a:t>
            </a:r>
            <a:endParaRPr lang="zh-CN" altLang="en-US"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284185" y="4652260"/>
          <a:ext cx="7623630" cy="883920"/>
        </p:xfrm>
        <a:graphic>
          <a:graphicData uri="http://schemas.openxmlformats.org/drawingml/2006/table">
            <a:tbl>
              <a:tblPr/>
              <a:tblGrid>
                <a:gridCol w="2541210"/>
                <a:gridCol w="2541210"/>
                <a:gridCol w="2541210"/>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分类为</a:t>
                      </a:r>
                      <a:r>
                        <a:rPr lang="en-US" altLang="zh-CN" sz="2400" b="1" dirty="0">
                          <a:effectLst/>
                          <a:latin typeface="微软雅黑" panose="020B0503020204020204" pitchFamily="34" charset="-122"/>
                          <a:ea typeface="微软雅黑" panose="020B0503020204020204" pitchFamily="34" charset="-122"/>
                        </a:rPr>
                        <a:t>-1</a:t>
                      </a:r>
                      <a:r>
                        <a:rPr lang="zh-CN" altLang="en-US" sz="2400" b="1" dirty="0">
                          <a:effectLst/>
                          <a:latin typeface="微软雅黑" panose="020B0503020204020204" pitchFamily="34" charset="-122"/>
                          <a:ea typeface="微软雅黑" panose="020B0503020204020204" pitchFamily="34" charset="-122"/>
                        </a:rPr>
                        <a:t>的概率</a:t>
                      </a:r>
                      <a:endParaRPr lang="zh-CN" altLang="en-US" sz="24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0</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1</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0.884</a:t>
                      </a:r>
                      <a:endParaRPr lang="en-US" altLang="zh-CN" sz="240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0.023</a:t>
                      </a:r>
                      <a:endParaRPr lang="en-US" altLang="zh-CN" sz="24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0.093</a:t>
                      </a:r>
                      <a:endParaRPr lang="en-US" altLang="zh-CN" sz="24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pic>
        <p:nvPicPr>
          <p:cNvPr id="512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3148" y="3034895"/>
            <a:ext cx="5145703" cy="66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这里重点提一下多分类问题中的系数</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属性和截距</a:t>
            </a:r>
            <a:r>
              <a:rPr lang="en-US" altLang="zh-CN" sz="2400" dirty="0">
                <a:latin typeface="微软雅黑" panose="020B0503020204020204" pitchFamily="34" charset="-122"/>
                <a:ea typeface="微软雅黑" panose="020B0503020204020204" pitchFamily="34" charset="-122"/>
              </a:rPr>
              <a:t>intercept_</a:t>
            </a:r>
            <a:r>
              <a:rPr lang="zh-CN" altLang="en-US" sz="2400" dirty="0">
                <a:latin typeface="微软雅黑" panose="020B0503020204020204" pitchFamily="34" charset="-122"/>
                <a:ea typeface="微软雅黑" panose="020B0503020204020204" pitchFamily="34" charset="-122"/>
              </a:rPr>
              <a:t>属性，它获取的内容和之前演示的二分类问题略有不同，代码如下：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a:t>
            </a:r>
            <a:endParaRPr lang="en-US" altLang="zh-CN" sz="24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5984" y="3379841"/>
            <a:ext cx="3960032" cy="96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703" y="4782227"/>
            <a:ext cx="6370594" cy="154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57835"/>
            <a:ext cx="5507355" cy="5367020"/>
          </a:xfrm>
        </p:spPr>
        <p:txBody>
          <a:bodyPr>
            <a:normAutofit fontScale="25000"/>
          </a:bodyPr>
          <a:p>
            <a:r>
              <a:rPr lang="zh-CN" altLang="en-US" sz="8000" b="1">
                <a:solidFill>
                  <a:schemeClr val="accent1"/>
                </a:solidFill>
              </a:rPr>
              <a:t>y_pred_proba</a:t>
            </a:r>
            <a:r>
              <a:rPr lang="zh-CN" altLang="en-US" sz="8000" b="1"/>
              <a:t> = model.predict_proba(X)</a:t>
            </a:r>
            <a:endParaRPr lang="zh-CN" altLang="en-US" sz="8000" b="1"/>
          </a:p>
          <a:p>
            <a:r>
              <a:rPr lang="zh-CN" altLang="en-US" sz="8000" b="1"/>
              <a:t>print(y_pred_proba)</a:t>
            </a:r>
            <a:endParaRPr lang="zh-CN" altLang="en-US" sz="8000" b="1"/>
          </a:p>
          <a:p>
            <a:r>
              <a:rPr lang="zh-CN" altLang="en-US" sz="8000" b="1"/>
              <a:t>import pandas as pd</a:t>
            </a:r>
            <a:endParaRPr lang="zh-CN" altLang="en-US" sz="8000" b="1"/>
          </a:p>
          <a:p>
            <a:r>
              <a:rPr lang="zh-CN" altLang="en-US" sz="8000" b="1"/>
              <a:t>a = pd.DataFrame(</a:t>
            </a:r>
            <a:r>
              <a:rPr lang="zh-CN" altLang="en-US" sz="8000" b="1">
                <a:solidFill>
                  <a:schemeClr val="accent1"/>
                </a:solidFill>
              </a:rPr>
              <a:t>y_pred_proba</a:t>
            </a:r>
            <a:r>
              <a:rPr lang="zh-CN" altLang="en-US" sz="8000" b="1"/>
              <a:t>, columns=['分类为0的概率', '分类为1的概率'])  # 2.2.1 通过numpy数组创建DataFrame</a:t>
            </a:r>
            <a:endParaRPr lang="zh-CN" altLang="en-US" sz="8000" b="1"/>
          </a:p>
          <a:p>
            <a:r>
              <a:rPr lang="zh-CN" altLang="en-US" sz="8000" b="1"/>
              <a:t>print(a)</a:t>
            </a:r>
            <a:endParaRPr lang="zh-CN" altLang="en-US" sz="8000" b="1"/>
          </a:p>
          <a:p>
            <a:r>
              <a:rPr lang="zh-CN" altLang="en-US" sz="8000" b="1"/>
              <a:t>print(model.coef_)</a:t>
            </a:r>
            <a:endParaRPr lang="zh-CN" altLang="en-US" sz="8000" b="1"/>
          </a:p>
          <a:p>
            <a:r>
              <a:rPr lang="zh-CN" altLang="en-US" sz="8000" b="1"/>
              <a:t>print(model.intercept_)</a:t>
            </a:r>
            <a:endParaRPr lang="zh-CN" altLang="en-US" sz="8000" b="1"/>
          </a:p>
          <a:p>
            <a:endParaRPr lang="zh-CN" altLang="en-US" sz="8000" b="1"/>
          </a:p>
          <a:p>
            <a:r>
              <a:rPr lang="zh-CN" altLang="en-US" sz="8000" b="1"/>
              <a:t>model.coef_.T</a:t>
            </a:r>
            <a:endParaRPr lang="zh-CN" altLang="en-US" sz="8000" b="1"/>
          </a:p>
          <a:p>
            <a:r>
              <a:rPr lang="zh-CN" altLang="en-US" sz="8000" b="1"/>
              <a:t>import numpy as np</a:t>
            </a:r>
            <a:endParaRPr lang="zh-CN" altLang="en-US" sz="8000" b="1"/>
          </a:p>
          <a:p>
            <a:r>
              <a:rPr lang="zh-CN" altLang="en-US" sz="8000" b="1"/>
              <a:t>for i in range(5):</a:t>
            </a:r>
            <a:endParaRPr lang="zh-CN" altLang="en-US" sz="8000" b="1"/>
          </a:p>
          <a:p>
            <a:r>
              <a:rPr lang="zh-CN" altLang="en-US" sz="8000" b="1"/>
              <a:t>    print(1 / (1 + np.exp(-(np.dot(X[i], model.coef_.T) + model.intercept_))))</a:t>
            </a:r>
            <a:endParaRPr lang="zh-CN" altLang="en-US" sz="8000" b="1"/>
          </a:p>
          <a:p>
            <a:endParaRPr lang="zh-CN" altLang="en-US"/>
          </a:p>
          <a:p>
            <a:endParaRPr lang="zh-CN" altLang="en-US"/>
          </a:p>
        </p:txBody>
      </p:sp>
      <p:sp>
        <p:nvSpPr>
          <p:cNvPr id="4" name="文本框 3"/>
          <p:cNvSpPr txBox="1"/>
          <p:nvPr/>
        </p:nvSpPr>
        <p:spPr>
          <a:xfrm>
            <a:off x="7816850" y="457835"/>
            <a:ext cx="4064000" cy="5015865"/>
          </a:xfrm>
          <a:prstGeom prst="rect">
            <a:avLst/>
          </a:prstGeom>
          <a:noFill/>
        </p:spPr>
        <p:txBody>
          <a:bodyPr wrap="square" rtlCol="0">
            <a:spAutoFit/>
          </a:bodyPr>
          <a:p>
            <a:r>
              <a:rPr lang="zh-CN" altLang="en-US" sz="2000" b="1">
                <a:sym typeface="+mn-ea"/>
              </a:rPr>
              <a:t>X = [[1, 0], [5, 1], [6, 4], [4, 2], [3, 2]]</a:t>
            </a:r>
            <a:endParaRPr lang="zh-CN" altLang="en-US" sz="2000" b="1"/>
          </a:p>
          <a:p>
            <a:r>
              <a:rPr lang="zh-CN" altLang="en-US" sz="2000" b="1">
                <a:sym typeface="+mn-ea"/>
              </a:rPr>
              <a:t>y = [-1, 0, 1, 1, 1]</a:t>
            </a:r>
            <a:endParaRPr lang="zh-CN" altLang="en-US" sz="2000" b="1"/>
          </a:p>
          <a:p>
            <a:endParaRPr lang="zh-CN" altLang="en-US" sz="2000" b="1"/>
          </a:p>
          <a:p>
            <a:r>
              <a:rPr lang="zh-CN" altLang="en-US" sz="2000" b="1">
                <a:sym typeface="+mn-ea"/>
              </a:rPr>
              <a:t>from sklearn.linear_model import LogisticRegression</a:t>
            </a:r>
            <a:endParaRPr lang="zh-CN" altLang="en-US" sz="2000" b="1"/>
          </a:p>
          <a:p>
            <a:r>
              <a:rPr lang="zh-CN" altLang="en-US" sz="2000" b="1">
                <a:sym typeface="+mn-ea"/>
              </a:rPr>
              <a:t>model = LogisticRegression()</a:t>
            </a:r>
            <a:endParaRPr lang="zh-CN" altLang="en-US" sz="2000" b="1"/>
          </a:p>
          <a:p>
            <a:r>
              <a:rPr lang="zh-CN" altLang="en-US" sz="2000" b="1">
                <a:sym typeface="+mn-ea"/>
              </a:rPr>
              <a:t>model.fit(X, y)</a:t>
            </a:r>
            <a:endParaRPr lang="zh-CN" altLang="en-US" sz="2000" b="1"/>
          </a:p>
          <a:p>
            <a:endParaRPr lang="zh-CN" altLang="en-US" sz="2000" b="1"/>
          </a:p>
          <a:p>
            <a:r>
              <a:rPr lang="zh-CN" altLang="en-US" sz="2000" b="1">
                <a:sym typeface="+mn-ea"/>
              </a:rPr>
              <a:t>print(model.predict([[0, 0]]))</a:t>
            </a:r>
            <a:endParaRPr lang="zh-CN" altLang="en-US" sz="2000" b="1"/>
          </a:p>
          <a:p>
            <a:endParaRPr lang="zh-CN" altLang="en-US" sz="2000" b="1"/>
          </a:p>
          <a:p>
            <a:r>
              <a:rPr lang="zh-CN" altLang="en-US" sz="2000" b="1">
                <a:sym typeface="+mn-ea"/>
              </a:rPr>
              <a:t>model.predict(X)</a:t>
            </a:r>
            <a:endParaRPr lang="zh-CN" altLang="en-US" sz="2000" b="1"/>
          </a:p>
          <a:p>
            <a:endParaRPr lang="zh-CN" altLang="en-US" sz="2000" b="1"/>
          </a:p>
          <a:p>
            <a:r>
              <a:rPr lang="zh-CN" altLang="en-US" sz="2000" b="1">
                <a:sym typeface="+mn-ea"/>
              </a:rPr>
              <a:t>print(</a:t>
            </a:r>
            <a:r>
              <a:rPr lang="zh-CN" altLang="en-US" sz="2000" b="1">
                <a:solidFill>
                  <a:schemeClr val="accent1"/>
                </a:solidFill>
                <a:sym typeface="+mn-ea"/>
              </a:rPr>
              <a:t>model.predict_proba</a:t>
            </a:r>
            <a:r>
              <a:rPr lang="zh-CN" altLang="en-US" sz="2000" b="1">
                <a:sym typeface="+mn-ea"/>
              </a:rPr>
              <a:t>([[0, 0]]))</a:t>
            </a:r>
            <a:endParaRPr lang="zh-CN" altLang="en-US" sz="2000" b="1"/>
          </a:p>
          <a:p>
            <a:r>
              <a:rPr lang="en-US" altLang="zh-CN" sz="2000" b="1"/>
              <a:t>#</a:t>
            </a:r>
            <a:r>
              <a:rPr lang="zh-CN" altLang="en-US" sz="2000" b="1"/>
              <a:t>多分类方法</a:t>
            </a:r>
            <a:r>
              <a:rPr lang="zh-CN" altLang="en-US" sz="2000" b="1">
                <a:sym typeface="+mn-ea"/>
              </a:rPr>
              <a:t>；获取概率值</a:t>
            </a:r>
            <a:endParaRPr lang="zh-CN" altLang="en-US"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4.2.1 </a:t>
            </a:r>
            <a:r>
              <a:rPr lang="zh-CN" altLang="en-US" sz="2400" b="1" dirty="0">
                <a:latin typeface="微软雅黑" panose="020B0503020204020204" pitchFamily="34" charset="-122"/>
                <a:ea typeface="微软雅黑" panose="020B0503020204020204" pitchFamily="34" charset="-122"/>
              </a:rPr>
              <a:t>案例背景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进行每一笔股票交易的时候，交易者（股民）都是要付给开户所在的证券公司一些手续费的，虽然单笔交易的手续费并不高，然而股票市场每日都有巨额的成交量，使得每一笔交易的手续费汇总起来的数目相当可观，而这一部分收入对于一些证券公司来说很重要，甚至可以占到所有营业收入</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以上，因此证券公司对于客户（也即交易者）的忠诚度和活跃度是很看重的。</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一个客户不再通过该证券公司交易，也即该客户流失了，那么对于证券公司来说便损失了一个收入来源，因此证券公司会搭建一套客户流失预警模型来预测交易者是否会流失，从而对于流失概率较大的客户进行相应的挽回措施，因为通常情况下，获得新客户的成本比保留现有客户的成本要高的多。</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通过如下代码读取数据，其中</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用来展示前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数据</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0304" y="3004045"/>
            <a:ext cx="4751387" cy="123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9" y="2104571"/>
                <a:ext cx="10406743" cy="341503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a:t>
                </a:r>
                <a:r>
                  <a:rPr lang="zh-CN" altLang="en-US" sz="2400" dirty="0" smtClean="0">
                    <a:latin typeface="微软雅黑" panose="020B0503020204020204" pitchFamily="34" charset="-122"/>
                    <a:ea typeface="微软雅黑" panose="020B0503020204020204" pitchFamily="34" charset="-122"/>
                  </a:rPr>
                  <a:t>算法</a:t>
                </a:r>
                <a:r>
                  <a:rPr lang="zh-CN" altLang="en-US" sz="2400" dirty="0">
                    <a:latin typeface="微软雅黑" panose="020B0503020204020204" pitchFamily="34" charset="-122"/>
                    <a:ea typeface="微软雅黑" panose="020B0503020204020204" pitchFamily="34" charset="-122"/>
                  </a:rPr>
                  <a:t>原理中同样涉及了之前线性回归模型中学习到的线性回归方程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a:ea typeface="微软雅黑" panose="020B0503020204020204" pitchFamily="34" charset="-122"/>
                        </a:rPr>
                        <m:t>𝑦</m:t>
                      </m:r>
                      <m:r>
                        <a:rPr lang="en-US" altLang="zh-CN" sz="2400" b="0" i="1" dirty="0" smtClean="0">
                          <a:latin typeface="Cambria Math" panose="02040503050406030204"/>
                          <a:ea typeface="微软雅黑" panose="020B0503020204020204" pitchFamily="34" charset="-122"/>
                        </a:rPr>
                        <m:t>=</m:t>
                      </m:r>
                      <m:sSub>
                        <m:sSubPr>
                          <m:ctrlPr>
                            <a:rPr lang="en-US" altLang="zh-CN" sz="2400" b="0" i="1" dirty="0" smtClean="0">
                              <a:latin typeface="Cambria Math" panose="02040503050406030204"/>
                              <a:ea typeface="微软雅黑" panose="020B0503020204020204" pitchFamily="34" charset="-122"/>
                            </a:rPr>
                          </m:ctrlPr>
                        </m:sSubPr>
                        <m:e>
                          <m:r>
                            <a:rPr lang="en-US" altLang="zh-CN" sz="2400" b="0" i="1" dirty="0" smtClean="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0</m:t>
                          </m:r>
                        </m:sub>
                      </m:sSub>
                      <m:r>
                        <a:rPr lang="en-US" altLang="zh-CN" sz="2400" b="0" i="1" dirty="0" smtClean="0">
                          <a:latin typeface="Cambria Math" panose="02040503050406030204"/>
                          <a:ea typeface="微软雅黑" panose="020B0503020204020204" pitchFamily="34" charset="-122"/>
                        </a:rPr>
                        <m:t>+</m:t>
                      </m:r>
                      <m:sSub>
                        <m:sSubPr>
                          <m:ctrlPr>
                            <a:rPr lang="en-US" altLang="zh-CN" sz="2400" b="0" i="1" dirty="0" smtClean="0">
                              <a:latin typeface="Cambria Math" panose="02040503050406030204"/>
                              <a:ea typeface="微软雅黑" panose="020B0503020204020204" pitchFamily="34" charset="-122"/>
                            </a:rPr>
                          </m:ctrlPr>
                        </m:sSubPr>
                        <m:e>
                          <m:r>
                            <a:rPr lang="en-US" altLang="zh-CN" sz="2400" b="0" i="1" dirty="0" smtClean="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1</m:t>
                          </m:r>
                        </m:sub>
                      </m:sSub>
                      <m:sSub>
                        <m:sSubPr>
                          <m:ctrlPr>
                            <a:rPr lang="en-US" altLang="zh-CN" sz="2400" b="0" i="1" dirty="0" smtClean="0">
                              <a:latin typeface="Cambria Math" panose="02040503050406030204"/>
                              <a:ea typeface="微软雅黑" panose="020B0503020204020204" pitchFamily="34" charset="-122"/>
                            </a:rPr>
                          </m:ctrlPr>
                        </m:sSubPr>
                        <m:e>
                          <m:r>
                            <a:rPr lang="en-US" altLang="zh-CN" sz="2400" b="0" i="1" dirty="0" smtClean="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2</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m:t>
                      </m:r>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𝑛</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𝑛</m:t>
                          </m:r>
                        </m:sub>
                      </m:sSub>
                    </m:oMath>
                  </m:oMathPara>
                </a14:m>
                <a:endParaRPr lang="en-US" altLang="zh-CN" sz="2400" i="1" dirty="0" smtClean="0">
                  <a:latin typeface="微软雅黑" panose="020B0503020204020204" pitchFamily="34" charset="-122"/>
                  <a:ea typeface="微软雅黑" panose="020B0503020204020204" pitchFamily="34" charset="-122"/>
                </a:endParaRPr>
              </a:p>
              <a:p>
                <a:endParaRPr lang="en-US" altLang="zh-CN" sz="240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上面这个方程是预测连续变量的，其取值范围属为负无穷到正无穷，而</a:t>
                </a:r>
                <a:r>
                  <a:rPr lang="zh-CN" altLang="en-US" sz="2400" b="1" dirty="0">
                    <a:solidFill>
                      <a:schemeClr val="accent5"/>
                    </a:solidFill>
                    <a:latin typeface="微软雅黑" panose="020B0503020204020204" pitchFamily="34" charset="-122"/>
                    <a:ea typeface="微软雅黑" panose="020B0503020204020204" pitchFamily="34" charset="-122"/>
                  </a:rPr>
                  <a:t>逻辑回归模型是用来预测类别</a:t>
                </a:r>
                <a:r>
                  <a:rPr lang="zh-CN" altLang="en-US" sz="2400" dirty="0">
                    <a:latin typeface="微软雅黑" panose="020B0503020204020204" pitchFamily="34" charset="-122"/>
                    <a:ea typeface="微软雅黑" panose="020B0503020204020204" pitchFamily="34" charset="-122"/>
                  </a:rPr>
                  <a:t>的，比如它预测某物品是属于</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类还是</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类，它</a:t>
                </a:r>
                <a:r>
                  <a:rPr lang="zh-CN" altLang="en-US" sz="2400" b="1" dirty="0">
                    <a:solidFill>
                      <a:schemeClr val="accent5"/>
                    </a:solidFill>
                    <a:latin typeface="微软雅黑" panose="020B0503020204020204" pitchFamily="34" charset="-122"/>
                    <a:ea typeface="微软雅黑" panose="020B0503020204020204" pitchFamily="34" charset="-122"/>
                  </a:rPr>
                  <a:t>本质预测的是属于</a:t>
                </a:r>
                <a:r>
                  <a:rPr lang="en-US" altLang="zh-CN" sz="2400" b="1" dirty="0">
                    <a:solidFill>
                      <a:schemeClr val="accent5"/>
                    </a:solidFill>
                    <a:latin typeface="微软雅黑" panose="020B0503020204020204" pitchFamily="34" charset="-122"/>
                    <a:ea typeface="微软雅黑" panose="020B0503020204020204" pitchFamily="34" charset="-122"/>
                  </a:rPr>
                  <a:t>A</a:t>
                </a:r>
                <a:r>
                  <a:rPr lang="zh-CN" altLang="en-US" sz="2400" b="1" dirty="0">
                    <a:solidFill>
                      <a:schemeClr val="accent5"/>
                    </a:solidFill>
                    <a:latin typeface="微软雅黑" panose="020B0503020204020204" pitchFamily="34" charset="-122"/>
                    <a:ea typeface="微软雅黑" panose="020B0503020204020204" pitchFamily="34" charset="-122"/>
                  </a:rPr>
                  <a:t>类或者</a:t>
                </a:r>
                <a:r>
                  <a:rPr lang="en-US" altLang="zh-CN" sz="2400" b="1" dirty="0">
                    <a:solidFill>
                      <a:schemeClr val="accent5"/>
                    </a:solidFill>
                    <a:latin typeface="微软雅黑" panose="020B0503020204020204" pitchFamily="34" charset="-122"/>
                    <a:ea typeface="微软雅黑" panose="020B0503020204020204" pitchFamily="34" charset="-122"/>
                  </a:rPr>
                  <a:t>B</a:t>
                </a:r>
                <a:r>
                  <a:rPr lang="zh-CN" altLang="en-US" sz="2400" b="1" dirty="0">
                    <a:solidFill>
                      <a:schemeClr val="accent5"/>
                    </a:solidFill>
                    <a:latin typeface="微软雅黑" panose="020B0503020204020204" pitchFamily="34" charset="-122"/>
                    <a:ea typeface="微软雅黑" panose="020B0503020204020204" pitchFamily="34" charset="-122"/>
                  </a:rPr>
                  <a:t>类的概率</a:t>
                </a:r>
                <a:r>
                  <a:rPr lang="zh-CN" altLang="en-US" sz="2400" dirty="0">
                    <a:latin typeface="微软雅黑" panose="020B0503020204020204" pitchFamily="34" charset="-122"/>
                    <a:ea typeface="微软雅黑" panose="020B0503020204020204" pitchFamily="34" charset="-122"/>
                  </a:rPr>
                  <a:t>，而概率的取值范围是</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，因此我们不能直接用线性回归方程来预测</a:t>
                </a:r>
                <a:r>
                  <a:rPr lang="zh-CN" altLang="en-US" sz="2400" dirty="0" smtClean="0">
                    <a:latin typeface="微软雅黑" panose="020B0503020204020204" pitchFamily="34" charset="-122"/>
                    <a:ea typeface="微软雅黑" panose="020B0503020204020204" pitchFamily="34" charset="-122"/>
                  </a:rPr>
                  <a:t>概率</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9" y="2104571"/>
                <a:ext cx="10406743" cy="3415030"/>
              </a:xfrm>
              <a:prstGeom prst="rect">
                <a:avLst/>
              </a:prstGeom>
              <a:blipFill rotWithShape="1">
                <a:blip r:embed="rId1"/>
                <a:stretch>
                  <a:fillRect l="-4" t="-5" r="2" b="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通过如下代码读取数据，其中</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用来展示前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数据</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333828" y="3367314"/>
          <a:ext cx="11524344" cy="3135070"/>
        </p:xfrm>
        <a:graphic>
          <a:graphicData uri="http://schemas.openxmlformats.org/drawingml/2006/table">
            <a:tbl>
              <a:tblPr>
                <a:tableStyleId>{2D5ABB26-0587-4C30-8999-92F81FD0307C}</a:tableStyleId>
              </a:tblPr>
              <a:tblGrid>
                <a:gridCol w="1079203"/>
                <a:gridCol w="1618804"/>
                <a:gridCol w="2297160"/>
                <a:gridCol w="1742143"/>
                <a:gridCol w="1595678"/>
                <a:gridCol w="1681871"/>
                <a:gridCol w="1509485"/>
              </a:tblGrid>
              <a:tr h="92527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账户</a:t>
                      </a:r>
                      <a:endParaRPr lang="en-US" altLang="zh-CN" sz="2400" dirty="0" smtClean="0">
                        <a:effectLst/>
                        <a:latin typeface="微软雅黑" panose="020B0503020204020204" pitchFamily="34" charset="-122"/>
                        <a:ea typeface="微软雅黑" panose="020B0503020204020204" pitchFamily="34" charset="-122"/>
                      </a:endParaRPr>
                    </a:p>
                    <a:p>
                      <a:pPr algn="ctr" fontAlgn="ctr"/>
                      <a:r>
                        <a:rPr lang="zh-CN" altLang="en-US" sz="2400" dirty="0" smtClean="0">
                          <a:effectLst/>
                          <a:latin typeface="微软雅黑" panose="020B0503020204020204" pitchFamily="34" charset="-122"/>
                          <a:ea typeface="微软雅黑" panose="020B0503020204020204" pitchFamily="34" charset="-122"/>
                        </a:rPr>
                        <a:t>资金</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元</a:t>
                      </a:r>
                      <a:r>
                        <a:rPr lang="en-US" altLang="zh-CN" sz="2400" dirty="0">
                          <a:effectLst/>
                          <a:latin typeface="微软雅黑" panose="020B0503020204020204" pitchFamily="34" charset="-122"/>
                          <a:ea typeface="微软雅黑" panose="020B0503020204020204" pitchFamily="34" charset="-122"/>
                        </a:rPr>
                        <a:t>)</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最后一次交易距今时间（天）</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上月交易佣金（元）</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累计交易佣金（元）</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本券商使用时长（年）</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是否流失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22686.5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297</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149.25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2029.85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190055.0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42</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284.75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3889.50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29733.5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233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269.25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2108.15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185667.5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44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211.50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3840.75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33648.5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213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353.50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2151.65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共有</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组左右的历史数据，约</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组为</a:t>
            </a:r>
            <a:r>
              <a:rPr lang="zh-CN" altLang="en-US" sz="2400" dirty="0" smtClean="0">
                <a:latin typeface="微软雅黑" panose="020B0503020204020204" pitchFamily="34" charset="-122"/>
                <a:ea typeface="微软雅黑" panose="020B0503020204020204" pitchFamily="34" charset="-122"/>
              </a:rPr>
              <a:t>流失客户</a:t>
            </a:r>
            <a:r>
              <a:rPr lang="zh-CN" altLang="en-US" sz="2400" dirty="0">
                <a:latin typeface="微软雅黑" panose="020B0503020204020204" pitchFamily="34" charset="-122"/>
                <a:ea typeface="微软雅黑" panose="020B0503020204020204" pitchFamily="34" charset="-122"/>
              </a:rPr>
              <a:t>，约</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组为未流失</a:t>
            </a:r>
            <a:r>
              <a:rPr lang="zh-CN" altLang="en-US" sz="2400" dirty="0" smtClean="0">
                <a:latin typeface="微软雅黑" panose="020B0503020204020204" pitchFamily="34" charset="-122"/>
                <a:ea typeface="微软雅黑" panose="020B0503020204020204" pitchFamily="34" charset="-122"/>
              </a:rPr>
              <a:t>客户</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账户</a:t>
            </a:r>
            <a:r>
              <a:rPr lang="zh-CN" altLang="en-US" sz="2400" dirty="0">
                <a:latin typeface="微软雅黑" panose="020B0503020204020204" pitchFamily="34" charset="-122"/>
                <a:ea typeface="微软雅黑" panose="020B0503020204020204" pitchFamily="34" charset="-122"/>
              </a:rPr>
              <a:t>资金就是客户通过证券公司用来炒股的</a:t>
            </a:r>
            <a:r>
              <a:rPr lang="zh-CN" altLang="en-US" sz="2400" dirty="0" smtClean="0">
                <a:latin typeface="微软雅黑" panose="020B0503020204020204" pitchFamily="34" charset="-122"/>
                <a:ea typeface="微软雅黑" panose="020B0503020204020204" pitchFamily="34" charset="-122"/>
              </a:rPr>
              <a:t>金额</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佣金也即</a:t>
            </a:r>
            <a:r>
              <a:rPr lang="zh-CN" altLang="en-US" sz="2400" dirty="0" smtClean="0">
                <a:latin typeface="微软雅黑" panose="020B0503020204020204" pitchFamily="34" charset="-122"/>
                <a:ea typeface="微软雅黑" panose="020B0503020204020204" pitchFamily="34" charset="-122"/>
              </a:rPr>
              <a:t>手续费</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券商</a:t>
            </a:r>
            <a:r>
              <a:rPr lang="zh-CN" altLang="en-US" sz="2400" dirty="0">
                <a:latin typeface="微软雅黑" panose="020B0503020204020204" pitchFamily="34" charset="-122"/>
                <a:ea typeface="微软雅黑" panose="020B0503020204020204" pitchFamily="34" charset="-122"/>
              </a:rPr>
              <a:t>即</a:t>
            </a:r>
            <a:r>
              <a:rPr lang="zh-CN" altLang="en-US" sz="2400" dirty="0" smtClean="0">
                <a:latin typeface="微软雅黑" panose="020B0503020204020204" pitchFamily="34" charset="-122"/>
                <a:ea typeface="微软雅黑" panose="020B0503020204020204" pitchFamily="34" charset="-122"/>
              </a:rPr>
              <a:t>证券公司</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数学建模中无法识别文本内容，所以“是否流失”栏中的内容已经进行了数值处理：</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表示未流失，</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流失</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我们将把是否流失这一项作为目标变量，剩下的字段作为特征</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56845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通过如下代码将特征变量和目标变量单独提取</a:t>
            </a:r>
            <a:r>
              <a:rPr lang="zh-CN" altLang="en-US" sz="2400" dirty="0" smtClean="0">
                <a:latin typeface="微软雅黑" panose="020B0503020204020204" pitchFamily="34" charset="-122"/>
                <a:ea typeface="微软雅黑" panose="020B0503020204020204" pitchFamily="34" charset="-122"/>
              </a:rPr>
              <a:t>出</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drop</a:t>
            </a:r>
            <a:r>
              <a:rPr lang="zh-CN" altLang="en-US" sz="2400" dirty="0" smtClean="0">
                <a:latin typeface="微软雅黑" panose="020B0503020204020204" pitchFamily="34" charset="-122"/>
                <a:ea typeface="微软雅黑" panose="020B0503020204020204" pitchFamily="34" charset="-122"/>
              </a:rPr>
              <a:t>功能：删除</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是否流失</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列，将其他列赋给</a:t>
            </a:r>
            <a:r>
              <a:rPr lang="en-US" altLang="zh-CN" sz="2400" dirty="0" smtClean="0">
                <a:latin typeface="微软雅黑" panose="020B0503020204020204" pitchFamily="34" charset="-122"/>
                <a:ea typeface="微软雅黑" panose="020B0503020204020204" pitchFamily="34" charset="-122"/>
              </a:rPr>
              <a:t>X</a:t>
            </a:r>
            <a:endParaRPr lang="en-US" altLang="zh-CN" sz="2400"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57243" y="3719513"/>
            <a:ext cx="4077514" cy="98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1764665" y="5462270"/>
            <a:ext cx="4741545" cy="368300"/>
          </a:xfrm>
          <a:prstGeom prst="rect">
            <a:avLst/>
          </a:prstGeom>
          <a:noFill/>
        </p:spPr>
        <p:txBody>
          <a:bodyPr wrap="square" rtlCol="0">
            <a:spAutoFit/>
          </a:bodyPr>
          <a:p>
            <a:r>
              <a:rPr lang="zh-CN" altLang="en-US"/>
              <a:t>将</a:t>
            </a:r>
            <a:r>
              <a:rPr lang="en-US" altLang="zh-CN"/>
              <a:t>“</a:t>
            </a:r>
            <a:r>
              <a:rPr lang="zh-CN" altLang="en-US"/>
              <a:t>是否流失</a:t>
            </a:r>
            <a:r>
              <a:rPr lang="en-US" altLang="zh-CN"/>
              <a:t>”</a:t>
            </a:r>
            <a:r>
              <a:rPr lang="zh-CN" altLang="en-US"/>
              <a:t>列结果赋给</a:t>
            </a:r>
            <a:r>
              <a:rPr lang="en-US" altLang="zh-CN"/>
              <a:t>y</a:t>
            </a:r>
            <a:r>
              <a:rPr lang="zh-CN" altLang="en-US"/>
              <a:t>，作为目标变量</a:t>
            </a:r>
            <a:endParaRPr lang="zh-CN" altLang="en-US"/>
          </a:p>
        </p:txBody>
      </p:sp>
      <p:cxnSp>
        <p:nvCxnSpPr>
          <p:cNvPr id="5" name="直接箭头连接符 4"/>
          <p:cNvCxnSpPr/>
          <p:nvPr/>
        </p:nvCxnSpPr>
        <p:spPr>
          <a:xfrm flipV="1">
            <a:off x="3359785" y="4543425"/>
            <a:ext cx="1227455" cy="832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863725" y="3343910"/>
            <a:ext cx="3456940" cy="578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460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之前线性回归模型稍微不同的是，在本章及之后的章节中，在进行模型搭建和使用前都会将数据</a:t>
            </a:r>
            <a:r>
              <a:rPr lang="zh-CN" altLang="en-US" sz="2400" dirty="0" smtClean="0">
                <a:latin typeface="微软雅黑" panose="020B0503020204020204" pitchFamily="34" charset="-122"/>
                <a:ea typeface="微软雅黑" panose="020B0503020204020204" pitchFamily="34" charset="-122"/>
              </a:rPr>
              <a:t>分成</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训练集</a:t>
            </a:r>
            <a:r>
              <a:rPr lang="zh-CN" altLang="en-US" sz="2400" dirty="0">
                <a:latin typeface="微软雅黑" panose="020B0503020204020204" pitchFamily="34" charset="-122"/>
                <a:ea typeface="微软雅黑" panose="020B0503020204020204" pitchFamily="34" charset="-122"/>
              </a:rPr>
              <a:t>数据（简称训练集</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sym typeface="+mn-ea"/>
              </a:rPr>
              <a:t>验证集</a:t>
            </a:r>
            <a:r>
              <a:rPr lang="zh-CN" altLang="en-US" sz="2400" dirty="0">
                <a:latin typeface="微软雅黑" panose="020B0503020204020204" pitchFamily="34" charset="-122"/>
                <a:ea typeface="微软雅黑" panose="020B0503020204020204" pitchFamily="34" charset="-122"/>
                <a:sym typeface="+mn-ea"/>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集数据（简称测试集</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训练集和测试集的目的一是为了对模型进行评估，二是可以通过测试集对模型进行调优。</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460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如下</a:t>
            </a:r>
            <a:r>
              <a:rPr lang="zh-CN" altLang="en-US" sz="2400" dirty="0">
                <a:latin typeface="微软雅黑" panose="020B0503020204020204" pitchFamily="34" charset="-122"/>
                <a:ea typeface="微软雅黑" panose="020B0503020204020204" pitchFamily="34" charset="-122"/>
              </a:rPr>
              <a:t>代码可以将数据分为训练集和测试集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因为每次运行程序时，</a:t>
            </a:r>
            <a:r>
              <a:rPr lang="en-US" altLang="zh-CN" sz="2400" dirty="0" err="1">
                <a:latin typeface="微软雅黑" panose="020B0503020204020204" pitchFamily="34" charset="-122"/>
                <a:ea typeface="微软雅黑" panose="020B0503020204020204" pitchFamily="34" charset="-122"/>
              </a:rPr>
              <a:t>train_test_split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函数都是随机划分数据的，</a:t>
            </a:r>
            <a:r>
              <a:rPr lang="zh-CN" altLang="en-US" sz="2400" b="1" dirty="0">
                <a:solidFill>
                  <a:schemeClr val="accent5"/>
                </a:solidFill>
                <a:latin typeface="微软雅黑" panose="020B0503020204020204" pitchFamily="34" charset="-122"/>
                <a:ea typeface="微软雅黑" panose="020B0503020204020204" pitchFamily="34" charset="-122"/>
              </a:rPr>
              <a:t>如果想每次划分数据产生的内容都是一致的，可以设置</a:t>
            </a:r>
            <a:r>
              <a:rPr lang="en-US" altLang="zh-CN" sz="2400" b="1" dirty="0" err="1">
                <a:solidFill>
                  <a:schemeClr val="accent5"/>
                </a:solidFill>
                <a:latin typeface="微软雅黑" panose="020B0503020204020204" pitchFamily="34" charset="-122"/>
                <a:ea typeface="微软雅黑" panose="020B0503020204020204" pitchFamily="34" charset="-122"/>
              </a:rPr>
              <a:t>random_state</a:t>
            </a:r>
            <a:r>
              <a:rPr lang="zh-CN" altLang="en-US" sz="2400" b="1" dirty="0">
                <a:solidFill>
                  <a:schemeClr val="accent5"/>
                </a:solidFill>
                <a:latin typeface="微软雅黑" panose="020B0503020204020204" pitchFamily="34" charset="-122"/>
                <a:ea typeface="微软雅黑" panose="020B0503020204020204" pitchFamily="34" charset="-122"/>
              </a:rPr>
              <a:t>参数，代码如下</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6451" y="3051605"/>
            <a:ext cx="6559097" cy="1294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451" y="5424426"/>
            <a:ext cx="6559097" cy="846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如下代码即可搭建逻辑回归模型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4576" y="3097440"/>
            <a:ext cx="5842846" cy="127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搭建模型的目的便是希望利用它来预测数据，这里把测试集中的数据导入到模型中来进行预测，代码如下，其中</a:t>
            </a:r>
            <a:r>
              <a:rPr lang="en-US" altLang="zh-CN" sz="2400" dirty="0">
                <a:latin typeface="微软雅黑" panose="020B0503020204020204" pitchFamily="34" charset="-122"/>
                <a:ea typeface="微软雅黑" panose="020B0503020204020204" pitchFamily="34" charset="-122"/>
              </a:rPr>
              <a:t>model</a:t>
            </a:r>
            <a:r>
              <a:rPr lang="zh-CN" altLang="en-US" sz="2400" dirty="0">
                <a:latin typeface="微软雅黑" panose="020B0503020204020204" pitchFamily="34" charset="-122"/>
                <a:ea typeface="微软雅黑" panose="020B0503020204020204" pitchFamily="34" charset="-122"/>
              </a:rPr>
              <a:t>就是上面搭建的逻辑回归</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6757" y="3614738"/>
            <a:ext cx="4138483" cy="637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67652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2.1.1</a:t>
            </a:r>
            <a:r>
              <a:rPr lang="zh-CN" altLang="en-US" sz="2400" dirty="0">
                <a:latin typeface="微软雅黑" panose="020B0503020204020204" pitchFamily="34" charset="-122"/>
                <a:ea typeface="微软雅黑" panose="020B0503020204020204" pitchFamily="34" charset="-122"/>
              </a:rPr>
              <a:t>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相关知识点，将预测的</a:t>
            </a:r>
            <a:r>
              <a:rPr lang="en-US" altLang="zh-CN" sz="2400" dirty="0" err="1">
                <a:latin typeface="微软雅黑" panose="020B0503020204020204" pitchFamily="34" charset="-122"/>
                <a:ea typeface="微软雅黑" panose="020B0503020204020204" pitchFamily="34" charset="-122"/>
              </a:rPr>
              <a:t>y_pred</a:t>
            </a:r>
            <a:r>
              <a:rPr lang="zh-CN" altLang="en-US" sz="2400" dirty="0">
                <a:latin typeface="微软雅黑" panose="020B0503020204020204" pitchFamily="34" charset="-122"/>
                <a:ea typeface="微软雅黑" panose="020B0503020204020204" pitchFamily="34" charset="-122"/>
              </a:rPr>
              <a:t>和测试集实际的</a:t>
            </a:r>
            <a:r>
              <a:rPr lang="en-US" altLang="zh-CN" sz="2400" dirty="0" err="1">
                <a:latin typeface="微软雅黑" panose="020B0503020204020204" pitchFamily="34" charset="-122"/>
                <a:ea typeface="微软雅黑" panose="020B0503020204020204" pitchFamily="34" charset="-122"/>
              </a:rPr>
              <a:t>y_test</a:t>
            </a:r>
            <a:r>
              <a:rPr lang="zh-CN" altLang="en-US" sz="2400" dirty="0">
                <a:latin typeface="微软雅黑" panose="020B0503020204020204" pitchFamily="34" charset="-122"/>
                <a:ea typeface="微软雅黑" panose="020B0503020204020204" pitchFamily="34" charset="-122"/>
              </a:rPr>
              <a:t>汇总到</a:t>
            </a:r>
            <a:r>
              <a:rPr lang="zh-CN" altLang="en-US" sz="2400" dirty="0" smtClean="0">
                <a:latin typeface="微软雅黑" panose="020B0503020204020204" pitchFamily="34" charset="-122"/>
                <a:ea typeface="微软雅黑" panose="020B0503020204020204" pitchFamily="34" charset="-122"/>
              </a:rPr>
              <a:t>一起</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smtClean="0">
                <a:solidFill>
                  <a:schemeClr val="accent5"/>
                </a:solidFill>
                <a:latin typeface="微软雅黑" panose="020B0503020204020204" pitchFamily="34" charset="-122"/>
                <a:ea typeface="微软雅黑" panose="020B0503020204020204" pitchFamily="34" charset="-122"/>
              </a:rPr>
              <a:t>y_pred</a:t>
            </a:r>
            <a:r>
              <a:rPr lang="zh-CN" altLang="en-US" sz="2400" b="1" dirty="0">
                <a:solidFill>
                  <a:schemeClr val="accent5"/>
                </a:solidFill>
                <a:latin typeface="微软雅黑" panose="020B0503020204020204" pitchFamily="34" charset="-122"/>
                <a:ea typeface="微软雅黑" panose="020B0503020204020204" pitchFamily="34" charset="-122"/>
              </a:rPr>
              <a:t>是一个</a:t>
            </a:r>
            <a:r>
              <a:rPr lang="en-US" altLang="zh-CN" sz="2400" b="1" dirty="0" err="1">
                <a:solidFill>
                  <a:schemeClr val="accent5"/>
                </a:solidFill>
                <a:latin typeface="微软雅黑" panose="020B0503020204020204" pitchFamily="34" charset="-122"/>
                <a:ea typeface="微软雅黑" panose="020B0503020204020204" pitchFamily="34" charset="-122"/>
              </a:rPr>
              <a:t>numpy.ndarray</a:t>
            </a:r>
            <a:r>
              <a:rPr lang="zh-CN" altLang="en-US" sz="2400" b="1" dirty="0">
                <a:solidFill>
                  <a:schemeClr val="accent5"/>
                </a:solidFill>
                <a:latin typeface="微软雅黑" panose="020B0503020204020204" pitchFamily="34" charset="-122"/>
                <a:ea typeface="微软雅黑" panose="020B0503020204020204" pitchFamily="34" charset="-122"/>
              </a:rPr>
              <a:t>一维数组</a:t>
            </a:r>
            <a:r>
              <a:rPr lang="zh-CN" altLang="en-US" sz="2400" b="1" dirty="0" smtClean="0">
                <a:solidFill>
                  <a:schemeClr val="accent5"/>
                </a:solidFill>
                <a:latin typeface="微软雅黑" panose="020B0503020204020204" pitchFamily="34" charset="-122"/>
                <a:ea typeface="微软雅黑" panose="020B0503020204020204" pitchFamily="34" charset="-122"/>
              </a:rPr>
              <a:t>结构</a:t>
            </a:r>
            <a:endParaRPr lang="en-US" altLang="zh-CN" sz="2400" b="1" dirty="0" smtClean="0">
              <a:solidFill>
                <a:schemeClr val="accent5"/>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smtClean="0">
                <a:solidFill>
                  <a:schemeClr val="accent5"/>
                </a:solidFill>
                <a:latin typeface="微软雅黑" panose="020B0503020204020204" pitchFamily="34" charset="-122"/>
                <a:ea typeface="微软雅黑" panose="020B0503020204020204" pitchFamily="34" charset="-122"/>
              </a:rPr>
              <a:t>y_test</a:t>
            </a:r>
            <a:r>
              <a:rPr lang="zh-CN" altLang="en-US" sz="2400" b="1" dirty="0">
                <a:solidFill>
                  <a:schemeClr val="accent5"/>
                </a:solidFill>
                <a:latin typeface="微软雅黑" panose="020B0503020204020204" pitchFamily="34" charset="-122"/>
                <a:ea typeface="微软雅黑" panose="020B0503020204020204" pitchFamily="34" charset="-122"/>
              </a:rPr>
              <a:t>为</a:t>
            </a:r>
            <a:r>
              <a:rPr lang="en-US" altLang="zh-CN" sz="2400" b="1" dirty="0">
                <a:solidFill>
                  <a:schemeClr val="accent5"/>
                </a:solidFill>
                <a:latin typeface="微软雅黑" panose="020B0503020204020204" pitchFamily="34" charset="-122"/>
                <a:ea typeface="微软雅黑" panose="020B0503020204020204" pitchFamily="34" charset="-122"/>
              </a:rPr>
              <a:t>Series</a:t>
            </a:r>
            <a:r>
              <a:rPr lang="zh-CN" altLang="en-US" sz="2400" b="1" dirty="0">
                <a:solidFill>
                  <a:schemeClr val="accent5"/>
                </a:solidFill>
                <a:latin typeface="微软雅黑" panose="020B0503020204020204" pitchFamily="34" charset="-122"/>
                <a:ea typeface="微软雅黑" panose="020B0503020204020204" pitchFamily="34" charset="-122"/>
              </a:rPr>
              <a:t>一维序列</a:t>
            </a:r>
            <a:r>
              <a:rPr lang="zh-CN" altLang="en-US" sz="2400" b="1" dirty="0" smtClean="0">
                <a:solidFill>
                  <a:schemeClr val="accent5"/>
                </a:solidFill>
                <a:latin typeface="微软雅黑" panose="020B0503020204020204" pitchFamily="34" charset="-122"/>
                <a:ea typeface="微软雅黑" panose="020B0503020204020204" pitchFamily="34" charset="-122"/>
              </a:rPr>
              <a:t>结构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所以</a:t>
            </a:r>
            <a:r>
              <a:rPr lang="zh-CN" altLang="en-US" sz="2400" dirty="0">
                <a:latin typeface="微软雅黑" panose="020B0503020204020204" pitchFamily="34" charset="-122"/>
                <a:ea typeface="微软雅黑" panose="020B0503020204020204" pitchFamily="34" charset="-122"/>
              </a:rPr>
              <a:t>这里都用</a:t>
            </a:r>
            <a:r>
              <a:rPr lang="en-US" altLang="zh-CN" sz="2400" dirty="0">
                <a:latin typeface="微软雅黑" panose="020B0503020204020204" pitchFamily="34" charset="-122"/>
                <a:ea typeface="微软雅黑" panose="020B0503020204020204" pitchFamily="34" charset="-122"/>
              </a:rPr>
              <a:t>list()</a:t>
            </a:r>
            <a:r>
              <a:rPr lang="zh-CN" altLang="en-US" sz="2400" dirty="0">
                <a:latin typeface="微软雅黑" panose="020B0503020204020204" pitchFamily="34" charset="-122"/>
                <a:ea typeface="微软雅黑" panose="020B0503020204020204" pitchFamily="34" charset="-122"/>
              </a:rPr>
              <a:t>函数将其</a:t>
            </a:r>
            <a:r>
              <a:rPr lang="zh-CN" altLang="en-US" sz="2400" b="1" dirty="0">
                <a:solidFill>
                  <a:schemeClr val="accent5"/>
                </a:solidFill>
                <a:latin typeface="微软雅黑" panose="020B0503020204020204" pitchFamily="34" charset="-122"/>
                <a:ea typeface="微软雅黑" panose="020B0503020204020204" pitchFamily="34" charset="-122"/>
              </a:rPr>
              <a:t>转换为列表</a:t>
            </a:r>
            <a:r>
              <a:rPr lang="zh-CN" altLang="en-US" sz="24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9568" y="4571726"/>
            <a:ext cx="4472864" cy="108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想看所有测试集数据的预测准确度，可以使用如下代码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，也即预测准确度为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，说明在近</a:t>
            </a:r>
            <a:r>
              <a:rPr lang="en-US" altLang="zh-CN" sz="2400" dirty="0">
                <a:latin typeface="微软雅黑" panose="020B0503020204020204" pitchFamily="34" charset="-122"/>
                <a:ea typeface="微软雅黑" panose="020B0503020204020204" pitchFamily="34" charset="-122"/>
              </a:rPr>
              <a:t>1400</a:t>
            </a:r>
            <a:r>
              <a:rPr lang="zh-CN" altLang="en-US" sz="2400" dirty="0">
                <a:latin typeface="微软雅黑" panose="020B0503020204020204" pitchFamily="34" charset="-122"/>
                <a:ea typeface="微软雅黑" panose="020B0503020204020204" pitchFamily="34" charset="-122"/>
              </a:rPr>
              <a:t>个测试数据中，共有约</a:t>
            </a:r>
            <a:r>
              <a:rPr lang="en-US" altLang="zh-CN" sz="2400" dirty="0">
                <a:latin typeface="微软雅黑" panose="020B0503020204020204" pitchFamily="34" charset="-122"/>
                <a:ea typeface="微软雅黑" panose="020B0503020204020204" pitchFamily="34" charset="-122"/>
              </a:rPr>
              <a:t>1117</a:t>
            </a:r>
            <a:r>
              <a:rPr lang="zh-CN" altLang="en-US" sz="2400" dirty="0">
                <a:latin typeface="微软雅黑" panose="020B0503020204020204" pitchFamily="34" charset="-122"/>
                <a:ea typeface="微软雅黑" panose="020B0503020204020204" pitchFamily="34" charset="-122"/>
              </a:rPr>
              <a:t>个数据预测正确，</a:t>
            </a:r>
            <a:r>
              <a:rPr lang="en-US" altLang="zh-CN" sz="2400" dirty="0">
                <a:latin typeface="微软雅黑" panose="020B0503020204020204" pitchFamily="34" charset="-122"/>
                <a:ea typeface="微软雅黑" panose="020B0503020204020204" pitchFamily="34" charset="-122"/>
              </a:rPr>
              <a:t>283</a:t>
            </a:r>
            <a:r>
              <a:rPr lang="zh-CN" altLang="en-US" sz="2400" dirty="0">
                <a:latin typeface="微软雅黑" panose="020B0503020204020204" pitchFamily="34" charset="-122"/>
                <a:ea typeface="微软雅黑" panose="020B0503020204020204" pitchFamily="34" charset="-122"/>
              </a:rPr>
              <a:t>个数据预测错误。</a:t>
            </a:r>
            <a:endParaRPr lang="en-US" altLang="zh-CN" sz="2400" dirty="0" smtClean="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2466" y="3041272"/>
            <a:ext cx="5567068" cy="93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想看所有测试集数据的预测准确度，可以使用如下代码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，也即预测准确度为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，说明在近</a:t>
            </a:r>
            <a:r>
              <a:rPr lang="en-US" altLang="zh-CN" sz="2400" dirty="0">
                <a:latin typeface="微软雅黑" panose="020B0503020204020204" pitchFamily="34" charset="-122"/>
                <a:ea typeface="微软雅黑" panose="020B0503020204020204" pitchFamily="34" charset="-122"/>
              </a:rPr>
              <a:t>1400</a:t>
            </a:r>
            <a:r>
              <a:rPr lang="zh-CN" altLang="en-US" sz="2400" dirty="0">
                <a:latin typeface="微软雅黑" panose="020B0503020204020204" pitchFamily="34" charset="-122"/>
                <a:ea typeface="微软雅黑" panose="020B0503020204020204" pitchFamily="34" charset="-122"/>
              </a:rPr>
              <a:t>个测试数据中，共有约</a:t>
            </a:r>
            <a:r>
              <a:rPr lang="en-US" altLang="zh-CN" sz="2400" dirty="0">
                <a:latin typeface="微软雅黑" panose="020B0503020204020204" pitchFamily="34" charset="-122"/>
                <a:ea typeface="微软雅黑" panose="020B0503020204020204" pitchFamily="34" charset="-122"/>
              </a:rPr>
              <a:t>1117</a:t>
            </a:r>
            <a:r>
              <a:rPr lang="zh-CN" altLang="en-US" sz="2400" dirty="0">
                <a:latin typeface="微软雅黑" panose="020B0503020204020204" pitchFamily="34" charset="-122"/>
                <a:ea typeface="微软雅黑" panose="020B0503020204020204" pitchFamily="34" charset="-122"/>
              </a:rPr>
              <a:t>个数据预测正确，</a:t>
            </a:r>
            <a:r>
              <a:rPr lang="en-US" altLang="zh-CN" sz="2400" dirty="0">
                <a:latin typeface="微软雅黑" panose="020B0503020204020204" pitchFamily="34" charset="-122"/>
                <a:ea typeface="微软雅黑" panose="020B0503020204020204" pitchFamily="34" charset="-122"/>
              </a:rPr>
              <a:t>283</a:t>
            </a:r>
            <a:r>
              <a:rPr lang="zh-CN" altLang="en-US" sz="2400" dirty="0">
                <a:latin typeface="微软雅黑" panose="020B0503020204020204" pitchFamily="34" charset="-122"/>
                <a:ea typeface="微软雅黑" panose="020B0503020204020204" pitchFamily="34" charset="-122"/>
              </a:rPr>
              <a:t>个数据预测错误。</a:t>
            </a:r>
            <a:endParaRPr lang="en-US" altLang="zh-CN" sz="2400" dirty="0" smtClean="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2466" y="3041272"/>
            <a:ext cx="5567068" cy="93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需要到用到下图所示的</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函数，该函数可以将取值为（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）的数转换到</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之间，例如倘若</a:t>
            </a:r>
            <a:r>
              <a:rPr lang="en-US" altLang="zh-CN" sz="2400" dirty="0">
                <a:latin typeface="微软雅黑" panose="020B0503020204020204" pitchFamily="34" charset="-122"/>
                <a:ea typeface="微软雅黑" panose="020B0503020204020204" pitchFamily="34" charset="-122"/>
              </a:rPr>
              <a:t>y=3</a:t>
            </a:r>
            <a:r>
              <a:rPr lang="zh-CN" altLang="en-US" sz="2400" dirty="0">
                <a:latin typeface="微软雅黑" panose="020B0503020204020204" pitchFamily="34" charset="-122"/>
                <a:ea typeface="微软雅黑" panose="020B0503020204020204" pitchFamily="34" charset="-122"/>
              </a:rPr>
              <a:t>，那个通过</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函数转换后，</a:t>
            </a:r>
            <a:r>
              <a:rPr lang="en-US" altLang="zh-CN" sz="2400" dirty="0">
                <a:latin typeface="微软雅黑" panose="020B0503020204020204" pitchFamily="34" charset="-122"/>
                <a:ea typeface="微软雅黑" panose="020B0503020204020204" pitchFamily="34" charset="-122"/>
              </a:rPr>
              <a:t>f(y)</a:t>
            </a:r>
            <a:r>
              <a:rPr lang="zh-CN" altLang="en-US" sz="2400" dirty="0">
                <a:latin typeface="微软雅黑" panose="020B0503020204020204" pitchFamily="34" charset="-122"/>
                <a:ea typeface="微软雅黑" panose="020B0503020204020204" pitchFamily="34" charset="-122"/>
              </a:rPr>
              <a:t>就变成了</a:t>
            </a:r>
            <a:r>
              <a:rPr lang="en-US" altLang="zh-CN" sz="2400" dirty="0">
                <a:latin typeface="微软雅黑" panose="020B0503020204020204" pitchFamily="34" charset="-122"/>
                <a:ea typeface="微软雅黑" panose="020B0503020204020204" pitchFamily="34" charset="-122"/>
              </a:rPr>
              <a:t>1/(1+e^-3)=0.95</a:t>
            </a:r>
            <a:r>
              <a:rPr lang="zh-CN" altLang="en-US" sz="2400" dirty="0">
                <a:latin typeface="微软雅黑" panose="020B0503020204020204" pitchFamily="34" charset="-122"/>
                <a:ea typeface="微软雅黑" panose="020B0503020204020204" pitchFamily="34" charset="-122"/>
              </a:rPr>
              <a:t>了，这就可以作为一个概率值使用了。</a:t>
            </a:r>
            <a:endParaRPr lang="en-US" altLang="zh-CN" sz="2400" dirty="0" smtClean="0">
              <a:latin typeface="微软雅黑" panose="020B0503020204020204" pitchFamily="34" charset="-122"/>
              <a:ea typeface="微软雅黑" panose="020B0503020204020204" pitchFamily="34" charset="-122"/>
            </a:endParaRPr>
          </a:p>
        </p:txBody>
      </p:sp>
      <p:pic>
        <p:nvPicPr>
          <p:cNvPr id="1026" name="Picture 2" descr="https://uploader.shimo.im/f/SINlD5uzUZ4klrZz.png!original"/>
          <p:cNvPicPr>
            <a:picLocks noChangeAspect="1" noChangeArrowheads="1"/>
          </p:cNvPicPr>
          <p:nvPr/>
        </p:nvPicPr>
        <p:blipFill rotWithShape="1">
          <a:blip r:embed="rId1">
            <a:extLst>
              <a:ext uri="{28A0092B-C50C-407E-A947-70E740481C1C}">
                <a14:useLocalDpi xmlns:a14="http://schemas.microsoft.com/office/drawing/2010/main" val="0"/>
              </a:ext>
            </a:extLst>
          </a:blip>
          <a:srcRect t="17386" b="1"/>
          <a:stretch>
            <a:fillRect/>
          </a:stretch>
        </p:blipFill>
        <p:spPr bwMode="auto">
          <a:xfrm>
            <a:off x="2648974" y="4180114"/>
            <a:ext cx="6894052" cy="2403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除了通过</a:t>
            </a:r>
            <a:r>
              <a:rPr lang="en-US" altLang="zh-CN" sz="2400" dirty="0" err="1">
                <a:latin typeface="微软雅黑" panose="020B0503020204020204" pitchFamily="34" charset="-122"/>
                <a:ea typeface="微软雅黑" panose="020B0503020204020204" pitchFamily="34" charset="-122"/>
              </a:rPr>
              <a:t>accuracy_score</a:t>
            </a:r>
            <a:r>
              <a:rPr lang="zh-CN" altLang="en-US" sz="2400" dirty="0">
                <a:latin typeface="微软雅黑" panose="020B0503020204020204" pitchFamily="34" charset="-122"/>
                <a:ea typeface="微软雅黑" panose="020B0503020204020204" pitchFamily="34" charset="-122"/>
              </a:rPr>
              <a:t>函数外，我们还可以通过模型自带的</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函数来获取准确度评分，代码如下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将其打印，结果同样为</a:t>
            </a:r>
            <a:r>
              <a:rPr lang="en-US" altLang="zh-CN" sz="2400" dirty="0" smtClean="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1433" y="3570260"/>
            <a:ext cx="3589133" cy="60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2 - </a:t>
            </a:r>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逻辑回归模型的本质其实是预测概率，而不是直接预测是属于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具体的类别，那么通过如下代码就可以获取概率值：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7747" y="3722911"/>
            <a:ext cx="5016506" cy="57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2 - </a:t>
            </a:r>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数组</a:t>
            </a:r>
            <a:r>
              <a:rPr lang="zh-CN" altLang="en-US" sz="2400" dirty="0">
                <a:latin typeface="微软雅黑" panose="020B0503020204020204" pitchFamily="34" charset="-122"/>
                <a:ea typeface="微软雅黑" panose="020B0503020204020204" pitchFamily="34" charset="-122"/>
              </a:rPr>
              <a:t>左列是不流失（分类为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）概率，右侧是流失（分类为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）概率。或者通过如下代码进行更加美观的整理：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a:t>
            </a:r>
            <a:r>
              <a:rPr lang="en-US" altLang="zh-CN" sz="2400" dirty="0" err="1">
                <a:latin typeface="微软雅黑" panose="020B0503020204020204" pitchFamily="34" charset="-122"/>
                <a:ea typeface="微软雅黑" panose="020B0503020204020204" pitchFamily="34" charset="-122"/>
              </a:rPr>
              <a:t>a.head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查看前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2628" y="3364437"/>
            <a:ext cx="7726954" cy="583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nvGraphicFramePr>
        <p:xfrm>
          <a:off x="5395685" y="4061097"/>
          <a:ext cx="5257800" cy="2651760"/>
        </p:xfrm>
        <a:graphic>
          <a:graphicData uri="http://schemas.openxmlformats.org/drawingml/2006/table">
            <a:tbl>
              <a:tblPr/>
              <a:tblGrid>
                <a:gridCol w="2628900"/>
                <a:gridCol w="2628900"/>
              </a:tblGrid>
              <a:tr h="285750">
                <a:tc>
                  <a:txBody>
                    <a:bodyPr/>
                    <a:lstStyle/>
                    <a:p>
                      <a:pPr algn="ctr" fontAlgn="t"/>
                      <a:r>
                        <a:rPr lang="zh-CN" altLang="en-US" sz="2400" b="1" dirty="0">
                          <a:effectLst/>
                          <a:latin typeface="微软雅黑" panose="020B0503020204020204" pitchFamily="34" charset="-122"/>
                          <a:ea typeface="微软雅黑" panose="020B0503020204020204" pitchFamily="34" charset="-122"/>
                        </a:rPr>
                        <a:t>不流失概率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流失概率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0.18</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0.16</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0.20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0.63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0.37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0.62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0.38</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8" y="1840943"/>
                <a:ext cx="10406743" cy="338387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这里共有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个特征变量，所以其预测</a:t>
                </a:r>
                <a:r>
                  <a:rPr lang="en-US" altLang="zh-CN" sz="2400" dirty="0">
                    <a:latin typeface="微软雅黑" panose="020B0503020204020204" pitchFamily="34" charset="-122"/>
                    <a:ea typeface="微软雅黑" panose="020B0503020204020204" pitchFamily="34" charset="-122"/>
                  </a:rPr>
                  <a:t>y=1</a:t>
                </a:r>
                <a:r>
                  <a:rPr lang="zh-CN" altLang="en-US" sz="2400" dirty="0">
                    <a:latin typeface="微软雅黑" panose="020B0503020204020204" pitchFamily="34" charset="-122"/>
                    <a:ea typeface="微软雅黑" panose="020B0503020204020204" pitchFamily="34" charset="-122"/>
                  </a:rPr>
                  <a:t>的概率</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a:ea typeface="微软雅黑" panose="020B0503020204020204" pitchFamily="34" charset="-122"/>
                        </a:rPr>
                        <m:t>𝑃</m:t>
                      </m:r>
                      <m:r>
                        <a:rPr lang="en-US" altLang="zh-CN" sz="2400" i="1">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4</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60</m:t>
                              </m:r>
                              <m:r>
                                <a:rPr lang="en-US" altLang="zh-CN" sz="2400" i="1" dirty="0">
                                  <a:latin typeface="Cambria Math" panose="02040503050406030204"/>
                                  <a:ea typeface="微软雅黑" panose="020B0503020204020204" pitchFamily="34" charset="-122"/>
                                </a:rPr>
                                <m:t>+</m:t>
                              </m:r>
                              <m:sSub>
                                <m:sSubPr>
                                  <m:ctrlPr>
                                    <a:rPr lang="en-US" altLang="zh-CN" sz="2400" b="0" i="1" dirty="0" smtClean="0">
                                      <a:latin typeface="Cambria Math" panose="02040503050406030204"/>
                                      <a:ea typeface="微软雅黑" panose="020B0503020204020204" pitchFamily="34" charset="-122"/>
                                    </a:rPr>
                                  </m:ctrlPr>
                                </m:sSubPr>
                                <m:e>
                                  <m:r>
                                    <a:rPr lang="en-US" altLang="zh-CN" sz="2400" b="0" i="1" dirty="0" smtClean="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1</m:t>
                                  </m:r>
                                </m:sub>
                              </m:sSub>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sSub>
                                <m:sSubPr>
                                  <m:ctrlPr>
                                    <a:rPr lang="en-US" altLang="zh-CN" sz="2400" b="0" i="1" dirty="0" smtClean="0">
                                      <a:latin typeface="Cambria Math" panose="02040503050406030204"/>
                                      <a:ea typeface="微软雅黑" panose="020B0503020204020204" pitchFamily="34" charset="-122"/>
                                    </a:rPr>
                                  </m:ctrlPr>
                                </m:sSubPr>
                                <m:e>
                                  <m:r>
                                    <a:rPr lang="en-US" altLang="zh-CN" sz="2400" b="0" i="1" dirty="0" smtClean="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2</m:t>
                                  </m:r>
                                </m:sub>
                              </m:sSub>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3</m:t>
                                  </m:r>
                                </m:sub>
                              </m:sSub>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3</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4</m:t>
                                  </m:r>
                                </m:sub>
                              </m:sSub>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4</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b="0" i="1" dirty="0" smtClean="0">
                                      <a:latin typeface="Cambria Math" panose="02040503050406030204"/>
                                      <a:ea typeface="微软雅黑" panose="020B0503020204020204" pitchFamily="34" charset="-122"/>
                                    </a:rPr>
                                    <m:t>5</m:t>
                                  </m:r>
                                </m:sub>
                              </m:sSub>
                              <m:r>
                                <a:rPr lang="en-US" altLang="zh-CN" sz="2400" i="1" dirty="0">
                                  <a:latin typeface="Cambria Math" panose="02040503050406030204"/>
                                  <a:ea typeface="Cambria Math" panose="02040503050406030204"/>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b="0" i="1" dirty="0" smtClean="0">
                                      <a:latin typeface="Cambria Math" panose="02040503050406030204"/>
                                      <a:ea typeface="微软雅黑" panose="020B0503020204020204" pitchFamily="34" charset="-122"/>
                                    </a:rPr>
                                    <m:t>5</m:t>
                                  </m:r>
                                </m:sub>
                              </m:sSub>
                              <m:r>
                                <a:rPr lang="en-US" altLang="zh-CN" sz="2400" i="1" dirty="0">
                                  <a:latin typeface="Cambria Math" panose="02040503050406030204"/>
                                  <a:ea typeface="微软雅黑" panose="020B0503020204020204" pitchFamily="34" charset="-122"/>
                                </a:rPr>
                                <m:t>) </m:t>
                              </m:r>
                            </m:sup>
                          </m:sSup>
                          <m:r>
                            <a:rPr lang="en-US" altLang="zh-CN" sz="2400" i="1" dirty="0">
                              <a:latin typeface="Cambria Math" panose="02040503050406030204"/>
                              <a:ea typeface="微软雅黑" panose="020B0503020204020204" pitchFamily="34" charset="-122"/>
                            </a:rPr>
                            <m:t> </m:t>
                          </m:r>
                        </m:den>
                      </m:f>
                    </m:oMath>
                  </m:oMathPara>
                </a14:m>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通过以下代码可以查看上面公式中的系数和截距</a:t>
                </a:r>
                <a:r>
                  <a:rPr lang="zh-CN" altLang="en-US" sz="2400" dirty="0" smtClean="0">
                    <a:latin typeface="微软雅黑" panose="020B0503020204020204" pitchFamily="34" charset="-122"/>
                    <a:ea typeface="微软雅黑" panose="020B0503020204020204" pitchFamily="34" charset="-122"/>
                  </a:rPr>
                  <a:t>项</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8" y="1840943"/>
                <a:ext cx="10406743" cy="3383875"/>
              </a:xfrm>
              <a:prstGeom prst="rect">
                <a:avLst/>
              </a:prstGeom>
              <a:blipFill rotWithShape="1">
                <a:blip r:embed="rId1"/>
                <a:stretch>
                  <a:fillRect l="-4" t="-2" r="2" b="1"/>
                </a:stretch>
              </a:blipFill>
            </p:spPr>
            <p:txBody>
              <a:bodyPr/>
              <a:lstStyle/>
              <a:p>
                <a:r>
                  <a:rPr lang="zh-CN" altLang="en-US">
                    <a:noFill/>
                  </a:rPr>
                  <a:t> </a:t>
                </a:r>
              </a:p>
            </p:txBody>
          </p:sp>
        </mc:Fallback>
      </mc:AlternateContent>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368" y="4290993"/>
            <a:ext cx="4421262" cy="103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7" y="1840943"/>
            <a:ext cx="10406743" cy="415498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获取</a:t>
            </a:r>
            <a:r>
              <a:rPr lang="zh-CN" altLang="en-US" sz="2400" dirty="0">
                <a:latin typeface="微软雅黑" panose="020B0503020204020204" pitchFamily="34" charset="-122"/>
                <a:ea typeface="微软雅黑" panose="020B0503020204020204" pitchFamily="34" charset="-122"/>
              </a:rPr>
              <a:t>结果如下所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4.2.3</a:t>
            </a:r>
            <a:r>
              <a:rPr lang="zh-CN" altLang="en-US" sz="2400" dirty="0">
                <a:latin typeface="微软雅黑" panose="020B0503020204020204" pitchFamily="34" charset="-122"/>
                <a:ea typeface="微软雅黑" panose="020B0503020204020204" pitchFamily="34" charset="-122"/>
              </a:rPr>
              <a:t>节我们查看了测试集数据，其中第一条测试集数据如下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7643" y="3041272"/>
            <a:ext cx="6436709" cy="103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nvGraphicFramePr>
        <p:xfrm>
          <a:off x="217713" y="4893346"/>
          <a:ext cx="11263088" cy="1249680"/>
        </p:xfrm>
        <a:graphic>
          <a:graphicData uri="http://schemas.openxmlformats.org/drawingml/2006/table">
            <a:tbl>
              <a:tblPr>
                <a:tableStyleId>{2D5ABB26-0587-4C30-8999-92F81FD0307C}</a:tableStyleId>
              </a:tblPr>
              <a:tblGrid>
                <a:gridCol w="1061016"/>
                <a:gridCol w="1493500"/>
                <a:gridCol w="2452914"/>
                <a:gridCol w="2090057"/>
                <a:gridCol w="1625600"/>
                <a:gridCol w="1756229"/>
                <a:gridCol w="783772"/>
              </a:tblGrid>
              <a:tr h="466725">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账户</a:t>
                      </a:r>
                      <a:r>
                        <a:rPr lang="zh-CN" altLang="en-US" sz="2400" dirty="0">
                          <a:effectLst/>
                          <a:latin typeface="微软雅黑" panose="020B0503020204020204" pitchFamily="34" charset="-122"/>
                          <a:ea typeface="微软雅黑" panose="020B0503020204020204" pitchFamily="34" charset="-122"/>
                        </a:rPr>
                        <a:t>资金</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元</a:t>
                      </a:r>
                      <a:r>
                        <a:rPr lang="en-US" altLang="zh-CN" sz="2400" dirty="0">
                          <a:effectLst/>
                          <a:latin typeface="微软雅黑" panose="020B0503020204020204" pitchFamily="34" charset="-122"/>
                          <a:ea typeface="微软雅黑" panose="020B0503020204020204" pitchFamily="34" charset="-122"/>
                        </a:rPr>
                        <a:t>)</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最后一次交易距今时间（天）</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上月交易佣金（元）</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累计交易佣金（元）</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本券商使用时长（年）</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是否流失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3381</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318867.5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399.25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5320.75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6" y="1839124"/>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4.1.3</a:t>
            </a:r>
            <a:r>
              <a:rPr lang="zh-CN" altLang="en-US" sz="2400" dirty="0">
                <a:latin typeface="微软雅黑" panose="020B0503020204020204" pitchFamily="34" charset="-122"/>
                <a:ea typeface="微软雅黑" panose="020B0503020204020204" pitchFamily="34" charset="-122"/>
              </a:rPr>
              <a:t>节相关代码进行批量运算，其中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a:t>
            </a:r>
            <a:r>
              <a:rPr lang="zh-CN" altLang="en-US" sz="2400" dirty="0" smtClean="0">
                <a:latin typeface="微软雅黑" panose="020B0503020204020204" pitchFamily="34" charset="-122"/>
                <a:ea typeface="微软雅黑" panose="020B0503020204020204" pitchFamily="34" charset="-122"/>
              </a:rPr>
              <a:t>乘，即将</a:t>
            </a:r>
            <a:r>
              <a:rPr lang="zh-CN" altLang="en-US" sz="2400" dirty="0">
                <a:latin typeface="微软雅黑" panose="020B0503020204020204" pitchFamily="34" charset="-122"/>
                <a:ea typeface="微软雅黑" panose="020B0503020204020204" pitchFamily="34" charset="-122"/>
              </a:rPr>
              <a:t>系数和特征值一一相乘，</a:t>
            </a:r>
            <a:r>
              <a:rPr lang="en-US" altLang="zh-CN" sz="2400" dirty="0" err="1">
                <a:latin typeface="微软雅黑" panose="020B0503020204020204" pitchFamily="34" charset="-122"/>
                <a:ea typeface="微软雅黑" panose="020B0503020204020204" pitchFamily="34" charset="-122"/>
              </a:rPr>
              <a:t>iloc</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用来选取</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的行数据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0572" y="4206791"/>
            <a:ext cx="7750855" cy="155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6" y="1839124"/>
            <a:ext cx="10406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获取结果如下所示，这个就是预测</a:t>
            </a:r>
            <a:r>
              <a:rPr lang="en-US" altLang="zh-CN" sz="2400" dirty="0">
                <a:latin typeface="微软雅黑" panose="020B0503020204020204" pitchFamily="34" charset="-122"/>
                <a:ea typeface="微软雅黑" panose="020B0503020204020204" pitchFamily="34" charset="-122"/>
              </a:rPr>
              <a:t>y=1</a:t>
            </a:r>
            <a:r>
              <a:rPr lang="zh-CN" altLang="en-US" sz="2400" dirty="0">
                <a:latin typeface="微软雅黑" panose="020B0503020204020204" pitchFamily="34" charset="-122"/>
                <a:ea typeface="微软雅黑" panose="020B0503020204020204" pitchFamily="34" charset="-122"/>
              </a:rPr>
              <a:t>的概率，也即预测流失的概率，可以看到和之前通过</a:t>
            </a:r>
            <a:r>
              <a:rPr lang="en-US" altLang="zh-CN" sz="2400" dirty="0" err="1">
                <a:latin typeface="微软雅黑" panose="020B0503020204020204" pitchFamily="34" charset="-122"/>
                <a:ea typeface="微软雅黑" panose="020B0503020204020204" pitchFamily="34" charset="-122"/>
              </a:rPr>
              <a:t>model.predict_proba</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X_test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获取的结果是一致</a:t>
            </a:r>
            <a:r>
              <a:rPr lang="zh-CN" altLang="en-US" sz="2400" dirty="0" smtClean="0">
                <a:latin typeface="微软雅黑" panose="020B0503020204020204" pitchFamily="34" charset="-122"/>
                <a:ea typeface="微软雅黑" panose="020B0503020204020204" pitchFamily="34" charset="-122"/>
              </a:rPr>
              <a:t>的：</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8745" y="3778116"/>
            <a:ext cx="1814509" cy="180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5" y="2680952"/>
            <a:ext cx="10406743" cy="156845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模型搭建完成后，我们还需要对模型的优劣进行评估，</a:t>
            </a:r>
            <a:r>
              <a:rPr lang="zh-CN" altLang="en-US" sz="2400" b="1" dirty="0">
                <a:solidFill>
                  <a:schemeClr val="accent5"/>
                </a:solidFill>
                <a:latin typeface="微软雅黑" panose="020B0503020204020204" pitchFamily="34" charset="-122"/>
                <a:ea typeface="微软雅黑" panose="020B0503020204020204" pitchFamily="34" charset="-122"/>
              </a:rPr>
              <a:t>对于二分类模型来说，主流的评估方法有</a:t>
            </a:r>
            <a:r>
              <a:rPr lang="en-US" altLang="zh-CN" sz="2400" b="1" dirty="0">
                <a:solidFill>
                  <a:schemeClr val="accent5"/>
                </a:solidFill>
                <a:latin typeface="微软雅黑" panose="020B0503020204020204" pitchFamily="34" charset="-122"/>
                <a:ea typeface="微软雅黑" panose="020B0503020204020204" pitchFamily="34" charset="-122"/>
              </a:rPr>
              <a:t>ROC</a:t>
            </a:r>
            <a:r>
              <a:rPr lang="zh-CN" altLang="en-US" sz="2400" b="1" dirty="0">
                <a:solidFill>
                  <a:schemeClr val="accent5"/>
                </a:solidFill>
                <a:latin typeface="微软雅黑" panose="020B0503020204020204" pitchFamily="34" charset="-122"/>
                <a:ea typeface="微软雅黑" panose="020B0503020204020204" pitchFamily="34" charset="-122"/>
              </a:rPr>
              <a:t>曲线和</a:t>
            </a:r>
            <a:r>
              <a:rPr lang="en-US" altLang="zh-CN" sz="2400" b="1" dirty="0">
                <a:solidFill>
                  <a:schemeClr val="accent5"/>
                </a:solidFill>
                <a:latin typeface="微软雅黑" panose="020B0503020204020204" pitchFamily="34" charset="-122"/>
                <a:ea typeface="微软雅黑" panose="020B0503020204020204" pitchFamily="34" charset="-122"/>
              </a:rPr>
              <a:t>KS</a:t>
            </a:r>
            <a:r>
              <a:rPr lang="zh-CN" altLang="en-US" sz="2400" b="1" dirty="0">
                <a:solidFill>
                  <a:schemeClr val="accent5"/>
                </a:solidFill>
                <a:latin typeface="微软雅黑" panose="020B0503020204020204" pitchFamily="34" charset="-122"/>
                <a:ea typeface="微软雅黑" panose="020B0503020204020204" pitchFamily="34" charset="-122"/>
              </a:rPr>
              <a:t>曲线两种方法</a:t>
            </a:r>
            <a:r>
              <a:rPr lang="zh-CN" altLang="en-US" sz="2400" dirty="0">
                <a:latin typeface="微软雅黑" panose="020B0503020204020204" pitchFamily="34" charset="-122"/>
                <a:ea typeface="微软雅黑" panose="020B0503020204020204" pitchFamily="34" charset="-122"/>
              </a:rPr>
              <a:t>，这里我们先主要讲解</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曲线的基本原理，并用</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曲线来评估上一小节搭建的股票客户流失预警模型。</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4" y="1868152"/>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smtClean="0">
                <a:latin typeface="微软雅黑" panose="020B0503020204020204" pitchFamily="34" charset="-122"/>
                <a:ea typeface="微软雅黑" panose="020B0503020204020204" pitchFamily="34" charset="-122"/>
              </a:rPr>
              <a:t>曲线</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我们之前已经获得了模型的准确度为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，但是这个准确度并不可靠，因为如果预测所有人都不会流失，那么由于</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组数据里实际便有</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组未流失数据，如果这样预测的话，也能达到</a:t>
            </a:r>
            <a:r>
              <a:rPr lang="en-US" altLang="zh-CN" sz="2400" dirty="0">
                <a:latin typeface="微软雅黑" panose="020B0503020204020204" pitchFamily="34" charset="-122"/>
                <a:ea typeface="微软雅黑" panose="020B0503020204020204" pitchFamily="34" charset="-122"/>
              </a:rPr>
              <a:t>5000/7000</a:t>
            </a:r>
            <a:r>
              <a:rPr lang="zh-CN" altLang="en-US" sz="2400" dirty="0">
                <a:latin typeface="微软雅黑" panose="020B0503020204020204" pitchFamily="34" charset="-122"/>
                <a:ea typeface="微软雅黑" panose="020B0503020204020204" pitchFamily="34" charset="-122"/>
              </a:rPr>
              <a:t>约</a:t>
            </a:r>
            <a:r>
              <a:rPr lang="en-US" altLang="zh-CN" sz="2400" dirty="0">
                <a:latin typeface="微软雅黑" panose="020B0503020204020204" pitchFamily="34" charset="-122"/>
                <a:ea typeface="微软雅黑" panose="020B0503020204020204" pitchFamily="34" charset="-122"/>
              </a:rPr>
              <a:t>71%</a:t>
            </a:r>
            <a:r>
              <a:rPr lang="zh-CN" altLang="en-US" sz="2400" dirty="0">
                <a:latin typeface="微软雅黑" panose="020B0503020204020204" pitchFamily="34" charset="-122"/>
                <a:ea typeface="微软雅黑" panose="020B0503020204020204" pitchFamily="34" charset="-122"/>
              </a:rPr>
              <a:t>的准确度，显然这个较高的准确度是没有意义的，因为它一个可能流失的人都没有预测出来。在商业实战中，我们更关心下面两个指标：</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1"/>
            </p:custDataLst>
          </p:nvPr>
        </p:nvGraphicFramePr>
        <p:xfrm>
          <a:off x="783767" y="4492602"/>
          <a:ext cx="10515600" cy="883920"/>
        </p:xfrm>
        <a:graphic>
          <a:graphicData uri="http://schemas.openxmlformats.org/drawingml/2006/table">
            <a:tbl>
              <a:tblPr/>
              <a:tblGrid>
                <a:gridCol w="3164119"/>
                <a:gridCol w="3846281"/>
                <a:gridCol w="3505200"/>
              </a:tblGrid>
              <a:tr h="285750">
                <a:tc>
                  <a:txBody>
                    <a:bodyPr/>
                    <a:lstStyle/>
                    <a:p>
                      <a:pPr algn="ctr" fontAlgn="t"/>
                      <a:r>
                        <a:rPr lang="zh-CN" altLang="en-US" sz="2400">
                          <a:solidFill>
                            <a:srgbClr val="4F4F4F"/>
                          </a:solidFill>
                          <a:effectLst/>
                          <a:latin typeface="微软雅黑" panose="020B0503020204020204" pitchFamily="34" charset="-122"/>
                          <a:ea typeface="微软雅黑" panose="020B0503020204020204" pitchFamily="34" charset="-122"/>
                        </a:rPr>
                        <a:t>率（真正率）</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True Positive </a:t>
                      </a:r>
                      <a:r>
                        <a:rPr lang="en-US" sz="2400" dirty="0" err="1">
                          <a:effectLst/>
                          <a:latin typeface="微软雅黑" panose="020B0503020204020204" pitchFamily="34" charset="-122"/>
                          <a:ea typeface="微软雅黑" panose="020B0503020204020204" pitchFamily="34" charset="-122"/>
                        </a:rPr>
                        <a:t>Rate（TPR</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solidFill>
                            <a:srgbClr val="4F4F4F"/>
                          </a:solidFill>
                          <a:effectLst/>
                          <a:latin typeface="微软雅黑" panose="020B0503020204020204" pitchFamily="34" charset="-122"/>
                          <a:ea typeface="微软雅黑" panose="020B0503020204020204" pitchFamily="34" charset="-122"/>
                        </a:rPr>
                        <a:t>TPR=TP/ (TP+ FN)</a:t>
                      </a:r>
                      <a:endParaRPr 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假警报率（假正率）</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False Positive Rate（FPR）</a:t>
                      </a:r>
                      <a:endParaRPr 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dirty="0">
                          <a:solidFill>
                            <a:srgbClr val="4F4F4F"/>
                          </a:solidFill>
                          <a:effectLst/>
                          <a:latin typeface="微软雅黑" panose="020B0503020204020204" pitchFamily="34" charset="-122"/>
                          <a:ea typeface="微软雅黑" panose="020B0503020204020204" pitchFamily="34" charset="-122"/>
                        </a:rPr>
                        <a:t>FPR= FP / (FP + TN)</a:t>
                      </a:r>
                      <a:endParaRPr 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4" y="1868152"/>
            <a:ext cx="10406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smtClean="0">
                <a:latin typeface="微软雅黑" panose="020B0503020204020204" pitchFamily="34" charset="-122"/>
                <a:ea typeface="微软雅黑" panose="020B0503020204020204" pitchFamily="34" charset="-122"/>
              </a:rPr>
              <a:t>曲线</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TP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FN</a:t>
            </a:r>
            <a:r>
              <a:rPr lang="zh-CN" altLang="en-US" sz="2400" dirty="0">
                <a:latin typeface="微软雅黑" panose="020B0503020204020204" pitchFamily="34" charset="-122"/>
                <a:ea typeface="微软雅黑" panose="020B0503020204020204" pitchFamily="34" charset="-122"/>
              </a:rPr>
              <a:t>的含义如下表所示，这个表也叫作混淆</a:t>
            </a:r>
            <a:r>
              <a:rPr lang="zh-CN" altLang="en-US" sz="2400" dirty="0" smtClean="0">
                <a:latin typeface="微软雅黑" panose="020B0503020204020204" pitchFamily="34" charset="-122"/>
                <a:ea typeface="微软雅黑" panose="020B0503020204020204" pitchFamily="34" charset="-122"/>
              </a:rPr>
              <a:t>矩阵：</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如果你</a:t>
            </a:r>
            <a:r>
              <a:rPr lang="zh-CN" altLang="en-US" sz="2400" dirty="0" smtClean="0">
                <a:latin typeface="微软雅黑" panose="020B0503020204020204" pitchFamily="34" charset="-122"/>
                <a:ea typeface="微软雅黑" panose="020B0503020204020204" pitchFamily="34" charset="-122"/>
              </a:rPr>
              <a:t>想加强你了解：</a:t>
            </a:r>
            <a:r>
              <a:rPr lang="en-US" altLang="zh-CN" sz="2400" dirty="0">
                <a:latin typeface="微软雅黑" panose="020B0503020204020204" pitchFamily="34" charset="-122"/>
                <a:ea typeface="微软雅黑" panose="020B0503020204020204" pitchFamily="34" charset="-122"/>
                <a:hlinkClick r:id="rId1"/>
              </a:rPr>
              <a:t>https://www.jianshu.com/p/2ad360edd219</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38200" y="3924824"/>
          <a:ext cx="10515600" cy="2057400"/>
        </p:xfrm>
        <a:graphic>
          <a:graphicData uri="http://schemas.openxmlformats.org/drawingml/2006/table">
            <a:tbl>
              <a:tblPr>
                <a:tableStyleId>{2D5ABB26-0587-4C30-8999-92F81FD0307C}</a:tableStyleId>
              </a:tblPr>
              <a:tblGrid>
                <a:gridCol w="2282376"/>
                <a:gridCol w="2975424"/>
                <a:gridCol w="3164119"/>
                <a:gridCol w="2093681"/>
              </a:tblGrid>
              <a:tr h="434340">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合计</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a:t>
                      </a:r>
                      <a:r>
                        <a:rPr lang="en-US" sz="2400" dirty="0" err="1">
                          <a:effectLst/>
                          <a:latin typeface="微软雅黑" panose="020B0503020204020204" pitchFamily="34" charset="-122"/>
                          <a:ea typeface="微软雅黑" panose="020B0503020204020204" pitchFamily="34" charset="-122"/>
                        </a:rPr>
                        <a:t>Positive（TP</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a:effectLst/>
                          <a:latin typeface="微软雅黑" panose="020B0503020204020204" pitchFamily="34" charset="-122"/>
                          <a:ea typeface="微软雅黑" panose="020B0503020204020204" pitchFamily="34" charset="-122"/>
                        </a:rPr>
                        <a:t>正确肯定</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Negative（FN</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a:effectLst/>
                          <a:latin typeface="微软雅黑" panose="020B0503020204020204" pitchFamily="34" charset="-122"/>
                          <a:ea typeface="微软雅黑" panose="020B0503020204020204" pitchFamily="34" charset="-122"/>
                        </a:rPr>
                        <a:t>漏报</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latin typeface="微软雅黑" panose="020B0503020204020204" pitchFamily="34" charset="-122"/>
                          <a:ea typeface="微软雅黑" panose="020B0503020204020204" pitchFamily="34" charset="-122"/>
                        </a:rPr>
                        <a:t>TP + FN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r>
                        <a:rPr lang="zh-CN" altLang="en-US" sz="2400">
                          <a:effectLst/>
                          <a:latin typeface="微软雅黑" panose="020B0503020204020204" pitchFamily="34" charset="-122"/>
                          <a:ea typeface="微软雅黑" panose="020B0503020204020204" pitchFamily="34" charset="-122"/>
                        </a:rPr>
                        <a:t>（实际不流失）</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a:effectLst/>
                          <a:latin typeface="微软雅黑" panose="020B0503020204020204" pitchFamily="34" charset="-122"/>
                          <a:ea typeface="微软雅黑" panose="020B0503020204020204" pitchFamily="34" charset="-122"/>
                        </a:rPr>
                        <a:t>False Positive（FP)</a:t>
                      </a:r>
                      <a:endParaRPr lang="en-US" sz="2400">
                        <a:effectLst/>
                        <a:latin typeface="微软雅黑" panose="020B0503020204020204" pitchFamily="34" charset="-122"/>
                        <a:ea typeface="微软雅黑" panose="020B0503020204020204" pitchFamily="34" charset="-122"/>
                      </a:endParaRPr>
                    </a:p>
                    <a:p>
                      <a:pPr algn="ctr" fontAlgn="t"/>
                      <a:r>
                        <a:rPr lang="zh-CN" altLang="en-US" sz="2400">
                          <a:effectLst/>
                          <a:latin typeface="微软雅黑" panose="020B0503020204020204" pitchFamily="34" charset="-122"/>
                          <a:ea typeface="微软雅黑" panose="020B0503020204020204" pitchFamily="34" charset="-122"/>
                        </a:rPr>
                        <a:t>虚报</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Negative(TN)</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a:effectLst/>
                          <a:latin typeface="微软雅黑" panose="020B0503020204020204" pitchFamily="34" charset="-122"/>
                          <a:ea typeface="微软雅黑" panose="020B0503020204020204" pitchFamily="34" charset="-122"/>
                        </a:rPr>
                        <a:t>正确否定</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latin typeface="微软雅黑" panose="020B0503020204020204" pitchFamily="34" charset="-122"/>
                          <a:ea typeface="微软雅黑" panose="020B0503020204020204" pitchFamily="34" charset="-122"/>
                        </a:rPr>
                        <a:t>FP + TN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可以通过如下代码绘制</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4346" y="3080710"/>
            <a:ext cx="8383308" cy="318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分类</a:t>
            </a:r>
            <a:r>
              <a:rPr lang="zh-CN" altLang="en-US" sz="2400" b="1" dirty="0">
                <a:latin typeface="微软雅黑" panose="020B0503020204020204" pitchFamily="34" charset="-122"/>
                <a:ea typeface="微软雅黑" panose="020B0503020204020204" pitchFamily="34" charset="-122"/>
              </a:rPr>
              <a:t>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上面提到的例子为例，</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客户中有</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个流失，</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个不流失客户，假设模型预测所有客户都不会流失，如下表所示，那么模型的</a:t>
            </a:r>
            <a:r>
              <a:rPr lang="zh-CN" altLang="en-US" sz="2400" b="1" dirty="0">
                <a:latin typeface="微软雅黑" panose="020B0503020204020204" pitchFamily="34" charset="-122"/>
                <a:ea typeface="微软雅黑" panose="020B0503020204020204" pitchFamily="34" charset="-122"/>
              </a:rPr>
              <a:t>假警报率（</a:t>
            </a:r>
            <a:r>
              <a:rPr lang="en-US" altLang="zh-CN" sz="2400" b="1" dirty="0">
                <a:latin typeface="微软雅黑" panose="020B0503020204020204" pitchFamily="34" charset="-122"/>
                <a:ea typeface="微软雅黑" panose="020B0503020204020204" pitchFamily="34" charset="-122"/>
              </a:rPr>
              <a:t>FPR</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，即没有误伤一个未流失客户，但是此时模型的</a:t>
            </a:r>
            <a:r>
              <a:rPr lang="zh-CN" altLang="en-US" sz="2400" b="1" dirty="0">
                <a:latin typeface="微软雅黑" panose="020B0503020204020204" pitchFamily="34" charset="-122"/>
                <a:ea typeface="微软雅黑" panose="020B0503020204020204" pitchFamily="34" charset="-122"/>
              </a:rPr>
              <a:t>命中率（</a:t>
            </a:r>
            <a:r>
              <a:rPr lang="en-US" altLang="zh-CN" sz="2400" b="1" dirty="0">
                <a:latin typeface="微软雅黑" panose="020B0503020204020204" pitchFamily="34" charset="-122"/>
                <a:ea typeface="微软雅黑" panose="020B0503020204020204" pitchFamily="34" charset="-122"/>
              </a:rPr>
              <a:t>TPR</a:t>
            </a:r>
            <a:r>
              <a:rPr lang="zh-CN" altLang="en-US" sz="2400" b="1" dirty="0">
                <a:latin typeface="微软雅黑" panose="020B0503020204020204" pitchFamily="34" charset="-122"/>
                <a:ea typeface="微软雅黑" panose="020B0503020204020204" pitchFamily="34" charset="-122"/>
              </a:rPr>
              <a:t>）也为</a:t>
            </a:r>
            <a:r>
              <a:rPr lang="en-US" altLang="zh-CN" sz="2400" b="1"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，即没有揪出一个流失客户。</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7" name="表格 6"/>
          <p:cNvGraphicFramePr>
            <a:graphicFrameLocks noGrp="1"/>
          </p:cNvGraphicFramePr>
          <p:nvPr/>
        </p:nvGraphicFramePr>
        <p:xfrm>
          <a:off x="765175" y="3788781"/>
          <a:ext cx="10515600" cy="2057400"/>
        </p:xfrm>
        <a:graphic>
          <a:graphicData uri="http://schemas.openxmlformats.org/drawingml/2006/table">
            <a:tbl>
              <a:tblPr>
                <a:tableStyleId>{2D5ABB26-0587-4C30-8999-92F81FD0307C}</a:tableStyleId>
              </a:tblPr>
              <a:tblGrid>
                <a:gridCol w="2282376"/>
                <a:gridCol w="2975424"/>
                <a:gridCol w="3164119"/>
                <a:gridCol w="2093681"/>
              </a:tblGrid>
              <a:tr h="285750">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合计</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a:t>
                      </a:r>
                      <a:r>
                        <a:rPr lang="en-US" sz="2400" dirty="0" err="1">
                          <a:effectLst/>
                          <a:latin typeface="微软雅黑" panose="020B0503020204020204" pitchFamily="34" charset="-122"/>
                          <a:ea typeface="微软雅黑" panose="020B0503020204020204" pitchFamily="34" charset="-122"/>
                        </a:rPr>
                        <a:t>Positive（TP</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a:effectLst/>
                          <a:latin typeface="微软雅黑" panose="020B0503020204020204" pitchFamily="34" charset="-122"/>
                          <a:ea typeface="微软雅黑" panose="020B0503020204020204" pitchFamily="34" charset="-122"/>
                        </a:rPr>
                        <a:t>正确</a:t>
                      </a:r>
                      <a:r>
                        <a:rPr lang="zh-CN" altLang="en-US" sz="2400" dirty="0" smtClean="0">
                          <a:effectLst/>
                          <a:latin typeface="微软雅黑" panose="020B0503020204020204" pitchFamily="34" charset="-122"/>
                          <a:ea typeface="微软雅黑" panose="020B0503020204020204" pitchFamily="34" charset="-122"/>
                        </a:rPr>
                        <a:t>肯定</a:t>
                      </a:r>
                      <a:r>
                        <a:rPr lang="en-US" altLang="zh-CN" sz="2400" dirty="0" smtClean="0">
                          <a:effectLst/>
                          <a:latin typeface="微软雅黑" panose="020B0503020204020204" pitchFamily="34" charset="-122"/>
                          <a:ea typeface="微软雅黑" panose="020B0503020204020204" pitchFamily="34" charset="-122"/>
                        </a:rPr>
                        <a:t>=0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Negative（FN</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smtClean="0">
                          <a:effectLst/>
                          <a:latin typeface="微软雅黑" panose="020B0503020204020204" pitchFamily="34" charset="-122"/>
                          <a:ea typeface="微软雅黑" panose="020B0503020204020204" pitchFamily="34" charset="-122"/>
                        </a:rPr>
                        <a:t>漏报</a:t>
                      </a:r>
                      <a:r>
                        <a:rPr lang="en-US" altLang="zh-CN" sz="2400" dirty="0" smtClean="0">
                          <a:effectLst/>
                          <a:latin typeface="微软雅黑" panose="020B0503020204020204" pitchFamily="34" charset="-122"/>
                          <a:ea typeface="微软雅黑" panose="020B0503020204020204" pitchFamily="34" charset="-122"/>
                        </a:rPr>
                        <a:t>=2000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solidFill>
                            <a:srgbClr val="4F4F4F"/>
                          </a:solidFill>
                          <a:effectLst/>
                          <a:latin typeface="微软雅黑" panose="020B0503020204020204" pitchFamily="34" charset="-122"/>
                          <a:ea typeface="微软雅黑" panose="020B0503020204020204" pitchFamily="34" charset="-122"/>
                        </a:rPr>
                        <a:t>TP + FN = 2000</a:t>
                      </a:r>
                      <a:endParaRPr 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r>
                        <a:rPr lang="zh-CN" altLang="en-US" sz="2400">
                          <a:effectLst/>
                          <a:latin typeface="微软雅黑" panose="020B0503020204020204" pitchFamily="34" charset="-122"/>
                          <a:ea typeface="微软雅黑" panose="020B0503020204020204" pitchFamily="34" charset="-122"/>
                        </a:rPr>
                        <a:t>（实际不流失）</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Positive（FP</a:t>
                      </a:r>
                      <a:r>
                        <a:rPr lang="en-US" sz="2400" dirty="0">
                          <a:effectLst/>
                          <a:latin typeface="微软雅黑" panose="020B0503020204020204" pitchFamily="34" charset="-122"/>
                          <a:ea typeface="微软雅黑" panose="020B0503020204020204" pitchFamily="34" charset="-122"/>
                        </a:rPr>
                        <a:t>)</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smtClean="0">
                          <a:effectLst/>
                          <a:latin typeface="微软雅黑" panose="020B0503020204020204" pitchFamily="34" charset="-122"/>
                          <a:ea typeface="微软雅黑" panose="020B0503020204020204" pitchFamily="34" charset="-122"/>
                        </a:rPr>
                        <a:t>虚报</a:t>
                      </a:r>
                      <a:r>
                        <a:rPr lang="en-US" altLang="zh-CN" sz="2400" dirty="0" smtClean="0">
                          <a:effectLst/>
                          <a:latin typeface="微软雅黑" panose="020B0503020204020204" pitchFamily="34" charset="-122"/>
                          <a:ea typeface="微软雅黑" panose="020B0503020204020204" pitchFamily="34" charset="-122"/>
                        </a:rPr>
                        <a:t>=0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Negative(TN)</a:t>
                      </a:r>
                      <a:endParaRPr lang="en-US" sz="2400" dirty="0">
                        <a:effectLst/>
                        <a:latin typeface="微软雅黑" panose="020B0503020204020204" pitchFamily="34" charset="-122"/>
                        <a:ea typeface="微软雅黑" panose="020B0503020204020204" pitchFamily="34" charset="-122"/>
                      </a:endParaRPr>
                    </a:p>
                    <a:p>
                      <a:pPr algn="ctr" fontAlgn="t"/>
                      <a:r>
                        <a:rPr lang="zh-CN" altLang="en-US" sz="2400" dirty="0" smtClean="0">
                          <a:effectLst/>
                          <a:latin typeface="微软雅黑" panose="020B0503020204020204" pitchFamily="34" charset="-122"/>
                          <a:ea typeface="微软雅黑" panose="020B0503020204020204" pitchFamily="34" charset="-122"/>
                        </a:rPr>
                        <a:t>正确否定</a:t>
                      </a:r>
                      <a:r>
                        <a:rPr lang="en-US" altLang="zh-CN" sz="2400" dirty="0" smtClean="0">
                          <a:effectLst/>
                          <a:latin typeface="微软雅黑" panose="020B0503020204020204" pitchFamily="34" charset="-122"/>
                          <a:ea typeface="微软雅黑" panose="020B0503020204020204" pitchFamily="34" charset="-122"/>
                        </a:rPr>
                        <a:t>=5000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FP + TN = 5000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644071" y="1480457"/>
                <a:ext cx="10488386" cy="501078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分类</a:t>
                </a:r>
                <a:r>
                  <a:rPr lang="zh-CN" altLang="en-US" sz="2400" b="1" dirty="0">
                    <a:latin typeface="微软雅黑" panose="020B0503020204020204" pitchFamily="34" charset="-122"/>
                    <a:ea typeface="微软雅黑" panose="020B0503020204020204" pitchFamily="34" charset="-122"/>
                  </a:rPr>
                  <a:t>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命中率</a:t>
                </a:r>
                <a:r>
                  <a:rPr lang="zh-CN" altLang="en-US" sz="2400" dirty="0">
                    <a:latin typeface="微软雅黑" panose="020B0503020204020204" pitchFamily="34" charset="-122"/>
                    <a:ea typeface="微软雅黑" panose="020B0503020204020204" pitchFamily="34" charset="-122"/>
                  </a:rPr>
                  <a:t>计算的便是在所有</a:t>
                </a:r>
                <a:r>
                  <a:rPr lang="zh-CN" altLang="en-US" sz="2400" b="1" dirty="0">
                    <a:latin typeface="微软雅黑" panose="020B0503020204020204" pitchFamily="34" charset="-122"/>
                    <a:ea typeface="微软雅黑" panose="020B0503020204020204" pitchFamily="34" charset="-122"/>
                  </a:rPr>
                  <a:t>实际流失</a:t>
                </a:r>
                <a:r>
                  <a:rPr lang="zh-CN" altLang="en-US" sz="2400" dirty="0">
                    <a:latin typeface="微软雅黑" panose="020B0503020204020204" pitchFamily="34" charset="-122"/>
                    <a:ea typeface="微软雅黑" panose="020B0503020204020204" pitchFamily="34" charset="-122"/>
                  </a:rPr>
                  <a:t>的人中，</a:t>
                </a:r>
                <a:r>
                  <a:rPr lang="zh-CN" altLang="en-US" sz="2400" b="1" dirty="0">
                    <a:latin typeface="微软雅黑" panose="020B0503020204020204" pitchFamily="34" charset="-122"/>
                    <a:ea typeface="微软雅黑" panose="020B0503020204020204" pitchFamily="34" charset="-122"/>
                  </a:rPr>
                  <a:t>预测为流失</a:t>
                </a:r>
                <a:r>
                  <a:rPr lang="zh-CN" altLang="en-US" sz="2400" dirty="0">
                    <a:latin typeface="微软雅黑" panose="020B0503020204020204" pitchFamily="34" charset="-122"/>
                    <a:ea typeface="微软雅黑" panose="020B0503020204020204" pitchFamily="34" charset="-122"/>
                  </a:rPr>
                  <a:t>的比例，也称真正率或召回率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假警报率则是计算在所有</a:t>
                </a:r>
                <a:r>
                  <a:rPr lang="zh-CN" altLang="en-US" sz="2400" b="1" dirty="0">
                    <a:latin typeface="微软雅黑" panose="020B0503020204020204" pitchFamily="34" charset="-122"/>
                    <a:ea typeface="微软雅黑" panose="020B0503020204020204" pitchFamily="34" charset="-122"/>
                  </a:rPr>
                  <a:t>实际没有流失</a:t>
                </a:r>
                <a:r>
                  <a:rPr lang="zh-CN" altLang="en-US" sz="2400" dirty="0">
                    <a:latin typeface="微软雅黑" panose="020B0503020204020204" pitchFamily="34" charset="-122"/>
                    <a:ea typeface="微软雅黑" panose="020B0503020204020204" pitchFamily="34" charset="-122"/>
                  </a:rPr>
                  <a:t>的人当中，</a:t>
                </a:r>
                <a:r>
                  <a:rPr lang="zh-CN" altLang="en-US" sz="2400" b="1" dirty="0">
                    <a:latin typeface="微软雅黑" panose="020B0503020204020204" pitchFamily="34" charset="-122"/>
                    <a:ea typeface="微软雅黑" panose="020B0503020204020204" pitchFamily="34" charset="-122"/>
                  </a:rPr>
                  <a:t>预测为流失</a:t>
                </a:r>
                <a:r>
                  <a:rPr lang="zh-CN" altLang="en-US" sz="2400" dirty="0">
                    <a:latin typeface="微软雅黑" panose="020B0503020204020204" pitchFamily="34" charset="-122"/>
                    <a:ea typeface="微软雅黑" panose="020B0503020204020204" pitchFamily="34" charset="-122"/>
                  </a:rPr>
                  <a:t>的比例，也称假正率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加深大家的理解，笔者绘制了如下的图片方便大家记忆</a:t>
                </a:r>
                <a:r>
                  <a:rPr lang="zh-CN" altLang="en-US" sz="2400" dirty="0" smtClean="0"/>
                  <a:t>：</a:t>
                </a:r>
                <a:endParaRPr lang="en-US" altLang="zh-CN" sz="2400" dirty="0" smtClean="0"/>
              </a:p>
              <a:p>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a:ea typeface="微软雅黑" panose="020B0503020204020204" pitchFamily="34" charset="-122"/>
                        </a:rPr>
                        <m:t>命中率</m:t>
                      </m:r>
                      <m:d>
                        <m:dPr>
                          <m:ctrlPr>
                            <a:rPr lang="en-US" altLang="zh-CN" sz="2400" i="1">
                              <a:latin typeface="Cambria Math" panose="02040503050406030204"/>
                              <a:ea typeface="微软雅黑" panose="020B0503020204020204" pitchFamily="34" charset="-122"/>
                            </a:rPr>
                          </m:ctrlPr>
                        </m:dPr>
                        <m:e>
                          <m:r>
                            <a:rPr lang="en-US" altLang="zh-CN" sz="2400" i="1">
                              <a:latin typeface="Cambria Math" panose="02040503050406030204"/>
                              <a:ea typeface="微软雅黑" panose="020B0503020204020204" pitchFamily="34" charset="-122"/>
                            </a:rPr>
                            <m:t>𝑇𝑃𝑅</m:t>
                          </m:r>
                        </m:e>
                      </m:d>
                      <m:r>
                        <a:rPr lang="en-US" altLang="zh-CN" sz="2400" i="1">
                          <a:latin typeface="Cambria Math" panose="02040503050406030204"/>
                          <a:ea typeface="微软雅黑" panose="020B0503020204020204" pitchFamily="34" charset="-122"/>
                        </a:rPr>
                        <m:t>=</m:t>
                      </m:r>
                      <m:f>
                        <m:fPr>
                          <m:ctrlPr>
                            <a:rPr lang="en-US" altLang="zh-CN" sz="2400" b="0" i="1" smtClean="0">
                              <a:latin typeface="Cambria Math" panose="02040503050406030204"/>
                              <a:ea typeface="微软雅黑" panose="020B0503020204020204" pitchFamily="34" charset="-122"/>
                            </a:rPr>
                          </m:ctrlPr>
                        </m:fPr>
                        <m:num>
                          <m:r>
                            <a:rPr lang="zh-CN" altLang="en-US" sz="2400" i="1">
                              <a:latin typeface="Cambria Math" panose="02040503050406030204"/>
                              <a:ea typeface="微软雅黑" panose="020B0503020204020204" pitchFamily="34" charset="-122"/>
                            </a:rPr>
                            <m:t>预测为流失</m:t>
                          </m:r>
                          <m:r>
                            <a:rPr lang="zh-CN" altLang="en-US" sz="2400" i="1">
                              <a:latin typeface="Cambria Math" panose="02040503050406030204"/>
                              <a:ea typeface="微软雅黑" panose="020B0503020204020204" pitchFamily="34" charset="-122"/>
                            </a:rPr>
                            <m:t>且实际流失的人</m:t>
                          </m:r>
                        </m:num>
                        <m:den>
                          <m:r>
                            <a:rPr lang="zh-CN" altLang="en-US" sz="2400" i="1">
                              <a:latin typeface="Cambria Math" panose="02040503050406030204"/>
                              <a:ea typeface="微软雅黑" panose="020B0503020204020204" pitchFamily="34" charset="-122"/>
                            </a:rPr>
                            <m:t>实际流失的人</m:t>
                          </m:r>
                        </m:den>
                      </m:f>
                    </m:oMath>
                  </m:oMathPara>
                </a14:m>
                <a:endParaRPr lang="en-US" altLang="zh-CN" sz="2400" b="0" i="1"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a:ea typeface="微软雅黑" panose="020B0503020204020204" pitchFamily="34" charset="-122"/>
                        </a:rPr>
                        <m:t>假警报率</m:t>
                      </m:r>
                      <m:r>
                        <a:rPr lang="en-US" altLang="zh-CN" sz="2400" b="0" i="1" dirty="0" smtClean="0">
                          <a:latin typeface="Cambria Math" panose="02040503050406030204"/>
                          <a:ea typeface="微软雅黑" panose="020B0503020204020204" pitchFamily="34" charset="-122"/>
                        </a:rPr>
                        <m:t>(</m:t>
                      </m:r>
                      <m:r>
                        <m:rPr>
                          <m:nor/>
                        </m:rPr>
                        <a:rPr lang="en-US" altLang="zh-CN" sz="2400" i="1" dirty="0">
                          <a:latin typeface="微软雅黑" panose="020B0503020204020204" pitchFamily="34" charset="-122"/>
                          <a:ea typeface="微软雅黑" panose="020B0503020204020204" pitchFamily="34" charset="-122"/>
                        </a:rPr>
                        <m:t>FPR</m:t>
                      </m:r>
                      <m:r>
                        <m:rPr>
                          <m:nor/>
                        </m:rPr>
                        <a:rPr lang="en-US" altLang="zh-CN" sz="2400" i="1" dirty="0">
                          <a:latin typeface="微软雅黑" panose="020B0503020204020204" pitchFamily="34" charset="-122"/>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m:rPr>
                              <m:nor/>
                            </m:rPr>
                            <a:rPr lang="zh-CN" altLang="en-US" sz="2400" i="1" dirty="0">
                              <a:latin typeface="微软雅黑" panose="020B0503020204020204" pitchFamily="34" charset="-122"/>
                              <a:ea typeface="微软雅黑" panose="020B0503020204020204" pitchFamily="34" charset="-122"/>
                            </a:rPr>
                            <m:t>预测为流失</m:t>
                          </m:r>
                          <m:r>
                            <m:rPr>
                              <m:nor/>
                            </m:rPr>
                            <a:rPr lang="zh-CN" altLang="en-US" sz="2400" b="1" i="1" dirty="0">
                              <a:latin typeface="微软雅黑" panose="020B0503020204020204" pitchFamily="34" charset="-122"/>
                              <a:ea typeface="微软雅黑" panose="020B0503020204020204" pitchFamily="34" charset="-122"/>
                            </a:rPr>
                            <m:t>但</m:t>
                          </m:r>
                          <m:r>
                            <m:rPr>
                              <m:nor/>
                            </m:rPr>
                            <a:rPr lang="zh-CN" altLang="en-US" sz="2400" i="1" dirty="0">
                              <a:latin typeface="微软雅黑" panose="020B0503020204020204" pitchFamily="34" charset="-122"/>
                              <a:ea typeface="微软雅黑" panose="020B0503020204020204" pitchFamily="34" charset="-122"/>
                            </a:rPr>
                            <m:t>实际未流失的人</m:t>
                          </m:r>
                        </m:num>
                        <m:den>
                          <m:r>
                            <a:rPr lang="zh-CN" altLang="en-US" sz="2400">
                              <a:latin typeface="Cambria Math" panose="02040503050406030204"/>
                              <a:ea typeface="微软雅黑" panose="020B0503020204020204" pitchFamily="34" charset="-122"/>
                            </a:rPr>
                            <m:t>实际</m:t>
                          </m:r>
                          <m:r>
                            <m:rPr>
                              <m:nor/>
                            </m:rPr>
                            <a:rPr lang="zh-CN" altLang="en-US" sz="2400" dirty="0">
                              <a:latin typeface="微软雅黑" panose="020B0503020204020204" pitchFamily="34" charset="-122"/>
                              <a:ea typeface="微软雅黑" panose="020B0503020204020204" pitchFamily="34" charset="-122"/>
                            </a:rPr>
                            <m:t>未</m:t>
                          </m:r>
                          <m:r>
                            <a:rPr lang="zh-CN" altLang="en-US" sz="2400">
                              <a:latin typeface="Cambria Math" panose="02040503050406030204"/>
                              <a:ea typeface="微软雅黑" panose="020B0503020204020204" pitchFamily="34" charset="-122"/>
                            </a:rPr>
                            <m:t>流失的人</m:t>
                          </m:r>
                        </m:den>
                      </m:f>
                    </m:oMath>
                  </m:oMathPara>
                </a14:m>
                <a:endParaRPr lang="zh-CN" altLang="en-US" sz="2400" i="1"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644071" y="1480457"/>
                <a:ext cx="10488386" cy="5010785"/>
              </a:xfrm>
              <a:prstGeom prst="rect">
                <a:avLst/>
              </a:prstGeom>
              <a:blipFill rotWithShape="1">
                <a:blip r:embed="rId1"/>
                <a:stretch>
                  <a:fillRect l="-2" t="-5" r="3" b="5"/>
                </a:stretch>
              </a:blipFill>
            </p:spPr>
            <p:txBody>
              <a:bodyPr/>
              <a:lstStyle/>
              <a:p>
                <a:r>
                  <a:rPr lang="zh-CN" altLang="en-US">
                    <a:noFill/>
                  </a:rPr>
                  <a:t> </a:t>
                </a:r>
              </a:p>
            </p:txBody>
          </p:sp>
        </mc:Fallback>
      </mc:AlternateContent>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7"/>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503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个优秀的客户违约预测模型，我们希望</a:t>
            </a:r>
            <a:r>
              <a:rPr lang="zh-CN" altLang="en-US" sz="2400" b="1" dirty="0">
                <a:latin typeface="微软雅黑" panose="020B0503020204020204" pitchFamily="34" charset="-122"/>
                <a:ea typeface="微软雅黑" panose="020B0503020204020204" pitchFamily="34" charset="-122"/>
              </a:rPr>
              <a:t>命中率（</a:t>
            </a:r>
            <a:r>
              <a:rPr lang="en-US" altLang="zh-CN" sz="2400" b="1" dirty="0">
                <a:latin typeface="微软雅黑" panose="020B0503020204020204" pitchFamily="34" charset="-122"/>
                <a:ea typeface="微软雅黑" panose="020B0503020204020204" pitchFamily="34" charset="-122"/>
              </a:rPr>
              <a:t>TPR</a:t>
            </a:r>
            <a:r>
              <a:rPr lang="zh-CN" altLang="en-US" sz="2400" b="1" dirty="0">
                <a:latin typeface="微软雅黑" panose="020B0503020204020204" pitchFamily="34" charset="-122"/>
                <a:ea typeface="微软雅黑" panose="020B0503020204020204" pitchFamily="34" charset="-122"/>
              </a:rPr>
              <a:t>）尽可能的高</a:t>
            </a:r>
            <a:r>
              <a:rPr lang="zh-CN" altLang="en-US" sz="2400" dirty="0">
                <a:latin typeface="微软雅黑" panose="020B0503020204020204" pitchFamily="34" charset="-122"/>
                <a:ea typeface="微软雅黑" panose="020B0503020204020204" pitchFamily="34" charset="-122"/>
              </a:rPr>
              <a:t>，即能尽可能地揪出坏人，同时</a:t>
            </a:r>
            <a:r>
              <a:rPr lang="zh-CN" altLang="en-US" sz="2400" b="1" dirty="0">
                <a:latin typeface="微软雅黑" panose="020B0503020204020204" pitchFamily="34" charset="-122"/>
                <a:ea typeface="微软雅黑" panose="020B0503020204020204" pitchFamily="34" charset="-122"/>
              </a:rPr>
              <a:t>也希望假警报率（</a:t>
            </a:r>
            <a:r>
              <a:rPr lang="en-US" altLang="zh-CN" sz="2400" b="1" dirty="0">
                <a:latin typeface="微软雅黑" panose="020B0503020204020204" pitchFamily="34" charset="-122"/>
                <a:ea typeface="微软雅黑" panose="020B0503020204020204" pitchFamily="34" charset="-122"/>
              </a:rPr>
              <a:t>FPR</a:t>
            </a:r>
            <a:r>
              <a:rPr lang="zh-CN" altLang="en-US" sz="2400" b="1" dirty="0">
                <a:latin typeface="微软雅黑" panose="020B0503020204020204" pitchFamily="34" charset="-122"/>
                <a:ea typeface="微软雅黑" panose="020B0503020204020204" pitchFamily="34" charset="-122"/>
              </a:rPr>
              <a:t>）能尽可能的低</a:t>
            </a:r>
            <a:r>
              <a:rPr lang="zh-CN" altLang="en-US" sz="2400" dirty="0">
                <a:latin typeface="微软雅黑" panose="020B0503020204020204" pitchFamily="34" charset="-122"/>
                <a:ea typeface="微软雅黑" panose="020B0503020204020204" pitchFamily="34" charset="-122"/>
              </a:rPr>
              <a:t>，即不要误伤好人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然而</a:t>
            </a:r>
            <a:r>
              <a:rPr lang="zh-CN" altLang="en-US" sz="2400" b="1" dirty="0">
                <a:latin typeface="微软雅黑" panose="020B0503020204020204" pitchFamily="34" charset="-122"/>
                <a:ea typeface="微软雅黑" panose="020B0503020204020204" pitchFamily="34" charset="-122"/>
              </a:rPr>
              <a:t>这两者往往成正相关性</a:t>
            </a:r>
            <a:r>
              <a:rPr lang="zh-CN" altLang="en-US" sz="2400" dirty="0">
                <a:latin typeface="微软雅黑" panose="020B0503020204020204" pitchFamily="34" charset="-122"/>
                <a:ea typeface="微软雅黑" panose="020B0503020204020204" pitchFamily="34" charset="-122"/>
              </a:rPr>
              <a:t>，因为一旦当调高阈值，比如认为违约率超过</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的才认定</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流失</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那么会导致假警报率很低，但是命中率也很</a:t>
            </a:r>
            <a:r>
              <a:rPr lang="zh-CN" altLang="en-US" sz="2400" dirty="0" smtClean="0">
                <a:latin typeface="微软雅黑" panose="020B0503020204020204" pitchFamily="34" charset="-122"/>
                <a:ea typeface="微软雅黑" panose="020B0503020204020204" pitchFamily="34" charset="-122"/>
              </a:rPr>
              <a:t>低。</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如果降低阈值的话，比如认为违约率超过</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就认定</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流失</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那么命中率就会很高，但是假警报率也会很高</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4421415" cy="452310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因此</a:t>
            </a:r>
            <a:r>
              <a:rPr lang="zh-CN" altLang="en-US" sz="2400" dirty="0">
                <a:latin typeface="微软雅黑" panose="020B0503020204020204" pitchFamily="34" charset="-122"/>
                <a:ea typeface="微软雅黑" panose="020B0503020204020204" pitchFamily="34" charset="-122"/>
              </a:rPr>
              <a:t>为了衡量一个模型的优劣</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科学家</a:t>
            </a:r>
            <a:r>
              <a:rPr lang="zh-CN" altLang="en-US" sz="2400" b="1" dirty="0">
                <a:latin typeface="微软雅黑" panose="020B0503020204020204" pitchFamily="34" charset="-122"/>
                <a:ea typeface="微软雅黑" panose="020B0503020204020204" pitchFamily="34" charset="-122"/>
              </a:rPr>
              <a:t>根据不同阈值下的命中率和假警报率绘制了如下的曲线图，称之为</a:t>
            </a:r>
            <a:r>
              <a:rPr lang="en-US" altLang="zh-CN" sz="2400" b="1" dirty="0">
                <a:latin typeface="微软雅黑" panose="020B0503020204020204" pitchFamily="34" charset="-122"/>
                <a:ea typeface="微软雅黑" panose="020B0503020204020204" pitchFamily="34" charset="-122"/>
              </a:rPr>
              <a:t>ROC</a:t>
            </a:r>
            <a:r>
              <a:rPr lang="zh-CN" altLang="en-US" sz="2400" b="1" dirty="0" smtClean="0">
                <a:latin typeface="微软雅黑" panose="020B0503020204020204" pitchFamily="34" charset="-122"/>
                <a:ea typeface="微软雅黑" panose="020B0503020204020204" pitchFamily="34" charset="-122"/>
              </a:rPr>
              <a:t>曲线</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曲线的横坐标为假警报率（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），其纵坐标为命中率（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），在某一个阈值条件下，我们希望命中率能尽可能的高，而假警报率尽可能的低。</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7410" name="Picture 2" descr="https://uploader.shimo.im/f/bozEkBNukN0b0ySF.png!original"/>
          <p:cNvPicPr>
            <a:picLocks noChangeAspect="1" noChangeArrowheads="1"/>
          </p:cNvPicPr>
          <p:nvPr/>
        </p:nvPicPr>
        <p:blipFill rotWithShape="1">
          <a:blip r:embed="rId1">
            <a:extLst>
              <a:ext uri="{28A0092B-C50C-407E-A947-70E740481C1C}">
                <a14:useLocalDpi xmlns:a14="http://schemas.microsoft.com/office/drawing/2010/main" val="0"/>
              </a:ext>
            </a:extLst>
          </a:blip>
          <a:srcRect l="4121" t="2022" r="15436" b="4828"/>
          <a:stretch>
            <a:fillRect/>
          </a:stretch>
        </p:blipFill>
        <p:spPr bwMode="auto">
          <a:xfrm>
            <a:off x="5239657" y="1758344"/>
            <a:ext cx="5863771" cy="481233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举例来说，某一检测样本总量为</a:t>
            </a:r>
            <a:r>
              <a:rPr lang="en-US" altLang="zh-CN" sz="2400" dirty="0" smtClean="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流失客户为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人，当阈值为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的时候，即流失概率超过</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的时候即认为客户会流失时，模型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预测出来的流失客户都是</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预测流失的</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人中有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人的确流失，有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人属于误判，那么命中率达</a:t>
            </a:r>
            <a:r>
              <a:rPr lang="en-US" altLang="zh-CN" sz="2400" dirty="0">
                <a:latin typeface="微软雅黑" panose="020B0503020204020204" pitchFamily="34" charset="-122"/>
                <a:ea typeface="微软雅黑" panose="020B0503020204020204" pitchFamily="34" charset="-122"/>
              </a:rPr>
              <a:t>10/20=50%</a:t>
            </a:r>
            <a:r>
              <a:rPr lang="zh-CN" altLang="en-US" sz="2400" dirty="0">
                <a:latin typeface="微软雅黑" panose="020B0503020204020204" pitchFamily="34" charset="-122"/>
                <a:ea typeface="微软雅黑" panose="020B0503020204020204" pitchFamily="34" charset="-122"/>
              </a:rPr>
              <a:t>，此时假警报率为</a:t>
            </a:r>
            <a:r>
              <a:rPr lang="en-US" altLang="zh-CN" sz="2400" dirty="0">
                <a:latin typeface="微软雅黑" panose="020B0503020204020204" pitchFamily="34" charset="-122"/>
                <a:ea typeface="微软雅黑" panose="020B0503020204020204" pitchFamily="34" charset="-122"/>
              </a:rPr>
              <a:t>5/80=6.25</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预测流失的</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人中只有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人的确流失，有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人属于误判，那么其命中率为</a:t>
            </a:r>
            <a:r>
              <a:rPr lang="en-US" altLang="zh-CN" sz="2400" dirty="0">
                <a:latin typeface="微软雅黑" panose="020B0503020204020204" pitchFamily="34" charset="-122"/>
                <a:ea typeface="微软雅黑" panose="020B0503020204020204" pitchFamily="34" charset="-122"/>
              </a:rPr>
              <a:t>5/20=25%</a:t>
            </a:r>
            <a:r>
              <a:rPr lang="zh-CN" altLang="en-US" sz="2400" dirty="0">
                <a:latin typeface="微软雅黑" panose="020B0503020204020204" pitchFamily="34" charset="-122"/>
                <a:ea typeface="微软雅黑" panose="020B0503020204020204" pitchFamily="34" charset="-122"/>
              </a:rPr>
              <a:t>，假警报率为</a:t>
            </a:r>
            <a:r>
              <a:rPr lang="en-US" altLang="zh-CN" sz="2400" dirty="0">
                <a:latin typeface="微软雅黑" panose="020B0503020204020204" pitchFamily="34" charset="-122"/>
                <a:ea typeface="微软雅黑" panose="020B0503020204020204" pitchFamily="34" charset="-122"/>
              </a:rPr>
              <a:t>10/80=12.5%</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的命中率是模型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倍，假警报率是模型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的一半，因此我们认为模型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是一个较优的模型</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把假警报率理解为代价的话，那么命中率就是收益，所以也可以说在相同阈值的情况下，我们希望假警报率（代价）尽量小的情况下，命中率（收益）尽量的高，该思想反映在图形上就是这个曲线尽可能的陡峭，曲线越靠近左上角说明在同样的阈值条件下，命中率越高，假警报率越小，模型越完善。换一个角度来理解，一个完美的模型是在不同的阈值下，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都接近于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，而命中率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接近于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，该特征反映在图形上，就是曲线非常接近（</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）这个点，也即曲线非常陡峭。</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632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代码实现</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这里简单提一下如何通过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查看混淆矩阵，代码如下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第一行为实际分类为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的数量，第二行为实际分类为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的数量；第一列为预测分类为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的数量，第二列为预测分类为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的数量。我们用如下代码给表格添加行列索引：</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8987" y="2311454"/>
            <a:ext cx="6434026" cy="95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507" y="5027048"/>
            <a:ext cx="8256986" cy="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15498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的结果：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看到实际流失的</a:t>
            </a:r>
            <a:r>
              <a:rPr lang="en-US" altLang="zh-CN" sz="2400" dirty="0">
                <a:latin typeface="微软雅黑" panose="020B0503020204020204" pitchFamily="34" charset="-122"/>
                <a:ea typeface="微软雅黑" panose="020B0503020204020204" pitchFamily="34" charset="-122"/>
              </a:rPr>
              <a:t>348</a:t>
            </a:r>
            <a:r>
              <a:rPr lang="zh-CN" altLang="en-US" sz="2400" dirty="0">
                <a:latin typeface="微软雅黑" panose="020B0503020204020204" pitchFamily="34" charset="-122"/>
                <a:ea typeface="微软雅黑" panose="020B0503020204020204" pitchFamily="34" charset="-122"/>
              </a:rPr>
              <a:t>人中（</a:t>
            </a:r>
            <a:r>
              <a:rPr lang="en-US" altLang="zh-CN" sz="2400" dirty="0">
                <a:latin typeface="微软雅黑" panose="020B0503020204020204" pitchFamily="34" charset="-122"/>
                <a:ea typeface="微软雅黑" panose="020B0503020204020204" pitchFamily="34" charset="-122"/>
              </a:rPr>
              <a:t>192+156</a:t>
            </a:r>
            <a:r>
              <a:rPr lang="zh-CN" altLang="en-US" sz="2400" dirty="0">
                <a:latin typeface="微软雅黑" panose="020B0503020204020204" pitchFamily="34" charset="-122"/>
                <a:ea typeface="微软雅黑" panose="020B0503020204020204" pitchFamily="34" charset="-122"/>
              </a:rPr>
              <a:t>）中有</a:t>
            </a:r>
            <a:r>
              <a:rPr lang="en-US" altLang="zh-CN" sz="2400" dirty="0">
                <a:latin typeface="微软雅黑" panose="020B0503020204020204" pitchFamily="34" charset="-122"/>
                <a:ea typeface="微软雅黑" panose="020B0503020204020204" pitchFamily="34" charset="-122"/>
              </a:rPr>
              <a:t>156</a:t>
            </a:r>
            <a:r>
              <a:rPr lang="zh-CN" altLang="en-US" sz="2400" dirty="0">
                <a:latin typeface="微软雅黑" panose="020B0503020204020204" pitchFamily="34" charset="-122"/>
                <a:ea typeface="微软雅黑" panose="020B0503020204020204" pitchFamily="34" charset="-122"/>
              </a:rPr>
              <a:t>人被准确预测，因此命中率（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，实际未流失的</a:t>
            </a:r>
            <a:r>
              <a:rPr lang="en-US" altLang="zh-CN" sz="2400" dirty="0">
                <a:latin typeface="微软雅黑" panose="020B0503020204020204" pitchFamily="34" charset="-122"/>
                <a:ea typeface="微软雅黑" panose="020B0503020204020204" pitchFamily="34" charset="-122"/>
              </a:rPr>
              <a:t>1061</a:t>
            </a:r>
            <a:r>
              <a:rPr lang="zh-CN" altLang="en-US" sz="2400" dirty="0">
                <a:latin typeface="微软雅黑" panose="020B0503020204020204" pitchFamily="34" charset="-122"/>
                <a:ea typeface="微软雅黑" panose="020B0503020204020204" pitchFamily="34" charset="-122"/>
              </a:rPr>
              <a:t>人中有</a:t>
            </a:r>
            <a:r>
              <a:rPr lang="en-US" altLang="zh-CN" sz="2400" dirty="0">
                <a:latin typeface="微软雅黑" panose="020B0503020204020204" pitchFamily="34" charset="-122"/>
                <a:ea typeface="微软雅黑" panose="020B0503020204020204" pitchFamily="34" charset="-122"/>
              </a:rPr>
              <a:t>93</a:t>
            </a:r>
            <a:r>
              <a:rPr lang="zh-CN" altLang="en-US" sz="2400" dirty="0">
                <a:latin typeface="微软雅黑" panose="020B0503020204020204" pitchFamily="34" charset="-122"/>
                <a:ea typeface="微软雅黑" panose="020B0503020204020204" pitchFamily="34" charset="-122"/>
              </a:rPr>
              <a:t>人被误判为流失，因此假警报率（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8.7%</a:t>
            </a:r>
            <a:r>
              <a:rPr lang="zh-CN" altLang="en-US" sz="2400" dirty="0">
                <a:latin typeface="微软雅黑" panose="020B0503020204020204" pitchFamily="34" charset="-122"/>
                <a:ea typeface="微软雅黑" panose="020B0503020204020204" pitchFamily="34" charset="-122"/>
              </a:rPr>
              <a:t>，此外注意这里的</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都是基于</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阈值情况下的。</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373085" y="2561046"/>
          <a:ext cx="7445830" cy="1325880"/>
        </p:xfrm>
        <a:graphic>
          <a:graphicData uri="http://schemas.openxmlformats.org/drawingml/2006/table">
            <a:tbl>
              <a:tblPr>
                <a:tableStyleId>{2D5ABB26-0587-4C30-8999-92F81FD0307C}</a:tableStyleId>
              </a:tblPr>
              <a:tblGrid>
                <a:gridCol w="2491891"/>
                <a:gridCol w="2611263"/>
                <a:gridCol w="2342676"/>
              </a:tblGrid>
              <a:tr h="28575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（实际不流失）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968</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192</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156</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我们还可以通过如下代码打印查看命中率情况，而无需手动计算：</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结果如下图所示，其中</a:t>
            </a:r>
            <a:r>
              <a:rPr lang="en-US" altLang="zh-CN" sz="2400" dirty="0">
                <a:latin typeface="微软雅黑" panose="020B0503020204020204" pitchFamily="34" charset="-122"/>
                <a:ea typeface="微软雅黑" panose="020B0503020204020204" pitchFamily="34" charset="-122"/>
              </a:rPr>
              <a:t>recall</a:t>
            </a:r>
            <a:r>
              <a:rPr lang="zh-CN" altLang="en-US" sz="2400" dirty="0">
                <a:latin typeface="微软雅黑" panose="020B0503020204020204" pitchFamily="34" charset="-122"/>
                <a:ea typeface="微软雅黑" panose="020B0503020204020204" pitchFamily="34" charset="-122"/>
              </a:rPr>
              <a:t>对应的就是之前所说的命中率，也称之为召回率，可以看到对于分类为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的命中率为</a:t>
            </a:r>
            <a:r>
              <a:rPr lang="en-US" altLang="zh-CN" sz="2400" dirty="0">
                <a:latin typeface="微软雅黑" panose="020B0503020204020204" pitchFamily="34" charset="-122"/>
                <a:ea typeface="微软雅黑" panose="020B0503020204020204" pitchFamily="34" charset="-122"/>
              </a:rPr>
              <a:t>0.45</a:t>
            </a:r>
            <a:r>
              <a:rPr lang="zh-CN" altLang="en-US" sz="2400" dirty="0">
                <a:latin typeface="微软雅黑" panose="020B0503020204020204" pitchFamily="34" charset="-122"/>
                <a:ea typeface="微软雅黑" panose="020B0503020204020204" pitchFamily="34" charset="-122"/>
              </a:rPr>
              <a:t>，和我们之前手动计算的一样</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37890" name="Picture 2" descr="https://uploader.shimo.im/f/jedftRqYI18JUDCX.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0106" y="4458743"/>
            <a:ext cx="6471785" cy="1781945"/>
          </a:xfrm>
          <a:prstGeom prst="rect">
            <a:avLst/>
          </a:prstGeom>
          <a:noFill/>
          <a:extLst>
            <a:ext uri="{909E8E84-426E-40DD-AFC4-6F175D3DCCD1}">
              <a14:hiddenFill xmlns:a14="http://schemas.microsoft.com/office/drawing/2010/main">
                <a:solidFill>
                  <a:srgbClr val="FFFFFF"/>
                </a:solidFill>
              </a14:hiddenFill>
            </a:ext>
          </a:extLst>
        </p:spPr>
      </p:pic>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238" y="2297112"/>
            <a:ext cx="7165522" cy="945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下方</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accuracy</a:t>
            </a:r>
            <a:r>
              <a:rPr lang="zh-CN" altLang="en-US" sz="2400" dirty="0">
                <a:latin typeface="微软雅黑" panose="020B0503020204020204" pitchFamily="34" charset="-122"/>
                <a:ea typeface="微软雅黑" panose="020B0503020204020204" pitchFamily="34" charset="-122"/>
              </a:rPr>
              <a:t>表示的是整体的准确度，这里显示的结果为</a:t>
            </a:r>
            <a:r>
              <a:rPr lang="en-US" altLang="zh-CN" sz="2400" dirty="0">
                <a:latin typeface="微软雅黑" panose="020B0503020204020204" pitchFamily="34" charset="-122"/>
                <a:ea typeface="微软雅黑" panose="020B0503020204020204" pitchFamily="34" charset="-122"/>
              </a:rPr>
              <a:t>0.8</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4.2.3</a:t>
            </a:r>
            <a:r>
              <a:rPr lang="zh-CN" altLang="en-US" sz="2400" dirty="0">
                <a:latin typeface="微软雅黑" panose="020B0503020204020204" pitchFamily="34" charset="-122"/>
                <a:ea typeface="微软雅黑" panose="020B0503020204020204" pitchFamily="34" charset="-122"/>
              </a:rPr>
              <a:t>节中获得的</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是一致的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support</a:t>
            </a:r>
            <a:r>
              <a:rPr lang="zh-CN" altLang="en-US" sz="2400" dirty="0">
                <a:latin typeface="微软雅黑" panose="020B0503020204020204" pitchFamily="34" charset="-122"/>
                <a:ea typeface="微软雅黑" panose="020B0503020204020204" pitchFamily="34" charset="-122"/>
              </a:rPr>
              <a:t>则表示样本数量，其中</a:t>
            </a:r>
            <a:r>
              <a:rPr lang="en-US" altLang="zh-CN" sz="2400" dirty="0">
                <a:latin typeface="微软雅黑" panose="020B0503020204020204" pitchFamily="34" charset="-122"/>
                <a:ea typeface="微软雅黑" panose="020B0503020204020204" pitchFamily="34" charset="-122"/>
              </a:rPr>
              <a:t>1061</a:t>
            </a:r>
            <a:r>
              <a:rPr lang="zh-CN" altLang="en-US" sz="2400" dirty="0">
                <a:latin typeface="微软雅黑" panose="020B0503020204020204" pitchFamily="34" charset="-122"/>
                <a:ea typeface="微软雅黑" panose="020B0503020204020204" pitchFamily="34" charset="-122"/>
              </a:rPr>
              <a:t>表示实际分类</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的样本数，</a:t>
            </a:r>
            <a:r>
              <a:rPr lang="en-US" altLang="zh-CN" sz="2400" dirty="0">
                <a:latin typeface="微软雅黑" panose="020B0503020204020204" pitchFamily="34" charset="-122"/>
                <a:ea typeface="微软雅黑" panose="020B0503020204020204" pitchFamily="34" charset="-122"/>
              </a:rPr>
              <a:t>348</a:t>
            </a:r>
            <a:r>
              <a:rPr lang="zh-CN" altLang="en-US" sz="2400" dirty="0">
                <a:latin typeface="微软雅黑" panose="020B0503020204020204" pitchFamily="34" charset="-122"/>
                <a:ea typeface="微软雅黑" panose="020B0503020204020204" pitchFamily="34" charset="-122"/>
              </a:rPr>
              <a:t>为实际分类为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的样本数，</a:t>
            </a:r>
            <a:r>
              <a:rPr lang="en-US" altLang="zh-CN" sz="2400" dirty="0">
                <a:latin typeface="微软雅黑" panose="020B0503020204020204" pitchFamily="34" charset="-122"/>
                <a:ea typeface="微软雅黑" panose="020B0503020204020204" pitchFamily="34" charset="-122"/>
              </a:rPr>
              <a:t>1409</a:t>
            </a:r>
            <a:r>
              <a:rPr lang="zh-CN" altLang="en-US" sz="2400" dirty="0">
                <a:latin typeface="微软雅黑" panose="020B0503020204020204" pitchFamily="34" charset="-122"/>
                <a:ea typeface="微软雅黑" panose="020B0503020204020204" pitchFamily="34" charset="-122"/>
              </a:rPr>
              <a:t>则表示测试集全部样本数。</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838200" y="3656588"/>
              <a:ext cx="10515600" cy="2057400"/>
            </p:xfrm>
            <a:graphic>
              <a:graphicData uri="http://schemas.openxmlformats.org/drawingml/2006/table">
                <a:tbl>
                  <a:tblPr>
                    <a:tableStyleId>{2D5ABB26-0587-4C30-8999-92F81FD0307C}</a:tableStyleId>
                  </a:tblPr>
                  <a:tblGrid>
                    <a:gridCol w="2587171"/>
                    <a:gridCol w="3004458"/>
                    <a:gridCol w="4923971"/>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名称</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公式</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含义</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精准</a:t>
                          </a:r>
                          <a:r>
                            <a:rPr lang="zh-CN" altLang="en-US" sz="2400" dirty="0" smtClean="0">
                              <a:effectLst/>
                              <a:latin typeface="微软雅黑" panose="020B0503020204020204" pitchFamily="34" charset="-122"/>
                              <a:ea typeface="微软雅黑" panose="020B0503020204020204" pitchFamily="34" charset="-122"/>
                            </a:rPr>
                            <a:t>率 </a:t>
                          </a:r>
                          <a:r>
                            <a:rPr lang="en-US" altLang="zh-CN" sz="2400" dirty="0" smtClean="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precision)</a:t>
                          </a:r>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14:m>
                            <m:oMathPara xmlns:m="http://schemas.openxmlformats.org/officeDocument/2006/math">
                              <m:oMathParaPr>
                                <m:jc m:val="centerGroup"/>
                              </m:oMathParaPr>
                              <m:oMath xmlns:m="http://schemas.openxmlformats.org/officeDocument/2006/math">
                                <m:f>
                                  <m:fPr>
                                    <m:ctrlPr>
                                      <a:rPr lang="en-US" sz="2400" dirty="0" smtClean="0">
                                        <a:effectLst/>
                                      </a:rPr>
                                    </m:ctrlPr>
                                  </m:fPr>
                                  <m:num>
                                    <m:r>
                                      <a:rPr lang="en-US" sz="2400" dirty="0" smtClean="0">
                                        <a:effectLst/>
                                        <a:latin typeface="Cambria Math" panose="02040503050406030204" charset="0"/>
                                      </a:rPr>
                                      <m:t>𝑇𝑃</m:t>
                                    </m:r>
                                  </m:num>
                                  <m:den>
                                    <m:r>
                                      <a:rPr lang="en-US" altLang="zh-CN" sz="2400" dirty="0" smtClean="0">
                                        <a:effectLst/>
                                        <a:latin typeface="Cambria Math" panose="02040503050406030204" charset="0"/>
                                      </a:rPr>
                                      <m:t>𝑇𝑃</m:t>
                                    </m:r>
                                    <m:r>
                                      <a:rPr lang="en-US" altLang="zh-CN" sz="2400" dirty="0" smtClean="0">
                                        <a:effectLst/>
                                        <a:latin typeface="Cambria Math" panose="02040503050406030204" charset="0"/>
                                      </a:rPr>
                                      <m:t>+</m:t>
                                    </m:r>
                                    <m:r>
                                      <a:rPr lang="en-US" altLang="zh-CN" sz="2400" dirty="0" smtClean="0">
                                        <a:effectLst/>
                                        <a:latin typeface="Cambria Math" panose="02040503050406030204" charset="0"/>
                                      </a:rPr>
                                      <m:t>𝐹𝑃</m:t>
                                    </m:r>
                                  </m:den>
                                </m:f>
                              </m:oMath>
                            </m:oMathPara>
                          </a14:m>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预测为流失（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）中实际流失（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）的比例</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F1-score</a:t>
                          </a:r>
                          <a:endParaRPr 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14:m>
                            <m:oMathPara xmlns:m="http://schemas.openxmlformats.org/officeDocument/2006/math">
                              <m:oMathParaPr>
                                <m:jc m:val="centerGroup"/>
                              </m:oMathParaPr>
                              <m:oMath xmlns:m="http://schemas.openxmlformats.org/officeDocument/2006/math">
                                <m:f>
                                  <m:fPr>
                                    <m:ctrlPr>
                                      <a:rPr lang="en-US" altLang="zh-CN" sz="2400" dirty="0" smtClean="0">
                                        <a:effectLst/>
                                      </a:rPr>
                                    </m:ctrlPr>
                                  </m:fPr>
                                  <m:num>
                                    <m:r>
                                      <a:rPr lang="en-US" altLang="zh-CN" sz="2400" dirty="0" smtClean="0">
                                        <a:effectLst/>
                                        <a:latin typeface="Cambria Math" panose="02040503050406030204" charset="0"/>
                                      </a:rPr>
                                      <m:t>2</m:t>
                                    </m:r>
                                    <m:r>
                                      <a:rPr lang="en-US" altLang="zh-CN" sz="2400" dirty="0" smtClean="0">
                                        <a:effectLst/>
                                        <a:latin typeface="Cambria Math" panose="02040503050406030204" charset="0"/>
                                      </a:rPr>
                                      <m:t>𝑇𝑃</m:t>
                                    </m:r>
                                  </m:num>
                                  <m:den>
                                    <m:r>
                                      <a:rPr lang="en-US" altLang="zh-CN" sz="2400" dirty="0" smtClean="0">
                                        <a:effectLst/>
                                        <a:latin typeface="Cambria Math" panose="02040503050406030204" charset="0"/>
                                      </a:rPr>
                                      <m:t>2</m:t>
                                    </m:r>
                                    <m:r>
                                      <a:rPr lang="en-US" altLang="zh-CN" sz="2400" dirty="0" smtClean="0">
                                        <a:effectLst/>
                                        <a:latin typeface="Cambria Math" panose="02040503050406030204" charset="0"/>
                                      </a:rPr>
                                      <m:t>𝑇𝑃</m:t>
                                    </m:r>
                                    <m:r>
                                      <a:rPr lang="en-US" altLang="zh-CN" sz="2400" dirty="0" smtClean="0">
                                        <a:effectLst/>
                                        <a:latin typeface="Cambria Math" panose="02040503050406030204" charset="0"/>
                                      </a:rPr>
                                      <m:t>+</m:t>
                                    </m:r>
                                    <m:r>
                                      <a:rPr lang="en-US" altLang="zh-CN" sz="2400" dirty="0" smtClean="0">
                                        <a:effectLst/>
                                        <a:latin typeface="Cambria Math" panose="02040503050406030204" charset="0"/>
                                      </a:rPr>
                                      <m:t>𝐹𝑃</m:t>
                                    </m:r>
                                    <m:r>
                                      <a:rPr lang="en-US" altLang="zh-CN" sz="2400" dirty="0" smtClean="0">
                                        <a:effectLst/>
                                        <a:latin typeface="Cambria Math" panose="02040503050406030204" charset="0"/>
                                      </a:rPr>
                                      <m:t>+</m:t>
                                    </m:r>
                                    <m:r>
                                      <m:rPr>
                                        <m:sty m:val="p"/>
                                      </m:rPr>
                                      <a:rPr lang="en-US" altLang="zh-CN" sz="2400" dirty="0" smtClean="0">
                                        <a:effectLst/>
                                        <a:latin typeface="Cambria Math" panose="02040503050406030204" charset="0"/>
                                      </a:rPr>
                                      <m:t>FN</m:t>
                                    </m:r>
                                  </m:den>
                                </m:f>
                              </m:oMath>
                            </m:oMathPara>
                          </a14:m>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混合的度量，对不平衡类别比较有效</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4" name="表格 3"/>
              <p:cNvGraphicFramePr>
                <a:graphicFrameLocks noGrp="1"/>
              </p:cNvGraphicFramePr>
              <p:nvPr/>
            </p:nvGraphicFramePr>
            <p:xfrm>
              <a:off x="838200" y="3656588"/>
              <a:ext cx="10515600" cy="2057400"/>
            </p:xfrm>
            <a:graphic>
              <a:graphicData uri="http://schemas.openxmlformats.org/drawingml/2006/table">
                <a:tbl>
                  <a:tblPr>
                    <a:tableStyleId>{2D5ABB26-0587-4C30-8999-92F81FD0307C}</a:tableStyleId>
                  </a:tblPr>
                  <a:tblGrid>
                    <a:gridCol w="2587171"/>
                    <a:gridCol w="3004458"/>
                    <a:gridCol w="4923971"/>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名称</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公式</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含义</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7720">
                    <a:tc>
                      <a:txBody>
                        <a:bodyPr/>
                        <a:lstStyle/>
                        <a:p>
                          <a:pPr algn="ctr" fontAlgn="t"/>
                          <a:r>
                            <a:rPr lang="zh-CN" altLang="en-US" sz="2400" dirty="0">
                              <a:effectLst/>
                              <a:latin typeface="微软雅黑" panose="020B0503020204020204" pitchFamily="34" charset="-122"/>
                              <a:ea typeface="微软雅黑" panose="020B0503020204020204" pitchFamily="34" charset="-122"/>
                            </a:rPr>
                            <a:t>精准</a:t>
                          </a:r>
                          <a:r>
                            <a:rPr lang="zh-CN" altLang="en-US" sz="2400" dirty="0" smtClean="0">
                              <a:effectLst/>
                              <a:latin typeface="微软雅黑" panose="020B0503020204020204" pitchFamily="34" charset="-122"/>
                              <a:ea typeface="微软雅黑" panose="020B0503020204020204" pitchFamily="34" charset="-122"/>
                            </a:rPr>
                            <a:t>率 </a:t>
                          </a:r>
                          <a:r>
                            <a:rPr lang="en-US" altLang="zh-CN" sz="2400" dirty="0" smtClean="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precision)</a:t>
                          </a:r>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
                        </a:blip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预测为流失（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）中实际流失（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）的比例</a:t>
                          </a:r>
                          <a:endParaRPr lang="zh-CN" alt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7720">
                    <a:tc>
                      <a:txBody>
                        <a:bodyPr/>
                        <a:lstStyle/>
                        <a:p>
                          <a:pPr algn="ctr" fontAlgn="t"/>
                          <a:r>
                            <a:rPr lang="en-US" sz="2400">
                              <a:effectLst/>
                              <a:latin typeface="微软雅黑" panose="020B0503020204020204" pitchFamily="34" charset="-122"/>
                              <a:ea typeface="微软雅黑" panose="020B0503020204020204" pitchFamily="34" charset="-122"/>
                            </a:rPr>
                            <a:t>F1-score</a:t>
                          </a:r>
                          <a:endParaRPr lang="en-US"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
                        </a:blip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混合的度量，对不平衡类别比较有效</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3035300" y="835025"/>
            <a:ext cx="6121400" cy="518795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78460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数值比较上可以使用</a:t>
            </a:r>
            <a:r>
              <a:rPr lang="en-US" altLang="zh-CN" sz="2400" b="1" dirty="0">
                <a:latin typeface="微软雅黑" panose="020B0503020204020204" pitchFamily="34" charset="-122"/>
                <a:ea typeface="微软雅黑" panose="020B0503020204020204" pitchFamily="34" charset="-122"/>
              </a:rPr>
              <a:t>AUC</a:t>
            </a:r>
            <a:r>
              <a:rPr lang="zh-CN" altLang="en-US" sz="2400" b="1" dirty="0">
                <a:latin typeface="微软雅黑" panose="020B0503020204020204" pitchFamily="34" charset="-122"/>
                <a:ea typeface="微软雅黑" panose="020B0503020204020204" pitchFamily="34" charset="-122"/>
              </a:rPr>
              <a:t>值来衡量模型的好坏</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Area Under </a:t>
            </a:r>
            <a:r>
              <a:rPr lang="en-US" altLang="zh-CN" sz="2400" dirty="0" err="1">
                <a:latin typeface="微软雅黑" panose="020B0503020204020204" pitchFamily="34" charset="-122"/>
                <a:ea typeface="微软雅黑" panose="020B0503020204020204" pitchFamily="34" charset="-122"/>
              </a:rPr>
              <a:t>Curver</a:t>
            </a:r>
            <a:r>
              <a:rPr lang="zh-CN" altLang="en-US" sz="2400" dirty="0">
                <a:latin typeface="微软雅黑" panose="020B0503020204020204" pitchFamily="34" charset="-122"/>
                <a:ea typeface="微软雅黑" panose="020B0503020204020204" pitchFamily="34" charset="-122"/>
              </a:rPr>
              <a:t>）指在曲线下面的面积，该面积的取值范围通常为</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表示随机判断，</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则代表完美的模型。</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在商业实战中：</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值能达到</a:t>
            </a:r>
            <a:r>
              <a:rPr lang="en-US" altLang="zh-CN" sz="2400" dirty="0">
                <a:latin typeface="微软雅黑" panose="020B0503020204020204" pitchFamily="34" charset="-122"/>
                <a:ea typeface="微软雅黑" panose="020B0503020204020204" pitchFamily="34" charset="-122"/>
              </a:rPr>
              <a:t>0.75</a:t>
            </a:r>
            <a:r>
              <a:rPr lang="zh-CN" altLang="en-US" sz="2400" dirty="0">
                <a:latin typeface="微软雅黑" panose="020B0503020204020204" pitchFamily="34" charset="-122"/>
                <a:ea typeface="微软雅黑" panose="020B0503020204020204" pitchFamily="34" charset="-122"/>
              </a:rPr>
              <a:t>以上就已经可以接受了</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如果能达到</a:t>
            </a:r>
            <a:r>
              <a:rPr lang="en-US" altLang="zh-CN" sz="2400" dirty="0">
                <a:latin typeface="微软雅黑" panose="020B0503020204020204" pitchFamily="34" charset="-122"/>
                <a:ea typeface="微软雅黑" panose="020B0503020204020204" pitchFamily="34" charset="-122"/>
              </a:rPr>
              <a:t>0.85</a:t>
            </a:r>
            <a:r>
              <a:rPr lang="zh-CN" altLang="en-US" sz="2400" dirty="0">
                <a:latin typeface="微软雅黑" panose="020B0503020204020204" pitchFamily="34" charset="-122"/>
                <a:ea typeface="微软雅黑" panose="020B0503020204020204" pitchFamily="34" charset="-122"/>
              </a:rPr>
              <a:t>以上，则为非常不错的模型了</a:t>
            </a:r>
            <a:endParaRPr lang="en-US" altLang="zh-CN" sz="2400"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通过如下代码可以将三者合并成一个二维数据表，代码如下：</a:t>
            </a:r>
            <a:endParaRPr lang="en-US" altLang="zh-CN" sz="2400" b="1"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1274" y="2218643"/>
            <a:ext cx="9329452" cy="1201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071" y="4158113"/>
            <a:ext cx="5547858" cy="1620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a:t>
            </a:r>
            <a:r>
              <a:rPr lang="en-US" altLang="zh-CN" sz="2400" dirty="0" err="1">
                <a:latin typeface="微软雅黑" panose="020B0503020204020204" pitchFamily="34" charset="-122"/>
                <a:ea typeface="微软雅黑" panose="020B0503020204020204" pitchFamily="34" charset="-122"/>
              </a:rPr>
              <a:t>a.head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a.tail</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如下表所示：</a:t>
            </a:r>
            <a:endParaRPr lang="en-US" altLang="zh-CN" sz="2400" b="1"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2675843" y="2311454"/>
          <a:ext cx="6840312" cy="4419600"/>
        </p:xfrm>
        <a:graphic>
          <a:graphicData uri="http://schemas.openxmlformats.org/drawingml/2006/table">
            <a:tbl>
              <a:tblPr>
                <a:tableStyleId>{2D5ABB26-0587-4C30-8999-92F81FD0307C}</a:tableStyleId>
              </a:tblPr>
              <a:tblGrid>
                <a:gridCol w="1710078"/>
                <a:gridCol w="1710078"/>
                <a:gridCol w="1710078"/>
                <a:gridCol w="1710078"/>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阈值</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假警报率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命中率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1.930369</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0.000000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0.930369</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0.002874</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0.867342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0.034483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0.864187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0.001885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0.034483</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0.857303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0.001885</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0.040230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a:t>
                      </a:r>
                      <a:endParaRPr lang="en-US" altLang="zh-CN"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0.032088</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0.932139</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0.997126</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376</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0.032016</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0.932139</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0.023578</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1.000000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可以看到随着阈值降低，命中率在上升、假警报率也在上升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几</a:t>
            </a:r>
            <a:r>
              <a:rPr lang="zh-CN" altLang="en-US" sz="2400" b="1" dirty="0">
                <a:latin typeface="微软雅黑" panose="020B0503020204020204" pitchFamily="34" charset="-122"/>
                <a:ea typeface="微软雅黑" panose="020B0503020204020204" pitchFamily="34" charset="-122"/>
              </a:rPr>
              <a:t>个注意的点：</a:t>
            </a:r>
            <a:endParaRPr lang="zh-CN" altLang="en-US"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第一行的阈值表示只有当一个客户被预测流失的概率</a:t>
            </a:r>
            <a:r>
              <a:rPr lang="en-US" altLang="zh-CN" sz="2400" dirty="0">
                <a:latin typeface="微软雅黑" panose="020B0503020204020204" pitchFamily="34" charset="-122"/>
                <a:ea typeface="微软雅黑" panose="020B0503020204020204" pitchFamily="34" charset="-122"/>
              </a:rPr>
              <a:t>&gt;=193%</a:t>
            </a:r>
            <a:r>
              <a:rPr lang="zh-CN" altLang="en-US" sz="2400" dirty="0">
                <a:latin typeface="微软雅黑" panose="020B0503020204020204" pitchFamily="34" charset="-122"/>
                <a:ea typeface="微软雅黑" panose="020B0503020204020204" pitchFamily="34" charset="-122"/>
              </a:rPr>
              <a:t>，才判定其会流失，但因为概率不会超过</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，所以此时不会有人被判定为流失，即所有人都不会被预测为流失，那么命中率和假警报率都为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，所以第一行的阈值其实没有什么意义，那为什么还要设置它呢，这个是</a:t>
            </a:r>
            <a:r>
              <a:rPr lang="en-US" altLang="zh-CN" sz="2400" dirty="0" err="1">
                <a:latin typeface="微软雅黑" panose="020B0503020204020204" pitchFamily="34" charset="-122"/>
                <a:ea typeface="微软雅黑" panose="020B0503020204020204" pitchFamily="34" charset="-122"/>
              </a:rPr>
              <a:t>roc_curve</a:t>
            </a:r>
            <a:r>
              <a:rPr lang="zh-CN" altLang="en-US" sz="2400" dirty="0">
                <a:latin typeface="微软雅黑" panose="020B0503020204020204" pitchFamily="34" charset="-122"/>
                <a:ea typeface="微软雅黑" panose="020B0503020204020204" pitchFamily="34" charset="-122"/>
              </a:rPr>
              <a:t>函数的默认设置，下面是它的官方介绍</a:t>
            </a:r>
            <a:r>
              <a:rPr lang="zh-CN" altLang="en-US" sz="2400" dirty="0" smtClean="0">
                <a:latin typeface="微软雅黑" panose="020B0503020204020204" pitchFamily="34" charset="-122"/>
                <a:ea typeface="微软雅黑" panose="020B0503020204020204" pitchFamily="34" charset="-122"/>
              </a:rPr>
              <a:t>：</a:t>
            </a:r>
            <a:r>
              <a:rPr lang="en-US" altLang="zh-CN" sz="2400" dirty="0">
                <a:ea typeface="微软雅黑" panose="020B0503020204020204" pitchFamily="34" charset="-122"/>
              </a:rPr>
              <a:t>“thresholds[0] represents no instances being predicted and is arbitrarily set to max(</a:t>
            </a:r>
            <a:r>
              <a:rPr lang="en-US" altLang="zh-CN" sz="2400" dirty="0" err="1">
                <a:ea typeface="微软雅黑" panose="020B0503020204020204" pitchFamily="34" charset="-122"/>
              </a:rPr>
              <a:t>y_score</a:t>
            </a:r>
            <a:r>
              <a:rPr lang="en-US" altLang="zh-CN" sz="2400" dirty="0">
                <a:ea typeface="微软雅黑" panose="020B0503020204020204" pitchFamily="34" charset="-122"/>
              </a:rPr>
              <a:t>) + 1</a:t>
            </a:r>
            <a:r>
              <a:rPr lang="en-US" altLang="zh-CN" sz="2400" dirty="0" smtClean="0">
                <a:ea typeface="微软雅黑" panose="020B0503020204020204" pitchFamily="34" charset="-122"/>
              </a:rPr>
              <a:t>.”</a:t>
            </a:r>
            <a:endParaRPr lang="en-US" altLang="zh-CN" sz="2400" dirty="0" smtClean="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其中文含义是第一个阈值没有含义，其往往设置为最大的阈值（本案例中为</a:t>
            </a:r>
            <a:r>
              <a:rPr lang="en-US" altLang="zh-CN" sz="2400" dirty="0">
                <a:latin typeface="微软雅黑" panose="020B0503020204020204" pitchFamily="34" charset="-122"/>
                <a:ea typeface="微软雅黑" panose="020B0503020204020204" pitchFamily="34" charset="-122"/>
              </a:rPr>
              <a:t>0.9303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，保证没有任何记录被选中，了解即</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已</a:t>
            </a:r>
            <a:r>
              <a:rPr lang="zh-CN" altLang="en-US" sz="2400" dirty="0">
                <a:latin typeface="微软雅黑" panose="020B0503020204020204" pitchFamily="34" charset="-122"/>
                <a:ea typeface="微软雅黑" panose="020B0503020204020204" pitchFamily="34" charset="-122"/>
              </a:rPr>
              <a:t>知了不同阈值下的假警报率和命中率，可通过</a:t>
            </a:r>
            <a:r>
              <a:rPr lang="en-US" altLang="zh-CN" sz="2400" dirty="0">
                <a:latin typeface="微软雅黑" panose="020B0503020204020204" pitchFamily="34" charset="-122"/>
                <a:ea typeface="微软雅黑" panose="020B0503020204020204" pitchFamily="34" charset="-122"/>
              </a:rPr>
              <a:t>2.3.1</a:t>
            </a:r>
            <a:r>
              <a:rPr lang="zh-CN" altLang="en-US" sz="2400" dirty="0">
                <a:latin typeface="微软雅黑" panose="020B0503020204020204" pitchFamily="34" charset="-122"/>
                <a:ea typeface="微软雅黑" panose="020B0503020204020204" pitchFamily="34" charset="-122"/>
              </a:rPr>
              <a:t>小节</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库相关知识点绘制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曲线，代码如下</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绘制的</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40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175" y="2752725"/>
            <a:ext cx="5330825" cy="2132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6" name="Picture 4" descr="https://uploader.shimo.im/f/qerfS6XKhyIgwGh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147" y="2752725"/>
            <a:ext cx="4982482" cy="3588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而通过如下代码则可以快速求出模型的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将获得</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值打印出来为：</a:t>
            </a:r>
            <a:r>
              <a:rPr lang="en-US" altLang="zh-CN" sz="2400" dirty="0">
                <a:latin typeface="微软雅黑" panose="020B0503020204020204" pitchFamily="34" charset="-122"/>
                <a:ea typeface="微软雅黑" panose="020B0503020204020204" pitchFamily="34" charset="-122"/>
              </a:rPr>
              <a:t>0.81</a:t>
            </a:r>
            <a:r>
              <a:rPr lang="zh-CN" altLang="en-US" sz="2400" dirty="0">
                <a:latin typeface="微软雅黑" panose="020B0503020204020204" pitchFamily="34" charset="-122"/>
                <a:ea typeface="微软雅黑" panose="020B0503020204020204" pitchFamily="34" charset="-122"/>
              </a:rPr>
              <a:t>，可以说预测效果还是不错的</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1901" y="3153943"/>
            <a:ext cx="5708197" cy="82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曲线和</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曲线的本质其实是相同的，同样关注命中率（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），希望命中率（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）尽可能的高，即能尽可能地揪出潜在流失客户，同时也希望假警报率（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）能尽可能的低，即不要把未流失客户误判断为流失客户。</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2" y="1480457"/>
            <a:ext cx="5176158" cy="378460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区别</a:t>
            </a:r>
            <a:r>
              <a:rPr lang="zh-CN" altLang="en-US" sz="2400" dirty="0">
                <a:latin typeface="微软雅黑" panose="020B0503020204020204" pitchFamily="34" charset="-122"/>
                <a:ea typeface="微软雅黑" panose="020B0503020204020204" pitchFamily="34" charset="-122"/>
              </a:rPr>
              <a:t>于</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曲线将假警报率（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）作为横轴，命中率（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）作为纵轴，</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曲线的横坐标为阈值，其纵坐标为命中率（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）与假警报率（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）之差，如下图所示：</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7106" name="Picture 2" descr="https://uploader.shimo.im/f/fnjZzDnzZUUNECQX.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95118" y="1629228"/>
            <a:ext cx="5438775"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9154" name="Picture 2" descr="https://uploader.shimo.im/f/h1lBtILidwsNz1B8.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1652" y="2525485"/>
            <a:ext cx="9868694" cy="4041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644071" y="1480457"/>
                <a:ext cx="10903857" cy="388914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曲线一样，除了可视化的图像外，我们还需要一个可以量化的指标来衡量模型预测效果，与</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曲线对应的是</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值，而与</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曲线相对应的就是</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值的定义如下所示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𝐾𝑆</m:t>
                          </m:r>
                        </m:e>
                        <m:sub>
                          <m:r>
                            <a:rPr lang="en-US" altLang="zh-CN" sz="2400" b="0" i="1" dirty="0" smtClean="0">
                              <a:latin typeface="Cambria Math" panose="02040503050406030204"/>
                              <a:ea typeface="微软雅黑" panose="020B0503020204020204" pitchFamily="34" charset="-122"/>
                            </a:rPr>
                            <m:t>𝑣𝑎𝑙𝑢𝑒</m:t>
                          </m:r>
                        </m:sub>
                      </m:sSub>
                      <m:r>
                        <a:rPr lang="en-US" altLang="zh-CN" sz="2400" b="0" i="1" dirty="0" smtClean="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𝐾𝑆</m:t>
                          </m:r>
                        </m:e>
                        <m:sub>
                          <m:r>
                            <a:rPr lang="zh-CN" altLang="en-US" sz="2400" b="0" i="1" dirty="0" smtClean="0">
                              <a:latin typeface="Cambria Math" panose="02040503050406030204"/>
                              <a:ea typeface="微软雅黑" panose="020B0503020204020204" pitchFamily="34" charset="-122"/>
                            </a:rPr>
                            <m:t>值</m:t>
                          </m:r>
                        </m:sub>
                      </m:sSub>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𝑀𝑎𝑥</m:t>
                      </m:r>
                      <m:d>
                        <m:dPr>
                          <m:ctrlPr>
                            <a:rPr lang="en-US" altLang="zh-CN" sz="2400" b="0" i="1" dirty="0" smtClean="0">
                              <a:latin typeface="Cambria Math" panose="02040503050406030204"/>
                              <a:ea typeface="微软雅黑" panose="020B0503020204020204" pitchFamily="34" charset="-122"/>
                            </a:rPr>
                          </m:ctrlPr>
                        </m:dPr>
                        <m:e>
                          <m:r>
                            <a:rPr lang="en-US" altLang="zh-CN" sz="2400" b="0" i="1" dirty="0" smtClean="0">
                              <a:latin typeface="Cambria Math" panose="02040503050406030204"/>
                              <a:ea typeface="微软雅黑" panose="020B0503020204020204" pitchFamily="34" charset="-122"/>
                            </a:rPr>
                            <m:t>𝑇𝑃𝑅</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𝐹𝑃𝑅</m:t>
                          </m:r>
                        </m:e>
                      </m:d>
                    </m:oMath>
                  </m:oMathPara>
                </a14:m>
                <a:endParaRPr lang="en-US" altLang="zh-CN" sz="2400" b="0" i="1"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例如上图中当阈值等于</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时，命中率（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，所以</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55%</a:t>
                </a:r>
                <a:r>
                  <a:rPr lang="zh-CN" altLang="en-US" sz="2400" dirty="0">
                    <a:latin typeface="微软雅黑" panose="020B0503020204020204" pitchFamily="34" charset="-122"/>
                    <a:ea typeface="微软雅黑" panose="020B0503020204020204" pitchFamily="34" charset="-122"/>
                  </a:rPr>
                  <a:t>，该值是所有不同阈值条件下</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中最大的，因此此时这个模型的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值就是</a:t>
                </a:r>
                <a:r>
                  <a:rPr lang="en-US" altLang="zh-CN" sz="2400" dirty="0">
                    <a:latin typeface="微软雅黑" panose="020B0503020204020204" pitchFamily="34" charset="-122"/>
                    <a:ea typeface="微软雅黑" panose="020B0503020204020204" pitchFamily="34" charset="-122"/>
                  </a:rPr>
                  <a:t>55%</a:t>
                </a:r>
                <a:endParaRPr lang="en-US" altLang="zh-CN" sz="2400" dirty="0">
                  <a:latin typeface="微软雅黑" panose="020B0503020204020204" pitchFamily="34" charset="-122"/>
                  <a:ea typeface="微软雅黑" panose="020B0503020204020204" pitchFamily="34"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644071" y="1480457"/>
                <a:ext cx="10903857" cy="3889142"/>
              </a:xfrm>
              <a:prstGeom prst="rect">
                <a:avLst/>
              </a:prstGeom>
              <a:blipFill rotWithShape="1">
                <a:blip r:embed="rId1"/>
                <a:stretch>
                  <a:fillRect l="-2" t="-7" r="-316" b="1"/>
                </a:stretch>
              </a:blipFill>
            </p:spPr>
            <p:txBody>
              <a:bodyPr/>
              <a:lstStyle/>
              <a:p>
                <a:r>
                  <a:rPr lang="zh-CN" altLang="en-US">
                    <a:noFill/>
                  </a:rPr>
                  <a:t> </a:t>
                </a:r>
              </a:p>
            </p:txBody>
          </p:sp>
        </mc:Fallback>
      </mc:AlternateContent>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如果对</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函数还是感到有点困惑，则可以参考下图的一个推导过程，其中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就是之前提到的线性回归方程，其范围是（</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），那么指数函数的范围便是（</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），再做一次变换，的范围就变成（</a:t>
            </a:r>
            <a:r>
              <a:rPr lang="en-US" altLang="zh-CN" sz="2400" dirty="0">
                <a:latin typeface="微软雅黑" panose="020B0503020204020204" pitchFamily="34" charset="-122"/>
                <a:ea typeface="微软雅黑" panose="020B0503020204020204" pitchFamily="34" charset="-122"/>
              </a:rPr>
              <a:t>0, 1</a:t>
            </a:r>
            <a:r>
              <a:rPr lang="zh-CN" altLang="en-US" sz="2400" dirty="0">
                <a:latin typeface="微软雅黑" panose="020B0503020204020204" pitchFamily="34" charset="-122"/>
                <a:ea typeface="微软雅黑" panose="020B0503020204020204" pitchFamily="34" charset="-122"/>
              </a:rPr>
              <a:t>）了，然后分子分母同除以就获得了我们上面提到的</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函数了。</a:t>
            </a:r>
            <a:endParaRPr lang="en-US" altLang="zh-CN" sz="2400" b="1" dirty="0" smtClean="0">
              <a:latin typeface="微软雅黑" panose="020B0503020204020204" pitchFamily="34" charset="-122"/>
              <a:ea typeface="微软雅黑" panose="020B0503020204020204" pitchFamily="34" charset="-122"/>
            </a:endParaRPr>
          </a:p>
        </p:txBody>
      </p:sp>
      <p:pic>
        <p:nvPicPr>
          <p:cNvPr id="3074" name="Picture 2" descr="https://uploader.shimo.im/f/41sUidSM8G82Y2dq.png!thumbnai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1750" y="2722562"/>
            <a:ext cx="7048500" cy="1533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727710" y="2433955"/>
            <a:ext cx="10515600" cy="1325563"/>
          </a:xfrm>
        </p:spPr>
        <p:txBody>
          <a:bodyPr/>
          <a:p>
            <a:pPr algn="ctr"/>
            <a:r>
              <a:rPr lang="zh-CN" altLang="en-US" b="1">
                <a:sym typeface="+mn-ea"/>
              </a:rPr>
              <a:t>后面的不赘述了</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52431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来说，我们希望模型有较大的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值，较大的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值说明模型有较强的区分能力，其处在不同范围的模型的含义如下所示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值小于</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，一般认为模型区分能力较弱。</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[0.2,0.3]</a:t>
            </a:r>
            <a:r>
              <a:rPr lang="zh-CN" altLang="en-US" sz="2400" dirty="0">
                <a:latin typeface="微软雅黑" panose="020B0503020204020204" pitchFamily="34" charset="-122"/>
                <a:ea typeface="微软雅黑" panose="020B0503020204020204" pitchFamily="34" charset="-122"/>
              </a:rPr>
              <a:t>区间内，模型具有一定区分能力。</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[0.3,0.5]</a:t>
            </a:r>
            <a:r>
              <a:rPr lang="zh-CN" altLang="en-US" sz="2400" dirty="0">
                <a:latin typeface="微软雅黑" panose="020B0503020204020204" pitchFamily="34" charset="-122"/>
                <a:ea typeface="微软雅黑" panose="020B0503020204020204" pitchFamily="34" charset="-122"/>
              </a:rPr>
              <a:t>区间内，模型具有较强的区分能力</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但</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值也不是越大越好，如果</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值大于</a:t>
            </a:r>
            <a:r>
              <a:rPr lang="en-US" altLang="zh-CN" sz="2400" dirty="0">
                <a:latin typeface="微软雅黑" panose="020B0503020204020204" pitchFamily="34" charset="-122"/>
                <a:ea typeface="微软雅黑" panose="020B0503020204020204" pitchFamily="34" charset="-122"/>
              </a:rPr>
              <a:t>0.75</a:t>
            </a:r>
            <a:r>
              <a:rPr lang="zh-CN" altLang="en-US" sz="2400" dirty="0">
                <a:latin typeface="微软雅黑" panose="020B0503020204020204" pitchFamily="34" charset="-122"/>
                <a:ea typeface="微软雅黑" panose="020B0503020204020204" pitchFamily="34" charset="-122"/>
              </a:rPr>
              <a:t>，往往表示模型有异常。其实在真正的生产实际中，</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值处于</a:t>
            </a:r>
            <a:r>
              <a:rPr lang="en-US" altLang="zh-CN" sz="2400" dirty="0">
                <a:latin typeface="微软雅黑" panose="020B0503020204020204" pitchFamily="34" charset="-122"/>
                <a:ea typeface="微软雅黑" panose="020B0503020204020204" pitchFamily="34" charset="-122"/>
              </a:rPr>
              <a:t>[0.2,0.3]</a:t>
            </a:r>
            <a:r>
              <a:rPr lang="zh-CN" altLang="en-US" sz="2400" dirty="0">
                <a:latin typeface="微软雅黑" panose="020B0503020204020204" pitchFamily="34" charset="-122"/>
                <a:ea typeface="微软雅黑" panose="020B0503020204020204" pitchFamily="34" charset="-122"/>
              </a:rPr>
              <a:t>区间类，就已经挺不错了。</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我们通过和绘制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曲线一样的代码整理此时的阈值、命中率、假警报率，代码如下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01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57825" y="3197396"/>
            <a:ext cx="3076348" cy="1729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已</a:t>
            </a:r>
            <a:r>
              <a:rPr lang="zh-CN" altLang="en-US" sz="2400" dirty="0">
                <a:latin typeface="微软雅黑" panose="020B0503020204020204" pitchFamily="34" charset="-122"/>
                <a:ea typeface="微软雅黑" panose="020B0503020204020204" pitchFamily="34" charset="-122"/>
              </a:rPr>
              <a:t>知了不同阈值下的假警报率和命中率</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2.3.1</a:t>
            </a:r>
            <a:r>
              <a:rPr lang="zh-CN" altLang="en-US" sz="2400" dirty="0">
                <a:latin typeface="微软雅黑" panose="020B0503020204020204" pitchFamily="34" charset="-122"/>
                <a:ea typeface="微软雅黑" panose="020B0503020204020204" pitchFamily="34" charset="-122"/>
              </a:rPr>
              <a:t>小节</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库相关</a:t>
            </a:r>
            <a:r>
              <a:rPr lang="zh-CN" altLang="en-US" sz="2400" dirty="0" smtClean="0">
                <a:latin typeface="微软雅黑" panose="020B0503020204020204" pitchFamily="34" charset="-122"/>
                <a:ea typeface="微软雅黑" panose="020B0503020204020204" pitchFamily="34" charset="-122"/>
              </a:rPr>
              <a:t>知</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识</a:t>
            </a:r>
            <a:r>
              <a:rPr lang="zh-CN" altLang="en-US" sz="2400" dirty="0">
                <a:latin typeface="微软雅黑" panose="020B0503020204020204" pitchFamily="34" charset="-122"/>
                <a:ea typeface="微软雅黑" panose="020B0503020204020204" pitchFamily="34" charset="-122"/>
              </a:rPr>
              <a:t>点绘制</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曲线，代码如下：</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0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3730" y="3554987"/>
            <a:ext cx="5644538" cy="2918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绘制的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曲线如下图所示：</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1202" name="Picture 2" descr="https://uploader.shimo.im/f/Nx2v3gAVG0IAGJwX.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02679" y="2680786"/>
            <a:ext cx="5586639" cy="3891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有的读者可能还想知道此时该</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值对应的阈值是多少，这里补充讲解下如何获取</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值对应的阈值，我们利用</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小节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表格运算的相关知识点算出每一个阈值对应的</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52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8253" y="3958998"/>
            <a:ext cx="5095492" cy="54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有了这么一张表格后，通过如下代码便可以同样获取</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获取结果如下所示，和之前通过</a:t>
            </a:r>
            <a:r>
              <a:rPr lang="en-US" altLang="zh-CN" sz="2400" dirty="0">
                <a:latin typeface="微软雅黑" panose="020B0503020204020204" pitchFamily="34" charset="-122"/>
                <a:ea typeface="微软雅黑" panose="020B0503020204020204" pitchFamily="34" charset="-122"/>
              </a:rPr>
              <a:t>max(</a:t>
            </a:r>
            <a:r>
              <a:rPr lang="en-US" altLang="zh-CN" sz="2400" dirty="0" err="1">
                <a:latin typeface="微软雅黑" panose="020B0503020204020204" pitchFamily="34" charset="-122"/>
                <a:ea typeface="微软雅黑" panose="020B0503020204020204" pitchFamily="34" charset="-122"/>
              </a:rPr>
              <a:t>tpr</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fpr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获取的结果是一致的。</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5683" y="2726872"/>
            <a:ext cx="2500629" cy="649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210" y="4462464"/>
            <a:ext cx="2019574" cy="82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小节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库按照特定条件筛选表格相关知识点，我们可以通过如下代码获取该</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值对应的阈值信息，代码如下：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获取信息如下所示：</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63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6366" y="3069091"/>
            <a:ext cx="4639266" cy="566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格 3"/>
          <p:cNvGraphicFramePr>
            <a:graphicFrameLocks noGrp="1"/>
          </p:cNvGraphicFramePr>
          <p:nvPr/>
        </p:nvGraphicFramePr>
        <p:xfrm>
          <a:off x="838200" y="4840945"/>
          <a:ext cx="10515600" cy="883920"/>
        </p:xfrm>
        <a:graphic>
          <a:graphicData uri="http://schemas.openxmlformats.org/drawingml/2006/table">
            <a:tbl>
              <a:tblPr/>
              <a:tblGrid>
                <a:gridCol w="2628900"/>
                <a:gridCol w="2628900"/>
                <a:gridCol w="2628900"/>
                <a:gridCol w="2628900"/>
              </a:tblGrid>
              <a:tr h="25908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阈值</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假警报率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命中率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en-US" sz="2400" b="1" dirty="0">
                          <a:effectLst/>
                          <a:latin typeface="微软雅黑" panose="020B0503020204020204" pitchFamily="34" charset="-122"/>
                          <a:ea typeface="微软雅黑" panose="020B0503020204020204" pitchFamily="34" charset="-122"/>
                        </a:rPr>
                        <a:t>TPR-FPR</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0.27769</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0.255419</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0.729885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0.474466</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9" y="2104571"/>
                <a:ext cx="10406743" cy="37207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逻辑</a:t>
                </a:r>
                <a:r>
                  <a:rPr lang="zh-CN" altLang="en-US" sz="2400" dirty="0">
                    <a:latin typeface="微软雅黑" panose="020B0503020204020204" pitchFamily="34" charset="-122"/>
                    <a:ea typeface="微软雅黑" panose="020B0503020204020204" pitchFamily="34" charset="-122"/>
                  </a:rPr>
                  <a:t>回归模型本质就是将线性回归模型通过</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函数进行了一个非线性转换得到一个介于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之间的概率值，对于二分类问题（分类</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）而言，其预测分类为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（或者说二分类中数值较大的分类）的概率如下图所示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𝑃</m:t>
                      </m:r>
                      <m:r>
                        <a:rPr lang="en-US" altLang="zh-CN" sz="2400" b="0" i="1" smtClean="0">
                          <a:latin typeface="Cambria Math" panose="02040503050406030204"/>
                          <a:ea typeface="微软雅黑" panose="020B0503020204020204" pitchFamily="34" charset="-122"/>
                        </a:rPr>
                        <m:t>=</m:t>
                      </m:r>
                      <m:f>
                        <m:fPr>
                          <m:ctrlPr>
                            <a:rPr lang="en-US" altLang="zh-CN" sz="2400" b="0" i="1" smtClean="0">
                              <a:latin typeface="Cambria Math" panose="02040503050406030204"/>
                              <a:ea typeface="微软雅黑" panose="020B0503020204020204" pitchFamily="34" charset="-122"/>
                            </a:rPr>
                          </m:ctrlPr>
                        </m:fPr>
                        <m:num>
                          <m:r>
                            <a:rPr lang="en-US" altLang="zh-CN" sz="2400" b="0" i="1" smtClean="0">
                              <a:latin typeface="Cambria Math" panose="02040503050406030204"/>
                              <a:ea typeface="微软雅黑" panose="020B0503020204020204" pitchFamily="34" charset="-122"/>
                            </a:rPr>
                            <m:t>1</m:t>
                          </m:r>
                        </m:num>
                        <m:den>
                          <m:r>
                            <a:rPr lang="en-US" altLang="zh-CN" sz="2400" b="0" i="1" smtClean="0">
                              <a:latin typeface="Cambria Math" panose="02040503050406030204"/>
                              <a:ea typeface="微软雅黑" panose="020B0503020204020204" pitchFamily="34" charset="-122"/>
                            </a:rPr>
                            <m:t>1</m:t>
                          </m:r>
                          <m:r>
                            <a:rPr lang="en-US" altLang="zh-CN" sz="2400" b="0" i="1" smtClean="0">
                              <a:latin typeface="Cambria Math" panose="02040503050406030204"/>
                              <a:ea typeface="微软雅黑" panose="020B0503020204020204" pitchFamily="34" charset="-122"/>
                            </a:rPr>
                            <m:t>+</m:t>
                          </m:r>
                          <m:sSup>
                            <m:sSupPr>
                              <m:ctrlPr>
                                <a:rPr lang="en-US" altLang="zh-CN" sz="2400" b="0" i="1" smtClean="0">
                                  <a:latin typeface="Cambria Math" panose="02040503050406030204"/>
                                  <a:ea typeface="微软雅黑" panose="020B0503020204020204" pitchFamily="34" charset="-122"/>
                                </a:rPr>
                              </m:ctrlPr>
                            </m:sSupPr>
                            <m:e>
                              <m:r>
                                <a:rPr lang="en-US" altLang="zh-CN" sz="2400" b="0" i="1" smtClean="0">
                                  <a:latin typeface="Cambria Math" panose="02040503050406030204"/>
                                  <a:ea typeface="微软雅黑" panose="020B0503020204020204" pitchFamily="34" charset="-122"/>
                                </a:rPr>
                                <m:t>𝑒</m:t>
                              </m:r>
                            </m:e>
                            <m:sup>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𝑦</m:t>
                              </m:r>
                            </m:sup>
                          </m:sSup>
                        </m:den>
                      </m:f>
                      <m:r>
                        <a:rPr lang="en-US" altLang="zh-CN" sz="2400" b="0" i="1" smtClean="0">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0</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1</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2</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𝑛</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𝑛</m:t>
                                  </m:r>
                                </m:sub>
                              </m:sSub>
                              <m:r>
                                <a:rPr lang="en-US" altLang="zh-CN" sz="2400" b="0" i="1" dirty="0" smtClean="0">
                                  <a:latin typeface="Cambria Math" panose="02040503050406030204"/>
                                  <a:ea typeface="微软雅黑" panose="020B0503020204020204" pitchFamily="34" charset="-122"/>
                                </a:rPr>
                                <m:t>)</m:t>
                              </m:r>
                            </m:sup>
                          </m:sSup>
                          <m:r>
                            <a:rPr lang="en-US" altLang="zh-CN" sz="2400" b="0" i="1" dirty="0" smtClean="0">
                              <a:latin typeface="Cambria Math" panose="02040503050406030204"/>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因为概率和为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或说二分类中数值较小的那个分类</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的概率为</a:t>
                </a:r>
                <a:r>
                  <a:rPr lang="en-US" altLang="zh-CN" sz="2400" dirty="0" smtClean="0">
                    <a:latin typeface="微软雅黑" panose="020B0503020204020204" pitchFamily="34" charset="-122"/>
                    <a:ea typeface="微软雅黑" panose="020B0503020204020204" pitchFamily="34" charset="-122"/>
                  </a:rPr>
                  <a:t>1-P:</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ea typeface="微软雅黑" panose="020B0503020204020204" pitchFamily="34" charset="-122"/>
                        </a:rPr>
                        <m:t>1</m:t>
                      </m:r>
                      <m:r>
                        <a:rPr lang="en-US" altLang="zh-CN" sz="2400" b="0" i="1" smtClean="0">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𝑃</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𝑦</m:t>
                              </m:r>
                            </m:sup>
                          </m:sSup>
                        </m:den>
                      </m:f>
                      <m:r>
                        <a:rPr lang="en-US" altLang="zh-CN" sz="2400" i="1">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1</m:t>
                      </m:r>
                      <m:r>
                        <a:rPr lang="en-US" altLang="zh-CN" sz="2400" b="0" i="1" smtClean="0">
                          <a:latin typeface="Cambria Math" panose="02040503050406030204"/>
                          <a:ea typeface="微软雅黑" panose="020B0503020204020204" pitchFamily="34" charset="-122"/>
                        </a:rPr>
                        <m:t>−</m:t>
                      </m:r>
                      <m:f>
                        <m:fPr>
                          <m:ctrlPr>
                            <a:rPr lang="en-US" altLang="zh-CN" sz="2400" i="1">
                              <a:latin typeface="Cambria Math" panose="02040503050406030204"/>
                              <a:ea typeface="微软雅黑" panose="020B0503020204020204" pitchFamily="34" charset="-122"/>
                            </a:rPr>
                          </m:ctrlPr>
                        </m:fPr>
                        <m:num>
                          <m:r>
                            <a:rPr lang="en-US" altLang="zh-CN" sz="2400" i="1">
                              <a:latin typeface="Cambria Math" panose="02040503050406030204"/>
                              <a:ea typeface="微软雅黑" panose="020B0503020204020204" pitchFamily="34" charset="-122"/>
                            </a:rPr>
                            <m:t>1</m:t>
                          </m:r>
                        </m:num>
                        <m:den>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𝑒</m:t>
                              </m:r>
                            </m:e>
                            <m:sup>
                              <m:r>
                                <a:rPr lang="en-US" altLang="zh-CN" sz="2400" i="1">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0</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1</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1</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2</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2</m:t>
                                  </m:r>
                                </m:sub>
                              </m:sSub>
                              <m:r>
                                <a:rPr lang="en-US" altLang="zh-CN" sz="2400" i="1" dirty="0">
                                  <a:latin typeface="Cambria Math" panose="02040503050406030204"/>
                                  <a:ea typeface="微软雅黑" panose="020B0503020204020204" pitchFamily="34" charset="-122"/>
                                </a:rPr>
                                <m:t>+…+</m:t>
                              </m:r>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𝑘</m:t>
                                  </m:r>
                                </m:e>
                                <m:sub>
                                  <m:r>
                                    <a:rPr lang="en-US" altLang="zh-CN" sz="2400" i="1" dirty="0">
                                      <a:latin typeface="Cambria Math" panose="02040503050406030204"/>
                                      <a:ea typeface="微软雅黑" panose="020B0503020204020204" pitchFamily="34" charset="-122"/>
                                    </a:rPr>
                                    <m:t>𝑛</m:t>
                                  </m:r>
                                </m:sub>
                              </m:sSub>
                              <m:sSub>
                                <m:sSubPr>
                                  <m:ctrlPr>
                                    <a:rPr lang="en-US" altLang="zh-CN" sz="2400" i="1" dirty="0">
                                      <a:latin typeface="Cambria Math" panose="02040503050406030204"/>
                                      <a:ea typeface="微软雅黑" panose="020B0503020204020204" pitchFamily="34" charset="-122"/>
                                    </a:rPr>
                                  </m:ctrlPr>
                                </m:sSubPr>
                                <m:e>
                                  <m:r>
                                    <a:rPr lang="en-US" altLang="zh-CN" sz="2400" i="1" dirty="0">
                                      <a:latin typeface="Cambria Math" panose="02040503050406030204"/>
                                      <a:ea typeface="微软雅黑" panose="020B0503020204020204" pitchFamily="34" charset="-122"/>
                                    </a:rPr>
                                    <m:t>𝑥</m:t>
                                  </m:r>
                                </m:e>
                                <m:sub>
                                  <m:r>
                                    <a:rPr lang="en-US" altLang="zh-CN" sz="2400" i="1" dirty="0">
                                      <a:latin typeface="Cambria Math" panose="02040503050406030204"/>
                                      <a:ea typeface="微软雅黑" panose="020B0503020204020204" pitchFamily="34" charset="-122"/>
                                    </a:rPr>
                                    <m:t>𝑛</m:t>
                                  </m:r>
                                </m:sub>
                              </m:sSub>
                              <m:r>
                                <a:rPr lang="en-US" altLang="zh-CN" sz="2400" i="1" dirty="0">
                                  <a:latin typeface="Cambria Math" panose="02040503050406030204"/>
                                  <a:ea typeface="微软雅黑" panose="020B0503020204020204" pitchFamily="34" charset="-122"/>
                                </a:rPr>
                                <m:t>)</m:t>
                              </m:r>
                            </m:sup>
                          </m:sSup>
                          <m:r>
                            <a:rPr lang="en-US" altLang="zh-CN" sz="2400" i="1" dirty="0">
                              <a:latin typeface="Cambria Math" panose="02040503050406030204"/>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9" y="2104571"/>
                <a:ext cx="10406743" cy="3720762"/>
              </a:xfrm>
              <a:prstGeom prst="rect">
                <a:avLst/>
              </a:prstGeom>
              <a:blipFill rotWithShape="1">
                <a:blip r:embed="rId1"/>
                <a:stretch>
                  <a:fillRect l="-4" t="-5" r="-1457"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41503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了解了逻辑回归模型的基本原理后，在实际模型搭建中，就是要找到</a:t>
            </a:r>
            <a:r>
              <a:rPr lang="zh-CN" altLang="en-US" sz="2400" b="1" dirty="0">
                <a:solidFill>
                  <a:srgbClr val="0070C0"/>
                </a:solidFill>
                <a:latin typeface="微软雅黑" panose="020B0503020204020204" pitchFamily="34" charset="-122"/>
                <a:ea typeface="微软雅黑" panose="020B0503020204020204" pitchFamily="34" charset="-122"/>
              </a:rPr>
              <a:t>合适的系数</a:t>
            </a:r>
            <a:r>
              <a:rPr lang="en-US" altLang="zh-CN" sz="2400" b="1" dirty="0" err="1">
                <a:solidFill>
                  <a:srgbClr val="0070C0"/>
                </a:solidFill>
                <a:latin typeface="微软雅黑" panose="020B0503020204020204" pitchFamily="34" charset="-122"/>
                <a:ea typeface="微软雅黑" panose="020B0503020204020204" pitchFamily="34" charset="-122"/>
              </a:rPr>
              <a:t>ki</a:t>
            </a:r>
            <a:r>
              <a:rPr lang="zh-CN" altLang="en-US" sz="2400" b="1" dirty="0">
                <a:solidFill>
                  <a:srgbClr val="0070C0"/>
                </a:solidFill>
                <a:latin typeface="微软雅黑" panose="020B0503020204020204" pitchFamily="34" charset="-122"/>
                <a:ea typeface="微软雅黑" panose="020B0503020204020204" pitchFamily="34" charset="-122"/>
              </a:rPr>
              <a:t>和截距项</a:t>
            </a:r>
            <a:r>
              <a:rPr lang="en-US" altLang="zh-CN" sz="2400" b="1" dirty="0">
                <a:solidFill>
                  <a:srgbClr val="0070C0"/>
                </a:solidFill>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使得预测的概率较为</a:t>
            </a:r>
            <a:r>
              <a:rPr lang="zh-CN" altLang="en-US" sz="2400" dirty="0" smtClean="0">
                <a:latin typeface="微软雅黑" panose="020B0503020204020204" pitchFamily="34" charset="-122"/>
                <a:ea typeface="微软雅黑" panose="020B0503020204020204" pitchFamily="34" charset="-122"/>
              </a:rPr>
              <a:t>准确</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数学中是使用</a:t>
            </a:r>
            <a:r>
              <a:rPr lang="zh-CN" altLang="en-US" sz="2400" b="1" dirty="0">
                <a:solidFill>
                  <a:srgbClr val="0070C0"/>
                </a:solidFill>
                <a:latin typeface="微软雅黑" panose="020B0503020204020204" pitchFamily="34" charset="-122"/>
                <a:ea typeface="微软雅黑" panose="020B0503020204020204" pitchFamily="34" charset="-122"/>
              </a:rPr>
              <a:t>极大似然估计法来确定合适的系数</a:t>
            </a:r>
            <a:r>
              <a:rPr lang="en-US" altLang="zh-CN" sz="2400" b="1" dirty="0" err="1">
                <a:solidFill>
                  <a:srgbClr val="0070C0"/>
                </a:solidFill>
                <a:latin typeface="微软雅黑" panose="020B0503020204020204" pitchFamily="34" charset="-122"/>
                <a:ea typeface="微软雅黑" panose="020B0503020204020204" pitchFamily="34" charset="-122"/>
              </a:rPr>
              <a:t>ki</a:t>
            </a:r>
            <a:r>
              <a:rPr lang="zh-CN" altLang="en-US" sz="2400" b="1" dirty="0">
                <a:solidFill>
                  <a:srgbClr val="0070C0"/>
                </a:solidFill>
                <a:latin typeface="微软雅黑" panose="020B0503020204020204" pitchFamily="34" charset="-122"/>
                <a:ea typeface="微软雅黑" panose="020B0503020204020204" pitchFamily="34" charset="-122"/>
              </a:rPr>
              <a:t>和截距项</a:t>
            </a:r>
            <a:r>
              <a:rPr lang="en-US" altLang="zh-CN" sz="2400" b="1" dirty="0">
                <a:solidFill>
                  <a:srgbClr val="0070C0"/>
                </a:solidFill>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，从而得到相应的</a:t>
            </a:r>
            <a:r>
              <a:rPr lang="zh-CN" altLang="en-US" sz="2400" dirty="0" smtClean="0">
                <a:latin typeface="微软雅黑" panose="020B0503020204020204" pitchFamily="34" charset="-122"/>
                <a:ea typeface="微软雅黑" panose="020B0503020204020204" pitchFamily="34" charset="-122"/>
              </a:rPr>
              <a:t>概率</a:t>
            </a:r>
            <a:r>
              <a:rPr lang="zh-CN" altLang="en-US" sz="2400" dirty="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不讲）</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中则有相应的库将数学方法已经整合好了，我们通过调用相应的模块就能建立逻辑回归模型，从而预测概率进而进行</a:t>
            </a:r>
            <a:r>
              <a:rPr lang="zh-CN" altLang="en-US" sz="2400" dirty="0" smtClean="0">
                <a:latin typeface="微软雅黑" panose="020B0503020204020204" pitchFamily="34" charset="-122"/>
                <a:ea typeface="微软雅黑" panose="020B0503020204020204" pitchFamily="34" charset="-122"/>
              </a:rPr>
              <a:t>分类</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adeb5eba-8030-40cb-ba5f-29613c2be3a1}"/>
</p:tagLst>
</file>

<file path=ppt/tags/tag3.xml><?xml version="1.0" encoding="utf-8"?>
<p:tagLst xmlns:p="http://schemas.openxmlformats.org/presentationml/2006/main">
  <p:tag name="KSO_WM_UNIT_TABLE_BEAUTIFY" val="smartTable{7aae19b9-1a1a-45cb-85b9-a95ed6336b70}"/>
</p:tagLst>
</file>

<file path=ppt/tags/tag4.xml><?xml version="1.0" encoding="utf-8"?>
<p:tagLst xmlns:p="http://schemas.openxmlformats.org/presentationml/2006/main">
  <p:tag name="KSO_WPP_MARK_KEY" val="6d074dcb-77f0-4a1b-9ac3-9e3964b7c3a1"/>
  <p:tag name="COMMONDATA" val="eyJoZGlkIjoiY2Q0NzZmZjg0MjVlZjE4NGEwMTdkZjMyN2I2ZDkzYTYifQ=="/>
  <p:tag name="commondata" val="eyJoZGlkIjoiYTAxYzVkNDdhMzNmNzQxZGQ2MzFiYzIwODRjNDc3Z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13309</Words>
  <Application>WPS 演示</Application>
  <PresentationFormat>自定义</PresentationFormat>
  <Paragraphs>1073</Paragraphs>
  <Slides>77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vt:lpstr>
      <vt:lpstr>宋体</vt:lpstr>
      <vt:lpstr>Wingdings</vt:lpstr>
      <vt:lpstr>微软雅黑</vt:lpstr>
      <vt:lpstr>Cambria Math</vt:lpstr>
      <vt:lpstr>Arial Unicode MS</vt:lpstr>
      <vt:lpstr>等线 Light</vt:lpstr>
      <vt:lpstr>等线</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后面的不赘述了</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易红</cp:lastModifiedBy>
  <cp:revision>166</cp:revision>
  <dcterms:created xsi:type="dcterms:W3CDTF">2020-01-08T06:45:00Z</dcterms:created>
  <dcterms:modified xsi:type="dcterms:W3CDTF">2024-04-14T07:10:06Z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AC68506625E24766B79260ECB0EA9C07_13</vt:lpwstr>
  </property>
  <property fmtid="{D5CDD505-2E9C-101B-9397-08002B2CF9AE}" pid="3" name="KSOProductBuildVer">
    <vt:lpwstr>2052-12.1.0.16417</vt:lpwstr>
  </property>
</Properties>
</file>