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76" r:id="rId3"/>
    <p:sldId id="278" r:id="rId4"/>
    <p:sldId id="279" r:id="rId5"/>
    <p:sldId id="8863" r:id="rId6"/>
    <p:sldId id="8864" r:id="rId7"/>
    <p:sldId id="8865" r:id="rId8"/>
    <p:sldId id="8866" r:id="rId9"/>
    <p:sldId id="8867" r:id="rId10"/>
    <p:sldId id="8868" r:id="rId11"/>
    <p:sldId id="8869" r:id="rId12"/>
    <p:sldId id="8874" r:id="rId13"/>
    <p:sldId id="8875" r:id="rId14"/>
    <p:sldId id="8876" r:id="rId15"/>
    <p:sldId id="8877" r:id="rId16"/>
    <p:sldId id="8878" r:id="rId17"/>
    <p:sldId id="8879" r:id="rId18"/>
    <p:sldId id="8880" r:id="rId19"/>
    <p:sldId id="8881" r:id="rId20"/>
    <p:sldId id="8882" r:id="rId21"/>
    <p:sldId id="8883" r:id="rId22"/>
    <p:sldId id="8884" r:id="rId23"/>
    <p:sldId id="8885" r:id="rId24"/>
    <p:sldId id="8886" r:id="rId25"/>
    <p:sldId id="8887" r:id="rId26"/>
    <p:sldId id="8888" r:id="rId27"/>
    <p:sldId id="8889" r:id="rId28"/>
    <p:sldId id="8890" r:id="rId29"/>
    <p:sldId id="8891" r:id="rId30"/>
    <p:sldId id="8892" r:id="rId31"/>
    <p:sldId id="8893" r:id="rId32"/>
    <p:sldId id="8894" r:id="rId33"/>
    <p:sldId id="8896" r:id="rId34"/>
    <p:sldId id="8898" r:id="rId35"/>
    <p:sldId id="8897" r:id="rId36"/>
    <p:sldId id="8900" r:id="rId37"/>
    <p:sldId id="8899" r:id="rId38"/>
    <p:sldId id="8901" r:id="rId39"/>
    <p:sldId id="8902" r:id="rId40"/>
    <p:sldId id="8903" r:id="rId41"/>
    <p:sldId id="8904" r:id="rId42"/>
    <p:sldId id="8905" r:id="rId43"/>
    <p:sldId id="8906" r:id="rId44"/>
    <p:sldId id="8907" r:id="rId45"/>
    <p:sldId id="8908"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58" autoAdjust="0"/>
    <p:restoredTop sz="75173" autoAdjust="0"/>
  </p:normalViewPr>
  <p:slideViewPr>
    <p:cSldViewPr snapToGrid="0">
      <p:cViewPr varScale="1">
        <p:scale>
          <a:sx n="66" d="100"/>
          <a:sy n="66" d="100"/>
        </p:scale>
        <p:origin x="963"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522391-3373-41E1-B042-D087E9524E1F}" type="datetimeFigureOut">
              <a:rPr lang="zh-CN" altLang="en-US" smtClean="0"/>
              <a:t>2025/3/18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8072DF-5EA5-49D9-84A3-968ABE71B84E}" type="slidenum">
              <a:rPr lang="zh-CN" altLang="en-US" smtClean="0"/>
              <a:t>‹#›</a:t>
            </a:fld>
            <a:endParaRPr lang="zh-CN" altLang="en-US"/>
          </a:p>
        </p:txBody>
      </p:sp>
    </p:spTree>
    <p:extLst>
      <p:ext uri="{BB962C8B-B14F-4D97-AF65-F5344CB8AC3E}">
        <p14:creationId xmlns:p14="http://schemas.microsoft.com/office/powerpoint/2010/main" val="3777620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b="1" kern="100" dirty="0">
                <a:effectLst/>
                <a:latin typeface="Times New Roman" panose="02020603050405020304" pitchFamily="18" charset="0"/>
                <a:ea typeface="黑体" panose="02010609060101010101" pitchFamily="49" charset="-122"/>
              </a:rPr>
              <a:t>1943</a:t>
            </a:r>
            <a:r>
              <a:rPr lang="zh-CN" altLang="zh-CN" sz="1800" b="1" kern="100" dirty="0">
                <a:effectLst/>
                <a:latin typeface="Times New Roman" panose="02020603050405020304" pitchFamily="18" charset="0"/>
                <a:ea typeface="黑体" panose="02010609060101010101" pitchFamily="49" charset="-122"/>
                <a:cs typeface="Times New Roman" panose="02020603050405020304" pitchFamily="18" charset="0"/>
              </a:rPr>
              <a:t>年，</a:t>
            </a:r>
            <a:r>
              <a:rPr lang="en-US" altLang="zh-CN" sz="1800" b="1" kern="100" dirty="0">
                <a:effectLst/>
                <a:latin typeface="Times New Roman" panose="02020603050405020304" pitchFamily="18" charset="0"/>
                <a:ea typeface="黑体" panose="02010609060101010101" pitchFamily="49" charset="-122"/>
              </a:rPr>
              <a:t>Post</a:t>
            </a:r>
            <a:r>
              <a:rPr lang="zh-CN" altLang="zh-CN" sz="1800" b="1" kern="100" dirty="0">
                <a:effectLst/>
                <a:latin typeface="Times New Roman" panose="02020603050405020304" pitchFamily="18" charset="0"/>
                <a:ea typeface="黑体" panose="02010609060101010101" pitchFamily="49" charset="-122"/>
                <a:cs typeface="Times New Roman" panose="02020603050405020304" pitchFamily="18" charset="0"/>
              </a:rPr>
              <a:t>首先提出了产生式系统。到目前为止，人工智能（</a:t>
            </a:r>
            <a:r>
              <a:rPr lang="en-US" altLang="zh-CN" sz="1800" b="1" kern="100" dirty="0">
                <a:effectLst/>
                <a:latin typeface="Times New Roman" panose="02020603050405020304" pitchFamily="18" charset="0"/>
                <a:ea typeface="黑体" panose="02010609060101010101" pitchFamily="49" charset="-122"/>
              </a:rPr>
              <a:t>AI</a:t>
            </a:r>
            <a:r>
              <a:rPr lang="zh-CN" altLang="zh-CN" sz="1800" b="1" kern="100" dirty="0">
                <a:effectLst/>
                <a:latin typeface="Times New Roman" panose="02020603050405020304" pitchFamily="18" charset="0"/>
                <a:ea typeface="黑体" panose="02010609060101010101" pitchFamily="49" charset="-122"/>
                <a:cs typeface="Times New Roman" panose="02020603050405020304" pitchFamily="18" charset="0"/>
              </a:rPr>
              <a:t>）领域中的产生式系统，无论在理论上还是在应用上都经历了很大发展，所以现今</a:t>
            </a:r>
            <a:r>
              <a:rPr lang="en-US" altLang="zh-CN" sz="1800" b="1" kern="100" dirty="0">
                <a:effectLst/>
                <a:latin typeface="Times New Roman" panose="02020603050405020304" pitchFamily="18" charset="0"/>
                <a:ea typeface="黑体" panose="02010609060101010101" pitchFamily="49" charset="-122"/>
              </a:rPr>
              <a:t>AI</a:t>
            </a:r>
            <a:r>
              <a:rPr lang="zh-CN" altLang="zh-CN" sz="1800" b="1" kern="100" dirty="0">
                <a:effectLst/>
                <a:latin typeface="Times New Roman" panose="02020603050405020304" pitchFamily="18" charset="0"/>
                <a:ea typeface="黑体" panose="02010609060101010101" pitchFamily="49" charset="-122"/>
                <a:cs typeface="Times New Roman" panose="02020603050405020304" pitchFamily="18" charset="0"/>
              </a:rPr>
              <a:t>中的产生式系统已与</a:t>
            </a:r>
            <a:r>
              <a:rPr lang="en-US" altLang="zh-CN" sz="1800" b="1" kern="100" dirty="0">
                <a:effectLst/>
                <a:latin typeface="Times New Roman" panose="02020603050405020304" pitchFamily="18" charset="0"/>
                <a:ea typeface="黑体" panose="02010609060101010101" pitchFamily="49" charset="-122"/>
              </a:rPr>
              <a:t>1943</a:t>
            </a:r>
            <a:r>
              <a:rPr lang="zh-CN" altLang="zh-CN" sz="1800" b="1" kern="100" dirty="0">
                <a:effectLst/>
                <a:latin typeface="Times New Roman" panose="02020603050405020304" pitchFamily="18" charset="0"/>
                <a:ea typeface="黑体" panose="02010609060101010101" pitchFamily="49" charset="-122"/>
                <a:cs typeface="Times New Roman" panose="02020603050405020304" pitchFamily="18" charset="0"/>
              </a:rPr>
              <a:t>年</a:t>
            </a:r>
            <a:r>
              <a:rPr lang="en-US" altLang="zh-CN" sz="1800" b="1" kern="100" dirty="0">
                <a:effectLst/>
                <a:latin typeface="Times New Roman" panose="02020603050405020304" pitchFamily="18" charset="0"/>
                <a:ea typeface="黑体" panose="02010609060101010101" pitchFamily="49" charset="-122"/>
              </a:rPr>
              <a:t>Post</a:t>
            </a:r>
            <a:r>
              <a:rPr lang="zh-CN" altLang="zh-CN" sz="1800" b="1" kern="100" dirty="0">
                <a:effectLst/>
                <a:latin typeface="Times New Roman" panose="02020603050405020304" pitchFamily="18" charset="0"/>
                <a:ea typeface="黑体" panose="02010609060101010101" pitchFamily="49" charset="-122"/>
                <a:cs typeface="Times New Roman" panose="02020603050405020304" pitchFamily="18" charset="0"/>
              </a:rPr>
              <a:t>提出的产生式系统有很大不同。</a:t>
            </a:r>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4</a:t>
            </a:fld>
            <a:endParaRPr lang="zh-CN" altLang="en-US"/>
          </a:p>
        </p:txBody>
      </p:sp>
    </p:spTree>
    <p:extLst>
      <p:ext uri="{BB962C8B-B14F-4D97-AF65-F5344CB8AC3E}">
        <p14:creationId xmlns:p14="http://schemas.microsoft.com/office/powerpoint/2010/main" val="2855469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13</a:t>
            </a:fld>
            <a:endParaRPr lang="zh-CN" altLang="en-US"/>
          </a:p>
        </p:txBody>
      </p:sp>
    </p:spTree>
    <p:extLst>
      <p:ext uri="{BB962C8B-B14F-4D97-AF65-F5344CB8AC3E}">
        <p14:creationId xmlns:p14="http://schemas.microsoft.com/office/powerpoint/2010/main" val="1756256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14</a:t>
            </a:fld>
            <a:endParaRPr lang="zh-CN" altLang="en-US"/>
          </a:p>
        </p:txBody>
      </p:sp>
    </p:spTree>
    <p:extLst>
      <p:ext uri="{BB962C8B-B14F-4D97-AF65-F5344CB8AC3E}">
        <p14:creationId xmlns:p14="http://schemas.microsoft.com/office/powerpoint/2010/main" val="4056034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从左向右</a:t>
            </a:r>
            <a:endParaRPr lang="en-US" altLang="zh-CN" dirty="0"/>
          </a:p>
          <a:p>
            <a:pPr algn="l">
              <a:buFont typeface="Arial" panose="020B0604020202020204" pitchFamily="34" charset="0"/>
              <a:buChar char="•"/>
            </a:pPr>
            <a:r>
              <a:rPr lang="zh-CN" altLang="en-US" b="1" i="0" dirty="0">
                <a:solidFill>
                  <a:srgbClr val="24292F"/>
                </a:solidFill>
                <a:effectLst/>
                <a:latin typeface="Noto Sans"/>
              </a:rPr>
              <a:t>前提</a:t>
            </a:r>
            <a:r>
              <a:rPr lang="en-US" altLang="zh-CN" b="1" i="0" dirty="0">
                <a:solidFill>
                  <a:srgbClr val="24292F"/>
                </a:solidFill>
                <a:effectLst/>
                <a:latin typeface="Noto Sans"/>
              </a:rPr>
              <a:t>1</a:t>
            </a:r>
            <a:r>
              <a:rPr lang="zh-CN" altLang="en-US" b="0" i="0" dirty="0">
                <a:solidFill>
                  <a:srgbClr val="24292F"/>
                </a:solidFill>
                <a:effectLst/>
                <a:latin typeface="Noto Sans"/>
              </a:rPr>
              <a:t>：如果下雨，房间会湿。</a:t>
            </a:r>
          </a:p>
          <a:p>
            <a:pPr algn="l">
              <a:buFont typeface="Arial" panose="020B0604020202020204" pitchFamily="34" charset="0"/>
              <a:buChar char="•"/>
            </a:pPr>
            <a:r>
              <a:rPr lang="zh-CN" altLang="en-US" b="1" i="0" dirty="0">
                <a:solidFill>
                  <a:srgbClr val="24292F"/>
                </a:solidFill>
                <a:effectLst/>
                <a:latin typeface="Noto Sans"/>
              </a:rPr>
              <a:t>前提</a:t>
            </a:r>
            <a:r>
              <a:rPr lang="en-US" altLang="zh-CN" b="1" i="0" dirty="0">
                <a:solidFill>
                  <a:srgbClr val="24292F"/>
                </a:solidFill>
                <a:effectLst/>
                <a:latin typeface="Noto Sans"/>
              </a:rPr>
              <a:t>2</a:t>
            </a:r>
            <a:r>
              <a:rPr lang="zh-CN" altLang="en-US" b="0" i="0" dirty="0">
                <a:solidFill>
                  <a:srgbClr val="24292F"/>
                </a:solidFill>
                <a:effectLst/>
                <a:latin typeface="Noto Sans"/>
              </a:rPr>
              <a:t>：今天的天气预报说将下雨。</a:t>
            </a:r>
          </a:p>
          <a:p>
            <a:pPr algn="l">
              <a:buFont typeface="Arial" panose="020B0604020202020204" pitchFamily="34" charset="0"/>
              <a:buChar char="•"/>
            </a:pPr>
            <a:r>
              <a:rPr lang="zh-CN" altLang="en-US" b="1" i="0" dirty="0">
                <a:solidFill>
                  <a:srgbClr val="24292F"/>
                </a:solidFill>
                <a:effectLst/>
                <a:latin typeface="Noto Sans"/>
              </a:rPr>
              <a:t>结论</a:t>
            </a:r>
            <a:r>
              <a:rPr lang="zh-CN" altLang="en-US" b="0" i="0" dirty="0">
                <a:solidFill>
                  <a:srgbClr val="24292F"/>
                </a:solidFill>
                <a:effectLst/>
                <a:latin typeface="Noto Sans"/>
              </a:rPr>
              <a:t>：房间会湿。</a:t>
            </a:r>
          </a:p>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15</a:t>
            </a:fld>
            <a:endParaRPr lang="zh-CN" altLang="en-US"/>
          </a:p>
        </p:txBody>
      </p:sp>
    </p:spTree>
    <p:extLst>
      <p:ext uri="{BB962C8B-B14F-4D97-AF65-F5344CB8AC3E}">
        <p14:creationId xmlns:p14="http://schemas.microsoft.com/office/powerpoint/2010/main" val="950057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16</a:t>
            </a:fld>
            <a:endParaRPr lang="zh-CN" altLang="en-US"/>
          </a:p>
        </p:txBody>
      </p:sp>
    </p:spTree>
    <p:extLst>
      <p:ext uri="{BB962C8B-B14F-4D97-AF65-F5344CB8AC3E}">
        <p14:creationId xmlns:p14="http://schemas.microsoft.com/office/powerpoint/2010/main" val="4187462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从右向左</a:t>
            </a:r>
            <a:endParaRPr lang="en-US" altLang="zh-CN" dirty="0"/>
          </a:p>
          <a:p>
            <a:pPr algn="l">
              <a:buFont typeface="Arial" panose="020B0604020202020204" pitchFamily="34" charset="0"/>
              <a:buChar char="•"/>
            </a:pPr>
            <a:r>
              <a:rPr lang="zh-CN" altLang="en-US" b="1" i="0" dirty="0">
                <a:solidFill>
                  <a:srgbClr val="24292F"/>
                </a:solidFill>
                <a:effectLst/>
                <a:latin typeface="Noto Sans"/>
              </a:rPr>
              <a:t>结论</a:t>
            </a:r>
            <a:r>
              <a:rPr lang="zh-CN" altLang="en-US" b="0" i="0" dirty="0">
                <a:solidFill>
                  <a:srgbClr val="24292F"/>
                </a:solidFill>
                <a:effectLst/>
                <a:latin typeface="Noto Sans"/>
              </a:rPr>
              <a:t>：我的钥匙不见了。</a:t>
            </a:r>
          </a:p>
          <a:p>
            <a:pPr algn="l">
              <a:buFont typeface="Arial" panose="020B0604020202020204" pitchFamily="34" charset="0"/>
              <a:buChar char="•"/>
            </a:pPr>
            <a:r>
              <a:rPr lang="zh-CN" altLang="en-US" b="1" i="0" dirty="0">
                <a:solidFill>
                  <a:srgbClr val="24292F"/>
                </a:solidFill>
                <a:effectLst/>
                <a:latin typeface="Noto Sans"/>
              </a:rPr>
              <a:t>前提假设</a:t>
            </a:r>
            <a:r>
              <a:rPr lang="zh-CN" altLang="en-US" b="0" i="0" dirty="0">
                <a:solidFill>
                  <a:srgbClr val="24292F"/>
                </a:solidFill>
                <a:effectLst/>
                <a:latin typeface="Noto Sans"/>
              </a:rPr>
              <a:t>：如果钥匙不见了，可能是我把它放在了餐桌上。</a:t>
            </a:r>
          </a:p>
          <a:p>
            <a:pPr algn="l">
              <a:buFont typeface="Arial" panose="020B0604020202020204" pitchFamily="34" charset="0"/>
              <a:buChar char="•"/>
            </a:pPr>
            <a:r>
              <a:rPr lang="zh-CN" altLang="en-US" b="1" i="0" dirty="0">
                <a:solidFill>
                  <a:srgbClr val="24292F"/>
                </a:solidFill>
                <a:effectLst/>
                <a:latin typeface="Noto Sans"/>
              </a:rPr>
              <a:t>推理过程</a:t>
            </a:r>
            <a:r>
              <a:rPr lang="zh-CN" altLang="en-US" b="0" i="0" dirty="0">
                <a:solidFill>
                  <a:srgbClr val="24292F"/>
                </a:solidFill>
                <a:effectLst/>
                <a:latin typeface="Noto Sans"/>
              </a:rPr>
              <a:t>：我回忆起来最近在餐桌上用过，去检查餐桌，发现钥匙确实在那儿。</a:t>
            </a:r>
          </a:p>
          <a:p>
            <a:pPr algn="l">
              <a:buFont typeface="Arial" panose="020B0604020202020204" pitchFamily="34" charset="0"/>
              <a:buChar char="•"/>
            </a:pPr>
            <a:r>
              <a:rPr lang="zh-CN" altLang="en-US" b="0" i="0" dirty="0">
                <a:solidFill>
                  <a:srgbClr val="24292F"/>
                </a:solidFill>
                <a:effectLst/>
                <a:latin typeface="Noto Sans"/>
              </a:rPr>
              <a:t>从结果推导出可能的放置位置</a:t>
            </a:r>
          </a:p>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17</a:t>
            </a:fld>
            <a:endParaRPr lang="zh-CN" altLang="en-US"/>
          </a:p>
        </p:txBody>
      </p:sp>
    </p:spTree>
    <p:extLst>
      <p:ext uri="{BB962C8B-B14F-4D97-AF65-F5344CB8AC3E}">
        <p14:creationId xmlns:p14="http://schemas.microsoft.com/office/powerpoint/2010/main" val="571077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18</a:t>
            </a:fld>
            <a:endParaRPr lang="zh-CN" altLang="en-US"/>
          </a:p>
        </p:txBody>
      </p:sp>
    </p:spTree>
    <p:extLst>
      <p:ext uri="{BB962C8B-B14F-4D97-AF65-F5344CB8AC3E}">
        <p14:creationId xmlns:p14="http://schemas.microsoft.com/office/powerpoint/2010/main" val="1658325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递归过程</a:t>
            </a:r>
          </a:p>
        </p:txBody>
      </p:sp>
      <p:sp>
        <p:nvSpPr>
          <p:cNvPr id="4" name="灯片编号占位符 3"/>
          <p:cNvSpPr>
            <a:spLocks noGrp="1"/>
          </p:cNvSpPr>
          <p:nvPr>
            <p:ph type="sldNum" sz="quarter" idx="5"/>
          </p:nvPr>
        </p:nvSpPr>
        <p:spPr/>
        <p:txBody>
          <a:bodyPr/>
          <a:lstStyle/>
          <a:p>
            <a:fld id="{478072DF-5EA5-49D9-84A3-968ABE71B84E}" type="slidenum">
              <a:rPr lang="zh-CN" altLang="en-US" smtClean="0"/>
              <a:t>19</a:t>
            </a:fld>
            <a:endParaRPr lang="zh-CN" altLang="en-US"/>
          </a:p>
        </p:txBody>
      </p:sp>
    </p:spTree>
    <p:extLst>
      <p:ext uri="{BB962C8B-B14F-4D97-AF65-F5344CB8AC3E}">
        <p14:creationId xmlns:p14="http://schemas.microsoft.com/office/powerpoint/2010/main" val="27936784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20</a:t>
            </a:fld>
            <a:endParaRPr lang="zh-CN" altLang="en-US"/>
          </a:p>
        </p:txBody>
      </p:sp>
    </p:spTree>
    <p:extLst>
      <p:ext uri="{BB962C8B-B14F-4D97-AF65-F5344CB8AC3E}">
        <p14:creationId xmlns:p14="http://schemas.microsoft.com/office/powerpoint/2010/main" val="10191123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21</a:t>
            </a:fld>
            <a:endParaRPr lang="zh-CN" altLang="en-US"/>
          </a:p>
        </p:txBody>
      </p:sp>
    </p:spTree>
    <p:extLst>
      <p:ext uri="{BB962C8B-B14F-4D97-AF65-F5344CB8AC3E}">
        <p14:creationId xmlns:p14="http://schemas.microsoft.com/office/powerpoint/2010/main" val="2021729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22</a:t>
            </a:fld>
            <a:endParaRPr lang="zh-CN" altLang="en-US"/>
          </a:p>
        </p:txBody>
      </p:sp>
    </p:spTree>
    <p:extLst>
      <p:ext uri="{BB962C8B-B14F-4D97-AF65-F5344CB8AC3E}">
        <p14:creationId xmlns:p14="http://schemas.microsoft.com/office/powerpoint/2010/main" val="2374905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5</a:t>
            </a:fld>
            <a:endParaRPr lang="zh-CN" altLang="en-US"/>
          </a:p>
        </p:txBody>
      </p:sp>
    </p:spTree>
    <p:extLst>
      <p:ext uri="{BB962C8B-B14F-4D97-AF65-F5344CB8AC3E}">
        <p14:creationId xmlns:p14="http://schemas.microsoft.com/office/powerpoint/2010/main" val="778346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综合关系：黑色箭头</a:t>
            </a:r>
            <a:endParaRPr lang="en-US" altLang="zh-CN" dirty="0"/>
          </a:p>
          <a:p>
            <a:r>
              <a:rPr lang="zh-CN" altLang="en-US" dirty="0"/>
              <a:t>与关系：红色箭头</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23</a:t>
            </a:fld>
            <a:endParaRPr lang="zh-CN" altLang="en-US"/>
          </a:p>
        </p:txBody>
      </p:sp>
    </p:spTree>
    <p:extLst>
      <p:ext uri="{BB962C8B-B14F-4D97-AF65-F5344CB8AC3E}">
        <p14:creationId xmlns:p14="http://schemas.microsoft.com/office/powerpoint/2010/main" val="1566206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24</a:t>
            </a:fld>
            <a:endParaRPr lang="zh-CN" altLang="en-US"/>
          </a:p>
        </p:txBody>
      </p:sp>
    </p:spTree>
    <p:extLst>
      <p:ext uri="{BB962C8B-B14F-4D97-AF65-F5344CB8AC3E}">
        <p14:creationId xmlns:p14="http://schemas.microsoft.com/office/powerpoint/2010/main" val="7442017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25</a:t>
            </a:fld>
            <a:endParaRPr lang="zh-CN" altLang="en-US"/>
          </a:p>
        </p:txBody>
      </p:sp>
    </p:spTree>
    <p:extLst>
      <p:ext uri="{BB962C8B-B14F-4D97-AF65-F5344CB8AC3E}">
        <p14:creationId xmlns:p14="http://schemas.microsoft.com/office/powerpoint/2010/main" val="4074367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26</a:t>
            </a:fld>
            <a:endParaRPr lang="zh-CN" altLang="en-US"/>
          </a:p>
        </p:txBody>
      </p:sp>
    </p:spTree>
    <p:extLst>
      <p:ext uri="{BB962C8B-B14F-4D97-AF65-F5344CB8AC3E}">
        <p14:creationId xmlns:p14="http://schemas.microsoft.com/office/powerpoint/2010/main" val="5532255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一个数据激活多个产生式；</a:t>
            </a:r>
            <a:endParaRPr lang="en-US" altLang="zh-CN" dirty="0"/>
          </a:p>
          <a:p>
            <a:r>
              <a:rPr lang="zh-CN" altLang="en-US" dirty="0"/>
              <a:t>多个数据与一个产生式匹配；</a:t>
            </a:r>
            <a:endParaRPr lang="en-US" altLang="zh-CN" dirty="0"/>
          </a:p>
          <a:p>
            <a:r>
              <a:rPr lang="zh-CN" altLang="en-US" dirty="0"/>
              <a:t>多个数据激活多个产生式。</a:t>
            </a:r>
          </a:p>
        </p:txBody>
      </p:sp>
      <p:sp>
        <p:nvSpPr>
          <p:cNvPr id="4" name="灯片编号占位符 3"/>
          <p:cNvSpPr>
            <a:spLocks noGrp="1"/>
          </p:cNvSpPr>
          <p:nvPr>
            <p:ph type="sldNum" sz="quarter" idx="5"/>
          </p:nvPr>
        </p:nvSpPr>
        <p:spPr/>
        <p:txBody>
          <a:bodyPr/>
          <a:lstStyle/>
          <a:p>
            <a:fld id="{478072DF-5EA5-49D9-84A3-968ABE71B84E}" type="slidenum">
              <a:rPr lang="zh-CN" altLang="en-US" smtClean="0"/>
              <a:t>27</a:t>
            </a:fld>
            <a:endParaRPr lang="zh-CN" altLang="en-US"/>
          </a:p>
        </p:txBody>
      </p:sp>
    </p:spTree>
    <p:extLst>
      <p:ext uri="{BB962C8B-B14F-4D97-AF65-F5344CB8AC3E}">
        <p14:creationId xmlns:p14="http://schemas.microsoft.com/office/powerpoint/2010/main" val="8427857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28</a:t>
            </a:fld>
            <a:endParaRPr lang="zh-CN" altLang="en-US"/>
          </a:p>
        </p:txBody>
      </p:sp>
    </p:spTree>
    <p:extLst>
      <p:ext uri="{BB962C8B-B14F-4D97-AF65-F5344CB8AC3E}">
        <p14:creationId xmlns:p14="http://schemas.microsoft.com/office/powerpoint/2010/main" val="33288162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元知识，使用知识的顺序。</a:t>
            </a:r>
          </a:p>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29</a:t>
            </a:fld>
            <a:endParaRPr lang="zh-CN" altLang="en-US"/>
          </a:p>
        </p:txBody>
      </p:sp>
    </p:spTree>
    <p:extLst>
      <p:ext uri="{BB962C8B-B14F-4D97-AF65-F5344CB8AC3E}">
        <p14:creationId xmlns:p14="http://schemas.microsoft.com/office/powerpoint/2010/main" val="25245680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30</a:t>
            </a:fld>
            <a:endParaRPr lang="zh-CN" altLang="en-US"/>
          </a:p>
        </p:txBody>
      </p:sp>
    </p:spTree>
    <p:extLst>
      <p:ext uri="{BB962C8B-B14F-4D97-AF65-F5344CB8AC3E}">
        <p14:creationId xmlns:p14="http://schemas.microsoft.com/office/powerpoint/2010/main" val="26231997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31</a:t>
            </a:fld>
            <a:endParaRPr lang="zh-CN" altLang="en-US"/>
          </a:p>
        </p:txBody>
      </p:sp>
    </p:spTree>
    <p:extLst>
      <p:ext uri="{BB962C8B-B14F-4D97-AF65-F5344CB8AC3E}">
        <p14:creationId xmlns:p14="http://schemas.microsoft.com/office/powerpoint/2010/main" val="11437574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32</a:t>
            </a:fld>
            <a:endParaRPr lang="zh-CN" altLang="en-US"/>
          </a:p>
        </p:txBody>
      </p:sp>
    </p:spTree>
    <p:extLst>
      <p:ext uri="{BB962C8B-B14F-4D97-AF65-F5344CB8AC3E}">
        <p14:creationId xmlns:p14="http://schemas.microsoft.com/office/powerpoint/2010/main" val="320886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6</a:t>
            </a:fld>
            <a:endParaRPr lang="zh-CN" altLang="en-US"/>
          </a:p>
        </p:txBody>
      </p:sp>
    </p:spTree>
    <p:extLst>
      <p:ext uri="{BB962C8B-B14F-4D97-AF65-F5344CB8AC3E}">
        <p14:creationId xmlns:p14="http://schemas.microsoft.com/office/powerpoint/2010/main" val="12437379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33</a:t>
            </a:fld>
            <a:endParaRPr lang="zh-CN" altLang="en-US"/>
          </a:p>
        </p:txBody>
      </p:sp>
    </p:spTree>
    <p:extLst>
      <p:ext uri="{BB962C8B-B14F-4D97-AF65-F5344CB8AC3E}">
        <p14:creationId xmlns:p14="http://schemas.microsoft.com/office/powerpoint/2010/main" val="11585069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34</a:t>
            </a:fld>
            <a:endParaRPr lang="zh-CN" altLang="en-US"/>
          </a:p>
        </p:txBody>
      </p:sp>
    </p:spTree>
    <p:extLst>
      <p:ext uri="{BB962C8B-B14F-4D97-AF65-F5344CB8AC3E}">
        <p14:creationId xmlns:p14="http://schemas.microsoft.com/office/powerpoint/2010/main" val="23071165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35</a:t>
            </a:fld>
            <a:endParaRPr lang="zh-CN" altLang="en-US"/>
          </a:p>
        </p:txBody>
      </p:sp>
    </p:spTree>
    <p:extLst>
      <p:ext uri="{BB962C8B-B14F-4D97-AF65-F5344CB8AC3E}">
        <p14:creationId xmlns:p14="http://schemas.microsoft.com/office/powerpoint/2010/main" val="14359051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36</a:t>
            </a:fld>
            <a:endParaRPr lang="zh-CN" altLang="en-US"/>
          </a:p>
        </p:txBody>
      </p:sp>
    </p:spTree>
    <p:extLst>
      <p:ext uri="{BB962C8B-B14F-4D97-AF65-F5344CB8AC3E}">
        <p14:creationId xmlns:p14="http://schemas.microsoft.com/office/powerpoint/2010/main" val="24308912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37</a:t>
            </a:fld>
            <a:endParaRPr lang="zh-CN" altLang="en-US"/>
          </a:p>
        </p:txBody>
      </p:sp>
    </p:spTree>
    <p:extLst>
      <p:ext uri="{BB962C8B-B14F-4D97-AF65-F5344CB8AC3E}">
        <p14:creationId xmlns:p14="http://schemas.microsoft.com/office/powerpoint/2010/main" val="5221061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38</a:t>
            </a:fld>
            <a:endParaRPr lang="zh-CN" altLang="en-US"/>
          </a:p>
        </p:txBody>
      </p:sp>
    </p:spTree>
    <p:extLst>
      <p:ext uri="{BB962C8B-B14F-4D97-AF65-F5344CB8AC3E}">
        <p14:creationId xmlns:p14="http://schemas.microsoft.com/office/powerpoint/2010/main" val="13279644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b="1" kern="100" dirty="0">
                <a:effectLst/>
                <a:latin typeface="Times New Roman" panose="02020603050405020304" pitchFamily="18" charset="0"/>
                <a:ea typeface="黑体" panose="02010609060101010101" pitchFamily="49" charset="-122"/>
                <a:cs typeface="Times New Roman" panose="02020603050405020304" pitchFamily="18" charset="0"/>
              </a:rPr>
              <a:t>注意在逆向推理时，却不一定使用最新的子目标。</a:t>
            </a:r>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39</a:t>
            </a:fld>
            <a:endParaRPr lang="zh-CN" altLang="en-US"/>
          </a:p>
        </p:txBody>
      </p:sp>
    </p:spTree>
    <p:extLst>
      <p:ext uri="{BB962C8B-B14F-4D97-AF65-F5344CB8AC3E}">
        <p14:creationId xmlns:p14="http://schemas.microsoft.com/office/powerpoint/2010/main" val="3379527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kern="100" dirty="0" err="1">
                <a:effectLst/>
                <a:latin typeface="Times New Roman" panose="02020603050405020304" pitchFamily="18" charset="0"/>
                <a:ea typeface="黑体" panose="02010609060101010101" pitchFamily="49" charset="-122"/>
              </a:rPr>
              <a:t>SC1</a:t>
            </a:r>
            <a:r>
              <a:rPr lang="zh-CN" altLang="en-US" sz="1800" b="1" kern="100" dirty="0">
                <a:effectLst/>
                <a:latin typeface="Times New Roman" panose="02020603050405020304" pitchFamily="18" charset="0"/>
                <a:ea typeface="黑体" panose="02010609060101010101" pitchFamily="49" charset="-122"/>
              </a:rPr>
              <a:t>：深度优先，回溯法</a:t>
            </a:r>
            <a:endParaRPr lang="en-US" altLang="zh-CN" sz="1800" b="1" kern="100" dirty="0">
              <a:effectLst/>
              <a:latin typeface="Times New Roman" panose="02020603050405020304" pitchFamily="18" charset="0"/>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kern="100" dirty="0" err="1">
                <a:effectLst/>
                <a:latin typeface="Times New Roman" panose="02020603050405020304" pitchFamily="18" charset="0"/>
                <a:ea typeface="黑体" panose="02010609060101010101" pitchFamily="49" charset="-122"/>
              </a:rPr>
              <a:t>SC2</a:t>
            </a:r>
            <a:r>
              <a:rPr lang="zh-CN" altLang="en-US" sz="1800" b="1" kern="100" dirty="0">
                <a:effectLst/>
                <a:latin typeface="Times New Roman" panose="02020603050405020304" pitchFamily="18" charset="0"/>
                <a:ea typeface="黑体" panose="02010609060101010101" pitchFamily="49" charset="-122"/>
              </a:rPr>
              <a:t>：层次遍历</a:t>
            </a:r>
            <a:endParaRPr lang="en-US" altLang="zh-CN" sz="1800" b="1" kern="100" dirty="0">
              <a:effectLst/>
              <a:latin typeface="Times New Roman" panose="02020603050405020304" pitchFamily="18" charset="0"/>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kern="100" dirty="0" err="1">
                <a:effectLst/>
                <a:latin typeface="Times New Roman" panose="02020603050405020304" pitchFamily="18" charset="0"/>
                <a:ea typeface="黑体" panose="02010609060101010101" pitchFamily="49" charset="-122"/>
              </a:rPr>
              <a:t>SC1</a:t>
            </a:r>
            <a:r>
              <a:rPr lang="zh-CN" altLang="zh-CN" sz="1800" b="1" kern="100" dirty="0">
                <a:effectLst/>
                <a:latin typeface="Times New Roman" panose="02020603050405020304" pitchFamily="18" charset="0"/>
                <a:ea typeface="黑体" panose="02010609060101010101" pitchFamily="49" charset="-122"/>
              </a:rPr>
              <a:t>有时</a:t>
            </a:r>
            <a:r>
              <a:rPr lang="zh-CN" altLang="zh-CN" sz="1800" b="1" kern="100" dirty="0">
                <a:solidFill>
                  <a:srgbClr val="C00000"/>
                </a:solidFill>
                <a:effectLst/>
                <a:latin typeface="Times New Roman" panose="02020603050405020304" pitchFamily="18" charset="0"/>
                <a:ea typeface="黑体" panose="02010609060101010101" pitchFamily="49" charset="-122"/>
              </a:rPr>
              <a:t>效率较高</a:t>
            </a:r>
            <a:r>
              <a:rPr lang="zh-CN" altLang="zh-CN" sz="1800" b="1" kern="100" dirty="0">
                <a:effectLst/>
                <a:latin typeface="Times New Roman" panose="02020603050405020304" pitchFamily="18" charset="0"/>
                <a:ea typeface="黑体" panose="02010609060101010101" pitchFamily="49" charset="-122"/>
              </a:rPr>
              <a:t>，但好犯“</a:t>
            </a:r>
            <a:r>
              <a:rPr lang="zh-CN" altLang="zh-CN" sz="1800" b="1" kern="100" dirty="0">
                <a:solidFill>
                  <a:srgbClr val="C00000"/>
                </a:solidFill>
                <a:effectLst/>
                <a:latin typeface="Times New Roman" panose="02020603050405020304" pitchFamily="18" charset="0"/>
                <a:ea typeface="黑体" panose="02010609060101010101" pitchFamily="49" charset="-122"/>
              </a:rPr>
              <a:t>钻牛</a:t>
            </a:r>
            <a:r>
              <a:rPr lang="zh-CN" altLang="en-US" sz="1800" b="1" kern="100" dirty="0">
                <a:solidFill>
                  <a:srgbClr val="C00000"/>
                </a:solidFill>
                <a:effectLst/>
                <a:latin typeface="Times New Roman" panose="02020603050405020304" pitchFamily="18" charset="0"/>
                <a:ea typeface="黑体" panose="02010609060101010101" pitchFamily="49" charset="-122"/>
              </a:rPr>
              <a:t>角</a:t>
            </a:r>
            <a:r>
              <a:rPr lang="zh-CN" altLang="zh-CN" sz="1800" b="1" kern="100" dirty="0">
                <a:solidFill>
                  <a:srgbClr val="C00000"/>
                </a:solidFill>
                <a:effectLst/>
                <a:latin typeface="Times New Roman" panose="02020603050405020304" pitchFamily="18" charset="0"/>
                <a:ea typeface="黑体" panose="02010609060101010101" pitchFamily="49" charset="-122"/>
              </a:rPr>
              <a:t>尖</a:t>
            </a:r>
            <a:r>
              <a:rPr lang="zh-CN" altLang="zh-CN" sz="1800" b="1" kern="100" dirty="0">
                <a:effectLst/>
                <a:latin typeface="Times New Roman" panose="02020603050405020304" pitchFamily="18" charset="0"/>
                <a:ea typeface="黑体" panose="02010609060101010101" pitchFamily="49" charset="-122"/>
              </a:rPr>
              <a:t>”的毛病，有时在某个方向上根本没有成功的可能，但它却因为总是使用最新的子目标而一个劲的往前钻，这个过程不一定</a:t>
            </a:r>
            <a:r>
              <a:rPr lang="zh-CN" altLang="en-US" sz="1800" b="1" kern="100" dirty="0">
                <a:effectLst/>
                <a:latin typeface="Times New Roman" panose="02020603050405020304" pitchFamily="18" charset="0"/>
                <a:ea typeface="黑体" panose="02010609060101010101" pitchFamily="49" charset="-122"/>
              </a:rPr>
              <a:t>。</a:t>
            </a:r>
            <a:endParaRPr lang="en-US" altLang="zh-CN" sz="1800" b="1" kern="100" dirty="0">
              <a:effectLst/>
              <a:latin typeface="Times New Roman" panose="02020603050405020304" pitchFamily="18" charset="0"/>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kern="100" dirty="0" err="1">
                <a:effectLst/>
                <a:latin typeface="Times New Roman" panose="02020603050405020304" pitchFamily="18" charset="0"/>
                <a:ea typeface="黑体" panose="02010609060101010101" pitchFamily="49" charset="-122"/>
              </a:rPr>
              <a:t>SC2</a:t>
            </a:r>
            <a:r>
              <a:rPr lang="zh-CN" altLang="zh-CN" sz="1800" b="1" kern="100" dirty="0">
                <a:effectLst/>
                <a:latin typeface="Times New Roman" panose="02020603050405020304" pitchFamily="18" charset="0"/>
                <a:ea typeface="黑体" panose="02010609060101010101" pitchFamily="49" charset="-122"/>
              </a:rPr>
              <a:t>的优点是只要答案存在，它就一定在有限步内把它求出来。若答案不止一个，则不论其数目多少，则它总可以一个个地把它们求出来。缺点：它每一步都要穷尽一切可能，因之悬而未决的子目标个数，可能会膨胀很快，造成所谓组合爆炸，使得无论在时间上还是在空间上都会使人无法忍受。</a:t>
            </a:r>
            <a:endParaRPr lang="zh-CN" altLang="zh-CN" sz="18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40</a:t>
            </a:fld>
            <a:endParaRPr lang="zh-CN" altLang="en-US"/>
          </a:p>
        </p:txBody>
      </p:sp>
    </p:spTree>
    <p:extLst>
      <p:ext uri="{BB962C8B-B14F-4D97-AF65-F5344CB8AC3E}">
        <p14:creationId xmlns:p14="http://schemas.microsoft.com/office/powerpoint/2010/main" val="41105424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kern="100" dirty="0">
                <a:effectLst/>
                <a:latin typeface="Times New Roman" panose="02020603050405020304" pitchFamily="18" charset="0"/>
                <a:ea typeface="黑体" panose="02010609060101010101" pitchFamily="49" charset="-122"/>
              </a:rPr>
              <a:t> (*1) </a:t>
            </a:r>
            <a:r>
              <a:rPr lang="zh-CN" altLang="zh-CN" sz="1800" b="1" kern="100" dirty="0">
                <a:effectLst/>
                <a:latin typeface="Times New Roman" panose="02020603050405020304" pitchFamily="18" charset="0"/>
                <a:ea typeface="黑体" panose="02010609060101010101" pitchFamily="49" charset="-122"/>
              </a:rPr>
              <a:t>产生式中每对小括弧包含的部分被称为一个与式，故 </a:t>
            </a:r>
            <a:r>
              <a:rPr lang="en-US" altLang="zh-CN" sz="1800" b="1" kern="100" dirty="0">
                <a:effectLst/>
                <a:latin typeface="Times New Roman" panose="02020603050405020304" pitchFamily="18" charset="0"/>
                <a:ea typeface="黑体" panose="02010609060101010101" pitchFamily="49" charset="-122"/>
              </a:rPr>
              <a:t>(*1) </a:t>
            </a:r>
            <a:r>
              <a:rPr lang="zh-CN" altLang="zh-CN" sz="1800" b="1" kern="100" dirty="0">
                <a:effectLst/>
                <a:latin typeface="Times New Roman" panose="02020603050405020304" pitchFamily="18" charset="0"/>
                <a:ea typeface="黑体" panose="02010609060101010101" pitchFamily="49" charset="-122"/>
              </a:rPr>
              <a:t>产生式中共有</a:t>
            </a:r>
            <a:r>
              <a:rPr lang="en-US" altLang="zh-CN" sz="1800" b="1" kern="100" dirty="0">
                <a:effectLst/>
                <a:latin typeface="Times New Roman" panose="02020603050405020304" pitchFamily="18" charset="0"/>
                <a:ea typeface="黑体" panose="02010609060101010101" pitchFamily="49" charset="-122"/>
              </a:rPr>
              <a:t>m </a:t>
            </a:r>
            <a:r>
              <a:rPr lang="zh-CN" altLang="zh-CN" sz="1800" b="1" kern="100" dirty="0">
                <a:effectLst/>
                <a:latin typeface="Times New Roman" panose="02020603050405020304" pitchFamily="18" charset="0"/>
                <a:ea typeface="黑体" panose="02010609060101010101" pitchFamily="49" charset="-122"/>
              </a:rPr>
              <a:t>个与式。</a:t>
            </a:r>
            <a:endParaRPr lang="zh-CN" altLang="zh-CN" sz="18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Lm</a:t>
            </a:r>
            <a:r>
              <a:rPr lang="zh-CN" altLang="en-US" dirty="0"/>
              <a:t>是部分匹配中，最小匹配数</a:t>
            </a:r>
          </a:p>
        </p:txBody>
      </p:sp>
      <p:sp>
        <p:nvSpPr>
          <p:cNvPr id="4" name="灯片编号占位符 3"/>
          <p:cNvSpPr>
            <a:spLocks noGrp="1"/>
          </p:cNvSpPr>
          <p:nvPr>
            <p:ph type="sldNum" sz="quarter" idx="5"/>
          </p:nvPr>
        </p:nvSpPr>
        <p:spPr/>
        <p:txBody>
          <a:bodyPr/>
          <a:lstStyle/>
          <a:p>
            <a:fld id="{478072DF-5EA5-49D9-84A3-968ABE71B84E}" type="slidenum">
              <a:rPr lang="zh-CN" altLang="en-US" smtClean="0"/>
              <a:t>41</a:t>
            </a:fld>
            <a:endParaRPr lang="zh-CN" altLang="en-US"/>
          </a:p>
        </p:txBody>
      </p:sp>
    </p:spTree>
    <p:extLst>
      <p:ext uri="{BB962C8B-B14F-4D97-AF65-F5344CB8AC3E}">
        <p14:creationId xmlns:p14="http://schemas.microsoft.com/office/powerpoint/2010/main" val="28666396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42</a:t>
            </a:fld>
            <a:endParaRPr lang="zh-CN" altLang="en-US"/>
          </a:p>
        </p:txBody>
      </p:sp>
    </p:spTree>
    <p:extLst>
      <p:ext uri="{BB962C8B-B14F-4D97-AF65-F5344CB8AC3E}">
        <p14:creationId xmlns:p14="http://schemas.microsoft.com/office/powerpoint/2010/main" val="3908623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7</a:t>
            </a:fld>
            <a:endParaRPr lang="zh-CN" altLang="en-US"/>
          </a:p>
        </p:txBody>
      </p:sp>
    </p:spTree>
    <p:extLst>
      <p:ext uri="{BB962C8B-B14F-4D97-AF65-F5344CB8AC3E}">
        <p14:creationId xmlns:p14="http://schemas.microsoft.com/office/powerpoint/2010/main" val="1987939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43</a:t>
            </a:fld>
            <a:endParaRPr lang="zh-CN" altLang="en-US"/>
          </a:p>
        </p:txBody>
      </p:sp>
    </p:spTree>
    <p:extLst>
      <p:ext uri="{BB962C8B-B14F-4D97-AF65-F5344CB8AC3E}">
        <p14:creationId xmlns:p14="http://schemas.microsoft.com/office/powerpoint/2010/main" val="18517299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44</a:t>
            </a:fld>
            <a:endParaRPr lang="zh-CN" altLang="en-US"/>
          </a:p>
        </p:txBody>
      </p:sp>
    </p:spTree>
    <p:extLst>
      <p:ext uri="{BB962C8B-B14F-4D97-AF65-F5344CB8AC3E}">
        <p14:creationId xmlns:p14="http://schemas.microsoft.com/office/powerpoint/2010/main" val="17113102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45</a:t>
            </a:fld>
            <a:endParaRPr lang="zh-CN" altLang="en-US"/>
          </a:p>
        </p:txBody>
      </p:sp>
    </p:spTree>
    <p:extLst>
      <p:ext uri="{BB962C8B-B14F-4D97-AF65-F5344CB8AC3E}">
        <p14:creationId xmlns:p14="http://schemas.microsoft.com/office/powerpoint/2010/main" val="1542897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8</a:t>
            </a:fld>
            <a:endParaRPr lang="zh-CN" altLang="en-US"/>
          </a:p>
        </p:txBody>
      </p:sp>
    </p:spTree>
    <p:extLst>
      <p:ext uri="{BB962C8B-B14F-4D97-AF65-F5344CB8AC3E}">
        <p14:creationId xmlns:p14="http://schemas.microsoft.com/office/powerpoint/2010/main" val="2956716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完备性检查</a:t>
            </a:r>
          </a:p>
        </p:txBody>
      </p:sp>
      <p:sp>
        <p:nvSpPr>
          <p:cNvPr id="4" name="灯片编号占位符 3"/>
          <p:cNvSpPr>
            <a:spLocks noGrp="1"/>
          </p:cNvSpPr>
          <p:nvPr>
            <p:ph type="sldNum" sz="quarter" idx="5"/>
          </p:nvPr>
        </p:nvSpPr>
        <p:spPr/>
        <p:txBody>
          <a:bodyPr/>
          <a:lstStyle/>
          <a:p>
            <a:fld id="{478072DF-5EA5-49D9-84A3-968ABE71B84E}" type="slidenum">
              <a:rPr lang="zh-CN" altLang="en-US" smtClean="0"/>
              <a:t>9</a:t>
            </a:fld>
            <a:endParaRPr lang="zh-CN" altLang="en-US"/>
          </a:p>
        </p:txBody>
      </p:sp>
    </p:spTree>
    <p:extLst>
      <p:ext uri="{BB962C8B-B14F-4D97-AF65-F5344CB8AC3E}">
        <p14:creationId xmlns:p14="http://schemas.microsoft.com/office/powerpoint/2010/main" val="2385326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10</a:t>
            </a:fld>
            <a:endParaRPr lang="zh-CN" altLang="en-US"/>
          </a:p>
        </p:txBody>
      </p:sp>
    </p:spTree>
    <p:extLst>
      <p:ext uri="{BB962C8B-B14F-4D97-AF65-F5344CB8AC3E}">
        <p14:creationId xmlns:p14="http://schemas.microsoft.com/office/powerpoint/2010/main" val="490333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8072DF-5EA5-49D9-84A3-968ABE71B84E}" type="slidenum">
              <a:rPr lang="zh-CN" altLang="en-US" smtClean="0"/>
              <a:t>11</a:t>
            </a:fld>
            <a:endParaRPr lang="zh-CN" altLang="en-US"/>
          </a:p>
        </p:txBody>
      </p:sp>
    </p:spTree>
    <p:extLst>
      <p:ext uri="{BB962C8B-B14F-4D97-AF65-F5344CB8AC3E}">
        <p14:creationId xmlns:p14="http://schemas.microsoft.com/office/powerpoint/2010/main" val="2023391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专家给定的</a:t>
            </a:r>
          </a:p>
        </p:txBody>
      </p:sp>
      <p:sp>
        <p:nvSpPr>
          <p:cNvPr id="4" name="灯片编号占位符 3"/>
          <p:cNvSpPr>
            <a:spLocks noGrp="1"/>
          </p:cNvSpPr>
          <p:nvPr>
            <p:ph type="sldNum" sz="quarter" idx="5"/>
          </p:nvPr>
        </p:nvSpPr>
        <p:spPr/>
        <p:txBody>
          <a:bodyPr/>
          <a:lstStyle/>
          <a:p>
            <a:fld id="{478072DF-5EA5-49D9-84A3-968ABE71B84E}" type="slidenum">
              <a:rPr lang="zh-CN" altLang="en-US" smtClean="0"/>
              <a:t>12</a:t>
            </a:fld>
            <a:endParaRPr lang="zh-CN" altLang="en-US"/>
          </a:p>
        </p:txBody>
      </p:sp>
    </p:spTree>
    <p:extLst>
      <p:ext uri="{BB962C8B-B14F-4D97-AF65-F5344CB8AC3E}">
        <p14:creationId xmlns:p14="http://schemas.microsoft.com/office/powerpoint/2010/main" val="2117928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D87C6F-8355-43EE-AD10-3BDF2E9ABFC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42644AF-893D-43E7-BB2B-79EFC20753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18304A3-0319-4478-B93E-3D28F7297056}"/>
              </a:ext>
            </a:extLst>
          </p:cNvPr>
          <p:cNvSpPr>
            <a:spLocks noGrp="1"/>
          </p:cNvSpPr>
          <p:nvPr>
            <p:ph type="dt" sz="half" idx="10"/>
          </p:nvPr>
        </p:nvSpPr>
        <p:spPr/>
        <p:txBody>
          <a:bodyPr/>
          <a:lstStyle/>
          <a:p>
            <a:fld id="{C3BF52AC-C95F-471A-901C-66B3949EEFDC}" type="datetimeFigureOut">
              <a:rPr lang="zh-CN" altLang="en-US" smtClean="0"/>
              <a:t>2025/3/18</a:t>
            </a:fld>
            <a:endParaRPr lang="zh-CN" altLang="en-US"/>
          </a:p>
        </p:txBody>
      </p:sp>
      <p:sp>
        <p:nvSpPr>
          <p:cNvPr id="5" name="页脚占位符 4">
            <a:extLst>
              <a:ext uri="{FF2B5EF4-FFF2-40B4-BE49-F238E27FC236}">
                <a16:creationId xmlns:a16="http://schemas.microsoft.com/office/drawing/2014/main" id="{D410DC76-9556-4F24-BDB8-0C25649C44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52D374-6785-4660-831D-BA2308F47DDF}"/>
              </a:ext>
            </a:extLst>
          </p:cNvPr>
          <p:cNvSpPr>
            <a:spLocks noGrp="1"/>
          </p:cNvSpPr>
          <p:nvPr>
            <p:ph type="sldNum" sz="quarter" idx="12"/>
          </p:nvPr>
        </p:nvSpPr>
        <p:spPr/>
        <p:txBody>
          <a:bodyPr/>
          <a:lstStyle/>
          <a:p>
            <a:fld id="{1A4A4DB7-44E7-4E78-97C3-C4C0A7E28324}" type="slidenum">
              <a:rPr lang="zh-CN" altLang="en-US" smtClean="0"/>
              <a:t>‹#›</a:t>
            </a:fld>
            <a:endParaRPr lang="zh-CN" altLang="en-US"/>
          </a:p>
        </p:txBody>
      </p:sp>
    </p:spTree>
    <p:extLst>
      <p:ext uri="{BB962C8B-B14F-4D97-AF65-F5344CB8AC3E}">
        <p14:creationId xmlns:p14="http://schemas.microsoft.com/office/powerpoint/2010/main" val="1166930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ABB09F-DA9D-49D2-99F8-99857BE1A5E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C3B44D1-522A-4629-8409-6EC3970D180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82C45A-9B49-4E8D-8695-9C75AAB1D10F}"/>
              </a:ext>
            </a:extLst>
          </p:cNvPr>
          <p:cNvSpPr>
            <a:spLocks noGrp="1"/>
          </p:cNvSpPr>
          <p:nvPr>
            <p:ph type="dt" sz="half" idx="10"/>
          </p:nvPr>
        </p:nvSpPr>
        <p:spPr/>
        <p:txBody>
          <a:bodyPr/>
          <a:lstStyle/>
          <a:p>
            <a:fld id="{C3BF52AC-C95F-471A-901C-66B3949EEFDC}" type="datetimeFigureOut">
              <a:rPr lang="zh-CN" altLang="en-US" smtClean="0"/>
              <a:t>2025/3/18</a:t>
            </a:fld>
            <a:endParaRPr lang="zh-CN" altLang="en-US"/>
          </a:p>
        </p:txBody>
      </p:sp>
      <p:sp>
        <p:nvSpPr>
          <p:cNvPr id="5" name="页脚占位符 4">
            <a:extLst>
              <a:ext uri="{FF2B5EF4-FFF2-40B4-BE49-F238E27FC236}">
                <a16:creationId xmlns:a16="http://schemas.microsoft.com/office/drawing/2014/main" id="{F3584670-9466-4D1B-9AC8-F34DF5B6F9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899302-ADD0-4288-A0A4-8A565D15AC3C}"/>
              </a:ext>
            </a:extLst>
          </p:cNvPr>
          <p:cNvSpPr>
            <a:spLocks noGrp="1"/>
          </p:cNvSpPr>
          <p:nvPr>
            <p:ph type="sldNum" sz="quarter" idx="12"/>
          </p:nvPr>
        </p:nvSpPr>
        <p:spPr/>
        <p:txBody>
          <a:bodyPr/>
          <a:lstStyle/>
          <a:p>
            <a:fld id="{1A4A4DB7-44E7-4E78-97C3-C4C0A7E28324}" type="slidenum">
              <a:rPr lang="zh-CN" altLang="en-US" smtClean="0"/>
              <a:t>‹#›</a:t>
            </a:fld>
            <a:endParaRPr lang="zh-CN" altLang="en-US"/>
          </a:p>
        </p:txBody>
      </p:sp>
    </p:spTree>
    <p:extLst>
      <p:ext uri="{BB962C8B-B14F-4D97-AF65-F5344CB8AC3E}">
        <p14:creationId xmlns:p14="http://schemas.microsoft.com/office/powerpoint/2010/main" val="4002538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7FFEBB3-956D-484E-BF5C-A4C23FBE06E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48D2FE7-35A3-4DFF-A6EF-C5F3D990C0E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185583-59E7-47BE-AD86-A11CA37EC3E5}"/>
              </a:ext>
            </a:extLst>
          </p:cNvPr>
          <p:cNvSpPr>
            <a:spLocks noGrp="1"/>
          </p:cNvSpPr>
          <p:nvPr>
            <p:ph type="dt" sz="half" idx="10"/>
          </p:nvPr>
        </p:nvSpPr>
        <p:spPr/>
        <p:txBody>
          <a:bodyPr/>
          <a:lstStyle/>
          <a:p>
            <a:fld id="{C3BF52AC-C95F-471A-901C-66B3949EEFDC}" type="datetimeFigureOut">
              <a:rPr lang="zh-CN" altLang="en-US" smtClean="0"/>
              <a:t>2025/3/18</a:t>
            </a:fld>
            <a:endParaRPr lang="zh-CN" altLang="en-US"/>
          </a:p>
        </p:txBody>
      </p:sp>
      <p:sp>
        <p:nvSpPr>
          <p:cNvPr id="5" name="页脚占位符 4">
            <a:extLst>
              <a:ext uri="{FF2B5EF4-FFF2-40B4-BE49-F238E27FC236}">
                <a16:creationId xmlns:a16="http://schemas.microsoft.com/office/drawing/2014/main" id="{18E7B352-930C-4EDE-97CC-0A49636EDD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723322-CDFB-4D23-981D-573B7C51F53D}"/>
              </a:ext>
            </a:extLst>
          </p:cNvPr>
          <p:cNvSpPr>
            <a:spLocks noGrp="1"/>
          </p:cNvSpPr>
          <p:nvPr>
            <p:ph type="sldNum" sz="quarter" idx="12"/>
          </p:nvPr>
        </p:nvSpPr>
        <p:spPr/>
        <p:txBody>
          <a:bodyPr/>
          <a:lstStyle/>
          <a:p>
            <a:fld id="{1A4A4DB7-44E7-4E78-97C3-C4C0A7E28324}" type="slidenum">
              <a:rPr lang="zh-CN" altLang="en-US" smtClean="0"/>
              <a:t>‹#›</a:t>
            </a:fld>
            <a:endParaRPr lang="zh-CN" altLang="en-US"/>
          </a:p>
        </p:txBody>
      </p:sp>
    </p:spTree>
    <p:extLst>
      <p:ext uri="{BB962C8B-B14F-4D97-AF65-F5344CB8AC3E}">
        <p14:creationId xmlns:p14="http://schemas.microsoft.com/office/powerpoint/2010/main" val="4154136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28344B-82A6-4237-8DE7-F25842E4DA1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72B070D-6316-45DB-8A17-641399DC20D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6283D4E-F38F-4D8C-B59A-8BE9EB9650E7}"/>
              </a:ext>
            </a:extLst>
          </p:cNvPr>
          <p:cNvSpPr>
            <a:spLocks noGrp="1"/>
          </p:cNvSpPr>
          <p:nvPr>
            <p:ph type="dt" sz="half" idx="10"/>
          </p:nvPr>
        </p:nvSpPr>
        <p:spPr/>
        <p:txBody>
          <a:bodyPr/>
          <a:lstStyle/>
          <a:p>
            <a:fld id="{C3BF52AC-C95F-471A-901C-66B3949EEFDC}" type="datetimeFigureOut">
              <a:rPr lang="zh-CN" altLang="en-US" smtClean="0"/>
              <a:t>2025/3/18</a:t>
            </a:fld>
            <a:endParaRPr lang="zh-CN" altLang="en-US"/>
          </a:p>
        </p:txBody>
      </p:sp>
      <p:sp>
        <p:nvSpPr>
          <p:cNvPr id="5" name="页脚占位符 4">
            <a:extLst>
              <a:ext uri="{FF2B5EF4-FFF2-40B4-BE49-F238E27FC236}">
                <a16:creationId xmlns:a16="http://schemas.microsoft.com/office/drawing/2014/main" id="{456E8A62-7C94-4ACC-BCC5-00C055D42F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5B2329D-94DD-462E-9C43-6FBF961DE8D6}"/>
              </a:ext>
            </a:extLst>
          </p:cNvPr>
          <p:cNvSpPr>
            <a:spLocks noGrp="1"/>
          </p:cNvSpPr>
          <p:nvPr>
            <p:ph type="sldNum" sz="quarter" idx="12"/>
          </p:nvPr>
        </p:nvSpPr>
        <p:spPr/>
        <p:txBody>
          <a:bodyPr/>
          <a:lstStyle/>
          <a:p>
            <a:fld id="{1A4A4DB7-44E7-4E78-97C3-C4C0A7E28324}" type="slidenum">
              <a:rPr lang="zh-CN" altLang="en-US" smtClean="0"/>
              <a:t>‹#›</a:t>
            </a:fld>
            <a:endParaRPr lang="zh-CN" altLang="en-US"/>
          </a:p>
        </p:txBody>
      </p:sp>
    </p:spTree>
    <p:extLst>
      <p:ext uri="{BB962C8B-B14F-4D97-AF65-F5344CB8AC3E}">
        <p14:creationId xmlns:p14="http://schemas.microsoft.com/office/powerpoint/2010/main" val="3612795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3F605C-B39F-4773-8493-1AF4F855009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D46A27A-73B8-4995-B291-E1E7594768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6F1572D-2461-45C6-AB12-C9A38A2FACC9}"/>
              </a:ext>
            </a:extLst>
          </p:cNvPr>
          <p:cNvSpPr>
            <a:spLocks noGrp="1"/>
          </p:cNvSpPr>
          <p:nvPr>
            <p:ph type="dt" sz="half" idx="10"/>
          </p:nvPr>
        </p:nvSpPr>
        <p:spPr/>
        <p:txBody>
          <a:bodyPr/>
          <a:lstStyle/>
          <a:p>
            <a:fld id="{C3BF52AC-C95F-471A-901C-66B3949EEFDC}" type="datetimeFigureOut">
              <a:rPr lang="zh-CN" altLang="en-US" smtClean="0"/>
              <a:t>2025/3/18</a:t>
            </a:fld>
            <a:endParaRPr lang="zh-CN" altLang="en-US"/>
          </a:p>
        </p:txBody>
      </p:sp>
      <p:sp>
        <p:nvSpPr>
          <p:cNvPr id="5" name="页脚占位符 4">
            <a:extLst>
              <a:ext uri="{FF2B5EF4-FFF2-40B4-BE49-F238E27FC236}">
                <a16:creationId xmlns:a16="http://schemas.microsoft.com/office/drawing/2014/main" id="{AA3667B9-8D97-43EB-8805-9CABF752DE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D367C6-227B-4C99-BF50-F670D8FD5699}"/>
              </a:ext>
            </a:extLst>
          </p:cNvPr>
          <p:cNvSpPr>
            <a:spLocks noGrp="1"/>
          </p:cNvSpPr>
          <p:nvPr>
            <p:ph type="sldNum" sz="quarter" idx="12"/>
          </p:nvPr>
        </p:nvSpPr>
        <p:spPr/>
        <p:txBody>
          <a:bodyPr/>
          <a:lstStyle/>
          <a:p>
            <a:fld id="{1A4A4DB7-44E7-4E78-97C3-C4C0A7E28324}" type="slidenum">
              <a:rPr lang="zh-CN" altLang="en-US" smtClean="0"/>
              <a:t>‹#›</a:t>
            </a:fld>
            <a:endParaRPr lang="zh-CN" altLang="en-US"/>
          </a:p>
        </p:txBody>
      </p:sp>
    </p:spTree>
    <p:extLst>
      <p:ext uri="{BB962C8B-B14F-4D97-AF65-F5344CB8AC3E}">
        <p14:creationId xmlns:p14="http://schemas.microsoft.com/office/powerpoint/2010/main" val="2190689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4DD029-582D-47E4-8438-5B9A6E423B5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F4C437E-E03A-4CD6-A95D-A38AB7F1F77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0AED57C-D90A-4276-A653-DB2A25CCC6A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A5260C2-12EE-4BF5-B2A5-E664EEF68F10}"/>
              </a:ext>
            </a:extLst>
          </p:cNvPr>
          <p:cNvSpPr>
            <a:spLocks noGrp="1"/>
          </p:cNvSpPr>
          <p:nvPr>
            <p:ph type="dt" sz="half" idx="10"/>
          </p:nvPr>
        </p:nvSpPr>
        <p:spPr/>
        <p:txBody>
          <a:bodyPr/>
          <a:lstStyle/>
          <a:p>
            <a:fld id="{C3BF52AC-C95F-471A-901C-66B3949EEFDC}" type="datetimeFigureOut">
              <a:rPr lang="zh-CN" altLang="en-US" smtClean="0"/>
              <a:t>2025/3/18</a:t>
            </a:fld>
            <a:endParaRPr lang="zh-CN" altLang="en-US"/>
          </a:p>
        </p:txBody>
      </p:sp>
      <p:sp>
        <p:nvSpPr>
          <p:cNvPr id="6" name="页脚占位符 5">
            <a:extLst>
              <a:ext uri="{FF2B5EF4-FFF2-40B4-BE49-F238E27FC236}">
                <a16:creationId xmlns:a16="http://schemas.microsoft.com/office/drawing/2014/main" id="{B403EDD1-DC9B-47D7-9A78-E818B61C86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C92AAE1-99AC-4578-961E-5E5A6F3FFAA9}"/>
              </a:ext>
            </a:extLst>
          </p:cNvPr>
          <p:cNvSpPr>
            <a:spLocks noGrp="1"/>
          </p:cNvSpPr>
          <p:nvPr>
            <p:ph type="sldNum" sz="quarter" idx="12"/>
          </p:nvPr>
        </p:nvSpPr>
        <p:spPr/>
        <p:txBody>
          <a:bodyPr/>
          <a:lstStyle/>
          <a:p>
            <a:fld id="{1A4A4DB7-44E7-4E78-97C3-C4C0A7E28324}" type="slidenum">
              <a:rPr lang="zh-CN" altLang="en-US" smtClean="0"/>
              <a:t>‹#›</a:t>
            </a:fld>
            <a:endParaRPr lang="zh-CN" altLang="en-US"/>
          </a:p>
        </p:txBody>
      </p:sp>
    </p:spTree>
    <p:extLst>
      <p:ext uri="{BB962C8B-B14F-4D97-AF65-F5344CB8AC3E}">
        <p14:creationId xmlns:p14="http://schemas.microsoft.com/office/powerpoint/2010/main" val="3747292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0F55C5-F39D-4FB4-A130-A0808427275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E7AF834-3516-4EB3-8DEB-5238BF20A8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B4C095A-655A-4566-9DE6-9D13DB8C1DD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2EF3E4D-E572-4275-B6BC-C5452ED7F8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D2F1795-2625-4E1D-A13D-437D82AA679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8093116-624E-4A34-829C-175CEE5D9800}"/>
              </a:ext>
            </a:extLst>
          </p:cNvPr>
          <p:cNvSpPr>
            <a:spLocks noGrp="1"/>
          </p:cNvSpPr>
          <p:nvPr>
            <p:ph type="dt" sz="half" idx="10"/>
          </p:nvPr>
        </p:nvSpPr>
        <p:spPr/>
        <p:txBody>
          <a:bodyPr/>
          <a:lstStyle/>
          <a:p>
            <a:fld id="{C3BF52AC-C95F-471A-901C-66B3949EEFDC}" type="datetimeFigureOut">
              <a:rPr lang="zh-CN" altLang="en-US" smtClean="0"/>
              <a:t>2025/3/18</a:t>
            </a:fld>
            <a:endParaRPr lang="zh-CN" altLang="en-US"/>
          </a:p>
        </p:txBody>
      </p:sp>
      <p:sp>
        <p:nvSpPr>
          <p:cNvPr id="8" name="页脚占位符 7">
            <a:extLst>
              <a:ext uri="{FF2B5EF4-FFF2-40B4-BE49-F238E27FC236}">
                <a16:creationId xmlns:a16="http://schemas.microsoft.com/office/drawing/2014/main" id="{64BA022B-3CAF-4CBB-9558-85F55838137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8FBBA9E-F049-4A6D-98DC-5408C732EFB8}"/>
              </a:ext>
            </a:extLst>
          </p:cNvPr>
          <p:cNvSpPr>
            <a:spLocks noGrp="1"/>
          </p:cNvSpPr>
          <p:nvPr>
            <p:ph type="sldNum" sz="quarter" idx="12"/>
          </p:nvPr>
        </p:nvSpPr>
        <p:spPr/>
        <p:txBody>
          <a:bodyPr/>
          <a:lstStyle/>
          <a:p>
            <a:fld id="{1A4A4DB7-44E7-4E78-97C3-C4C0A7E28324}" type="slidenum">
              <a:rPr lang="zh-CN" altLang="en-US" smtClean="0"/>
              <a:t>‹#›</a:t>
            </a:fld>
            <a:endParaRPr lang="zh-CN" altLang="en-US"/>
          </a:p>
        </p:txBody>
      </p:sp>
    </p:spTree>
    <p:extLst>
      <p:ext uri="{BB962C8B-B14F-4D97-AF65-F5344CB8AC3E}">
        <p14:creationId xmlns:p14="http://schemas.microsoft.com/office/powerpoint/2010/main" val="221184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0633F2-1F13-41E7-9572-4C0333B1CAC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18F36F8-C13A-4BB7-8023-01019D7DA032}"/>
              </a:ext>
            </a:extLst>
          </p:cNvPr>
          <p:cNvSpPr>
            <a:spLocks noGrp="1"/>
          </p:cNvSpPr>
          <p:nvPr>
            <p:ph type="dt" sz="half" idx="10"/>
          </p:nvPr>
        </p:nvSpPr>
        <p:spPr/>
        <p:txBody>
          <a:bodyPr/>
          <a:lstStyle/>
          <a:p>
            <a:fld id="{C3BF52AC-C95F-471A-901C-66B3949EEFDC}" type="datetimeFigureOut">
              <a:rPr lang="zh-CN" altLang="en-US" smtClean="0"/>
              <a:t>2025/3/18</a:t>
            </a:fld>
            <a:endParaRPr lang="zh-CN" altLang="en-US"/>
          </a:p>
        </p:txBody>
      </p:sp>
      <p:sp>
        <p:nvSpPr>
          <p:cNvPr id="4" name="页脚占位符 3">
            <a:extLst>
              <a:ext uri="{FF2B5EF4-FFF2-40B4-BE49-F238E27FC236}">
                <a16:creationId xmlns:a16="http://schemas.microsoft.com/office/drawing/2014/main" id="{56EA99EA-1B9C-4C08-996B-D0AA023BC40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014C063-BD07-4868-9ECC-9447BB52DCD4}"/>
              </a:ext>
            </a:extLst>
          </p:cNvPr>
          <p:cNvSpPr>
            <a:spLocks noGrp="1"/>
          </p:cNvSpPr>
          <p:nvPr>
            <p:ph type="sldNum" sz="quarter" idx="12"/>
          </p:nvPr>
        </p:nvSpPr>
        <p:spPr/>
        <p:txBody>
          <a:bodyPr/>
          <a:lstStyle/>
          <a:p>
            <a:fld id="{1A4A4DB7-44E7-4E78-97C3-C4C0A7E28324}" type="slidenum">
              <a:rPr lang="zh-CN" altLang="en-US" smtClean="0"/>
              <a:t>‹#›</a:t>
            </a:fld>
            <a:endParaRPr lang="zh-CN" altLang="en-US"/>
          </a:p>
        </p:txBody>
      </p:sp>
    </p:spTree>
    <p:extLst>
      <p:ext uri="{BB962C8B-B14F-4D97-AF65-F5344CB8AC3E}">
        <p14:creationId xmlns:p14="http://schemas.microsoft.com/office/powerpoint/2010/main" val="1246192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C26B4D2-8CCC-4453-BFD8-2E80F86AC168}"/>
              </a:ext>
            </a:extLst>
          </p:cNvPr>
          <p:cNvSpPr>
            <a:spLocks noGrp="1"/>
          </p:cNvSpPr>
          <p:nvPr>
            <p:ph type="dt" sz="half" idx="10"/>
          </p:nvPr>
        </p:nvSpPr>
        <p:spPr/>
        <p:txBody>
          <a:bodyPr/>
          <a:lstStyle/>
          <a:p>
            <a:fld id="{C3BF52AC-C95F-471A-901C-66B3949EEFDC}" type="datetimeFigureOut">
              <a:rPr lang="zh-CN" altLang="en-US" smtClean="0"/>
              <a:t>2025/3/18</a:t>
            </a:fld>
            <a:endParaRPr lang="zh-CN" altLang="en-US"/>
          </a:p>
        </p:txBody>
      </p:sp>
      <p:sp>
        <p:nvSpPr>
          <p:cNvPr id="3" name="页脚占位符 2">
            <a:extLst>
              <a:ext uri="{FF2B5EF4-FFF2-40B4-BE49-F238E27FC236}">
                <a16:creationId xmlns:a16="http://schemas.microsoft.com/office/drawing/2014/main" id="{EF7C0F61-FBED-4C2A-B955-47B7139FFCE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0998AAE-5BBA-46CB-8923-364C94F5C46B}"/>
              </a:ext>
            </a:extLst>
          </p:cNvPr>
          <p:cNvSpPr>
            <a:spLocks noGrp="1"/>
          </p:cNvSpPr>
          <p:nvPr>
            <p:ph type="sldNum" sz="quarter" idx="12"/>
          </p:nvPr>
        </p:nvSpPr>
        <p:spPr/>
        <p:txBody>
          <a:bodyPr/>
          <a:lstStyle/>
          <a:p>
            <a:fld id="{1A4A4DB7-44E7-4E78-97C3-C4C0A7E28324}" type="slidenum">
              <a:rPr lang="zh-CN" altLang="en-US" smtClean="0"/>
              <a:t>‹#›</a:t>
            </a:fld>
            <a:endParaRPr lang="zh-CN" altLang="en-US"/>
          </a:p>
        </p:txBody>
      </p:sp>
    </p:spTree>
    <p:extLst>
      <p:ext uri="{BB962C8B-B14F-4D97-AF65-F5344CB8AC3E}">
        <p14:creationId xmlns:p14="http://schemas.microsoft.com/office/powerpoint/2010/main" val="1905600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40F026-180F-418E-AD48-25B718C1F90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3B2FF69-881A-4C47-A633-03614C561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D3B2121-D476-4B3A-AF6F-2E832F4773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C43A8AA-98AC-4F9B-B80B-99A61A273713}"/>
              </a:ext>
            </a:extLst>
          </p:cNvPr>
          <p:cNvSpPr>
            <a:spLocks noGrp="1"/>
          </p:cNvSpPr>
          <p:nvPr>
            <p:ph type="dt" sz="half" idx="10"/>
          </p:nvPr>
        </p:nvSpPr>
        <p:spPr/>
        <p:txBody>
          <a:bodyPr/>
          <a:lstStyle/>
          <a:p>
            <a:fld id="{C3BF52AC-C95F-471A-901C-66B3949EEFDC}" type="datetimeFigureOut">
              <a:rPr lang="zh-CN" altLang="en-US" smtClean="0"/>
              <a:t>2025/3/18</a:t>
            </a:fld>
            <a:endParaRPr lang="zh-CN" altLang="en-US"/>
          </a:p>
        </p:txBody>
      </p:sp>
      <p:sp>
        <p:nvSpPr>
          <p:cNvPr id="6" name="页脚占位符 5">
            <a:extLst>
              <a:ext uri="{FF2B5EF4-FFF2-40B4-BE49-F238E27FC236}">
                <a16:creationId xmlns:a16="http://schemas.microsoft.com/office/drawing/2014/main" id="{B7F32CFF-02C4-4AB1-BD72-21CF3DC03C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D9E78E-C5BF-435D-A9D0-F85A94645CD2}"/>
              </a:ext>
            </a:extLst>
          </p:cNvPr>
          <p:cNvSpPr>
            <a:spLocks noGrp="1"/>
          </p:cNvSpPr>
          <p:nvPr>
            <p:ph type="sldNum" sz="quarter" idx="12"/>
          </p:nvPr>
        </p:nvSpPr>
        <p:spPr/>
        <p:txBody>
          <a:bodyPr/>
          <a:lstStyle/>
          <a:p>
            <a:fld id="{1A4A4DB7-44E7-4E78-97C3-C4C0A7E28324}" type="slidenum">
              <a:rPr lang="zh-CN" altLang="en-US" smtClean="0"/>
              <a:t>‹#›</a:t>
            </a:fld>
            <a:endParaRPr lang="zh-CN" altLang="en-US"/>
          </a:p>
        </p:txBody>
      </p:sp>
    </p:spTree>
    <p:extLst>
      <p:ext uri="{BB962C8B-B14F-4D97-AF65-F5344CB8AC3E}">
        <p14:creationId xmlns:p14="http://schemas.microsoft.com/office/powerpoint/2010/main" val="579457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C6EF8B-FF1E-4B1F-9AE5-DF6B4317E79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8BEE527-EE67-4890-8E83-E6FC8029BF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5A53654-1ED2-4BE4-A686-BD39486F7A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21D312F-EE3A-4BCC-A691-C83C4C950E35}"/>
              </a:ext>
            </a:extLst>
          </p:cNvPr>
          <p:cNvSpPr>
            <a:spLocks noGrp="1"/>
          </p:cNvSpPr>
          <p:nvPr>
            <p:ph type="dt" sz="half" idx="10"/>
          </p:nvPr>
        </p:nvSpPr>
        <p:spPr/>
        <p:txBody>
          <a:bodyPr/>
          <a:lstStyle/>
          <a:p>
            <a:fld id="{C3BF52AC-C95F-471A-901C-66B3949EEFDC}" type="datetimeFigureOut">
              <a:rPr lang="zh-CN" altLang="en-US" smtClean="0"/>
              <a:t>2025/3/18</a:t>
            </a:fld>
            <a:endParaRPr lang="zh-CN" altLang="en-US"/>
          </a:p>
        </p:txBody>
      </p:sp>
      <p:sp>
        <p:nvSpPr>
          <p:cNvPr id="6" name="页脚占位符 5">
            <a:extLst>
              <a:ext uri="{FF2B5EF4-FFF2-40B4-BE49-F238E27FC236}">
                <a16:creationId xmlns:a16="http://schemas.microsoft.com/office/drawing/2014/main" id="{9B6E107A-F310-4451-BDF9-6428E288922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A11EF2C-8CCD-45C6-89DD-8B1C8B797CAF}"/>
              </a:ext>
            </a:extLst>
          </p:cNvPr>
          <p:cNvSpPr>
            <a:spLocks noGrp="1"/>
          </p:cNvSpPr>
          <p:nvPr>
            <p:ph type="sldNum" sz="quarter" idx="12"/>
          </p:nvPr>
        </p:nvSpPr>
        <p:spPr/>
        <p:txBody>
          <a:bodyPr/>
          <a:lstStyle/>
          <a:p>
            <a:fld id="{1A4A4DB7-44E7-4E78-97C3-C4C0A7E28324}" type="slidenum">
              <a:rPr lang="zh-CN" altLang="en-US" smtClean="0"/>
              <a:t>‹#›</a:t>
            </a:fld>
            <a:endParaRPr lang="zh-CN" altLang="en-US"/>
          </a:p>
        </p:txBody>
      </p:sp>
    </p:spTree>
    <p:extLst>
      <p:ext uri="{BB962C8B-B14F-4D97-AF65-F5344CB8AC3E}">
        <p14:creationId xmlns:p14="http://schemas.microsoft.com/office/powerpoint/2010/main" val="4072937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C9A27B6-9E56-43C3-9633-B2E875330D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5E23F5C-5EF4-40A8-8022-686068DBD5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FD92C5B-1448-41B4-B14C-7DDF1EB8B4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BF52AC-C95F-471A-901C-66B3949EEFDC}" type="datetimeFigureOut">
              <a:rPr lang="zh-CN" altLang="en-US" smtClean="0"/>
              <a:t>2025/3/18</a:t>
            </a:fld>
            <a:endParaRPr lang="zh-CN" altLang="en-US"/>
          </a:p>
        </p:txBody>
      </p:sp>
      <p:sp>
        <p:nvSpPr>
          <p:cNvPr id="5" name="页脚占位符 4">
            <a:extLst>
              <a:ext uri="{FF2B5EF4-FFF2-40B4-BE49-F238E27FC236}">
                <a16:creationId xmlns:a16="http://schemas.microsoft.com/office/drawing/2014/main" id="{EC9D9719-C8CB-4F15-A7F1-89017CC772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34B4084-117F-42EB-8B18-11C9EC08FF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4A4DB7-44E7-4E78-97C3-C4C0A7E28324}" type="slidenum">
              <a:rPr lang="zh-CN" altLang="en-US" smtClean="0"/>
              <a:t>‹#›</a:t>
            </a:fld>
            <a:endParaRPr lang="zh-CN" altLang="en-US"/>
          </a:p>
        </p:txBody>
      </p:sp>
    </p:spTree>
    <p:extLst>
      <p:ext uri="{BB962C8B-B14F-4D97-AF65-F5344CB8AC3E}">
        <p14:creationId xmlns:p14="http://schemas.microsoft.com/office/powerpoint/2010/main" val="3495053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2B27F0-20DA-4033-8E55-1D69FD5226D8}"/>
              </a:ext>
            </a:extLst>
          </p:cNvPr>
          <p:cNvSpPr>
            <a:spLocks noGrp="1"/>
          </p:cNvSpPr>
          <p:nvPr>
            <p:ph type="ctrTitle"/>
          </p:nvPr>
        </p:nvSpPr>
        <p:spPr/>
        <p:txBody>
          <a:bodyPr/>
          <a:lstStyle/>
          <a:p>
            <a:r>
              <a:rPr lang="zh-CN" altLang="en-US" sz="6000" b="1" dirty="0">
                <a:solidFill>
                  <a:srgbClr val="0070C0"/>
                </a:solidFill>
                <a:latin typeface="微软雅黑" panose="020B0503020204020204" pitchFamily="34" charset="-122"/>
                <a:ea typeface="微软雅黑" panose="020B0503020204020204" pitchFamily="34" charset="-122"/>
              </a:rPr>
              <a:t>知识工程</a:t>
            </a:r>
            <a:endParaRPr lang="zh-CN" altLang="en-US" b="1" dirty="0">
              <a:latin typeface="微软雅黑" panose="020B0503020204020204" pitchFamily="34" charset="-122"/>
              <a:ea typeface="微软雅黑" panose="020B0503020204020204" pitchFamily="34" charset="-122"/>
            </a:endParaRPr>
          </a:p>
        </p:txBody>
      </p:sp>
      <p:sp>
        <p:nvSpPr>
          <p:cNvPr id="3" name="副标题 2">
            <a:extLst>
              <a:ext uri="{FF2B5EF4-FFF2-40B4-BE49-F238E27FC236}">
                <a16:creationId xmlns:a16="http://schemas.microsoft.com/office/drawing/2014/main" id="{5048EC22-16DD-4AB9-91B7-6C11D27C5800}"/>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357234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3.</a:t>
            </a:r>
            <a:r>
              <a:rPr lang="zh-CN" altLang="en-US" sz="4400" b="1" dirty="0">
                <a:solidFill>
                  <a:srgbClr val="0000FF"/>
                </a:solidFill>
                <a:effectLst/>
                <a:latin typeface="黑体" panose="02010609060101010101" pitchFamily="49" charset="-122"/>
                <a:ea typeface="黑体" panose="02010609060101010101" pitchFamily="49" charset="-122"/>
              </a:rPr>
              <a:t>非确定性匹配</a:t>
            </a:r>
            <a:endParaRPr lang="zh-CN" altLang="en-US" dirty="0">
              <a:solidFill>
                <a:srgbClr val="C00000"/>
              </a:solidFill>
            </a:endParaRPr>
          </a:p>
        </p:txBody>
      </p:sp>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838200" y="1825624"/>
            <a:ext cx="10515600" cy="4832521"/>
          </a:xfrm>
        </p:spPr>
        <p:txBody>
          <a:bodyPr>
            <a:normAutofit fontScale="92500" lnSpcReduction="20000"/>
          </a:bodyPr>
          <a:lstStyle/>
          <a:p>
            <a:pPr marL="0" indent="0" algn="just">
              <a:lnSpc>
                <a:spcPct val="150000"/>
              </a:lnSpc>
              <a:buNone/>
              <a:tabLst>
                <a:tab pos="266700" algn="l"/>
              </a:tabLst>
            </a:pPr>
            <a:r>
              <a:rPr lang="zh-CN" altLang="en-US" sz="26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6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6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）部分匹配</a:t>
            </a:r>
            <a:r>
              <a:rPr lang="zh-CN" altLang="en-US" sz="2600" b="1" kern="100" dirty="0">
                <a:effectLst/>
                <a:latin typeface="微软雅黑" panose="020B0503020204020204" pitchFamily="34" charset="-122"/>
                <a:ea typeface="微软雅黑" panose="020B0503020204020204" pitchFamily="34" charset="-122"/>
                <a:cs typeface="Times New Roman" panose="02020603050405020304" pitchFamily="18" charset="0"/>
              </a:rPr>
              <a:t>：在一些情况下，激活一条规则并不要求产生式左部与</a:t>
            </a:r>
            <a:r>
              <a:rPr lang="en-US" altLang="zh-CN" sz="2600" b="1" kern="100" dirty="0">
                <a:effectLst/>
                <a:latin typeface="微软雅黑" panose="020B0503020204020204" pitchFamily="34" charset="-122"/>
                <a:ea typeface="微软雅黑" panose="020B0503020204020204" pitchFamily="34" charset="-122"/>
                <a:cs typeface="Times New Roman" panose="02020603050405020304" pitchFamily="18" charset="0"/>
              </a:rPr>
              <a:t>DB</a:t>
            </a:r>
            <a:r>
              <a:rPr lang="zh-CN" altLang="en-US" sz="2600" b="1" kern="100" dirty="0">
                <a:effectLst/>
                <a:latin typeface="微软雅黑" panose="020B0503020204020204" pitchFamily="34" charset="-122"/>
                <a:ea typeface="微软雅黑" panose="020B0503020204020204" pitchFamily="34" charset="-122"/>
                <a:cs typeface="Times New Roman" panose="02020603050405020304" pitchFamily="18" charset="0"/>
              </a:rPr>
              <a:t>中的数据（知识元，事实，或证据）完全匹配上。换言之，在这种情况下只需要</a:t>
            </a:r>
            <a:r>
              <a:rPr lang="zh-CN" altLang="en-US" sz="2600" b="1" kern="100"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某一产生式之左部与</a:t>
            </a:r>
            <a:r>
              <a:rPr lang="en-US" altLang="zh-CN" sz="2600" b="1" kern="100"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DB</a:t>
            </a:r>
            <a:r>
              <a:rPr lang="zh-CN" altLang="en-US" sz="2600" b="1" kern="100"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中的数据部分匹配</a:t>
            </a:r>
            <a:r>
              <a:rPr lang="zh-CN" altLang="en-US" sz="2600" b="1" kern="100" dirty="0">
                <a:effectLst/>
                <a:latin typeface="微软雅黑" panose="020B0503020204020204" pitchFamily="34" charset="-122"/>
                <a:ea typeface="微软雅黑" panose="020B0503020204020204" pitchFamily="34" charset="-122"/>
                <a:cs typeface="Times New Roman" panose="02020603050405020304" pitchFamily="18" charset="0"/>
              </a:rPr>
              <a:t>上，即可触发该产生式并推出某些结论性信息。</a:t>
            </a:r>
            <a:endParaRPr lang="en-US" altLang="zh-CN" sz="2600" b="1" kern="1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gn="just">
              <a:lnSpc>
                <a:spcPct val="150000"/>
              </a:lnSpc>
              <a:buNone/>
              <a:tabLst>
                <a:tab pos="266700" algn="l"/>
              </a:tabLst>
            </a:pPr>
            <a:r>
              <a:rPr lang="zh-CN" altLang="zh-CN" sz="2600" b="1" kern="100" dirty="0">
                <a:solidFill>
                  <a:schemeClr val="accent1">
                    <a:lumMod val="50000"/>
                  </a:schemeClr>
                </a:solidFill>
                <a:effectLst/>
                <a:latin typeface="微软雅黑" panose="020B0503020204020204" pitchFamily="34" charset="-122"/>
                <a:ea typeface="微软雅黑" panose="020B0503020204020204" pitchFamily="34" charset="-122"/>
              </a:rPr>
              <a:t>例</a:t>
            </a:r>
            <a:r>
              <a:rPr lang="en-US" altLang="zh-CN" sz="2600" b="1" kern="100" dirty="0">
                <a:solidFill>
                  <a:schemeClr val="accent1">
                    <a:lumMod val="50000"/>
                  </a:schemeClr>
                </a:solidFill>
                <a:effectLst/>
                <a:latin typeface="微软雅黑" panose="020B0503020204020204" pitchFamily="34" charset="-122"/>
                <a:ea typeface="微软雅黑" panose="020B0503020204020204" pitchFamily="34" charset="-122"/>
              </a:rPr>
              <a:t>1. </a:t>
            </a:r>
            <a:r>
              <a:rPr lang="zh-CN" altLang="zh-CN" sz="2600" b="1" kern="100" dirty="0">
                <a:solidFill>
                  <a:schemeClr val="accent1">
                    <a:lumMod val="50000"/>
                  </a:schemeClr>
                </a:solidFill>
                <a:effectLst/>
                <a:latin typeface="微软雅黑" panose="020B0503020204020204" pitchFamily="34" charset="-122"/>
                <a:ea typeface="微软雅黑" panose="020B0503020204020204" pitchFamily="34" charset="-122"/>
              </a:rPr>
              <a:t>北京市中医院中医妇科钱伯煊大夫的经验</a:t>
            </a:r>
            <a:endParaRPr lang="zh-CN" altLang="zh-CN" sz="2600" kern="100" dirty="0">
              <a:solidFill>
                <a:schemeClr val="accent1">
                  <a:lumMod val="50000"/>
                </a:schemeClr>
              </a:solidFill>
              <a:effectLst/>
              <a:latin typeface="微软雅黑" panose="020B0503020204020204" pitchFamily="34" charset="-122"/>
              <a:ea typeface="微软雅黑" panose="020B0503020204020204" pitchFamily="34" charset="-122"/>
            </a:endParaRPr>
          </a:p>
          <a:p>
            <a:pPr marL="0" indent="0" algn="just">
              <a:lnSpc>
                <a:spcPct val="150000"/>
              </a:lnSpc>
              <a:spcBef>
                <a:spcPts val="0"/>
              </a:spcBef>
              <a:buNone/>
            </a:pPr>
            <a:r>
              <a:rPr lang="zh-CN" altLang="zh-CN" sz="2600" b="1" kern="100" dirty="0">
                <a:effectLst/>
                <a:latin typeface="微软雅黑" panose="020B0503020204020204" pitchFamily="34" charset="-122"/>
                <a:ea typeface="微软雅黑" panose="020B0503020204020204" pitchFamily="34" charset="-122"/>
              </a:rPr>
              <a:t>（腰背冷痛 </a:t>
            </a:r>
            <a:r>
              <a:rPr lang="en-US" altLang="zh-CN" sz="2600" b="1" kern="100" dirty="0">
                <a:solidFill>
                  <a:srgbClr val="FF0000"/>
                </a:solidFill>
                <a:effectLst/>
                <a:latin typeface="微软雅黑" panose="020B0503020204020204" pitchFamily="34" charset="-122"/>
                <a:ea typeface="微软雅黑" panose="020B0503020204020204" pitchFamily="34" charset="-122"/>
                <a:sym typeface="Symbol" panose="05050102010706020507" pitchFamily="18" charset="2"/>
              </a:rPr>
              <a:t></a:t>
            </a:r>
            <a:r>
              <a:rPr lang="en-US" altLang="zh-CN" sz="2600" b="1" kern="100" dirty="0">
                <a:effectLst/>
                <a:latin typeface="微软雅黑" panose="020B0503020204020204" pitchFamily="34" charset="-122"/>
                <a:ea typeface="微软雅黑" panose="020B0503020204020204" pitchFamily="34" charset="-122"/>
              </a:rPr>
              <a:t> </a:t>
            </a:r>
            <a:r>
              <a:rPr lang="zh-CN" altLang="zh-CN" sz="2600" b="1" kern="100" dirty="0">
                <a:effectLst/>
                <a:latin typeface="微软雅黑" panose="020B0503020204020204" pitchFamily="34" charset="-122"/>
                <a:ea typeface="微软雅黑" panose="020B0503020204020204" pitchFamily="34" charset="-122"/>
              </a:rPr>
              <a:t>畏寒 </a:t>
            </a:r>
            <a:r>
              <a:rPr lang="en-US" altLang="zh-CN" sz="2600" b="1" kern="100" dirty="0">
                <a:solidFill>
                  <a:srgbClr val="FF0000"/>
                </a:solidFill>
                <a:effectLst/>
                <a:latin typeface="微软雅黑" panose="020B0503020204020204" pitchFamily="34" charset="-122"/>
                <a:ea typeface="微软雅黑" panose="020B0503020204020204" pitchFamily="34" charset="-122"/>
                <a:sym typeface="Symbol" panose="05050102010706020507" pitchFamily="18" charset="2"/>
              </a:rPr>
              <a:t></a:t>
            </a:r>
            <a:r>
              <a:rPr lang="en-US" altLang="zh-CN" sz="2600" b="1" kern="100" dirty="0">
                <a:effectLst/>
                <a:latin typeface="微软雅黑" panose="020B0503020204020204" pitchFamily="34" charset="-122"/>
                <a:ea typeface="微软雅黑" panose="020B0503020204020204" pitchFamily="34" charset="-122"/>
              </a:rPr>
              <a:t> </a:t>
            </a:r>
            <a:r>
              <a:rPr lang="zh-CN" altLang="zh-CN" sz="2600" b="1" kern="100" dirty="0">
                <a:effectLst/>
                <a:latin typeface="微软雅黑" panose="020B0503020204020204" pitchFamily="34" charset="-122"/>
                <a:ea typeface="微软雅黑" panose="020B0503020204020204" pitchFamily="34" charset="-122"/>
              </a:rPr>
              <a:t>肢冷</a:t>
            </a:r>
            <a:r>
              <a:rPr lang="en-US" altLang="zh-CN" sz="2600" b="1" kern="100" dirty="0">
                <a:solidFill>
                  <a:srgbClr val="0000FF"/>
                </a:solidFill>
                <a:effectLst/>
                <a:latin typeface="微软雅黑" panose="020B0503020204020204" pitchFamily="34" charset="-122"/>
                <a:ea typeface="微软雅黑" panose="020B0503020204020204" pitchFamily="34" charset="-122"/>
              </a:rPr>
              <a:t>/1</a:t>
            </a:r>
            <a:r>
              <a:rPr lang="zh-CN" altLang="zh-CN" sz="2600" b="1" kern="100" dirty="0">
                <a:effectLst/>
                <a:latin typeface="微软雅黑" panose="020B0503020204020204" pitchFamily="34" charset="-122"/>
                <a:ea typeface="微软雅黑" panose="020B0503020204020204" pitchFamily="34" charset="-122"/>
              </a:rPr>
              <a:t>）∧（腹胀 </a:t>
            </a:r>
            <a:r>
              <a:rPr lang="en-US" altLang="zh-CN" sz="2600" b="1" kern="100" dirty="0">
                <a:solidFill>
                  <a:srgbClr val="FF0000"/>
                </a:solidFill>
                <a:effectLst/>
                <a:latin typeface="微软雅黑" panose="020B0503020204020204" pitchFamily="34" charset="-122"/>
                <a:ea typeface="微软雅黑" panose="020B0503020204020204" pitchFamily="34" charset="-122"/>
                <a:sym typeface="Symbol" panose="05050102010706020507" pitchFamily="18" charset="2"/>
              </a:rPr>
              <a:t></a:t>
            </a:r>
            <a:r>
              <a:rPr lang="en-US" altLang="zh-CN" sz="2600" b="1" kern="100" dirty="0">
                <a:effectLst/>
                <a:latin typeface="微软雅黑" panose="020B0503020204020204" pitchFamily="34" charset="-122"/>
                <a:ea typeface="微软雅黑" panose="020B0503020204020204" pitchFamily="34" charset="-122"/>
              </a:rPr>
              <a:t> </a:t>
            </a:r>
            <a:r>
              <a:rPr lang="zh-CN" altLang="zh-CN" sz="2600" b="1" kern="100" dirty="0">
                <a:effectLst/>
                <a:latin typeface="微软雅黑" panose="020B0503020204020204" pitchFamily="34" charset="-122"/>
                <a:ea typeface="微软雅黑" panose="020B0503020204020204" pitchFamily="34" charset="-122"/>
              </a:rPr>
              <a:t>便溏 </a:t>
            </a:r>
            <a:r>
              <a:rPr lang="en-US" altLang="zh-CN" sz="2600" b="1" kern="100" dirty="0">
                <a:solidFill>
                  <a:srgbClr val="FF0000"/>
                </a:solidFill>
                <a:effectLst/>
                <a:latin typeface="微软雅黑" panose="020B0503020204020204" pitchFamily="34" charset="-122"/>
                <a:ea typeface="微软雅黑" panose="020B0503020204020204" pitchFamily="34" charset="-122"/>
                <a:sym typeface="Symbol" panose="05050102010706020507" pitchFamily="18" charset="2"/>
              </a:rPr>
              <a:t></a:t>
            </a:r>
            <a:r>
              <a:rPr lang="en-US" altLang="zh-CN" sz="2600" b="1" kern="100" dirty="0">
                <a:effectLst/>
                <a:latin typeface="微软雅黑" panose="020B0503020204020204" pitchFamily="34" charset="-122"/>
                <a:ea typeface="微软雅黑" panose="020B0503020204020204" pitchFamily="34" charset="-122"/>
              </a:rPr>
              <a:t> </a:t>
            </a:r>
            <a:r>
              <a:rPr lang="zh-CN" altLang="zh-CN" sz="2600" b="1" kern="100" dirty="0">
                <a:effectLst/>
                <a:latin typeface="微软雅黑" panose="020B0503020204020204" pitchFamily="34" charset="-122"/>
                <a:ea typeface="微软雅黑" panose="020B0503020204020204" pitchFamily="34" charset="-122"/>
              </a:rPr>
              <a:t>泻泄 </a:t>
            </a:r>
            <a:r>
              <a:rPr lang="en-US" altLang="zh-CN" sz="2600" b="1" kern="100" dirty="0">
                <a:solidFill>
                  <a:srgbClr val="FF0000"/>
                </a:solidFill>
                <a:effectLst/>
                <a:latin typeface="微软雅黑" panose="020B0503020204020204" pitchFamily="34" charset="-122"/>
                <a:ea typeface="微软雅黑" panose="020B0503020204020204" pitchFamily="34" charset="-122"/>
                <a:sym typeface="Symbol" panose="05050102010706020507" pitchFamily="18" charset="2"/>
              </a:rPr>
              <a:t></a:t>
            </a:r>
            <a:r>
              <a:rPr lang="en-US" altLang="zh-CN" sz="2600" b="1" kern="100" dirty="0">
                <a:effectLst/>
                <a:latin typeface="微软雅黑" panose="020B0503020204020204" pitchFamily="34" charset="-122"/>
                <a:ea typeface="微软雅黑" panose="020B0503020204020204" pitchFamily="34" charset="-122"/>
              </a:rPr>
              <a:t> </a:t>
            </a:r>
            <a:r>
              <a:rPr lang="zh-CN" altLang="zh-CN" sz="2600" b="1" kern="100" dirty="0">
                <a:effectLst/>
                <a:latin typeface="微软雅黑" panose="020B0503020204020204" pitchFamily="34" charset="-122"/>
                <a:ea typeface="微软雅黑" panose="020B0503020204020204" pitchFamily="34" charset="-122"/>
              </a:rPr>
              <a:t>倦怠乏力 </a:t>
            </a:r>
            <a:r>
              <a:rPr lang="en-US" altLang="zh-CN" sz="2600" b="1" kern="100" dirty="0">
                <a:solidFill>
                  <a:srgbClr val="FF0000"/>
                </a:solidFill>
                <a:effectLst/>
                <a:latin typeface="微软雅黑" panose="020B0503020204020204" pitchFamily="34" charset="-122"/>
                <a:ea typeface="微软雅黑" panose="020B0503020204020204" pitchFamily="34" charset="-122"/>
                <a:sym typeface="Symbol" panose="05050102010706020507" pitchFamily="18" charset="2"/>
              </a:rPr>
              <a:t></a:t>
            </a:r>
            <a:r>
              <a:rPr lang="en-US" altLang="zh-CN" sz="2600" b="1" kern="100" dirty="0">
                <a:effectLst/>
                <a:latin typeface="微软雅黑" panose="020B0503020204020204" pitchFamily="34" charset="-122"/>
                <a:ea typeface="微软雅黑" panose="020B0503020204020204" pitchFamily="34" charset="-122"/>
              </a:rPr>
              <a:t> </a:t>
            </a:r>
            <a:r>
              <a:rPr lang="zh-CN" altLang="zh-CN" sz="2600" b="1" kern="100" dirty="0">
                <a:effectLst/>
                <a:latin typeface="微软雅黑" panose="020B0503020204020204" pitchFamily="34" charset="-122"/>
                <a:ea typeface="微软雅黑" panose="020B0503020204020204" pitchFamily="34" charset="-122"/>
              </a:rPr>
              <a:t>浮肿 </a:t>
            </a:r>
            <a:r>
              <a:rPr lang="en-US" altLang="zh-CN" sz="2600" b="1" kern="100" dirty="0">
                <a:solidFill>
                  <a:srgbClr val="FF0000"/>
                </a:solidFill>
                <a:effectLst/>
                <a:latin typeface="微软雅黑" panose="020B0503020204020204" pitchFamily="34" charset="-122"/>
                <a:ea typeface="微软雅黑" panose="020B0503020204020204" pitchFamily="34" charset="-122"/>
                <a:sym typeface="Symbol" panose="05050102010706020507" pitchFamily="18" charset="2"/>
              </a:rPr>
              <a:t></a:t>
            </a:r>
            <a:r>
              <a:rPr lang="en-US" altLang="zh-CN" sz="2600" b="1" kern="100" dirty="0">
                <a:effectLst/>
                <a:latin typeface="微软雅黑" panose="020B0503020204020204" pitchFamily="34" charset="-122"/>
                <a:ea typeface="微软雅黑" panose="020B0503020204020204" pitchFamily="34" charset="-122"/>
              </a:rPr>
              <a:t> </a:t>
            </a:r>
            <a:r>
              <a:rPr lang="zh-CN" altLang="zh-CN" sz="2600" b="1" kern="100" dirty="0">
                <a:effectLst/>
                <a:latin typeface="微软雅黑" panose="020B0503020204020204" pitchFamily="34" charset="-122"/>
                <a:ea typeface="微软雅黑" panose="020B0503020204020204" pitchFamily="34" charset="-122"/>
              </a:rPr>
              <a:t>嗜睡 </a:t>
            </a:r>
            <a:r>
              <a:rPr lang="en-US" altLang="zh-CN" sz="2600" b="1" kern="100" dirty="0">
                <a:solidFill>
                  <a:srgbClr val="FF0000"/>
                </a:solidFill>
                <a:effectLst/>
                <a:latin typeface="微软雅黑" panose="020B0503020204020204" pitchFamily="34" charset="-122"/>
                <a:ea typeface="微软雅黑" panose="020B0503020204020204" pitchFamily="34" charset="-122"/>
                <a:sym typeface="Symbol" panose="05050102010706020507" pitchFamily="18" charset="2"/>
              </a:rPr>
              <a:t></a:t>
            </a:r>
            <a:r>
              <a:rPr lang="en-US" altLang="zh-CN" sz="2600" b="1" kern="100" dirty="0">
                <a:effectLst/>
                <a:latin typeface="微软雅黑" panose="020B0503020204020204" pitchFamily="34" charset="-122"/>
                <a:ea typeface="微软雅黑" panose="020B0503020204020204" pitchFamily="34" charset="-122"/>
              </a:rPr>
              <a:t> </a:t>
            </a:r>
            <a:r>
              <a:rPr lang="zh-CN" altLang="zh-CN" sz="2600" b="1" kern="100" dirty="0">
                <a:effectLst/>
                <a:latin typeface="微软雅黑" panose="020B0503020204020204" pitchFamily="34" charset="-122"/>
                <a:ea typeface="微软雅黑" panose="020B0503020204020204" pitchFamily="34" charset="-122"/>
              </a:rPr>
              <a:t>白带稀薄 </a:t>
            </a:r>
            <a:r>
              <a:rPr lang="en-US" altLang="zh-CN" sz="2600" b="1" kern="100" dirty="0">
                <a:solidFill>
                  <a:srgbClr val="FF0000"/>
                </a:solidFill>
                <a:effectLst/>
                <a:latin typeface="微软雅黑" panose="020B0503020204020204" pitchFamily="34" charset="-122"/>
                <a:ea typeface="微软雅黑" panose="020B0503020204020204" pitchFamily="34" charset="-122"/>
                <a:sym typeface="Symbol" panose="05050102010706020507" pitchFamily="18" charset="2"/>
              </a:rPr>
              <a:t></a:t>
            </a:r>
            <a:r>
              <a:rPr lang="en-US" altLang="zh-CN" sz="2600" b="1" kern="100" dirty="0">
                <a:effectLst/>
                <a:latin typeface="微软雅黑" panose="020B0503020204020204" pitchFamily="34" charset="-122"/>
                <a:ea typeface="微软雅黑" panose="020B0503020204020204" pitchFamily="34" charset="-122"/>
              </a:rPr>
              <a:t> </a:t>
            </a:r>
            <a:r>
              <a:rPr lang="zh-CN" altLang="zh-CN" sz="2600" b="1" kern="100" dirty="0">
                <a:effectLst/>
                <a:latin typeface="微软雅黑" panose="020B0503020204020204" pitchFamily="34" charset="-122"/>
                <a:ea typeface="微软雅黑" panose="020B0503020204020204" pitchFamily="34" charset="-122"/>
              </a:rPr>
              <a:t>舌质淡胖边有齿痕</a:t>
            </a:r>
            <a:r>
              <a:rPr lang="en-US" altLang="zh-CN" sz="2600" b="1" kern="100" dirty="0">
                <a:solidFill>
                  <a:srgbClr val="0000FF"/>
                </a:solidFill>
                <a:effectLst/>
                <a:latin typeface="微软雅黑" panose="020B0503020204020204" pitchFamily="34" charset="-122"/>
                <a:ea typeface="微软雅黑" panose="020B0503020204020204" pitchFamily="34" charset="-122"/>
              </a:rPr>
              <a:t>/2</a:t>
            </a:r>
            <a:r>
              <a:rPr lang="zh-CN" altLang="zh-CN" sz="2600" b="1" kern="100" dirty="0">
                <a:effectLst/>
                <a:latin typeface="微软雅黑" panose="020B0503020204020204" pitchFamily="34" charset="-122"/>
                <a:ea typeface="微软雅黑" panose="020B0503020204020204" pitchFamily="34" charset="-122"/>
              </a:rPr>
              <a:t>）∧（腰酸痛 </a:t>
            </a:r>
            <a:r>
              <a:rPr lang="en-US" altLang="zh-CN" sz="2600" b="1" kern="100" dirty="0">
                <a:solidFill>
                  <a:srgbClr val="FF0000"/>
                </a:solidFill>
                <a:effectLst/>
                <a:latin typeface="微软雅黑" panose="020B0503020204020204" pitchFamily="34" charset="-122"/>
                <a:ea typeface="微软雅黑" panose="020B0503020204020204" pitchFamily="34" charset="-122"/>
                <a:sym typeface="Symbol" panose="05050102010706020507" pitchFamily="18" charset="2"/>
              </a:rPr>
              <a:t></a:t>
            </a:r>
            <a:r>
              <a:rPr lang="en-US" altLang="zh-CN" sz="2600" b="1" kern="100" dirty="0">
                <a:effectLst/>
                <a:latin typeface="微软雅黑" panose="020B0503020204020204" pitchFamily="34" charset="-122"/>
                <a:ea typeface="微软雅黑" panose="020B0503020204020204" pitchFamily="34" charset="-122"/>
              </a:rPr>
              <a:t> </a:t>
            </a:r>
            <a:r>
              <a:rPr lang="zh-CN" altLang="zh-CN" sz="2600" b="1" kern="100" dirty="0">
                <a:effectLst/>
                <a:latin typeface="微软雅黑" panose="020B0503020204020204" pitchFamily="34" charset="-122"/>
                <a:ea typeface="微软雅黑" panose="020B0503020204020204" pitchFamily="34" charset="-122"/>
              </a:rPr>
              <a:t>尿频 </a:t>
            </a:r>
            <a:r>
              <a:rPr lang="en-US" altLang="zh-CN" sz="2600" b="1" kern="100" dirty="0">
                <a:solidFill>
                  <a:srgbClr val="FF0000"/>
                </a:solidFill>
                <a:effectLst/>
                <a:latin typeface="微软雅黑" panose="020B0503020204020204" pitchFamily="34" charset="-122"/>
                <a:ea typeface="微软雅黑" panose="020B0503020204020204" pitchFamily="34" charset="-122"/>
                <a:sym typeface="Symbol" panose="05050102010706020507" pitchFamily="18" charset="2"/>
              </a:rPr>
              <a:t></a:t>
            </a:r>
            <a:r>
              <a:rPr lang="en-US" altLang="zh-CN" sz="2600" b="1" kern="100" dirty="0">
                <a:effectLst/>
                <a:latin typeface="微软雅黑" panose="020B0503020204020204" pitchFamily="34" charset="-122"/>
                <a:ea typeface="微软雅黑" panose="020B0503020204020204" pitchFamily="34" charset="-122"/>
              </a:rPr>
              <a:t> </a:t>
            </a:r>
            <a:r>
              <a:rPr lang="zh-CN" altLang="zh-CN" sz="2600" b="1" kern="100" dirty="0">
                <a:effectLst/>
                <a:latin typeface="微软雅黑" panose="020B0503020204020204" pitchFamily="34" charset="-122"/>
                <a:ea typeface="微软雅黑" panose="020B0503020204020204" pitchFamily="34" charset="-122"/>
              </a:rPr>
              <a:t>五更泻泄</a:t>
            </a:r>
            <a:r>
              <a:rPr lang="en-US" altLang="zh-CN" sz="2600" b="1" kern="100" dirty="0">
                <a:solidFill>
                  <a:srgbClr val="0000FF"/>
                </a:solidFill>
                <a:effectLst/>
                <a:latin typeface="微软雅黑" panose="020B0503020204020204" pitchFamily="34" charset="-122"/>
                <a:ea typeface="微软雅黑" panose="020B0503020204020204" pitchFamily="34" charset="-122"/>
              </a:rPr>
              <a:t>/1</a:t>
            </a:r>
            <a:r>
              <a:rPr lang="zh-CN" altLang="zh-CN" sz="2600" b="1" kern="100" dirty="0">
                <a:effectLst/>
                <a:latin typeface="微软雅黑" panose="020B0503020204020204" pitchFamily="34" charset="-122"/>
                <a:ea typeface="微软雅黑" panose="020B0503020204020204" pitchFamily="34" charset="-122"/>
              </a:rPr>
              <a:t>）→ 脾肾阳虚</a:t>
            </a:r>
            <a:endParaRPr lang="zh-CN" altLang="zh-CN" sz="2600" kern="100" dirty="0">
              <a:effectLst/>
              <a:latin typeface="微软雅黑" panose="020B0503020204020204" pitchFamily="34" charset="-122"/>
              <a:ea typeface="微软雅黑" panose="020B0503020204020204" pitchFamily="34" charset="-122"/>
            </a:endParaRPr>
          </a:p>
          <a:p>
            <a:pPr algn="just">
              <a:lnSpc>
                <a:spcPct val="150000"/>
              </a:lnSpc>
              <a:tabLst>
                <a:tab pos="266700" algn="l"/>
              </a:tabLst>
            </a:pPr>
            <a:r>
              <a:rPr lang="zh-CN" altLang="en-US" sz="2400" b="1" kern="100"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只要左边诸项中有部分项为真，规则便可被激活，右边项即为真。</a:t>
            </a:r>
          </a:p>
        </p:txBody>
      </p:sp>
      <p:sp>
        <p:nvSpPr>
          <p:cNvPr id="4" name="矩形: 圆角 3">
            <a:extLst>
              <a:ext uri="{FF2B5EF4-FFF2-40B4-BE49-F238E27FC236}">
                <a16:creationId xmlns:a16="http://schemas.microsoft.com/office/drawing/2014/main" id="{445F9B7A-CA0C-4DA5-BE4D-6F8F6643CB3F}"/>
              </a:ext>
            </a:extLst>
          </p:cNvPr>
          <p:cNvSpPr/>
          <p:nvPr/>
        </p:nvSpPr>
        <p:spPr>
          <a:xfrm>
            <a:off x="942535" y="4396154"/>
            <a:ext cx="4009293" cy="485335"/>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a:extLst>
              <a:ext uri="{FF2B5EF4-FFF2-40B4-BE49-F238E27FC236}">
                <a16:creationId xmlns:a16="http://schemas.microsoft.com/office/drawing/2014/main" id="{3610030E-0A1D-466E-979F-598DE9FFA06A}"/>
              </a:ext>
            </a:extLst>
          </p:cNvPr>
          <p:cNvCxnSpPr>
            <a:cxnSpLocks/>
            <a:stCxn id="7" idx="0"/>
            <a:endCxn id="4" idx="1"/>
          </p:cNvCxnSpPr>
          <p:nvPr/>
        </p:nvCxnSpPr>
        <p:spPr>
          <a:xfrm flipV="1">
            <a:off x="436098" y="4638822"/>
            <a:ext cx="506437" cy="457609"/>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674FA672-9F3A-410A-AD43-C5E3AB1FF46D}"/>
              </a:ext>
            </a:extLst>
          </p:cNvPr>
          <p:cNvSpPr txBox="1"/>
          <p:nvPr/>
        </p:nvSpPr>
        <p:spPr>
          <a:xfrm>
            <a:off x="87284" y="5096431"/>
            <a:ext cx="697627" cy="400110"/>
          </a:xfrm>
          <a:prstGeom prst="rect">
            <a:avLst/>
          </a:prstGeom>
          <a:noFill/>
          <a:ln w="19050">
            <a:solidFill>
              <a:srgbClr val="0000FF"/>
            </a:solidFill>
          </a:ln>
        </p:spPr>
        <p:txBody>
          <a:bodyPr wrap="none" rtlCol="0">
            <a:spAutoFit/>
          </a:bodyPr>
          <a:lstStyle/>
          <a:p>
            <a:r>
              <a:rPr lang="zh-CN" altLang="en-US" sz="2000" b="1" dirty="0"/>
              <a:t>与式</a:t>
            </a:r>
          </a:p>
        </p:txBody>
      </p:sp>
    </p:spTree>
    <p:extLst>
      <p:ext uri="{BB962C8B-B14F-4D97-AF65-F5344CB8AC3E}">
        <p14:creationId xmlns:p14="http://schemas.microsoft.com/office/powerpoint/2010/main" val="4282879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3.</a:t>
            </a:r>
            <a:r>
              <a:rPr lang="zh-CN" altLang="en-US" sz="4400" b="1" dirty="0">
                <a:solidFill>
                  <a:srgbClr val="0000FF"/>
                </a:solidFill>
                <a:effectLst/>
                <a:latin typeface="黑体" panose="02010609060101010101" pitchFamily="49" charset="-122"/>
                <a:ea typeface="黑体" panose="02010609060101010101" pitchFamily="49" charset="-122"/>
              </a:rPr>
              <a:t>非确定性匹配</a:t>
            </a:r>
            <a:endParaRPr lang="zh-CN" altLang="en-US" dirty="0">
              <a:solidFill>
                <a:srgbClr val="C00000"/>
              </a:solidFill>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672112" y="1825624"/>
                <a:ext cx="11390302" cy="4837997"/>
              </a:xfrm>
            </p:spPr>
            <p:txBody>
              <a:bodyPr>
                <a:normAutofit fontScale="92500" lnSpcReduction="10000"/>
              </a:bodyPr>
              <a:lstStyle/>
              <a:p>
                <a:pPr marL="0" indent="0" algn="just">
                  <a:lnSpc>
                    <a:spcPct val="125000"/>
                  </a:lnSpc>
                  <a:spcBef>
                    <a:spcPts val="0"/>
                  </a:spcBef>
                  <a:buNone/>
                </a:pPr>
                <a:r>
                  <a:rPr lang="zh-CN" altLang="zh-CN" sz="3000" b="1" kern="100" dirty="0">
                    <a:effectLst/>
                    <a:latin typeface="微软雅黑" panose="020B0503020204020204" pitchFamily="34" charset="-122"/>
                    <a:ea typeface="微软雅黑" panose="020B0503020204020204" pitchFamily="34" charset="-122"/>
                  </a:rPr>
                  <a:t>（腰背冷痛 </a:t>
                </a:r>
                <a:r>
                  <a:rPr lang="en-US" altLang="zh-CN" sz="3000" b="1" kern="100" dirty="0">
                    <a:solidFill>
                      <a:srgbClr val="FF0000"/>
                    </a:solidFill>
                    <a:effectLst/>
                    <a:latin typeface="微软雅黑" panose="020B0503020204020204" pitchFamily="34" charset="-122"/>
                    <a:ea typeface="微软雅黑" panose="020B0503020204020204" pitchFamily="34" charset="-122"/>
                    <a:sym typeface="Symbol" panose="05050102010706020507" pitchFamily="18" charset="2"/>
                  </a:rPr>
                  <a:t></a:t>
                </a:r>
                <a:r>
                  <a:rPr lang="en-US" altLang="zh-CN" sz="3000" b="1" kern="100" dirty="0">
                    <a:effectLst/>
                    <a:latin typeface="微软雅黑" panose="020B0503020204020204" pitchFamily="34" charset="-122"/>
                    <a:ea typeface="微软雅黑" panose="020B0503020204020204" pitchFamily="34" charset="-122"/>
                  </a:rPr>
                  <a:t> </a:t>
                </a:r>
                <a:r>
                  <a:rPr lang="zh-CN" altLang="zh-CN" sz="3000" b="1" kern="100" dirty="0">
                    <a:effectLst/>
                    <a:latin typeface="微软雅黑" panose="020B0503020204020204" pitchFamily="34" charset="-122"/>
                    <a:ea typeface="微软雅黑" panose="020B0503020204020204" pitchFamily="34" charset="-122"/>
                  </a:rPr>
                  <a:t>畏寒 </a:t>
                </a:r>
                <a:r>
                  <a:rPr lang="en-US" altLang="zh-CN" sz="3000" b="1" kern="100" dirty="0">
                    <a:solidFill>
                      <a:srgbClr val="FF0000"/>
                    </a:solidFill>
                    <a:effectLst/>
                    <a:latin typeface="微软雅黑" panose="020B0503020204020204" pitchFamily="34" charset="-122"/>
                    <a:ea typeface="微软雅黑" panose="020B0503020204020204" pitchFamily="34" charset="-122"/>
                    <a:sym typeface="Symbol" panose="05050102010706020507" pitchFamily="18" charset="2"/>
                  </a:rPr>
                  <a:t></a:t>
                </a:r>
                <a:r>
                  <a:rPr lang="en-US" altLang="zh-CN" sz="3000" b="1" kern="100" dirty="0">
                    <a:effectLst/>
                    <a:latin typeface="微软雅黑" panose="020B0503020204020204" pitchFamily="34" charset="-122"/>
                    <a:ea typeface="微软雅黑" panose="020B0503020204020204" pitchFamily="34" charset="-122"/>
                  </a:rPr>
                  <a:t> </a:t>
                </a:r>
                <a:r>
                  <a:rPr lang="zh-CN" altLang="zh-CN" sz="3000" b="1" kern="100" dirty="0">
                    <a:effectLst/>
                    <a:latin typeface="微软雅黑" panose="020B0503020204020204" pitchFamily="34" charset="-122"/>
                    <a:ea typeface="微软雅黑" panose="020B0503020204020204" pitchFamily="34" charset="-122"/>
                  </a:rPr>
                  <a:t>肢冷</a:t>
                </a:r>
                <a:r>
                  <a:rPr lang="en-US" altLang="zh-CN" sz="3000" b="1" kern="100" dirty="0">
                    <a:solidFill>
                      <a:srgbClr val="0000FF"/>
                    </a:solidFill>
                    <a:effectLst/>
                    <a:latin typeface="微软雅黑" panose="020B0503020204020204" pitchFamily="34" charset="-122"/>
                    <a:ea typeface="微软雅黑" panose="020B0503020204020204" pitchFamily="34" charset="-122"/>
                  </a:rPr>
                  <a:t>/1</a:t>
                </a:r>
                <a:r>
                  <a:rPr lang="zh-CN" altLang="zh-CN" sz="3000" b="1" kern="100" dirty="0">
                    <a:effectLst/>
                    <a:latin typeface="微软雅黑" panose="020B0503020204020204" pitchFamily="34" charset="-122"/>
                    <a:ea typeface="微软雅黑" panose="020B0503020204020204" pitchFamily="34" charset="-122"/>
                  </a:rPr>
                  <a:t>）∧（腹胀 </a:t>
                </a:r>
                <a:r>
                  <a:rPr lang="en-US" altLang="zh-CN" sz="3000" b="1" kern="100" dirty="0">
                    <a:solidFill>
                      <a:srgbClr val="FF0000"/>
                    </a:solidFill>
                    <a:effectLst/>
                    <a:latin typeface="微软雅黑" panose="020B0503020204020204" pitchFamily="34" charset="-122"/>
                    <a:ea typeface="微软雅黑" panose="020B0503020204020204" pitchFamily="34" charset="-122"/>
                    <a:sym typeface="Symbol" panose="05050102010706020507" pitchFamily="18" charset="2"/>
                  </a:rPr>
                  <a:t></a:t>
                </a:r>
                <a:r>
                  <a:rPr lang="en-US" altLang="zh-CN" sz="3000" b="1" kern="100" dirty="0">
                    <a:effectLst/>
                    <a:latin typeface="微软雅黑" panose="020B0503020204020204" pitchFamily="34" charset="-122"/>
                    <a:ea typeface="微软雅黑" panose="020B0503020204020204" pitchFamily="34" charset="-122"/>
                  </a:rPr>
                  <a:t> </a:t>
                </a:r>
                <a:r>
                  <a:rPr lang="zh-CN" altLang="zh-CN" sz="3000" b="1" kern="100" dirty="0">
                    <a:effectLst/>
                    <a:latin typeface="微软雅黑" panose="020B0503020204020204" pitchFamily="34" charset="-122"/>
                    <a:ea typeface="微软雅黑" panose="020B0503020204020204" pitchFamily="34" charset="-122"/>
                  </a:rPr>
                  <a:t>便溏 </a:t>
                </a:r>
                <a:r>
                  <a:rPr lang="en-US" altLang="zh-CN" sz="3000" b="1" kern="100" dirty="0">
                    <a:solidFill>
                      <a:srgbClr val="FF0000"/>
                    </a:solidFill>
                    <a:effectLst/>
                    <a:latin typeface="微软雅黑" panose="020B0503020204020204" pitchFamily="34" charset="-122"/>
                    <a:ea typeface="微软雅黑" panose="020B0503020204020204" pitchFamily="34" charset="-122"/>
                    <a:sym typeface="Symbol" panose="05050102010706020507" pitchFamily="18" charset="2"/>
                  </a:rPr>
                  <a:t></a:t>
                </a:r>
                <a:r>
                  <a:rPr lang="en-US" altLang="zh-CN" sz="3000" b="1" kern="100" dirty="0">
                    <a:effectLst/>
                    <a:latin typeface="微软雅黑" panose="020B0503020204020204" pitchFamily="34" charset="-122"/>
                    <a:ea typeface="微软雅黑" panose="020B0503020204020204" pitchFamily="34" charset="-122"/>
                  </a:rPr>
                  <a:t> </a:t>
                </a:r>
                <a:r>
                  <a:rPr lang="zh-CN" altLang="zh-CN" sz="3000" b="1" kern="100" dirty="0">
                    <a:effectLst/>
                    <a:latin typeface="微软雅黑" panose="020B0503020204020204" pitchFamily="34" charset="-122"/>
                    <a:ea typeface="微软雅黑" panose="020B0503020204020204" pitchFamily="34" charset="-122"/>
                  </a:rPr>
                  <a:t>泻泄 </a:t>
                </a:r>
                <a:r>
                  <a:rPr lang="en-US" altLang="zh-CN" sz="3000" b="1" kern="100" dirty="0">
                    <a:solidFill>
                      <a:srgbClr val="FF0000"/>
                    </a:solidFill>
                    <a:effectLst/>
                    <a:latin typeface="微软雅黑" panose="020B0503020204020204" pitchFamily="34" charset="-122"/>
                    <a:ea typeface="微软雅黑" panose="020B0503020204020204" pitchFamily="34" charset="-122"/>
                    <a:sym typeface="Symbol" panose="05050102010706020507" pitchFamily="18" charset="2"/>
                  </a:rPr>
                  <a:t></a:t>
                </a:r>
                <a:r>
                  <a:rPr lang="en-US" altLang="zh-CN" sz="3000" b="1" kern="100" dirty="0">
                    <a:effectLst/>
                    <a:latin typeface="微软雅黑" panose="020B0503020204020204" pitchFamily="34" charset="-122"/>
                    <a:ea typeface="微软雅黑" panose="020B0503020204020204" pitchFamily="34" charset="-122"/>
                  </a:rPr>
                  <a:t> </a:t>
                </a:r>
                <a:r>
                  <a:rPr lang="zh-CN" altLang="zh-CN" sz="3000" b="1" kern="100" dirty="0">
                    <a:effectLst/>
                    <a:latin typeface="微软雅黑" panose="020B0503020204020204" pitchFamily="34" charset="-122"/>
                    <a:ea typeface="微软雅黑" panose="020B0503020204020204" pitchFamily="34" charset="-122"/>
                  </a:rPr>
                  <a:t>倦怠乏力 </a:t>
                </a:r>
                <a:r>
                  <a:rPr lang="en-US" altLang="zh-CN" sz="3000" b="1" kern="100" dirty="0">
                    <a:solidFill>
                      <a:srgbClr val="FF0000"/>
                    </a:solidFill>
                    <a:effectLst/>
                    <a:latin typeface="微软雅黑" panose="020B0503020204020204" pitchFamily="34" charset="-122"/>
                    <a:ea typeface="微软雅黑" panose="020B0503020204020204" pitchFamily="34" charset="-122"/>
                    <a:sym typeface="Symbol" panose="05050102010706020507" pitchFamily="18" charset="2"/>
                  </a:rPr>
                  <a:t></a:t>
                </a:r>
                <a:r>
                  <a:rPr lang="en-US" altLang="zh-CN" sz="3000" b="1" kern="100" dirty="0">
                    <a:effectLst/>
                    <a:latin typeface="微软雅黑" panose="020B0503020204020204" pitchFamily="34" charset="-122"/>
                    <a:ea typeface="微软雅黑" panose="020B0503020204020204" pitchFamily="34" charset="-122"/>
                  </a:rPr>
                  <a:t> </a:t>
                </a:r>
                <a:r>
                  <a:rPr lang="zh-CN" altLang="zh-CN" sz="3000" b="1" kern="100" dirty="0">
                    <a:effectLst/>
                    <a:latin typeface="微软雅黑" panose="020B0503020204020204" pitchFamily="34" charset="-122"/>
                    <a:ea typeface="微软雅黑" panose="020B0503020204020204" pitchFamily="34" charset="-122"/>
                  </a:rPr>
                  <a:t>浮肿 </a:t>
                </a:r>
                <a:r>
                  <a:rPr lang="en-US" altLang="zh-CN" sz="3000" b="1" kern="100" dirty="0">
                    <a:solidFill>
                      <a:srgbClr val="FF0000"/>
                    </a:solidFill>
                    <a:effectLst/>
                    <a:latin typeface="微软雅黑" panose="020B0503020204020204" pitchFamily="34" charset="-122"/>
                    <a:ea typeface="微软雅黑" panose="020B0503020204020204" pitchFamily="34" charset="-122"/>
                    <a:sym typeface="Symbol" panose="05050102010706020507" pitchFamily="18" charset="2"/>
                  </a:rPr>
                  <a:t></a:t>
                </a:r>
                <a:r>
                  <a:rPr lang="en-US" altLang="zh-CN" sz="3000" b="1" kern="100" dirty="0">
                    <a:effectLst/>
                    <a:latin typeface="微软雅黑" panose="020B0503020204020204" pitchFamily="34" charset="-122"/>
                    <a:ea typeface="微软雅黑" panose="020B0503020204020204" pitchFamily="34" charset="-122"/>
                  </a:rPr>
                  <a:t> </a:t>
                </a:r>
                <a:r>
                  <a:rPr lang="zh-CN" altLang="zh-CN" sz="3000" b="1" kern="100" dirty="0">
                    <a:effectLst/>
                    <a:latin typeface="微软雅黑" panose="020B0503020204020204" pitchFamily="34" charset="-122"/>
                    <a:ea typeface="微软雅黑" panose="020B0503020204020204" pitchFamily="34" charset="-122"/>
                  </a:rPr>
                  <a:t>嗜睡 </a:t>
                </a:r>
                <a:r>
                  <a:rPr lang="en-US" altLang="zh-CN" sz="3000" b="1" kern="100" dirty="0">
                    <a:solidFill>
                      <a:srgbClr val="FF0000"/>
                    </a:solidFill>
                    <a:effectLst/>
                    <a:latin typeface="微软雅黑" panose="020B0503020204020204" pitchFamily="34" charset="-122"/>
                    <a:ea typeface="微软雅黑" panose="020B0503020204020204" pitchFamily="34" charset="-122"/>
                    <a:sym typeface="Symbol" panose="05050102010706020507" pitchFamily="18" charset="2"/>
                  </a:rPr>
                  <a:t></a:t>
                </a:r>
                <a:r>
                  <a:rPr lang="en-US" altLang="zh-CN" sz="3000" b="1" kern="100" dirty="0">
                    <a:effectLst/>
                    <a:latin typeface="微软雅黑" panose="020B0503020204020204" pitchFamily="34" charset="-122"/>
                    <a:ea typeface="微软雅黑" panose="020B0503020204020204" pitchFamily="34" charset="-122"/>
                  </a:rPr>
                  <a:t> </a:t>
                </a:r>
                <a:r>
                  <a:rPr lang="zh-CN" altLang="zh-CN" sz="3000" b="1" kern="100" dirty="0">
                    <a:effectLst/>
                    <a:latin typeface="微软雅黑" panose="020B0503020204020204" pitchFamily="34" charset="-122"/>
                    <a:ea typeface="微软雅黑" panose="020B0503020204020204" pitchFamily="34" charset="-122"/>
                  </a:rPr>
                  <a:t>白带稀薄 </a:t>
                </a:r>
                <a:r>
                  <a:rPr lang="en-US" altLang="zh-CN" sz="3000" b="1" kern="100" dirty="0">
                    <a:solidFill>
                      <a:srgbClr val="FF0000"/>
                    </a:solidFill>
                    <a:effectLst/>
                    <a:latin typeface="微软雅黑" panose="020B0503020204020204" pitchFamily="34" charset="-122"/>
                    <a:ea typeface="微软雅黑" panose="020B0503020204020204" pitchFamily="34" charset="-122"/>
                    <a:sym typeface="Symbol" panose="05050102010706020507" pitchFamily="18" charset="2"/>
                  </a:rPr>
                  <a:t></a:t>
                </a:r>
                <a:r>
                  <a:rPr lang="en-US" altLang="zh-CN" sz="3000" b="1" kern="100" dirty="0">
                    <a:effectLst/>
                    <a:latin typeface="微软雅黑" panose="020B0503020204020204" pitchFamily="34" charset="-122"/>
                    <a:ea typeface="微软雅黑" panose="020B0503020204020204" pitchFamily="34" charset="-122"/>
                  </a:rPr>
                  <a:t> </a:t>
                </a:r>
                <a:r>
                  <a:rPr lang="zh-CN" altLang="zh-CN" sz="3000" b="1" kern="100" dirty="0">
                    <a:effectLst/>
                    <a:latin typeface="微软雅黑" panose="020B0503020204020204" pitchFamily="34" charset="-122"/>
                    <a:ea typeface="微软雅黑" panose="020B0503020204020204" pitchFamily="34" charset="-122"/>
                  </a:rPr>
                  <a:t>舌质淡胖边有齿痕</a:t>
                </a:r>
                <a:r>
                  <a:rPr lang="en-US" altLang="zh-CN" sz="3000" b="1" kern="100" dirty="0">
                    <a:solidFill>
                      <a:srgbClr val="0000FF"/>
                    </a:solidFill>
                    <a:effectLst/>
                    <a:latin typeface="微软雅黑" panose="020B0503020204020204" pitchFamily="34" charset="-122"/>
                    <a:ea typeface="微软雅黑" panose="020B0503020204020204" pitchFamily="34" charset="-122"/>
                  </a:rPr>
                  <a:t>/2</a:t>
                </a:r>
                <a:r>
                  <a:rPr lang="zh-CN" altLang="zh-CN" sz="3000" b="1" kern="100" dirty="0">
                    <a:effectLst/>
                    <a:latin typeface="微软雅黑" panose="020B0503020204020204" pitchFamily="34" charset="-122"/>
                    <a:ea typeface="微软雅黑" panose="020B0503020204020204" pitchFamily="34" charset="-122"/>
                  </a:rPr>
                  <a:t>）∧（腰酸痛 </a:t>
                </a:r>
                <a:r>
                  <a:rPr lang="en-US" altLang="zh-CN" sz="3000" b="1" kern="100" dirty="0">
                    <a:solidFill>
                      <a:srgbClr val="FF0000"/>
                    </a:solidFill>
                    <a:effectLst/>
                    <a:latin typeface="微软雅黑" panose="020B0503020204020204" pitchFamily="34" charset="-122"/>
                    <a:ea typeface="微软雅黑" panose="020B0503020204020204" pitchFamily="34" charset="-122"/>
                    <a:sym typeface="Symbol" panose="05050102010706020507" pitchFamily="18" charset="2"/>
                  </a:rPr>
                  <a:t></a:t>
                </a:r>
                <a:r>
                  <a:rPr lang="en-US" altLang="zh-CN" sz="3000" b="1" kern="100" dirty="0">
                    <a:effectLst/>
                    <a:latin typeface="微软雅黑" panose="020B0503020204020204" pitchFamily="34" charset="-122"/>
                    <a:ea typeface="微软雅黑" panose="020B0503020204020204" pitchFamily="34" charset="-122"/>
                  </a:rPr>
                  <a:t> </a:t>
                </a:r>
                <a:r>
                  <a:rPr lang="zh-CN" altLang="zh-CN" sz="3000" b="1" kern="100" dirty="0">
                    <a:effectLst/>
                    <a:latin typeface="微软雅黑" panose="020B0503020204020204" pitchFamily="34" charset="-122"/>
                    <a:ea typeface="微软雅黑" panose="020B0503020204020204" pitchFamily="34" charset="-122"/>
                  </a:rPr>
                  <a:t>尿频 </a:t>
                </a:r>
                <a:r>
                  <a:rPr lang="en-US" altLang="zh-CN" sz="3000" b="1" kern="100" dirty="0">
                    <a:solidFill>
                      <a:srgbClr val="FF0000"/>
                    </a:solidFill>
                    <a:effectLst/>
                    <a:latin typeface="微软雅黑" panose="020B0503020204020204" pitchFamily="34" charset="-122"/>
                    <a:ea typeface="微软雅黑" panose="020B0503020204020204" pitchFamily="34" charset="-122"/>
                    <a:sym typeface="Symbol" panose="05050102010706020507" pitchFamily="18" charset="2"/>
                  </a:rPr>
                  <a:t></a:t>
                </a:r>
                <a:r>
                  <a:rPr lang="en-US" altLang="zh-CN" sz="3000" b="1" kern="100" dirty="0">
                    <a:effectLst/>
                    <a:latin typeface="微软雅黑" panose="020B0503020204020204" pitchFamily="34" charset="-122"/>
                    <a:ea typeface="微软雅黑" panose="020B0503020204020204" pitchFamily="34" charset="-122"/>
                  </a:rPr>
                  <a:t> </a:t>
                </a:r>
                <a:r>
                  <a:rPr lang="zh-CN" altLang="zh-CN" sz="3000" b="1" kern="100" dirty="0">
                    <a:effectLst/>
                    <a:latin typeface="微软雅黑" panose="020B0503020204020204" pitchFamily="34" charset="-122"/>
                    <a:ea typeface="微软雅黑" panose="020B0503020204020204" pitchFamily="34" charset="-122"/>
                  </a:rPr>
                  <a:t>五更泻泄</a:t>
                </a:r>
                <a:r>
                  <a:rPr lang="en-US" altLang="zh-CN" sz="3000" b="1" kern="100" dirty="0">
                    <a:solidFill>
                      <a:srgbClr val="0000FF"/>
                    </a:solidFill>
                    <a:effectLst/>
                    <a:latin typeface="微软雅黑" panose="020B0503020204020204" pitchFamily="34" charset="-122"/>
                    <a:ea typeface="微软雅黑" panose="020B0503020204020204" pitchFamily="34" charset="-122"/>
                  </a:rPr>
                  <a:t>/1</a:t>
                </a:r>
                <a:r>
                  <a:rPr lang="zh-CN" altLang="zh-CN" sz="3000" b="1" kern="100" dirty="0">
                    <a:effectLst/>
                    <a:latin typeface="微软雅黑" panose="020B0503020204020204" pitchFamily="34" charset="-122"/>
                    <a:ea typeface="微软雅黑" panose="020B0503020204020204" pitchFamily="34" charset="-122"/>
                  </a:rPr>
                  <a:t>）→ 脾肾阳虚</a:t>
                </a:r>
                <a:endParaRPr lang="en-US" altLang="zh-CN" sz="3000" b="1" kern="100" dirty="0">
                  <a:effectLst/>
                  <a:latin typeface="微软雅黑" panose="020B0503020204020204" pitchFamily="34" charset="-122"/>
                  <a:ea typeface="微软雅黑" panose="020B0503020204020204" pitchFamily="34" charset="-122"/>
                </a:endParaRPr>
              </a:p>
              <a:p>
                <a:pPr algn="just">
                  <a:lnSpc>
                    <a:spcPct val="125000"/>
                  </a:lnSpc>
                  <a:spcBef>
                    <a:spcPts val="600"/>
                  </a:spcBef>
                </a:pPr>
                <a:r>
                  <a:rPr lang="zh-CN" altLang="en-US" sz="2600" b="1" kern="100" dirty="0">
                    <a:effectLst/>
                    <a:latin typeface="微软雅黑" panose="020B0503020204020204" pitchFamily="34" charset="-122"/>
                    <a:ea typeface="微软雅黑" panose="020B0503020204020204" pitchFamily="34" charset="-122"/>
                  </a:rPr>
                  <a:t>如果用</a:t>
                </a:r>
                <a:r>
                  <a:rPr lang="zh-CN" altLang="en-US" sz="2600" b="1" kern="100" dirty="0">
                    <a:solidFill>
                      <a:schemeClr val="accent1">
                        <a:lumMod val="75000"/>
                      </a:schemeClr>
                    </a:solidFill>
                    <a:effectLst/>
                    <a:latin typeface="微软雅黑" panose="020B0503020204020204" pitchFamily="34" charset="-122"/>
                    <a:ea typeface="微软雅黑" panose="020B0503020204020204" pitchFamily="34" charset="-122"/>
                  </a:rPr>
                  <a:t>标准产生式</a:t>
                </a:r>
                <a:r>
                  <a:rPr lang="zh-CN" altLang="en-US" sz="2600" b="1" kern="100" dirty="0">
                    <a:effectLst/>
                    <a:latin typeface="微软雅黑" panose="020B0503020204020204" pitchFamily="34" charset="-122"/>
                    <a:ea typeface="微软雅黑" panose="020B0503020204020204" pitchFamily="34" charset="-122"/>
                  </a:rPr>
                  <a:t>表示需</a:t>
                </a:r>
                <a:r>
                  <a:rPr lang="zh-CN" altLang="en-US" sz="2600" b="1" kern="100" dirty="0">
                    <a:latin typeface="微软雅黑" panose="020B0503020204020204" pitchFamily="34" charset="-122"/>
                    <a:ea typeface="微软雅黑" panose="020B0503020204020204" pitchFamily="34" charset="-122"/>
                  </a:rPr>
                  <a:t>多少</a:t>
                </a:r>
                <a:r>
                  <a:rPr lang="zh-CN" altLang="en-US" sz="2600" b="1" kern="100" dirty="0">
                    <a:effectLst/>
                    <a:latin typeface="微软雅黑" panose="020B0503020204020204" pitchFamily="34" charset="-122"/>
                    <a:ea typeface="微软雅黑" panose="020B0503020204020204" pitchFamily="34" charset="-122"/>
                  </a:rPr>
                  <a:t>产生式？</a:t>
                </a:r>
                <a:endParaRPr lang="en-US" altLang="zh-CN" sz="2600" b="1" kern="100" dirty="0">
                  <a:effectLst/>
                  <a:latin typeface="微软雅黑" panose="020B0503020204020204" pitchFamily="34" charset="-122"/>
                  <a:ea typeface="微软雅黑" panose="020B0503020204020204" pitchFamily="34" charset="-122"/>
                </a:endParaRPr>
              </a:p>
              <a:p>
                <a:pPr lvl="1" algn="just">
                  <a:lnSpc>
                    <a:spcPct val="125000"/>
                  </a:lnSpc>
                  <a:spcBef>
                    <a:spcPts val="600"/>
                  </a:spcBef>
                </a:pPr>
                <a:r>
                  <a:rPr lang="zh-CN" altLang="zh-CN" sz="2200" b="1" kern="100" dirty="0">
                    <a:effectLst/>
                    <a:latin typeface="微软雅黑" panose="020B0503020204020204" pitchFamily="34" charset="-122"/>
                    <a:ea typeface="微软雅黑" panose="020B0503020204020204" pitchFamily="34" charset="-122"/>
                    <a:cs typeface="Times New Roman" panose="02020603050405020304" pitchFamily="18" charset="0"/>
                  </a:rPr>
                  <a:t>第一对括号</a:t>
                </a:r>
                <a:r>
                  <a:rPr lang="zh-CN" altLang="en-US" sz="2200" b="1" kern="100" dirty="0">
                    <a:effectLst/>
                    <a:latin typeface="微软雅黑" panose="020B0503020204020204" pitchFamily="34" charset="-122"/>
                    <a:ea typeface="微软雅黑" panose="020B0503020204020204" pitchFamily="34" charset="-122"/>
                    <a:cs typeface="Times New Roman" panose="02020603050405020304" pitchFamily="18" charset="0"/>
                  </a:rPr>
                  <a:t>和第三对括号</a:t>
                </a:r>
                <a:r>
                  <a:rPr lang="zh-CN" altLang="zh-CN" sz="2200" b="1" kern="100" dirty="0">
                    <a:effectLst/>
                    <a:latin typeface="微软雅黑" panose="020B0503020204020204" pitchFamily="34" charset="-122"/>
                    <a:ea typeface="微软雅黑" panose="020B0503020204020204" pitchFamily="34" charset="-122"/>
                    <a:cs typeface="Times New Roman" panose="02020603050405020304" pitchFamily="18" charset="0"/>
                  </a:rPr>
                  <a:t>中</a:t>
                </a:r>
                <a:r>
                  <a:rPr lang="zh-CN" altLang="en-US" sz="2200" b="1" kern="100" dirty="0">
                    <a:effectLst/>
                    <a:latin typeface="微软雅黑" panose="020B0503020204020204" pitchFamily="34" charset="-122"/>
                    <a:ea typeface="微软雅黑" panose="020B0503020204020204" pitchFamily="34" charset="-122"/>
                    <a:cs typeface="Times New Roman" panose="02020603050405020304" pitchFamily="18" charset="0"/>
                  </a:rPr>
                  <a:t>分别</a:t>
                </a:r>
                <a:r>
                  <a:rPr lang="zh-CN" altLang="zh-CN" sz="2200" b="1" kern="100" dirty="0">
                    <a:latin typeface="微软雅黑" panose="020B0503020204020204" pitchFamily="34" charset="-122"/>
                    <a:ea typeface="微软雅黑" panose="020B0503020204020204" pitchFamily="34" charset="-122"/>
                    <a:cs typeface="Times New Roman" panose="02020603050405020304" pitchFamily="18" charset="0"/>
                  </a:rPr>
                  <a:t>有</a:t>
                </a:r>
                <a14:m>
                  <m:oMath xmlns:m="http://schemas.openxmlformats.org/officeDocument/2006/math">
                    <m:d>
                      <m:dPr>
                        <m:ctrlPr>
                          <a:rPr lang="en-US" altLang="zh-CN" sz="2200" b="1" i="1" kern="100">
                            <a:latin typeface="Cambria Math" panose="02040503050406030204" pitchFamily="18" charset="0"/>
                            <a:ea typeface="微软雅黑" panose="020B0503020204020204" pitchFamily="34" charset="-122"/>
                            <a:cs typeface="Times New Roman" panose="02020603050405020304" pitchFamily="18" charset="0"/>
                          </a:rPr>
                        </m:ctrlPr>
                      </m:dPr>
                      <m:e>
                        <m:f>
                          <m:fPr>
                            <m:type m:val="noBar"/>
                            <m:ctrlPr>
                              <a:rPr lang="en-US" altLang="zh-CN" sz="2200" b="1" i="1" kern="100">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200" b="1" kern="100" smtClean="0">
                                <a:latin typeface="Cambria Math" panose="02040503050406030204" pitchFamily="18" charset="0"/>
                                <a:ea typeface="微软雅黑" panose="020B0503020204020204" pitchFamily="34" charset="-122"/>
                                <a:cs typeface="Times New Roman" panose="02020603050405020304" pitchFamily="18" charset="0"/>
                              </a:rPr>
                              <m:t>𝟑</m:t>
                            </m:r>
                          </m:num>
                          <m:den>
                            <m:r>
                              <a:rPr lang="en-US" altLang="zh-CN" sz="2200" b="1" kern="100" smtClean="0">
                                <a:latin typeface="Cambria Math" panose="02040503050406030204" pitchFamily="18" charset="0"/>
                                <a:ea typeface="微软雅黑" panose="020B0503020204020204" pitchFamily="34" charset="-122"/>
                                <a:cs typeface="Times New Roman" panose="02020603050405020304" pitchFamily="18" charset="0"/>
                              </a:rPr>
                              <m:t>𝟏</m:t>
                            </m:r>
                          </m:den>
                        </m:f>
                      </m:e>
                    </m:d>
                    <m:r>
                      <a:rPr lang="en-US" altLang="zh-CN" sz="2200" b="1" kern="100" smtClean="0">
                        <a:latin typeface="Cambria Math" panose="02040503050406030204" pitchFamily="18" charset="0"/>
                        <a:ea typeface="微软雅黑" panose="020B0503020204020204" pitchFamily="34" charset="-122"/>
                        <a:cs typeface="Times New Roman" panose="02020603050405020304" pitchFamily="18" charset="0"/>
                      </a:rPr>
                      <m:t>+</m:t>
                    </m:r>
                    <m:d>
                      <m:dPr>
                        <m:ctrlPr>
                          <a:rPr lang="en-US" altLang="zh-CN" sz="2200" b="1" i="1" kern="100">
                            <a:latin typeface="Cambria Math" panose="02040503050406030204" pitchFamily="18" charset="0"/>
                            <a:ea typeface="微软雅黑" panose="020B0503020204020204" pitchFamily="34" charset="-122"/>
                            <a:cs typeface="Times New Roman" panose="02020603050405020304" pitchFamily="18" charset="0"/>
                          </a:rPr>
                        </m:ctrlPr>
                      </m:dPr>
                      <m:e>
                        <m:f>
                          <m:fPr>
                            <m:type m:val="noBar"/>
                            <m:ctrlPr>
                              <a:rPr lang="en-US" altLang="zh-CN" sz="2200" b="1" i="1" kern="100">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200" b="1" kern="100" smtClean="0">
                                <a:latin typeface="Cambria Math" panose="02040503050406030204" pitchFamily="18" charset="0"/>
                                <a:ea typeface="微软雅黑" panose="020B0503020204020204" pitchFamily="34" charset="-122"/>
                                <a:cs typeface="Times New Roman" panose="02020603050405020304" pitchFamily="18" charset="0"/>
                              </a:rPr>
                              <m:t>𝟑</m:t>
                            </m:r>
                          </m:num>
                          <m:den>
                            <m:r>
                              <a:rPr lang="en-US" altLang="zh-CN" sz="2200" b="1" kern="100" smtClean="0">
                                <a:latin typeface="Cambria Math" panose="02040503050406030204" pitchFamily="18" charset="0"/>
                                <a:ea typeface="微软雅黑" panose="020B0503020204020204" pitchFamily="34" charset="-122"/>
                                <a:cs typeface="Times New Roman" panose="02020603050405020304" pitchFamily="18" charset="0"/>
                              </a:rPr>
                              <m:t>𝟐</m:t>
                            </m:r>
                          </m:den>
                        </m:f>
                      </m:e>
                    </m:d>
                    <m:r>
                      <a:rPr lang="en-US" altLang="zh-CN" sz="2200" b="1" kern="100" smtClean="0">
                        <a:latin typeface="Cambria Math" panose="02040503050406030204" pitchFamily="18" charset="0"/>
                        <a:ea typeface="微软雅黑" panose="020B0503020204020204" pitchFamily="34" charset="-122"/>
                        <a:cs typeface="Times New Roman" panose="02020603050405020304" pitchFamily="18" charset="0"/>
                      </a:rPr>
                      <m:t>+</m:t>
                    </m:r>
                    <m:d>
                      <m:dPr>
                        <m:ctrlPr>
                          <a:rPr lang="en-US" altLang="zh-CN" sz="2200" b="1" i="1" kern="100">
                            <a:latin typeface="Cambria Math" panose="02040503050406030204" pitchFamily="18" charset="0"/>
                            <a:ea typeface="微软雅黑" panose="020B0503020204020204" pitchFamily="34" charset="-122"/>
                            <a:cs typeface="Times New Roman" panose="02020603050405020304" pitchFamily="18" charset="0"/>
                          </a:rPr>
                        </m:ctrlPr>
                      </m:dPr>
                      <m:e>
                        <m:f>
                          <m:fPr>
                            <m:type m:val="noBar"/>
                            <m:ctrlPr>
                              <a:rPr lang="en-US" altLang="zh-CN" sz="2200" b="1" i="1" kern="100">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200" b="1" kern="100" smtClean="0">
                                <a:latin typeface="Cambria Math" panose="02040503050406030204" pitchFamily="18" charset="0"/>
                                <a:ea typeface="微软雅黑" panose="020B0503020204020204" pitchFamily="34" charset="-122"/>
                                <a:cs typeface="Times New Roman" panose="02020603050405020304" pitchFamily="18" charset="0"/>
                              </a:rPr>
                              <m:t>𝟑</m:t>
                            </m:r>
                          </m:num>
                          <m:den>
                            <m:r>
                              <a:rPr lang="en-US" altLang="zh-CN" sz="2200" b="1" kern="100" smtClean="0">
                                <a:latin typeface="Cambria Math" panose="02040503050406030204" pitchFamily="18" charset="0"/>
                                <a:ea typeface="微软雅黑" panose="020B0503020204020204" pitchFamily="34" charset="-122"/>
                                <a:cs typeface="Times New Roman" panose="02020603050405020304" pitchFamily="18" charset="0"/>
                              </a:rPr>
                              <m:t>𝟑</m:t>
                            </m:r>
                          </m:den>
                        </m:f>
                      </m:e>
                    </m:d>
                    <m:r>
                      <a:rPr lang="en-US" altLang="zh-CN" sz="2200" b="1" kern="100"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200" b="1" kern="100"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𝟕</m:t>
                    </m:r>
                  </m:oMath>
                </a14:m>
                <a:r>
                  <a:rPr lang="zh-CN" altLang="en-US" sz="2200" b="1" kern="100" dirty="0">
                    <a:latin typeface="微软雅黑" panose="020B0503020204020204" pitchFamily="34" charset="-122"/>
                    <a:ea typeface="微软雅黑" panose="020B0503020204020204" pitchFamily="34" charset="-122"/>
                    <a:cs typeface="Times New Roman" panose="02020603050405020304" pitchFamily="18" charset="0"/>
                  </a:rPr>
                  <a:t>种可能</a:t>
                </a:r>
                <a:endParaRPr lang="en-US" altLang="zh-CN" sz="2200" b="1" kern="100" dirty="0">
                  <a:latin typeface="微软雅黑" panose="020B0503020204020204" pitchFamily="34" charset="-122"/>
                  <a:ea typeface="微软雅黑" panose="020B0503020204020204" pitchFamily="34" charset="-122"/>
                  <a:cs typeface="Times New Roman" panose="02020603050405020304" pitchFamily="18" charset="0"/>
                </a:endParaRPr>
              </a:p>
              <a:p>
                <a:pPr lvl="1" algn="just">
                  <a:lnSpc>
                    <a:spcPct val="125000"/>
                  </a:lnSpc>
                  <a:spcBef>
                    <a:spcPts val="600"/>
                  </a:spcBef>
                </a:pPr>
                <a:r>
                  <a:rPr lang="zh-CN" altLang="en-US" sz="2200" b="1" kern="100" dirty="0">
                    <a:latin typeface="微软雅黑" panose="020B0503020204020204" pitchFamily="34" charset="-122"/>
                    <a:ea typeface="微软雅黑" panose="020B0503020204020204" pitchFamily="34" charset="-122"/>
                    <a:cs typeface="Times New Roman" panose="02020603050405020304" pitchFamily="18" charset="0"/>
                  </a:rPr>
                  <a:t>第</a:t>
                </a:r>
                <a:r>
                  <a:rPr lang="en-US" altLang="zh-CN" sz="2200" b="1" kern="1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200" b="1" kern="100" dirty="0">
                    <a:latin typeface="微软雅黑" panose="020B0503020204020204" pitchFamily="34" charset="-122"/>
                    <a:ea typeface="微软雅黑" panose="020B0503020204020204" pitchFamily="34" charset="-122"/>
                    <a:cs typeface="Times New Roman" panose="02020603050405020304" pitchFamily="18" charset="0"/>
                  </a:rPr>
                  <a:t>对括号中共有</a:t>
                </a:r>
                <a14:m>
                  <m:oMath xmlns:m="http://schemas.openxmlformats.org/officeDocument/2006/math">
                    <m:d>
                      <m:dPr>
                        <m:ctrlPr>
                          <a:rPr lang="en-US" altLang="zh-CN" sz="2200" b="1" i="1" kern="100">
                            <a:latin typeface="Cambria Math" panose="02040503050406030204" pitchFamily="18" charset="0"/>
                            <a:ea typeface="微软雅黑" panose="020B0503020204020204" pitchFamily="34" charset="-122"/>
                            <a:cs typeface="Times New Roman" panose="02020603050405020304" pitchFamily="18" charset="0"/>
                          </a:rPr>
                        </m:ctrlPr>
                      </m:dPr>
                      <m:e>
                        <m:f>
                          <m:fPr>
                            <m:type m:val="noBar"/>
                            <m:ctrlPr>
                              <a:rPr lang="en-US" altLang="zh-CN" sz="2200" b="1" i="1" kern="100" smtClean="0">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200" b="1" i="0" kern="100" smtClean="0">
                                <a:latin typeface="Cambria Math" panose="02040503050406030204" pitchFamily="18" charset="0"/>
                                <a:ea typeface="微软雅黑" panose="020B0503020204020204" pitchFamily="34" charset="-122"/>
                                <a:cs typeface="Times New Roman" panose="02020603050405020304" pitchFamily="18" charset="0"/>
                              </a:rPr>
                              <m:t>𝟖</m:t>
                            </m:r>
                          </m:num>
                          <m:den>
                            <m:r>
                              <a:rPr lang="en-US" altLang="zh-CN" sz="2200" b="1" i="1" kern="100" smtClean="0">
                                <a:latin typeface="Cambria Math" panose="02040503050406030204" pitchFamily="18" charset="0"/>
                                <a:ea typeface="微软雅黑" panose="020B0503020204020204" pitchFamily="34" charset="-122"/>
                                <a:cs typeface="Times New Roman" panose="02020603050405020304" pitchFamily="18" charset="0"/>
                              </a:rPr>
                              <m:t>𝟐</m:t>
                            </m:r>
                          </m:den>
                        </m:f>
                      </m:e>
                    </m:d>
                    <m:r>
                      <a:rPr lang="en-US" altLang="zh-CN" sz="2200" b="1" kern="100" smtClean="0">
                        <a:latin typeface="Cambria Math" panose="02040503050406030204" pitchFamily="18" charset="0"/>
                        <a:ea typeface="微软雅黑" panose="020B0503020204020204" pitchFamily="34" charset="-122"/>
                        <a:cs typeface="Times New Roman" panose="02020603050405020304" pitchFamily="18" charset="0"/>
                      </a:rPr>
                      <m:t>+</m:t>
                    </m:r>
                    <m:d>
                      <m:dPr>
                        <m:ctrlPr>
                          <a:rPr lang="en-US" altLang="zh-CN" sz="2200" b="1" i="1" kern="100">
                            <a:latin typeface="Cambria Math" panose="02040503050406030204" pitchFamily="18" charset="0"/>
                            <a:ea typeface="微软雅黑" panose="020B0503020204020204" pitchFamily="34" charset="-122"/>
                            <a:cs typeface="Times New Roman" panose="02020603050405020304" pitchFamily="18" charset="0"/>
                          </a:rPr>
                        </m:ctrlPr>
                      </m:dPr>
                      <m:e>
                        <m:f>
                          <m:fPr>
                            <m:type m:val="noBar"/>
                            <m:ctrlPr>
                              <a:rPr lang="en-US" altLang="zh-CN" sz="2200" b="1" i="1" kern="100">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200" b="1" i="0" kern="100" smtClean="0">
                                <a:latin typeface="Cambria Math" panose="02040503050406030204" pitchFamily="18" charset="0"/>
                                <a:ea typeface="微软雅黑" panose="020B0503020204020204" pitchFamily="34" charset="-122"/>
                                <a:cs typeface="Times New Roman" panose="02020603050405020304" pitchFamily="18" charset="0"/>
                              </a:rPr>
                              <m:t>𝟖</m:t>
                            </m:r>
                          </m:num>
                          <m:den>
                            <m:r>
                              <a:rPr lang="en-US" altLang="zh-CN" sz="2200" b="1" i="1" kern="100" smtClean="0">
                                <a:latin typeface="Cambria Math" panose="02040503050406030204" pitchFamily="18" charset="0"/>
                                <a:ea typeface="微软雅黑" panose="020B0503020204020204" pitchFamily="34" charset="-122"/>
                                <a:cs typeface="Times New Roman" panose="02020603050405020304" pitchFamily="18" charset="0"/>
                              </a:rPr>
                              <m:t>𝟑</m:t>
                            </m:r>
                          </m:den>
                        </m:f>
                      </m:e>
                    </m:d>
                    <m:r>
                      <a:rPr lang="en-US" altLang="zh-CN" sz="2200" b="1" kern="100" smtClean="0">
                        <a:latin typeface="Cambria Math" panose="02040503050406030204" pitchFamily="18" charset="0"/>
                        <a:ea typeface="微软雅黑" panose="020B0503020204020204" pitchFamily="34" charset="-122"/>
                        <a:cs typeface="Times New Roman" panose="02020603050405020304" pitchFamily="18" charset="0"/>
                      </a:rPr>
                      <m:t>+</m:t>
                    </m:r>
                    <m:d>
                      <m:dPr>
                        <m:ctrlPr>
                          <a:rPr lang="en-US" altLang="zh-CN" sz="2200" b="1" i="1" kern="100">
                            <a:latin typeface="Cambria Math" panose="02040503050406030204" pitchFamily="18" charset="0"/>
                            <a:ea typeface="微软雅黑" panose="020B0503020204020204" pitchFamily="34" charset="-122"/>
                            <a:cs typeface="Times New Roman" panose="02020603050405020304" pitchFamily="18" charset="0"/>
                          </a:rPr>
                        </m:ctrlPr>
                      </m:dPr>
                      <m:e>
                        <m:f>
                          <m:fPr>
                            <m:type m:val="noBar"/>
                            <m:ctrlPr>
                              <a:rPr lang="en-US" altLang="zh-CN" sz="2200" b="1" i="1" kern="100">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200" b="1" i="1" kern="100" smtClean="0">
                                <a:latin typeface="Cambria Math" panose="02040503050406030204" pitchFamily="18" charset="0"/>
                                <a:ea typeface="微软雅黑" panose="020B0503020204020204" pitchFamily="34" charset="-122"/>
                                <a:cs typeface="Times New Roman" panose="02020603050405020304" pitchFamily="18" charset="0"/>
                              </a:rPr>
                              <m:t>𝟖</m:t>
                            </m:r>
                          </m:num>
                          <m:den>
                            <m:r>
                              <a:rPr lang="en-US" altLang="zh-CN" sz="2200" b="1" i="1" kern="100" smtClean="0">
                                <a:latin typeface="Cambria Math" panose="02040503050406030204" pitchFamily="18" charset="0"/>
                                <a:ea typeface="微软雅黑" panose="020B0503020204020204" pitchFamily="34" charset="-122"/>
                                <a:cs typeface="Times New Roman" panose="02020603050405020304" pitchFamily="18" charset="0"/>
                              </a:rPr>
                              <m:t>𝟒</m:t>
                            </m:r>
                          </m:den>
                        </m:f>
                      </m:e>
                    </m:d>
                    <m:r>
                      <a:rPr lang="en-US" altLang="zh-CN" sz="2200" b="1" i="1" kern="100" smtClean="0">
                        <a:latin typeface="Cambria Math" panose="02040503050406030204" pitchFamily="18" charset="0"/>
                        <a:ea typeface="微软雅黑" panose="020B0503020204020204" pitchFamily="34" charset="-122"/>
                        <a:cs typeface="Times New Roman" panose="02020603050405020304" pitchFamily="18" charset="0"/>
                      </a:rPr>
                      <m:t>+</m:t>
                    </m:r>
                    <m:d>
                      <m:dPr>
                        <m:ctrlPr>
                          <a:rPr lang="en-US" altLang="zh-CN" sz="2200" b="1" i="1" kern="100">
                            <a:latin typeface="Cambria Math" panose="02040503050406030204" pitchFamily="18" charset="0"/>
                            <a:ea typeface="微软雅黑" panose="020B0503020204020204" pitchFamily="34" charset="-122"/>
                            <a:cs typeface="Times New Roman" panose="02020603050405020304" pitchFamily="18" charset="0"/>
                          </a:rPr>
                        </m:ctrlPr>
                      </m:dPr>
                      <m:e>
                        <m:f>
                          <m:fPr>
                            <m:type m:val="noBar"/>
                            <m:ctrlPr>
                              <a:rPr lang="en-US" altLang="zh-CN" sz="2200" b="1" i="1" kern="100">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200" b="1" i="1" kern="100" smtClean="0">
                                <a:latin typeface="Cambria Math" panose="02040503050406030204" pitchFamily="18" charset="0"/>
                                <a:ea typeface="微软雅黑" panose="020B0503020204020204" pitchFamily="34" charset="-122"/>
                                <a:cs typeface="Times New Roman" panose="02020603050405020304" pitchFamily="18" charset="0"/>
                              </a:rPr>
                              <m:t>𝟖</m:t>
                            </m:r>
                          </m:num>
                          <m:den>
                            <m:r>
                              <a:rPr lang="en-US" altLang="zh-CN" sz="2200" b="1" i="1" kern="100" smtClean="0">
                                <a:latin typeface="Cambria Math" panose="02040503050406030204" pitchFamily="18" charset="0"/>
                                <a:ea typeface="微软雅黑" panose="020B0503020204020204" pitchFamily="34" charset="-122"/>
                                <a:cs typeface="Times New Roman" panose="02020603050405020304" pitchFamily="18" charset="0"/>
                              </a:rPr>
                              <m:t>𝟓</m:t>
                            </m:r>
                          </m:den>
                        </m:f>
                      </m:e>
                    </m:d>
                    <m:r>
                      <a:rPr lang="en-US" altLang="zh-CN" sz="2200" b="1" kern="100" smtClean="0">
                        <a:latin typeface="Cambria Math" panose="02040503050406030204" pitchFamily="18" charset="0"/>
                        <a:ea typeface="微软雅黑" panose="020B0503020204020204" pitchFamily="34" charset="-122"/>
                        <a:cs typeface="Times New Roman" panose="02020603050405020304" pitchFamily="18" charset="0"/>
                      </a:rPr>
                      <m:t>+</m:t>
                    </m:r>
                    <m:d>
                      <m:dPr>
                        <m:ctrlPr>
                          <a:rPr lang="en-US" altLang="zh-CN" sz="2200" b="1" i="1" kern="100">
                            <a:latin typeface="Cambria Math" panose="02040503050406030204" pitchFamily="18" charset="0"/>
                            <a:ea typeface="微软雅黑" panose="020B0503020204020204" pitchFamily="34" charset="-122"/>
                            <a:cs typeface="Times New Roman" panose="02020603050405020304" pitchFamily="18" charset="0"/>
                          </a:rPr>
                        </m:ctrlPr>
                      </m:dPr>
                      <m:e>
                        <m:f>
                          <m:fPr>
                            <m:type m:val="noBar"/>
                            <m:ctrlPr>
                              <a:rPr lang="en-US" altLang="zh-CN" sz="2200" b="1" i="1" kern="100">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200" b="1" i="1" kern="100" smtClean="0">
                                <a:latin typeface="Cambria Math" panose="02040503050406030204" pitchFamily="18" charset="0"/>
                                <a:ea typeface="微软雅黑" panose="020B0503020204020204" pitchFamily="34" charset="-122"/>
                                <a:cs typeface="Times New Roman" panose="02020603050405020304" pitchFamily="18" charset="0"/>
                              </a:rPr>
                              <m:t>𝟖</m:t>
                            </m:r>
                          </m:num>
                          <m:den>
                            <m:r>
                              <a:rPr lang="en-US" altLang="zh-CN" sz="2200" b="1" i="1" kern="100" smtClean="0">
                                <a:latin typeface="Cambria Math" panose="02040503050406030204" pitchFamily="18" charset="0"/>
                                <a:ea typeface="微软雅黑" panose="020B0503020204020204" pitchFamily="34" charset="-122"/>
                                <a:cs typeface="Times New Roman" panose="02020603050405020304" pitchFamily="18" charset="0"/>
                              </a:rPr>
                              <m:t>𝟔</m:t>
                            </m:r>
                          </m:den>
                        </m:f>
                      </m:e>
                    </m:d>
                    <m:r>
                      <a:rPr lang="en-US" altLang="zh-CN" sz="2200" b="1" kern="100" smtClean="0">
                        <a:latin typeface="Cambria Math" panose="02040503050406030204" pitchFamily="18" charset="0"/>
                        <a:ea typeface="微软雅黑" panose="020B0503020204020204" pitchFamily="34" charset="-122"/>
                        <a:cs typeface="Times New Roman" panose="02020603050405020304" pitchFamily="18" charset="0"/>
                      </a:rPr>
                      <m:t>+</m:t>
                    </m:r>
                    <m:d>
                      <m:dPr>
                        <m:ctrlPr>
                          <a:rPr lang="en-US" altLang="zh-CN" sz="2200" b="1" i="1" kern="100">
                            <a:latin typeface="Cambria Math" panose="02040503050406030204" pitchFamily="18" charset="0"/>
                            <a:ea typeface="微软雅黑" panose="020B0503020204020204" pitchFamily="34" charset="-122"/>
                            <a:cs typeface="Times New Roman" panose="02020603050405020304" pitchFamily="18" charset="0"/>
                          </a:rPr>
                        </m:ctrlPr>
                      </m:dPr>
                      <m:e>
                        <m:f>
                          <m:fPr>
                            <m:type m:val="noBar"/>
                            <m:ctrlPr>
                              <a:rPr lang="en-US" altLang="zh-CN" sz="2200" b="1" i="1" kern="100">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200" b="1" i="1" kern="100" smtClean="0">
                                <a:latin typeface="Cambria Math" panose="02040503050406030204" pitchFamily="18" charset="0"/>
                                <a:ea typeface="微软雅黑" panose="020B0503020204020204" pitchFamily="34" charset="-122"/>
                                <a:cs typeface="Times New Roman" panose="02020603050405020304" pitchFamily="18" charset="0"/>
                              </a:rPr>
                              <m:t>𝟖</m:t>
                            </m:r>
                          </m:num>
                          <m:den>
                            <m:r>
                              <a:rPr lang="en-US" altLang="zh-CN" sz="2200" b="1" i="1" kern="100" smtClean="0">
                                <a:latin typeface="Cambria Math" panose="02040503050406030204" pitchFamily="18" charset="0"/>
                                <a:ea typeface="微软雅黑" panose="020B0503020204020204" pitchFamily="34" charset="-122"/>
                                <a:cs typeface="Times New Roman" panose="02020603050405020304" pitchFamily="18" charset="0"/>
                              </a:rPr>
                              <m:t>𝟕</m:t>
                            </m:r>
                          </m:den>
                        </m:f>
                      </m:e>
                    </m:d>
                    <m:r>
                      <a:rPr lang="en-US" altLang="zh-CN" sz="2200" b="1" i="1" kern="100" smtClean="0">
                        <a:latin typeface="Cambria Math" panose="02040503050406030204" pitchFamily="18" charset="0"/>
                        <a:ea typeface="微软雅黑" panose="020B0503020204020204" pitchFamily="34" charset="-122"/>
                        <a:cs typeface="Times New Roman" panose="02020603050405020304" pitchFamily="18" charset="0"/>
                      </a:rPr>
                      <m:t>+</m:t>
                    </m:r>
                    <m:d>
                      <m:dPr>
                        <m:ctrlPr>
                          <a:rPr lang="en-US" altLang="zh-CN" sz="2200" b="1" i="1" kern="100">
                            <a:latin typeface="Cambria Math" panose="02040503050406030204" pitchFamily="18" charset="0"/>
                            <a:ea typeface="微软雅黑" panose="020B0503020204020204" pitchFamily="34" charset="-122"/>
                            <a:cs typeface="Times New Roman" panose="02020603050405020304" pitchFamily="18" charset="0"/>
                          </a:rPr>
                        </m:ctrlPr>
                      </m:dPr>
                      <m:e>
                        <m:f>
                          <m:fPr>
                            <m:type m:val="noBar"/>
                            <m:ctrlPr>
                              <a:rPr lang="en-US" altLang="zh-CN" sz="2200" b="1" i="1" kern="100">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200" b="1" i="1" kern="100" smtClean="0">
                                <a:latin typeface="Cambria Math" panose="02040503050406030204" pitchFamily="18" charset="0"/>
                                <a:ea typeface="微软雅黑" panose="020B0503020204020204" pitchFamily="34" charset="-122"/>
                                <a:cs typeface="Times New Roman" panose="02020603050405020304" pitchFamily="18" charset="0"/>
                              </a:rPr>
                              <m:t>𝟖</m:t>
                            </m:r>
                          </m:num>
                          <m:den>
                            <m:r>
                              <a:rPr lang="en-US" altLang="zh-CN" sz="2200" b="1" i="1" kern="100" smtClean="0">
                                <a:latin typeface="Cambria Math" panose="02040503050406030204" pitchFamily="18" charset="0"/>
                                <a:ea typeface="微软雅黑" panose="020B0503020204020204" pitchFamily="34" charset="-122"/>
                                <a:cs typeface="Times New Roman" panose="02020603050405020304" pitchFamily="18" charset="0"/>
                              </a:rPr>
                              <m:t>𝟖</m:t>
                            </m:r>
                          </m:den>
                        </m:f>
                      </m:e>
                    </m:d>
                    <m:r>
                      <a:rPr lang="en-US" altLang="zh-CN" sz="2200" b="1" kern="100"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200" b="1" i="0" kern="100"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𝟐𝟒</m:t>
                    </m:r>
                    <m:r>
                      <a:rPr lang="en-US" altLang="zh-CN" sz="2200" b="1" kern="100"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𝟕</m:t>
                    </m:r>
                  </m:oMath>
                </a14:m>
                <a:r>
                  <a:rPr lang="zh-CN" altLang="en-US" sz="2200" b="1" kern="100" dirty="0">
                    <a:latin typeface="微软雅黑" panose="020B0503020204020204" pitchFamily="34" charset="-122"/>
                    <a:ea typeface="微软雅黑" panose="020B0503020204020204" pitchFamily="34" charset="-122"/>
                    <a:cs typeface="Times New Roman" panose="02020603050405020304" pitchFamily="18" charset="0"/>
                  </a:rPr>
                  <a:t>种可能</a:t>
                </a:r>
                <a:endParaRPr lang="en-US" altLang="zh-CN" sz="2200" b="1" kern="100" dirty="0">
                  <a:latin typeface="微软雅黑" panose="020B0503020204020204" pitchFamily="34" charset="-122"/>
                  <a:ea typeface="微软雅黑" panose="020B0503020204020204" pitchFamily="34" charset="-122"/>
                  <a:cs typeface="Times New Roman" panose="02020603050405020304" pitchFamily="18" charset="0"/>
                </a:endParaRPr>
              </a:p>
              <a:p>
                <a:pPr lvl="1" algn="just">
                  <a:lnSpc>
                    <a:spcPct val="125000"/>
                  </a:lnSpc>
                  <a:spcBef>
                    <a:spcPts val="600"/>
                  </a:spcBef>
                </a:pPr>
                <a:r>
                  <a:rPr lang="zh-CN" altLang="en-US" sz="2200" b="1" kern="100" dirty="0">
                    <a:latin typeface="微软雅黑" panose="020B0503020204020204" pitchFamily="34" charset="-122"/>
                    <a:ea typeface="微软雅黑" panose="020B0503020204020204" pitchFamily="34" charset="-122"/>
                    <a:cs typeface="Times New Roman" panose="02020603050405020304" pitchFamily="18" charset="0"/>
                  </a:rPr>
                  <a:t>故总的组合数为</a:t>
                </a:r>
                <a:r>
                  <a:rPr lang="en-US" altLang="zh-CN" sz="2200" b="1" kern="100" dirty="0">
                    <a:latin typeface="微软雅黑" panose="020B0503020204020204" pitchFamily="34" charset="-122"/>
                    <a:ea typeface="微软雅黑" panose="020B0503020204020204" pitchFamily="34" charset="-122"/>
                    <a:cs typeface="Times New Roman" panose="02020603050405020304" pitchFamily="18" charset="0"/>
                  </a:rPr>
                  <a:t>12103</a:t>
                </a:r>
                <a:r>
                  <a:rPr lang="zh-CN" altLang="en-US" sz="2200" b="1" kern="100" dirty="0">
                    <a:latin typeface="微软雅黑" panose="020B0503020204020204" pitchFamily="34" charset="-122"/>
                    <a:ea typeface="微软雅黑" panose="020B0503020204020204" pitchFamily="34" charset="-122"/>
                    <a:cs typeface="Times New Roman" panose="02020603050405020304" pitchFamily="18" charset="0"/>
                  </a:rPr>
                  <a:t>种，即例</a:t>
                </a:r>
                <a:r>
                  <a:rPr lang="en-US" altLang="zh-CN" sz="2200" b="1"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200" b="1" kern="100" dirty="0">
                    <a:latin typeface="微软雅黑" panose="020B0503020204020204" pitchFamily="34" charset="-122"/>
                    <a:ea typeface="微软雅黑" panose="020B0503020204020204" pitchFamily="34" charset="-122"/>
                    <a:cs typeface="Times New Roman" panose="02020603050405020304" pitchFamily="18" charset="0"/>
                  </a:rPr>
                  <a:t>要变成标准产生式，则需变成</a:t>
                </a:r>
                <a:r>
                  <a:rPr lang="en-US" altLang="zh-CN" sz="22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12103</a:t>
                </a:r>
                <a:r>
                  <a:rPr lang="zh-CN" altLang="en-US" sz="2200" b="1" kern="100" dirty="0">
                    <a:latin typeface="微软雅黑" panose="020B0503020204020204" pitchFamily="34" charset="-122"/>
                    <a:ea typeface="微软雅黑" panose="020B0503020204020204" pitchFamily="34" charset="-122"/>
                    <a:cs typeface="Times New Roman" panose="02020603050405020304" pitchFamily="18" charset="0"/>
                  </a:rPr>
                  <a:t>个产生式。</a:t>
                </a:r>
                <a:endParaRPr lang="en-US" altLang="zh-CN" sz="22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25000"/>
                  </a:lnSpc>
                  <a:spcBef>
                    <a:spcPts val="600"/>
                  </a:spcBef>
                </a:pPr>
                <a:r>
                  <a:rPr lang="zh-CN" altLang="en-US" sz="2600" b="1" kern="100" dirty="0">
                    <a:solidFill>
                      <a:srgbClr val="0000FF"/>
                    </a:solidFill>
                    <a:effectLst/>
                    <a:latin typeface="微软雅黑" panose="020B0503020204020204" pitchFamily="34" charset="-122"/>
                    <a:ea typeface="微软雅黑" panose="020B0503020204020204" pitchFamily="34" charset="-122"/>
                  </a:rPr>
                  <a:t>部分匹配通过</a:t>
                </a:r>
                <a:r>
                  <a:rPr lang="zh-CN" altLang="en-US" sz="2600" b="1" kern="100" dirty="0">
                    <a:solidFill>
                      <a:srgbClr val="C00000"/>
                    </a:solidFill>
                    <a:effectLst/>
                    <a:latin typeface="微软雅黑" panose="020B0503020204020204" pitchFamily="34" charset="-122"/>
                    <a:ea typeface="微软雅黑" panose="020B0503020204020204" pitchFamily="34" charset="-122"/>
                  </a:rPr>
                  <a:t>规则压缩</a:t>
                </a:r>
                <a:r>
                  <a:rPr lang="zh-CN" altLang="en-US" sz="2600" b="1" kern="100" dirty="0">
                    <a:solidFill>
                      <a:srgbClr val="0000FF"/>
                    </a:solidFill>
                    <a:effectLst/>
                    <a:latin typeface="微软雅黑" panose="020B0503020204020204" pitchFamily="34" charset="-122"/>
                    <a:ea typeface="微软雅黑" panose="020B0503020204020204" pitchFamily="34" charset="-122"/>
                  </a:rPr>
                  <a:t>，</a:t>
                </a:r>
                <a:r>
                  <a:rPr lang="zh-CN" altLang="zh-CN" sz="2600" b="1" kern="100" dirty="0">
                    <a:solidFill>
                      <a:srgbClr val="0000FF"/>
                    </a:solidFill>
                    <a:effectLst/>
                    <a:latin typeface="微软雅黑" panose="020B0503020204020204" pitchFamily="34" charset="-122"/>
                    <a:ea typeface="微软雅黑" panose="020B0503020204020204" pitchFamily="34" charset="-122"/>
                  </a:rPr>
                  <a:t>扩大了产生式系统的求解能力。</a:t>
                </a:r>
                <a:endParaRPr lang="en-US" altLang="zh-CN" sz="2600" b="1" kern="100" dirty="0">
                  <a:solidFill>
                    <a:srgbClr val="0000FF"/>
                  </a:solidFill>
                  <a:effectLst/>
                  <a:latin typeface="微软雅黑" panose="020B0503020204020204" pitchFamily="34" charset="-122"/>
                  <a:ea typeface="微软雅黑" panose="020B0503020204020204" pitchFamily="34" charset="-122"/>
                </a:endParaRPr>
              </a:p>
              <a:p>
                <a:pPr algn="just">
                  <a:lnSpc>
                    <a:spcPct val="125000"/>
                  </a:lnSpc>
                  <a:spcBef>
                    <a:spcPts val="600"/>
                  </a:spcBef>
                </a:pPr>
                <a:r>
                  <a:rPr lang="zh-CN" altLang="zh-CN" sz="2600" b="1" kern="100" dirty="0">
                    <a:solidFill>
                      <a:srgbClr val="FF0000"/>
                    </a:solidFill>
                    <a:effectLst/>
                    <a:latin typeface="微软雅黑" panose="020B0503020204020204" pitchFamily="34" charset="-122"/>
                    <a:ea typeface="微软雅黑" panose="020B0503020204020204" pitchFamily="34" charset="-122"/>
                  </a:rPr>
                  <a:t>规则压缩：（把多条规则压缩成一条规则）直观易于理解</a:t>
                </a:r>
                <a:r>
                  <a:rPr lang="zh-CN" altLang="zh-CN" sz="2600" b="1" kern="100" dirty="0">
                    <a:effectLst/>
                    <a:latin typeface="微软雅黑" panose="020B0503020204020204" pitchFamily="34" charset="-122"/>
                    <a:ea typeface="微软雅黑" panose="020B0503020204020204" pitchFamily="34" charset="-122"/>
                  </a:rPr>
                  <a:t>。</a:t>
                </a:r>
                <a:endParaRPr lang="zh-CN" altLang="zh-CN" sz="2600" kern="100" dirty="0">
                  <a:effectLst/>
                  <a:latin typeface="微软雅黑" panose="020B0503020204020204" pitchFamily="34" charset="-122"/>
                  <a:ea typeface="微软雅黑" panose="020B0503020204020204" pitchFamily="34" charset="-122"/>
                </a:endParaRPr>
              </a:p>
              <a:p>
                <a:pPr algn="just">
                  <a:lnSpc>
                    <a:spcPct val="125000"/>
                  </a:lnSpc>
                  <a:spcBef>
                    <a:spcPts val="0"/>
                  </a:spcBef>
                </a:pPr>
                <a:endParaRPr lang="zh-CN" altLang="zh-CN" sz="22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FAA43BCC-C60C-44E6-A203-C635002B3E8F}"/>
                  </a:ext>
                </a:extLst>
              </p:cNvPr>
              <p:cNvSpPr>
                <a:spLocks noGrp="1" noRot="1" noChangeAspect="1" noMove="1" noResize="1" noEditPoints="1" noAdjustHandles="1" noChangeArrowheads="1" noChangeShapeType="1" noTextEdit="1"/>
              </p:cNvSpPr>
              <p:nvPr>
                <p:ph idx="1"/>
              </p:nvPr>
            </p:nvSpPr>
            <p:spPr>
              <a:xfrm>
                <a:off x="672112" y="1825624"/>
                <a:ext cx="11390302" cy="4837997"/>
              </a:xfrm>
              <a:blipFill>
                <a:blip r:embed="rId3"/>
                <a:stretch>
                  <a:fillRect l="-1070" t="-882" r="-1070"/>
                </a:stretch>
              </a:blipFill>
            </p:spPr>
            <p:txBody>
              <a:bodyPr/>
              <a:lstStyle/>
              <a:p>
                <a:r>
                  <a:rPr lang="zh-CN" altLang="en-US">
                    <a:noFill/>
                  </a:rPr>
                  <a:t> </a:t>
                </a:r>
              </a:p>
            </p:txBody>
          </p:sp>
        </mc:Fallback>
      </mc:AlternateContent>
      <p:sp>
        <p:nvSpPr>
          <p:cNvPr id="9" name="Rectangle 7">
            <a:extLst>
              <a:ext uri="{FF2B5EF4-FFF2-40B4-BE49-F238E27FC236}">
                <a16:creationId xmlns:a16="http://schemas.microsoft.com/office/drawing/2014/main" id="{75356D0B-7258-4E06-BA69-670413FEA29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551486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3.</a:t>
            </a:r>
            <a:r>
              <a:rPr lang="zh-CN" altLang="en-US" sz="4400" b="1" dirty="0">
                <a:solidFill>
                  <a:srgbClr val="0000FF"/>
                </a:solidFill>
                <a:effectLst/>
                <a:latin typeface="黑体" panose="02010609060101010101" pitchFamily="49" charset="-122"/>
                <a:ea typeface="黑体" panose="02010609060101010101" pitchFamily="49" charset="-122"/>
              </a:rPr>
              <a:t>非确定性匹配</a:t>
            </a:r>
            <a:endParaRPr lang="zh-CN" altLang="en-US" dirty="0">
              <a:solidFill>
                <a:srgbClr val="C00000"/>
              </a:solidFill>
            </a:endParaRPr>
          </a:p>
        </p:txBody>
      </p:sp>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838200" y="1825624"/>
            <a:ext cx="10515600" cy="5032375"/>
          </a:xfrm>
        </p:spPr>
        <p:txBody>
          <a:bodyPr>
            <a:normAutofit/>
          </a:bodyPr>
          <a:lstStyle/>
          <a:p>
            <a:pPr marL="0" indent="0" algn="just">
              <a:lnSpc>
                <a:spcPct val="135000"/>
              </a:lnSpc>
              <a:spcBef>
                <a:spcPts val="600"/>
              </a:spcBef>
              <a:buNone/>
              <a:tabLst>
                <a:tab pos="266700" algn="l"/>
              </a:tabLst>
            </a:pPr>
            <a:r>
              <a:rPr lang="zh-CN" altLang="en-US" sz="2000" b="1" kern="100" dirty="0">
                <a:solidFill>
                  <a:schemeClr val="accent6">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上例中的方法有些缺点：每一组症状中的各个症状间须是平等的。如果在同一组症状中，有些比较重要，有些则不那么重要，那么应如何解决呢？</a:t>
            </a:r>
            <a:endParaRPr lang="en-US" altLang="zh-CN" sz="2000" b="1" kern="100" dirty="0">
              <a:solidFill>
                <a:schemeClr val="accent6">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indent="0" algn="just">
              <a:lnSpc>
                <a:spcPct val="135000"/>
              </a:lnSpc>
              <a:spcBef>
                <a:spcPts val="600"/>
              </a:spcBef>
              <a:buNone/>
              <a:tabLst>
                <a:tab pos="266700" algn="l"/>
              </a:tabLst>
            </a:pPr>
            <a:r>
              <a:rPr lang="zh-CN" altLang="en-US" sz="24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）加权方法</a:t>
            </a:r>
            <a:r>
              <a:rPr lang="zh-CN" altLang="en-US" sz="2400" b="1" kern="100" dirty="0">
                <a:effectLst/>
                <a:latin typeface="微软雅黑" panose="020B0503020204020204" pitchFamily="34" charset="-122"/>
                <a:ea typeface="微软雅黑" panose="020B0503020204020204" pitchFamily="34" charset="-122"/>
                <a:cs typeface="Times New Roman" panose="02020603050405020304" pitchFamily="18" charset="0"/>
              </a:rPr>
              <a:t>：在每一症状后加一个参数权。</a:t>
            </a:r>
            <a:endParaRPr lang="en-US" altLang="zh-CN" sz="24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0" indent="0" algn="just">
              <a:lnSpc>
                <a:spcPct val="135000"/>
              </a:lnSpc>
              <a:spcBef>
                <a:spcPts val="600"/>
              </a:spcBef>
              <a:buNone/>
              <a:tabLst>
                <a:tab pos="266700" algn="l"/>
              </a:tabLst>
            </a:pPr>
            <a:r>
              <a:rPr lang="zh-CN" altLang="en-US" sz="2400" b="1"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例</a:t>
            </a:r>
            <a:r>
              <a:rPr lang="en-US" altLang="zh-CN" sz="2400" b="1"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2. </a:t>
            </a:r>
            <a:r>
              <a:rPr lang="zh-CN" altLang="en-US" sz="2400" b="1"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以例</a:t>
            </a:r>
            <a:r>
              <a:rPr lang="en-US" altLang="zh-CN" sz="2400" b="1"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b="1"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中的第二组症状为例：</a:t>
            </a: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（腹胀（</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0.8</a:t>
            </a: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）∨便溏（</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1.7</a:t>
            </a: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）∨泻泄（</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1.2</a:t>
            </a: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）∨倦怠乏力（</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0.9</a:t>
            </a: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）∨浮肿（</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1.5</a:t>
            </a: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）∨嗜睡（</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0.5</a:t>
            </a: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）∨白带稀薄（</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1.3</a:t>
            </a: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）∨舌质淡胖边有齿痕（</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0.6</a:t>
            </a: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））∧（诸权之和 </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&gt; 2</a:t>
            </a: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）→脾肾阳虚第二证</a:t>
            </a:r>
          </a:p>
          <a:p>
            <a:pPr algn="just">
              <a:lnSpc>
                <a:spcPct val="135000"/>
              </a:lnSpc>
              <a:spcBef>
                <a:spcPts val="600"/>
              </a:spcBef>
              <a:tabLst>
                <a:tab pos="266700" algn="l"/>
              </a:tabLst>
            </a:pPr>
            <a:r>
              <a:rPr lang="zh-CN" altLang="en-US" sz="24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加权匹配方法：</a:t>
            </a:r>
            <a:r>
              <a:rPr lang="zh-CN" altLang="en-US" sz="24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若某症状出现则对它的权求和，否则不予计算。</a:t>
            </a:r>
          </a:p>
          <a:p>
            <a:pPr algn="just">
              <a:lnSpc>
                <a:spcPct val="135000"/>
              </a:lnSpc>
              <a:spcBef>
                <a:spcPts val="600"/>
              </a:spcBef>
              <a:tabLst>
                <a:tab pos="266700" algn="l"/>
              </a:tabLst>
            </a:pPr>
            <a:r>
              <a:rPr lang="zh-CN" altLang="en-US" sz="24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权与可信度  </a:t>
            </a: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令</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S = </a:t>
            </a: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产生式左边所有</a:t>
            </a:r>
            <a:r>
              <a:rPr lang="zh-CN" altLang="en-US" sz="24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为真</a:t>
            </a: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（或曰</a:t>
            </a:r>
            <a:r>
              <a:rPr lang="zh-CN" altLang="en-US" sz="24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存在</a:t>
            </a: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）的项的权之和，</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S</a:t>
            </a: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还可用来表示结论的可信度：</a:t>
            </a:r>
            <a:r>
              <a:rPr lang="en-US" altLang="zh-CN" sz="24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S</a:t>
            </a:r>
            <a:r>
              <a:rPr lang="zh-CN" altLang="en-US" sz="24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愈大，结论就愈可信</a:t>
            </a: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1038526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3.</a:t>
            </a:r>
            <a:r>
              <a:rPr lang="zh-CN" altLang="en-US" sz="4400" b="1" dirty="0">
                <a:solidFill>
                  <a:srgbClr val="0000FF"/>
                </a:solidFill>
                <a:effectLst/>
                <a:latin typeface="黑体" panose="02010609060101010101" pitchFamily="49" charset="-122"/>
                <a:ea typeface="黑体" panose="02010609060101010101" pitchFamily="49" charset="-122"/>
              </a:rPr>
              <a:t>非确定性匹配</a:t>
            </a:r>
            <a:endParaRPr lang="zh-CN" altLang="en-US" dirty="0">
              <a:solidFill>
                <a:srgbClr val="C00000"/>
              </a:solidFill>
            </a:endParaRPr>
          </a:p>
        </p:txBody>
      </p:sp>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p:txBody>
          <a:bodyPr>
            <a:normAutofit/>
          </a:bodyPr>
          <a:lstStyle/>
          <a:p>
            <a:pPr marL="0" indent="0" algn="just">
              <a:lnSpc>
                <a:spcPct val="150000"/>
              </a:lnSpc>
              <a:buNone/>
              <a:tabLst>
                <a:tab pos="266700" algn="l"/>
              </a:tabLst>
            </a:pPr>
            <a:r>
              <a:rPr lang="zh-CN" altLang="en-US" sz="24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）两种权</a:t>
            </a:r>
            <a:r>
              <a:rPr lang="zh-CN" altLang="en-US" sz="24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匹配方法</a:t>
            </a:r>
            <a:endParaRPr lang="en-US" altLang="zh-CN" sz="24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algn="just">
              <a:lnSpc>
                <a:spcPct val="125000"/>
              </a:lnSpc>
              <a:spcBef>
                <a:spcPts val="600"/>
              </a:spcBef>
              <a:buNone/>
              <a:tabLst>
                <a:tab pos="266700" algn="l"/>
              </a:tabLst>
            </a:pPr>
            <a:r>
              <a:rPr lang="en-US" altLang="zh-CN" sz="2400" b="1" kern="100" dirty="0">
                <a:effectLst/>
                <a:latin typeface="微软雅黑" panose="020B0503020204020204" pitchFamily="34" charset="-122"/>
                <a:ea typeface="微软雅黑" panose="020B0503020204020204" pitchFamily="34" charset="-122"/>
              </a:rPr>
              <a:t>	A</a:t>
            </a:r>
            <a:r>
              <a:rPr lang="zh-CN" altLang="zh-CN" sz="2400" b="1" kern="100" dirty="0">
                <a:effectLst/>
                <a:latin typeface="微软雅黑" panose="020B0503020204020204" pitchFamily="34" charset="-122"/>
                <a:ea typeface="微软雅黑" panose="020B0503020204020204" pitchFamily="34" charset="-122"/>
              </a:rPr>
              <a:t>．有时，人们采用</a:t>
            </a:r>
            <a:r>
              <a:rPr lang="zh-CN" altLang="zh-CN" sz="2400" b="1" kern="100" dirty="0">
                <a:solidFill>
                  <a:srgbClr val="C00000"/>
                </a:solidFill>
                <a:effectLst/>
                <a:latin typeface="微软雅黑" panose="020B0503020204020204" pitchFamily="34" charset="-122"/>
                <a:ea typeface="微软雅黑" panose="020B0503020204020204" pitchFamily="34" charset="-122"/>
              </a:rPr>
              <a:t>两种权</a:t>
            </a:r>
            <a:r>
              <a:rPr lang="zh-CN" altLang="zh-CN" sz="2400" b="1" kern="100" dirty="0">
                <a:effectLst/>
                <a:latin typeface="微软雅黑" panose="020B0503020204020204" pitchFamily="34" charset="-122"/>
                <a:ea typeface="微软雅黑" panose="020B0503020204020204" pitchFamily="34" charset="-122"/>
              </a:rPr>
              <a:t>来确定知识元（事实，证据，断言，</a:t>
            </a:r>
            <a:r>
              <a:rPr lang="en-US" altLang="zh-CN" sz="2400" b="1" kern="100" dirty="0">
                <a:effectLst/>
                <a:latin typeface="微软雅黑" panose="020B0503020204020204" pitchFamily="34" charset="-122"/>
                <a:ea typeface="微软雅黑" panose="020B0503020204020204" pitchFamily="34" charset="-122"/>
              </a:rPr>
              <a:t>…</a:t>
            </a:r>
            <a:r>
              <a:rPr lang="zh-CN" altLang="zh-CN" sz="2400" b="1" kern="100" dirty="0">
                <a:effectLst/>
                <a:latin typeface="微软雅黑" panose="020B0503020204020204" pitchFamily="34" charset="-122"/>
                <a:ea typeface="微软雅黑" panose="020B0503020204020204" pitchFamily="34" charset="-122"/>
              </a:rPr>
              <a:t>）与规则之间的匹配程度。</a:t>
            </a:r>
            <a:endParaRPr lang="zh-CN" altLang="zh-CN" sz="1400" kern="100" dirty="0">
              <a:effectLst/>
              <a:latin typeface="微软雅黑" panose="020B0503020204020204" pitchFamily="34" charset="-122"/>
              <a:ea typeface="微软雅黑" panose="020B0503020204020204" pitchFamily="34" charset="-122"/>
            </a:endParaRPr>
          </a:p>
          <a:p>
            <a:pPr marL="0" indent="0" algn="just">
              <a:lnSpc>
                <a:spcPct val="125000"/>
              </a:lnSpc>
              <a:spcBef>
                <a:spcPts val="600"/>
              </a:spcBef>
              <a:buNone/>
            </a:pPr>
            <a:r>
              <a:rPr lang="en-US" altLang="zh-CN" sz="2400" b="1" kern="100" dirty="0">
                <a:latin typeface="微软雅黑" panose="020B0503020204020204" pitchFamily="34" charset="-122"/>
                <a:ea typeface="微软雅黑" panose="020B0503020204020204" pitchFamily="34" charset="-122"/>
              </a:rPr>
              <a:t>   </a:t>
            </a:r>
            <a:r>
              <a:rPr lang="en-US" altLang="zh-CN" sz="2400" b="1" kern="100" dirty="0">
                <a:effectLst/>
                <a:latin typeface="微软雅黑" panose="020B0503020204020204" pitchFamily="34" charset="-122"/>
                <a:ea typeface="微软雅黑" panose="020B0503020204020204" pitchFamily="34" charset="-122"/>
              </a:rPr>
              <a:t>B</a:t>
            </a:r>
            <a:r>
              <a:rPr lang="zh-CN" altLang="zh-CN" sz="2400" b="1" kern="100" dirty="0">
                <a:effectLst/>
                <a:latin typeface="微软雅黑" panose="020B0503020204020204" pitchFamily="34" charset="-122"/>
                <a:ea typeface="微软雅黑" panose="020B0503020204020204" pitchFamily="34" charset="-122"/>
              </a:rPr>
              <a:t>．采用一种权时，权只说明当某事实为真时，它对该规则</a:t>
            </a:r>
            <a:r>
              <a:rPr lang="zh-CN" altLang="zh-CN" sz="2400" b="1" kern="100" dirty="0">
                <a:solidFill>
                  <a:srgbClr val="FF0000"/>
                </a:solidFill>
                <a:effectLst/>
                <a:latin typeface="微软雅黑" panose="020B0503020204020204" pitchFamily="34" charset="-122"/>
                <a:ea typeface="微软雅黑" panose="020B0503020204020204" pitchFamily="34" charset="-122"/>
              </a:rPr>
              <a:t>左部匹配成功</a:t>
            </a:r>
            <a:r>
              <a:rPr lang="zh-CN" altLang="zh-CN" sz="2400" b="1" kern="100" dirty="0">
                <a:effectLst/>
                <a:latin typeface="微软雅黑" panose="020B0503020204020204" pitchFamily="34" charset="-122"/>
                <a:ea typeface="微软雅黑" panose="020B0503020204020204" pitchFamily="34" charset="-122"/>
              </a:rPr>
              <a:t>所起的作用有多大，而完全没说明当某事实为假（即不存在）时，它对该规则左部</a:t>
            </a:r>
            <a:r>
              <a:rPr lang="zh-CN" altLang="zh-CN" sz="2400" b="1" kern="100" dirty="0">
                <a:solidFill>
                  <a:srgbClr val="FF0000"/>
                </a:solidFill>
                <a:effectLst/>
                <a:latin typeface="微软雅黑" panose="020B0503020204020204" pitchFamily="34" charset="-122"/>
                <a:ea typeface="微软雅黑" panose="020B0503020204020204" pitchFamily="34" charset="-122"/>
              </a:rPr>
              <a:t>匹配不成功</a:t>
            </a:r>
            <a:r>
              <a:rPr lang="zh-CN" altLang="zh-CN" sz="2400" b="1" kern="100" dirty="0">
                <a:effectLst/>
                <a:latin typeface="微软雅黑" panose="020B0503020204020204" pitchFamily="34" charset="-122"/>
                <a:ea typeface="微软雅黑" panose="020B0503020204020204" pitchFamily="34" charset="-122"/>
              </a:rPr>
              <a:t>所起的作用有多大。</a:t>
            </a:r>
            <a:r>
              <a:rPr lang="zh-CN" altLang="zh-CN" sz="2400" b="1" kern="100" dirty="0">
                <a:solidFill>
                  <a:srgbClr val="0000FF"/>
                </a:solidFill>
                <a:effectLst/>
                <a:latin typeface="微软雅黑" panose="020B0503020204020204" pitchFamily="34" charset="-122"/>
                <a:ea typeface="微软雅黑" panose="020B0503020204020204" pitchFamily="34" charset="-122"/>
              </a:rPr>
              <a:t>前一个权刻画了充分性，后一个权刻画了必要性。</a:t>
            </a:r>
            <a:r>
              <a:rPr lang="zh-CN" altLang="zh-CN" sz="2400" b="1" kern="100" dirty="0">
                <a:effectLst/>
                <a:latin typeface="微软雅黑" panose="020B0503020204020204" pitchFamily="34" charset="-122"/>
                <a:ea typeface="微软雅黑" panose="020B0503020204020204" pitchFamily="34" charset="-122"/>
              </a:rPr>
              <a:t>因此，采用一种权之方法没有考虑必要性。</a:t>
            </a:r>
            <a:endParaRPr lang="zh-CN" altLang="zh-CN" sz="1400" kern="100" dirty="0">
              <a:effectLst/>
              <a:latin typeface="微软雅黑" panose="020B0503020204020204" pitchFamily="34" charset="-122"/>
              <a:ea typeface="微软雅黑" panose="020B0503020204020204" pitchFamily="34" charset="-122"/>
            </a:endParaRPr>
          </a:p>
          <a:p>
            <a:pPr marL="0" indent="0" algn="just">
              <a:lnSpc>
                <a:spcPct val="150000"/>
              </a:lnSpc>
              <a:buNone/>
              <a:tabLst>
                <a:tab pos="266700" algn="l"/>
              </a:tabLst>
            </a:pPr>
            <a:r>
              <a:rPr lang="zh-CN" altLang="en-US" sz="24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方法：每个项都有两个权，第一个权表达了充分性，第二个权表达了必要性。</a:t>
            </a:r>
            <a:endParaRPr lang="en-US" altLang="zh-CN" sz="24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030683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3.</a:t>
            </a:r>
            <a:r>
              <a:rPr lang="zh-CN" altLang="en-US" sz="4400" b="1" dirty="0">
                <a:solidFill>
                  <a:srgbClr val="0000FF"/>
                </a:solidFill>
                <a:effectLst/>
                <a:latin typeface="黑体" panose="02010609060101010101" pitchFamily="49" charset="-122"/>
                <a:ea typeface="黑体" panose="02010609060101010101" pitchFamily="49" charset="-122"/>
              </a:rPr>
              <a:t>非确定性匹配</a:t>
            </a:r>
            <a:endParaRPr lang="zh-CN" altLang="en-US" dirty="0">
              <a:solidFill>
                <a:srgbClr val="C00000"/>
              </a:solidFill>
            </a:endParaRPr>
          </a:p>
        </p:txBody>
      </p:sp>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p:txBody>
          <a:bodyPr>
            <a:normAutofit lnSpcReduction="10000"/>
          </a:bodyPr>
          <a:lstStyle/>
          <a:p>
            <a:pPr marL="0" indent="0" algn="just">
              <a:lnSpc>
                <a:spcPct val="150000"/>
              </a:lnSpc>
              <a:buNone/>
              <a:tabLst>
                <a:tab pos="266700" algn="l"/>
              </a:tabLst>
            </a:pPr>
            <a:r>
              <a:rPr lang="zh-CN" altLang="en-US" sz="24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）两种权</a:t>
            </a:r>
            <a:r>
              <a:rPr lang="zh-CN" altLang="en-US" sz="24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匹配方法</a:t>
            </a:r>
            <a:endParaRPr lang="en-US" altLang="zh-CN" sz="24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algn="just">
              <a:lnSpc>
                <a:spcPct val="150000"/>
              </a:lnSpc>
              <a:spcBef>
                <a:spcPts val="600"/>
              </a:spcBef>
              <a:buNone/>
            </a:pPr>
            <a:r>
              <a:rPr lang="zh-CN" altLang="zh-CN" sz="2000" b="1" kern="100" dirty="0">
                <a:solidFill>
                  <a:schemeClr val="accent1">
                    <a:lumMod val="50000"/>
                  </a:schemeClr>
                </a:solidFill>
                <a:effectLst/>
                <a:latin typeface="微软雅黑" panose="020B0503020204020204" pitchFamily="34" charset="-122"/>
                <a:ea typeface="微软雅黑" panose="020B0503020204020204" pitchFamily="34" charset="-122"/>
              </a:rPr>
              <a:t>例</a:t>
            </a:r>
            <a:r>
              <a:rPr lang="en-US" altLang="zh-CN" sz="2000" b="1" kern="100" dirty="0">
                <a:solidFill>
                  <a:schemeClr val="accent1">
                    <a:lumMod val="50000"/>
                  </a:schemeClr>
                </a:solidFill>
                <a:effectLst/>
                <a:latin typeface="微软雅黑" panose="020B0503020204020204" pitchFamily="34" charset="-122"/>
                <a:ea typeface="微软雅黑" panose="020B0503020204020204" pitchFamily="34" charset="-122"/>
              </a:rPr>
              <a:t>3.  </a:t>
            </a:r>
            <a:r>
              <a:rPr lang="zh-CN" altLang="zh-CN" sz="2000" b="1" kern="100" dirty="0">
                <a:solidFill>
                  <a:schemeClr val="accent1">
                    <a:lumMod val="50000"/>
                  </a:schemeClr>
                </a:solidFill>
                <a:effectLst/>
                <a:latin typeface="微软雅黑" panose="020B0503020204020204" pitchFamily="34" charset="-122"/>
                <a:ea typeface="微软雅黑" panose="020B0503020204020204" pitchFamily="34" charset="-122"/>
              </a:rPr>
              <a:t>在例</a:t>
            </a:r>
            <a:r>
              <a:rPr lang="en-US" altLang="zh-CN" sz="2000" b="1" kern="100" dirty="0">
                <a:solidFill>
                  <a:schemeClr val="accent1">
                    <a:lumMod val="50000"/>
                  </a:schemeClr>
                </a:solidFill>
                <a:effectLst/>
                <a:latin typeface="微软雅黑" panose="020B0503020204020204" pitchFamily="34" charset="-122"/>
                <a:ea typeface="微软雅黑" panose="020B0503020204020204" pitchFamily="34" charset="-122"/>
              </a:rPr>
              <a:t>2</a:t>
            </a:r>
            <a:r>
              <a:rPr lang="zh-CN" altLang="zh-CN" sz="2000" b="1" kern="100" dirty="0">
                <a:solidFill>
                  <a:schemeClr val="accent1">
                    <a:lumMod val="50000"/>
                  </a:schemeClr>
                </a:solidFill>
                <a:effectLst/>
                <a:latin typeface="微软雅黑" panose="020B0503020204020204" pitchFamily="34" charset="-122"/>
                <a:ea typeface="微软雅黑" panose="020B0503020204020204" pitchFamily="34" charset="-122"/>
              </a:rPr>
              <a:t>中增加一个必要性权</a:t>
            </a:r>
            <a:r>
              <a:rPr lang="zh-CN" altLang="zh-CN" sz="2000" b="1" kern="100" dirty="0">
                <a:effectLst/>
                <a:latin typeface="微软雅黑" panose="020B0503020204020204" pitchFamily="34" charset="-122"/>
                <a:ea typeface="微软雅黑" panose="020B0503020204020204" pitchFamily="34" charset="-122"/>
              </a:rPr>
              <a:t>（腹胀（</a:t>
            </a:r>
            <a:r>
              <a:rPr lang="en-US" altLang="zh-CN" sz="2000" b="1" kern="100" dirty="0">
                <a:effectLst/>
                <a:latin typeface="微软雅黑" panose="020B0503020204020204" pitchFamily="34" charset="-122"/>
                <a:ea typeface="微软雅黑" panose="020B0503020204020204" pitchFamily="34" charset="-122"/>
              </a:rPr>
              <a:t>0.8</a:t>
            </a:r>
            <a:r>
              <a:rPr lang="zh-CN" altLang="zh-CN" sz="2000" b="1" kern="100" dirty="0">
                <a:effectLst/>
                <a:latin typeface="微软雅黑" panose="020B0503020204020204" pitchFamily="34" charset="-122"/>
                <a:ea typeface="微软雅黑" panose="020B0503020204020204" pitchFamily="34" charset="-122"/>
              </a:rPr>
              <a:t>，</a:t>
            </a:r>
            <a:r>
              <a:rPr lang="en-US" altLang="zh-CN" sz="2000" b="1" kern="100" dirty="0">
                <a:effectLst/>
                <a:latin typeface="微软雅黑" panose="020B0503020204020204" pitchFamily="34" charset="-122"/>
                <a:ea typeface="微软雅黑" panose="020B0503020204020204" pitchFamily="34" charset="-122"/>
              </a:rPr>
              <a:t>0.3</a:t>
            </a:r>
            <a:r>
              <a:rPr lang="zh-CN" altLang="zh-CN" sz="2000" b="1" kern="100" dirty="0">
                <a:effectLst/>
                <a:latin typeface="微软雅黑" panose="020B0503020204020204" pitchFamily="34" charset="-122"/>
                <a:ea typeface="微软雅黑" panose="020B0503020204020204" pitchFamily="34" charset="-122"/>
              </a:rPr>
              <a:t>）∨便溏（</a:t>
            </a:r>
            <a:r>
              <a:rPr lang="en-US" altLang="zh-CN" sz="2000" b="1" kern="100" dirty="0">
                <a:effectLst/>
                <a:latin typeface="微软雅黑" panose="020B0503020204020204" pitchFamily="34" charset="-122"/>
                <a:ea typeface="微软雅黑" panose="020B0503020204020204" pitchFamily="34" charset="-122"/>
              </a:rPr>
              <a:t>1.7</a:t>
            </a:r>
            <a:r>
              <a:rPr lang="zh-CN" altLang="zh-CN" sz="2000" b="1" kern="100" dirty="0">
                <a:effectLst/>
                <a:latin typeface="微软雅黑" panose="020B0503020204020204" pitchFamily="34" charset="-122"/>
                <a:ea typeface="微软雅黑" panose="020B0503020204020204" pitchFamily="34" charset="-122"/>
              </a:rPr>
              <a:t>，</a:t>
            </a:r>
            <a:r>
              <a:rPr lang="en-US" altLang="zh-CN" sz="2000" b="1" kern="100" dirty="0">
                <a:effectLst/>
                <a:latin typeface="微软雅黑" panose="020B0503020204020204" pitchFamily="34" charset="-122"/>
                <a:ea typeface="微软雅黑" panose="020B0503020204020204" pitchFamily="34" charset="-122"/>
              </a:rPr>
              <a:t>0.4</a:t>
            </a:r>
            <a:r>
              <a:rPr lang="zh-CN" altLang="zh-CN" sz="2000" b="1" kern="100" dirty="0">
                <a:effectLst/>
                <a:latin typeface="微软雅黑" panose="020B0503020204020204" pitchFamily="34" charset="-122"/>
                <a:ea typeface="微软雅黑" panose="020B0503020204020204" pitchFamily="34" charset="-122"/>
              </a:rPr>
              <a:t>）∨泻泄（</a:t>
            </a:r>
            <a:r>
              <a:rPr lang="en-US" altLang="zh-CN" sz="2000" b="1" kern="100" dirty="0">
                <a:effectLst/>
                <a:latin typeface="微软雅黑" panose="020B0503020204020204" pitchFamily="34" charset="-122"/>
                <a:ea typeface="微软雅黑" panose="020B0503020204020204" pitchFamily="34" charset="-122"/>
              </a:rPr>
              <a:t>1.2</a:t>
            </a:r>
            <a:r>
              <a:rPr lang="zh-CN" altLang="zh-CN" sz="2000" b="1" kern="100" dirty="0">
                <a:effectLst/>
                <a:latin typeface="微软雅黑" panose="020B0503020204020204" pitchFamily="34" charset="-122"/>
                <a:ea typeface="微软雅黑" panose="020B0503020204020204" pitchFamily="34" charset="-122"/>
              </a:rPr>
              <a:t>，</a:t>
            </a:r>
            <a:r>
              <a:rPr lang="en-US" altLang="zh-CN" sz="2000" b="1" kern="100" dirty="0">
                <a:effectLst/>
                <a:latin typeface="微软雅黑" panose="020B0503020204020204" pitchFamily="34" charset="-122"/>
                <a:ea typeface="微软雅黑" panose="020B0503020204020204" pitchFamily="34" charset="-122"/>
              </a:rPr>
              <a:t>1.1</a:t>
            </a:r>
            <a:r>
              <a:rPr lang="zh-CN" altLang="zh-CN" sz="2000" b="1" kern="100" dirty="0">
                <a:effectLst/>
                <a:latin typeface="微软雅黑" panose="020B0503020204020204" pitchFamily="34" charset="-122"/>
                <a:ea typeface="微软雅黑" panose="020B0503020204020204" pitchFamily="34" charset="-122"/>
              </a:rPr>
              <a:t>）∨倦怠乏力（</a:t>
            </a:r>
            <a:r>
              <a:rPr lang="en-US" altLang="zh-CN" sz="2000" b="1" kern="100" dirty="0">
                <a:effectLst/>
                <a:latin typeface="微软雅黑" panose="020B0503020204020204" pitchFamily="34" charset="-122"/>
                <a:ea typeface="微软雅黑" panose="020B0503020204020204" pitchFamily="34" charset="-122"/>
              </a:rPr>
              <a:t>0.9</a:t>
            </a:r>
            <a:r>
              <a:rPr lang="zh-CN" altLang="zh-CN" sz="2000" b="1" kern="100" dirty="0">
                <a:effectLst/>
                <a:latin typeface="微软雅黑" panose="020B0503020204020204" pitchFamily="34" charset="-122"/>
                <a:ea typeface="微软雅黑" panose="020B0503020204020204" pitchFamily="34" charset="-122"/>
              </a:rPr>
              <a:t>，</a:t>
            </a:r>
            <a:r>
              <a:rPr lang="en-US" altLang="zh-CN" sz="2000" b="1" kern="100" dirty="0">
                <a:effectLst/>
                <a:latin typeface="微软雅黑" panose="020B0503020204020204" pitchFamily="34" charset="-122"/>
                <a:ea typeface="微软雅黑" panose="020B0503020204020204" pitchFamily="34" charset="-122"/>
              </a:rPr>
              <a:t>1.9</a:t>
            </a:r>
            <a:r>
              <a:rPr lang="zh-CN" altLang="zh-CN" sz="2000" b="1" kern="100" dirty="0">
                <a:effectLst/>
                <a:latin typeface="微软雅黑" panose="020B0503020204020204" pitchFamily="34" charset="-122"/>
                <a:ea typeface="微软雅黑" panose="020B0503020204020204" pitchFamily="34" charset="-122"/>
              </a:rPr>
              <a:t>）∨浮肿（</a:t>
            </a:r>
            <a:r>
              <a:rPr lang="en-US" altLang="zh-CN" sz="2000" b="1" kern="100" dirty="0">
                <a:effectLst/>
                <a:latin typeface="微软雅黑" panose="020B0503020204020204" pitchFamily="34" charset="-122"/>
                <a:ea typeface="微软雅黑" panose="020B0503020204020204" pitchFamily="34" charset="-122"/>
              </a:rPr>
              <a:t>1.5</a:t>
            </a:r>
            <a:r>
              <a:rPr lang="zh-CN" altLang="zh-CN" sz="2000" b="1" kern="100" dirty="0">
                <a:effectLst/>
                <a:latin typeface="微软雅黑" panose="020B0503020204020204" pitchFamily="34" charset="-122"/>
                <a:ea typeface="微软雅黑" panose="020B0503020204020204" pitchFamily="34" charset="-122"/>
              </a:rPr>
              <a:t>，</a:t>
            </a:r>
            <a:r>
              <a:rPr lang="en-US" altLang="zh-CN" sz="2000" b="1" kern="100" dirty="0">
                <a:effectLst/>
                <a:latin typeface="微软雅黑" panose="020B0503020204020204" pitchFamily="34" charset="-122"/>
                <a:ea typeface="微软雅黑" panose="020B0503020204020204" pitchFamily="34" charset="-122"/>
              </a:rPr>
              <a:t>0.8</a:t>
            </a:r>
            <a:r>
              <a:rPr lang="zh-CN" altLang="zh-CN" sz="2000" b="1" kern="100" dirty="0">
                <a:effectLst/>
                <a:latin typeface="微软雅黑" panose="020B0503020204020204" pitchFamily="34" charset="-122"/>
                <a:ea typeface="微软雅黑" panose="020B0503020204020204" pitchFamily="34" charset="-122"/>
              </a:rPr>
              <a:t>）∨嗜睡（</a:t>
            </a:r>
            <a:r>
              <a:rPr lang="en-US" altLang="zh-CN" sz="2000" b="1" kern="100" dirty="0">
                <a:effectLst/>
                <a:latin typeface="微软雅黑" panose="020B0503020204020204" pitchFamily="34" charset="-122"/>
                <a:ea typeface="微软雅黑" panose="020B0503020204020204" pitchFamily="34" charset="-122"/>
              </a:rPr>
              <a:t>0.5</a:t>
            </a:r>
            <a:r>
              <a:rPr lang="zh-CN" altLang="zh-CN" sz="2000" b="1" kern="100" dirty="0">
                <a:effectLst/>
                <a:latin typeface="微软雅黑" panose="020B0503020204020204" pitchFamily="34" charset="-122"/>
                <a:ea typeface="微软雅黑" panose="020B0503020204020204" pitchFamily="34" charset="-122"/>
              </a:rPr>
              <a:t>，</a:t>
            </a:r>
            <a:r>
              <a:rPr lang="en-US" altLang="zh-CN" sz="2000" b="1" kern="100" dirty="0">
                <a:effectLst/>
                <a:latin typeface="微软雅黑" panose="020B0503020204020204" pitchFamily="34" charset="-122"/>
                <a:ea typeface="微软雅黑" panose="020B0503020204020204" pitchFamily="34" charset="-122"/>
              </a:rPr>
              <a:t>1.1</a:t>
            </a:r>
            <a:r>
              <a:rPr lang="zh-CN" altLang="zh-CN" sz="2000" b="1" kern="100" dirty="0">
                <a:effectLst/>
                <a:latin typeface="微软雅黑" panose="020B0503020204020204" pitchFamily="34" charset="-122"/>
                <a:ea typeface="微软雅黑" panose="020B0503020204020204" pitchFamily="34" charset="-122"/>
              </a:rPr>
              <a:t>）∨白带稀薄（</a:t>
            </a:r>
            <a:r>
              <a:rPr lang="en-US" altLang="zh-CN" sz="2000" b="1" kern="100" dirty="0">
                <a:effectLst/>
                <a:latin typeface="微软雅黑" panose="020B0503020204020204" pitchFamily="34" charset="-122"/>
                <a:ea typeface="微软雅黑" panose="020B0503020204020204" pitchFamily="34" charset="-122"/>
              </a:rPr>
              <a:t>1.3</a:t>
            </a:r>
            <a:r>
              <a:rPr lang="zh-CN" altLang="zh-CN" sz="2000" b="1" kern="100" dirty="0">
                <a:effectLst/>
                <a:latin typeface="微软雅黑" panose="020B0503020204020204" pitchFamily="34" charset="-122"/>
                <a:ea typeface="微软雅黑" panose="020B0503020204020204" pitchFamily="34" charset="-122"/>
              </a:rPr>
              <a:t>，</a:t>
            </a:r>
            <a:r>
              <a:rPr lang="en-US" altLang="zh-CN" sz="2000" b="1" kern="100" dirty="0">
                <a:effectLst/>
                <a:latin typeface="微软雅黑" panose="020B0503020204020204" pitchFamily="34" charset="-122"/>
                <a:ea typeface="微软雅黑" panose="020B0503020204020204" pitchFamily="34" charset="-122"/>
              </a:rPr>
              <a:t>0.9</a:t>
            </a:r>
            <a:r>
              <a:rPr lang="zh-CN" altLang="zh-CN" sz="2000" b="1" kern="100" dirty="0">
                <a:effectLst/>
                <a:latin typeface="微软雅黑" panose="020B0503020204020204" pitchFamily="34" charset="-122"/>
                <a:ea typeface="微软雅黑" panose="020B0503020204020204" pitchFamily="34" charset="-122"/>
              </a:rPr>
              <a:t>）∨舌质淡胖边有齿痕（</a:t>
            </a:r>
            <a:r>
              <a:rPr lang="en-US" altLang="zh-CN" sz="2000" b="1" kern="100" dirty="0">
                <a:effectLst/>
                <a:latin typeface="微软雅黑" panose="020B0503020204020204" pitchFamily="34" charset="-122"/>
                <a:ea typeface="微软雅黑" panose="020B0503020204020204" pitchFamily="34" charset="-122"/>
              </a:rPr>
              <a:t>0.6</a:t>
            </a:r>
            <a:r>
              <a:rPr lang="zh-CN" altLang="zh-CN" sz="2000" b="1" kern="100" dirty="0">
                <a:effectLst/>
                <a:latin typeface="微软雅黑" panose="020B0503020204020204" pitchFamily="34" charset="-122"/>
                <a:ea typeface="微软雅黑" panose="020B0503020204020204" pitchFamily="34" charset="-122"/>
              </a:rPr>
              <a:t>，</a:t>
            </a:r>
            <a:r>
              <a:rPr lang="en-US" altLang="zh-CN" sz="2000" b="1" kern="100" dirty="0">
                <a:effectLst/>
                <a:latin typeface="微软雅黑" panose="020B0503020204020204" pitchFamily="34" charset="-122"/>
                <a:ea typeface="微软雅黑" panose="020B0503020204020204" pitchFamily="34" charset="-122"/>
              </a:rPr>
              <a:t>1.2</a:t>
            </a:r>
            <a:r>
              <a:rPr lang="zh-CN" altLang="zh-CN" sz="2000" b="1" kern="100" dirty="0">
                <a:effectLst/>
                <a:latin typeface="微软雅黑" panose="020B0503020204020204" pitchFamily="34" charset="-122"/>
                <a:ea typeface="微软雅黑" panose="020B0503020204020204" pitchFamily="34" charset="-122"/>
              </a:rPr>
              <a:t>））∧（诸充分权之和减去诸必要权之和大于</a:t>
            </a:r>
            <a:r>
              <a:rPr lang="en-US" altLang="zh-CN" sz="2000" b="1" kern="100" dirty="0">
                <a:effectLst/>
                <a:latin typeface="微软雅黑" panose="020B0503020204020204" pitchFamily="34" charset="-122"/>
                <a:ea typeface="微软雅黑" panose="020B0503020204020204" pitchFamily="34" charset="-122"/>
              </a:rPr>
              <a:t>2</a:t>
            </a:r>
            <a:r>
              <a:rPr lang="zh-CN" altLang="zh-CN" sz="2000" b="1" kern="100" dirty="0">
                <a:effectLst/>
                <a:latin typeface="微软雅黑" panose="020B0503020204020204" pitchFamily="34" charset="-122"/>
                <a:ea typeface="微软雅黑" panose="020B0503020204020204" pitchFamily="34" charset="-122"/>
              </a:rPr>
              <a:t>） </a:t>
            </a:r>
            <a:r>
              <a:rPr lang="en-US" altLang="zh-CN" sz="2000" b="1" kern="100" dirty="0">
                <a:effectLst/>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kern="100" dirty="0">
                <a:effectLst/>
                <a:latin typeface="微软雅黑" panose="020B0503020204020204" pitchFamily="34" charset="-122"/>
                <a:ea typeface="微软雅黑" panose="020B0503020204020204" pitchFamily="34" charset="-122"/>
              </a:rPr>
              <a:t> </a:t>
            </a:r>
            <a:r>
              <a:rPr lang="zh-CN" altLang="zh-CN" sz="2000" b="1" kern="100" dirty="0">
                <a:effectLst/>
                <a:latin typeface="微软雅黑" panose="020B0503020204020204" pitchFamily="34" charset="-122"/>
                <a:ea typeface="微软雅黑" panose="020B0503020204020204" pitchFamily="34" charset="-122"/>
              </a:rPr>
              <a:t>脾肾阳虚第二证</a:t>
            </a:r>
            <a:endParaRPr lang="en-US" altLang="zh-CN" sz="2000" b="1" kern="100" dirty="0">
              <a:effectLst/>
              <a:latin typeface="微软雅黑" panose="020B0503020204020204" pitchFamily="34" charset="-122"/>
              <a:ea typeface="微软雅黑" panose="020B0503020204020204" pitchFamily="34" charset="-122"/>
            </a:endParaRPr>
          </a:p>
          <a:p>
            <a:pPr algn="just">
              <a:lnSpc>
                <a:spcPct val="150000"/>
              </a:lnSpc>
              <a:spcBef>
                <a:spcPts val="600"/>
              </a:spcBef>
            </a:pPr>
            <a:r>
              <a:rPr lang="zh-CN" altLang="en-US" sz="2000" b="1" kern="100" dirty="0">
                <a:effectLst/>
                <a:latin typeface="微软雅黑" panose="020B0503020204020204" pitchFamily="34" charset="-122"/>
                <a:ea typeface="微软雅黑" panose="020B0503020204020204" pitchFamily="34" charset="-122"/>
              </a:rPr>
              <a:t>诸充分性权之和 </a:t>
            </a:r>
            <a:r>
              <a:rPr lang="en-US" altLang="zh-CN" sz="2000" b="1" kern="100" dirty="0">
                <a:effectLst/>
                <a:latin typeface="微软雅黑" panose="020B0503020204020204" pitchFamily="34" charset="-122"/>
                <a:ea typeface="微软雅黑" panose="020B0503020204020204" pitchFamily="34" charset="-122"/>
              </a:rPr>
              <a:t>= </a:t>
            </a:r>
            <a:r>
              <a:rPr lang="zh-CN" altLang="en-US" sz="2000" b="1" kern="100" dirty="0">
                <a:effectLst/>
                <a:latin typeface="微软雅黑" panose="020B0503020204020204" pitchFamily="34" charset="-122"/>
                <a:ea typeface="微软雅黑" panose="020B0503020204020204" pitchFamily="34" charset="-122"/>
              </a:rPr>
              <a:t>所有实际</a:t>
            </a:r>
            <a:r>
              <a:rPr lang="zh-CN" altLang="en-US" sz="2000" b="1" kern="100" dirty="0">
                <a:solidFill>
                  <a:srgbClr val="C00000"/>
                </a:solidFill>
                <a:effectLst/>
                <a:latin typeface="微软雅黑" panose="020B0503020204020204" pitchFamily="34" charset="-122"/>
                <a:ea typeface="微软雅黑" panose="020B0503020204020204" pitchFamily="34" charset="-122"/>
              </a:rPr>
              <a:t>出现的症状</a:t>
            </a:r>
            <a:r>
              <a:rPr lang="zh-CN" altLang="en-US" sz="2000" b="1" kern="100" dirty="0">
                <a:effectLst/>
                <a:latin typeface="微软雅黑" panose="020B0503020204020204" pitchFamily="34" charset="-122"/>
                <a:ea typeface="微软雅黑" panose="020B0503020204020204" pitchFamily="34" charset="-122"/>
              </a:rPr>
              <a:t>的</a:t>
            </a:r>
            <a:r>
              <a:rPr lang="zh-CN" altLang="en-US" sz="2000" b="1" kern="100" dirty="0">
                <a:solidFill>
                  <a:srgbClr val="C00000"/>
                </a:solidFill>
                <a:effectLst/>
                <a:latin typeface="微软雅黑" panose="020B0503020204020204" pitchFamily="34" charset="-122"/>
                <a:ea typeface="微软雅黑" panose="020B0503020204020204" pitchFamily="34" charset="-122"/>
              </a:rPr>
              <a:t>充分性权</a:t>
            </a:r>
            <a:r>
              <a:rPr lang="zh-CN" altLang="en-US" sz="2000" b="1" kern="100" dirty="0">
                <a:effectLst/>
                <a:latin typeface="微软雅黑" panose="020B0503020204020204" pitchFamily="34" charset="-122"/>
                <a:ea typeface="微软雅黑" panose="020B0503020204020204" pitchFamily="34" charset="-122"/>
              </a:rPr>
              <a:t>之和</a:t>
            </a:r>
          </a:p>
          <a:p>
            <a:pPr algn="just">
              <a:lnSpc>
                <a:spcPct val="150000"/>
              </a:lnSpc>
              <a:spcBef>
                <a:spcPts val="600"/>
              </a:spcBef>
            </a:pPr>
            <a:r>
              <a:rPr lang="zh-CN" altLang="en-US" sz="2000" b="1" kern="100" dirty="0">
                <a:effectLst/>
                <a:latin typeface="微软雅黑" panose="020B0503020204020204" pitchFamily="34" charset="-122"/>
                <a:ea typeface="微软雅黑" panose="020B0503020204020204" pitchFamily="34" charset="-122"/>
              </a:rPr>
              <a:t>诸必要性权之和 </a:t>
            </a:r>
            <a:r>
              <a:rPr lang="en-US" altLang="zh-CN" sz="2000" b="1" kern="100" dirty="0">
                <a:effectLst/>
                <a:latin typeface="微软雅黑" panose="020B0503020204020204" pitchFamily="34" charset="-122"/>
                <a:ea typeface="微软雅黑" panose="020B0503020204020204" pitchFamily="34" charset="-122"/>
              </a:rPr>
              <a:t>= </a:t>
            </a:r>
            <a:r>
              <a:rPr lang="zh-CN" altLang="en-US" sz="2000" b="1" kern="100" dirty="0">
                <a:effectLst/>
                <a:latin typeface="微软雅黑" panose="020B0503020204020204" pitchFamily="34" charset="-122"/>
                <a:ea typeface="微软雅黑" panose="020B0503020204020204" pitchFamily="34" charset="-122"/>
              </a:rPr>
              <a:t>所有实际</a:t>
            </a:r>
            <a:r>
              <a:rPr lang="zh-CN" altLang="en-US" sz="2000" b="1" kern="100" dirty="0">
                <a:solidFill>
                  <a:srgbClr val="0000FF"/>
                </a:solidFill>
                <a:effectLst/>
                <a:latin typeface="微软雅黑" panose="020B0503020204020204" pitchFamily="34" charset="-122"/>
                <a:ea typeface="微软雅黑" panose="020B0503020204020204" pitchFamily="34" charset="-122"/>
              </a:rPr>
              <a:t>不出现的症状</a:t>
            </a:r>
            <a:r>
              <a:rPr lang="zh-CN" altLang="en-US" sz="2000" b="1" kern="100" dirty="0">
                <a:effectLst/>
                <a:latin typeface="微软雅黑" panose="020B0503020204020204" pitchFamily="34" charset="-122"/>
                <a:ea typeface="微软雅黑" panose="020B0503020204020204" pitchFamily="34" charset="-122"/>
              </a:rPr>
              <a:t>的</a:t>
            </a:r>
            <a:r>
              <a:rPr lang="zh-CN" altLang="en-US" sz="2000" b="1" kern="100" dirty="0">
                <a:solidFill>
                  <a:srgbClr val="0000FF"/>
                </a:solidFill>
                <a:effectLst/>
                <a:latin typeface="微软雅黑" panose="020B0503020204020204" pitchFamily="34" charset="-122"/>
                <a:ea typeface="微软雅黑" panose="020B0503020204020204" pitchFamily="34" charset="-122"/>
              </a:rPr>
              <a:t>必要性权</a:t>
            </a:r>
            <a:r>
              <a:rPr lang="zh-CN" altLang="en-US" sz="2000" b="1" kern="100" dirty="0">
                <a:effectLst/>
                <a:latin typeface="微软雅黑" panose="020B0503020204020204" pitchFamily="34" charset="-122"/>
                <a:ea typeface="微软雅黑" panose="020B0503020204020204" pitchFamily="34" charset="-122"/>
              </a:rPr>
              <a:t>之和</a:t>
            </a:r>
          </a:p>
          <a:p>
            <a:pPr marL="0" indent="0" algn="just">
              <a:lnSpc>
                <a:spcPct val="150000"/>
              </a:lnSpc>
              <a:spcBef>
                <a:spcPts val="600"/>
              </a:spcBef>
              <a:buNone/>
            </a:pPr>
            <a:r>
              <a:rPr lang="zh-CN" altLang="en-US" sz="2000" b="1" kern="100" dirty="0">
                <a:solidFill>
                  <a:srgbClr val="FF0000"/>
                </a:solidFill>
                <a:effectLst/>
                <a:latin typeface="微软雅黑" panose="020B0503020204020204" pitchFamily="34" charset="-122"/>
                <a:ea typeface="微软雅黑" panose="020B0503020204020204" pitchFamily="34" charset="-122"/>
              </a:rPr>
              <a:t>“必要性权”与“充分性权”之间没有必然联系</a:t>
            </a:r>
            <a:r>
              <a:rPr lang="zh-CN" altLang="en-US" sz="2000" b="1" kern="100" dirty="0">
                <a:effectLst/>
                <a:latin typeface="微软雅黑" panose="020B0503020204020204" pitchFamily="34" charset="-122"/>
                <a:ea typeface="微软雅黑" panose="020B0503020204020204" pitchFamily="34" charset="-122"/>
              </a:rPr>
              <a:t>，充分权性大者，必然性权不一定大，反之亦然。</a:t>
            </a:r>
          </a:p>
          <a:p>
            <a:pPr marL="0" indent="0" algn="just">
              <a:lnSpc>
                <a:spcPct val="150000"/>
              </a:lnSpc>
              <a:spcBef>
                <a:spcPts val="600"/>
              </a:spcBef>
              <a:buNone/>
            </a:pPr>
            <a:endParaRPr lang="zh-CN" altLang="zh-CN" sz="2000" kern="100" dirty="0">
              <a:effectLst/>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DB858050-EE11-4E61-BD89-3F4D75B3167A}"/>
              </a:ext>
            </a:extLst>
          </p:cNvPr>
          <p:cNvSpPr/>
          <p:nvPr/>
        </p:nvSpPr>
        <p:spPr>
          <a:xfrm>
            <a:off x="4768948" y="2447778"/>
            <a:ext cx="2103120" cy="450167"/>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1296CD9A-4757-4B70-B35E-B6F05B07E4CB}"/>
              </a:ext>
            </a:extLst>
          </p:cNvPr>
          <p:cNvSpPr/>
          <p:nvPr/>
        </p:nvSpPr>
        <p:spPr>
          <a:xfrm>
            <a:off x="1101969" y="2897945"/>
            <a:ext cx="2513428" cy="450167"/>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2852593C-BC83-4E87-931E-644E09BC26BA}"/>
              </a:ext>
            </a:extLst>
          </p:cNvPr>
          <p:cNvSpPr/>
          <p:nvPr/>
        </p:nvSpPr>
        <p:spPr>
          <a:xfrm>
            <a:off x="6164581" y="2897945"/>
            <a:ext cx="2015782" cy="450167"/>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CAABF044-673D-4D67-91AD-2D921B9DB063}"/>
              </a:ext>
            </a:extLst>
          </p:cNvPr>
          <p:cNvSpPr/>
          <p:nvPr/>
        </p:nvSpPr>
        <p:spPr>
          <a:xfrm>
            <a:off x="9394874" y="2436580"/>
            <a:ext cx="2103120" cy="450167"/>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DA53E1D-B051-4C03-B3AA-9C0F3F34726B}"/>
              </a:ext>
            </a:extLst>
          </p:cNvPr>
          <p:cNvSpPr txBox="1"/>
          <p:nvPr/>
        </p:nvSpPr>
        <p:spPr>
          <a:xfrm>
            <a:off x="7427742" y="4283262"/>
            <a:ext cx="3751348" cy="461665"/>
          </a:xfrm>
          <a:prstGeom prst="rect">
            <a:avLst/>
          </a:prstGeom>
          <a:noFill/>
        </p:spPr>
        <p:txBody>
          <a:bodyPr wrap="none" rtlCol="0">
            <a:spAutoFit/>
          </a:bodyPr>
          <a:lstStyle/>
          <a:p>
            <a:r>
              <a:rPr lang="en-US" altLang="zh-CN" sz="2400" b="1" dirty="0">
                <a:solidFill>
                  <a:srgbClr val="C00000"/>
                </a:solidFill>
              </a:rPr>
              <a:t>0.8+1.7+1.2+0.9+0.5=5.1</a:t>
            </a:r>
            <a:endParaRPr lang="zh-CN" altLang="en-US" sz="2400" b="1" dirty="0">
              <a:solidFill>
                <a:srgbClr val="C00000"/>
              </a:solidFill>
            </a:endParaRPr>
          </a:p>
        </p:txBody>
      </p:sp>
      <p:sp>
        <p:nvSpPr>
          <p:cNvPr id="9" name="文本框 8">
            <a:extLst>
              <a:ext uri="{FF2B5EF4-FFF2-40B4-BE49-F238E27FC236}">
                <a16:creationId xmlns:a16="http://schemas.microsoft.com/office/drawing/2014/main" id="{910D959E-0F0B-49A2-B6D2-DB5FA2F31A5F}"/>
              </a:ext>
            </a:extLst>
          </p:cNvPr>
          <p:cNvSpPr txBox="1"/>
          <p:nvPr/>
        </p:nvSpPr>
        <p:spPr>
          <a:xfrm>
            <a:off x="7692683" y="4768447"/>
            <a:ext cx="2491388" cy="461665"/>
          </a:xfrm>
          <a:prstGeom prst="rect">
            <a:avLst/>
          </a:prstGeom>
          <a:noFill/>
        </p:spPr>
        <p:txBody>
          <a:bodyPr wrap="none" rtlCol="0">
            <a:spAutoFit/>
          </a:bodyPr>
          <a:lstStyle/>
          <a:p>
            <a:r>
              <a:rPr lang="en-US" altLang="zh-CN" sz="2400" b="1" dirty="0">
                <a:solidFill>
                  <a:srgbClr val="C00000"/>
                </a:solidFill>
              </a:rPr>
              <a:t>0.8+0.9+1.2=2.9</a:t>
            </a:r>
            <a:endParaRPr lang="zh-CN" altLang="en-US" sz="2400" b="1" dirty="0">
              <a:solidFill>
                <a:srgbClr val="C00000"/>
              </a:solidFill>
            </a:endParaRPr>
          </a:p>
        </p:txBody>
      </p:sp>
      <p:sp>
        <p:nvSpPr>
          <p:cNvPr id="10" name="矩形: 圆角 9">
            <a:extLst>
              <a:ext uri="{FF2B5EF4-FFF2-40B4-BE49-F238E27FC236}">
                <a16:creationId xmlns:a16="http://schemas.microsoft.com/office/drawing/2014/main" id="{39DF3EF6-85CC-42D4-96C9-9EEDEF5D0EF7}"/>
              </a:ext>
            </a:extLst>
          </p:cNvPr>
          <p:cNvSpPr/>
          <p:nvPr/>
        </p:nvSpPr>
        <p:spPr>
          <a:xfrm>
            <a:off x="7173351" y="2448128"/>
            <a:ext cx="2103120" cy="450167"/>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45E65F64-BECB-452D-B3DD-A34AC74ECD5B}"/>
              </a:ext>
            </a:extLst>
          </p:cNvPr>
          <p:cNvSpPr txBox="1"/>
          <p:nvPr/>
        </p:nvSpPr>
        <p:spPr>
          <a:xfrm>
            <a:off x="7864661" y="5787473"/>
            <a:ext cx="1802096" cy="461665"/>
          </a:xfrm>
          <a:prstGeom prst="rect">
            <a:avLst/>
          </a:prstGeom>
          <a:noFill/>
        </p:spPr>
        <p:txBody>
          <a:bodyPr wrap="none" rtlCol="0">
            <a:spAutoFit/>
          </a:bodyPr>
          <a:lstStyle/>
          <a:p>
            <a:r>
              <a:rPr lang="en-US" altLang="zh-CN" sz="2400" b="1" dirty="0">
                <a:solidFill>
                  <a:srgbClr val="C00000"/>
                </a:solidFill>
              </a:rPr>
              <a:t>5.1-2.9=2.2</a:t>
            </a:r>
            <a:endParaRPr lang="zh-CN" altLang="en-US" sz="2400" b="1" dirty="0">
              <a:solidFill>
                <a:srgbClr val="C00000"/>
              </a:solidFill>
            </a:endParaRPr>
          </a:p>
        </p:txBody>
      </p:sp>
    </p:spTree>
    <p:extLst>
      <p:ext uri="{BB962C8B-B14F-4D97-AF65-F5344CB8AC3E}">
        <p14:creationId xmlns:p14="http://schemas.microsoft.com/office/powerpoint/2010/main" val="66584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9" grpId="0"/>
      <p:bldP spid="10" grpId="0" animBg="1"/>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4.</a:t>
            </a:r>
            <a:r>
              <a:rPr lang="zh-CN" altLang="en-US" sz="4400" b="1" dirty="0">
                <a:solidFill>
                  <a:srgbClr val="0000FF"/>
                </a:solidFill>
                <a:effectLst/>
                <a:latin typeface="黑体" panose="02010609060101010101" pitchFamily="49" charset="-122"/>
                <a:ea typeface="黑体" panose="02010609060101010101" pitchFamily="49" charset="-122"/>
              </a:rPr>
              <a:t>推理算法</a:t>
            </a:r>
            <a:endParaRPr lang="zh-CN" altLang="en-US" dirty="0">
              <a:solidFill>
                <a:srgbClr val="C00000"/>
              </a:solidFill>
            </a:endParaRPr>
          </a:p>
        </p:txBody>
      </p:sp>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p:txBody>
          <a:bodyPr>
            <a:normAutofit/>
          </a:bodyPr>
          <a:lstStyle/>
          <a:p>
            <a:pPr marL="0" indent="0" algn="just">
              <a:lnSpc>
                <a:spcPct val="150000"/>
              </a:lnSpc>
              <a:buNone/>
              <a:tabLst>
                <a:tab pos="266700" algn="l"/>
              </a:tabLst>
            </a:pPr>
            <a:r>
              <a:rPr lang="zh-CN" altLang="zh-CN" b="1" kern="100" dirty="0">
                <a:effectLst/>
                <a:latin typeface="微软雅黑" panose="020B0503020204020204" pitchFamily="34" charset="-122"/>
                <a:ea typeface="微软雅黑" panose="020B0503020204020204" pitchFamily="34" charset="-122"/>
                <a:cs typeface="Times New Roman" panose="02020603050405020304" pitchFamily="18" charset="0"/>
              </a:rPr>
              <a:t>在产生式系统运行过程中，要不断地用</a:t>
            </a:r>
            <a:r>
              <a:rPr lang="en-US" altLang="zh-CN" b="1" kern="100" dirty="0" err="1">
                <a:effectLst/>
                <a:latin typeface="微软雅黑" panose="020B0503020204020204" pitchFamily="34" charset="-122"/>
                <a:ea typeface="微软雅黑" panose="020B0503020204020204" pitchFamily="34" charset="-122"/>
              </a:rPr>
              <a:t>GDB</a:t>
            </a:r>
            <a:r>
              <a:rPr lang="zh-CN" altLang="zh-CN" b="1" kern="100" dirty="0">
                <a:effectLst/>
                <a:latin typeface="微软雅黑" panose="020B0503020204020204" pitchFamily="34" charset="-122"/>
                <a:ea typeface="微软雅黑" panose="020B0503020204020204" pitchFamily="34" charset="-122"/>
                <a:cs typeface="Times New Roman" panose="02020603050405020304" pitchFamily="18" charset="0"/>
              </a:rPr>
              <a:t>中的数据和产生式进行匹配。</a:t>
            </a:r>
            <a:endParaRPr lang="en-US" altLang="zh-CN" b="1" kern="100" dirty="0">
              <a:effectLst/>
              <a:latin typeface="微软雅黑" panose="020B0503020204020204" pitchFamily="34" charset="-122"/>
              <a:ea typeface="微软雅黑" panose="020B0503020204020204" pitchFamily="34" charset="-122"/>
            </a:endParaRPr>
          </a:p>
          <a:p>
            <a:pPr marL="0" indent="0" algn="just">
              <a:lnSpc>
                <a:spcPct val="150000"/>
              </a:lnSpc>
              <a:buNone/>
              <a:tabLst>
                <a:tab pos="266700" algn="l"/>
              </a:tabLst>
            </a:pPr>
            <a:r>
              <a:rPr lang="zh-CN" altLang="zh-CN" b="1" kern="100" dirty="0">
                <a:solidFill>
                  <a:srgbClr val="C00000"/>
                </a:solidFill>
                <a:effectLst/>
                <a:latin typeface="微软雅黑" panose="020B0503020204020204" pitchFamily="34" charset="-122"/>
                <a:ea typeface="微软雅黑" panose="020B0503020204020204" pitchFamily="34" charset="-122"/>
              </a:rPr>
              <a:t>（</a:t>
            </a:r>
            <a:r>
              <a:rPr lang="en-US" altLang="zh-CN" b="1" kern="100" dirty="0">
                <a:solidFill>
                  <a:srgbClr val="C00000"/>
                </a:solidFill>
                <a:effectLst/>
                <a:latin typeface="微软雅黑" panose="020B0503020204020204" pitchFamily="34" charset="-122"/>
                <a:ea typeface="微软雅黑" panose="020B0503020204020204" pitchFamily="34" charset="-122"/>
              </a:rPr>
              <a:t>1</a:t>
            </a:r>
            <a:r>
              <a:rPr lang="zh-CN" altLang="zh-CN" b="1" kern="100" dirty="0">
                <a:solidFill>
                  <a:srgbClr val="C00000"/>
                </a:solidFill>
                <a:effectLst/>
                <a:latin typeface="微软雅黑" panose="020B0503020204020204" pitchFamily="34" charset="-122"/>
                <a:ea typeface="微软雅黑" panose="020B0503020204020204" pitchFamily="34" charset="-122"/>
              </a:rPr>
              <a:t>）正向推理</a:t>
            </a:r>
            <a:endParaRPr lang="zh-CN" altLang="zh-CN" kern="100" dirty="0">
              <a:solidFill>
                <a:srgbClr val="C00000"/>
              </a:solidFill>
              <a:effectLst/>
              <a:latin typeface="微软雅黑" panose="020B0503020204020204" pitchFamily="34" charset="-122"/>
              <a:ea typeface="微软雅黑" panose="020B0503020204020204" pitchFamily="34" charset="-122"/>
            </a:endParaRPr>
          </a:p>
          <a:p>
            <a:pPr marL="0" indent="0" algn="just">
              <a:lnSpc>
                <a:spcPct val="150000"/>
              </a:lnSpc>
              <a:buNone/>
              <a:tabLst>
                <a:tab pos="266700" algn="l"/>
              </a:tabLst>
            </a:pPr>
            <a:r>
              <a:rPr lang="zh-CN" altLang="zh-CN" b="1" kern="100" dirty="0">
                <a:effectLst/>
                <a:latin typeface="微软雅黑" panose="020B0503020204020204" pitchFamily="34" charset="-122"/>
                <a:ea typeface="微软雅黑" panose="020B0503020204020204" pitchFamily="34" charset="-122"/>
              </a:rPr>
              <a:t>向前（或曰正向，前向链，</a:t>
            </a:r>
            <a:r>
              <a:rPr lang="zh-CN" altLang="zh-CN" b="1" kern="100" dirty="0">
                <a:solidFill>
                  <a:srgbClr val="0000FF"/>
                </a:solidFill>
                <a:effectLst/>
                <a:latin typeface="微软雅黑" panose="020B0503020204020204" pitchFamily="34" charset="-122"/>
                <a:ea typeface="微软雅黑" panose="020B0503020204020204" pitchFamily="34" charset="-122"/>
              </a:rPr>
              <a:t>数据驱动</a:t>
            </a:r>
            <a:r>
              <a:rPr lang="zh-CN" altLang="zh-CN" b="1" kern="100" dirty="0">
                <a:effectLst/>
                <a:latin typeface="微软雅黑" panose="020B0503020204020204" pitchFamily="34" charset="-122"/>
                <a:ea typeface="微软雅黑" panose="020B0503020204020204" pitchFamily="34" charset="-122"/>
              </a:rPr>
              <a:t>的）推理时，要使数据和产生式左部匹配，对匹配成功的产生式执行其右部。</a:t>
            </a:r>
            <a:endParaRPr lang="zh-CN" altLang="zh-CN" kern="100" dirty="0">
              <a:effectLst/>
              <a:latin typeface="微软雅黑" panose="020B0503020204020204" pitchFamily="34" charset="-122"/>
              <a:ea typeface="微软雅黑" panose="020B0503020204020204" pitchFamily="34" charset="-122"/>
            </a:endParaRPr>
          </a:p>
          <a:p>
            <a:pPr marL="0" indent="0" algn="just">
              <a:lnSpc>
                <a:spcPct val="150000"/>
              </a:lnSpc>
              <a:buNone/>
              <a:tabLst>
                <a:tab pos="266700" algn="l"/>
              </a:tabLst>
            </a:pPr>
            <a:endParaRPr lang="en-US" altLang="zh-CN" sz="24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indent="0" algn="just">
              <a:lnSpc>
                <a:spcPct val="150000"/>
              </a:lnSpc>
              <a:spcBef>
                <a:spcPts val="600"/>
              </a:spcBef>
              <a:buNone/>
            </a:pPr>
            <a:endParaRPr lang="zh-CN" altLang="zh-CN" sz="2000" kern="100" dirty="0">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9537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4.</a:t>
            </a:r>
            <a:r>
              <a:rPr lang="zh-CN" altLang="en-US" sz="4400" b="1" dirty="0">
                <a:solidFill>
                  <a:srgbClr val="0000FF"/>
                </a:solidFill>
                <a:effectLst/>
                <a:latin typeface="黑体" panose="02010609060101010101" pitchFamily="49" charset="-122"/>
                <a:ea typeface="黑体" panose="02010609060101010101" pitchFamily="49" charset="-122"/>
              </a:rPr>
              <a:t>推理算法</a:t>
            </a:r>
            <a:endParaRPr lang="zh-CN" altLang="en-US" dirty="0">
              <a:solidFill>
                <a:srgbClr val="C00000"/>
              </a:solidFill>
            </a:endParaRPr>
          </a:p>
        </p:txBody>
      </p:sp>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753793" y="1389526"/>
            <a:ext cx="10515600" cy="5468474"/>
          </a:xfrm>
        </p:spPr>
        <p:txBody>
          <a:bodyPr>
            <a:normAutofit/>
          </a:bodyPr>
          <a:lstStyle/>
          <a:p>
            <a:pPr marL="342900" lvl="0" indent="-342900" algn="just">
              <a:lnSpc>
                <a:spcPct val="200000"/>
              </a:lnSpc>
              <a:buSzPts val="1050"/>
              <a:buFont typeface="Wingdings" panose="05000000000000000000" pitchFamily="2" charset="2"/>
              <a:buChar char=""/>
              <a:tabLst>
                <a:tab pos="533400" algn="l"/>
              </a:tabLst>
            </a:pPr>
            <a:r>
              <a:rPr lang="zh-CN" altLang="zh-CN" b="1" kern="100" dirty="0">
                <a:solidFill>
                  <a:srgbClr val="0000FF"/>
                </a:solidFill>
                <a:effectLst/>
                <a:latin typeface="Times New Roman" panose="02020603050405020304" pitchFamily="18" charset="0"/>
                <a:ea typeface="黑体" panose="02010609060101010101" pitchFamily="49" charset="-122"/>
              </a:rPr>
              <a:t>数据驱动算法描述：</a:t>
            </a:r>
            <a:endParaRPr lang="zh-CN" altLang="zh-CN" kern="100" dirty="0">
              <a:effectLst/>
              <a:latin typeface="Times New Roman" panose="02020603050405020304" pitchFamily="18" charset="0"/>
              <a:ea typeface="宋体" panose="02010600030101010101" pitchFamily="2" charset="-122"/>
            </a:endParaRPr>
          </a:p>
          <a:p>
            <a:pPr marL="0" indent="0" algn="just">
              <a:lnSpc>
                <a:spcPct val="120000"/>
              </a:lnSpc>
              <a:spcBef>
                <a:spcPts val="0"/>
              </a:spcBef>
              <a:buNone/>
            </a:pP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Procedure  Forward _Infer</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S</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Q</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KB</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20000"/>
              </a:lnSpc>
              <a:spcBef>
                <a:spcPts val="0"/>
              </a:spcBef>
              <a:buNone/>
            </a:pP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将初始事实集</a:t>
            </a:r>
            <a:r>
              <a:rPr lang="en-US" altLang="zh-CN" sz="24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S</a:t>
            </a:r>
            <a:r>
              <a:rPr lang="zh-CN" altLang="zh-CN" sz="24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加入数据基</a:t>
            </a:r>
            <a:r>
              <a:rPr lang="en-US" altLang="zh-CN" sz="24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DB</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中；</a:t>
            </a:r>
            <a:endParaRPr lang="zh-CN"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20000"/>
              </a:lnSpc>
              <a:spcBef>
                <a:spcPts val="0"/>
              </a:spcBef>
              <a:buNone/>
            </a:pP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扫描数据基</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DB</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和知识库</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KB</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，从</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KB</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中</a:t>
            </a:r>
            <a:r>
              <a:rPr lang="zh-CN" altLang="zh-CN" sz="24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寻找可用规则集</a:t>
            </a:r>
            <a:r>
              <a:rPr lang="en-US" altLang="zh-CN" sz="24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RS</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20000"/>
              </a:lnSpc>
              <a:spcBef>
                <a:spcPts val="0"/>
              </a:spcBef>
              <a:buNone/>
            </a:pP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WHILE  </a:t>
            </a:r>
            <a:r>
              <a:rPr lang="en-US" altLang="zh-CN" sz="24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RS</a:t>
            </a:r>
            <a:r>
              <a:rPr lang="zh-CN" altLang="zh-CN" sz="24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非空</a:t>
            </a:r>
            <a:r>
              <a:rPr lang="en-US" altLang="zh-CN" sz="24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AND </a:t>
            </a:r>
            <a:r>
              <a:rPr lang="zh-CN" altLang="zh-CN" sz="24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问题</a:t>
            </a:r>
            <a:r>
              <a:rPr lang="en-US" altLang="zh-CN" sz="24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Q</a:t>
            </a:r>
            <a:r>
              <a:rPr lang="zh-CN" altLang="zh-CN" sz="24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未被求解</a:t>
            </a:r>
            <a:r>
              <a:rPr lang="en-US" altLang="zh-CN" sz="24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DO</a:t>
            </a:r>
            <a:endParaRPr lang="zh-CN"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20000"/>
              </a:lnSpc>
              <a:spcBef>
                <a:spcPts val="0"/>
              </a:spcBef>
              <a:buNone/>
            </a:pP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    BEGIN</a:t>
            </a:r>
            <a:endParaRPr lang="zh-CN"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20000"/>
              </a:lnSpc>
              <a:spcBef>
                <a:spcPts val="0"/>
              </a:spcBef>
              <a:buNone/>
            </a:pP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调用过程</a:t>
            </a:r>
            <a:r>
              <a:rPr lang="en-US" altLang="zh-CN" sz="2400" b="1" kern="100" dirty="0" err="1">
                <a:effectLst/>
                <a:latin typeface="Times New Roman" panose="02020603050405020304" pitchFamily="18" charset="0"/>
                <a:ea typeface="微软雅黑" panose="020B0503020204020204" pitchFamily="34" charset="-122"/>
                <a:cs typeface="Times New Roman" panose="02020603050405020304" pitchFamily="18" charset="0"/>
              </a:rPr>
              <a:t>Select_Rule</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RS</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），从</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RS</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中</a:t>
            </a:r>
            <a:r>
              <a:rPr lang="zh-CN" altLang="zh-CN" sz="24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选出一条规则</a:t>
            </a:r>
            <a:r>
              <a:rPr lang="en-US" altLang="zh-CN" sz="24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R</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20000"/>
              </a:lnSpc>
              <a:spcBef>
                <a:spcPts val="0"/>
              </a:spcBef>
              <a:buNone/>
            </a:pP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执行</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R</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的结果部分，</a:t>
            </a:r>
            <a:r>
              <a:rPr lang="zh-CN" altLang="zh-CN" sz="24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更新数据基</a:t>
            </a:r>
            <a:r>
              <a:rPr lang="en-US" altLang="zh-CN" sz="24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DB</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的内容；</a:t>
            </a:r>
            <a:endParaRPr lang="zh-CN"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20000"/>
              </a:lnSpc>
              <a:spcBef>
                <a:spcPts val="0"/>
              </a:spcBef>
              <a:buNone/>
            </a:pP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扫描数据基</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DB</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和知识库</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KB</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，从</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KB</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中</a:t>
            </a:r>
            <a:r>
              <a:rPr lang="zh-CN" altLang="zh-CN" sz="24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寻找可用规则集</a:t>
            </a:r>
            <a:r>
              <a:rPr lang="en-US" altLang="zh-CN" sz="24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RS</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20000"/>
              </a:lnSpc>
              <a:spcBef>
                <a:spcPts val="0"/>
              </a:spcBef>
              <a:buNone/>
            </a:pP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    END </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20000"/>
              </a:lnSpc>
              <a:spcBef>
                <a:spcPts val="0"/>
              </a:spcBef>
              <a:buNone/>
            </a:pP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IF </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问题</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Q</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被求解</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 THEN </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成功结束</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 ELSE </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失败告终</a:t>
            </a:r>
            <a:r>
              <a:rPr lang="zh-CN" altLang="zh-CN" sz="2400" b="1" kern="100" dirty="0">
                <a:effectLst/>
                <a:latin typeface="Times New Roman" panose="02020603050405020304" pitchFamily="18" charset="0"/>
                <a:ea typeface="黑体" panose="02010609060101010101" pitchFamily="49" charset="-122"/>
              </a:rPr>
              <a:t>；</a:t>
            </a:r>
            <a:r>
              <a:rPr lang="en-US" altLang="zh-CN" sz="2400" b="1" kern="100" dirty="0">
                <a:effectLst/>
                <a:latin typeface="Times New Roman" panose="02020603050405020304" pitchFamily="18" charset="0"/>
                <a:ea typeface="黑体" panose="02010609060101010101" pitchFamily="49" charset="-122"/>
              </a:rPr>
              <a:t>    </a:t>
            </a:r>
            <a:r>
              <a:rPr lang="zh-CN" altLang="zh-CN" sz="2400" b="1" kern="100" dirty="0">
                <a:effectLst/>
                <a:latin typeface="Times New Roman" panose="02020603050405020304" pitchFamily="18" charset="0"/>
                <a:ea typeface="黑体" panose="02010609060101010101" pitchFamily="49" charset="-122"/>
              </a:rPr>
              <a:t>■</a:t>
            </a:r>
            <a:endParaRPr lang="zh-CN" altLang="zh-CN" sz="2400" kern="100" dirty="0">
              <a:effectLst/>
              <a:latin typeface="Times New Roman" panose="02020603050405020304" pitchFamily="18" charset="0"/>
              <a:ea typeface="宋体" panose="02010600030101010101" pitchFamily="2" charset="-122"/>
            </a:endParaRPr>
          </a:p>
          <a:p>
            <a:pPr marL="0" indent="0" algn="just">
              <a:lnSpc>
                <a:spcPct val="150000"/>
              </a:lnSpc>
              <a:buNone/>
              <a:tabLst>
                <a:tab pos="266700" algn="l"/>
              </a:tabLst>
            </a:pPr>
            <a:endParaRPr lang="en-US" altLang="zh-CN" sz="24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indent="0" algn="just">
              <a:lnSpc>
                <a:spcPct val="150000"/>
              </a:lnSpc>
              <a:spcBef>
                <a:spcPts val="600"/>
              </a:spcBef>
              <a:buNone/>
            </a:pPr>
            <a:endParaRPr lang="zh-CN" altLang="zh-CN" sz="2000" kern="100" dirty="0">
              <a:effectLst/>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71528D97-AC9D-48C5-A68B-5DC443754B62}"/>
              </a:ext>
            </a:extLst>
          </p:cNvPr>
          <p:cNvSpPr txBox="1"/>
          <p:nvPr/>
        </p:nvSpPr>
        <p:spPr>
          <a:xfrm>
            <a:off x="7427743" y="678664"/>
            <a:ext cx="4679852" cy="1538178"/>
          </a:xfrm>
          <a:prstGeom prst="rect">
            <a:avLst/>
          </a:prstGeom>
          <a:noFill/>
        </p:spPr>
        <p:txBody>
          <a:bodyPr wrap="square">
            <a:spAutoFit/>
          </a:bodyPr>
          <a:lstStyle/>
          <a:p>
            <a:pPr indent="0" algn="just">
              <a:lnSpc>
                <a:spcPct val="120000"/>
              </a:lnSpc>
              <a:spcBef>
                <a:spcPts val="0"/>
              </a:spcBef>
              <a:buNone/>
            </a:pPr>
            <a:r>
              <a:rPr lang="zh-CN" altLang="zh-CN" sz="20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0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kern="100" dirty="0" err="1">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Rule1</a:t>
            </a:r>
            <a:r>
              <a:rPr lang="en-US" altLang="zh-CN" sz="20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 :  X and Y </a:t>
            </a:r>
            <a:r>
              <a:rPr lang="en-US" altLang="zh-CN" sz="20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 W;  </a:t>
            </a:r>
            <a:endParaRPr lang="zh-CN" alt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20000"/>
              </a:lnSpc>
              <a:spcBef>
                <a:spcPts val="0"/>
              </a:spcBef>
              <a:buNone/>
            </a:pPr>
            <a:r>
              <a:rPr lang="en-US" altLang="zh-CN" sz="20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kern="100" dirty="0" err="1">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Rule2</a:t>
            </a:r>
            <a:r>
              <a:rPr lang="en-US" altLang="zh-CN" sz="20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 :  A and B </a:t>
            </a:r>
            <a:r>
              <a:rPr lang="en-US" altLang="zh-CN" sz="20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 X;  </a:t>
            </a:r>
            <a:endParaRPr lang="zh-CN" alt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20000"/>
              </a:lnSpc>
              <a:spcBef>
                <a:spcPts val="0"/>
              </a:spcBef>
              <a:buNone/>
            </a:pPr>
            <a:r>
              <a:rPr lang="en-US" altLang="zh-CN" sz="20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kern="100" dirty="0" err="1">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Rule3</a:t>
            </a:r>
            <a:r>
              <a:rPr lang="en-US" altLang="zh-CN" sz="20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 :  C and D </a:t>
            </a:r>
            <a:r>
              <a:rPr lang="en-US" altLang="zh-CN" sz="20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 Y</a:t>
            </a:r>
            <a:endParaRPr lang="zh-CN" alt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20000"/>
              </a:lnSpc>
              <a:spcBef>
                <a:spcPts val="0"/>
              </a:spcBef>
              <a:buNone/>
            </a:pPr>
            <a:r>
              <a:rPr lang="en-US" altLang="zh-CN" sz="2000" b="1" kern="1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观测到</a:t>
            </a:r>
            <a:r>
              <a:rPr lang="en-US" altLang="zh-CN" sz="2000"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000"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000"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000"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000"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验证</a:t>
            </a:r>
            <a:r>
              <a:rPr lang="en-US" altLang="zh-CN" sz="2000"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 W </a:t>
            </a:r>
            <a:r>
              <a:rPr lang="zh-CN" altLang="zh-CN" sz="2000"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为 真</a:t>
            </a:r>
            <a:endParaRPr lang="zh-CN" altLang="zh-CN" sz="2000"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64424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4.</a:t>
            </a:r>
            <a:r>
              <a:rPr lang="zh-CN" altLang="en-US" sz="4400" b="1" dirty="0">
                <a:solidFill>
                  <a:srgbClr val="0000FF"/>
                </a:solidFill>
                <a:effectLst/>
                <a:latin typeface="黑体" panose="02010609060101010101" pitchFamily="49" charset="-122"/>
                <a:ea typeface="黑体" panose="02010609060101010101" pitchFamily="49" charset="-122"/>
              </a:rPr>
              <a:t>推理算法</a:t>
            </a:r>
            <a:endParaRPr lang="zh-CN" altLang="en-US" dirty="0">
              <a:solidFill>
                <a:srgbClr val="C00000"/>
              </a:solidFill>
            </a:endParaRPr>
          </a:p>
        </p:txBody>
      </p:sp>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p:txBody>
          <a:bodyPr>
            <a:normAutofit/>
          </a:bodyPr>
          <a:lstStyle/>
          <a:p>
            <a:pPr marL="0" indent="0" algn="just">
              <a:lnSpc>
                <a:spcPct val="150000"/>
              </a:lnSpc>
              <a:buNone/>
              <a:tabLst>
                <a:tab pos="266700" algn="l"/>
              </a:tabLst>
            </a:pPr>
            <a:r>
              <a:rPr lang="zh-CN" altLang="zh-CN" b="1" kern="100" dirty="0">
                <a:solidFill>
                  <a:srgbClr val="C00000"/>
                </a:solidFill>
                <a:effectLst/>
                <a:latin typeface="微软雅黑" panose="020B0503020204020204" pitchFamily="34" charset="-122"/>
                <a:ea typeface="微软雅黑" panose="020B0503020204020204" pitchFamily="34" charset="-122"/>
              </a:rPr>
              <a:t>（</a:t>
            </a:r>
            <a:r>
              <a:rPr lang="en-US" altLang="zh-CN" b="1" kern="100" dirty="0">
                <a:solidFill>
                  <a:srgbClr val="C00000"/>
                </a:solidFill>
                <a:latin typeface="微软雅黑" panose="020B0503020204020204" pitchFamily="34" charset="-122"/>
                <a:ea typeface="微软雅黑" panose="020B0503020204020204" pitchFamily="34" charset="-122"/>
              </a:rPr>
              <a:t>2</a:t>
            </a:r>
            <a:r>
              <a:rPr lang="zh-CN" altLang="zh-CN" b="1" kern="100" dirty="0">
                <a:solidFill>
                  <a:srgbClr val="C00000"/>
                </a:solidFill>
                <a:effectLst/>
                <a:latin typeface="微软雅黑" panose="020B0503020204020204" pitchFamily="34" charset="-122"/>
                <a:ea typeface="微软雅黑" panose="020B0503020204020204" pitchFamily="34" charset="-122"/>
              </a:rPr>
              <a:t>）</a:t>
            </a:r>
            <a:r>
              <a:rPr lang="zh-CN" altLang="en-US" b="1" kern="100" dirty="0">
                <a:solidFill>
                  <a:srgbClr val="C00000"/>
                </a:solidFill>
                <a:effectLst/>
                <a:latin typeface="微软雅黑" panose="020B0503020204020204" pitchFamily="34" charset="-122"/>
                <a:ea typeface="微软雅黑" panose="020B0503020204020204" pitchFamily="34" charset="-122"/>
              </a:rPr>
              <a:t>反向</a:t>
            </a:r>
            <a:r>
              <a:rPr lang="zh-CN" altLang="zh-CN" b="1" kern="100" dirty="0">
                <a:solidFill>
                  <a:srgbClr val="C00000"/>
                </a:solidFill>
                <a:effectLst/>
                <a:latin typeface="微软雅黑" panose="020B0503020204020204" pitchFamily="34" charset="-122"/>
                <a:ea typeface="微软雅黑" panose="020B0503020204020204" pitchFamily="34" charset="-122"/>
              </a:rPr>
              <a:t>推理</a:t>
            </a:r>
            <a:endParaRPr lang="zh-CN" altLang="zh-CN" kern="100" dirty="0">
              <a:solidFill>
                <a:srgbClr val="C00000"/>
              </a:solidFill>
              <a:effectLst/>
              <a:latin typeface="微软雅黑" panose="020B0503020204020204" pitchFamily="34" charset="-122"/>
              <a:ea typeface="微软雅黑" panose="020B0503020204020204" pitchFamily="34" charset="-122"/>
            </a:endParaRPr>
          </a:p>
          <a:p>
            <a:pPr marL="0" indent="0" algn="just">
              <a:lnSpc>
                <a:spcPct val="150000"/>
              </a:lnSpc>
              <a:buNone/>
              <a:tabLst>
                <a:tab pos="266700" algn="l"/>
              </a:tabLst>
            </a:pPr>
            <a:r>
              <a:rPr lang="zh-CN" altLang="en-US" b="1" kern="100" dirty="0">
                <a:effectLst/>
                <a:latin typeface="微软雅黑" panose="020B0503020204020204" pitchFamily="34" charset="-122"/>
                <a:ea typeface="微软雅黑" panose="020B0503020204020204" pitchFamily="34" charset="-122"/>
              </a:rPr>
              <a:t>向后（反向，逆向，反向链，</a:t>
            </a:r>
            <a:r>
              <a:rPr lang="zh-CN" altLang="en-US" b="1" kern="100" dirty="0">
                <a:solidFill>
                  <a:srgbClr val="0000FF"/>
                </a:solidFill>
                <a:effectLst/>
                <a:latin typeface="微软雅黑" panose="020B0503020204020204" pitchFamily="34" charset="-122"/>
                <a:ea typeface="微软雅黑" panose="020B0503020204020204" pitchFamily="34" charset="-122"/>
              </a:rPr>
              <a:t>目标驱动</a:t>
            </a:r>
            <a:r>
              <a:rPr lang="zh-CN" altLang="en-US" b="1" kern="100" dirty="0">
                <a:effectLst/>
                <a:latin typeface="微软雅黑" panose="020B0503020204020204" pitchFamily="34" charset="-122"/>
                <a:ea typeface="微软雅黑" panose="020B0503020204020204" pitchFamily="34" charset="-122"/>
              </a:rPr>
              <a:t>）推理时，要把子目标和</a:t>
            </a:r>
            <a:r>
              <a:rPr lang="en-US" altLang="zh-CN" b="1" kern="100" dirty="0" err="1">
                <a:effectLst/>
                <a:latin typeface="微软雅黑" panose="020B0503020204020204" pitchFamily="34" charset="-122"/>
                <a:ea typeface="微软雅黑" panose="020B0503020204020204" pitchFamily="34" charset="-122"/>
              </a:rPr>
              <a:t>GDB</a:t>
            </a:r>
            <a:r>
              <a:rPr lang="zh-CN" altLang="en-US" b="1" kern="100" dirty="0">
                <a:effectLst/>
                <a:latin typeface="微软雅黑" panose="020B0503020204020204" pitchFamily="34" charset="-122"/>
                <a:ea typeface="微软雅黑" panose="020B0503020204020204" pitchFamily="34" charset="-122"/>
              </a:rPr>
              <a:t>中的数据或产生式右部匹配。与数据匹配成功者生成叶节点；与产生式右部匹配成功者，则使该产生式左部成为新的子目标。</a:t>
            </a:r>
            <a:endParaRPr lang="en-US" altLang="zh-CN" sz="24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indent="0" algn="just">
              <a:lnSpc>
                <a:spcPct val="150000"/>
              </a:lnSpc>
              <a:spcBef>
                <a:spcPts val="600"/>
              </a:spcBef>
              <a:buNone/>
            </a:pPr>
            <a:endParaRPr lang="zh-CN" altLang="zh-CN" sz="2000" kern="100" dirty="0">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2126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4.</a:t>
            </a:r>
            <a:r>
              <a:rPr lang="zh-CN" altLang="en-US" sz="4400" b="1" dirty="0">
                <a:solidFill>
                  <a:srgbClr val="0000FF"/>
                </a:solidFill>
                <a:effectLst/>
                <a:latin typeface="黑体" panose="02010609060101010101" pitchFamily="49" charset="-122"/>
                <a:ea typeface="黑体" panose="02010609060101010101" pitchFamily="49" charset="-122"/>
              </a:rPr>
              <a:t>推理算法</a:t>
            </a:r>
            <a:endParaRPr lang="zh-CN" altLang="en-US" dirty="0">
              <a:solidFill>
                <a:srgbClr val="C00000"/>
              </a:solidFill>
            </a:endParaRPr>
          </a:p>
        </p:txBody>
      </p:sp>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838200" y="1825625"/>
            <a:ext cx="10515600" cy="4884664"/>
          </a:xfrm>
        </p:spPr>
        <p:txBody>
          <a:bodyPr>
            <a:normAutofit/>
          </a:bodyPr>
          <a:lstStyle/>
          <a:p>
            <a:pPr marL="0" indent="0" algn="just">
              <a:lnSpc>
                <a:spcPct val="150000"/>
              </a:lnSpc>
              <a:buNone/>
              <a:tabLst>
                <a:tab pos="266700" algn="l"/>
              </a:tabLst>
            </a:pPr>
            <a:r>
              <a:rPr lang="zh-CN" altLang="zh-CN" b="1" kern="100" dirty="0">
                <a:effectLst/>
                <a:latin typeface="微软雅黑" panose="020B0503020204020204" pitchFamily="34" charset="-122"/>
                <a:ea typeface="微软雅黑" panose="020B0503020204020204" pitchFamily="34" charset="-122"/>
              </a:rPr>
              <a:t>（</a:t>
            </a:r>
            <a:r>
              <a:rPr lang="en-US" altLang="zh-CN" b="1" kern="100" dirty="0">
                <a:latin typeface="微软雅黑" panose="020B0503020204020204" pitchFamily="34" charset="-122"/>
                <a:ea typeface="微软雅黑" panose="020B0503020204020204" pitchFamily="34" charset="-122"/>
              </a:rPr>
              <a:t>2</a:t>
            </a:r>
            <a:r>
              <a:rPr lang="zh-CN" altLang="zh-CN" b="1" kern="100" dirty="0">
                <a:effectLst/>
                <a:latin typeface="微软雅黑" panose="020B0503020204020204" pitchFamily="34" charset="-122"/>
                <a:ea typeface="微软雅黑" panose="020B0503020204020204" pitchFamily="34" charset="-122"/>
              </a:rPr>
              <a:t>）</a:t>
            </a:r>
            <a:r>
              <a:rPr lang="zh-CN" altLang="en-US" b="1" kern="100" dirty="0">
                <a:effectLst/>
                <a:latin typeface="微软雅黑" panose="020B0503020204020204" pitchFamily="34" charset="-122"/>
                <a:ea typeface="微软雅黑" panose="020B0503020204020204" pitchFamily="34" charset="-122"/>
              </a:rPr>
              <a:t>反向</a:t>
            </a:r>
            <a:r>
              <a:rPr lang="zh-CN" altLang="zh-CN" b="1" kern="100" dirty="0">
                <a:effectLst/>
                <a:latin typeface="微软雅黑" panose="020B0503020204020204" pitchFamily="34" charset="-122"/>
                <a:ea typeface="微软雅黑" panose="020B0503020204020204" pitchFamily="34" charset="-122"/>
              </a:rPr>
              <a:t>推理</a:t>
            </a:r>
            <a:endParaRPr lang="en-US" altLang="zh-CN" b="1" kern="100" dirty="0">
              <a:effectLst/>
              <a:latin typeface="微软雅黑" panose="020B0503020204020204" pitchFamily="34" charset="-122"/>
              <a:ea typeface="微软雅黑" panose="020B0503020204020204" pitchFamily="34" charset="-122"/>
            </a:endParaRPr>
          </a:p>
          <a:p>
            <a:pPr indent="0" algn="just">
              <a:lnSpc>
                <a:spcPct val="120000"/>
              </a:lnSpc>
              <a:spcBef>
                <a:spcPts val="0"/>
              </a:spcBef>
              <a:buNone/>
            </a:pPr>
            <a:r>
              <a:rPr lang="zh-CN"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kern="100" dirty="0" err="1">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Rule1</a:t>
            </a:r>
            <a:r>
              <a:rPr lang="en-US"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 :  X and Y </a:t>
            </a:r>
            <a:r>
              <a:rPr lang="en-US"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 W;  </a:t>
            </a:r>
            <a:endParaRPr lang="zh-CN"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20000"/>
              </a:lnSpc>
              <a:spcBef>
                <a:spcPts val="0"/>
              </a:spcBef>
              <a:buNone/>
            </a:pPr>
            <a:r>
              <a:rPr lang="en-US"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kern="100" dirty="0" err="1">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Rule2</a:t>
            </a:r>
            <a:r>
              <a:rPr lang="en-US"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 :  A and B </a:t>
            </a:r>
            <a:r>
              <a:rPr lang="en-US"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 X;  </a:t>
            </a:r>
            <a:endParaRPr lang="zh-CN"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20000"/>
              </a:lnSpc>
              <a:spcBef>
                <a:spcPts val="0"/>
              </a:spcBef>
              <a:buNone/>
            </a:pPr>
            <a:r>
              <a:rPr lang="en-US"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kern="100" dirty="0" err="1">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Rule3</a:t>
            </a:r>
            <a:r>
              <a:rPr lang="en-US"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 :  C and D </a:t>
            </a:r>
            <a:r>
              <a:rPr lang="en-US"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 Y</a:t>
            </a:r>
            <a:endParaRPr lang="zh-CN"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20000"/>
              </a:lnSpc>
              <a:spcBef>
                <a:spcPts val="0"/>
              </a:spcBef>
              <a:buNone/>
            </a:pPr>
            <a:r>
              <a:rPr lang="en-US" altLang="zh-CN" sz="2400" b="1" kern="1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观测到</a:t>
            </a:r>
            <a:r>
              <a:rPr lang="en-US" altLang="zh-CN" sz="2400"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400"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400"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400"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验证</a:t>
            </a:r>
            <a:r>
              <a:rPr lang="en-US" altLang="zh-CN" sz="2400"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 W </a:t>
            </a:r>
            <a:r>
              <a:rPr lang="zh-CN" altLang="zh-CN" sz="2400"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为 真</a:t>
            </a:r>
            <a:endParaRPr lang="zh-CN" altLang="zh-CN" sz="2400"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203835" indent="0" algn="just">
              <a:lnSpc>
                <a:spcPct val="120000"/>
              </a:lnSpc>
              <a:spcBef>
                <a:spcPts val="0"/>
              </a:spcBef>
              <a:buNone/>
            </a:pPr>
            <a:r>
              <a:rPr lang="en-US"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  </a:t>
            </a:r>
          </a:p>
          <a:p>
            <a:pPr marL="203835" indent="0" algn="just">
              <a:lnSpc>
                <a:spcPct val="120000"/>
              </a:lnSpc>
              <a:spcBef>
                <a:spcPts val="0"/>
              </a:spcBef>
              <a:buNone/>
            </a:pPr>
            <a:r>
              <a:rPr lang="en-US"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kern="100" dirty="0" err="1">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s1</a:t>
            </a:r>
            <a:r>
              <a:rPr lang="en-US"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  W </a:t>
            </a:r>
            <a:r>
              <a:rPr lang="zh-CN"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和 </a:t>
            </a:r>
            <a:r>
              <a:rPr lang="en-US" altLang="zh-CN" sz="2400" b="1" kern="100" dirty="0" err="1">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rule1</a:t>
            </a:r>
            <a:r>
              <a:rPr lang="zh-CN"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右部匹配，转化为验证子目标</a:t>
            </a:r>
            <a:r>
              <a:rPr lang="en-US"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X</a:t>
            </a:r>
            <a:r>
              <a:rPr lang="zh-CN"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Y</a:t>
            </a:r>
            <a:r>
              <a:rPr lang="zh-CN"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为真；</a:t>
            </a:r>
            <a:endParaRPr lang="zh-CN"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203835" indent="0" algn="just">
              <a:lnSpc>
                <a:spcPct val="120000"/>
              </a:lnSpc>
              <a:spcBef>
                <a:spcPts val="0"/>
              </a:spcBef>
              <a:buNone/>
            </a:pPr>
            <a:r>
              <a:rPr lang="en-US"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kern="100" dirty="0" err="1">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s2</a:t>
            </a:r>
            <a:r>
              <a:rPr lang="en-US"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X</a:t>
            </a:r>
            <a:r>
              <a:rPr lang="zh-CN"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和 </a:t>
            </a:r>
            <a:r>
              <a:rPr lang="en-US" altLang="zh-CN" sz="2400" b="1" kern="100" dirty="0" err="1">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rule2</a:t>
            </a:r>
            <a:r>
              <a:rPr lang="zh-CN"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右部匹配，转化为验证子目标</a:t>
            </a:r>
            <a:r>
              <a:rPr lang="en-US"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A</a:t>
            </a:r>
            <a:r>
              <a:rPr lang="zh-CN"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B</a:t>
            </a:r>
            <a:r>
              <a:rPr lang="zh-CN"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为真；</a:t>
            </a:r>
            <a:endParaRPr lang="zh-CN"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203835" indent="0" algn="just">
              <a:lnSpc>
                <a:spcPct val="120000"/>
              </a:lnSpc>
              <a:spcBef>
                <a:spcPts val="0"/>
              </a:spcBef>
              <a:buNone/>
            </a:pPr>
            <a:r>
              <a:rPr lang="en-US"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kern="100" dirty="0" err="1">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s3</a:t>
            </a:r>
            <a:r>
              <a:rPr lang="en-US"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Y</a:t>
            </a:r>
            <a:r>
              <a:rPr lang="zh-CN"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和 </a:t>
            </a:r>
            <a:r>
              <a:rPr lang="en-US" altLang="zh-CN" sz="2400" b="1" kern="100" dirty="0" err="1">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rule3</a:t>
            </a:r>
            <a:r>
              <a:rPr lang="zh-CN"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右部匹配，转化为验证子目标</a:t>
            </a:r>
            <a:r>
              <a:rPr lang="en-US"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C</a:t>
            </a:r>
            <a:r>
              <a:rPr lang="zh-CN"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D</a:t>
            </a:r>
            <a:r>
              <a:rPr lang="zh-CN"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为真；</a:t>
            </a:r>
            <a:endParaRPr lang="zh-CN"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203835" indent="0" algn="just">
              <a:lnSpc>
                <a:spcPct val="120000"/>
              </a:lnSpc>
              <a:spcBef>
                <a:spcPts val="0"/>
              </a:spcBef>
              <a:buNone/>
            </a:pPr>
            <a:r>
              <a:rPr lang="en-US"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kern="100" dirty="0" err="1">
                <a:solidFill>
                  <a:srgbClr val="990000"/>
                </a:solidFill>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400" b="1" kern="100" dirty="0" err="1">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  A</a:t>
            </a:r>
            <a:r>
              <a:rPr lang="zh-CN"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B</a:t>
            </a:r>
            <a:r>
              <a:rPr lang="zh-CN"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C</a:t>
            </a:r>
            <a:r>
              <a:rPr lang="zh-CN"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D</a:t>
            </a:r>
            <a:r>
              <a:rPr lang="zh-CN"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都在</a:t>
            </a:r>
            <a:r>
              <a:rPr lang="en-US" altLang="zh-CN" sz="2400" b="1" kern="100" dirty="0" err="1">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GDB</a:t>
            </a:r>
            <a:r>
              <a:rPr lang="zh-CN"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中，从而推理出</a:t>
            </a:r>
            <a:r>
              <a:rPr lang="en-US"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W</a:t>
            </a:r>
            <a:r>
              <a:rPr lang="zh-CN" altLang="zh-CN" sz="2400" b="1" kern="100" dirty="0">
                <a:solidFill>
                  <a:srgbClr val="990000"/>
                </a:solidFill>
                <a:effectLst/>
                <a:latin typeface="Times New Roman" panose="02020603050405020304" pitchFamily="18" charset="0"/>
                <a:ea typeface="微软雅黑" panose="020B0503020204020204" pitchFamily="34" charset="-122"/>
                <a:cs typeface="Times New Roman" panose="02020603050405020304" pitchFamily="18" charset="0"/>
              </a:rPr>
              <a:t>为真。</a:t>
            </a:r>
            <a:endParaRPr lang="zh-CN" altLang="zh-CN" kern="100" dirty="0">
              <a:effectLst/>
              <a:latin typeface="微软雅黑" panose="020B0503020204020204" pitchFamily="34" charset="-122"/>
              <a:ea typeface="微软雅黑" panose="020B0503020204020204" pitchFamily="34" charset="-122"/>
            </a:endParaRPr>
          </a:p>
          <a:p>
            <a:pPr marL="0" indent="0" algn="just">
              <a:lnSpc>
                <a:spcPct val="150000"/>
              </a:lnSpc>
              <a:spcBef>
                <a:spcPts val="600"/>
              </a:spcBef>
              <a:buNone/>
            </a:pPr>
            <a:endParaRPr lang="zh-CN" altLang="zh-CN" sz="2000" kern="100" dirty="0">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9202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4.</a:t>
            </a:r>
            <a:r>
              <a:rPr lang="zh-CN" altLang="en-US" sz="4400" b="1" dirty="0">
                <a:solidFill>
                  <a:srgbClr val="0000FF"/>
                </a:solidFill>
                <a:effectLst/>
                <a:latin typeface="黑体" panose="02010609060101010101" pitchFamily="49" charset="-122"/>
                <a:ea typeface="黑体" panose="02010609060101010101" pitchFamily="49" charset="-122"/>
              </a:rPr>
              <a:t>推理算法</a:t>
            </a:r>
            <a:endParaRPr lang="zh-CN" altLang="en-US" dirty="0">
              <a:solidFill>
                <a:srgbClr val="C00000"/>
              </a:solidFill>
            </a:endParaRPr>
          </a:p>
        </p:txBody>
      </p:sp>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788963" y="1466898"/>
            <a:ext cx="10515600" cy="5391102"/>
          </a:xfrm>
        </p:spPr>
        <p:txBody>
          <a:bodyPr>
            <a:normAutofit fontScale="77500" lnSpcReduction="20000"/>
          </a:bodyPr>
          <a:lstStyle/>
          <a:p>
            <a:pPr algn="just">
              <a:lnSpc>
                <a:spcPct val="120000"/>
              </a:lnSpc>
              <a:spcBef>
                <a:spcPts val="0"/>
              </a:spcBef>
              <a:tabLst>
                <a:tab pos="266700" algn="l"/>
              </a:tabLst>
            </a:pPr>
            <a:r>
              <a:rPr lang="zh-CN" altLang="en-US" b="1" kern="100" dirty="0">
                <a:solidFill>
                  <a:srgbClr val="0000FF"/>
                </a:solidFill>
                <a:effectLst/>
                <a:latin typeface="微软雅黑" panose="020B0503020204020204" pitchFamily="34" charset="-122"/>
                <a:ea typeface="微软雅黑" panose="020B0503020204020204" pitchFamily="34" charset="-122"/>
              </a:rPr>
              <a:t>目标驱动算法描述：</a:t>
            </a:r>
          </a:p>
          <a:p>
            <a:pPr marL="0" indent="0" algn="just">
              <a:lnSpc>
                <a:spcPct val="120000"/>
              </a:lnSpc>
              <a:spcBef>
                <a:spcPts val="0"/>
              </a:spcBef>
              <a:buNone/>
              <a:tabLst>
                <a:tab pos="266700" algn="l"/>
              </a:tabLst>
            </a:pPr>
            <a:r>
              <a:rPr lang="en-US" altLang="zh-CN" sz="2900" b="1" kern="100" dirty="0">
                <a:effectLst/>
                <a:latin typeface="Times New Roman" panose="02020603050405020304" pitchFamily="18" charset="0"/>
                <a:ea typeface="微软雅黑" panose="020B0503020204020204" pitchFamily="34" charset="-122"/>
                <a:cs typeface="Times New Roman" panose="02020603050405020304" pitchFamily="18" charset="0"/>
              </a:rPr>
              <a:t>Procedure Achieve (G)</a:t>
            </a:r>
          </a:p>
          <a:p>
            <a:pPr marL="0" indent="0" algn="just">
              <a:lnSpc>
                <a:spcPct val="120000"/>
              </a:lnSpc>
              <a:spcBef>
                <a:spcPts val="0"/>
              </a:spcBef>
              <a:buNone/>
              <a:tabLst>
                <a:tab pos="266700" algn="l"/>
              </a:tabLst>
            </a:pPr>
            <a:r>
              <a:rPr lang="zh-CN" altLang="en-US" sz="2900" b="1" kern="100" dirty="0">
                <a:effectLst/>
                <a:latin typeface="Times New Roman" panose="02020603050405020304" pitchFamily="18" charset="0"/>
                <a:ea typeface="微软雅黑" panose="020B0503020204020204" pitchFamily="34" charset="-122"/>
                <a:cs typeface="Times New Roman" panose="02020603050405020304" pitchFamily="18" charset="0"/>
              </a:rPr>
              <a:t>扫描知识库，</a:t>
            </a:r>
            <a:r>
              <a:rPr lang="zh-CN" altLang="en-US" sz="29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寻找能导出</a:t>
            </a:r>
            <a:r>
              <a:rPr lang="en-US" altLang="zh-CN" sz="29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sz="29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的规则集</a:t>
            </a:r>
            <a:r>
              <a:rPr lang="en-US" altLang="zh-CN" sz="29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900" b="1" kern="100" dirty="0">
                <a:effectLst/>
                <a:latin typeface="Times New Roman" panose="02020603050405020304" pitchFamily="18" charset="0"/>
                <a:ea typeface="微软雅黑" panose="020B0503020204020204" pitchFamily="34" charset="-122"/>
                <a:cs typeface="Times New Roman" panose="02020603050405020304" pitchFamily="18" charset="0"/>
              </a:rPr>
              <a:t>；</a:t>
            </a:r>
          </a:p>
          <a:p>
            <a:pPr marL="0" indent="0" algn="just">
              <a:lnSpc>
                <a:spcPct val="120000"/>
              </a:lnSpc>
              <a:spcBef>
                <a:spcPts val="0"/>
              </a:spcBef>
              <a:buNone/>
              <a:tabLst>
                <a:tab pos="266700" algn="l"/>
              </a:tabLst>
            </a:pPr>
            <a:r>
              <a:rPr lang="en-US" altLang="zh-CN" sz="2900" b="1" kern="100" dirty="0">
                <a:effectLst/>
                <a:latin typeface="Times New Roman" panose="02020603050405020304" pitchFamily="18" charset="0"/>
                <a:ea typeface="微软雅黑" panose="020B0503020204020204" pitchFamily="34" charset="-122"/>
                <a:cs typeface="Times New Roman" panose="02020603050405020304" pitchFamily="18" charset="0"/>
              </a:rPr>
              <a:t>IF  S  </a:t>
            </a:r>
            <a:r>
              <a:rPr lang="zh-CN" altLang="en-US" sz="2900" b="1" kern="100" dirty="0">
                <a:effectLst/>
                <a:latin typeface="Times New Roman" panose="02020603050405020304" pitchFamily="18" charset="0"/>
                <a:ea typeface="微软雅黑" panose="020B0503020204020204" pitchFamily="34" charset="-122"/>
                <a:cs typeface="Times New Roman" panose="02020603050405020304" pitchFamily="18" charset="0"/>
              </a:rPr>
              <a:t>为空 </a:t>
            </a:r>
            <a:r>
              <a:rPr lang="en-US" altLang="zh-CN" sz="2900" b="1" kern="100" dirty="0">
                <a:effectLst/>
                <a:latin typeface="Times New Roman" panose="02020603050405020304" pitchFamily="18" charset="0"/>
                <a:ea typeface="微软雅黑" panose="020B0503020204020204" pitchFamily="34" charset="-122"/>
                <a:cs typeface="Times New Roman" panose="02020603050405020304" pitchFamily="18" charset="0"/>
              </a:rPr>
              <a:t>THEN  </a:t>
            </a:r>
          </a:p>
          <a:p>
            <a:pPr marL="0" indent="0" algn="just">
              <a:lnSpc>
                <a:spcPct val="120000"/>
              </a:lnSpc>
              <a:spcBef>
                <a:spcPts val="0"/>
              </a:spcBef>
              <a:buNone/>
              <a:tabLst>
                <a:tab pos="266700" algn="l"/>
              </a:tabLst>
            </a:pPr>
            <a:r>
              <a:rPr lang="zh-CN" altLang="en-US" sz="2900" b="1" kern="100" dirty="0">
                <a:effectLst/>
                <a:latin typeface="Times New Roman" panose="02020603050405020304" pitchFamily="18" charset="0"/>
                <a:ea typeface="微软雅黑" panose="020B0503020204020204" pitchFamily="34" charset="-122"/>
                <a:cs typeface="Times New Roman" panose="02020603050405020304" pitchFamily="18" charset="0"/>
              </a:rPr>
              <a:t>    询问用户关于</a:t>
            </a:r>
            <a:r>
              <a:rPr lang="en-US" altLang="zh-CN" sz="2900" b="1" kern="100" dirty="0">
                <a:effectLst/>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sz="2900" b="1" kern="100" dirty="0">
                <a:effectLst/>
                <a:latin typeface="Times New Roman" panose="02020603050405020304" pitchFamily="18" charset="0"/>
                <a:ea typeface="微软雅黑" panose="020B0503020204020204" pitchFamily="34" charset="-122"/>
                <a:cs typeface="Times New Roman" panose="02020603050405020304" pitchFamily="18" charset="0"/>
              </a:rPr>
              <a:t>的信息；</a:t>
            </a:r>
          </a:p>
          <a:p>
            <a:pPr marL="0" indent="0" algn="just">
              <a:lnSpc>
                <a:spcPct val="120000"/>
              </a:lnSpc>
              <a:spcBef>
                <a:spcPts val="0"/>
              </a:spcBef>
              <a:buNone/>
              <a:tabLst>
                <a:tab pos="266700" algn="l"/>
              </a:tabLst>
            </a:pPr>
            <a:r>
              <a:rPr lang="en-US" altLang="zh-CN" sz="2900" b="1" kern="100" dirty="0">
                <a:effectLst/>
                <a:latin typeface="Times New Roman" panose="02020603050405020304" pitchFamily="18" charset="0"/>
                <a:ea typeface="微软雅黑" panose="020B0503020204020204" pitchFamily="34" charset="-122"/>
                <a:cs typeface="Times New Roman" panose="02020603050405020304" pitchFamily="18" charset="0"/>
              </a:rPr>
              <a:t>ELSE  </a:t>
            </a:r>
          </a:p>
          <a:p>
            <a:pPr marL="0" indent="0" algn="just">
              <a:lnSpc>
                <a:spcPct val="120000"/>
              </a:lnSpc>
              <a:spcBef>
                <a:spcPts val="0"/>
              </a:spcBef>
              <a:buNone/>
              <a:tabLst>
                <a:tab pos="266700" algn="l"/>
              </a:tabLst>
            </a:pPr>
            <a:r>
              <a:rPr lang="en-US" altLang="zh-CN" sz="2900" b="1" kern="100" dirty="0">
                <a:effectLst/>
                <a:latin typeface="Times New Roman" panose="02020603050405020304" pitchFamily="18" charset="0"/>
                <a:ea typeface="微软雅黑" panose="020B0503020204020204" pitchFamily="34" charset="-122"/>
                <a:cs typeface="Times New Roman" panose="02020603050405020304" pitchFamily="18" charset="0"/>
              </a:rPr>
              <a:t>WHILE  </a:t>
            </a:r>
            <a:r>
              <a:rPr lang="en-US" altLang="zh-CN" sz="29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G </a:t>
            </a:r>
            <a:r>
              <a:rPr lang="zh-CN" altLang="en-US" sz="29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未知 </a:t>
            </a:r>
            <a:r>
              <a:rPr lang="en-US" altLang="zh-CN" sz="2900" b="1" kern="100" dirty="0">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altLang="zh-CN" sz="29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S </a:t>
            </a:r>
            <a:r>
              <a:rPr lang="zh-CN" altLang="en-US" sz="29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非空</a:t>
            </a:r>
            <a:r>
              <a:rPr lang="zh-CN" altLang="en-US" sz="2900" b="1"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900" b="1" kern="100" dirty="0">
                <a:effectLst/>
                <a:latin typeface="Times New Roman" panose="02020603050405020304" pitchFamily="18" charset="0"/>
                <a:ea typeface="微软雅黑" panose="020B0503020204020204" pitchFamily="34" charset="-122"/>
                <a:cs typeface="Times New Roman" panose="02020603050405020304" pitchFamily="18" charset="0"/>
              </a:rPr>
              <a:t>DO </a:t>
            </a:r>
          </a:p>
          <a:p>
            <a:pPr marL="0" indent="0" algn="just">
              <a:lnSpc>
                <a:spcPct val="120000"/>
              </a:lnSpc>
              <a:spcBef>
                <a:spcPts val="0"/>
              </a:spcBef>
              <a:buNone/>
              <a:tabLst>
                <a:tab pos="266700" algn="l"/>
              </a:tabLst>
            </a:pPr>
            <a:r>
              <a:rPr lang="en-US" altLang="zh-CN" sz="2900" b="1" kern="100" dirty="0">
                <a:effectLst/>
                <a:latin typeface="Times New Roman" panose="02020603050405020304" pitchFamily="18" charset="0"/>
                <a:ea typeface="微软雅黑" panose="020B0503020204020204" pitchFamily="34" charset="-122"/>
                <a:cs typeface="Times New Roman" panose="02020603050405020304" pitchFamily="18" charset="0"/>
              </a:rPr>
              <a:t>    BEGIN </a:t>
            </a:r>
          </a:p>
          <a:p>
            <a:pPr marL="0" indent="0" algn="just">
              <a:lnSpc>
                <a:spcPct val="120000"/>
              </a:lnSpc>
              <a:spcBef>
                <a:spcPts val="0"/>
              </a:spcBef>
              <a:buNone/>
              <a:tabLst>
                <a:tab pos="266700" algn="l"/>
              </a:tabLst>
            </a:pPr>
            <a:r>
              <a:rPr lang="zh-CN" altLang="en-US" sz="2900" b="1" kern="100" dirty="0">
                <a:effectLst/>
                <a:latin typeface="Times New Roman" panose="02020603050405020304" pitchFamily="18" charset="0"/>
                <a:ea typeface="微软雅黑" panose="020B0503020204020204" pitchFamily="34" charset="-122"/>
                <a:cs typeface="Times New Roman" panose="02020603050405020304" pitchFamily="18" charset="0"/>
              </a:rPr>
              <a:t>        调用过程</a:t>
            </a:r>
            <a:r>
              <a:rPr lang="en-US" altLang="zh-CN" sz="2900" b="1" kern="100" dirty="0">
                <a:effectLst/>
                <a:latin typeface="Times New Roman" panose="02020603050405020304" pitchFamily="18" charset="0"/>
                <a:ea typeface="微软雅黑" panose="020B0503020204020204" pitchFamily="34" charset="-122"/>
                <a:cs typeface="Times New Roman" panose="02020603050405020304" pitchFamily="18" charset="0"/>
              </a:rPr>
              <a:t>Choose-Rule</a:t>
            </a:r>
            <a:r>
              <a:rPr lang="zh-CN" altLang="en-US" sz="2900" b="1"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900" b="1" kern="100" dirty="0">
                <a:effectLst/>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900" b="1" kern="100" dirty="0">
                <a:effectLst/>
                <a:latin typeface="Times New Roman" panose="02020603050405020304" pitchFamily="18" charset="0"/>
                <a:ea typeface="微软雅黑" panose="020B0503020204020204" pitchFamily="34" charset="-122"/>
                <a:cs typeface="Times New Roman" panose="02020603050405020304" pitchFamily="18" charset="0"/>
              </a:rPr>
              <a:t>），从</a:t>
            </a:r>
            <a:r>
              <a:rPr lang="en-US" altLang="zh-CN" sz="29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9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中选出规则</a:t>
            </a:r>
            <a:r>
              <a:rPr lang="en-US" altLang="zh-CN" sz="29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R</a:t>
            </a:r>
            <a:r>
              <a:rPr lang="zh-CN" altLang="en-US" sz="2900" b="1" kern="100" dirty="0">
                <a:effectLst/>
                <a:latin typeface="Times New Roman" panose="02020603050405020304" pitchFamily="18" charset="0"/>
                <a:ea typeface="微软雅黑" panose="020B0503020204020204" pitchFamily="34" charset="-122"/>
                <a:cs typeface="Times New Roman" panose="02020603050405020304" pitchFamily="18" charset="0"/>
              </a:rPr>
              <a:t>；</a:t>
            </a:r>
          </a:p>
          <a:p>
            <a:pPr marL="0" indent="0" algn="just">
              <a:lnSpc>
                <a:spcPct val="120000"/>
              </a:lnSpc>
              <a:spcBef>
                <a:spcPts val="0"/>
              </a:spcBef>
              <a:buNone/>
              <a:tabLst>
                <a:tab pos="266700" algn="l"/>
              </a:tabLst>
            </a:pPr>
            <a:r>
              <a:rPr lang="zh-CN" altLang="en-US" sz="2900" b="1"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900" b="1" kern="100" dirty="0">
                <a:effectLst/>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sz="2900" b="1"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900" b="1" kern="100" dirty="0">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900" b="1" kern="100" dirty="0">
                <a:effectLst/>
                <a:latin typeface="Times New Roman" panose="02020603050405020304" pitchFamily="18" charset="0"/>
                <a:ea typeface="微软雅黑" panose="020B0503020204020204" pitchFamily="34" charset="-122"/>
                <a:cs typeface="Times New Roman" panose="02020603050405020304" pitchFamily="18" charset="0"/>
              </a:rPr>
              <a:t>R</a:t>
            </a:r>
            <a:r>
              <a:rPr lang="zh-CN" altLang="en-US" sz="2900" b="1" kern="100" dirty="0">
                <a:effectLst/>
                <a:latin typeface="Times New Roman" panose="02020603050405020304" pitchFamily="18" charset="0"/>
                <a:ea typeface="微软雅黑" panose="020B0503020204020204" pitchFamily="34" charset="-122"/>
                <a:cs typeface="Times New Roman" panose="02020603050405020304" pitchFamily="18" charset="0"/>
              </a:rPr>
              <a:t>的“前提部分”；</a:t>
            </a:r>
          </a:p>
          <a:p>
            <a:pPr marL="0" indent="0" algn="just">
              <a:lnSpc>
                <a:spcPct val="120000"/>
              </a:lnSpc>
              <a:spcBef>
                <a:spcPts val="0"/>
              </a:spcBef>
              <a:buNone/>
              <a:tabLst>
                <a:tab pos="266700" algn="l"/>
              </a:tabLst>
            </a:pPr>
            <a:r>
              <a:rPr lang="en-US" altLang="zh-CN" sz="2900" b="1" kern="100" dirty="0">
                <a:effectLst/>
                <a:latin typeface="Times New Roman" panose="02020603050405020304" pitchFamily="18" charset="0"/>
                <a:ea typeface="微软雅黑" panose="020B0503020204020204" pitchFamily="34" charset="-122"/>
                <a:cs typeface="Times New Roman" panose="02020603050405020304" pitchFamily="18" charset="0"/>
              </a:rPr>
              <a:t>        IF G</a:t>
            </a:r>
            <a:r>
              <a:rPr lang="en-US" altLang="zh-CN" sz="2900" b="1"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900" b="1"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900" b="1" kern="100" dirty="0">
                <a:effectLst/>
                <a:latin typeface="Times New Roman" panose="02020603050405020304" pitchFamily="18" charset="0"/>
                <a:ea typeface="微软雅黑" panose="020B0503020204020204" pitchFamily="34" charset="-122"/>
                <a:cs typeface="Times New Roman" panose="02020603050405020304" pitchFamily="18" charset="0"/>
              </a:rPr>
              <a:t>未知 </a:t>
            </a:r>
            <a:r>
              <a:rPr lang="en-US" altLang="zh-CN" sz="2900" b="1" kern="100" dirty="0">
                <a:effectLst/>
                <a:latin typeface="Times New Roman" panose="02020603050405020304" pitchFamily="18" charset="0"/>
                <a:ea typeface="微软雅黑" panose="020B0503020204020204" pitchFamily="34" charset="-122"/>
                <a:cs typeface="Times New Roman" panose="02020603050405020304" pitchFamily="18" charset="0"/>
              </a:rPr>
              <a:t>THEN</a:t>
            </a:r>
          </a:p>
          <a:p>
            <a:pPr marL="0" indent="0" algn="just">
              <a:lnSpc>
                <a:spcPct val="120000"/>
              </a:lnSpc>
              <a:spcBef>
                <a:spcPts val="0"/>
              </a:spcBef>
              <a:buNone/>
              <a:tabLst>
                <a:tab pos="266700" algn="l"/>
              </a:tabLst>
            </a:pPr>
            <a:r>
              <a:rPr lang="en-US" altLang="zh-CN" sz="2900" b="1"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900" b="1" kern="100" dirty="0">
                <a:effectLst/>
                <a:latin typeface="Times New Roman" panose="02020603050405020304" pitchFamily="18" charset="0"/>
                <a:ea typeface="微软雅黑" panose="020B0503020204020204" pitchFamily="34" charset="-122"/>
                <a:cs typeface="Times New Roman" panose="02020603050405020304" pitchFamily="18" charset="0"/>
              </a:rPr>
              <a:t>调用过程</a:t>
            </a:r>
            <a:r>
              <a:rPr lang="en-US" altLang="zh-CN" sz="2900" b="1" kern="100" dirty="0">
                <a:effectLst/>
                <a:latin typeface="Times New Roman" panose="02020603050405020304" pitchFamily="18" charset="0"/>
                <a:ea typeface="微软雅黑" panose="020B0503020204020204" pitchFamily="34" charset="-122"/>
                <a:cs typeface="Times New Roman" panose="02020603050405020304" pitchFamily="18" charset="0"/>
              </a:rPr>
              <a:t>Achieve(G</a:t>
            </a:r>
            <a:r>
              <a:rPr lang="en-US" altLang="zh-CN" sz="2900" b="1"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900" b="1"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900" b="1" kern="100" dirty="0">
                <a:effectLst/>
                <a:latin typeface="Times New Roman" panose="02020603050405020304" pitchFamily="18" charset="0"/>
                <a:ea typeface="微软雅黑" panose="020B0503020204020204" pitchFamily="34" charset="-122"/>
                <a:cs typeface="Times New Roman" panose="02020603050405020304" pitchFamily="18" charset="0"/>
              </a:rPr>
              <a:t>；</a:t>
            </a:r>
          </a:p>
          <a:p>
            <a:pPr marL="0" indent="0" algn="just">
              <a:lnSpc>
                <a:spcPct val="120000"/>
              </a:lnSpc>
              <a:spcBef>
                <a:spcPts val="0"/>
              </a:spcBef>
              <a:buNone/>
              <a:tabLst>
                <a:tab pos="266700" algn="l"/>
              </a:tabLst>
            </a:pPr>
            <a:r>
              <a:rPr lang="en-US" altLang="zh-CN" sz="2900" b="1" kern="100" dirty="0">
                <a:effectLst/>
                <a:latin typeface="Times New Roman" panose="02020603050405020304" pitchFamily="18" charset="0"/>
                <a:ea typeface="微软雅黑" panose="020B0503020204020204" pitchFamily="34" charset="-122"/>
                <a:cs typeface="Times New Roman" panose="02020603050405020304" pitchFamily="18" charset="0"/>
              </a:rPr>
              <a:t>        IF G</a:t>
            </a:r>
            <a:r>
              <a:rPr lang="en-US" altLang="zh-CN" sz="2900" b="1"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900" b="1"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900" b="1" kern="100" dirty="0">
                <a:effectLst/>
                <a:latin typeface="Times New Roman" panose="02020603050405020304" pitchFamily="18" charset="0"/>
                <a:ea typeface="微软雅黑" panose="020B0503020204020204" pitchFamily="34" charset="-122"/>
                <a:cs typeface="Times New Roman" panose="02020603050405020304" pitchFamily="18" charset="0"/>
              </a:rPr>
              <a:t>为真 </a:t>
            </a:r>
            <a:r>
              <a:rPr lang="en-US" altLang="zh-CN" sz="2900" b="1" kern="100" dirty="0">
                <a:effectLst/>
                <a:latin typeface="Times New Roman" panose="02020603050405020304" pitchFamily="18" charset="0"/>
                <a:ea typeface="微软雅黑" panose="020B0503020204020204" pitchFamily="34" charset="-122"/>
                <a:cs typeface="Times New Roman" panose="02020603050405020304" pitchFamily="18" charset="0"/>
              </a:rPr>
              <a:t>THEN </a:t>
            </a:r>
          </a:p>
          <a:p>
            <a:pPr marL="0" indent="0" algn="just">
              <a:lnSpc>
                <a:spcPct val="120000"/>
              </a:lnSpc>
              <a:spcBef>
                <a:spcPts val="0"/>
              </a:spcBef>
              <a:buNone/>
              <a:tabLst>
                <a:tab pos="266700" algn="l"/>
              </a:tabLst>
            </a:pPr>
            <a:r>
              <a:rPr lang="zh-CN" altLang="en-US" sz="2900" b="1" kern="100" dirty="0">
                <a:effectLst/>
                <a:latin typeface="Times New Roman" panose="02020603050405020304" pitchFamily="18" charset="0"/>
                <a:ea typeface="微软雅黑" panose="020B0503020204020204" pitchFamily="34" charset="-122"/>
                <a:cs typeface="Times New Roman" panose="02020603050405020304" pitchFamily="18" charset="0"/>
              </a:rPr>
              <a:t>        执行</a:t>
            </a:r>
            <a:r>
              <a:rPr lang="en-US" altLang="zh-CN" sz="2900" b="1" kern="100" dirty="0">
                <a:effectLst/>
                <a:latin typeface="Times New Roman" panose="02020603050405020304" pitchFamily="18" charset="0"/>
                <a:ea typeface="微软雅黑" panose="020B0503020204020204" pitchFamily="34" charset="-122"/>
                <a:cs typeface="Times New Roman" panose="02020603050405020304" pitchFamily="18" charset="0"/>
              </a:rPr>
              <a:t>R</a:t>
            </a:r>
            <a:r>
              <a:rPr lang="zh-CN" altLang="en-US" sz="2900" b="1" kern="100" dirty="0">
                <a:effectLst/>
                <a:latin typeface="Times New Roman" panose="02020603050405020304" pitchFamily="18" charset="0"/>
                <a:ea typeface="微软雅黑" panose="020B0503020204020204" pitchFamily="34" charset="-122"/>
                <a:cs typeface="Times New Roman" panose="02020603050405020304" pitchFamily="18" charset="0"/>
              </a:rPr>
              <a:t>的“结论部分”，并从</a:t>
            </a:r>
            <a:r>
              <a:rPr lang="en-US" altLang="zh-CN" sz="2900" b="1" kern="100" dirty="0">
                <a:effectLst/>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900" b="1" kern="100" dirty="0">
                <a:effectLst/>
                <a:latin typeface="Times New Roman" panose="02020603050405020304" pitchFamily="18" charset="0"/>
                <a:ea typeface="微软雅黑" panose="020B0503020204020204" pitchFamily="34" charset="-122"/>
                <a:cs typeface="Times New Roman" panose="02020603050405020304" pitchFamily="18" charset="0"/>
              </a:rPr>
              <a:t>中去掉</a:t>
            </a:r>
            <a:r>
              <a:rPr lang="en-US" altLang="zh-CN" sz="2900" b="1" kern="100" dirty="0">
                <a:effectLst/>
                <a:latin typeface="Times New Roman" panose="02020603050405020304" pitchFamily="18" charset="0"/>
                <a:ea typeface="微软雅黑" panose="020B0503020204020204" pitchFamily="34" charset="-122"/>
                <a:cs typeface="Times New Roman" panose="02020603050405020304" pitchFamily="18" charset="0"/>
              </a:rPr>
              <a:t>R</a:t>
            </a:r>
          </a:p>
          <a:p>
            <a:pPr marL="0" indent="0" algn="just">
              <a:lnSpc>
                <a:spcPct val="120000"/>
              </a:lnSpc>
              <a:spcBef>
                <a:spcPts val="0"/>
              </a:spcBef>
              <a:buNone/>
              <a:tabLst>
                <a:tab pos="266700" algn="l"/>
              </a:tabLst>
            </a:pPr>
            <a:r>
              <a:rPr lang="en-US" altLang="zh-CN" sz="2900" b="1" kern="100" dirty="0">
                <a:effectLst/>
                <a:latin typeface="Times New Roman" panose="02020603050405020304" pitchFamily="18" charset="0"/>
                <a:ea typeface="微软雅黑" panose="020B0503020204020204" pitchFamily="34" charset="-122"/>
                <a:cs typeface="Times New Roman" panose="02020603050405020304" pitchFamily="18" charset="0"/>
              </a:rPr>
              <a:t>    END </a:t>
            </a:r>
          </a:p>
        </p:txBody>
      </p:sp>
    </p:spTree>
    <p:extLst>
      <p:ext uri="{BB962C8B-B14F-4D97-AF65-F5344CB8AC3E}">
        <p14:creationId xmlns:p14="http://schemas.microsoft.com/office/powerpoint/2010/main" val="123799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64E7C11-894B-41B7-B12C-DFC2EA798F49}"/>
              </a:ext>
            </a:extLst>
          </p:cNvPr>
          <p:cNvSpPr txBox="1"/>
          <p:nvPr/>
        </p:nvSpPr>
        <p:spPr>
          <a:xfrm>
            <a:off x="1167303" y="492519"/>
            <a:ext cx="4113112" cy="6135782"/>
          </a:xfrm>
          <a:prstGeom prst="rect">
            <a:avLst/>
          </a:prstGeom>
          <a:noFill/>
        </p:spPr>
        <p:txBody>
          <a:bodyPr wrap="square">
            <a:spAutoFit/>
          </a:bodyPr>
          <a:lstStyle/>
          <a:p>
            <a:pPr algn="ctr">
              <a:lnSpc>
                <a:spcPct val="125000"/>
              </a:lnSpc>
            </a:pP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主要内容 </a:t>
            </a:r>
            <a:endParaRPr lang="en-US" altLang="zh-CN" sz="2400" b="1" dirty="0">
              <a:solidFill>
                <a:schemeClr val="accent1">
                  <a:lumMod val="75000"/>
                </a:schemeClr>
              </a:solidFill>
              <a:latin typeface="微软雅黑" panose="020B0503020204020204" pitchFamily="34" charset="-122"/>
              <a:ea typeface="微软雅黑" panose="020B0503020204020204" pitchFamily="34" charset="-122"/>
            </a:endParaRPr>
          </a:p>
          <a:p>
            <a:pPr algn="ctr">
              <a:lnSpc>
                <a:spcPct val="125000"/>
              </a:lnSpc>
            </a:pPr>
            <a:endParaRPr lang="en-US" altLang="zh-CN" sz="2400" b="1" dirty="0">
              <a:latin typeface="微软雅黑" panose="020B0503020204020204" pitchFamily="34" charset="-122"/>
              <a:ea typeface="微软雅黑" panose="020B0503020204020204" pitchFamily="34" charset="-122"/>
            </a:endParaRPr>
          </a:p>
          <a:p>
            <a:pPr>
              <a:lnSpc>
                <a:spcPct val="125000"/>
              </a:lnSpc>
            </a:pPr>
            <a:r>
              <a:rPr lang="zh-CN" altLang="en-US" sz="2000" b="1" dirty="0">
                <a:latin typeface="微软雅黑" panose="020B0503020204020204" pitchFamily="34" charset="-122"/>
                <a:ea typeface="微软雅黑" panose="020B0503020204020204" pitchFamily="34" charset="-122"/>
              </a:rPr>
              <a:t>第 </a:t>
            </a:r>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章：绪论：专家系统概论</a:t>
            </a:r>
            <a:endParaRPr lang="en-US" altLang="zh-CN" sz="2000" b="1"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zh-CN" altLang="en-US" sz="2400" b="1" dirty="0">
                <a:latin typeface="微软雅黑" panose="020B0503020204020204" pitchFamily="34" charset="-122"/>
                <a:ea typeface="微软雅黑" panose="020B0503020204020204" pitchFamily="34" charset="-122"/>
              </a:rPr>
              <a:t>第一部分 知识表示 </a:t>
            </a:r>
            <a:endParaRPr lang="en-US" altLang="zh-CN" sz="2400" b="1" dirty="0">
              <a:latin typeface="微软雅黑" panose="020B0503020204020204" pitchFamily="34" charset="-122"/>
              <a:ea typeface="微软雅黑" panose="020B0503020204020204" pitchFamily="34" charset="-122"/>
            </a:endParaRPr>
          </a:p>
          <a:p>
            <a:pPr>
              <a:lnSpc>
                <a:spcPct val="125000"/>
              </a:lnSpc>
            </a:pPr>
            <a:r>
              <a:rPr lang="zh-CN" altLang="en-US" sz="2000" b="1" dirty="0">
                <a:solidFill>
                  <a:srgbClr val="FF0000"/>
                </a:solidFill>
                <a:latin typeface="微软雅黑" panose="020B0503020204020204" pitchFamily="34" charset="-122"/>
                <a:ea typeface="微软雅黑" panose="020B0503020204020204" pitchFamily="34" charset="-122"/>
              </a:rPr>
              <a:t>第 </a:t>
            </a:r>
            <a:r>
              <a:rPr lang="en-US" altLang="zh-CN" sz="2000" b="1" dirty="0">
                <a:solidFill>
                  <a:srgbClr val="FF0000"/>
                </a:solidFill>
                <a:latin typeface="微软雅黑" panose="020B0503020204020204" pitchFamily="34" charset="-122"/>
                <a:ea typeface="微软雅黑" panose="020B0503020204020204" pitchFamily="34" charset="-122"/>
              </a:rPr>
              <a:t>2 </a:t>
            </a:r>
            <a:r>
              <a:rPr lang="zh-CN" altLang="en-US" sz="2000" b="1" dirty="0">
                <a:solidFill>
                  <a:srgbClr val="FF0000"/>
                </a:solidFill>
                <a:latin typeface="微软雅黑" panose="020B0503020204020204" pitchFamily="34" charset="-122"/>
                <a:ea typeface="微软雅黑" panose="020B0503020204020204" pitchFamily="34" charset="-122"/>
              </a:rPr>
              <a:t>章：产生式系统 </a:t>
            </a:r>
            <a:endParaRPr lang="en-US" altLang="zh-CN" sz="2000" b="1" dirty="0">
              <a:solidFill>
                <a:srgbClr val="FF0000"/>
              </a:solidFill>
              <a:latin typeface="微软雅黑" panose="020B0503020204020204" pitchFamily="34" charset="-122"/>
              <a:ea typeface="微软雅黑" panose="020B0503020204020204" pitchFamily="34" charset="-122"/>
            </a:endParaRPr>
          </a:p>
          <a:p>
            <a:pPr>
              <a:lnSpc>
                <a:spcPct val="125000"/>
              </a:lnSpc>
            </a:pPr>
            <a:r>
              <a:rPr lang="zh-CN" altLang="en-US" sz="2000" b="1" dirty="0">
                <a:latin typeface="微软雅黑" panose="020B0503020204020204" pitchFamily="34" charset="-122"/>
                <a:ea typeface="微软雅黑" panose="020B0503020204020204" pitchFamily="34" charset="-122"/>
              </a:rPr>
              <a:t>第 </a:t>
            </a:r>
            <a:r>
              <a:rPr lang="en-US" altLang="zh-CN" sz="2000" b="1" dirty="0">
                <a:latin typeface="微软雅黑" panose="020B0503020204020204" pitchFamily="34" charset="-122"/>
                <a:ea typeface="微软雅黑" panose="020B0503020204020204" pitchFamily="34" charset="-122"/>
              </a:rPr>
              <a:t>3 </a:t>
            </a:r>
            <a:r>
              <a:rPr lang="zh-CN" altLang="en-US" sz="2000" b="1" dirty="0">
                <a:latin typeface="微软雅黑" panose="020B0503020204020204" pitchFamily="34" charset="-122"/>
                <a:ea typeface="微软雅黑" panose="020B0503020204020204" pitchFamily="34" charset="-122"/>
              </a:rPr>
              <a:t>章：框架 </a:t>
            </a:r>
            <a:endParaRPr lang="en-US" altLang="zh-CN" sz="2000" b="1" dirty="0">
              <a:latin typeface="微软雅黑" panose="020B0503020204020204" pitchFamily="34" charset="-122"/>
              <a:ea typeface="微软雅黑" panose="020B0503020204020204" pitchFamily="34" charset="-122"/>
            </a:endParaRPr>
          </a:p>
          <a:p>
            <a:pPr>
              <a:lnSpc>
                <a:spcPct val="125000"/>
              </a:lnSpc>
            </a:pPr>
            <a:endParaRPr lang="en-US" altLang="zh-CN" sz="2000" dirty="0">
              <a:latin typeface="微软雅黑" panose="020B0503020204020204" pitchFamily="34" charset="-122"/>
              <a:ea typeface="微软雅黑" panose="020B0503020204020204" pitchFamily="34" charset="-122"/>
            </a:endParaRPr>
          </a:p>
          <a:p>
            <a:pPr>
              <a:lnSpc>
                <a:spcPct val="125000"/>
              </a:lnSpc>
            </a:pPr>
            <a:r>
              <a:rPr lang="zh-CN" altLang="en-US" sz="2400" b="1" dirty="0">
                <a:latin typeface="微软雅黑" panose="020B0503020204020204" pitchFamily="34" charset="-122"/>
                <a:ea typeface="微软雅黑" panose="020B0503020204020204" pitchFamily="34" charset="-122"/>
              </a:rPr>
              <a:t>第二部分 不确定性处理 </a:t>
            </a:r>
            <a:endParaRPr lang="en-US" altLang="zh-CN" sz="2400" b="1" dirty="0">
              <a:latin typeface="微软雅黑" panose="020B0503020204020204" pitchFamily="34" charset="-122"/>
              <a:ea typeface="微软雅黑" panose="020B0503020204020204" pitchFamily="34" charset="-122"/>
            </a:endParaRPr>
          </a:p>
          <a:p>
            <a:pPr>
              <a:lnSpc>
                <a:spcPct val="125000"/>
              </a:lnSpc>
            </a:pPr>
            <a:r>
              <a:rPr lang="zh-CN" altLang="en-US" sz="2000" b="1" dirty="0">
                <a:latin typeface="微软雅黑" panose="020B0503020204020204" pitchFamily="34" charset="-122"/>
                <a:ea typeface="微软雅黑" panose="020B0503020204020204" pitchFamily="34" charset="-122"/>
              </a:rPr>
              <a:t>第 </a:t>
            </a:r>
            <a:r>
              <a:rPr lang="en-US" altLang="zh-CN" sz="2000" b="1" dirty="0">
                <a:latin typeface="微软雅黑" panose="020B0503020204020204" pitchFamily="34" charset="-122"/>
                <a:ea typeface="微软雅黑" panose="020B0503020204020204" pitchFamily="34" charset="-122"/>
              </a:rPr>
              <a:t>4 </a:t>
            </a:r>
            <a:r>
              <a:rPr lang="zh-CN" altLang="en-US" sz="2000" b="1" dirty="0">
                <a:latin typeface="微软雅黑" panose="020B0503020204020204" pitchFamily="34" charset="-122"/>
                <a:ea typeface="微软雅黑" panose="020B0503020204020204" pitchFamily="34" charset="-122"/>
              </a:rPr>
              <a:t>章：确定性理论 </a:t>
            </a:r>
            <a:endParaRPr lang="en-US" altLang="zh-CN" sz="2000" b="1" dirty="0">
              <a:latin typeface="微软雅黑" panose="020B0503020204020204" pitchFamily="34" charset="-122"/>
              <a:ea typeface="微软雅黑" panose="020B0503020204020204" pitchFamily="34" charset="-122"/>
            </a:endParaRPr>
          </a:p>
          <a:p>
            <a:pPr>
              <a:lnSpc>
                <a:spcPct val="125000"/>
              </a:lnSpc>
            </a:pPr>
            <a:r>
              <a:rPr lang="zh-CN" altLang="en-US" sz="2000" b="1" dirty="0">
                <a:latin typeface="微软雅黑" panose="020B0503020204020204" pitchFamily="34" charset="-122"/>
                <a:ea typeface="微软雅黑" panose="020B0503020204020204" pitchFamily="34" charset="-122"/>
              </a:rPr>
              <a:t>第 </a:t>
            </a:r>
            <a:r>
              <a:rPr lang="en-US" altLang="zh-CN" sz="2000" b="1" dirty="0">
                <a:latin typeface="微软雅黑" panose="020B0503020204020204" pitchFamily="34" charset="-122"/>
                <a:ea typeface="微软雅黑" panose="020B0503020204020204" pitchFamily="34" charset="-122"/>
              </a:rPr>
              <a:t>5 </a:t>
            </a:r>
            <a:r>
              <a:rPr lang="zh-CN" altLang="en-US" sz="2000" b="1" dirty="0">
                <a:latin typeface="微软雅黑" panose="020B0503020204020204" pitchFamily="34" charset="-122"/>
                <a:ea typeface="微软雅黑" panose="020B0503020204020204" pitchFamily="34" charset="-122"/>
              </a:rPr>
              <a:t>章：主观贝叶斯方法 </a:t>
            </a:r>
            <a:endParaRPr lang="en-US" altLang="zh-CN" sz="2000" b="1" dirty="0">
              <a:latin typeface="微软雅黑" panose="020B0503020204020204" pitchFamily="34" charset="-122"/>
              <a:ea typeface="微软雅黑" panose="020B0503020204020204" pitchFamily="34" charset="-122"/>
            </a:endParaRPr>
          </a:p>
          <a:p>
            <a:pPr>
              <a:lnSpc>
                <a:spcPct val="125000"/>
              </a:lnSpc>
            </a:pPr>
            <a:r>
              <a:rPr lang="zh-CN" altLang="en-US" sz="2000" b="1" dirty="0">
                <a:latin typeface="微软雅黑" panose="020B0503020204020204" pitchFamily="34" charset="-122"/>
                <a:ea typeface="微软雅黑" panose="020B0503020204020204" pitchFamily="34" charset="-122"/>
              </a:rPr>
              <a:t>第 </a:t>
            </a:r>
            <a:r>
              <a:rPr lang="en-US" altLang="zh-CN" sz="2000" b="1" dirty="0">
                <a:latin typeface="微软雅黑" panose="020B0503020204020204" pitchFamily="34" charset="-122"/>
                <a:ea typeface="微软雅黑" panose="020B0503020204020204" pitchFamily="34" charset="-122"/>
              </a:rPr>
              <a:t>6 </a:t>
            </a:r>
            <a:r>
              <a:rPr lang="zh-CN" altLang="en-US" sz="2000" b="1" dirty="0">
                <a:latin typeface="微软雅黑" panose="020B0503020204020204" pitchFamily="34" charset="-122"/>
                <a:ea typeface="微软雅黑" panose="020B0503020204020204" pitchFamily="34" charset="-122"/>
              </a:rPr>
              <a:t>章：证据理论</a:t>
            </a:r>
            <a:endParaRPr lang="en-US" altLang="zh-CN" sz="2000" b="1" dirty="0">
              <a:latin typeface="微软雅黑" panose="020B0503020204020204" pitchFamily="34" charset="-122"/>
              <a:ea typeface="微软雅黑" panose="020B0503020204020204" pitchFamily="34" charset="-122"/>
            </a:endParaRPr>
          </a:p>
          <a:p>
            <a:pPr>
              <a:lnSpc>
                <a:spcPct val="125000"/>
              </a:lnSpc>
            </a:pPr>
            <a:r>
              <a:rPr lang="zh-CN" altLang="en-US" sz="2000" b="1" dirty="0">
                <a:latin typeface="微软雅黑" panose="020B0503020204020204" pitchFamily="34" charset="-122"/>
                <a:ea typeface="微软雅黑" panose="020B0503020204020204" pitchFamily="34" charset="-122"/>
              </a:rPr>
              <a:t>第 </a:t>
            </a:r>
            <a:r>
              <a:rPr lang="en-US" altLang="zh-CN" sz="2000" b="1" dirty="0">
                <a:latin typeface="微软雅黑" panose="020B0503020204020204" pitchFamily="34" charset="-122"/>
                <a:ea typeface="微软雅黑" panose="020B0503020204020204" pitchFamily="34" charset="-122"/>
              </a:rPr>
              <a:t>7 </a:t>
            </a:r>
            <a:r>
              <a:rPr lang="zh-CN" altLang="en-US" sz="2000" b="1" dirty="0">
                <a:latin typeface="微软雅黑" panose="020B0503020204020204" pitchFamily="34" charset="-122"/>
                <a:ea typeface="微软雅黑" panose="020B0503020204020204" pitchFamily="34" charset="-122"/>
              </a:rPr>
              <a:t>章：多智能体系统（强化学习） </a:t>
            </a:r>
            <a:endParaRPr lang="en-US" altLang="zh-CN" sz="2000" b="1" dirty="0">
              <a:latin typeface="微软雅黑" panose="020B0503020204020204" pitchFamily="34" charset="-122"/>
              <a:ea typeface="微软雅黑" panose="020B0503020204020204" pitchFamily="34" charset="-122"/>
            </a:endParaRPr>
          </a:p>
          <a:p>
            <a:pPr>
              <a:lnSpc>
                <a:spcPct val="125000"/>
              </a:lnSpc>
            </a:pPr>
            <a:r>
              <a:rPr lang="zh-CN" altLang="en-US" sz="2000" b="1" dirty="0">
                <a:latin typeface="微软雅黑" panose="020B0503020204020204" pitchFamily="34" charset="-122"/>
                <a:ea typeface="微软雅黑" panose="020B0503020204020204" pitchFamily="34" charset="-122"/>
              </a:rPr>
              <a:t>第 </a:t>
            </a:r>
            <a:r>
              <a:rPr lang="en-US" altLang="zh-CN" sz="2000" b="1" dirty="0">
                <a:latin typeface="微软雅黑" panose="020B0503020204020204" pitchFamily="34" charset="-122"/>
                <a:ea typeface="微软雅黑" panose="020B0503020204020204" pitchFamily="34" charset="-122"/>
              </a:rPr>
              <a:t>8 </a:t>
            </a:r>
            <a:r>
              <a:rPr lang="zh-CN" altLang="en-US" sz="2000" b="1" dirty="0">
                <a:latin typeface="微软雅黑" panose="020B0503020204020204" pitchFamily="34" charset="-122"/>
                <a:ea typeface="微软雅黑" panose="020B0503020204020204" pitchFamily="34" charset="-122"/>
              </a:rPr>
              <a:t>章：贝叶斯网</a:t>
            </a:r>
            <a:endParaRPr lang="en-US" altLang="zh-CN" sz="2000" b="1" dirty="0">
              <a:latin typeface="微软雅黑" panose="020B0503020204020204" pitchFamily="34" charset="-122"/>
              <a:ea typeface="微软雅黑" panose="020B0503020204020204" pitchFamily="34" charset="-122"/>
            </a:endParaRPr>
          </a:p>
          <a:p>
            <a:pPr>
              <a:lnSpc>
                <a:spcPct val="125000"/>
              </a:lnSpc>
            </a:pPr>
            <a:r>
              <a:rPr lang="zh-CN" altLang="en-US" sz="2000" b="1" dirty="0">
                <a:latin typeface="微软雅黑" panose="020B0503020204020204" pitchFamily="34" charset="-122"/>
                <a:ea typeface="微软雅黑" panose="020B0503020204020204" pitchFamily="34" charset="-122"/>
              </a:rPr>
              <a:t>第 </a:t>
            </a:r>
            <a:r>
              <a:rPr lang="en-US" altLang="zh-CN" sz="2000" b="1" dirty="0">
                <a:latin typeface="微软雅黑" panose="020B0503020204020204" pitchFamily="34" charset="-122"/>
                <a:ea typeface="微软雅黑" panose="020B0503020204020204" pitchFamily="34" charset="-122"/>
              </a:rPr>
              <a:t>9 </a:t>
            </a:r>
            <a:r>
              <a:rPr lang="zh-CN" altLang="en-US" sz="2000" b="1" dirty="0">
                <a:latin typeface="微软雅黑" panose="020B0503020204020204" pitchFamily="34" charset="-122"/>
                <a:ea typeface="微软雅黑" panose="020B0503020204020204" pitchFamily="34" charset="-122"/>
              </a:rPr>
              <a:t>章：粗糙集理论</a:t>
            </a:r>
          </a:p>
        </p:txBody>
      </p:sp>
    </p:spTree>
    <p:extLst>
      <p:ext uri="{BB962C8B-B14F-4D97-AF65-F5344CB8AC3E}">
        <p14:creationId xmlns:p14="http://schemas.microsoft.com/office/powerpoint/2010/main" val="1489827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838200" y="1825625"/>
            <a:ext cx="10515600" cy="4884664"/>
          </a:xfrm>
        </p:spPr>
        <p:txBody>
          <a:bodyPr>
            <a:normAutofit fontScale="92500" lnSpcReduction="10000"/>
          </a:bodyPr>
          <a:lstStyle/>
          <a:p>
            <a:pPr marL="0" indent="0" algn="just">
              <a:lnSpc>
                <a:spcPct val="150000"/>
              </a:lnSpc>
              <a:buNone/>
              <a:tabLst>
                <a:tab pos="266700" algn="l"/>
              </a:tabLst>
            </a:pPr>
            <a:r>
              <a:rPr lang="zh-CN" altLang="zh-CN" sz="2600" b="1" kern="100" dirty="0">
                <a:solidFill>
                  <a:srgbClr val="0000FF"/>
                </a:solidFill>
                <a:effectLst/>
                <a:latin typeface="Times New Roman" panose="02020603050405020304" pitchFamily="18" charset="0"/>
                <a:ea typeface="黑体" panose="02010609060101010101" pitchFamily="49" charset="-122"/>
                <a:cs typeface="Times New Roman" panose="02020603050405020304" pitchFamily="18" charset="0"/>
              </a:rPr>
              <a:t>简单的专家系统示例——动物识别专家系统</a:t>
            </a:r>
            <a:r>
              <a:rPr lang="en-US" altLang="zh-CN" sz="2600" b="1" kern="100" dirty="0">
                <a:solidFill>
                  <a:srgbClr val="0000FF"/>
                </a:solidFill>
                <a:effectLst/>
                <a:latin typeface="Times New Roman" panose="02020603050405020304" pitchFamily="18" charset="0"/>
                <a:ea typeface="黑体" panose="02010609060101010101" pitchFamily="49" charset="-122"/>
              </a:rPr>
              <a:t>ANIMAL</a:t>
            </a:r>
          </a:p>
          <a:p>
            <a:pPr marL="0" indent="0" algn="just">
              <a:lnSpc>
                <a:spcPct val="150000"/>
              </a:lnSpc>
              <a:buNone/>
              <a:tabLst>
                <a:tab pos="266700" algn="l"/>
              </a:tabLst>
            </a:pPr>
            <a:r>
              <a:rPr lang="zh-CN" altLang="en-US" sz="2600" b="1" kern="100" dirty="0">
                <a:solidFill>
                  <a:srgbClr val="C00000"/>
                </a:solidFill>
                <a:effectLst/>
                <a:latin typeface="微软雅黑" panose="020B0503020204020204" pitchFamily="34" charset="-122"/>
                <a:ea typeface="微软雅黑" panose="020B0503020204020204" pitchFamily="34" charset="-122"/>
              </a:rPr>
              <a:t>⑴ 知识库  </a:t>
            </a:r>
            <a:r>
              <a:rPr lang="en-US" altLang="zh-CN" sz="2600" b="1" kern="100" dirty="0">
                <a:effectLst/>
                <a:latin typeface="微软雅黑" panose="020B0503020204020204" pitchFamily="34" charset="-122"/>
                <a:ea typeface="微软雅黑" panose="020B0503020204020204" pitchFamily="34" charset="-122"/>
              </a:rPr>
              <a:t>ANIMAL</a:t>
            </a:r>
            <a:r>
              <a:rPr lang="zh-CN" altLang="en-US" sz="2600" b="1" kern="100" dirty="0">
                <a:effectLst/>
                <a:latin typeface="微软雅黑" panose="020B0503020204020204" pitchFamily="34" charset="-122"/>
                <a:ea typeface="微软雅黑" panose="020B0503020204020204" pitchFamily="34" charset="-122"/>
              </a:rPr>
              <a:t>的知识库非常小，仅仅包含</a:t>
            </a:r>
            <a:r>
              <a:rPr lang="en-US" altLang="zh-CN" sz="2600" b="1" kern="100" dirty="0">
                <a:effectLst/>
                <a:latin typeface="微软雅黑" panose="020B0503020204020204" pitchFamily="34" charset="-122"/>
                <a:ea typeface="微软雅黑" panose="020B0503020204020204" pitchFamily="34" charset="-122"/>
              </a:rPr>
              <a:t>15</a:t>
            </a:r>
            <a:r>
              <a:rPr lang="zh-CN" altLang="en-US" sz="2600" b="1" kern="100" dirty="0">
                <a:effectLst/>
                <a:latin typeface="微软雅黑" panose="020B0503020204020204" pitchFamily="34" charset="-122"/>
                <a:ea typeface="微软雅黑" panose="020B0503020204020204" pitchFamily="34" charset="-122"/>
              </a:rPr>
              <a:t>条规则（一般说来，一个专家系统的知识库应包含≥几百条规则）；</a:t>
            </a:r>
          </a:p>
          <a:p>
            <a:pPr marL="0" indent="0" algn="just">
              <a:lnSpc>
                <a:spcPct val="150000"/>
              </a:lnSpc>
              <a:buNone/>
              <a:tabLst>
                <a:tab pos="266700" algn="l"/>
              </a:tabLst>
            </a:pPr>
            <a:r>
              <a:rPr lang="zh-CN" altLang="en-US" sz="2600" b="1" kern="100" dirty="0">
                <a:solidFill>
                  <a:srgbClr val="C00000"/>
                </a:solidFill>
                <a:effectLst/>
                <a:latin typeface="微软雅黑" panose="020B0503020204020204" pitchFamily="34" charset="-122"/>
                <a:ea typeface="微软雅黑" panose="020B0503020204020204" pitchFamily="34" charset="-122"/>
              </a:rPr>
              <a:t>⑵ 解空间</a:t>
            </a:r>
            <a:r>
              <a:rPr lang="zh-CN" altLang="en-US" sz="2600" b="1" kern="100" dirty="0">
                <a:effectLst/>
                <a:latin typeface="微软雅黑" panose="020B0503020204020204" pitchFamily="34" charset="-122"/>
                <a:ea typeface="微软雅黑" panose="020B0503020204020204" pitchFamily="34" charset="-122"/>
              </a:rPr>
              <a:t>很小，仅仅包含</a:t>
            </a:r>
            <a:r>
              <a:rPr lang="en-US" altLang="zh-CN" sz="2600" b="1" kern="100" dirty="0">
                <a:effectLst/>
                <a:latin typeface="微软雅黑" panose="020B0503020204020204" pitchFamily="34" charset="-122"/>
                <a:ea typeface="微软雅黑" panose="020B0503020204020204" pitchFamily="34" charset="-122"/>
              </a:rPr>
              <a:t>7</a:t>
            </a:r>
            <a:r>
              <a:rPr lang="zh-CN" altLang="en-US" sz="2600" b="1" kern="100" dirty="0">
                <a:effectLst/>
                <a:latin typeface="微软雅黑" panose="020B0503020204020204" pitchFamily="34" charset="-122"/>
                <a:ea typeface="微软雅黑" panose="020B0503020204020204" pitchFamily="34" charset="-122"/>
              </a:rPr>
              <a:t>个解，或</a:t>
            </a:r>
            <a:r>
              <a:rPr lang="en-US" altLang="zh-CN" sz="2600" b="1" kern="100" dirty="0">
                <a:effectLst/>
                <a:latin typeface="微软雅黑" panose="020B0503020204020204" pitchFamily="34" charset="-122"/>
                <a:ea typeface="微软雅黑" panose="020B0503020204020204" pitchFamily="34" charset="-122"/>
              </a:rPr>
              <a:t>7</a:t>
            </a:r>
            <a:r>
              <a:rPr lang="zh-CN" altLang="en-US" sz="2600" b="1" kern="100" dirty="0">
                <a:effectLst/>
                <a:latin typeface="微软雅黑" panose="020B0503020204020204" pitchFamily="34" charset="-122"/>
                <a:ea typeface="微软雅黑" panose="020B0503020204020204" pitchFamily="34" charset="-122"/>
              </a:rPr>
              <a:t>个最高假设（在一个特定的动物园里，共有虎、豹、长颈鹿、斑马、鸵鸟、企鹅和信天翁等</a:t>
            </a:r>
            <a:r>
              <a:rPr lang="en-US" altLang="zh-CN" sz="2600" b="1" kern="100" dirty="0">
                <a:effectLst/>
                <a:latin typeface="微软雅黑" panose="020B0503020204020204" pitchFamily="34" charset="-122"/>
                <a:ea typeface="微软雅黑" panose="020B0503020204020204" pitchFamily="34" charset="-122"/>
              </a:rPr>
              <a:t>7</a:t>
            </a:r>
            <a:r>
              <a:rPr lang="zh-CN" altLang="en-US" sz="2600" b="1" kern="100" dirty="0">
                <a:effectLst/>
                <a:latin typeface="微软雅黑" panose="020B0503020204020204" pitchFamily="34" charset="-122"/>
                <a:ea typeface="微软雅黑" panose="020B0503020204020204" pitchFamily="34" charset="-122"/>
              </a:rPr>
              <a:t>种动物）；</a:t>
            </a:r>
          </a:p>
          <a:p>
            <a:pPr marL="0" indent="0" algn="just">
              <a:lnSpc>
                <a:spcPct val="150000"/>
              </a:lnSpc>
              <a:buNone/>
              <a:tabLst>
                <a:tab pos="266700" algn="l"/>
              </a:tabLst>
            </a:pPr>
            <a:r>
              <a:rPr lang="zh-CN" altLang="en-US" sz="2600" b="1" kern="100" dirty="0">
                <a:solidFill>
                  <a:srgbClr val="C00000"/>
                </a:solidFill>
                <a:effectLst/>
                <a:latin typeface="微软雅黑" panose="020B0503020204020204" pitchFamily="34" charset="-122"/>
                <a:ea typeface="微软雅黑" panose="020B0503020204020204" pitchFamily="34" charset="-122"/>
              </a:rPr>
              <a:t>⑶ 初始事实</a:t>
            </a:r>
            <a:r>
              <a:rPr lang="zh-CN" altLang="en-US" sz="2600" b="1" kern="100" dirty="0">
                <a:effectLst/>
                <a:latin typeface="微软雅黑" panose="020B0503020204020204" pitchFamily="34" charset="-122"/>
                <a:ea typeface="微软雅黑" panose="020B0503020204020204" pitchFamily="34" charset="-122"/>
              </a:rPr>
              <a:t>集合很小，仅仅包含</a:t>
            </a:r>
            <a:r>
              <a:rPr lang="en-US" altLang="zh-CN" sz="2600" b="1" kern="100" dirty="0">
                <a:effectLst/>
                <a:latin typeface="微软雅黑" panose="020B0503020204020204" pitchFamily="34" charset="-122"/>
                <a:ea typeface="微软雅黑" panose="020B0503020204020204" pitchFamily="34" charset="-122"/>
              </a:rPr>
              <a:t>20</a:t>
            </a:r>
            <a:r>
              <a:rPr lang="zh-CN" altLang="en-US" sz="2600" b="1" kern="100" dirty="0">
                <a:effectLst/>
                <a:latin typeface="微软雅黑" panose="020B0503020204020204" pitchFamily="34" charset="-122"/>
                <a:ea typeface="微软雅黑" panose="020B0503020204020204" pitchFamily="34" charset="-122"/>
              </a:rPr>
              <a:t>个事实，如图中的</a:t>
            </a:r>
            <a:r>
              <a:rPr lang="en-US" altLang="zh-CN" sz="2600" b="1" kern="100" dirty="0" err="1">
                <a:effectLst/>
                <a:latin typeface="微软雅黑" panose="020B0503020204020204" pitchFamily="34" charset="-122"/>
                <a:ea typeface="微软雅黑" panose="020B0503020204020204" pitchFamily="34" charset="-122"/>
              </a:rPr>
              <a:t>F1</a:t>
            </a:r>
            <a:r>
              <a:rPr lang="zh-CN" altLang="en-US" sz="2600" b="1" kern="100" dirty="0">
                <a:effectLst/>
                <a:latin typeface="微软雅黑" panose="020B0503020204020204" pitchFamily="34" charset="-122"/>
                <a:ea typeface="微软雅黑" panose="020B0503020204020204" pitchFamily="34" charset="-122"/>
              </a:rPr>
              <a:t>至</a:t>
            </a:r>
            <a:r>
              <a:rPr lang="en-US" altLang="zh-CN" sz="2600" b="1" kern="100" dirty="0" err="1">
                <a:effectLst/>
                <a:latin typeface="微软雅黑" panose="020B0503020204020204" pitchFamily="34" charset="-122"/>
                <a:ea typeface="微软雅黑" panose="020B0503020204020204" pitchFamily="34" charset="-122"/>
              </a:rPr>
              <a:t>F20</a:t>
            </a:r>
            <a:r>
              <a:rPr lang="zh-CN" altLang="en-US" sz="2600" b="1" kern="100" dirty="0">
                <a:effectLst/>
                <a:latin typeface="微软雅黑" panose="020B0503020204020204" pitchFamily="34" charset="-122"/>
                <a:ea typeface="微软雅黑" panose="020B0503020204020204" pitchFamily="34" charset="-122"/>
              </a:rPr>
              <a:t>；</a:t>
            </a:r>
          </a:p>
          <a:p>
            <a:pPr marL="0" indent="0" algn="just">
              <a:lnSpc>
                <a:spcPct val="150000"/>
              </a:lnSpc>
              <a:buNone/>
              <a:tabLst>
                <a:tab pos="266700" algn="l"/>
              </a:tabLst>
            </a:pPr>
            <a:r>
              <a:rPr lang="zh-CN" altLang="en-US" sz="2600" b="1" kern="100" dirty="0">
                <a:solidFill>
                  <a:srgbClr val="C00000"/>
                </a:solidFill>
                <a:effectLst/>
                <a:latin typeface="微软雅黑" panose="020B0503020204020204" pitchFamily="34" charset="-122"/>
                <a:ea typeface="微软雅黑" panose="020B0503020204020204" pitchFamily="34" charset="-122"/>
              </a:rPr>
              <a:t>⑷ 数据（即事实、证据、断言），知识（即浅层知识，规则）和推理都是精确的，即确定性的</a:t>
            </a:r>
            <a:r>
              <a:rPr lang="zh-CN" altLang="en-US" sz="2600" b="1" kern="100" dirty="0">
                <a:effectLst/>
                <a:latin typeface="微软雅黑" panose="020B0503020204020204" pitchFamily="34" charset="-122"/>
                <a:ea typeface="微软雅黑" panose="020B0503020204020204" pitchFamily="34" charset="-122"/>
              </a:rPr>
              <a:t>；</a:t>
            </a:r>
          </a:p>
          <a:p>
            <a:pPr marL="0" indent="0" algn="just">
              <a:lnSpc>
                <a:spcPct val="150000"/>
              </a:lnSpc>
              <a:buNone/>
              <a:tabLst>
                <a:tab pos="266700" algn="l"/>
              </a:tabLst>
            </a:pPr>
            <a:endParaRPr lang="zh-CN" altLang="zh-CN" kern="100" dirty="0">
              <a:effectLst/>
              <a:latin typeface="微软雅黑" panose="020B0503020204020204" pitchFamily="34" charset="-122"/>
              <a:ea typeface="微软雅黑" panose="020B0503020204020204" pitchFamily="34" charset="-122"/>
            </a:endParaRPr>
          </a:p>
          <a:p>
            <a:pPr marL="0" indent="0" algn="just">
              <a:lnSpc>
                <a:spcPct val="150000"/>
              </a:lnSpc>
              <a:spcBef>
                <a:spcPts val="600"/>
              </a:spcBef>
              <a:buNone/>
            </a:pPr>
            <a:endParaRPr lang="zh-CN" altLang="zh-CN" sz="2000" kern="100" dirty="0">
              <a:effectLst/>
              <a:latin typeface="微软雅黑" panose="020B0503020204020204" pitchFamily="34" charset="-122"/>
              <a:ea typeface="微软雅黑" panose="020B0503020204020204" pitchFamily="34" charset="-122"/>
            </a:endParaRPr>
          </a:p>
        </p:txBody>
      </p:sp>
      <p:sp>
        <p:nvSpPr>
          <p:cNvPr id="6" name="标题 1">
            <a:extLst>
              <a:ext uri="{FF2B5EF4-FFF2-40B4-BE49-F238E27FC236}">
                <a16:creationId xmlns:a16="http://schemas.microsoft.com/office/drawing/2014/main" id="{7D15252C-A3C0-417F-888B-E0FC335BB0E8}"/>
              </a:ext>
            </a:extLst>
          </p:cNvPr>
          <p:cNvSpPr>
            <a:spLocks noGrp="1"/>
          </p:cNvSpPr>
          <p:nvPr>
            <p:ph type="title"/>
          </p:nvPr>
        </p:nvSpPr>
        <p:spPr>
          <a:xfrm>
            <a:off x="838200" y="365125"/>
            <a:ext cx="10515600" cy="1325563"/>
          </a:xfrm>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4.</a:t>
            </a:r>
            <a:r>
              <a:rPr lang="zh-CN" altLang="en-US" sz="4400" b="1" dirty="0">
                <a:solidFill>
                  <a:srgbClr val="0000FF"/>
                </a:solidFill>
                <a:effectLst/>
                <a:latin typeface="黑体" panose="02010609060101010101" pitchFamily="49" charset="-122"/>
                <a:ea typeface="黑体" panose="02010609060101010101" pitchFamily="49" charset="-122"/>
              </a:rPr>
              <a:t>推理算法</a:t>
            </a:r>
            <a:endParaRPr lang="zh-CN" altLang="en-US" dirty="0">
              <a:solidFill>
                <a:srgbClr val="C00000"/>
              </a:solidFill>
            </a:endParaRPr>
          </a:p>
        </p:txBody>
      </p:sp>
    </p:spTree>
    <p:extLst>
      <p:ext uri="{BB962C8B-B14F-4D97-AF65-F5344CB8AC3E}">
        <p14:creationId xmlns:p14="http://schemas.microsoft.com/office/powerpoint/2010/main" val="532900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420916" y="1535339"/>
            <a:ext cx="11190514" cy="4884664"/>
          </a:xfrm>
        </p:spPr>
        <p:txBody>
          <a:bodyPr>
            <a:noAutofit/>
          </a:bodyPr>
          <a:lstStyle/>
          <a:p>
            <a:pPr marL="0" indent="0" algn="just">
              <a:lnSpc>
                <a:spcPct val="120000"/>
              </a:lnSpc>
              <a:spcBef>
                <a:spcPts val="0"/>
              </a:spcBef>
              <a:buNone/>
              <a:tabLst>
                <a:tab pos="266700" algn="l"/>
              </a:tabLst>
            </a:pPr>
            <a:r>
              <a:rPr lang="zh-CN" altLang="en-US" sz="2000" b="1" kern="100" dirty="0">
                <a:solidFill>
                  <a:srgbClr val="C00000"/>
                </a:solidFill>
                <a:effectLst/>
                <a:latin typeface="微软雅黑" panose="020B0503020204020204" pitchFamily="34" charset="-122"/>
                <a:ea typeface="微软雅黑" panose="020B0503020204020204" pitchFamily="34" charset="-122"/>
              </a:rPr>
              <a:t>⑸ 知识库</a:t>
            </a:r>
          </a:p>
          <a:p>
            <a:pPr marL="0" indent="0" algn="just">
              <a:lnSpc>
                <a:spcPct val="120000"/>
              </a:lnSpc>
              <a:spcBef>
                <a:spcPts val="0"/>
              </a:spcBef>
              <a:buNone/>
              <a:tabLst>
                <a:tab pos="266700" algn="l"/>
              </a:tabLst>
            </a:pPr>
            <a:r>
              <a:rPr lang="en-US" altLang="zh-CN" sz="2000" b="1" kern="100" dirty="0" err="1">
                <a:effectLst/>
                <a:latin typeface="微软雅黑" panose="020B0503020204020204" pitchFamily="34" charset="-122"/>
                <a:ea typeface="微软雅黑" panose="020B0503020204020204" pitchFamily="34" charset="-122"/>
              </a:rPr>
              <a:t>R1</a:t>
            </a:r>
            <a:r>
              <a:rPr lang="zh-CN" altLang="en-US" sz="2000" b="1" kern="100" dirty="0">
                <a:effectLst/>
                <a:latin typeface="微软雅黑" panose="020B0503020204020204" pitchFamily="34" charset="-122"/>
                <a:ea typeface="微软雅黑" panose="020B0503020204020204" pitchFamily="34" charset="-122"/>
              </a:rPr>
              <a:t>： 如果  某动物有毛发（</a:t>
            </a:r>
            <a:r>
              <a:rPr lang="en-US" altLang="zh-CN" sz="2000" b="1" kern="100" dirty="0" err="1">
                <a:effectLst/>
                <a:latin typeface="微软雅黑" panose="020B0503020204020204" pitchFamily="34" charset="-122"/>
                <a:ea typeface="微软雅黑" panose="020B0503020204020204" pitchFamily="34" charset="-122"/>
              </a:rPr>
              <a:t>F1</a:t>
            </a:r>
            <a:r>
              <a:rPr lang="zh-CN" altLang="en-US" sz="2000" b="1" kern="100" dirty="0">
                <a:effectLst/>
                <a:latin typeface="微软雅黑" panose="020B0503020204020204" pitchFamily="34" charset="-122"/>
                <a:ea typeface="微软雅黑" panose="020B0503020204020204" pitchFamily="34" charset="-122"/>
              </a:rPr>
              <a:t>）  则    该动物是哺乳动物（</a:t>
            </a:r>
            <a:r>
              <a:rPr lang="en-US" altLang="zh-CN" sz="2000" b="1" kern="100" dirty="0" err="1">
                <a:effectLst/>
                <a:latin typeface="微软雅黑" panose="020B0503020204020204" pitchFamily="34" charset="-122"/>
                <a:ea typeface="微软雅黑" panose="020B0503020204020204" pitchFamily="34" charset="-122"/>
              </a:rPr>
              <a:t>M1</a:t>
            </a:r>
            <a:r>
              <a:rPr lang="zh-CN" altLang="en-US" sz="2000" b="1" kern="100" dirty="0">
                <a:effectLst/>
                <a:latin typeface="微软雅黑" panose="020B0503020204020204" pitchFamily="34" charset="-122"/>
                <a:ea typeface="微软雅黑" panose="020B0503020204020204" pitchFamily="34" charset="-122"/>
              </a:rPr>
              <a:t>）</a:t>
            </a:r>
          </a:p>
          <a:p>
            <a:pPr marL="0" indent="0" algn="just">
              <a:lnSpc>
                <a:spcPct val="120000"/>
              </a:lnSpc>
              <a:spcBef>
                <a:spcPts val="0"/>
              </a:spcBef>
              <a:buNone/>
              <a:tabLst>
                <a:tab pos="266700" algn="l"/>
              </a:tabLst>
            </a:pPr>
            <a:r>
              <a:rPr lang="en-US" altLang="zh-CN" sz="2000" b="1" kern="100" dirty="0" err="1">
                <a:effectLst/>
                <a:latin typeface="微软雅黑" panose="020B0503020204020204" pitchFamily="34" charset="-122"/>
                <a:ea typeface="微软雅黑" panose="020B0503020204020204" pitchFamily="34" charset="-122"/>
              </a:rPr>
              <a:t>R2</a:t>
            </a:r>
            <a:r>
              <a:rPr lang="zh-CN" altLang="en-US" sz="2000" b="1" kern="100" dirty="0">
                <a:effectLst/>
                <a:latin typeface="微软雅黑" panose="020B0503020204020204" pitchFamily="34" charset="-122"/>
                <a:ea typeface="微软雅黑" panose="020B0503020204020204" pitchFamily="34" charset="-122"/>
              </a:rPr>
              <a:t>： 如果  某动物有奶（</a:t>
            </a:r>
            <a:r>
              <a:rPr lang="en-US" altLang="zh-CN" sz="2000" b="1" kern="100" dirty="0" err="1">
                <a:effectLst/>
                <a:latin typeface="微软雅黑" panose="020B0503020204020204" pitchFamily="34" charset="-122"/>
                <a:ea typeface="微软雅黑" panose="020B0503020204020204" pitchFamily="34" charset="-122"/>
              </a:rPr>
              <a:t>F2</a:t>
            </a:r>
            <a:r>
              <a:rPr lang="zh-CN" altLang="en-US" sz="2000" b="1" kern="100" dirty="0">
                <a:effectLst/>
                <a:latin typeface="微软雅黑" panose="020B0503020204020204" pitchFamily="34" charset="-122"/>
                <a:ea typeface="微软雅黑" panose="020B0503020204020204" pitchFamily="34" charset="-122"/>
              </a:rPr>
              <a:t>）     则    该动物是哺乳动物（</a:t>
            </a:r>
            <a:r>
              <a:rPr lang="en-US" altLang="zh-CN" sz="2000" b="1" kern="100" dirty="0" err="1">
                <a:effectLst/>
                <a:latin typeface="微软雅黑" panose="020B0503020204020204" pitchFamily="34" charset="-122"/>
                <a:ea typeface="微软雅黑" panose="020B0503020204020204" pitchFamily="34" charset="-122"/>
              </a:rPr>
              <a:t>M1</a:t>
            </a:r>
            <a:r>
              <a:rPr lang="zh-CN" altLang="en-US" sz="2000" b="1" kern="100" dirty="0">
                <a:effectLst/>
                <a:latin typeface="微软雅黑" panose="020B0503020204020204" pitchFamily="34" charset="-122"/>
                <a:ea typeface="微软雅黑" panose="020B0503020204020204" pitchFamily="34" charset="-122"/>
              </a:rPr>
              <a:t>）</a:t>
            </a:r>
          </a:p>
          <a:p>
            <a:pPr marL="0" indent="0" algn="just">
              <a:lnSpc>
                <a:spcPct val="120000"/>
              </a:lnSpc>
              <a:spcBef>
                <a:spcPts val="0"/>
              </a:spcBef>
              <a:buNone/>
              <a:tabLst>
                <a:tab pos="266700" algn="l"/>
              </a:tabLst>
            </a:pPr>
            <a:r>
              <a:rPr lang="en-US" altLang="zh-CN" sz="2000" b="1" kern="100" dirty="0" err="1">
                <a:effectLst/>
                <a:latin typeface="微软雅黑" panose="020B0503020204020204" pitchFamily="34" charset="-122"/>
                <a:ea typeface="微软雅黑" panose="020B0503020204020204" pitchFamily="34" charset="-122"/>
              </a:rPr>
              <a:t>R3</a:t>
            </a:r>
            <a:r>
              <a:rPr lang="zh-CN" altLang="en-US" sz="2000" b="1" kern="100" dirty="0">
                <a:effectLst/>
                <a:latin typeface="微软雅黑" panose="020B0503020204020204" pitchFamily="34" charset="-122"/>
                <a:ea typeface="微软雅黑" panose="020B0503020204020204" pitchFamily="34" charset="-122"/>
              </a:rPr>
              <a:t>： 如果  某动物有羽毛（</a:t>
            </a:r>
            <a:r>
              <a:rPr lang="en-US" altLang="zh-CN" sz="2000" b="1" kern="100" dirty="0" err="1">
                <a:effectLst/>
                <a:latin typeface="微软雅黑" panose="020B0503020204020204" pitchFamily="34" charset="-122"/>
                <a:ea typeface="微软雅黑" panose="020B0503020204020204" pitchFamily="34" charset="-122"/>
              </a:rPr>
              <a:t>F3</a:t>
            </a:r>
            <a:r>
              <a:rPr lang="zh-CN" altLang="en-US" sz="2000" b="1" kern="100" dirty="0">
                <a:effectLst/>
                <a:latin typeface="微软雅黑" panose="020B0503020204020204" pitchFamily="34" charset="-122"/>
                <a:ea typeface="微软雅黑" panose="020B0503020204020204" pitchFamily="34" charset="-122"/>
              </a:rPr>
              <a:t>）  则    该动物是鸟（</a:t>
            </a:r>
            <a:r>
              <a:rPr lang="en-US" altLang="zh-CN" sz="2000" b="1" kern="100" dirty="0" err="1">
                <a:effectLst/>
                <a:latin typeface="微软雅黑" panose="020B0503020204020204" pitchFamily="34" charset="-122"/>
                <a:ea typeface="微软雅黑" panose="020B0503020204020204" pitchFamily="34" charset="-122"/>
              </a:rPr>
              <a:t>M4</a:t>
            </a:r>
            <a:r>
              <a:rPr lang="zh-CN" altLang="en-US" sz="2000" b="1" kern="100" dirty="0">
                <a:effectLst/>
                <a:latin typeface="微软雅黑" panose="020B0503020204020204" pitchFamily="34" charset="-122"/>
                <a:ea typeface="微软雅黑" panose="020B0503020204020204" pitchFamily="34" charset="-122"/>
              </a:rPr>
              <a:t>）</a:t>
            </a:r>
          </a:p>
          <a:p>
            <a:pPr marL="0" indent="0" algn="just">
              <a:lnSpc>
                <a:spcPct val="120000"/>
              </a:lnSpc>
              <a:spcBef>
                <a:spcPts val="0"/>
              </a:spcBef>
              <a:buNone/>
              <a:tabLst>
                <a:tab pos="266700" algn="l"/>
              </a:tabLst>
            </a:pPr>
            <a:r>
              <a:rPr lang="en-US" altLang="zh-CN" sz="2000" b="1" kern="100" dirty="0" err="1">
                <a:effectLst/>
                <a:latin typeface="微软雅黑" panose="020B0503020204020204" pitchFamily="34" charset="-122"/>
                <a:ea typeface="微软雅黑" panose="020B0503020204020204" pitchFamily="34" charset="-122"/>
              </a:rPr>
              <a:t>R4</a:t>
            </a:r>
            <a:r>
              <a:rPr lang="zh-CN" altLang="en-US" sz="2000" b="1" kern="100" dirty="0">
                <a:effectLst/>
                <a:latin typeface="微软雅黑" panose="020B0503020204020204" pitchFamily="34" charset="-122"/>
                <a:ea typeface="微软雅黑" panose="020B0503020204020204" pitchFamily="34" charset="-122"/>
              </a:rPr>
              <a:t>： 如果  某动物会飞（</a:t>
            </a:r>
            <a:r>
              <a:rPr lang="en-US" altLang="zh-CN" sz="2000" b="1" kern="100" dirty="0" err="1">
                <a:effectLst/>
                <a:latin typeface="微软雅黑" panose="020B0503020204020204" pitchFamily="34" charset="-122"/>
                <a:ea typeface="微软雅黑" panose="020B0503020204020204" pitchFamily="34" charset="-122"/>
              </a:rPr>
              <a:t>F4</a:t>
            </a:r>
            <a:r>
              <a:rPr lang="zh-CN" altLang="en-US" sz="2000" b="1" kern="100" dirty="0">
                <a:effectLst/>
                <a:latin typeface="微软雅黑" panose="020B0503020204020204" pitchFamily="34" charset="-122"/>
                <a:ea typeface="微软雅黑" panose="020B0503020204020204" pitchFamily="34" charset="-122"/>
              </a:rPr>
              <a:t>），且下蛋（</a:t>
            </a:r>
            <a:r>
              <a:rPr lang="en-US" altLang="zh-CN" sz="2000" b="1" kern="100" dirty="0" err="1">
                <a:effectLst/>
                <a:latin typeface="微软雅黑" panose="020B0503020204020204" pitchFamily="34" charset="-122"/>
                <a:ea typeface="微软雅黑" panose="020B0503020204020204" pitchFamily="34" charset="-122"/>
              </a:rPr>
              <a:t>F5</a:t>
            </a:r>
            <a:r>
              <a:rPr lang="zh-CN" altLang="en-US" sz="2000" b="1" kern="100" dirty="0">
                <a:effectLst/>
                <a:latin typeface="微软雅黑" panose="020B0503020204020204" pitchFamily="34" charset="-122"/>
                <a:ea typeface="微软雅黑" panose="020B0503020204020204" pitchFamily="34" charset="-122"/>
              </a:rPr>
              <a:t>） 则    该动物是鸟（</a:t>
            </a:r>
            <a:r>
              <a:rPr lang="en-US" altLang="zh-CN" sz="2000" b="1" kern="100" dirty="0" err="1">
                <a:effectLst/>
                <a:latin typeface="微软雅黑" panose="020B0503020204020204" pitchFamily="34" charset="-122"/>
                <a:ea typeface="微软雅黑" panose="020B0503020204020204" pitchFamily="34" charset="-122"/>
              </a:rPr>
              <a:t>M4</a:t>
            </a:r>
            <a:r>
              <a:rPr lang="zh-CN" altLang="en-US" sz="2000" b="1" kern="100" dirty="0">
                <a:effectLst/>
                <a:latin typeface="微软雅黑" panose="020B0503020204020204" pitchFamily="34" charset="-122"/>
                <a:ea typeface="微软雅黑" panose="020B0503020204020204" pitchFamily="34" charset="-122"/>
              </a:rPr>
              <a:t>）</a:t>
            </a:r>
          </a:p>
          <a:p>
            <a:pPr marL="0" indent="0" algn="just">
              <a:lnSpc>
                <a:spcPct val="120000"/>
              </a:lnSpc>
              <a:spcBef>
                <a:spcPts val="0"/>
              </a:spcBef>
              <a:buNone/>
              <a:tabLst>
                <a:tab pos="266700" algn="l"/>
              </a:tabLst>
            </a:pPr>
            <a:r>
              <a:rPr lang="en-US" altLang="zh-CN" sz="2000" b="1" kern="100" dirty="0" err="1">
                <a:effectLst/>
                <a:latin typeface="微软雅黑" panose="020B0503020204020204" pitchFamily="34" charset="-122"/>
                <a:ea typeface="微软雅黑" panose="020B0503020204020204" pitchFamily="34" charset="-122"/>
              </a:rPr>
              <a:t>R5</a:t>
            </a:r>
            <a:r>
              <a:rPr lang="zh-CN" altLang="en-US" sz="2000" b="1" kern="100" dirty="0">
                <a:effectLst/>
                <a:latin typeface="微软雅黑" panose="020B0503020204020204" pitchFamily="34" charset="-122"/>
                <a:ea typeface="微软雅黑" panose="020B0503020204020204" pitchFamily="34" charset="-122"/>
              </a:rPr>
              <a:t>： 如果  某动物吃肉（</a:t>
            </a:r>
            <a:r>
              <a:rPr lang="en-US" altLang="zh-CN" sz="2000" b="1" kern="100" dirty="0" err="1">
                <a:effectLst/>
                <a:latin typeface="微软雅黑" panose="020B0503020204020204" pitchFamily="34" charset="-122"/>
                <a:ea typeface="微软雅黑" panose="020B0503020204020204" pitchFamily="34" charset="-122"/>
              </a:rPr>
              <a:t>F6</a:t>
            </a:r>
            <a:r>
              <a:rPr lang="zh-CN" altLang="en-US" sz="2000" b="1" kern="100" dirty="0">
                <a:effectLst/>
                <a:latin typeface="微软雅黑" panose="020B0503020204020204" pitchFamily="34" charset="-122"/>
                <a:ea typeface="微软雅黑" panose="020B0503020204020204" pitchFamily="34" charset="-122"/>
              </a:rPr>
              <a:t>）  则    该动物是食肉动物（</a:t>
            </a:r>
            <a:r>
              <a:rPr lang="en-US" altLang="zh-CN" sz="2000" b="1" kern="100" dirty="0" err="1">
                <a:effectLst/>
                <a:latin typeface="微软雅黑" panose="020B0503020204020204" pitchFamily="34" charset="-122"/>
                <a:ea typeface="微软雅黑" panose="020B0503020204020204" pitchFamily="34" charset="-122"/>
              </a:rPr>
              <a:t>M2</a:t>
            </a:r>
            <a:r>
              <a:rPr lang="zh-CN" altLang="en-US" sz="2000" b="1" kern="100" dirty="0">
                <a:effectLst/>
                <a:latin typeface="微软雅黑" panose="020B0503020204020204" pitchFamily="34" charset="-122"/>
                <a:ea typeface="微软雅黑" panose="020B0503020204020204" pitchFamily="34" charset="-122"/>
              </a:rPr>
              <a:t>）</a:t>
            </a:r>
          </a:p>
          <a:p>
            <a:pPr marL="0" indent="0" algn="just">
              <a:lnSpc>
                <a:spcPct val="120000"/>
              </a:lnSpc>
              <a:spcBef>
                <a:spcPts val="0"/>
              </a:spcBef>
              <a:buNone/>
              <a:tabLst>
                <a:tab pos="266700" algn="l"/>
              </a:tabLst>
            </a:pPr>
            <a:r>
              <a:rPr lang="en-US" altLang="zh-CN" sz="2000" b="1" kern="100" dirty="0" err="1">
                <a:effectLst/>
                <a:latin typeface="微软雅黑" panose="020B0503020204020204" pitchFamily="34" charset="-122"/>
                <a:ea typeface="微软雅黑" panose="020B0503020204020204" pitchFamily="34" charset="-122"/>
              </a:rPr>
              <a:t>R6</a:t>
            </a:r>
            <a:r>
              <a:rPr lang="zh-CN" altLang="en-US" sz="2000" b="1" kern="100" dirty="0">
                <a:effectLst/>
                <a:latin typeface="微软雅黑" panose="020B0503020204020204" pitchFamily="34" charset="-122"/>
                <a:ea typeface="微软雅黑" panose="020B0503020204020204" pitchFamily="34" charset="-122"/>
              </a:rPr>
              <a:t>： 如果  某动物有锋利的牙齿（</a:t>
            </a:r>
            <a:r>
              <a:rPr lang="en-US" altLang="zh-CN" sz="2000" b="1" kern="100" dirty="0" err="1">
                <a:effectLst/>
                <a:latin typeface="微软雅黑" panose="020B0503020204020204" pitchFamily="34" charset="-122"/>
                <a:ea typeface="微软雅黑" panose="020B0503020204020204" pitchFamily="34" charset="-122"/>
              </a:rPr>
              <a:t>F7</a:t>
            </a:r>
            <a:r>
              <a:rPr lang="zh-CN" altLang="en-US" sz="2000" b="1" kern="100" dirty="0">
                <a:effectLst/>
                <a:latin typeface="微软雅黑" panose="020B0503020204020204" pitchFamily="34" charset="-122"/>
                <a:ea typeface="微软雅黑" panose="020B0503020204020204" pitchFamily="34" charset="-122"/>
              </a:rPr>
              <a:t>），且有爪（</a:t>
            </a:r>
            <a:r>
              <a:rPr lang="en-US" altLang="zh-CN" sz="2000" b="1" kern="100" dirty="0" err="1">
                <a:effectLst/>
                <a:latin typeface="微软雅黑" panose="020B0503020204020204" pitchFamily="34" charset="-122"/>
                <a:ea typeface="微软雅黑" panose="020B0503020204020204" pitchFamily="34" charset="-122"/>
              </a:rPr>
              <a:t>F8</a:t>
            </a:r>
            <a:r>
              <a:rPr lang="zh-CN" altLang="en-US" sz="2000" b="1" kern="100" dirty="0">
                <a:effectLst/>
                <a:latin typeface="微软雅黑" panose="020B0503020204020204" pitchFamily="34" charset="-122"/>
                <a:ea typeface="微软雅黑" panose="020B0503020204020204" pitchFamily="34" charset="-122"/>
              </a:rPr>
              <a:t>），且眼睛盯着前方（</a:t>
            </a:r>
            <a:r>
              <a:rPr lang="en-US" altLang="zh-CN" sz="2000" b="1" kern="100" dirty="0" err="1">
                <a:effectLst/>
                <a:latin typeface="微软雅黑" panose="020B0503020204020204" pitchFamily="34" charset="-122"/>
                <a:ea typeface="微软雅黑" panose="020B0503020204020204" pitchFamily="34" charset="-122"/>
              </a:rPr>
              <a:t>F9</a:t>
            </a:r>
            <a:r>
              <a:rPr lang="zh-CN" altLang="en-US" sz="2000" b="1" kern="100" dirty="0">
                <a:effectLst/>
                <a:latin typeface="微软雅黑" panose="020B0503020204020204" pitchFamily="34" charset="-122"/>
                <a:ea typeface="微软雅黑" panose="020B0503020204020204" pitchFamily="34" charset="-122"/>
              </a:rPr>
              <a:t>）   则    该动物是食肉动物（</a:t>
            </a:r>
            <a:r>
              <a:rPr lang="en-US" altLang="zh-CN" sz="2000" b="1" kern="100" dirty="0" err="1">
                <a:effectLst/>
                <a:latin typeface="微软雅黑" panose="020B0503020204020204" pitchFamily="34" charset="-122"/>
                <a:ea typeface="微软雅黑" panose="020B0503020204020204" pitchFamily="34" charset="-122"/>
              </a:rPr>
              <a:t>M2</a:t>
            </a:r>
            <a:r>
              <a:rPr lang="zh-CN" altLang="en-US" sz="2000" b="1" kern="100" dirty="0">
                <a:effectLst/>
                <a:latin typeface="微软雅黑" panose="020B0503020204020204" pitchFamily="34" charset="-122"/>
                <a:ea typeface="微软雅黑" panose="020B0503020204020204" pitchFamily="34" charset="-122"/>
              </a:rPr>
              <a:t>）</a:t>
            </a:r>
          </a:p>
          <a:p>
            <a:pPr marL="0" indent="0" algn="just">
              <a:lnSpc>
                <a:spcPct val="120000"/>
              </a:lnSpc>
              <a:spcBef>
                <a:spcPts val="0"/>
              </a:spcBef>
              <a:buNone/>
              <a:tabLst>
                <a:tab pos="266700" algn="l"/>
              </a:tabLst>
            </a:pPr>
            <a:r>
              <a:rPr lang="en-US" altLang="zh-CN" sz="2000" b="1" kern="100" dirty="0" err="1">
                <a:effectLst/>
                <a:latin typeface="微软雅黑" panose="020B0503020204020204" pitchFamily="34" charset="-122"/>
                <a:ea typeface="微软雅黑" panose="020B0503020204020204" pitchFamily="34" charset="-122"/>
              </a:rPr>
              <a:t>R7</a:t>
            </a:r>
            <a:r>
              <a:rPr lang="zh-CN" altLang="en-US" sz="2000" b="1" kern="100" dirty="0">
                <a:effectLst/>
                <a:latin typeface="微软雅黑" panose="020B0503020204020204" pitchFamily="34" charset="-122"/>
                <a:ea typeface="微软雅黑" panose="020B0503020204020204" pitchFamily="34" charset="-122"/>
              </a:rPr>
              <a:t>： 如果  某动物是哺乳动物（</a:t>
            </a:r>
            <a:r>
              <a:rPr lang="en-US" altLang="zh-CN" sz="2000" b="1" kern="100" dirty="0" err="1">
                <a:effectLst/>
                <a:latin typeface="微软雅黑" panose="020B0503020204020204" pitchFamily="34" charset="-122"/>
                <a:ea typeface="微软雅黑" panose="020B0503020204020204" pitchFamily="34" charset="-122"/>
              </a:rPr>
              <a:t>M1</a:t>
            </a:r>
            <a:r>
              <a:rPr lang="zh-CN" altLang="en-US" sz="2000" b="1" kern="100" dirty="0">
                <a:effectLst/>
                <a:latin typeface="微软雅黑" panose="020B0503020204020204" pitchFamily="34" charset="-122"/>
                <a:ea typeface="微软雅黑" panose="020B0503020204020204" pitchFamily="34" charset="-122"/>
              </a:rPr>
              <a:t>），且有蹄（</a:t>
            </a:r>
            <a:r>
              <a:rPr lang="en-US" altLang="zh-CN" sz="2000" b="1" kern="100" dirty="0" err="1">
                <a:effectLst/>
                <a:latin typeface="微软雅黑" panose="020B0503020204020204" pitchFamily="34" charset="-122"/>
                <a:ea typeface="微软雅黑" panose="020B0503020204020204" pitchFamily="34" charset="-122"/>
              </a:rPr>
              <a:t>F10</a:t>
            </a:r>
            <a:r>
              <a:rPr lang="zh-CN" altLang="en-US" sz="2000" b="1" kern="100" dirty="0">
                <a:effectLst/>
                <a:latin typeface="微软雅黑" panose="020B0503020204020204" pitchFamily="34" charset="-122"/>
                <a:ea typeface="微软雅黑" panose="020B0503020204020204" pitchFamily="34" charset="-122"/>
              </a:rPr>
              <a:t>）       则    该动物是有蹄类哺乳动物（</a:t>
            </a:r>
            <a:r>
              <a:rPr lang="en-US" altLang="zh-CN" sz="2000" b="1" kern="100" dirty="0" err="1">
                <a:effectLst/>
                <a:latin typeface="微软雅黑" panose="020B0503020204020204" pitchFamily="34" charset="-122"/>
                <a:ea typeface="微软雅黑" panose="020B0503020204020204" pitchFamily="34" charset="-122"/>
              </a:rPr>
              <a:t>M3</a:t>
            </a:r>
            <a:r>
              <a:rPr lang="zh-CN" altLang="en-US" sz="2000" b="1" kern="100" dirty="0">
                <a:effectLst/>
                <a:latin typeface="微软雅黑" panose="020B0503020204020204" pitchFamily="34" charset="-122"/>
                <a:ea typeface="微软雅黑" panose="020B0503020204020204" pitchFamily="34" charset="-122"/>
              </a:rPr>
              <a:t>）</a:t>
            </a:r>
          </a:p>
          <a:p>
            <a:pPr marL="0" indent="0" algn="just">
              <a:lnSpc>
                <a:spcPct val="120000"/>
              </a:lnSpc>
              <a:spcBef>
                <a:spcPts val="0"/>
              </a:spcBef>
              <a:buNone/>
              <a:tabLst>
                <a:tab pos="266700" algn="l"/>
              </a:tabLst>
            </a:pPr>
            <a:r>
              <a:rPr lang="en-US" altLang="zh-CN" sz="2000" b="1" kern="100" dirty="0" err="1">
                <a:effectLst/>
                <a:latin typeface="微软雅黑" panose="020B0503020204020204" pitchFamily="34" charset="-122"/>
                <a:ea typeface="微软雅黑" panose="020B0503020204020204" pitchFamily="34" charset="-122"/>
              </a:rPr>
              <a:t>R8</a:t>
            </a:r>
            <a:r>
              <a:rPr lang="zh-CN" altLang="en-US" sz="2000" b="1" kern="100" dirty="0">
                <a:effectLst/>
                <a:latin typeface="微软雅黑" panose="020B0503020204020204" pitchFamily="34" charset="-122"/>
                <a:ea typeface="微软雅黑" panose="020B0503020204020204" pitchFamily="34" charset="-122"/>
              </a:rPr>
              <a:t>： 如果  某动物是哺乳动物（</a:t>
            </a:r>
            <a:r>
              <a:rPr lang="en-US" altLang="zh-CN" sz="2000" b="1" kern="100" dirty="0" err="1">
                <a:effectLst/>
                <a:latin typeface="微软雅黑" panose="020B0503020204020204" pitchFamily="34" charset="-122"/>
                <a:ea typeface="微软雅黑" panose="020B0503020204020204" pitchFamily="34" charset="-122"/>
              </a:rPr>
              <a:t>M1</a:t>
            </a:r>
            <a:r>
              <a:rPr lang="zh-CN" altLang="en-US" sz="2000" b="1" kern="100" dirty="0">
                <a:effectLst/>
                <a:latin typeface="微软雅黑" panose="020B0503020204020204" pitchFamily="34" charset="-122"/>
                <a:ea typeface="微软雅黑" panose="020B0503020204020204" pitchFamily="34" charset="-122"/>
              </a:rPr>
              <a:t>），且反刍（</a:t>
            </a:r>
            <a:r>
              <a:rPr lang="en-US" altLang="zh-CN" sz="2000" b="1" kern="100" dirty="0" err="1">
                <a:effectLst/>
                <a:latin typeface="微软雅黑" panose="020B0503020204020204" pitchFamily="34" charset="-122"/>
                <a:ea typeface="微软雅黑" panose="020B0503020204020204" pitchFamily="34" charset="-122"/>
              </a:rPr>
              <a:t>F11</a:t>
            </a:r>
            <a:r>
              <a:rPr lang="zh-CN" altLang="en-US" sz="2000" b="1" kern="100" dirty="0">
                <a:effectLst/>
                <a:latin typeface="微软雅黑" panose="020B0503020204020204" pitchFamily="34" charset="-122"/>
                <a:ea typeface="微软雅黑" panose="020B0503020204020204" pitchFamily="34" charset="-122"/>
              </a:rPr>
              <a:t>）      则    该动物是有蹄类哺乳动物（</a:t>
            </a:r>
            <a:r>
              <a:rPr lang="en-US" altLang="zh-CN" sz="2000" b="1" kern="100" dirty="0" err="1">
                <a:effectLst/>
                <a:latin typeface="微软雅黑" panose="020B0503020204020204" pitchFamily="34" charset="-122"/>
                <a:ea typeface="微软雅黑" panose="020B0503020204020204" pitchFamily="34" charset="-122"/>
              </a:rPr>
              <a:t>M3</a:t>
            </a:r>
            <a:r>
              <a:rPr lang="zh-CN" altLang="en-US" sz="2000" b="1" kern="100" dirty="0">
                <a:effectLst/>
                <a:latin typeface="微软雅黑" panose="020B0503020204020204" pitchFamily="34" charset="-122"/>
                <a:ea typeface="微软雅黑" panose="020B0503020204020204" pitchFamily="34" charset="-122"/>
              </a:rPr>
              <a:t>），且偶蹄类</a:t>
            </a:r>
          </a:p>
          <a:p>
            <a:pPr marL="0" indent="0" algn="just">
              <a:lnSpc>
                <a:spcPct val="120000"/>
              </a:lnSpc>
              <a:spcBef>
                <a:spcPts val="0"/>
              </a:spcBef>
              <a:buNone/>
              <a:tabLst>
                <a:tab pos="266700" algn="l"/>
              </a:tabLst>
            </a:pPr>
            <a:r>
              <a:rPr lang="en-US" altLang="zh-CN" sz="2000" b="1" kern="100" dirty="0" err="1">
                <a:effectLst/>
                <a:latin typeface="微软雅黑" panose="020B0503020204020204" pitchFamily="34" charset="-122"/>
                <a:ea typeface="微软雅黑" panose="020B0503020204020204" pitchFamily="34" charset="-122"/>
              </a:rPr>
              <a:t>R9</a:t>
            </a:r>
            <a:r>
              <a:rPr lang="zh-CN" altLang="en-US" sz="2000" b="1" kern="100" dirty="0">
                <a:effectLst/>
                <a:latin typeface="微软雅黑" panose="020B0503020204020204" pitchFamily="34" charset="-122"/>
                <a:ea typeface="微软雅黑" panose="020B0503020204020204" pitchFamily="34" charset="-122"/>
              </a:rPr>
              <a:t>： 如果  某动物是哺乳动物（</a:t>
            </a:r>
            <a:r>
              <a:rPr lang="en-US" altLang="zh-CN" sz="2000" b="1" kern="100" dirty="0" err="1">
                <a:effectLst/>
                <a:latin typeface="微软雅黑" panose="020B0503020204020204" pitchFamily="34" charset="-122"/>
                <a:ea typeface="微软雅黑" panose="020B0503020204020204" pitchFamily="34" charset="-122"/>
              </a:rPr>
              <a:t>M1</a:t>
            </a:r>
            <a:r>
              <a:rPr lang="zh-CN" altLang="en-US" sz="2000" b="1" kern="100" dirty="0">
                <a:effectLst/>
                <a:latin typeface="微软雅黑" panose="020B0503020204020204" pitchFamily="34" charset="-122"/>
                <a:ea typeface="微软雅黑" panose="020B0503020204020204" pitchFamily="34" charset="-122"/>
              </a:rPr>
              <a:t>），且是食肉动物（</a:t>
            </a:r>
            <a:r>
              <a:rPr lang="en-US" altLang="zh-CN" sz="2000" b="1" kern="100" dirty="0" err="1">
                <a:effectLst/>
                <a:latin typeface="微软雅黑" panose="020B0503020204020204" pitchFamily="34" charset="-122"/>
                <a:ea typeface="微软雅黑" panose="020B0503020204020204" pitchFamily="34" charset="-122"/>
              </a:rPr>
              <a:t>M2</a:t>
            </a:r>
            <a:r>
              <a:rPr lang="zh-CN" altLang="en-US" sz="2000" b="1" kern="100" dirty="0">
                <a:effectLst/>
                <a:latin typeface="微软雅黑" panose="020B0503020204020204" pitchFamily="34" charset="-122"/>
                <a:ea typeface="微软雅黑" panose="020B0503020204020204" pitchFamily="34" charset="-122"/>
              </a:rPr>
              <a:t>）</a:t>
            </a:r>
            <a:r>
              <a:rPr lang="en-US" altLang="zh-CN" sz="2000" b="1" kern="100" dirty="0">
                <a:effectLst/>
                <a:latin typeface="微软雅黑" panose="020B0503020204020204" pitchFamily="34" charset="-122"/>
                <a:ea typeface="微软雅黑" panose="020B0503020204020204" pitchFamily="34" charset="-122"/>
              </a:rPr>
              <a:t>, </a:t>
            </a:r>
            <a:r>
              <a:rPr lang="zh-CN" altLang="en-US" sz="2000" b="1" kern="100" dirty="0">
                <a:effectLst/>
                <a:latin typeface="微软雅黑" panose="020B0503020204020204" pitchFamily="34" charset="-122"/>
                <a:ea typeface="微软雅黑" panose="020B0503020204020204" pitchFamily="34" charset="-122"/>
              </a:rPr>
              <a:t>且黄褐色（</a:t>
            </a:r>
            <a:r>
              <a:rPr lang="en-US" altLang="zh-CN" sz="2000" b="1" kern="100" dirty="0" err="1">
                <a:effectLst/>
                <a:latin typeface="微软雅黑" panose="020B0503020204020204" pitchFamily="34" charset="-122"/>
                <a:ea typeface="微软雅黑" panose="020B0503020204020204" pitchFamily="34" charset="-122"/>
              </a:rPr>
              <a:t>F12</a:t>
            </a:r>
            <a:r>
              <a:rPr lang="zh-CN" altLang="en-US" sz="2000" b="1" kern="100" dirty="0">
                <a:effectLst/>
                <a:latin typeface="微软雅黑" panose="020B0503020204020204" pitchFamily="34" charset="-122"/>
                <a:ea typeface="微软雅黑" panose="020B0503020204020204" pitchFamily="34" charset="-122"/>
              </a:rPr>
              <a:t>），且有暗斑（</a:t>
            </a:r>
            <a:r>
              <a:rPr lang="en-US" altLang="zh-CN" sz="2000" b="1" kern="100" dirty="0" err="1">
                <a:effectLst/>
                <a:latin typeface="微软雅黑" panose="020B0503020204020204" pitchFamily="34" charset="-122"/>
                <a:ea typeface="微软雅黑" panose="020B0503020204020204" pitchFamily="34" charset="-122"/>
              </a:rPr>
              <a:t>F13</a:t>
            </a:r>
            <a:r>
              <a:rPr lang="zh-CN" altLang="en-US" sz="2000" b="1" kern="100" dirty="0">
                <a:effectLst/>
                <a:latin typeface="微软雅黑" panose="020B0503020204020204" pitchFamily="34" charset="-122"/>
                <a:ea typeface="微软雅黑" panose="020B0503020204020204" pitchFamily="34" charset="-122"/>
              </a:rPr>
              <a:t>）  则    该动物是豹（</a:t>
            </a:r>
            <a:r>
              <a:rPr lang="en-US" altLang="zh-CN" sz="2000" b="1" kern="100" dirty="0" err="1">
                <a:effectLst/>
                <a:latin typeface="微软雅黑" panose="020B0503020204020204" pitchFamily="34" charset="-122"/>
                <a:ea typeface="微软雅黑" panose="020B0503020204020204" pitchFamily="34" charset="-122"/>
              </a:rPr>
              <a:t>H1</a:t>
            </a:r>
            <a:r>
              <a:rPr lang="zh-CN" altLang="en-US" sz="2000" b="1" kern="100" dirty="0">
                <a:effectLst/>
                <a:latin typeface="微软雅黑" panose="020B0503020204020204" pitchFamily="34" charset="-122"/>
                <a:ea typeface="微软雅黑" panose="020B0503020204020204" pitchFamily="34" charset="-122"/>
              </a:rPr>
              <a:t>）</a:t>
            </a:r>
          </a:p>
          <a:p>
            <a:pPr marL="0" indent="0" algn="just">
              <a:lnSpc>
                <a:spcPct val="120000"/>
              </a:lnSpc>
              <a:spcBef>
                <a:spcPts val="0"/>
              </a:spcBef>
              <a:buNone/>
            </a:pPr>
            <a:endParaRPr lang="zh-CN" altLang="zh-CN" sz="1800" kern="100" dirty="0">
              <a:effectLst/>
              <a:latin typeface="微软雅黑" panose="020B0503020204020204" pitchFamily="34" charset="-122"/>
              <a:ea typeface="微软雅黑" panose="020B0503020204020204" pitchFamily="34" charset="-122"/>
            </a:endParaRPr>
          </a:p>
        </p:txBody>
      </p:sp>
      <p:sp>
        <p:nvSpPr>
          <p:cNvPr id="6" name="标题 1">
            <a:extLst>
              <a:ext uri="{FF2B5EF4-FFF2-40B4-BE49-F238E27FC236}">
                <a16:creationId xmlns:a16="http://schemas.microsoft.com/office/drawing/2014/main" id="{7D15252C-A3C0-417F-888B-E0FC335BB0E8}"/>
              </a:ext>
            </a:extLst>
          </p:cNvPr>
          <p:cNvSpPr>
            <a:spLocks noGrp="1"/>
          </p:cNvSpPr>
          <p:nvPr>
            <p:ph type="title"/>
          </p:nvPr>
        </p:nvSpPr>
        <p:spPr>
          <a:xfrm>
            <a:off x="838200" y="365125"/>
            <a:ext cx="10515600" cy="1325563"/>
          </a:xfrm>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4.</a:t>
            </a:r>
            <a:r>
              <a:rPr lang="zh-CN" altLang="en-US" sz="4400" b="1" dirty="0">
                <a:solidFill>
                  <a:srgbClr val="0000FF"/>
                </a:solidFill>
                <a:effectLst/>
                <a:latin typeface="黑体" panose="02010609060101010101" pitchFamily="49" charset="-122"/>
                <a:ea typeface="黑体" panose="02010609060101010101" pitchFamily="49" charset="-122"/>
              </a:rPr>
              <a:t>推理算法</a:t>
            </a:r>
            <a:endParaRPr lang="zh-CN" altLang="en-US" dirty="0">
              <a:solidFill>
                <a:srgbClr val="C00000"/>
              </a:solidFill>
            </a:endParaRPr>
          </a:p>
        </p:txBody>
      </p:sp>
    </p:spTree>
    <p:extLst>
      <p:ext uri="{BB962C8B-B14F-4D97-AF65-F5344CB8AC3E}">
        <p14:creationId xmlns:p14="http://schemas.microsoft.com/office/powerpoint/2010/main" val="1803022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420916" y="1535339"/>
            <a:ext cx="11321142" cy="4884664"/>
          </a:xfrm>
        </p:spPr>
        <p:txBody>
          <a:bodyPr>
            <a:noAutofit/>
          </a:bodyPr>
          <a:lstStyle/>
          <a:p>
            <a:pPr marL="0" indent="0" algn="just">
              <a:lnSpc>
                <a:spcPct val="120000"/>
              </a:lnSpc>
              <a:spcBef>
                <a:spcPts val="0"/>
              </a:spcBef>
              <a:buNone/>
              <a:tabLst>
                <a:tab pos="266700" algn="l"/>
              </a:tabLst>
            </a:pPr>
            <a:r>
              <a:rPr lang="zh-CN" altLang="en-US" sz="2000" b="1" kern="100" dirty="0">
                <a:solidFill>
                  <a:srgbClr val="C00000"/>
                </a:solidFill>
                <a:effectLst/>
                <a:latin typeface="微软雅黑" panose="020B0503020204020204" pitchFamily="34" charset="-122"/>
                <a:ea typeface="微软雅黑" panose="020B0503020204020204" pitchFamily="34" charset="-122"/>
              </a:rPr>
              <a:t>⑸ 知识库</a:t>
            </a:r>
          </a:p>
          <a:p>
            <a:pPr marL="0" indent="0" algn="just">
              <a:lnSpc>
                <a:spcPct val="120000"/>
              </a:lnSpc>
              <a:spcBef>
                <a:spcPts val="0"/>
              </a:spcBef>
              <a:buNone/>
              <a:tabLst>
                <a:tab pos="266700" algn="l"/>
              </a:tabLst>
            </a:pPr>
            <a:r>
              <a:rPr lang="en-US" altLang="zh-CN" sz="2000" b="1" kern="100" dirty="0" err="1">
                <a:effectLst/>
                <a:latin typeface="微软雅黑" panose="020B0503020204020204" pitchFamily="34" charset="-122"/>
                <a:ea typeface="微软雅黑" panose="020B0503020204020204" pitchFamily="34" charset="-122"/>
              </a:rPr>
              <a:t>R10</a:t>
            </a:r>
            <a:r>
              <a:rPr lang="zh-CN" altLang="en-US" sz="2000" b="1" kern="100" dirty="0">
                <a:effectLst/>
                <a:latin typeface="微软雅黑" panose="020B0503020204020204" pitchFamily="34" charset="-122"/>
                <a:ea typeface="微软雅黑" panose="020B0503020204020204" pitchFamily="34" charset="-122"/>
              </a:rPr>
              <a:t>：如果  某动物是哺乳动物（</a:t>
            </a:r>
            <a:r>
              <a:rPr lang="en-US" altLang="zh-CN" sz="2000" b="1" kern="100" dirty="0" err="1">
                <a:effectLst/>
                <a:latin typeface="微软雅黑" panose="020B0503020204020204" pitchFamily="34" charset="-122"/>
                <a:ea typeface="微软雅黑" panose="020B0503020204020204" pitchFamily="34" charset="-122"/>
              </a:rPr>
              <a:t>M1</a:t>
            </a:r>
            <a:r>
              <a:rPr lang="zh-CN" altLang="en-US" sz="2000" b="1" kern="100" dirty="0">
                <a:effectLst/>
                <a:latin typeface="微软雅黑" panose="020B0503020204020204" pitchFamily="34" charset="-122"/>
                <a:ea typeface="微软雅黑" panose="020B0503020204020204" pitchFamily="34" charset="-122"/>
              </a:rPr>
              <a:t>），且是食肉动物（</a:t>
            </a:r>
            <a:r>
              <a:rPr lang="en-US" altLang="zh-CN" sz="2000" b="1" kern="100" dirty="0" err="1">
                <a:effectLst/>
                <a:latin typeface="微软雅黑" panose="020B0503020204020204" pitchFamily="34" charset="-122"/>
                <a:ea typeface="微软雅黑" panose="020B0503020204020204" pitchFamily="34" charset="-122"/>
              </a:rPr>
              <a:t>M2</a:t>
            </a:r>
            <a:r>
              <a:rPr lang="zh-CN" altLang="en-US" sz="2000" b="1" kern="100" dirty="0">
                <a:effectLst/>
                <a:latin typeface="微软雅黑" panose="020B0503020204020204" pitchFamily="34" charset="-122"/>
                <a:ea typeface="微软雅黑" panose="020B0503020204020204" pitchFamily="34" charset="-122"/>
              </a:rPr>
              <a:t>）， 且黄褐色（</a:t>
            </a:r>
            <a:r>
              <a:rPr lang="en-US" altLang="zh-CN" sz="2000" b="1" kern="100" dirty="0" err="1">
                <a:effectLst/>
                <a:latin typeface="微软雅黑" panose="020B0503020204020204" pitchFamily="34" charset="-122"/>
                <a:ea typeface="微软雅黑" panose="020B0503020204020204" pitchFamily="34" charset="-122"/>
              </a:rPr>
              <a:t>F12</a:t>
            </a:r>
            <a:r>
              <a:rPr lang="zh-CN" altLang="en-US" sz="2000" b="1" kern="100" dirty="0">
                <a:effectLst/>
                <a:latin typeface="微软雅黑" panose="020B0503020204020204" pitchFamily="34" charset="-122"/>
                <a:ea typeface="微软雅黑" panose="020B0503020204020204" pitchFamily="34" charset="-122"/>
              </a:rPr>
              <a:t>），且有黑色条纹（</a:t>
            </a:r>
            <a:r>
              <a:rPr lang="en-US" altLang="zh-CN" sz="2000" b="1" kern="100" dirty="0" err="1">
                <a:effectLst/>
                <a:latin typeface="微软雅黑" panose="020B0503020204020204" pitchFamily="34" charset="-122"/>
                <a:ea typeface="微软雅黑" panose="020B0503020204020204" pitchFamily="34" charset="-122"/>
              </a:rPr>
              <a:t>F14</a:t>
            </a:r>
            <a:r>
              <a:rPr lang="zh-CN" altLang="en-US" sz="2000" b="1" kern="100" dirty="0">
                <a:effectLst/>
                <a:latin typeface="微软雅黑" panose="020B0503020204020204" pitchFamily="34" charset="-122"/>
                <a:ea typeface="微软雅黑" panose="020B0503020204020204" pitchFamily="34" charset="-122"/>
              </a:rPr>
              <a:t>） 则    该动物是虎（</a:t>
            </a:r>
            <a:r>
              <a:rPr lang="en-US" altLang="zh-CN" sz="2000" b="1" kern="100" dirty="0" err="1">
                <a:effectLst/>
                <a:latin typeface="微软雅黑" panose="020B0503020204020204" pitchFamily="34" charset="-122"/>
                <a:ea typeface="微软雅黑" panose="020B0503020204020204" pitchFamily="34" charset="-122"/>
              </a:rPr>
              <a:t>H2</a:t>
            </a:r>
            <a:r>
              <a:rPr lang="zh-CN" altLang="en-US" sz="2000" b="1" kern="100" dirty="0">
                <a:effectLst/>
                <a:latin typeface="微软雅黑" panose="020B0503020204020204" pitchFamily="34" charset="-122"/>
                <a:ea typeface="微软雅黑" panose="020B0503020204020204" pitchFamily="34" charset="-122"/>
              </a:rPr>
              <a:t>）</a:t>
            </a:r>
          </a:p>
          <a:p>
            <a:pPr marL="0" indent="0" algn="just">
              <a:lnSpc>
                <a:spcPct val="120000"/>
              </a:lnSpc>
              <a:spcBef>
                <a:spcPts val="0"/>
              </a:spcBef>
              <a:buNone/>
              <a:tabLst>
                <a:tab pos="266700" algn="l"/>
              </a:tabLst>
            </a:pPr>
            <a:r>
              <a:rPr lang="en-US" altLang="zh-CN" sz="2000" b="1" kern="100" dirty="0" err="1">
                <a:effectLst/>
                <a:latin typeface="微软雅黑" panose="020B0503020204020204" pitchFamily="34" charset="-122"/>
                <a:ea typeface="微软雅黑" panose="020B0503020204020204" pitchFamily="34" charset="-122"/>
              </a:rPr>
              <a:t>R11</a:t>
            </a:r>
            <a:r>
              <a:rPr lang="zh-CN" altLang="en-US" sz="2000" b="1" kern="100" dirty="0">
                <a:effectLst/>
                <a:latin typeface="微软雅黑" panose="020B0503020204020204" pitchFamily="34" charset="-122"/>
                <a:ea typeface="微软雅黑" panose="020B0503020204020204" pitchFamily="34" charset="-122"/>
              </a:rPr>
              <a:t>：如果  某动物是有蹄类哺乳动物（</a:t>
            </a:r>
            <a:r>
              <a:rPr lang="en-US" altLang="zh-CN" sz="2000" b="1" kern="100" dirty="0" err="1">
                <a:effectLst/>
                <a:latin typeface="微软雅黑" panose="020B0503020204020204" pitchFamily="34" charset="-122"/>
                <a:ea typeface="微软雅黑" panose="020B0503020204020204" pitchFamily="34" charset="-122"/>
              </a:rPr>
              <a:t>M3</a:t>
            </a:r>
            <a:r>
              <a:rPr lang="zh-CN" altLang="en-US" sz="2000" b="1" kern="100" dirty="0">
                <a:effectLst/>
                <a:latin typeface="微软雅黑" panose="020B0503020204020204" pitchFamily="34" charset="-122"/>
                <a:ea typeface="微软雅黑" panose="020B0503020204020204" pitchFamily="34" charset="-122"/>
              </a:rPr>
              <a:t>），且有长脖子（</a:t>
            </a:r>
            <a:r>
              <a:rPr lang="en-US" altLang="zh-CN" sz="2000" b="1" kern="100" dirty="0" err="1">
                <a:effectLst/>
                <a:latin typeface="微软雅黑" panose="020B0503020204020204" pitchFamily="34" charset="-122"/>
                <a:ea typeface="微软雅黑" panose="020B0503020204020204" pitchFamily="34" charset="-122"/>
              </a:rPr>
              <a:t>F15</a:t>
            </a:r>
            <a:r>
              <a:rPr lang="zh-CN" altLang="en-US" sz="2000" b="1" kern="100" dirty="0">
                <a:effectLst/>
                <a:latin typeface="微软雅黑" panose="020B0503020204020204" pitchFamily="34" charset="-122"/>
                <a:ea typeface="微软雅黑" panose="020B0503020204020204" pitchFamily="34" charset="-122"/>
              </a:rPr>
              <a:t>），且有长腿（</a:t>
            </a:r>
            <a:r>
              <a:rPr lang="en-US" altLang="zh-CN" sz="2000" b="1" kern="100" dirty="0" err="1">
                <a:effectLst/>
                <a:latin typeface="微软雅黑" panose="020B0503020204020204" pitchFamily="34" charset="-122"/>
                <a:ea typeface="微软雅黑" panose="020B0503020204020204" pitchFamily="34" charset="-122"/>
              </a:rPr>
              <a:t>F16</a:t>
            </a:r>
            <a:r>
              <a:rPr lang="zh-CN" altLang="en-US" sz="2000" b="1" kern="100" dirty="0">
                <a:effectLst/>
                <a:latin typeface="微软雅黑" panose="020B0503020204020204" pitchFamily="34" charset="-122"/>
                <a:ea typeface="微软雅黑" panose="020B0503020204020204" pitchFamily="34" charset="-122"/>
              </a:rPr>
              <a:t>），且有暗斑（</a:t>
            </a:r>
            <a:r>
              <a:rPr lang="en-US" altLang="zh-CN" sz="2000" b="1" kern="100" dirty="0" err="1">
                <a:effectLst/>
                <a:latin typeface="微软雅黑" panose="020B0503020204020204" pitchFamily="34" charset="-122"/>
                <a:ea typeface="微软雅黑" panose="020B0503020204020204" pitchFamily="34" charset="-122"/>
              </a:rPr>
              <a:t>F13</a:t>
            </a:r>
            <a:r>
              <a:rPr lang="zh-CN" altLang="en-US" sz="2000" b="1" kern="100" dirty="0">
                <a:effectLst/>
                <a:latin typeface="微软雅黑" panose="020B0503020204020204" pitchFamily="34" charset="-122"/>
                <a:ea typeface="微软雅黑" panose="020B0503020204020204" pitchFamily="34" charset="-122"/>
              </a:rPr>
              <a:t>）      则    该动物是长颈鹿（</a:t>
            </a:r>
            <a:r>
              <a:rPr lang="en-US" altLang="zh-CN" sz="2000" b="1" kern="100" dirty="0" err="1">
                <a:effectLst/>
                <a:latin typeface="微软雅黑" panose="020B0503020204020204" pitchFamily="34" charset="-122"/>
                <a:ea typeface="微软雅黑" panose="020B0503020204020204" pitchFamily="34" charset="-122"/>
              </a:rPr>
              <a:t>H3</a:t>
            </a:r>
            <a:r>
              <a:rPr lang="zh-CN" altLang="en-US" sz="2000" b="1" kern="100" dirty="0">
                <a:effectLst/>
                <a:latin typeface="微软雅黑" panose="020B0503020204020204" pitchFamily="34" charset="-122"/>
                <a:ea typeface="微软雅黑" panose="020B0503020204020204" pitchFamily="34" charset="-122"/>
              </a:rPr>
              <a:t>）</a:t>
            </a:r>
          </a:p>
          <a:p>
            <a:pPr marL="0" indent="0" algn="just">
              <a:lnSpc>
                <a:spcPct val="120000"/>
              </a:lnSpc>
              <a:spcBef>
                <a:spcPts val="0"/>
              </a:spcBef>
              <a:buNone/>
              <a:tabLst>
                <a:tab pos="266700" algn="l"/>
              </a:tabLst>
            </a:pPr>
            <a:r>
              <a:rPr lang="en-US" altLang="zh-CN" sz="2000" b="1" kern="100" dirty="0" err="1">
                <a:effectLst/>
                <a:latin typeface="微软雅黑" panose="020B0503020204020204" pitchFamily="34" charset="-122"/>
                <a:ea typeface="微软雅黑" panose="020B0503020204020204" pitchFamily="34" charset="-122"/>
              </a:rPr>
              <a:t>R12</a:t>
            </a:r>
            <a:r>
              <a:rPr lang="zh-CN" altLang="en-US" sz="2000" b="1" kern="100" dirty="0">
                <a:effectLst/>
                <a:latin typeface="微软雅黑" panose="020B0503020204020204" pitchFamily="34" charset="-122"/>
                <a:ea typeface="微软雅黑" panose="020B0503020204020204" pitchFamily="34" charset="-122"/>
              </a:rPr>
              <a:t>：如果  某动物是有蹄类哺乳动物（</a:t>
            </a:r>
            <a:r>
              <a:rPr lang="en-US" altLang="zh-CN" sz="2000" b="1" kern="100" dirty="0" err="1">
                <a:effectLst/>
                <a:latin typeface="微软雅黑" panose="020B0503020204020204" pitchFamily="34" charset="-122"/>
                <a:ea typeface="微软雅黑" panose="020B0503020204020204" pitchFamily="34" charset="-122"/>
              </a:rPr>
              <a:t>M3</a:t>
            </a:r>
            <a:r>
              <a:rPr lang="zh-CN" altLang="en-US" sz="2000" b="1" kern="100" dirty="0">
                <a:effectLst/>
                <a:latin typeface="微软雅黑" panose="020B0503020204020204" pitchFamily="34" charset="-122"/>
                <a:ea typeface="微软雅黑" panose="020B0503020204020204" pitchFamily="34" charset="-122"/>
              </a:rPr>
              <a:t>），且有黑条纹（</a:t>
            </a:r>
            <a:r>
              <a:rPr lang="en-US" altLang="zh-CN" sz="2000" b="1" kern="100" dirty="0" err="1">
                <a:effectLst/>
                <a:latin typeface="微软雅黑" panose="020B0503020204020204" pitchFamily="34" charset="-122"/>
                <a:ea typeface="微软雅黑" panose="020B0503020204020204" pitchFamily="34" charset="-122"/>
              </a:rPr>
              <a:t>F14</a:t>
            </a:r>
            <a:r>
              <a:rPr lang="zh-CN" altLang="en-US" sz="2000" b="1" kern="100" dirty="0">
                <a:effectLst/>
                <a:latin typeface="微软雅黑" panose="020B0503020204020204" pitchFamily="34" charset="-122"/>
                <a:ea typeface="微软雅黑" panose="020B0503020204020204" pitchFamily="34" charset="-122"/>
              </a:rPr>
              <a:t>）      则    该动物是斑马（</a:t>
            </a:r>
            <a:r>
              <a:rPr lang="en-US" altLang="zh-CN" sz="2000" b="1" kern="100" dirty="0" err="1">
                <a:effectLst/>
                <a:latin typeface="微软雅黑" panose="020B0503020204020204" pitchFamily="34" charset="-122"/>
                <a:ea typeface="微软雅黑" panose="020B0503020204020204" pitchFamily="34" charset="-122"/>
              </a:rPr>
              <a:t>H4</a:t>
            </a:r>
            <a:r>
              <a:rPr lang="zh-CN" altLang="en-US" sz="2000" b="1" kern="100" dirty="0">
                <a:effectLst/>
                <a:latin typeface="微软雅黑" panose="020B0503020204020204" pitchFamily="34" charset="-122"/>
                <a:ea typeface="微软雅黑" panose="020B0503020204020204" pitchFamily="34" charset="-122"/>
              </a:rPr>
              <a:t>）</a:t>
            </a:r>
          </a:p>
          <a:p>
            <a:pPr marL="0" indent="0" algn="just">
              <a:lnSpc>
                <a:spcPct val="120000"/>
              </a:lnSpc>
              <a:spcBef>
                <a:spcPts val="0"/>
              </a:spcBef>
              <a:buNone/>
              <a:tabLst>
                <a:tab pos="266700" algn="l"/>
              </a:tabLst>
            </a:pPr>
            <a:r>
              <a:rPr lang="en-US" altLang="zh-CN" sz="2000" b="1" kern="100" dirty="0" err="1">
                <a:effectLst/>
                <a:latin typeface="微软雅黑" panose="020B0503020204020204" pitchFamily="34" charset="-122"/>
                <a:ea typeface="微软雅黑" panose="020B0503020204020204" pitchFamily="34" charset="-122"/>
              </a:rPr>
              <a:t>R13</a:t>
            </a:r>
            <a:r>
              <a:rPr lang="zh-CN" altLang="en-US" sz="2000" b="1" kern="100" dirty="0">
                <a:effectLst/>
                <a:latin typeface="微软雅黑" panose="020B0503020204020204" pitchFamily="34" charset="-122"/>
                <a:ea typeface="微软雅黑" panose="020B0503020204020204" pitchFamily="34" charset="-122"/>
              </a:rPr>
              <a:t>：如果  某动物是鸟（</a:t>
            </a:r>
            <a:r>
              <a:rPr lang="en-US" altLang="zh-CN" sz="2000" b="1" kern="100" dirty="0" err="1">
                <a:effectLst/>
                <a:latin typeface="微软雅黑" panose="020B0503020204020204" pitchFamily="34" charset="-122"/>
                <a:ea typeface="微软雅黑" panose="020B0503020204020204" pitchFamily="34" charset="-122"/>
              </a:rPr>
              <a:t>M4</a:t>
            </a:r>
            <a:r>
              <a:rPr lang="zh-CN" altLang="en-US" sz="2000" b="1" kern="100" dirty="0">
                <a:effectLst/>
                <a:latin typeface="微软雅黑" panose="020B0503020204020204" pitchFamily="34" charset="-122"/>
                <a:ea typeface="微软雅黑" panose="020B0503020204020204" pitchFamily="34" charset="-122"/>
              </a:rPr>
              <a:t>），且不会飞（</a:t>
            </a:r>
            <a:r>
              <a:rPr lang="en-US" altLang="zh-CN" sz="2000" b="1" kern="100" dirty="0" err="1">
                <a:effectLst/>
                <a:latin typeface="微软雅黑" panose="020B0503020204020204" pitchFamily="34" charset="-122"/>
                <a:ea typeface="微软雅黑" panose="020B0503020204020204" pitchFamily="34" charset="-122"/>
              </a:rPr>
              <a:t>F17</a:t>
            </a:r>
            <a:r>
              <a:rPr lang="zh-CN" altLang="en-US" sz="2000" b="1" kern="100" dirty="0">
                <a:effectLst/>
                <a:latin typeface="微软雅黑" panose="020B0503020204020204" pitchFamily="34" charset="-122"/>
                <a:ea typeface="微软雅黑" panose="020B0503020204020204" pitchFamily="34" charset="-122"/>
              </a:rPr>
              <a:t>），且有长脖子（</a:t>
            </a:r>
            <a:r>
              <a:rPr lang="en-US" altLang="zh-CN" sz="2000" b="1" kern="100" dirty="0" err="1">
                <a:effectLst/>
                <a:latin typeface="微软雅黑" panose="020B0503020204020204" pitchFamily="34" charset="-122"/>
                <a:ea typeface="微软雅黑" panose="020B0503020204020204" pitchFamily="34" charset="-122"/>
              </a:rPr>
              <a:t>F15</a:t>
            </a:r>
            <a:r>
              <a:rPr lang="zh-CN" altLang="en-US" sz="2000" b="1" kern="100" dirty="0">
                <a:effectLst/>
                <a:latin typeface="微软雅黑" panose="020B0503020204020204" pitchFamily="34" charset="-122"/>
                <a:ea typeface="微软雅黑" panose="020B0503020204020204" pitchFamily="34" charset="-122"/>
              </a:rPr>
              <a:t>），且有长腿（</a:t>
            </a:r>
            <a:r>
              <a:rPr lang="en-US" altLang="zh-CN" sz="2000" b="1" kern="100" dirty="0" err="1">
                <a:effectLst/>
                <a:latin typeface="微软雅黑" panose="020B0503020204020204" pitchFamily="34" charset="-122"/>
                <a:ea typeface="微软雅黑" panose="020B0503020204020204" pitchFamily="34" charset="-122"/>
              </a:rPr>
              <a:t>F16</a:t>
            </a:r>
            <a:r>
              <a:rPr lang="zh-CN" altLang="en-US" sz="2000" b="1" kern="100" dirty="0">
                <a:effectLst/>
                <a:latin typeface="微软雅黑" panose="020B0503020204020204" pitchFamily="34" charset="-122"/>
                <a:ea typeface="微软雅黑" panose="020B0503020204020204" pitchFamily="34" charset="-122"/>
              </a:rPr>
              <a:t>），且是黑白色（</a:t>
            </a:r>
            <a:r>
              <a:rPr lang="en-US" altLang="zh-CN" sz="2000" b="1" kern="100" dirty="0" err="1">
                <a:effectLst/>
                <a:latin typeface="微软雅黑" panose="020B0503020204020204" pitchFamily="34" charset="-122"/>
                <a:ea typeface="微软雅黑" panose="020B0503020204020204" pitchFamily="34" charset="-122"/>
              </a:rPr>
              <a:t>F18</a:t>
            </a:r>
            <a:r>
              <a:rPr lang="zh-CN" altLang="en-US" sz="2000" b="1" kern="100" dirty="0">
                <a:effectLst/>
                <a:latin typeface="微软雅黑" panose="020B0503020204020204" pitchFamily="34" charset="-122"/>
                <a:ea typeface="微软雅黑" panose="020B0503020204020204" pitchFamily="34" charset="-122"/>
              </a:rPr>
              <a:t>）   则    该动物是鸵鸟（</a:t>
            </a:r>
            <a:r>
              <a:rPr lang="en-US" altLang="zh-CN" sz="2000" b="1" kern="100" dirty="0" err="1">
                <a:effectLst/>
                <a:latin typeface="微软雅黑" panose="020B0503020204020204" pitchFamily="34" charset="-122"/>
                <a:ea typeface="微软雅黑" panose="020B0503020204020204" pitchFamily="34" charset="-122"/>
              </a:rPr>
              <a:t>H5</a:t>
            </a:r>
            <a:r>
              <a:rPr lang="zh-CN" altLang="en-US" sz="2000" b="1" kern="100" dirty="0">
                <a:effectLst/>
                <a:latin typeface="微软雅黑" panose="020B0503020204020204" pitchFamily="34" charset="-122"/>
                <a:ea typeface="微软雅黑" panose="020B0503020204020204" pitchFamily="34" charset="-122"/>
              </a:rPr>
              <a:t>）</a:t>
            </a:r>
          </a:p>
          <a:p>
            <a:pPr marL="0" indent="0" algn="just">
              <a:lnSpc>
                <a:spcPct val="120000"/>
              </a:lnSpc>
              <a:spcBef>
                <a:spcPts val="0"/>
              </a:spcBef>
              <a:buNone/>
              <a:tabLst>
                <a:tab pos="266700" algn="l"/>
              </a:tabLst>
            </a:pPr>
            <a:r>
              <a:rPr lang="en-US" altLang="zh-CN" sz="2000" b="1" kern="100" dirty="0" err="1">
                <a:effectLst/>
                <a:latin typeface="微软雅黑" panose="020B0503020204020204" pitchFamily="34" charset="-122"/>
                <a:ea typeface="微软雅黑" panose="020B0503020204020204" pitchFamily="34" charset="-122"/>
              </a:rPr>
              <a:t>R14</a:t>
            </a:r>
            <a:r>
              <a:rPr lang="zh-CN" altLang="en-US" sz="2000" b="1" kern="100" dirty="0">
                <a:effectLst/>
                <a:latin typeface="微软雅黑" panose="020B0503020204020204" pitchFamily="34" charset="-122"/>
                <a:ea typeface="微软雅黑" panose="020B0503020204020204" pitchFamily="34" charset="-122"/>
              </a:rPr>
              <a:t>：如果  某动物是鸟（</a:t>
            </a:r>
            <a:r>
              <a:rPr lang="en-US" altLang="zh-CN" sz="2000" b="1" kern="100" dirty="0" err="1">
                <a:effectLst/>
                <a:latin typeface="微软雅黑" panose="020B0503020204020204" pitchFamily="34" charset="-122"/>
                <a:ea typeface="微软雅黑" panose="020B0503020204020204" pitchFamily="34" charset="-122"/>
              </a:rPr>
              <a:t>M4</a:t>
            </a:r>
            <a:r>
              <a:rPr lang="zh-CN" altLang="en-US" sz="2000" b="1" kern="100" dirty="0">
                <a:effectLst/>
                <a:latin typeface="微软雅黑" panose="020B0503020204020204" pitchFamily="34" charset="-122"/>
                <a:ea typeface="微软雅黑" panose="020B0503020204020204" pitchFamily="34" charset="-122"/>
              </a:rPr>
              <a:t>），且不会飞（</a:t>
            </a:r>
            <a:r>
              <a:rPr lang="en-US" altLang="zh-CN" sz="2000" b="1" kern="100" dirty="0" err="1">
                <a:effectLst/>
                <a:latin typeface="微软雅黑" panose="020B0503020204020204" pitchFamily="34" charset="-122"/>
                <a:ea typeface="微软雅黑" panose="020B0503020204020204" pitchFamily="34" charset="-122"/>
              </a:rPr>
              <a:t>F17</a:t>
            </a:r>
            <a:r>
              <a:rPr lang="zh-CN" altLang="en-US" sz="2000" b="1" kern="100" dirty="0">
                <a:effectLst/>
                <a:latin typeface="微软雅黑" panose="020B0503020204020204" pitchFamily="34" charset="-122"/>
                <a:ea typeface="微软雅黑" panose="020B0503020204020204" pitchFamily="34" charset="-122"/>
              </a:rPr>
              <a:t>），且会游泳（</a:t>
            </a:r>
            <a:r>
              <a:rPr lang="en-US" altLang="zh-CN" sz="2000" b="1" kern="100" dirty="0" err="1">
                <a:effectLst/>
                <a:latin typeface="微软雅黑" panose="020B0503020204020204" pitchFamily="34" charset="-122"/>
                <a:ea typeface="微软雅黑" panose="020B0503020204020204" pitchFamily="34" charset="-122"/>
              </a:rPr>
              <a:t>F19</a:t>
            </a:r>
            <a:r>
              <a:rPr lang="zh-CN" altLang="en-US" sz="2000" b="1" kern="100" dirty="0">
                <a:effectLst/>
                <a:latin typeface="微软雅黑" panose="020B0503020204020204" pitchFamily="34" charset="-122"/>
                <a:ea typeface="微软雅黑" panose="020B0503020204020204" pitchFamily="34" charset="-122"/>
              </a:rPr>
              <a:t>）， 且是黑白色（</a:t>
            </a:r>
            <a:r>
              <a:rPr lang="en-US" altLang="zh-CN" sz="2000" b="1" kern="100" dirty="0" err="1">
                <a:effectLst/>
                <a:latin typeface="微软雅黑" panose="020B0503020204020204" pitchFamily="34" charset="-122"/>
                <a:ea typeface="微软雅黑" panose="020B0503020204020204" pitchFamily="34" charset="-122"/>
              </a:rPr>
              <a:t>F18</a:t>
            </a:r>
            <a:r>
              <a:rPr lang="zh-CN" altLang="en-US" sz="2000" b="1" kern="100" dirty="0">
                <a:effectLst/>
                <a:latin typeface="微软雅黑" panose="020B0503020204020204" pitchFamily="34" charset="-122"/>
                <a:ea typeface="微软雅黑" panose="020B0503020204020204" pitchFamily="34" charset="-122"/>
              </a:rPr>
              <a:t>）      则    该动物是企鹅（</a:t>
            </a:r>
            <a:r>
              <a:rPr lang="en-US" altLang="zh-CN" sz="2000" b="1" kern="100" dirty="0" err="1">
                <a:effectLst/>
                <a:latin typeface="微软雅黑" panose="020B0503020204020204" pitchFamily="34" charset="-122"/>
                <a:ea typeface="微软雅黑" panose="020B0503020204020204" pitchFamily="34" charset="-122"/>
              </a:rPr>
              <a:t>H6</a:t>
            </a:r>
            <a:r>
              <a:rPr lang="zh-CN" altLang="en-US" sz="2000" b="1" kern="100" dirty="0">
                <a:effectLst/>
                <a:latin typeface="微软雅黑" panose="020B0503020204020204" pitchFamily="34" charset="-122"/>
                <a:ea typeface="微软雅黑" panose="020B0503020204020204" pitchFamily="34" charset="-122"/>
              </a:rPr>
              <a:t>）</a:t>
            </a:r>
          </a:p>
          <a:p>
            <a:pPr marL="0" indent="0" algn="just">
              <a:lnSpc>
                <a:spcPct val="120000"/>
              </a:lnSpc>
              <a:spcBef>
                <a:spcPts val="0"/>
              </a:spcBef>
              <a:buNone/>
              <a:tabLst>
                <a:tab pos="266700" algn="l"/>
              </a:tabLst>
            </a:pPr>
            <a:r>
              <a:rPr lang="en-US" altLang="zh-CN" sz="2000" b="1" kern="100" dirty="0" err="1">
                <a:effectLst/>
                <a:latin typeface="微软雅黑" panose="020B0503020204020204" pitchFamily="34" charset="-122"/>
                <a:ea typeface="微软雅黑" panose="020B0503020204020204" pitchFamily="34" charset="-122"/>
              </a:rPr>
              <a:t>R15</a:t>
            </a:r>
            <a:r>
              <a:rPr lang="zh-CN" altLang="en-US" sz="2000" b="1" kern="100" dirty="0">
                <a:effectLst/>
                <a:latin typeface="微软雅黑" panose="020B0503020204020204" pitchFamily="34" charset="-122"/>
                <a:ea typeface="微软雅黑" panose="020B0503020204020204" pitchFamily="34" charset="-122"/>
              </a:rPr>
              <a:t>：如果  某动物是鸟（</a:t>
            </a:r>
            <a:r>
              <a:rPr lang="en-US" altLang="zh-CN" sz="2000" b="1" kern="100" dirty="0" err="1">
                <a:effectLst/>
                <a:latin typeface="微软雅黑" panose="020B0503020204020204" pitchFamily="34" charset="-122"/>
                <a:ea typeface="微软雅黑" panose="020B0503020204020204" pitchFamily="34" charset="-122"/>
              </a:rPr>
              <a:t>M4</a:t>
            </a:r>
            <a:r>
              <a:rPr lang="zh-CN" altLang="en-US" sz="2000" b="1" kern="100" dirty="0">
                <a:effectLst/>
                <a:latin typeface="微软雅黑" panose="020B0503020204020204" pitchFamily="34" charset="-122"/>
                <a:ea typeface="微软雅黑" panose="020B0503020204020204" pitchFamily="34" charset="-122"/>
              </a:rPr>
              <a:t>），且善飞（</a:t>
            </a:r>
            <a:r>
              <a:rPr lang="en-US" altLang="zh-CN" sz="2000" b="1" kern="100" dirty="0" err="1">
                <a:effectLst/>
                <a:latin typeface="微软雅黑" panose="020B0503020204020204" pitchFamily="34" charset="-122"/>
                <a:ea typeface="微软雅黑" panose="020B0503020204020204" pitchFamily="34" charset="-122"/>
              </a:rPr>
              <a:t>F20</a:t>
            </a:r>
            <a:r>
              <a:rPr lang="zh-CN" altLang="en-US" sz="2000" b="1" kern="100" dirty="0">
                <a:effectLst/>
                <a:latin typeface="微软雅黑" panose="020B0503020204020204" pitchFamily="34" charset="-122"/>
                <a:ea typeface="微软雅黑" panose="020B0503020204020204" pitchFamily="34" charset="-122"/>
              </a:rPr>
              <a:t>）      则    该动物是信天翁（</a:t>
            </a:r>
            <a:r>
              <a:rPr lang="en-US" altLang="zh-CN" sz="2000" b="1" kern="100" dirty="0" err="1">
                <a:effectLst/>
                <a:latin typeface="微软雅黑" panose="020B0503020204020204" pitchFamily="34" charset="-122"/>
                <a:ea typeface="微软雅黑" panose="020B0503020204020204" pitchFamily="34" charset="-122"/>
              </a:rPr>
              <a:t>H7</a:t>
            </a:r>
            <a:r>
              <a:rPr lang="zh-CN" altLang="en-US" sz="2000" b="1" kern="100" dirty="0">
                <a:effectLst/>
                <a:latin typeface="微软雅黑" panose="020B0503020204020204" pitchFamily="34" charset="-122"/>
                <a:ea typeface="微软雅黑" panose="020B0503020204020204" pitchFamily="34" charset="-122"/>
              </a:rPr>
              <a:t>）</a:t>
            </a:r>
          </a:p>
          <a:p>
            <a:pPr marL="0" indent="0" algn="just">
              <a:lnSpc>
                <a:spcPct val="120000"/>
              </a:lnSpc>
              <a:spcBef>
                <a:spcPts val="0"/>
              </a:spcBef>
              <a:buNone/>
              <a:tabLst>
                <a:tab pos="266700" algn="l"/>
              </a:tabLst>
            </a:pPr>
            <a:endParaRPr lang="zh-CN" altLang="zh-CN" sz="2000" b="1" kern="100" dirty="0">
              <a:effectLst/>
              <a:latin typeface="微软雅黑" panose="020B0503020204020204" pitchFamily="34" charset="-122"/>
              <a:ea typeface="微软雅黑" panose="020B0503020204020204" pitchFamily="34" charset="-122"/>
            </a:endParaRPr>
          </a:p>
          <a:p>
            <a:pPr marL="0" indent="0" algn="just">
              <a:lnSpc>
                <a:spcPct val="120000"/>
              </a:lnSpc>
              <a:spcBef>
                <a:spcPts val="0"/>
              </a:spcBef>
              <a:buNone/>
            </a:pPr>
            <a:endParaRPr lang="zh-CN" altLang="zh-CN" sz="2000" b="1" kern="100" dirty="0">
              <a:effectLst/>
              <a:latin typeface="微软雅黑" panose="020B0503020204020204" pitchFamily="34" charset="-122"/>
              <a:ea typeface="微软雅黑" panose="020B0503020204020204" pitchFamily="34" charset="-122"/>
            </a:endParaRPr>
          </a:p>
        </p:txBody>
      </p:sp>
      <p:sp>
        <p:nvSpPr>
          <p:cNvPr id="6" name="标题 1">
            <a:extLst>
              <a:ext uri="{FF2B5EF4-FFF2-40B4-BE49-F238E27FC236}">
                <a16:creationId xmlns:a16="http://schemas.microsoft.com/office/drawing/2014/main" id="{7D15252C-A3C0-417F-888B-E0FC335BB0E8}"/>
              </a:ext>
            </a:extLst>
          </p:cNvPr>
          <p:cNvSpPr>
            <a:spLocks noGrp="1"/>
          </p:cNvSpPr>
          <p:nvPr>
            <p:ph type="title"/>
          </p:nvPr>
        </p:nvSpPr>
        <p:spPr>
          <a:xfrm>
            <a:off x="838200" y="365125"/>
            <a:ext cx="10515600" cy="1325563"/>
          </a:xfrm>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4.</a:t>
            </a:r>
            <a:r>
              <a:rPr lang="zh-CN" altLang="en-US" sz="4400" b="1" dirty="0">
                <a:solidFill>
                  <a:srgbClr val="0000FF"/>
                </a:solidFill>
                <a:effectLst/>
                <a:latin typeface="黑体" panose="02010609060101010101" pitchFamily="49" charset="-122"/>
                <a:ea typeface="黑体" panose="02010609060101010101" pitchFamily="49" charset="-122"/>
              </a:rPr>
              <a:t>推理算法</a:t>
            </a:r>
            <a:endParaRPr lang="zh-CN" altLang="en-US" dirty="0">
              <a:solidFill>
                <a:srgbClr val="C00000"/>
              </a:solidFill>
            </a:endParaRPr>
          </a:p>
        </p:txBody>
      </p:sp>
    </p:spTree>
    <p:extLst>
      <p:ext uri="{BB962C8B-B14F-4D97-AF65-F5344CB8AC3E}">
        <p14:creationId xmlns:p14="http://schemas.microsoft.com/office/powerpoint/2010/main" val="3318892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170543" y="1774825"/>
            <a:ext cx="10515600" cy="4884664"/>
          </a:xfrm>
        </p:spPr>
        <p:txBody>
          <a:bodyPr>
            <a:normAutofit/>
          </a:bodyPr>
          <a:lstStyle/>
          <a:p>
            <a:pPr marL="0" indent="0" algn="just">
              <a:lnSpc>
                <a:spcPct val="150000"/>
              </a:lnSpc>
              <a:buNone/>
              <a:tabLst>
                <a:tab pos="266700" algn="l"/>
              </a:tabLst>
            </a:pPr>
            <a:r>
              <a:rPr lang="zh-CN" altLang="zh-CN" sz="2400" b="1" kern="100" dirty="0">
                <a:effectLst/>
                <a:latin typeface="微软雅黑" panose="020B0503020204020204" pitchFamily="34" charset="-122"/>
                <a:ea typeface="微软雅黑" panose="020B0503020204020204" pitchFamily="34" charset="-122"/>
                <a:cs typeface="Times New Roman" panose="02020603050405020304" pitchFamily="18" charset="0"/>
              </a:rPr>
              <a:t>⑹</a:t>
            </a:r>
            <a:r>
              <a:rPr lang="zh-CN" altLang="zh-CN" sz="2400" b="1" kern="100" dirty="0">
                <a:effectLst/>
                <a:latin typeface="微软雅黑" panose="020B0503020204020204" pitchFamily="34" charset="-122"/>
                <a:ea typeface="微软雅黑" panose="020B0503020204020204" pitchFamily="34" charset="-122"/>
              </a:rPr>
              <a:t> </a:t>
            </a:r>
            <a:r>
              <a:rPr lang="en-US" altLang="zh-CN" sz="2400" b="1" kern="100" dirty="0">
                <a:solidFill>
                  <a:srgbClr val="0000FF"/>
                </a:solidFill>
                <a:effectLst/>
                <a:latin typeface="微软雅黑" panose="020B0503020204020204" pitchFamily="34" charset="-122"/>
                <a:ea typeface="微软雅黑" panose="020B0503020204020204" pitchFamily="34" charset="-122"/>
              </a:rPr>
              <a:t>ANIMAL</a:t>
            </a:r>
            <a:r>
              <a:rPr lang="zh-CN" altLang="zh-CN" sz="24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的</a:t>
            </a:r>
            <a:endParaRPr lang="en-US" altLang="zh-CN" sz="24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indent="0" algn="just">
              <a:lnSpc>
                <a:spcPct val="150000"/>
              </a:lnSpc>
              <a:buNone/>
              <a:tabLst>
                <a:tab pos="266700" algn="l"/>
              </a:tabLst>
            </a:pPr>
            <a:r>
              <a:rPr lang="zh-CN" altLang="zh-CN" sz="24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正向推理网络</a:t>
            </a:r>
            <a:endParaRPr lang="zh-CN" altLang="zh-CN" sz="2400" b="1" kern="100" dirty="0">
              <a:effectLst/>
              <a:latin typeface="微软雅黑" panose="020B0503020204020204" pitchFamily="34" charset="-122"/>
              <a:ea typeface="微软雅黑" panose="020B0503020204020204" pitchFamily="34" charset="-122"/>
            </a:endParaRPr>
          </a:p>
          <a:p>
            <a:pPr marL="0" indent="0" algn="just">
              <a:lnSpc>
                <a:spcPct val="150000"/>
              </a:lnSpc>
              <a:buNone/>
              <a:tabLst>
                <a:tab pos="266700" algn="l"/>
              </a:tabLst>
            </a:pPr>
            <a:r>
              <a:rPr lang="zh-CN" altLang="en-US" sz="2400" b="1" kern="100" dirty="0">
                <a:effectLst/>
                <a:latin typeface="微软雅黑" panose="020B0503020204020204" pitchFamily="34" charset="-122"/>
                <a:ea typeface="微软雅黑" panose="020B0503020204020204" pitchFamily="34" charset="-122"/>
                <a:cs typeface="Times New Roman" panose="02020603050405020304" pitchFamily="18" charset="0"/>
              </a:rPr>
              <a:t>⑺ 正向推理网络中的节点</a:t>
            </a:r>
          </a:p>
          <a:p>
            <a:pPr marL="0" indent="0" algn="just">
              <a:lnSpc>
                <a:spcPct val="150000"/>
              </a:lnSpc>
              <a:buNone/>
              <a:tabLst>
                <a:tab pos="266700" algn="l"/>
              </a:tabLst>
            </a:pPr>
            <a:r>
              <a:rPr lang="zh-CN" altLang="en-US" sz="24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初始事实节点</a:t>
            </a:r>
            <a:r>
              <a:rPr lang="en-US" altLang="zh-CN" sz="24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蓝色</a:t>
            </a:r>
          </a:p>
          <a:p>
            <a:pPr marL="0" indent="0" algn="just">
              <a:lnSpc>
                <a:spcPct val="150000"/>
              </a:lnSpc>
              <a:buNone/>
              <a:tabLst>
                <a:tab pos="266700" algn="l"/>
              </a:tabLst>
            </a:pPr>
            <a:r>
              <a:rPr lang="zh-CN" altLang="en-US" sz="2400" b="1" kern="100" dirty="0">
                <a:solidFill>
                  <a:schemeClr val="accent6">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中间结论节点</a:t>
            </a:r>
            <a:r>
              <a:rPr lang="en-US" altLang="zh-CN" sz="2400" b="1" kern="100" dirty="0">
                <a:solidFill>
                  <a:schemeClr val="accent6">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kern="100" dirty="0">
                <a:solidFill>
                  <a:schemeClr val="accent6">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绿色</a:t>
            </a:r>
          </a:p>
          <a:p>
            <a:pPr marL="0" indent="0" algn="just">
              <a:lnSpc>
                <a:spcPct val="150000"/>
              </a:lnSpc>
              <a:buNone/>
              <a:tabLst>
                <a:tab pos="266700" algn="l"/>
              </a:tabLst>
            </a:pPr>
            <a:r>
              <a:rPr lang="zh-CN" altLang="en-US" sz="2400" b="1" kern="100" dirty="0">
                <a:effectLst/>
                <a:latin typeface="微软雅黑" panose="020B0503020204020204" pitchFamily="34" charset="-122"/>
                <a:ea typeface="微软雅黑" panose="020B0503020204020204" pitchFamily="34" charset="-122"/>
                <a:cs typeface="Times New Roman" panose="02020603050405020304" pitchFamily="18" charset="0"/>
              </a:rPr>
              <a:t>最高假设节点</a:t>
            </a:r>
            <a:r>
              <a:rPr lang="en-US" altLang="zh-CN" sz="2400" b="1"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kern="100" dirty="0">
                <a:effectLst/>
                <a:latin typeface="微软雅黑" panose="020B0503020204020204" pitchFamily="34" charset="-122"/>
                <a:ea typeface="微软雅黑" panose="020B0503020204020204" pitchFamily="34" charset="-122"/>
                <a:cs typeface="Times New Roman" panose="02020603050405020304" pitchFamily="18" charset="0"/>
              </a:rPr>
              <a:t>黑色</a:t>
            </a:r>
          </a:p>
          <a:p>
            <a:pPr marL="0" indent="0" algn="just">
              <a:lnSpc>
                <a:spcPct val="150000"/>
              </a:lnSpc>
              <a:spcBef>
                <a:spcPts val="600"/>
              </a:spcBef>
              <a:buNone/>
            </a:pPr>
            <a:endParaRPr lang="zh-CN" altLang="zh-CN" sz="2000" kern="100" dirty="0">
              <a:effectLst/>
              <a:latin typeface="微软雅黑" panose="020B0503020204020204" pitchFamily="34" charset="-122"/>
              <a:ea typeface="微软雅黑" panose="020B0503020204020204" pitchFamily="34" charset="-122"/>
            </a:endParaRPr>
          </a:p>
        </p:txBody>
      </p:sp>
      <p:sp>
        <p:nvSpPr>
          <p:cNvPr id="6" name="标题 1">
            <a:extLst>
              <a:ext uri="{FF2B5EF4-FFF2-40B4-BE49-F238E27FC236}">
                <a16:creationId xmlns:a16="http://schemas.microsoft.com/office/drawing/2014/main" id="{7D15252C-A3C0-417F-888B-E0FC335BB0E8}"/>
              </a:ext>
            </a:extLst>
          </p:cNvPr>
          <p:cNvSpPr>
            <a:spLocks noGrp="1"/>
          </p:cNvSpPr>
          <p:nvPr>
            <p:ph type="title"/>
          </p:nvPr>
        </p:nvSpPr>
        <p:spPr>
          <a:xfrm>
            <a:off x="838200" y="365125"/>
            <a:ext cx="10515600" cy="1325563"/>
          </a:xfrm>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4.</a:t>
            </a:r>
            <a:r>
              <a:rPr lang="zh-CN" altLang="en-US" sz="4400" b="1" dirty="0">
                <a:solidFill>
                  <a:srgbClr val="0000FF"/>
                </a:solidFill>
                <a:effectLst/>
                <a:latin typeface="黑体" panose="02010609060101010101" pitchFamily="49" charset="-122"/>
                <a:ea typeface="黑体" panose="02010609060101010101" pitchFamily="49" charset="-122"/>
              </a:rPr>
              <a:t>推理算法</a:t>
            </a:r>
            <a:endParaRPr lang="zh-CN" altLang="en-US" dirty="0">
              <a:solidFill>
                <a:srgbClr val="C00000"/>
              </a:solidFill>
            </a:endParaRPr>
          </a:p>
        </p:txBody>
      </p:sp>
      <p:pic>
        <p:nvPicPr>
          <p:cNvPr id="4" name="图片 3">
            <a:extLst>
              <a:ext uri="{FF2B5EF4-FFF2-40B4-BE49-F238E27FC236}">
                <a16:creationId xmlns:a16="http://schemas.microsoft.com/office/drawing/2014/main" id="{126D01A3-DF6C-43B7-88AF-DDE10CB7BDDE}"/>
              </a:ext>
            </a:extLst>
          </p:cNvPr>
          <p:cNvPicPr>
            <a:picLocks noChangeAspect="1"/>
          </p:cNvPicPr>
          <p:nvPr/>
        </p:nvPicPr>
        <p:blipFill rotWithShape="1">
          <a:blip r:embed="rId3"/>
          <a:srcRect b="4702"/>
          <a:stretch/>
        </p:blipFill>
        <p:spPr>
          <a:xfrm>
            <a:off x="3897694" y="1027906"/>
            <a:ext cx="8199739" cy="4988416"/>
          </a:xfrm>
          <a:prstGeom prst="rect">
            <a:avLst/>
          </a:prstGeom>
        </p:spPr>
      </p:pic>
      <p:sp>
        <p:nvSpPr>
          <p:cNvPr id="7" name="文本框 6">
            <a:extLst>
              <a:ext uri="{FF2B5EF4-FFF2-40B4-BE49-F238E27FC236}">
                <a16:creationId xmlns:a16="http://schemas.microsoft.com/office/drawing/2014/main" id="{4F533259-4C84-489B-9097-64B0C6CB8078}"/>
              </a:ext>
            </a:extLst>
          </p:cNvPr>
          <p:cNvSpPr txBox="1"/>
          <p:nvPr/>
        </p:nvSpPr>
        <p:spPr>
          <a:xfrm>
            <a:off x="170543" y="6201068"/>
            <a:ext cx="10816771" cy="461665"/>
          </a:xfrm>
          <a:prstGeom prst="rect">
            <a:avLst/>
          </a:prstGeom>
          <a:solidFill>
            <a:schemeClr val="accent5">
              <a:lumMod val="20000"/>
              <a:lumOff val="80000"/>
            </a:schemeClr>
          </a:solidFill>
        </p:spPr>
        <p:txBody>
          <a:bodyPr wrap="square">
            <a:spAutoFit/>
          </a:bodyPr>
          <a:lstStyle/>
          <a:p>
            <a:r>
              <a:rPr lang="zh-CN" altLang="zh-CN" sz="2400" b="1" kern="100" dirty="0">
                <a:effectLst/>
                <a:latin typeface="微软雅黑" panose="020B0503020204020204" pitchFamily="34" charset="-122"/>
                <a:ea typeface="微软雅黑" panose="020B0503020204020204" pitchFamily="34" charset="-122"/>
                <a:cs typeface="Times New Roman" panose="02020603050405020304" pitchFamily="18" charset="0"/>
              </a:rPr>
              <a:t>中间结论节点和最高假设节点又被分为“与节点”、“或节点”、“与或节点</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77204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838200" y="1825625"/>
            <a:ext cx="10515600" cy="4884664"/>
          </a:xfrm>
        </p:spPr>
        <p:txBody>
          <a:bodyPr>
            <a:normAutofit/>
          </a:bodyPr>
          <a:lstStyle/>
          <a:p>
            <a:pPr marL="0" indent="0" algn="just">
              <a:lnSpc>
                <a:spcPct val="150000"/>
              </a:lnSpc>
              <a:buNone/>
              <a:tabLst>
                <a:tab pos="266700" algn="l"/>
              </a:tabLst>
            </a:pPr>
            <a:r>
              <a:rPr lang="zh-CN" altLang="en-US" sz="2400" b="1" kern="100" dirty="0">
                <a:effectLst/>
                <a:latin typeface="微软雅黑" panose="020B0503020204020204" pitchFamily="34" charset="-122"/>
                <a:ea typeface="微软雅黑" panose="020B0503020204020204" pitchFamily="34" charset="-122"/>
                <a:cs typeface="Times New Roman" panose="02020603050405020304" pitchFamily="18" charset="0"/>
              </a:rPr>
              <a:t>⑻ </a:t>
            </a:r>
            <a:r>
              <a:rPr lang="en-US" altLang="zh-CN" sz="2400" b="1" kern="100" dirty="0">
                <a:effectLst/>
                <a:latin typeface="微软雅黑" panose="020B0503020204020204" pitchFamily="34" charset="-122"/>
                <a:ea typeface="微软雅黑" panose="020B0503020204020204" pitchFamily="34" charset="-122"/>
                <a:cs typeface="Times New Roman" panose="02020603050405020304" pitchFamily="18" charset="0"/>
              </a:rPr>
              <a:t>ANIMAL </a:t>
            </a:r>
            <a:r>
              <a:rPr lang="zh-CN" altLang="en-US" sz="2400" b="1" kern="100" dirty="0">
                <a:effectLst/>
                <a:latin typeface="微软雅黑" panose="020B0503020204020204" pitchFamily="34" charset="-122"/>
                <a:ea typeface="微软雅黑" panose="020B0503020204020204" pitchFamily="34" charset="-122"/>
                <a:cs typeface="Times New Roman" panose="02020603050405020304" pitchFamily="18" charset="0"/>
              </a:rPr>
              <a:t>的数据基</a:t>
            </a:r>
            <a:r>
              <a:rPr lang="en-US" altLang="zh-CN" sz="2400" b="1" kern="100" dirty="0" err="1">
                <a:effectLst/>
                <a:latin typeface="微软雅黑" panose="020B0503020204020204" pitchFamily="34" charset="-122"/>
                <a:ea typeface="微软雅黑" panose="020B0503020204020204" pitchFamily="34" charset="-122"/>
                <a:cs typeface="Times New Roman" panose="02020603050405020304" pitchFamily="18" charset="0"/>
              </a:rPr>
              <a:t>GDB</a:t>
            </a:r>
            <a:r>
              <a:rPr lang="zh-CN" altLang="en-US" sz="2400" b="1"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一个单调增加的数据基</a:t>
            </a:r>
            <a:r>
              <a:rPr lang="zh-CN" altLang="en-US" sz="2400" b="1" kern="100" dirty="0">
                <a:effectLst/>
                <a:latin typeface="微软雅黑" panose="020B0503020204020204" pitchFamily="34" charset="-122"/>
                <a:ea typeface="微软雅黑" panose="020B0503020204020204" pitchFamily="34" charset="-122"/>
                <a:cs typeface="Times New Roman" panose="02020603050405020304" pitchFamily="18" charset="0"/>
              </a:rPr>
              <a:t>！！！）</a:t>
            </a:r>
          </a:p>
          <a:p>
            <a:pPr marL="0" indent="0" algn="just">
              <a:lnSpc>
                <a:spcPct val="150000"/>
              </a:lnSpc>
              <a:buNone/>
              <a:tabLst>
                <a:tab pos="266700" algn="l"/>
              </a:tabLst>
            </a:pPr>
            <a:r>
              <a:rPr lang="zh-CN" altLang="en-US" sz="2400" b="1" kern="100" dirty="0">
                <a:effectLst/>
                <a:latin typeface="微软雅黑" panose="020B0503020204020204" pitchFamily="34" charset="-122"/>
                <a:ea typeface="微软雅黑" panose="020B0503020204020204" pitchFamily="34" charset="-122"/>
                <a:cs typeface="Times New Roman" panose="02020603050405020304" pitchFamily="18" charset="0"/>
              </a:rPr>
              <a:t>启动之初，</a:t>
            </a:r>
            <a:r>
              <a:rPr lang="zh-CN" altLang="en-US" sz="2400" b="1" kern="100"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数据基为空</a:t>
            </a:r>
            <a:r>
              <a:rPr lang="zh-CN" altLang="en-US" sz="2400" b="1" kern="100" dirty="0">
                <a:effectLst/>
                <a:latin typeface="微软雅黑" panose="020B0503020204020204" pitchFamily="34" charset="-122"/>
                <a:ea typeface="微软雅黑" panose="020B0503020204020204" pitchFamily="34" charset="-122"/>
                <a:cs typeface="Times New Roman" panose="02020603050405020304" pitchFamily="18" charset="0"/>
              </a:rPr>
              <a:t>，用户回答和输入的事实，</a:t>
            </a:r>
            <a:r>
              <a:rPr lang="en-US" altLang="zh-CN" sz="2400" b="1" kern="100" dirty="0">
                <a:effectLst/>
                <a:latin typeface="微软雅黑" panose="020B0503020204020204" pitchFamily="34" charset="-122"/>
                <a:ea typeface="微软雅黑" panose="020B0503020204020204" pitchFamily="34" charset="-122"/>
                <a:cs typeface="Times New Roman" panose="02020603050405020304" pitchFamily="18" charset="0"/>
              </a:rPr>
              <a:t>ANIMAL</a:t>
            </a:r>
            <a:r>
              <a:rPr lang="zh-CN" altLang="en-US" sz="2400" b="1" kern="100" dirty="0">
                <a:effectLst/>
                <a:latin typeface="微软雅黑" panose="020B0503020204020204" pitchFamily="34" charset="-122"/>
                <a:ea typeface="微软雅黑" panose="020B0503020204020204" pitchFamily="34" charset="-122"/>
                <a:cs typeface="Times New Roman" panose="02020603050405020304" pitchFamily="18" charset="0"/>
              </a:rPr>
              <a:t>运行推导出来的</a:t>
            </a:r>
            <a:r>
              <a:rPr lang="zh-CN" altLang="en-US" sz="2400" b="1" kern="100"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中间结论和最高假设都实时地插入数据基</a:t>
            </a:r>
            <a:r>
              <a:rPr lang="zh-CN" altLang="en-US" sz="2400" b="1" kern="100" dirty="0">
                <a:effectLst/>
                <a:latin typeface="微软雅黑" panose="020B0503020204020204" pitchFamily="34" charset="-122"/>
                <a:ea typeface="微软雅黑" panose="020B0503020204020204" pitchFamily="34" charset="-122"/>
                <a:cs typeface="Times New Roman" panose="02020603050405020304" pitchFamily="18" charset="0"/>
              </a:rPr>
              <a:t>，因此在推理结束之前，</a:t>
            </a:r>
            <a:r>
              <a:rPr lang="en-US" altLang="zh-CN" sz="2400" b="1" kern="100" dirty="0">
                <a:effectLst/>
                <a:latin typeface="微软雅黑" panose="020B0503020204020204" pitchFamily="34" charset="-122"/>
                <a:ea typeface="微软雅黑" panose="020B0503020204020204" pitchFamily="34" charset="-122"/>
                <a:cs typeface="Times New Roman" panose="02020603050405020304" pitchFamily="18" charset="0"/>
              </a:rPr>
              <a:t>ANIMAL </a:t>
            </a:r>
            <a:r>
              <a:rPr lang="zh-CN" altLang="en-US" sz="2400" b="1" kern="100" dirty="0">
                <a:effectLst/>
                <a:latin typeface="微软雅黑" panose="020B0503020204020204" pitchFamily="34" charset="-122"/>
                <a:ea typeface="微软雅黑" panose="020B0503020204020204" pitchFamily="34" charset="-122"/>
                <a:cs typeface="Times New Roman" panose="02020603050405020304" pitchFamily="18" charset="0"/>
              </a:rPr>
              <a:t>的数据基中存储的事实不断增加。</a:t>
            </a:r>
            <a:r>
              <a:rPr lang="zh-CN" altLang="en-US" sz="2400" b="1" kern="100"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当数据基中的事实不能再增加时，</a:t>
            </a:r>
            <a:r>
              <a:rPr lang="en-US" altLang="zh-CN" sz="2400" b="1" kern="100"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ANIMAL</a:t>
            </a:r>
            <a:r>
              <a:rPr lang="zh-CN" altLang="en-US" sz="2400" b="1" kern="100"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运行结束。</a:t>
            </a:r>
          </a:p>
          <a:p>
            <a:pPr marL="0" indent="0" algn="just">
              <a:lnSpc>
                <a:spcPct val="150000"/>
              </a:lnSpc>
              <a:spcBef>
                <a:spcPts val="600"/>
              </a:spcBef>
              <a:buNone/>
            </a:pPr>
            <a:endParaRPr lang="zh-CN" altLang="zh-CN" sz="2000" kern="100" dirty="0">
              <a:effectLst/>
              <a:latin typeface="微软雅黑" panose="020B0503020204020204" pitchFamily="34" charset="-122"/>
              <a:ea typeface="微软雅黑" panose="020B0503020204020204" pitchFamily="34" charset="-122"/>
            </a:endParaRPr>
          </a:p>
        </p:txBody>
      </p:sp>
      <p:sp>
        <p:nvSpPr>
          <p:cNvPr id="6" name="标题 1">
            <a:extLst>
              <a:ext uri="{FF2B5EF4-FFF2-40B4-BE49-F238E27FC236}">
                <a16:creationId xmlns:a16="http://schemas.microsoft.com/office/drawing/2014/main" id="{7D15252C-A3C0-417F-888B-E0FC335BB0E8}"/>
              </a:ext>
            </a:extLst>
          </p:cNvPr>
          <p:cNvSpPr>
            <a:spLocks noGrp="1"/>
          </p:cNvSpPr>
          <p:nvPr>
            <p:ph type="title"/>
          </p:nvPr>
        </p:nvSpPr>
        <p:spPr>
          <a:xfrm>
            <a:off x="838200" y="365125"/>
            <a:ext cx="10515600" cy="1325563"/>
          </a:xfrm>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4.</a:t>
            </a:r>
            <a:r>
              <a:rPr lang="zh-CN" altLang="en-US" sz="4400" b="1" dirty="0">
                <a:solidFill>
                  <a:srgbClr val="0000FF"/>
                </a:solidFill>
                <a:effectLst/>
                <a:latin typeface="黑体" panose="02010609060101010101" pitchFamily="49" charset="-122"/>
                <a:ea typeface="黑体" panose="02010609060101010101" pitchFamily="49" charset="-122"/>
              </a:rPr>
              <a:t>推理算法</a:t>
            </a:r>
            <a:endParaRPr lang="zh-CN" altLang="en-US" dirty="0">
              <a:solidFill>
                <a:srgbClr val="C00000"/>
              </a:solidFill>
            </a:endParaRPr>
          </a:p>
        </p:txBody>
      </p:sp>
    </p:spTree>
    <p:extLst>
      <p:ext uri="{BB962C8B-B14F-4D97-AF65-F5344CB8AC3E}">
        <p14:creationId xmlns:p14="http://schemas.microsoft.com/office/powerpoint/2010/main" val="2041068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319314" y="1825625"/>
            <a:ext cx="11034486" cy="4884664"/>
          </a:xfrm>
        </p:spPr>
        <p:txBody>
          <a:bodyPr>
            <a:normAutofit/>
          </a:bodyPr>
          <a:lstStyle/>
          <a:p>
            <a:pPr marL="0" indent="0" algn="just">
              <a:lnSpc>
                <a:spcPct val="150000"/>
              </a:lnSpc>
              <a:buNone/>
              <a:tabLst>
                <a:tab pos="266700" algn="l"/>
              </a:tabLst>
            </a:pPr>
            <a:r>
              <a:rPr lang="zh-CN" altLang="en-US" sz="2400" b="1" kern="100" dirty="0">
                <a:effectLst/>
                <a:latin typeface="微软雅黑" panose="020B0503020204020204" pitchFamily="34" charset="-122"/>
                <a:ea typeface="微软雅黑" panose="020B0503020204020204" pitchFamily="34" charset="-122"/>
                <a:cs typeface="Times New Roman" panose="02020603050405020304" pitchFamily="18" charset="0"/>
              </a:rPr>
              <a:t>⑼ 正向推理的例子</a:t>
            </a:r>
          </a:p>
          <a:p>
            <a:pPr marL="0" indent="0" algn="just">
              <a:lnSpc>
                <a:spcPct val="150000"/>
              </a:lnSpc>
              <a:buNone/>
              <a:tabLst>
                <a:tab pos="266700" algn="l"/>
              </a:tabLst>
            </a:pPr>
            <a:r>
              <a:rPr lang="zh-CN" altLang="en-US" sz="24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初始</a:t>
            </a:r>
            <a:r>
              <a:rPr lang="en-US" altLang="zh-CN" sz="2400" b="1" kern="100" dirty="0" err="1">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GDB</a:t>
            </a:r>
            <a:r>
              <a:rPr lang="en-US" altLang="zh-CN" sz="24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 = {</a:t>
            </a:r>
            <a:r>
              <a:rPr lang="zh-CN" altLang="en-US" sz="24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黄褐色（</a:t>
            </a:r>
            <a:r>
              <a:rPr lang="en-US" altLang="zh-CN" sz="2400" b="1" kern="100" dirty="0" err="1">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F12</a:t>
            </a:r>
            <a:r>
              <a:rPr lang="zh-CN" altLang="en-US" sz="24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indent="0" algn="just">
              <a:lnSpc>
                <a:spcPct val="150000"/>
              </a:lnSpc>
              <a:buNone/>
              <a:tabLst>
                <a:tab pos="266700" algn="l"/>
              </a:tabLst>
            </a:pPr>
            <a:r>
              <a:rPr lang="zh-CN" altLang="en-US" sz="24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暗</a:t>
            </a:r>
            <a:r>
              <a:rPr lang="zh-CN" altLang="en-US" sz="24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斑</a:t>
            </a:r>
            <a:r>
              <a:rPr lang="zh-CN" altLang="en-US" sz="24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kern="100" dirty="0" err="1">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F13</a:t>
            </a:r>
            <a:r>
              <a:rPr lang="zh-CN" altLang="en-US" sz="24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），吃肉（</a:t>
            </a:r>
            <a:r>
              <a:rPr lang="en-US" altLang="zh-CN" sz="2400" b="1" kern="100" dirty="0" err="1">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F6</a:t>
            </a:r>
            <a:r>
              <a:rPr lang="zh-CN" altLang="en-US" sz="24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indent="0" algn="just">
              <a:lnSpc>
                <a:spcPct val="150000"/>
              </a:lnSpc>
              <a:buNone/>
              <a:tabLst>
                <a:tab pos="266700" algn="l"/>
              </a:tabLst>
            </a:pPr>
            <a:r>
              <a:rPr lang="zh-CN" altLang="en-US" sz="24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有毛发（</a:t>
            </a:r>
            <a:r>
              <a:rPr lang="en-US" altLang="zh-CN" sz="2400" b="1" kern="100" dirty="0" err="1">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F1</a:t>
            </a:r>
            <a:r>
              <a:rPr lang="zh-CN" altLang="en-US" sz="24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a:t>
            </a:r>
          </a:p>
          <a:p>
            <a:pPr marL="0" indent="0" algn="just">
              <a:lnSpc>
                <a:spcPct val="150000"/>
              </a:lnSpc>
              <a:buNone/>
              <a:tabLst>
                <a:tab pos="266700" algn="l"/>
              </a:tabLst>
            </a:pPr>
            <a:r>
              <a:rPr lang="zh-CN" altLang="en-US" sz="2400" b="1" kern="100" dirty="0">
                <a:effectLst/>
                <a:latin typeface="微软雅黑" panose="020B0503020204020204" pitchFamily="34" charset="-122"/>
                <a:ea typeface="微软雅黑" panose="020B0503020204020204" pitchFamily="34" charset="-122"/>
                <a:cs typeface="Times New Roman" panose="02020603050405020304" pitchFamily="18" charset="0"/>
              </a:rPr>
              <a:t>由</a:t>
            </a:r>
            <a:r>
              <a:rPr lang="en-US" altLang="zh-CN" sz="2400" b="1" kern="100" dirty="0" err="1">
                <a:effectLst/>
                <a:latin typeface="微软雅黑" panose="020B0503020204020204" pitchFamily="34" charset="-122"/>
                <a:ea typeface="微软雅黑" panose="020B0503020204020204" pitchFamily="34" charset="-122"/>
                <a:cs typeface="Times New Roman" panose="02020603050405020304" pitchFamily="18" charset="0"/>
              </a:rPr>
              <a:t>R1</a:t>
            </a:r>
            <a:r>
              <a:rPr lang="zh-CN" altLang="en-US" sz="2400" b="1" kern="100" dirty="0">
                <a:effectLst/>
                <a:latin typeface="微软雅黑" panose="020B0503020204020204" pitchFamily="34" charset="-122"/>
                <a:ea typeface="微软雅黑" panose="020B0503020204020204" pitchFamily="34" charset="-122"/>
                <a:cs typeface="Times New Roman" panose="02020603050405020304" pitchFamily="18" charset="0"/>
              </a:rPr>
              <a:t>推出</a:t>
            </a:r>
            <a:r>
              <a:rPr lang="en-US" altLang="zh-CN" sz="2400" b="1" kern="100" dirty="0" err="1">
                <a:effectLst/>
                <a:latin typeface="微软雅黑" panose="020B0503020204020204" pitchFamily="34" charset="-122"/>
                <a:ea typeface="微软雅黑" panose="020B0503020204020204" pitchFamily="34" charset="-122"/>
                <a:cs typeface="Times New Roman" panose="02020603050405020304" pitchFamily="18" charset="0"/>
              </a:rPr>
              <a:t>M1</a:t>
            </a:r>
            <a:r>
              <a:rPr lang="zh-CN" altLang="en-US" sz="2400" b="1" kern="100" dirty="0">
                <a:effectLst/>
                <a:latin typeface="微软雅黑" panose="020B0503020204020204" pitchFamily="34" charset="-122"/>
                <a:ea typeface="微软雅黑" panose="020B0503020204020204" pitchFamily="34" charset="-122"/>
                <a:cs typeface="Times New Roman" panose="02020603050405020304" pitchFamily="18" charset="0"/>
              </a:rPr>
              <a:t>（哺乳动物）；</a:t>
            </a:r>
          </a:p>
          <a:p>
            <a:pPr marL="0" indent="0" algn="just">
              <a:lnSpc>
                <a:spcPct val="150000"/>
              </a:lnSpc>
              <a:buNone/>
              <a:tabLst>
                <a:tab pos="266700" algn="l"/>
              </a:tabLst>
            </a:pPr>
            <a:r>
              <a:rPr lang="zh-CN" altLang="en-US" sz="2400" b="1" kern="100" dirty="0">
                <a:effectLst/>
                <a:latin typeface="微软雅黑" panose="020B0503020204020204" pitchFamily="34" charset="-122"/>
                <a:ea typeface="微软雅黑" panose="020B0503020204020204" pitchFamily="34" charset="-122"/>
                <a:cs typeface="Times New Roman" panose="02020603050405020304" pitchFamily="18" charset="0"/>
              </a:rPr>
              <a:t>由</a:t>
            </a:r>
            <a:r>
              <a:rPr lang="en-US" altLang="zh-CN" sz="2400" b="1" kern="100" dirty="0" err="1">
                <a:effectLst/>
                <a:latin typeface="微软雅黑" panose="020B0503020204020204" pitchFamily="34" charset="-122"/>
                <a:ea typeface="微软雅黑" panose="020B0503020204020204" pitchFamily="34" charset="-122"/>
                <a:cs typeface="Times New Roman" panose="02020603050405020304" pitchFamily="18" charset="0"/>
              </a:rPr>
              <a:t>R5</a:t>
            </a:r>
            <a:r>
              <a:rPr lang="zh-CN" altLang="en-US" sz="2400" b="1" kern="100" dirty="0">
                <a:effectLst/>
                <a:latin typeface="微软雅黑" panose="020B0503020204020204" pitchFamily="34" charset="-122"/>
                <a:ea typeface="微软雅黑" panose="020B0503020204020204" pitchFamily="34" charset="-122"/>
                <a:cs typeface="Times New Roman" panose="02020603050405020304" pitchFamily="18" charset="0"/>
              </a:rPr>
              <a:t>推出</a:t>
            </a:r>
            <a:r>
              <a:rPr lang="en-US" altLang="zh-CN" sz="2400" b="1" kern="100" dirty="0" err="1">
                <a:effectLst/>
                <a:latin typeface="微软雅黑" panose="020B0503020204020204" pitchFamily="34" charset="-122"/>
                <a:ea typeface="微软雅黑" panose="020B0503020204020204" pitchFamily="34" charset="-122"/>
                <a:cs typeface="Times New Roman" panose="02020603050405020304" pitchFamily="18" charset="0"/>
              </a:rPr>
              <a:t>M2</a:t>
            </a:r>
            <a:r>
              <a:rPr lang="zh-CN" altLang="en-US" sz="2400" b="1" kern="100" dirty="0">
                <a:effectLst/>
                <a:latin typeface="微软雅黑" panose="020B0503020204020204" pitchFamily="34" charset="-122"/>
                <a:ea typeface="微软雅黑" panose="020B0503020204020204" pitchFamily="34" charset="-122"/>
                <a:cs typeface="Times New Roman" panose="02020603050405020304" pitchFamily="18" charset="0"/>
              </a:rPr>
              <a:t>（食肉动物）；</a:t>
            </a:r>
          </a:p>
          <a:p>
            <a:pPr marL="0" indent="0" algn="just">
              <a:lnSpc>
                <a:spcPct val="150000"/>
              </a:lnSpc>
              <a:buNone/>
              <a:tabLst>
                <a:tab pos="266700" algn="l"/>
              </a:tabLst>
            </a:pPr>
            <a:r>
              <a:rPr lang="zh-CN" altLang="en-US" sz="2400" b="1" kern="100" dirty="0">
                <a:effectLst/>
                <a:latin typeface="微软雅黑" panose="020B0503020204020204" pitchFamily="34" charset="-122"/>
                <a:ea typeface="微软雅黑" panose="020B0503020204020204" pitchFamily="34" charset="-122"/>
                <a:cs typeface="Times New Roman" panose="02020603050405020304" pitchFamily="18" charset="0"/>
              </a:rPr>
              <a:t>由</a:t>
            </a:r>
            <a:r>
              <a:rPr lang="en-US" altLang="zh-CN" sz="2400" b="1" kern="100" dirty="0" err="1">
                <a:effectLst/>
                <a:latin typeface="微软雅黑" panose="020B0503020204020204" pitchFamily="34" charset="-122"/>
                <a:ea typeface="微软雅黑" panose="020B0503020204020204" pitchFamily="34" charset="-122"/>
                <a:cs typeface="Times New Roman" panose="02020603050405020304" pitchFamily="18" charset="0"/>
              </a:rPr>
              <a:t>R9</a:t>
            </a:r>
            <a:r>
              <a:rPr lang="zh-CN" altLang="en-US" sz="2400" b="1" kern="100" dirty="0">
                <a:effectLst/>
                <a:latin typeface="微软雅黑" panose="020B0503020204020204" pitchFamily="34" charset="-122"/>
                <a:ea typeface="微软雅黑" panose="020B0503020204020204" pitchFamily="34" charset="-122"/>
                <a:cs typeface="Times New Roman" panose="02020603050405020304" pitchFamily="18" charset="0"/>
              </a:rPr>
              <a:t>推出</a:t>
            </a:r>
            <a:r>
              <a:rPr lang="en-US" altLang="zh-CN" sz="2400" b="1" kern="100" dirty="0" err="1">
                <a:effectLst/>
                <a:latin typeface="微软雅黑" panose="020B0503020204020204" pitchFamily="34" charset="-122"/>
                <a:ea typeface="微软雅黑" panose="020B0503020204020204" pitchFamily="34" charset="-122"/>
                <a:cs typeface="Times New Roman" panose="02020603050405020304" pitchFamily="18" charset="0"/>
              </a:rPr>
              <a:t>H1</a:t>
            </a:r>
            <a:r>
              <a:rPr lang="zh-CN" altLang="en-US" sz="2400" b="1" kern="100" dirty="0">
                <a:effectLst/>
                <a:latin typeface="微软雅黑" panose="020B0503020204020204" pitchFamily="34" charset="-122"/>
                <a:ea typeface="微软雅黑" panose="020B0503020204020204" pitchFamily="34" charset="-122"/>
                <a:cs typeface="Times New Roman" panose="02020603050405020304" pitchFamily="18" charset="0"/>
              </a:rPr>
              <a:t>（豹），此时</a:t>
            </a:r>
            <a:r>
              <a:rPr lang="en-US" altLang="zh-CN" sz="2400" b="1" kern="100" dirty="0" err="1">
                <a:effectLst/>
                <a:latin typeface="微软雅黑" panose="020B0503020204020204" pitchFamily="34" charset="-122"/>
                <a:ea typeface="微软雅黑" panose="020B0503020204020204" pitchFamily="34" charset="-122"/>
                <a:cs typeface="Times New Roman" panose="02020603050405020304" pitchFamily="18" charset="0"/>
              </a:rPr>
              <a:t>GDB</a:t>
            </a:r>
            <a:r>
              <a:rPr lang="en-US" altLang="zh-CN" sz="2400" b="1" kern="100" dirty="0">
                <a:effectLst/>
                <a:latin typeface="微软雅黑" panose="020B0503020204020204" pitchFamily="34" charset="-122"/>
                <a:ea typeface="微软雅黑" panose="020B0503020204020204" pitchFamily="34" charset="-122"/>
                <a:cs typeface="Times New Roman" panose="02020603050405020304" pitchFamily="18" charset="0"/>
              </a:rPr>
              <a:t> = </a:t>
            </a:r>
            <a:r>
              <a:rPr lang="zh-CN" altLang="en-US" sz="2400" b="1"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kern="100" dirty="0" err="1">
                <a:effectLst/>
                <a:latin typeface="微软雅黑" panose="020B0503020204020204" pitchFamily="34" charset="-122"/>
                <a:ea typeface="微软雅黑" panose="020B0503020204020204" pitchFamily="34" charset="-122"/>
                <a:cs typeface="Times New Roman" panose="02020603050405020304" pitchFamily="18" charset="0"/>
              </a:rPr>
              <a:t>F1</a:t>
            </a:r>
            <a:r>
              <a:rPr lang="en-US" altLang="zh-CN" sz="2400" b="1"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b="1" kern="100" dirty="0" err="1">
                <a:effectLst/>
                <a:latin typeface="微软雅黑" panose="020B0503020204020204" pitchFamily="34" charset="-122"/>
                <a:ea typeface="微软雅黑" panose="020B0503020204020204" pitchFamily="34" charset="-122"/>
                <a:cs typeface="Times New Roman" panose="02020603050405020304" pitchFamily="18" charset="0"/>
              </a:rPr>
              <a:t>F6</a:t>
            </a:r>
            <a:r>
              <a:rPr lang="en-US" altLang="zh-CN" sz="2400" b="1"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b="1" kern="100" dirty="0" err="1">
                <a:effectLst/>
                <a:latin typeface="微软雅黑" panose="020B0503020204020204" pitchFamily="34" charset="-122"/>
                <a:ea typeface="微软雅黑" panose="020B0503020204020204" pitchFamily="34" charset="-122"/>
                <a:cs typeface="Times New Roman" panose="02020603050405020304" pitchFamily="18" charset="0"/>
              </a:rPr>
              <a:t>F12</a:t>
            </a:r>
            <a:r>
              <a:rPr lang="en-US" altLang="zh-CN" sz="2400" b="1"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b="1" kern="100" dirty="0" err="1">
                <a:effectLst/>
                <a:latin typeface="微软雅黑" panose="020B0503020204020204" pitchFamily="34" charset="-122"/>
                <a:ea typeface="微软雅黑" panose="020B0503020204020204" pitchFamily="34" charset="-122"/>
                <a:cs typeface="Times New Roman" panose="02020603050405020304" pitchFamily="18" charset="0"/>
              </a:rPr>
              <a:t>F13</a:t>
            </a:r>
            <a:r>
              <a:rPr lang="en-US" altLang="zh-CN" sz="2400" b="1"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b="1" kern="100" dirty="0" err="1">
                <a:effectLst/>
                <a:latin typeface="微软雅黑" panose="020B0503020204020204" pitchFamily="34" charset="-122"/>
                <a:ea typeface="微软雅黑" panose="020B0503020204020204" pitchFamily="34" charset="-122"/>
                <a:cs typeface="Times New Roman" panose="02020603050405020304" pitchFamily="18" charset="0"/>
              </a:rPr>
              <a:t>M1</a:t>
            </a:r>
            <a:r>
              <a:rPr lang="en-US" altLang="zh-CN" sz="2400" b="1"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b="1" kern="100" dirty="0" err="1">
                <a:effectLst/>
                <a:latin typeface="微软雅黑" panose="020B0503020204020204" pitchFamily="34" charset="-122"/>
                <a:ea typeface="微软雅黑" panose="020B0503020204020204" pitchFamily="34" charset="-122"/>
                <a:cs typeface="Times New Roman" panose="02020603050405020304" pitchFamily="18" charset="0"/>
              </a:rPr>
              <a:t>M2</a:t>
            </a:r>
            <a:r>
              <a:rPr lang="en-US" altLang="zh-CN" sz="2400" b="1"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b="1" kern="100" dirty="0" err="1">
                <a:effectLst/>
                <a:latin typeface="微软雅黑" panose="020B0503020204020204" pitchFamily="34" charset="-122"/>
                <a:ea typeface="微软雅黑" panose="020B0503020204020204" pitchFamily="34" charset="-122"/>
                <a:cs typeface="Times New Roman" panose="02020603050405020304" pitchFamily="18" charset="0"/>
              </a:rPr>
              <a:t>H1</a:t>
            </a:r>
            <a:r>
              <a:rPr lang="zh-CN" altLang="en-US" sz="2400" b="1" kern="100" dirty="0">
                <a:effectLst/>
                <a:latin typeface="微软雅黑" panose="020B0503020204020204" pitchFamily="34" charset="-122"/>
                <a:ea typeface="微软雅黑" panose="020B0503020204020204" pitchFamily="34" charset="-122"/>
                <a:cs typeface="Times New Roman" panose="02020603050405020304" pitchFamily="18" charset="0"/>
              </a:rPr>
              <a:t>｝。</a:t>
            </a:r>
          </a:p>
          <a:p>
            <a:pPr marL="0" indent="0" algn="just">
              <a:lnSpc>
                <a:spcPct val="150000"/>
              </a:lnSpc>
              <a:spcBef>
                <a:spcPts val="600"/>
              </a:spcBef>
              <a:buNone/>
            </a:pPr>
            <a:endParaRPr lang="zh-CN" altLang="zh-CN" sz="2000" kern="100" dirty="0">
              <a:effectLst/>
              <a:latin typeface="微软雅黑" panose="020B0503020204020204" pitchFamily="34" charset="-122"/>
              <a:ea typeface="微软雅黑" panose="020B0503020204020204" pitchFamily="34" charset="-122"/>
            </a:endParaRPr>
          </a:p>
        </p:txBody>
      </p:sp>
      <p:sp>
        <p:nvSpPr>
          <p:cNvPr id="6" name="标题 1">
            <a:extLst>
              <a:ext uri="{FF2B5EF4-FFF2-40B4-BE49-F238E27FC236}">
                <a16:creationId xmlns:a16="http://schemas.microsoft.com/office/drawing/2014/main" id="{7D15252C-A3C0-417F-888B-E0FC335BB0E8}"/>
              </a:ext>
            </a:extLst>
          </p:cNvPr>
          <p:cNvSpPr>
            <a:spLocks noGrp="1"/>
          </p:cNvSpPr>
          <p:nvPr>
            <p:ph type="title"/>
          </p:nvPr>
        </p:nvSpPr>
        <p:spPr>
          <a:xfrm>
            <a:off x="838200" y="365125"/>
            <a:ext cx="10515600" cy="1325563"/>
          </a:xfrm>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4.</a:t>
            </a:r>
            <a:r>
              <a:rPr lang="zh-CN" altLang="en-US" sz="4400" b="1" dirty="0">
                <a:solidFill>
                  <a:srgbClr val="0000FF"/>
                </a:solidFill>
                <a:effectLst/>
                <a:latin typeface="黑体" panose="02010609060101010101" pitchFamily="49" charset="-122"/>
                <a:ea typeface="黑体" panose="02010609060101010101" pitchFamily="49" charset="-122"/>
              </a:rPr>
              <a:t>推理算法</a:t>
            </a:r>
            <a:endParaRPr lang="zh-CN" altLang="en-US" dirty="0">
              <a:solidFill>
                <a:srgbClr val="C00000"/>
              </a:solidFill>
            </a:endParaRPr>
          </a:p>
        </p:txBody>
      </p:sp>
      <p:pic>
        <p:nvPicPr>
          <p:cNvPr id="4" name="图片 3">
            <a:extLst>
              <a:ext uri="{FF2B5EF4-FFF2-40B4-BE49-F238E27FC236}">
                <a16:creationId xmlns:a16="http://schemas.microsoft.com/office/drawing/2014/main" id="{BB67588C-F37A-4C7F-981A-49373F1BB1DA}"/>
              </a:ext>
            </a:extLst>
          </p:cNvPr>
          <p:cNvPicPr>
            <a:picLocks noChangeAspect="1"/>
          </p:cNvPicPr>
          <p:nvPr/>
        </p:nvPicPr>
        <p:blipFill rotWithShape="1">
          <a:blip r:embed="rId3"/>
          <a:srcRect b="5660"/>
          <a:stretch/>
        </p:blipFill>
        <p:spPr>
          <a:xfrm>
            <a:off x="4572000" y="1578520"/>
            <a:ext cx="7300686" cy="4396794"/>
          </a:xfrm>
          <a:prstGeom prst="rect">
            <a:avLst/>
          </a:prstGeom>
        </p:spPr>
      </p:pic>
      <p:sp>
        <p:nvSpPr>
          <p:cNvPr id="7" name="文本框 6">
            <a:extLst>
              <a:ext uri="{FF2B5EF4-FFF2-40B4-BE49-F238E27FC236}">
                <a16:creationId xmlns:a16="http://schemas.microsoft.com/office/drawing/2014/main" id="{17C8405A-BEB5-4775-BF5D-0D03F470C1DB}"/>
              </a:ext>
            </a:extLst>
          </p:cNvPr>
          <p:cNvSpPr txBox="1"/>
          <p:nvPr/>
        </p:nvSpPr>
        <p:spPr>
          <a:xfrm>
            <a:off x="4365171" y="135465"/>
            <a:ext cx="7293429" cy="396583"/>
          </a:xfrm>
          <a:prstGeom prst="rect">
            <a:avLst/>
          </a:prstGeom>
          <a:noFill/>
        </p:spPr>
        <p:txBody>
          <a:bodyPr wrap="square">
            <a:spAutoFit/>
          </a:bodyPr>
          <a:lstStyle/>
          <a:p>
            <a:pPr marL="0" indent="0" algn="just">
              <a:lnSpc>
                <a:spcPct val="120000"/>
              </a:lnSpc>
              <a:spcBef>
                <a:spcPts val="0"/>
              </a:spcBef>
              <a:buNone/>
              <a:tabLst>
                <a:tab pos="266700" algn="l"/>
              </a:tabLst>
            </a:pPr>
            <a:r>
              <a:rPr lang="en-US" altLang="zh-CN" sz="1800" b="1" kern="100" dirty="0" err="1">
                <a:effectLst/>
                <a:latin typeface="微软雅黑" panose="020B0503020204020204" pitchFamily="34" charset="-122"/>
                <a:ea typeface="微软雅黑" panose="020B0503020204020204" pitchFamily="34" charset="-122"/>
              </a:rPr>
              <a:t>R1</a:t>
            </a:r>
            <a:r>
              <a:rPr lang="zh-CN" altLang="en-US" sz="1800" b="1" kern="100" dirty="0">
                <a:effectLst/>
                <a:latin typeface="微软雅黑" panose="020B0503020204020204" pitchFamily="34" charset="-122"/>
                <a:ea typeface="微软雅黑" panose="020B0503020204020204" pitchFamily="34" charset="-122"/>
              </a:rPr>
              <a:t>： 如果  某动物有毛发（</a:t>
            </a:r>
            <a:r>
              <a:rPr lang="en-US" altLang="zh-CN" sz="1800" b="1" kern="100" dirty="0" err="1">
                <a:effectLst/>
                <a:latin typeface="微软雅黑" panose="020B0503020204020204" pitchFamily="34" charset="-122"/>
                <a:ea typeface="微软雅黑" panose="020B0503020204020204" pitchFamily="34" charset="-122"/>
              </a:rPr>
              <a:t>F1</a:t>
            </a:r>
            <a:r>
              <a:rPr lang="zh-CN" altLang="en-US" sz="1800" b="1" kern="100" dirty="0">
                <a:effectLst/>
                <a:latin typeface="微软雅黑" panose="020B0503020204020204" pitchFamily="34" charset="-122"/>
                <a:ea typeface="微软雅黑" panose="020B0503020204020204" pitchFamily="34" charset="-122"/>
              </a:rPr>
              <a:t>）  则    该动物是哺乳动物（</a:t>
            </a:r>
            <a:r>
              <a:rPr lang="en-US" altLang="zh-CN" sz="1800" b="1" kern="100" dirty="0" err="1">
                <a:effectLst/>
                <a:latin typeface="微软雅黑" panose="020B0503020204020204" pitchFamily="34" charset="-122"/>
                <a:ea typeface="微软雅黑" panose="020B0503020204020204" pitchFamily="34" charset="-122"/>
              </a:rPr>
              <a:t>M1</a:t>
            </a:r>
            <a:r>
              <a:rPr lang="zh-CN" altLang="en-US" sz="1800" b="1" kern="100" dirty="0">
                <a:effectLst/>
                <a:latin typeface="微软雅黑" panose="020B0503020204020204" pitchFamily="34" charset="-122"/>
                <a:ea typeface="微软雅黑" panose="020B0503020204020204" pitchFamily="34" charset="-122"/>
              </a:rPr>
              <a:t>）</a:t>
            </a:r>
          </a:p>
        </p:txBody>
      </p:sp>
      <p:sp>
        <p:nvSpPr>
          <p:cNvPr id="8" name="文本框 7">
            <a:extLst>
              <a:ext uri="{FF2B5EF4-FFF2-40B4-BE49-F238E27FC236}">
                <a16:creationId xmlns:a16="http://schemas.microsoft.com/office/drawing/2014/main" id="{7F8F69B2-857B-4892-AB0A-F1752DE812CB}"/>
              </a:ext>
            </a:extLst>
          </p:cNvPr>
          <p:cNvSpPr txBox="1"/>
          <p:nvPr/>
        </p:nvSpPr>
        <p:spPr>
          <a:xfrm>
            <a:off x="4365171" y="528453"/>
            <a:ext cx="6988629" cy="396583"/>
          </a:xfrm>
          <a:prstGeom prst="rect">
            <a:avLst/>
          </a:prstGeom>
          <a:noFill/>
        </p:spPr>
        <p:txBody>
          <a:bodyPr wrap="square">
            <a:spAutoFit/>
          </a:bodyPr>
          <a:lstStyle/>
          <a:p>
            <a:pPr marL="0" indent="0" algn="just">
              <a:lnSpc>
                <a:spcPct val="120000"/>
              </a:lnSpc>
              <a:spcBef>
                <a:spcPts val="0"/>
              </a:spcBef>
              <a:buNone/>
              <a:tabLst>
                <a:tab pos="266700" algn="l"/>
              </a:tabLst>
            </a:pPr>
            <a:r>
              <a:rPr lang="en-US" altLang="zh-CN" sz="1800" b="1" kern="100" dirty="0" err="1">
                <a:effectLst/>
                <a:latin typeface="微软雅黑" panose="020B0503020204020204" pitchFamily="34" charset="-122"/>
                <a:ea typeface="微软雅黑" panose="020B0503020204020204" pitchFamily="34" charset="-122"/>
              </a:rPr>
              <a:t>R5</a:t>
            </a:r>
            <a:r>
              <a:rPr lang="zh-CN" altLang="en-US" sz="1800" b="1" kern="100" dirty="0">
                <a:effectLst/>
                <a:latin typeface="微软雅黑" panose="020B0503020204020204" pitchFamily="34" charset="-122"/>
                <a:ea typeface="微软雅黑" panose="020B0503020204020204" pitchFamily="34" charset="-122"/>
              </a:rPr>
              <a:t>： 如果  某动物吃肉（</a:t>
            </a:r>
            <a:r>
              <a:rPr lang="en-US" altLang="zh-CN" sz="1800" b="1" kern="100" dirty="0" err="1">
                <a:effectLst/>
                <a:latin typeface="微软雅黑" panose="020B0503020204020204" pitchFamily="34" charset="-122"/>
                <a:ea typeface="微软雅黑" panose="020B0503020204020204" pitchFamily="34" charset="-122"/>
              </a:rPr>
              <a:t>F6</a:t>
            </a:r>
            <a:r>
              <a:rPr lang="zh-CN" altLang="en-US" sz="1800" b="1" kern="100" dirty="0">
                <a:effectLst/>
                <a:latin typeface="微软雅黑" panose="020B0503020204020204" pitchFamily="34" charset="-122"/>
                <a:ea typeface="微软雅黑" panose="020B0503020204020204" pitchFamily="34" charset="-122"/>
              </a:rPr>
              <a:t>）  则    该动物是食肉动物（</a:t>
            </a:r>
            <a:r>
              <a:rPr lang="en-US" altLang="zh-CN" sz="1800" b="1" kern="100" dirty="0" err="1">
                <a:effectLst/>
                <a:latin typeface="微软雅黑" panose="020B0503020204020204" pitchFamily="34" charset="-122"/>
                <a:ea typeface="微软雅黑" panose="020B0503020204020204" pitchFamily="34" charset="-122"/>
              </a:rPr>
              <a:t>M2</a:t>
            </a:r>
            <a:r>
              <a:rPr lang="zh-CN" altLang="en-US" sz="1800" b="1" kern="100" dirty="0">
                <a:effectLst/>
                <a:latin typeface="微软雅黑" panose="020B0503020204020204" pitchFamily="34" charset="-122"/>
                <a:ea typeface="微软雅黑" panose="020B0503020204020204" pitchFamily="34" charset="-122"/>
              </a:rPr>
              <a:t>）</a:t>
            </a:r>
          </a:p>
        </p:txBody>
      </p:sp>
      <p:sp>
        <p:nvSpPr>
          <p:cNvPr id="10" name="文本框 9">
            <a:extLst>
              <a:ext uri="{FF2B5EF4-FFF2-40B4-BE49-F238E27FC236}">
                <a16:creationId xmlns:a16="http://schemas.microsoft.com/office/drawing/2014/main" id="{3847AB57-75BE-48FD-8D4A-3501FCE7A95A}"/>
              </a:ext>
            </a:extLst>
          </p:cNvPr>
          <p:cNvSpPr txBox="1"/>
          <p:nvPr/>
        </p:nvSpPr>
        <p:spPr>
          <a:xfrm>
            <a:off x="4365171" y="882686"/>
            <a:ext cx="7453086" cy="728982"/>
          </a:xfrm>
          <a:prstGeom prst="rect">
            <a:avLst/>
          </a:prstGeom>
          <a:noFill/>
        </p:spPr>
        <p:txBody>
          <a:bodyPr wrap="square">
            <a:spAutoFit/>
          </a:bodyPr>
          <a:lstStyle/>
          <a:p>
            <a:pPr marL="0" indent="0" algn="just">
              <a:lnSpc>
                <a:spcPct val="120000"/>
              </a:lnSpc>
              <a:spcBef>
                <a:spcPts val="0"/>
              </a:spcBef>
              <a:buNone/>
              <a:tabLst>
                <a:tab pos="266700" algn="l"/>
              </a:tabLst>
            </a:pPr>
            <a:r>
              <a:rPr lang="en-US" altLang="zh-CN" sz="1800" b="1" kern="100" dirty="0" err="1">
                <a:effectLst/>
                <a:latin typeface="微软雅黑" panose="020B0503020204020204" pitchFamily="34" charset="-122"/>
                <a:ea typeface="微软雅黑" panose="020B0503020204020204" pitchFamily="34" charset="-122"/>
              </a:rPr>
              <a:t>R9</a:t>
            </a:r>
            <a:r>
              <a:rPr lang="zh-CN" altLang="en-US" sz="1800" b="1" kern="100" dirty="0">
                <a:effectLst/>
                <a:latin typeface="微软雅黑" panose="020B0503020204020204" pitchFamily="34" charset="-122"/>
                <a:ea typeface="微软雅黑" panose="020B0503020204020204" pitchFamily="34" charset="-122"/>
              </a:rPr>
              <a:t>： 如果  某动物是哺乳动物（</a:t>
            </a:r>
            <a:r>
              <a:rPr lang="en-US" altLang="zh-CN" sz="1800" b="1" kern="100" dirty="0" err="1">
                <a:effectLst/>
                <a:latin typeface="微软雅黑" panose="020B0503020204020204" pitchFamily="34" charset="-122"/>
                <a:ea typeface="微软雅黑" panose="020B0503020204020204" pitchFamily="34" charset="-122"/>
              </a:rPr>
              <a:t>M1</a:t>
            </a:r>
            <a:r>
              <a:rPr lang="zh-CN" altLang="en-US" sz="1800" b="1" kern="100" dirty="0">
                <a:effectLst/>
                <a:latin typeface="微软雅黑" panose="020B0503020204020204" pitchFamily="34" charset="-122"/>
                <a:ea typeface="微软雅黑" panose="020B0503020204020204" pitchFamily="34" charset="-122"/>
              </a:rPr>
              <a:t>），且是食肉动物（</a:t>
            </a:r>
            <a:r>
              <a:rPr lang="en-US" altLang="zh-CN" sz="1800" b="1" kern="100" dirty="0" err="1">
                <a:effectLst/>
                <a:latin typeface="微软雅黑" panose="020B0503020204020204" pitchFamily="34" charset="-122"/>
                <a:ea typeface="微软雅黑" panose="020B0503020204020204" pitchFamily="34" charset="-122"/>
              </a:rPr>
              <a:t>M2</a:t>
            </a:r>
            <a:r>
              <a:rPr lang="zh-CN" altLang="en-US" sz="1800" b="1" kern="100" dirty="0">
                <a:effectLst/>
                <a:latin typeface="微软雅黑" panose="020B0503020204020204" pitchFamily="34" charset="-122"/>
                <a:ea typeface="微软雅黑" panose="020B0503020204020204" pitchFamily="34" charset="-122"/>
              </a:rPr>
              <a:t>）</a:t>
            </a:r>
            <a:r>
              <a:rPr lang="en-US" altLang="zh-CN" sz="1800" b="1" kern="100" dirty="0">
                <a:effectLst/>
                <a:latin typeface="微软雅黑" panose="020B0503020204020204" pitchFamily="34" charset="-122"/>
                <a:ea typeface="微软雅黑" panose="020B0503020204020204" pitchFamily="34" charset="-122"/>
              </a:rPr>
              <a:t>, </a:t>
            </a:r>
            <a:r>
              <a:rPr lang="zh-CN" altLang="en-US" sz="1800" b="1" kern="100" dirty="0">
                <a:effectLst/>
                <a:latin typeface="微软雅黑" panose="020B0503020204020204" pitchFamily="34" charset="-122"/>
                <a:ea typeface="微软雅黑" panose="020B0503020204020204" pitchFamily="34" charset="-122"/>
              </a:rPr>
              <a:t>且黄褐色（</a:t>
            </a:r>
            <a:r>
              <a:rPr lang="en-US" altLang="zh-CN" sz="1800" b="1" kern="100" dirty="0" err="1">
                <a:effectLst/>
                <a:latin typeface="微软雅黑" panose="020B0503020204020204" pitchFamily="34" charset="-122"/>
                <a:ea typeface="微软雅黑" panose="020B0503020204020204" pitchFamily="34" charset="-122"/>
              </a:rPr>
              <a:t>F12</a:t>
            </a:r>
            <a:r>
              <a:rPr lang="zh-CN" altLang="en-US" sz="1800" b="1" kern="100" dirty="0">
                <a:effectLst/>
                <a:latin typeface="微软雅黑" panose="020B0503020204020204" pitchFamily="34" charset="-122"/>
                <a:ea typeface="微软雅黑" panose="020B0503020204020204" pitchFamily="34" charset="-122"/>
              </a:rPr>
              <a:t>），且有暗斑（</a:t>
            </a:r>
            <a:r>
              <a:rPr lang="en-US" altLang="zh-CN" sz="1800" b="1" kern="100" dirty="0" err="1">
                <a:effectLst/>
                <a:latin typeface="微软雅黑" panose="020B0503020204020204" pitchFamily="34" charset="-122"/>
                <a:ea typeface="微软雅黑" panose="020B0503020204020204" pitchFamily="34" charset="-122"/>
              </a:rPr>
              <a:t>F13</a:t>
            </a:r>
            <a:r>
              <a:rPr lang="zh-CN" altLang="en-US" sz="1800" b="1" kern="100" dirty="0">
                <a:effectLst/>
                <a:latin typeface="微软雅黑" panose="020B0503020204020204" pitchFamily="34" charset="-122"/>
                <a:ea typeface="微软雅黑" panose="020B0503020204020204" pitchFamily="34" charset="-122"/>
              </a:rPr>
              <a:t>）  则    该动物是豹（</a:t>
            </a:r>
            <a:r>
              <a:rPr lang="en-US" altLang="zh-CN" sz="1800" b="1" kern="100" dirty="0" err="1">
                <a:effectLst/>
                <a:latin typeface="微软雅黑" panose="020B0503020204020204" pitchFamily="34" charset="-122"/>
                <a:ea typeface="微软雅黑" panose="020B0503020204020204" pitchFamily="34" charset="-122"/>
              </a:rPr>
              <a:t>H1</a:t>
            </a:r>
            <a:r>
              <a:rPr lang="zh-CN" altLang="en-US" sz="1800" b="1" kern="100" dirty="0">
                <a:effectLst/>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106327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152401" y="1690688"/>
            <a:ext cx="11034486" cy="4884664"/>
          </a:xfrm>
        </p:spPr>
        <p:txBody>
          <a:bodyPr>
            <a:normAutofit/>
          </a:bodyPr>
          <a:lstStyle/>
          <a:p>
            <a:pPr marL="0" indent="0" algn="just">
              <a:lnSpc>
                <a:spcPct val="150000"/>
              </a:lnSpc>
              <a:buNone/>
              <a:tabLst>
                <a:tab pos="266700" algn="l"/>
              </a:tabLst>
            </a:pPr>
            <a:r>
              <a:rPr lang="zh-CN" altLang="en-US" sz="2400" b="1" kern="100" dirty="0">
                <a:effectLst/>
                <a:latin typeface="微软雅黑" panose="020B0503020204020204" pitchFamily="34" charset="-122"/>
                <a:ea typeface="微软雅黑" panose="020B0503020204020204" pitchFamily="34" charset="-122"/>
                <a:cs typeface="Times New Roman" panose="02020603050405020304" pitchFamily="18" charset="0"/>
              </a:rPr>
              <a:t>⑽ 逆向推理的例子</a:t>
            </a:r>
          </a:p>
          <a:p>
            <a:pPr marL="0" indent="0" algn="just">
              <a:lnSpc>
                <a:spcPct val="150000"/>
              </a:lnSpc>
              <a:buNone/>
              <a:tabLst>
                <a:tab pos="266700" algn="l"/>
              </a:tabLst>
            </a:pPr>
            <a:r>
              <a:rPr lang="zh-CN" altLang="en-US" sz="2400" b="1" kern="100" dirty="0">
                <a:effectLst/>
                <a:latin typeface="微软雅黑" panose="020B0503020204020204" pitchFamily="34" charset="-122"/>
                <a:ea typeface="微软雅黑" panose="020B0503020204020204" pitchFamily="34" charset="-122"/>
                <a:cs typeface="Times New Roman" panose="02020603050405020304" pitchFamily="18" charset="0"/>
              </a:rPr>
              <a:t>验证所看到的动物是不是老虎？</a:t>
            </a:r>
          </a:p>
          <a:p>
            <a:pPr marL="0" indent="0" algn="just">
              <a:lnSpc>
                <a:spcPct val="150000"/>
              </a:lnSpc>
              <a:buNone/>
              <a:tabLst>
                <a:tab pos="266700" algn="l"/>
              </a:tabLst>
            </a:pPr>
            <a:r>
              <a:rPr lang="zh-CN" altLang="en-US" sz="2400" b="1" kern="100" dirty="0">
                <a:effectLst/>
                <a:latin typeface="微软雅黑" panose="020B0503020204020204" pitchFamily="34" charset="-122"/>
                <a:ea typeface="微软雅黑" panose="020B0503020204020204" pitchFamily="34" charset="-122"/>
                <a:cs typeface="Times New Roman" panose="02020603050405020304" pitchFamily="18" charset="0"/>
              </a:rPr>
              <a:t>已经观察到如下事实：</a:t>
            </a:r>
          </a:p>
          <a:p>
            <a:pPr marL="0" indent="0" algn="just">
              <a:lnSpc>
                <a:spcPct val="150000"/>
              </a:lnSpc>
              <a:buNone/>
              <a:tabLst>
                <a:tab pos="266700" algn="l"/>
              </a:tabLst>
            </a:pPr>
            <a:r>
              <a:rPr lang="zh-CN" altLang="en-US" sz="24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被观察动物：有奶，有犀利的</a:t>
            </a:r>
            <a:endParaRPr lang="en-US" altLang="zh-CN" sz="24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indent="0" algn="just">
              <a:lnSpc>
                <a:spcPct val="150000"/>
              </a:lnSpc>
              <a:buNone/>
              <a:tabLst>
                <a:tab pos="266700" algn="l"/>
              </a:tabLst>
            </a:pPr>
            <a:r>
              <a:rPr lang="zh-CN" altLang="en-US" sz="24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牙齿，有爪，眼睛盯着前方，</a:t>
            </a:r>
            <a:endParaRPr lang="en-US" altLang="zh-CN" sz="24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indent="0" algn="just">
              <a:lnSpc>
                <a:spcPct val="150000"/>
              </a:lnSpc>
              <a:buNone/>
              <a:tabLst>
                <a:tab pos="266700" algn="l"/>
              </a:tabLst>
            </a:pPr>
            <a:r>
              <a:rPr lang="zh-CN" altLang="en-US" sz="24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黄褐色，身上有黑色条纹。</a:t>
            </a:r>
          </a:p>
          <a:p>
            <a:pPr marL="0" indent="0" algn="just">
              <a:lnSpc>
                <a:spcPct val="150000"/>
              </a:lnSpc>
              <a:buNone/>
              <a:tabLst>
                <a:tab pos="266700" algn="l"/>
              </a:tabLst>
            </a:pPr>
            <a:r>
              <a:rPr lang="zh-CN" altLang="en-US" sz="2400" b="1" kern="100" dirty="0">
                <a:effectLst/>
                <a:latin typeface="微软雅黑" panose="020B0503020204020204" pitchFamily="34" charset="-122"/>
                <a:ea typeface="微软雅黑" panose="020B0503020204020204" pitchFamily="34" charset="-122"/>
                <a:cs typeface="Times New Roman" panose="02020603050405020304" pitchFamily="18" charset="0"/>
              </a:rPr>
              <a:t>在图上验证。</a:t>
            </a:r>
          </a:p>
          <a:p>
            <a:pPr marL="0" indent="0" algn="just">
              <a:lnSpc>
                <a:spcPct val="150000"/>
              </a:lnSpc>
              <a:spcBef>
                <a:spcPts val="600"/>
              </a:spcBef>
              <a:buNone/>
            </a:pPr>
            <a:endParaRPr lang="zh-CN" altLang="zh-CN" sz="2000" kern="100" dirty="0">
              <a:effectLst/>
              <a:latin typeface="微软雅黑" panose="020B0503020204020204" pitchFamily="34" charset="-122"/>
              <a:ea typeface="微软雅黑" panose="020B0503020204020204" pitchFamily="34" charset="-122"/>
            </a:endParaRPr>
          </a:p>
        </p:txBody>
      </p:sp>
      <p:sp>
        <p:nvSpPr>
          <p:cNvPr id="6" name="标题 1">
            <a:extLst>
              <a:ext uri="{FF2B5EF4-FFF2-40B4-BE49-F238E27FC236}">
                <a16:creationId xmlns:a16="http://schemas.microsoft.com/office/drawing/2014/main" id="{7D15252C-A3C0-417F-888B-E0FC335BB0E8}"/>
              </a:ext>
            </a:extLst>
          </p:cNvPr>
          <p:cNvSpPr>
            <a:spLocks noGrp="1"/>
          </p:cNvSpPr>
          <p:nvPr>
            <p:ph type="title"/>
          </p:nvPr>
        </p:nvSpPr>
        <p:spPr>
          <a:xfrm>
            <a:off x="838200" y="365125"/>
            <a:ext cx="10515600" cy="1325563"/>
          </a:xfrm>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4.</a:t>
            </a:r>
            <a:r>
              <a:rPr lang="zh-CN" altLang="en-US" sz="4400" b="1" dirty="0">
                <a:solidFill>
                  <a:srgbClr val="0000FF"/>
                </a:solidFill>
                <a:effectLst/>
                <a:latin typeface="黑体" panose="02010609060101010101" pitchFamily="49" charset="-122"/>
                <a:ea typeface="黑体" panose="02010609060101010101" pitchFamily="49" charset="-122"/>
              </a:rPr>
              <a:t>推理算法</a:t>
            </a:r>
            <a:endParaRPr lang="zh-CN" altLang="en-US" dirty="0">
              <a:solidFill>
                <a:srgbClr val="C00000"/>
              </a:solidFill>
            </a:endParaRPr>
          </a:p>
        </p:txBody>
      </p:sp>
      <p:pic>
        <p:nvPicPr>
          <p:cNvPr id="4" name="图片 3">
            <a:extLst>
              <a:ext uri="{FF2B5EF4-FFF2-40B4-BE49-F238E27FC236}">
                <a16:creationId xmlns:a16="http://schemas.microsoft.com/office/drawing/2014/main" id="{BB67588C-F37A-4C7F-981A-49373F1BB1DA}"/>
              </a:ext>
            </a:extLst>
          </p:cNvPr>
          <p:cNvPicPr>
            <a:picLocks noChangeAspect="1"/>
          </p:cNvPicPr>
          <p:nvPr/>
        </p:nvPicPr>
        <p:blipFill rotWithShape="1">
          <a:blip r:embed="rId3"/>
          <a:srcRect b="5660"/>
          <a:stretch/>
        </p:blipFill>
        <p:spPr>
          <a:xfrm>
            <a:off x="4395020" y="1415213"/>
            <a:ext cx="7726188" cy="4653051"/>
          </a:xfrm>
          <a:prstGeom prst="rect">
            <a:avLst/>
          </a:prstGeom>
        </p:spPr>
      </p:pic>
    </p:spTree>
    <p:extLst>
      <p:ext uri="{BB962C8B-B14F-4D97-AF65-F5344CB8AC3E}">
        <p14:creationId xmlns:p14="http://schemas.microsoft.com/office/powerpoint/2010/main" val="3729776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7D15252C-A3C0-417F-888B-E0FC335BB0E8}"/>
              </a:ext>
            </a:extLst>
          </p:cNvPr>
          <p:cNvSpPr>
            <a:spLocks noGrp="1"/>
          </p:cNvSpPr>
          <p:nvPr>
            <p:ph type="title"/>
          </p:nvPr>
        </p:nvSpPr>
        <p:spPr>
          <a:xfrm>
            <a:off x="838200" y="365125"/>
            <a:ext cx="10515600" cy="1325563"/>
          </a:xfrm>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5</a:t>
            </a:r>
            <a:r>
              <a:rPr lang="zh-CN" altLang="en-US" sz="4400" b="1" dirty="0">
                <a:solidFill>
                  <a:srgbClr val="0000FF"/>
                </a:solidFill>
                <a:effectLst/>
                <a:latin typeface="宋体" panose="02010600030101010101" pitchFamily="2" charset="-122"/>
                <a:ea typeface="宋体" panose="02010600030101010101" pitchFamily="2" charset="-122"/>
              </a:rPr>
              <a:t>．</a:t>
            </a:r>
            <a:r>
              <a:rPr lang="zh-CN" altLang="en-US" sz="4400" b="1" dirty="0">
                <a:solidFill>
                  <a:srgbClr val="0000FF"/>
                </a:solidFill>
                <a:effectLst/>
                <a:latin typeface="黑体" panose="02010609060101010101" pitchFamily="49" charset="-122"/>
                <a:ea typeface="黑体" panose="02010609060101010101" pitchFamily="49" charset="-122"/>
              </a:rPr>
              <a:t>匹配冲突消解</a:t>
            </a:r>
            <a:endParaRPr lang="zh-CN" altLang="en-US" dirty="0">
              <a:solidFill>
                <a:srgbClr val="C00000"/>
              </a:solidFill>
              <a:latin typeface="黑体" panose="02010609060101010101" pitchFamily="49" charset="-122"/>
              <a:ea typeface="黑体" panose="02010609060101010101" pitchFamily="49" charset="-122"/>
            </a:endParaRPr>
          </a:p>
        </p:txBody>
      </p:sp>
      <p:sp>
        <p:nvSpPr>
          <p:cNvPr id="7" name="内容占位符 2">
            <a:extLst>
              <a:ext uri="{FF2B5EF4-FFF2-40B4-BE49-F238E27FC236}">
                <a16:creationId xmlns:a16="http://schemas.microsoft.com/office/drawing/2014/main" id="{A6D2BF7E-B3E2-4B49-AF7E-EA10DE413BF6}"/>
              </a:ext>
            </a:extLst>
          </p:cNvPr>
          <p:cNvSpPr>
            <a:spLocks noGrp="1"/>
          </p:cNvSpPr>
          <p:nvPr>
            <p:ph idx="1"/>
          </p:nvPr>
        </p:nvSpPr>
        <p:spPr>
          <a:xfrm>
            <a:off x="838200" y="1825625"/>
            <a:ext cx="10515600" cy="4884664"/>
          </a:xfrm>
        </p:spPr>
        <p:txBody>
          <a:bodyPr>
            <a:normAutofit fontScale="92500" lnSpcReduction="10000"/>
          </a:bodyPr>
          <a:lstStyle/>
          <a:p>
            <a:pPr marL="0" indent="0" algn="just">
              <a:lnSpc>
                <a:spcPct val="150000"/>
              </a:lnSpc>
              <a:buNone/>
              <a:tabLst>
                <a:tab pos="266700" algn="l"/>
              </a:tabLst>
            </a:pPr>
            <a:r>
              <a:rPr lang="zh-CN" altLang="en-US"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匹配冲突：</a:t>
            </a:r>
            <a:r>
              <a:rPr lang="zh-CN" altLang="en-US" b="1" kern="100" dirty="0">
                <a:effectLst/>
                <a:latin typeface="微软雅黑" panose="020B0503020204020204" pitchFamily="34" charset="-122"/>
                <a:ea typeface="微软雅黑" panose="020B0503020204020204" pitchFamily="34" charset="-122"/>
                <a:cs typeface="Times New Roman" panose="02020603050405020304" pitchFamily="18" charset="0"/>
              </a:rPr>
              <a:t>在产生式系统进行推理的过程中，可能会在选择产生式和数据、子目标等方面产生二义性，这就是所谓的匹配冲突。</a:t>
            </a:r>
            <a:endPar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tabLst>
                <a:tab pos="266700" algn="l"/>
              </a:tabLst>
            </a:pPr>
            <a:r>
              <a:rPr lang="zh-CN" altLang="zh-CN" b="1" kern="100" dirty="0">
                <a:solidFill>
                  <a:srgbClr val="0000FF"/>
                </a:solidFill>
                <a:effectLst/>
                <a:latin typeface="微软雅黑" panose="020B0503020204020204" pitchFamily="34" charset="-122"/>
                <a:ea typeface="微软雅黑" panose="020B0503020204020204" pitchFamily="34" charset="-122"/>
              </a:rPr>
              <a:t>向前推理时的匹配冲突</a:t>
            </a:r>
            <a:endParaRPr lang="zh-CN" altLang="zh-CN" kern="100" dirty="0">
              <a:solidFill>
                <a:srgbClr val="0000FF"/>
              </a:solidFill>
              <a:effectLst/>
              <a:latin typeface="微软雅黑" panose="020B0503020204020204" pitchFamily="34" charset="-122"/>
              <a:ea typeface="微软雅黑" panose="020B0503020204020204" pitchFamily="34" charset="-122"/>
            </a:endParaRPr>
          </a:p>
          <a:p>
            <a:pPr indent="0" algn="just">
              <a:lnSpc>
                <a:spcPct val="150000"/>
              </a:lnSpc>
              <a:spcBef>
                <a:spcPts val="0"/>
              </a:spcBef>
              <a:buNone/>
            </a:pPr>
            <a:r>
              <a:rPr lang="en-US" altLang="zh-CN" b="1" kern="100" dirty="0">
                <a:solidFill>
                  <a:schemeClr val="accent1">
                    <a:lumMod val="50000"/>
                  </a:schemeClr>
                </a:solidFill>
                <a:effectLst/>
                <a:latin typeface="微软雅黑" panose="020B0503020204020204" pitchFamily="34" charset="-122"/>
                <a:ea typeface="微软雅黑" panose="020B0503020204020204" pitchFamily="34" charset="-122"/>
              </a:rPr>
              <a:t>  a. </a:t>
            </a:r>
            <a:r>
              <a:rPr lang="zh-CN" altLang="zh-CN" b="1" kern="100" dirty="0">
                <a:solidFill>
                  <a:schemeClr val="accent1">
                    <a:lumMod val="50000"/>
                  </a:schemeClr>
                </a:solidFill>
                <a:effectLst/>
                <a:latin typeface="微软雅黑" panose="020B0503020204020204" pitchFamily="34" charset="-122"/>
                <a:ea typeface="微软雅黑" panose="020B0503020204020204" pitchFamily="34" charset="-122"/>
              </a:rPr>
              <a:t>有</a:t>
            </a:r>
            <a:r>
              <a:rPr lang="en-US" altLang="zh-CN" b="1" kern="100" dirty="0">
                <a:solidFill>
                  <a:srgbClr val="C00000"/>
                </a:solidFill>
                <a:effectLst/>
                <a:latin typeface="微软雅黑" panose="020B0503020204020204" pitchFamily="34" charset="-122"/>
                <a:ea typeface="微软雅黑" panose="020B0503020204020204" pitchFamily="34" charset="-122"/>
              </a:rPr>
              <a:t>n&gt;1 </a:t>
            </a:r>
            <a:r>
              <a:rPr lang="zh-CN" altLang="zh-CN" b="1" kern="100" dirty="0">
                <a:solidFill>
                  <a:srgbClr val="C00000"/>
                </a:solidFill>
                <a:effectLst/>
                <a:latin typeface="微软雅黑" panose="020B0503020204020204" pitchFamily="34" charset="-122"/>
                <a:ea typeface="微软雅黑" panose="020B0503020204020204" pitchFamily="34" charset="-122"/>
              </a:rPr>
              <a:t>个产生式</a:t>
            </a:r>
            <a:r>
              <a:rPr lang="zh-CN" altLang="zh-CN" b="1" kern="100" dirty="0">
                <a:solidFill>
                  <a:schemeClr val="accent1">
                    <a:lumMod val="50000"/>
                  </a:schemeClr>
                </a:solidFill>
                <a:effectLst/>
                <a:latin typeface="微软雅黑" panose="020B0503020204020204" pitchFamily="34" charset="-122"/>
                <a:ea typeface="微软雅黑" panose="020B0503020204020204" pitchFamily="34" charset="-122"/>
              </a:rPr>
              <a:t>的左部都能和当前</a:t>
            </a:r>
            <a:r>
              <a:rPr lang="en-US" altLang="zh-CN" b="1" kern="100" dirty="0">
                <a:solidFill>
                  <a:schemeClr val="accent1">
                    <a:lumMod val="50000"/>
                  </a:schemeClr>
                </a:solidFill>
                <a:effectLst/>
                <a:latin typeface="微软雅黑" panose="020B0503020204020204" pitchFamily="34" charset="-122"/>
                <a:ea typeface="微软雅黑" panose="020B0503020204020204" pitchFamily="34" charset="-122"/>
              </a:rPr>
              <a:t>DB</a:t>
            </a:r>
            <a:r>
              <a:rPr lang="zh-CN" altLang="zh-CN" b="1" kern="100" dirty="0">
                <a:solidFill>
                  <a:schemeClr val="accent1">
                    <a:lumMod val="50000"/>
                  </a:schemeClr>
                </a:solidFill>
                <a:effectLst/>
                <a:latin typeface="微软雅黑" panose="020B0503020204020204" pitchFamily="34" charset="-122"/>
                <a:ea typeface="微软雅黑" panose="020B0503020204020204" pitchFamily="34" charset="-122"/>
              </a:rPr>
              <a:t>中的数据匹配成功；</a:t>
            </a:r>
            <a:endParaRPr lang="zh-CN" altLang="zh-CN" kern="100" dirty="0">
              <a:solidFill>
                <a:schemeClr val="accent1">
                  <a:lumMod val="50000"/>
                </a:schemeClr>
              </a:solidFill>
              <a:effectLst/>
              <a:latin typeface="微软雅黑" panose="020B0503020204020204" pitchFamily="34" charset="-122"/>
              <a:ea typeface="微软雅黑" panose="020B0503020204020204" pitchFamily="34" charset="-122"/>
            </a:endParaRPr>
          </a:p>
          <a:p>
            <a:pPr indent="0" algn="just">
              <a:lnSpc>
                <a:spcPct val="150000"/>
              </a:lnSpc>
              <a:spcBef>
                <a:spcPts val="0"/>
              </a:spcBef>
              <a:buNone/>
            </a:pPr>
            <a:r>
              <a:rPr lang="en-US" altLang="zh-CN" b="1" kern="100" dirty="0">
                <a:solidFill>
                  <a:schemeClr val="accent1">
                    <a:lumMod val="50000"/>
                  </a:schemeClr>
                </a:solidFill>
                <a:latin typeface="微软雅黑" panose="020B0503020204020204" pitchFamily="34" charset="-122"/>
                <a:ea typeface="微软雅黑" panose="020B0503020204020204" pitchFamily="34" charset="-122"/>
              </a:rPr>
              <a:t>  </a:t>
            </a:r>
            <a:r>
              <a:rPr lang="en-US" altLang="zh-CN" b="1" kern="100" dirty="0">
                <a:solidFill>
                  <a:schemeClr val="accent1">
                    <a:lumMod val="50000"/>
                  </a:schemeClr>
                </a:solidFill>
                <a:effectLst/>
                <a:latin typeface="微软雅黑" panose="020B0503020204020204" pitchFamily="34" charset="-122"/>
                <a:ea typeface="微软雅黑" panose="020B0503020204020204" pitchFamily="34" charset="-122"/>
              </a:rPr>
              <a:t>b. </a:t>
            </a:r>
            <a:r>
              <a:rPr lang="zh-CN" altLang="zh-CN" b="1" kern="100" dirty="0">
                <a:solidFill>
                  <a:schemeClr val="accent1">
                    <a:lumMod val="50000"/>
                  </a:schemeClr>
                </a:solidFill>
                <a:effectLst/>
                <a:latin typeface="微软雅黑" panose="020B0503020204020204" pitchFamily="34" charset="-122"/>
                <a:ea typeface="微软雅黑" panose="020B0503020204020204" pitchFamily="34" charset="-122"/>
              </a:rPr>
              <a:t>有</a:t>
            </a:r>
            <a:r>
              <a:rPr lang="en-US" altLang="zh-CN" b="1" kern="100" dirty="0">
                <a:solidFill>
                  <a:srgbClr val="C00000"/>
                </a:solidFill>
                <a:effectLst/>
                <a:latin typeface="微软雅黑" panose="020B0503020204020204" pitchFamily="34" charset="-122"/>
                <a:ea typeface="微软雅黑" panose="020B0503020204020204" pitchFamily="34" charset="-122"/>
              </a:rPr>
              <a:t>m&gt;1 </a:t>
            </a:r>
            <a:r>
              <a:rPr lang="zh-CN" altLang="zh-CN" b="1" kern="100" dirty="0">
                <a:solidFill>
                  <a:srgbClr val="C00000"/>
                </a:solidFill>
                <a:effectLst/>
                <a:latin typeface="微软雅黑" panose="020B0503020204020204" pitchFamily="34" charset="-122"/>
                <a:ea typeface="微软雅黑" panose="020B0503020204020204" pitchFamily="34" charset="-122"/>
              </a:rPr>
              <a:t>组不同的数据</a:t>
            </a:r>
            <a:r>
              <a:rPr lang="zh-CN" altLang="zh-CN" b="1" kern="100" dirty="0">
                <a:solidFill>
                  <a:schemeClr val="accent1">
                    <a:lumMod val="50000"/>
                  </a:schemeClr>
                </a:solidFill>
                <a:effectLst/>
                <a:latin typeface="微软雅黑" panose="020B0503020204020204" pitchFamily="34" charset="-122"/>
                <a:ea typeface="微软雅黑" panose="020B0503020204020204" pitchFamily="34" charset="-122"/>
              </a:rPr>
              <a:t>都能和同一个产生式的左部匹配成功；</a:t>
            </a:r>
            <a:endParaRPr lang="zh-CN" altLang="zh-CN" kern="100" dirty="0">
              <a:solidFill>
                <a:schemeClr val="accent1">
                  <a:lumMod val="50000"/>
                </a:schemeClr>
              </a:solidFill>
              <a:effectLst/>
              <a:latin typeface="微软雅黑" panose="020B0503020204020204" pitchFamily="34" charset="-122"/>
              <a:ea typeface="微软雅黑" panose="020B0503020204020204" pitchFamily="34" charset="-122"/>
            </a:endParaRPr>
          </a:p>
          <a:p>
            <a:pPr indent="0" algn="just">
              <a:lnSpc>
                <a:spcPct val="150000"/>
              </a:lnSpc>
              <a:spcBef>
                <a:spcPts val="0"/>
              </a:spcBef>
              <a:buNone/>
            </a:pPr>
            <a:r>
              <a:rPr lang="en-US" altLang="zh-CN" b="1" kern="100" dirty="0">
                <a:solidFill>
                  <a:srgbClr val="990000"/>
                </a:solidFill>
                <a:effectLst/>
                <a:latin typeface="微软雅黑" panose="020B0503020204020204" pitchFamily="34" charset="-122"/>
                <a:ea typeface="微软雅黑" panose="020B0503020204020204" pitchFamily="34" charset="-122"/>
              </a:rPr>
              <a:t>  </a:t>
            </a:r>
            <a:r>
              <a:rPr lang="zh-CN" altLang="zh-CN" b="1" kern="100" dirty="0">
                <a:solidFill>
                  <a:srgbClr val="990000"/>
                </a:solidFill>
                <a:effectLst/>
                <a:latin typeface="微软雅黑" panose="020B0503020204020204" pitchFamily="34" charset="-122"/>
                <a:ea typeface="微软雅黑" panose="020B0503020204020204" pitchFamily="34" charset="-122"/>
              </a:rPr>
              <a:t>例子</a:t>
            </a:r>
            <a:r>
              <a:rPr lang="zh-CN" altLang="en-US" b="1" kern="100" dirty="0">
                <a:solidFill>
                  <a:srgbClr val="990000"/>
                </a:solidFill>
                <a:effectLst/>
                <a:latin typeface="微软雅黑" panose="020B0503020204020204" pitchFamily="34" charset="-122"/>
                <a:ea typeface="微软雅黑" panose="020B0503020204020204" pitchFamily="34" charset="-122"/>
              </a:rPr>
              <a:t>：</a:t>
            </a:r>
            <a:r>
              <a:rPr lang="en-US" altLang="zh-CN" b="1" kern="100" dirty="0">
                <a:solidFill>
                  <a:srgbClr val="990000"/>
                </a:solidFill>
                <a:effectLst/>
                <a:latin typeface="微软雅黑" panose="020B0503020204020204" pitchFamily="34" charset="-122"/>
                <a:ea typeface="微软雅黑" panose="020B0503020204020204" pitchFamily="34" charset="-122"/>
              </a:rPr>
              <a:t> Data:</a:t>
            </a:r>
            <a:r>
              <a:rPr lang="zh-CN" altLang="zh-CN" b="1" kern="100" dirty="0">
                <a:solidFill>
                  <a:srgbClr val="990000"/>
                </a:solidFill>
                <a:effectLst/>
                <a:latin typeface="微软雅黑" panose="020B0503020204020204" pitchFamily="34" charset="-122"/>
                <a:ea typeface="微软雅黑" panose="020B0503020204020204" pitchFamily="34" charset="-122"/>
              </a:rPr>
              <a:t>（</a:t>
            </a:r>
            <a:r>
              <a:rPr lang="en-US" altLang="zh-CN" b="1" kern="100" dirty="0">
                <a:solidFill>
                  <a:srgbClr val="990000"/>
                </a:solidFill>
                <a:effectLst/>
                <a:latin typeface="微软雅黑" panose="020B0503020204020204" pitchFamily="34" charset="-122"/>
                <a:ea typeface="微软雅黑" panose="020B0503020204020204" pitchFamily="34" charset="-122"/>
              </a:rPr>
              <a:t>A</a:t>
            </a:r>
            <a:r>
              <a:rPr lang="zh-CN" altLang="zh-CN" b="1" kern="100" dirty="0">
                <a:solidFill>
                  <a:srgbClr val="990000"/>
                </a:solidFill>
                <a:effectLst/>
                <a:latin typeface="微软雅黑" panose="020B0503020204020204" pitchFamily="34" charset="-122"/>
                <a:ea typeface="微软雅黑" panose="020B0503020204020204" pitchFamily="34" charset="-122"/>
              </a:rPr>
              <a:t>，</a:t>
            </a:r>
            <a:r>
              <a:rPr lang="en-US" altLang="zh-CN" b="1" kern="100" dirty="0">
                <a:solidFill>
                  <a:srgbClr val="990000"/>
                </a:solidFill>
                <a:effectLst/>
                <a:latin typeface="微软雅黑" panose="020B0503020204020204" pitchFamily="34" charset="-122"/>
                <a:ea typeface="微软雅黑" panose="020B0503020204020204" pitchFamily="34" charset="-122"/>
              </a:rPr>
              <a:t>X</a:t>
            </a:r>
            <a:r>
              <a:rPr lang="zh-CN" altLang="zh-CN" b="1" kern="100" dirty="0">
                <a:solidFill>
                  <a:srgbClr val="990000"/>
                </a:solidFill>
                <a:effectLst/>
                <a:latin typeface="微软雅黑" panose="020B0503020204020204" pitchFamily="34" charset="-122"/>
                <a:ea typeface="微软雅黑" panose="020B0503020204020204" pitchFamily="34" charset="-122"/>
              </a:rPr>
              <a:t>），（</a:t>
            </a:r>
            <a:r>
              <a:rPr lang="en-US" altLang="zh-CN" b="1" kern="100" dirty="0">
                <a:solidFill>
                  <a:srgbClr val="990000"/>
                </a:solidFill>
                <a:effectLst/>
                <a:latin typeface="微软雅黑" panose="020B0503020204020204" pitchFamily="34" charset="-122"/>
                <a:ea typeface="微软雅黑" panose="020B0503020204020204" pitchFamily="34" charset="-122"/>
              </a:rPr>
              <a:t>B</a:t>
            </a:r>
            <a:r>
              <a:rPr lang="zh-CN" altLang="zh-CN" b="1" kern="100" dirty="0">
                <a:solidFill>
                  <a:srgbClr val="990000"/>
                </a:solidFill>
                <a:effectLst/>
                <a:latin typeface="微软雅黑" panose="020B0503020204020204" pitchFamily="34" charset="-122"/>
                <a:ea typeface="微软雅黑" panose="020B0503020204020204" pitchFamily="34" charset="-122"/>
              </a:rPr>
              <a:t>，</a:t>
            </a:r>
            <a:r>
              <a:rPr lang="en-US" altLang="zh-CN" b="1" kern="100" dirty="0">
                <a:solidFill>
                  <a:srgbClr val="990000"/>
                </a:solidFill>
                <a:effectLst/>
                <a:latin typeface="微软雅黑" panose="020B0503020204020204" pitchFamily="34" charset="-122"/>
                <a:ea typeface="微软雅黑" panose="020B0503020204020204" pitchFamily="34" charset="-122"/>
              </a:rPr>
              <a:t>Y</a:t>
            </a:r>
            <a:r>
              <a:rPr lang="zh-CN" altLang="zh-CN" b="1" kern="100" dirty="0">
                <a:solidFill>
                  <a:srgbClr val="990000"/>
                </a:solidFill>
                <a:effectLst/>
                <a:latin typeface="微软雅黑" panose="020B0503020204020204" pitchFamily="34" charset="-122"/>
                <a:ea typeface="微软雅黑" panose="020B0503020204020204" pitchFamily="34" charset="-122"/>
              </a:rPr>
              <a:t>）</a:t>
            </a:r>
            <a:endParaRPr lang="en-US" altLang="zh-CN" kern="100" dirty="0">
              <a:latin typeface="微软雅黑" panose="020B0503020204020204" pitchFamily="34" charset="-122"/>
              <a:ea typeface="微软雅黑" panose="020B0503020204020204" pitchFamily="34" charset="-122"/>
            </a:endParaRPr>
          </a:p>
          <a:p>
            <a:pPr indent="0" algn="just">
              <a:lnSpc>
                <a:spcPct val="150000"/>
              </a:lnSpc>
              <a:spcBef>
                <a:spcPts val="0"/>
              </a:spcBef>
              <a:buNone/>
            </a:pPr>
            <a:r>
              <a:rPr lang="en-US" altLang="zh-CN" b="1" kern="100" dirty="0">
                <a:solidFill>
                  <a:srgbClr val="990000"/>
                </a:solidFill>
                <a:effectLst/>
                <a:latin typeface="微软雅黑" panose="020B0503020204020204" pitchFamily="34" charset="-122"/>
                <a:ea typeface="微软雅黑" panose="020B0503020204020204" pitchFamily="34" charset="-122"/>
              </a:rPr>
              <a:t>             A or B </a:t>
            </a:r>
            <a:r>
              <a:rPr lang="en-US" altLang="zh-CN" b="1" kern="100" dirty="0">
                <a:solidFill>
                  <a:srgbClr val="990000"/>
                </a:solidFill>
                <a:effectLst/>
                <a:latin typeface="微软雅黑" panose="020B0503020204020204" pitchFamily="34" charset="-122"/>
                <a:ea typeface="微软雅黑" panose="020B0503020204020204" pitchFamily="34" charset="-122"/>
                <a:sym typeface="Wingdings" panose="05000000000000000000" pitchFamily="2" charset="2"/>
              </a:rPr>
              <a:t></a:t>
            </a:r>
            <a:r>
              <a:rPr lang="en-US" altLang="zh-CN" b="1" kern="100" dirty="0">
                <a:solidFill>
                  <a:srgbClr val="990000"/>
                </a:solidFill>
                <a:effectLst/>
                <a:latin typeface="微软雅黑" panose="020B0503020204020204" pitchFamily="34" charset="-122"/>
                <a:ea typeface="微软雅黑" panose="020B0503020204020204" pitchFamily="34" charset="-122"/>
              </a:rPr>
              <a:t> C and D</a:t>
            </a:r>
            <a:endParaRPr lang="zh-CN" altLang="zh-CN" kern="100" dirty="0">
              <a:effectLst/>
              <a:latin typeface="微软雅黑" panose="020B0503020204020204" pitchFamily="34" charset="-122"/>
              <a:ea typeface="微软雅黑" panose="020B0503020204020204" pitchFamily="34" charset="-122"/>
            </a:endParaRPr>
          </a:p>
          <a:p>
            <a:pPr indent="0" algn="just">
              <a:lnSpc>
                <a:spcPct val="150000"/>
              </a:lnSpc>
              <a:spcBef>
                <a:spcPts val="0"/>
              </a:spcBef>
              <a:buNone/>
            </a:pPr>
            <a:r>
              <a:rPr lang="en-US" altLang="zh-CN" b="1" kern="100" dirty="0">
                <a:solidFill>
                  <a:schemeClr val="accent1">
                    <a:lumMod val="50000"/>
                  </a:schemeClr>
                </a:solidFill>
                <a:latin typeface="微软雅黑" panose="020B0503020204020204" pitchFamily="34" charset="-122"/>
                <a:ea typeface="微软雅黑" panose="020B0503020204020204" pitchFamily="34" charset="-122"/>
              </a:rPr>
              <a:t> </a:t>
            </a:r>
            <a:r>
              <a:rPr lang="en-US" altLang="zh-CN" b="1" kern="100" dirty="0">
                <a:solidFill>
                  <a:schemeClr val="accent1">
                    <a:lumMod val="50000"/>
                  </a:schemeClr>
                </a:solidFill>
                <a:effectLst/>
                <a:latin typeface="微软雅黑" panose="020B0503020204020204" pitchFamily="34" charset="-122"/>
                <a:ea typeface="微软雅黑" panose="020B0503020204020204" pitchFamily="34" charset="-122"/>
              </a:rPr>
              <a:t> c.  a</a:t>
            </a:r>
            <a:r>
              <a:rPr lang="zh-CN" altLang="zh-CN" b="1" kern="100" dirty="0">
                <a:solidFill>
                  <a:schemeClr val="accent1">
                    <a:lumMod val="50000"/>
                  </a:schemeClr>
                </a:solidFill>
                <a:effectLst/>
                <a:latin typeface="微软雅黑" panose="020B0503020204020204" pitchFamily="34" charset="-122"/>
                <a:ea typeface="微软雅黑" panose="020B0503020204020204" pitchFamily="34" charset="-122"/>
              </a:rPr>
              <a:t>与</a:t>
            </a:r>
            <a:r>
              <a:rPr lang="en-US" altLang="zh-CN" b="1" kern="100" dirty="0">
                <a:solidFill>
                  <a:schemeClr val="accent1">
                    <a:lumMod val="50000"/>
                  </a:schemeClr>
                </a:solidFill>
                <a:effectLst/>
                <a:latin typeface="微软雅黑" panose="020B0503020204020204" pitchFamily="34" charset="-122"/>
                <a:ea typeface="微软雅黑" panose="020B0503020204020204" pitchFamily="34" charset="-122"/>
              </a:rPr>
              <a:t>b</a:t>
            </a:r>
            <a:r>
              <a:rPr lang="zh-CN" altLang="zh-CN" b="1" kern="100" dirty="0">
                <a:solidFill>
                  <a:schemeClr val="accent1">
                    <a:lumMod val="50000"/>
                  </a:schemeClr>
                </a:solidFill>
                <a:effectLst/>
                <a:latin typeface="微软雅黑" panose="020B0503020204020204" pitchFamily="34" charset="-122"/>
                <a:ea typeface="微软雅黑" panose="020B0503020204020204" pitchFamily="34" charset="-122"/>
              </a:rPr>
              <a:t>两种情况的复合。</a:t>
            </a:r>
            <a:endParaRPr lang="zh-CN" altLang="zh-CN" kern="100" dirty="0">
              <a:solidFill>
                <a:schemeClr val="accent1">
                  <a:lumMod val="50000"/>
                </a:schemeClr>
              </a:solidFill>
              <a:effectLst/>
              <a:latin typeface="微软雅黑" panose="020B0503020204020204" pitchFamily="34" charset="-122"/>
              <a:ea typeface="微软雅黑" panose="020B0503020204020204" pitchFamily="34" charset="-122"/>
            </a:endParaRPr>
          </a:p>
          <a:p>
            <a:pPr marL="0" indent="0" algn="just">
              <a:lnSpc>
                <a:spcPct val="150000"/>
              </a:lnSpc>
              <a:buNone/>
              <a:tabLst>
                <a:tab pos="266700" algn="l"/>
              </a:tabLst>
            </a:pPr>
            <a:endParaRPr lang="zh-CN" altLang="zh-CN" sz="2000" kern="100" dirty="0">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94139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7D15252C-A3C0-417F-888B-E0FC335BB0E8}"/>
              </a:ext>
            </a:extLst>
          </p:cNvPr>
          <p:cNvSpPr>
            <a:spLocks noGrp="1"/>
          </p:cNvSpPr>
          <p:nvPr>
            <p:ph type="title"/>
          </p:nvPr>
        </p:nvSpPr>
        <p:spPr>
          <a:xfrm>
            <a:off x="838200" y="365125"/>
            <a:ext cx="10515600" cy="1325563"/>
          </a:xfrm>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5</a:t>
            </a:r>
            <a:r>
              <a:rPr lang="zh-CN" altLang="en-US" sz="4400" b="1" dirty="0">
                <a:solidFill>
                  <a:srgbClr val="0000FF"/>
                </a:solidFill>
                <a:effectLst/>
                <a:latin typeface="宋体" panose="02010600030101010101" pitchFamily="2" charset="-122"/>
                <a:ea typeface="宋体" panose="02010600030101010101" pitchFamily="2" charset="-122"/>
              </a:rPr>
              <a:t>．</a:t>
            </a:r>
            <a:r>
              <a:rPr lang="zh-CN" altLang="en-US" sz="4400" b="1" dirty="0">
                <a:solidFill>
                  <a:srgbClr val="0000FF"/>
                </a:solidFill>
                <a:effectLst/>
                <a:latin typeface="黑体" panose="02010609060101010101" pitchFamily="49" charset="-122"/>
                <a:ea typeface="黑体" panose="02010609060101010101" pitchFamily="49" charset="-122"/>
              </a:rPr>
              <a:t>匹配冲突消解</a:t>
            </a:r>
            <a:endParaRPr lang="zh-CN" altLang="en-US" dirty="0">
              <a:solidFill>
                <a:srgbClr val="C00000"/>
              </a:solidFill>
              <a:latin typeface="黑体" panose="02010609060101010101" pitchFamily="49" charset="-122"/>
              <a:ea typeface="黑体" panose="02010609060101010101" pitchFamily="49" charset="-122"/>
            </a:endParaRPr>
          </a:p>
        </p:txBody>
      </p:sp>
      <p:sp>
        <p:nvSpPr>
          <p:cNvPr id="7" name="内容占位符 2">
            <a:extLst>
              <a:ext uri="{FF2B5EF4-FFF2-40B4-BE49-F238E27FC236}">
                <a16:creationId xmlns:a16="http://schemas.microsoft.com/office/drawing/2014/main" id="{A6D2BF7E-B3E2-4B49-AF7E-EA10DE413BF6}"/>
              </a:ext>
            </a:extLst>
          </p:cNvPr>
          <p:cNvSpPr>
            <a:spLocks noGrp="1"/>
          </p:cNvSpPr>
          <p:nvPr>
            <p:ph idx="1"/>
          </p:nvPr>
        </p:nvSpPr>
        <p:spPr>
          <a:xfrm>
            <a:off x="838199" y="1825625"/>
            <a:ext cx="11019971" cy="4884664"/>
          </a:xfrm>
        </p:spPr>
        <p:txBody>
          <a:bodyPr>
            <a:normAutofit/>
          </a:bodyPr>
          <a:lstStyle/>
          <a:p>
            <a:pPr marL="0" indent="0" algn="just">
              <a:lnSpc>
                <a:spcPct val="150000"/>
              </a:lnSpc>
              <a:buNone/>
              <a:tabLst>
                <a:tab pos="266700" algn="l"/>
              </a:tabLst>
            </a:pPr>
            <a:r>
              <a:rPr lang="zh-CN" altLang="en-US" b="1"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匹配冲突：</a:t>
            </a:r>
            <a:r>
              <a:rPr lang="zh-CN" altLang="en-US" b="1" kern="100" dirty="0">
                <a:effectLst/>
                <a:latin typeface="微软雅黑" panose="020B0503020204020204" pitchFamily="34" charset="-122"/>
                <a:ea typeface="微软雅黑" panose="020B0503020204020204" pitchFamily="34" charset="-122"/>
                <a:cs typeface="Times New Roman" panose="02020603050405020304" pitchFamily="18" charset="0"/>
              </a:rPr>
              <a:t>在产生式系统进行推理的过程中，可能会在选择产生式和数据、子目标等方面产生二义性，这就是所谓的匹配冲突。</a:t>
            </a:r>
            <a:endPar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tabLst>
                <a:tab pos="266700" algn="l"/>
              </a:tabLst>
            </a:pPr>
            <a:r>
              <a:rPr lang="zh-CN" altLang="en-US" b="1" kern="100" dirty="0">
                <a:solidFill>
                  <a:srgbClr val="0000FF"/>
                </a:solidFill>
                <a:effectLst/>
                <a:latin typeface="微软雅黑" panose="020B0503020204020204" pitchFamily="34" charset="-122"/>
                <a:ea typeface="微软雅黑" panose="020B0503020204020204" pitchFamily="34" charset="-122"/>
              </a:rPr>
              <a:t>逆向推理时的匹配冲突</a:t>
            </a:r>
            <a:endParaRPr lang="zh-CN" altLang="zh-CN" kern="100" dirty="0">
              <a:solidFill>
                <a:srgbClr val="0000FF"/>
              </a:solidFill>
              <a:effectLst/>
              <a:latin typeface="微软雅黑" panose="020B0503020204020204" pitchFamily="34" charset="-122"/>
              <a:ea typeface="微软雅黑" panose="020B0503020204020204" pitchFamily="34" charset="-122"/>
            </a:endParaRPr>
          </a:p>
          <a:p>
            <a:pPr indent="0" algn="just">
              <a:lnSpc>
                <a:spcPct val="150000"/>
              </a:lnSpc>
              <a:spcBef>
                <a:spcPts val="0"/>
              </a:spcBef>
              <a:buNone/>
            </a:pPr>
            <a:r>
              <a:rPr lang="en-US" altLang="zh-CN" b="1" kern="100" dirty="0">
                <a:solidFill>
                  <a:schemeClr val="accent1">
                    <a:lumMod val="50000"/>
                  </a:schemeClr>
                </a:solidFill>
                <a:effectLst/>
                <a:latin typeface="微软雅黑" panose="020B0503020204020204" pitchFamily="34" charset="-122"/>
                <a:ea typeface="微软雅黑" panose="020B0503020204020204" pitchFamily="34" charset="-122"/>
              </a:rPr>
              <a:t>  a.</a:t>
            </a:r>
            <a:r>
              <a:rPr lang="zh-CN" altLang="en-US" b="1" kern="100" dirty="0">
                <a:solidFill>
                  <a:schemeClr val="accent1">
                    <a:lumMod val="50000"/>
                  </a:schemeClr>
                </a:solidFill>
                <a:effectLst/>
                <a:latin typeface="微软雅黑" panose="020B0503020204020204" pitchFamily="34" charset="-122"/>
                <a:ea typeface="微软雅黑" panose="020B0503020204020204" pitchFamily="34" charset="-122"/>
              </a:rPr>
              <a:t>有</a:t>
            </a:r>
            <a:r>
              <a:rPr lang="en-US" altLang="zh-CN" b="1" kern="100" dirty="0">
                <a:solidFill>
                  <a:srgbClr val="C00000"/>
                </a:solidFill>
                <a:effectLst/>
                <a:latin typeface="微软雅黑" panose="020B0503020204020204" pitchFamily="34" charset="-122"/>
                <a:ea typeface="微软雅黑" panose="020B0503020204020204" pitchFamily="34" charset="-122"/>
              </a:rPr>
              <a:t>n&gt;1</a:t>
            </a:r>
            <a:r>
              <a:rPr lang="zh-CN" altLang="en-US" b="1" kern="100" dirty="0">
                <a:solidFill>
                  <a:srgbClr val="C00000"/>
                </a:solidFill>
                <a:effectLst/>
                <a:latin typeface="微软雅黑" panose="020B0503020204020204" pitchFamily="34" charset="-122"/>
                <a:ea typeface="微软雅黑" panose="020B0503020204020204" pitchFamily="34" charset="-122"/>
              </a:rPr>
              <a:t>个产生式</a:t>
            </a:r>
            <a:r>
              <a:rPr lang="zh-CN" altLang="en-US" b="1" kern="100" dirty="0">
                <a:solidFill>
                  <a:schemeClr val="accent1">
                    <a:lumMod val="50000"/>
                  </a:schemeClr>
                </a:solidFill>
                <a:effectLst/>
                <a:latin typeface="微软雅黑" panose="020B0503020204020204" pitchFamily="34" charset="-122"/>
                <a:ea typeface="微软雅黑" panose="020B0503020204020204" pitchFamily="34" charset="-122"/>
              </a:rPr>
              <a:t>的右部都能和一个子目标匹配成功；</a:t>
            </a:r>
            <a:endParaRPr lang="en-US" altLang="zh-CN" b="1" kern="100" dirty="0">
              <a:solidFill>
                <a:schemeClr val="accent1">
                  <a:lumMod val="50000"/>
                </a:schemeClr>
              </a:solidFill>
              <a:effectLst/>
              <a:latin typeface="微软雅黑" panose="020B0503020204020204" pitchFamily="34" charset="-122"/>
              <a:ea typeface="微软雅黑" panose="020B0503020204020204" pitchFamily="34" charset="-122"/>
            </a:endParaRPr>
          </a:p>
          <a:p>
            <a:pPr indent="0" algn="just">
              <a:lnSpc>
                <a:spcPct val="150000"/>
              </a:lnSpc>
              <a:spcBef>
                <a:spcPts val="0"/>
              </a:spcBef>
              <a:buNone/>
            </a:pPr>
            <a:r>
              <a:rPr lang="en-US" altLang="zh-CN" b="1" kern="100" dirty="0">
                <a:solidFill>
                  <a:schemeClr val="accent1">
                    <a:lumMod val="50000"/>
                  </a:schemeClr>
                </a:solidFill>
                <a:latin typeface="微软雅黑" panose="020B0503020204020204" pitchFamily="34" charset="-122"/>
                <a:ea typeface="微软雅黑" panose="020B0503020204020204" pitchFamily="34" charset="-122"/>
              </a:rPr>
              <a:t>  </a:t>
            </a:r>
            <a:r>
              <a:rPr lang="en-US" altLang="zh-CN" b="1" kern="100" dirty="0">
                <a:solidFill>
                  <a:schemeClr val="accent1">
                    <a:lumMod val="50000"/>
                  </a:schemeClr>
                </a:solidFill>
                <a:effectLst/>
                <a:latin typeface="微软雅黑" panose="020B0503020204020204" pitchFamily="34" charset="-122"/>
                <a:ea typeface="微软雅黑" panose="020B0503020204020204" pitchFamily="34" charset="-122"/>
              </a:rPr>
              <a:t>b.</a:t>
            </a:r>
            <a:r>
              <a:rPr lang="zh-CN" altLang="en-US" b="1" kern="100" dirty="0">
                <a:solidFill>
                  <a:schemeClr val="accent1">
                    <a:lumMod val="50000"/>
                  </a:schemeClr>
                </a:solidFill>
                <a:effectLst/>
                <a:latin typeface="微软雅黑" panose="020B0503020204020204" pitchFamily="34" charset="-122"/>
                <a:ea typeface="微软雅黑" panose="020B0503020204020204" pitchFamily="34" charset="-122"/>
              </a:rPr>
              <a:t>有</a:t>
            </a:r>
            <a:r>
              <a:rPr lang="en-US" altLang="zh-CN" b="1" kern="100" dirty="0">
                <a:solidFill>
                  <a:srgbClr val="C00000"/>
                </a:solidFill>
                <a:effectLst/>
                <a:latin typeface="微软雅黑" panose="020B0503020204020204" pitchFamily="34" charset="-122"/>
                <a:ea typeface="微软雅黑" panose="020B0503020204020204" pitchFamily="34" charset="-122"/>
              </a:rPr>
              <a:t>m&gt;1</a:t>
            </a:r>
            <a:r>
              <a:rPr lang="zh-CN" altLang="en-US" b="1" kern="100" dirty="0">
                <a:solidFill>
                  <a:srgbClr val="C00000"/>
                </a:solidFill>
                <a:effectLst/>
                <a:latin typeface="微软雅黑" panose="020B0503020204020204" pitchFamily="34" charset="-122"/>
                <a:ea typeface="微软雅黑" panose="020B0503020204020204" pitchFamily="34" charset="-122"/>
              </a:rPr>
              <a:t>个数据</a:t>
            </a:r>
            <a:r>
              <a:rPr lang="zh-CN" altLang="en-US" b="1" kern="100" dirty="0">
                <a:solidFill>
                  <a:schemeClr val="accent1">
                    <a:lumMod val="50000"/>
                  </a:schemeClr>
                </a:solidFill>
                <a:effectLst/>
                <a:latin typeface="微软雅黑" panose="020B0503020204020204" pitchFamily="34" charset="-122"/>
                <a:ea typeface="微软雅黑" panose="020B0503020204020204" pitchFamily="34" charset="-122"/>
              </a:rPr>
              <a:t>都能和同一个子目标匹配成功。</a:t>
            </a:r>
            <a:endParaRPr lang="en-US" altLang="zh-CN" b="1" kern="100" dirty="0">
              <a:solidFill>
                <a:schemeClr val="accent1">
                  <a:lumMod val="50000"/>
                </a:schemeClr>
              </a:solidFill>
              <a:effectLst/>
              <a:latin typeface="微软雅黑" panose="020B0503020204020204" pitchFamily="34" charset="-122"/>
              <a:ea typeface="微软雅黑" panose="020B0503020204020204" pitchFamily="34" charset="-122"/>
            </a:endParaRPr>
          </a:p>
          <a:p>
            <a:pPr indent="0" algn="just">
              <a:lnSpc>
                <a:spcPct val="150000"/>
              </a:lnSpc>
              <a:spcBef>
                <a:spcPts val="0"/>
              </a:spcBef>
              <a:buNone/>
            </a:pPr>
            <a:r>
              <a:rPr lang="en-US" altLang="zh-CN" b="1" kern="100" dirty="0">
                <a:solidFill>
                  <a:schemeClr val="accent1">
                    <a:lumMod val="50000"/>
                  </a:schemeClr>
                </a:solidFill>
                <a:effectLst/>
                <a:latin typeface="微软雅黑" panose="020B0503020204020204" pitchFamily="34" charset="-122"/>
                <a:ea typeface="微软雅黑" panose="020B0503020204020204" pitchFamily="34" charset="-122"/>
              </a:rPr>
              <a:t>  c.</a:t>
            </a:r>
            <a:r>
              <a:rPr lang="zh-CN" altLang="en-US" b="1" kern="100" dirty="0">
                <a:solidFill>
                  <a:srgbClr val="C00000"/>
                </a:solidFill>
                <a:effectLst/>
                <a:latin typeface="微软雅黑" panose="020B0503020204020204" pitchFamily="34" charset="-122"/>
                <a:ea typeface="微软雅黑" panose="020B0503020204020204" pitchFamily="34" charset="-122"/>
              </a:rPr>
              <a:t>有</a:t>
            </a:r>
            <a:r>
              <a:rPr lang="en-US" altLang="zh-CN" b="1" kern="100" dirty="0">
                <a:solidFill>
                  <a:srgbClr val="C00000"/>
                </a:solidFill>
                <a:effectLst/>
                <a:latin typeface="微软雅黑" panose="020B0503020204020204" pitchFamily="34" charset="-122"/>
                <a:ea typeface="微软雅黑" panose="020B0503020204020204" pitchFamily="34" charset="-122"/>
              </a:rPr>
              <a:t>L&gt;1</a:t>
            </a:r>
            <a:r>
              <a:rPr lang="zh-CN" altLang="en-US" b="1" kern="100" dirty="0">
                <a:solidFill>
                  <a:srgbClr val="C00000"/>
                </a:solidFill>
                <a:effectLst/>
                <a:latin typeface="微软雅黑" panose="020B0503020204020204" pitchFamily="34" charset="-122"/>
                <a:ea typeface="微软雅黑" panose="020B0503020204020204" pitchFamily="34" charset="-122"/>
              </a:rPr>
              <a:t>个子目标</a:t>
            </a:r>
            <a:r>
              <a:rPr lang="zh-CN" altLang="en-US" b="1" kern="100" dirty="0">
                <a:solidFill>
                  <a:schemeClr val="accent1">
                    <a:lumMod val="50000"/>
                  </a:schemeClr>
                </a:solidFill>
                <a:effectLst/>
                <a:latin typeface="微软雅黑" panose="020B0503020204020204" pitchFamily="34" charset="-122"/>
                <a:ea typeface="微软雅黑" panose="020B0503020204020204" pitchFamily="34" charset="-122"/>
              </a:rPr>
              <a:t>都能找到相应的数据或产生式右部且匹配成功。</a:t>
            </a:r>
          </a:p>
          <a:p>
            <a:pPr indent="0" algn="just">
              <a:lnSpc>
                <a:spcPct val="150000"/>
              </a:lnSpc>
              <a:spcBef>
                <a:spcPts val="0"/>
              </a:spcBef>
              <a:buNone/>
            </a:pPr>
            <a:r>
              <a:rPr lang="en-US" altLang="zh-CN" b="1" kern="100" dirty="0">
                <a:solidFill>
                  <a:schemeClr val="accent1">
                    <a:lumMod val="50000"/>
                  </a:schemeClr>
                </a:solidFill>
                <a:effectLst/>
                <a:latin typeface="微软雅黑" panose="020B0503020204020204" pitchFamily="34" charset="-122"/>
                <a:ea typeface="微软雅黑" panose="020B0503020204020204" pitchFamily="34" charset="-122"/>
              </a:rPr>
              <a:t>  d.  a</a:t>
            </a:r>
            <a:r>
              <a:rPr lang="zh-CN" altLang="en-US" b="1" kern="100" dirty="0">
                <a:solidFill>
                  <a:schemeClr val="accent1">
                    <a:lumMod val="50000"/>
                  </a:schemeClr>
                </a:solidFill>
                <a:effectLst/>
                <a:latin typeface="微软雅黑" panose="020B0503020204020204" pitchFamily="34" charset="-122"/>
                <a:ea typeface="微软雅黑" panose="020B0503020204020204" pitchFamily="34" charset="-122"/>
              </a:rPr>
              <a:t>、</a:t>
            </a:r>
            <a:r>
              <a:rPr lang="en-US" altLang="zh-CN" b="1" kern="100" dirty="0">
                <a:solidFill>
                  <a:schemeClr val="accent1">
                    <a:lumMod val="50000"/>
                  </a:schemeClr>
                </a:solidFill>
                <a:effectLst/>
                <a:latin typeface="微软雅黑" panose="020B0503020204020204" pitchFamily="34" charset="-122"/>
                <a:ea typeface="微软雅黑" panose="020B0503020204020204" pitchFamily="34" charset="-122"/>
              </a:rPr>
              <a:t>b</a:t>
            </a:r>
            <a:r>
              <a:rPr lang="zh-CN" altLang="en-US" b="1" kern="100" dirty="0">
                <a:solidFill>
                  <a:schemeClr val="accent1">
                    <a:lumMod val="50000"/>
                  </a:schemeClr>
                </a:solidFill>
                <a:effectLst/>
                <a:latin typeface="微软雅黑" panose="020B0503020204020204" pitchFamily="34" charset="-122"/>
                <a:ea typeface="微软雅黑" panose="020B0503020204020204" pitchFamily="34" charset="-122"/>
              </a:rPr>
              <a:t>、</a:t>
            </a:r>
            <a:r>
              <a:rPr lang="en-US" altLang="zh-CN" b="1" kern="100" dirty="0">
                <a:solidFill>
                  <a:schemeClr val="accent1">
                    <a:lumMod val="50000"/>
                  </a:schemeClr>
                </a:solidFill>
                <a:effectLst/>
                <a:latin typeface="微软雅黑" panose="020B0503020204020204" pitchFamily="34" charset="-122"/>
                <a:ea typeface="微软雅黑" panose="020B0503020204020204" pitchFamily="34" charset="-122"/>
              </a:rPr>
              <a:t>c</a:t>
            </a:r>
            <a:r>
              <a:rPr lang="zh-CN" altLang="zh-CN" b="1" kern="100" dirty="0">
                <a:solidFill>
                  <a:schemeClr val="accent1">
                    <a:lumMod val="50000"/>
                  </a:schemeClr>
                </a:solidFill>
                <a:effectLst/>
                <a:latin typeface="微软雅黑" panose="020B0503020204020204" pitchFamily="34" charset="-122"/>
                <a:ea typeface="微软雅黑" panose="020B0503020204020204" pitchFamily="34" charset="-122"/>
              </a:rPr>
              <a:t>的复合。</a:t>
            </a:r>
            <a:endParaRPr lang="zh-CN" altLang="zh-CN" kern="100" dirty="0">
              <a:solidFill>
                <a:schemeClr val="accent1">
                  <a:lumMod val="50000"/>
                </a:schemeClr>
              </a:solidFill>
              <a:effectLst/>
              <a:latin typeface="微软雅黑" panose="020B0503020204020204" pitchFamily="34" charset="-122"/>
              <a:ea typeface="微软雅黑" panose="020B0503020204020204" pitchFamily="34" charset="-122"/>
            </a:endParaRPr>
          </a:p>
          <a:p>
            <a:pPr marL="0" indent="0" algn="just">
              <a:lnSpc>
                <a:spcPct val="150000"/>
              </a:lnSpc>
              <a:buNone/>
              <a:tabLst>
                <a:tab pos="266700" algn="l"/>
              </a:tabLst>
            </a:pPr>
            <a:endParaRPr lang="zh-CN" altLang="zh-CN" sz="2000" kern="100" dirty="0">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08523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7D15252C-A3C0-417F-888B-E0FC335BB0E8}"/>
              </a:ext>
            </a:extLst>
          </p:cNvPr>
          <p:cNvSpPr>
            <a:spLocks noGrp="1"/>
          </p:cNvSpPr>
          <p:nvPr>
            <p:ph type="title"/>
          </p:nvPr>
        </p:nvSpPr>
        <p:spPr>
          <a:xfrm>
            <a:off x="838200" y="365125"/>
            <a:ext cx="10515600" cy="1325563"/>
          </a:xfrm>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5</a:t>
            </a:r>
            <a:r>
              <a:rPr lang="zh-CN" altLang="en-US" sz="4400" b="1" dirty="0">
                <a:solidFill>
                  <a:srgbClr val="0000FF"/>
                </a:solidFill>
                <a:effectLst/>
                <a:latin typeface="宋体" panose="02010600030101010101" pitchFamily="2" charset="-122"/>
                <a:ea typeface="宋体" panose="02010600030101010101" pitchFamily="2" charset="-122"/>
              </a:rPr>
              <a:t>．</a:t>
            </a:r>
            <a:r>
              <a:rPr lang="zh-CN" altLang="en-US" sz="4400" b="1" dirty="0">
                <a:solidFill>
                  <a:srgbClr val="0000FF"/>
                </a:solidFill>
                <a:effectLst/>
                <a:latin typeface="黑体" panose="02010609060101010101" pitchFamily="49" charset="-122"/>
                <a:ea typeface="黑体" panose="02010609060101010101" pitchFamily="49" charset="-122"/>
              </a:rPr>
              <a:t>匹配冲突消解</a:t>
            </a:r>
            <a:endParaRPr lang="zh-CN" altLang="en-US" dirty="0">
              <a:solidFill>
                <a:srgbClr val="C00000"/>
              </a:solidFill>
              <a:latin typeface="黑体" panose="02010609060101010101" pitchFamily="49" charset="-122"/>
              <a:ea typeface="黑体" panose="02010609060101010101" pitchFamily="49" charset="-122"/>
            </a:endParaRPr>
          </a:p>
        </p:txBody>
      </p:sp>
      <p:sp>
        <p:nvSpPr>
          <p:cNvPr id="7" name="内容占位符 2">
            <a:extLst>
              <a:ext uri="{FF2B5EF4-FFF2-40B4-BE49-F238E27FC236}">
                <a16:creationId xmlns:a16="http://schemas.microsoft.com/office/drawing/2014/main" id="{A6D2BF7E-B3E2-4B49-AF7E-EA10DE413BF6}"/>
              </a:ext>
            </a:extLst>
          </p:cNvPr>
          <p:cNvSpPr>
            <a:spLocks noGrp="1"/>
          </p:cNvSpPr>
          <p:nvPr>
            <p:ph idx="1"/>
          </p:nvPr>
        </p:nvSpPr>
        <p:spPr>
          <a:xfrm>
            <a:off x="838200" y="1825625"/>
            <a:ext cx="11056258" cy="4884664"/>
          </a:xfrm>
        </p:spPr>
        <p:txBody>
          <a:bodyPr>
            <a:normAutofit/>
          </a:bodyPr>
          <a:lstStyle/>
          <a:p>
            <a:pPr marL="0" indent="0" algn="just">
              <a:lnSpc>
                <a:spcPct val="150000"/>
              </a:lnSpc>
              <a:buNone/>
              <a:tabLst>
                <a:tab pos="266700" algn="l"/>
              </a:tabLst>
            </a:pPr>
            <a:r>
              <a:rPr lang="zh-CN" altLang="en-US"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匹配冲突消解（或解决）策略：</a:t>
            </a:r>
            <a:r>
              <a:rPr lang="zh-CN" altLang="en-US" b="1" kern="100" dirty="0">
                <a:effectLst/>
                <a:latin typeface="微软雅黑" panose="020B0503020204020204" pitchFamily="34" charset="-122"/>
                <a:ea typeface="微软雅黑" panose="020B0503020204020204" pitchFamily="34" charset="-122"/>
                <a:cs typeface="Times New Roman" panose="02020603050405020304" pitchFamily="18" charset="0"/>
              </a:rPr>
              <a:t>产生式系统的推理机必须具备某种选择功能，以便能有效解决上面列举的二义性（或称匹配冲突）。</a:t>
            </a:r>
            <a:endPar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Bef>
                <a:spcPts val="600"/>
              </a:spcBef>
              <a:tabLst>
                <a:tab pos="266700" algn="l"/>
              </a:tabLst>
            </a:pPr>
            <a:r>
              <a:rPr lang="en-US" altLang="zh-CN"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A</a:t>
            </a:r>
            <a:r>
              <a:rPr lang="zh-CN" altLang="zh-CN"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组：按事先排好的固定顺序</a:t>
            </a:r>
            <a:endParaRPr lang="zh-CN" altLang="zh-CN"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spcBef>
                <a:spcPts val="600"/>
              </a:spcBef>
              <a:tabLst>
                <a:tab pos="266700" algn="l"/>
              </a:tabLst>
            </a:pPr>
            <a:r>
              <a:rPr lang="en-US" altLang="zh-CN"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B</a:t>
            </a:r>
            <a:r>
              <a:rPr lang="zh-CN" altLang="zh-CN"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组：按数据的新鲜性排序</a:t>
            </a:r>
            <a:endParaRPr lang="zh-CN" altLang="zh-CN"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spcBef>
                <a:spcPts val="600"/>
              </a:spcBef>
              <a:tabLst>
                <a:tab pos="266700" algn="l"/>
              </a:tabLst>
            </a:pPr>
            <a:r>
              <a:rPr lang="en-US" altLang="zh-CN"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C</a:t>
            </a:r>
            <a:r>
              <a:rPr lang="zh-CN" altLang="zh-CN"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组：按子目标的新鲜性排序</a:t>
            </a:r>
            <a:endParaRPr lang="zh-CN" altLang="zh-CN"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spcBef>
                <a:spcPts val="600"/>
              </a:spcBef>
              <a:tabLst>
                <a:tab pos="266700" algn="l"/>
              </a:tabLst>
            </a:pPr>
            <a:r>
              <a:rPr lang="en-US" altLang="zh-CN"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D</a:t>
            </a:r>
            <a:r>
              <a:rPr lang="zh-CN" altLang="zh-CN"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组：按匹配程度排序</a:t>
            </a:r>
            <a:endParaRPr lang="zh-CN" altLang="zh-CN"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tabLst>
                <a:tab pos="266700" algn="l"/>
              </a:tabLst>
            </a:pPr>
            <a:endParaRPr lang="zh-CN" altLang="zh-CN" sz="2000" kern="100" dirty="0">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84826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zh-CN" altLang="en-US" sz="4400" b="1" dirty="0">
                <a:latin typeface="微软雅黑" panose="020B0503020204020204" pitchFamily="34" charset="-122"/>
                <a:ea typeface="微软雅黑" panose="020B0503020204020204" pitchFamily="34" charset="-122"/>
              </a:rPr>
              <a:t>第 </a:t>
            </a:r>
            <a:r>
              <a:rPr lang="en-US" altLang="zh-CN" sz="4400" b="1" dirty="0">
                <a:latin typeface="微软雅黑" panose="020B0503020204020204" pitchFamily="34" charset="-122"/>
                <a:ea typeface="微软雅黑" panose="020B0503020204020204" pitchFamily="34" charset="-122"/>
              </a:rPr>
              <a:t>2 </a:t>
            </a:r>
            <a:r>
              <a:rPr lang="zh-CN" altLang="en-US" sz="4400" b="1" dirty="0">
                <a:latin typeface="微软雅黑" panose="020B0503020204020204" pitchFamily="34" charset="-122"/>
                <a:ea typeface="微软雅黑" panose="020B0503020204020204" pitchFamily="34" charset="-122"/>
              </a:rPr>
              <a:t>章  产生式系统</a:t>
            </a:r>
            <a:endParaRPr lang="zh-CN" altLang="en-US" b="1" dirty="0"/>
          </a:p>
        </p:txBody>
      </p:sp>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p:txBody>
          <a:bodyPr>
            <a:normAutofit/>
          </a:bodyPr>
          <a:lstStyle/>
          <a:p>
            <a:pPr marL="0" indent="0">
              <a:lnSpc>
                <a:spcPct val="110000"/>
              </a:lnSpc>
              <a:buNone/>
            </a:pPr>
            <a:r>
              <a:rPr lang="en-US" altLang="zh-CN" sz="2400" b="1" dirty="0">
                <a:solidFill>
                  <a:srgbClr val="000000"/>
                </a:solidFill>
                <a:effectLst/>
                <a:latin typeface="微软雅黑" panose="020B0503020204020204" pitchFamily="34" charset="-122"/>
                <a:ea typeface="微软雅黑" panose="020B0503020204020204" pitchFamily="34" charset="-122"/>
              </a:rPr>
              <a:t>1. </a:t>
            </a:r>
            <a:r>
              <a:rPr lang="zh-CN" altLang="en-US" sz="2400" b="1" dirty="0">
                <a:solidFill>
                  <a:srgbClr val="000000"/>
                </a:solidFill>
                <a:effectLst/>
                <a:latin typeface="微软雅黑" panose="020B0503020204020204" pitchFamily="34" charset="-122"/>
                <a:ea typeface="微软雅黑" panose="020B0503020204020204" pitchFamily="34" charset="-122"/>
              </a:rPr>
              <a:t>产生式的概念和发展历史</a:t>
            </a:r>
            <a:endParaRPr lang="zh-CN" altLang="en-US" sz="3600" b="1" dirty="0">
              <a:latin typeface="微软雅黑" panose="020B0503020204020204" pitchFamily="34" charset="-122"/>
              <a:ea typeface="微软雅黑" panose="020B0503020204020204" pitchFamily="34" charset="-122"/>
            </a:endParaRPr>
          </a:p>
          <a:p>
            <a:pPr marL="0" indent="0">
              <a:lnSpc>
                <a:spcPct val="110000"/>
              </a:lnSpc>
              <a:buNone/>
            </a:pPr>
            <a:r>
              <a:rPr lang="en-US" altLang="zh-CN" sz="2400" b="1" dirty="0">
                <a:solidFill>
                  <a:srgbClr val="000000"/>
                </a:solidFill>
                <a:effectLst/>
                <a:latin typeface="微软雅黑" panose="020B0503020204020204" pitchFamily="34" charset="-122"/>
                <a:ea typeface="微软雅黑" panose="020B0503020204020204" pitchFamily="34" charset="-122"/>
              </a:rPr>
              <a:t>2.</a:t>
            </a:r>
            <a:r>
              <a:rPr lang="zh-CN" altLang="en-US" sz="2400" b="1" dirty="0">
                <a:solidFill>
                  <a:srgbClr val="000000"/>
                </a:solidFill>
                <a:effectLst/>
                <a:latin typeface="微软雅黑" panose="020B0503020204020204" pitchFamily="34" charset="-122"/>
                <a:ea typeface="微软雅黑" panose="020B0503020204020204" pitchFamily="34" charset="-122"/>
              </a:rPr>
              <a:t>产生式的构成和特点</a:t>
            </a:r>
            <a:endParaRPr lang="zh-CN" altLang="en-US" sz="3600" b="1" dirty="0">
              <a:latin typeface="微软雅黑" panose="020B0503020204020204" pitchFamily="34" charset="-122"/>
              <a:ea typeface="微软雅黑" panose="020B0503020204020204" pitchFamily="34" charset="-122"/>
            </a:endParaRPr>
          </a:p>
          <a:p>
            <a:pPr marL="0" indent="0">
              <a:lnSpc>
                <a:spcPct val="110000"/>
              </a:lnSpc>
              <a:buNone/>
            </a:pPr>
            <a:r>
              <a:rPr lang="en-US" altLang="zh-CN" sz="2400" b="1" dirty="0">
                <a:solidFill>
                  <a:srgbClr val="000000"/>
                </a:solidFill>
                <a:effectLst/>
                <a:latin typeface="微软雅黑" panose="020B0503020204020204" pitchFamily="34" charset="-122"/>
                <a:ea typeface="微软雅黑" panose="020B0503020204020204" pitchFamily="34" charset="-122"/>
              </a:rPr>
              <a:t>3. </a:t>
            </a:r>
            <a:r>
              <a:rPr lang="zh-CN" altLang="en-US" sz="2400" b="1" dirty="0">
                <a:solidFill>
                  <a:srgbClr val="000000"/>
                </a:solidFill>
                <a:effectLst/>
                <a:latin typeface="微软雅黑" panose="020B0503020204020204" pitchFamily="34" charset="-122"/>
                <a:ea typeface="微软雅黑" panose="020B0503020204020204" pitchFamily="34" charset="-122"/>
              </a:rPr>
              <a:t>非确定性匹配</a:t>
            </a:r>
            <a:endParaRPr lang="zh-CN" altLang="en-US" sz="3600" b="1" dirty="0">
              <a:latin typeface="微软雅黑" panose="020B0503020204020204" pitchFamily="34" charset="-122"/>
              <a:ea typeface="微软雅黑" panose="020B0503020204020204" pitchFamily="34" charset="-122"/>
            </a:endParaRPr>
          </a:p>
          <a:p>
            <a:pPr marL="0" indent="0">
              <a:lnSpc>
                <a:spcPct val="110000"/>
              </a:lnSpc>
              <a:buNone/>
            </a:pPr>
            <a:r>
              <a:rPr lang="en-US" altLang="zh-CN" sz="2400" b="1" dirty="0">
                <a:solidFill>
                  <a:srgbClr val="000000"/>
                </a:solidFill>
                <a:effectLst/>
                <a:latin typeface="微软雅黑" panose="020B0503020204020204" pitchFamily="34" charset="-122"/>
                <a:ea typeface="微软雅黑" panose="020B0503020204020204" pitchFamily="34" charset="-122"/>
              </a:rPr>
              <a:t>4. </a:t>
            </a:r>
            <a:r>
              <a:rPr lang="zh-CN" altLang="en-US" sz="2400" b="1" dirty="0">
                <a:solidFill>
                  <a:srgbClr val="000000"/>
                </a:solidFill>
                <a:effectLst/>
                <a:latin typeface="微软雅黑" panose="020B0503020204020204" pitchFamily="34" charset="-122"/>
                <a:ea typeface="微软雅黑" panose="020B0503020204020204" pitchFamily="34" charset="-122"/>
              </a:rPr>
              <a:t>推理算法</a:t>
            </a:r>
            <a:endParaRPr lang="zh-CN" altLang="en-US" sz="3600" b="1" dirty="0">
              <a:latin typeface="微软雅黑" panose="020B0503020204020204" pitchFamily="34" charset="-122"/>
              <a:ea typeface="微软雅黑" panose="020B0503020204020204" pitchFamily="34" charset="-122"/>
            </a:endParaRPr>
          </a:p>
          <a:p>
            <a:pPr marL="0" indent="0">
              <a:lnSpc>
                <a:spcPct val="110000"/>
              </a:lnSpc>
              <a:buNone/>
            </a:pPr>
            <a:r>
              <a:rPr lang="en-US" altLang="zh-CN" sz="2400" b="1" dirty="0">
                <a:solidFill>
                  <a:srgbClr val="000000"/>
                </a:solidFill>
                <a:effectLst/>
                <a:latin typeface="微软雅黑" panose="020B0503020204020204" pitchFamily="34" charset="-122"/>
                <a:ea typeface="微软雅黑" panose="020B0503020204020204" pitchFamily="34" charset="-122"/>
              </a:rPr>
              <a:t>5. </a:t>
            </a:r>
            <a:r>
              <a:rPr lang="zh-CN" altLang="en-US" sz="2400" b="1" dirty="0">
                <a:solidFill>
                  <a:srgbClr val="000000"/>
                </a:solidFill>
                <a:effectLst/>
                <a:latin typeface="微软雅黑" panose="020B0503020204020204" pitchFamily="34" charset="-122"/>
                <a:ea typeface="微软雅黑" panose="020B0503020204020204" pitchFamily="34" charset="-122"/>
              </a:rPr>
              <a:t>匹配冲突消解</a:t>
            </a:r>
            <a:endParaRPr lang="zh-CN" altLang="en-US" sz="3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034535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7D15252C-A3C0-417F-888B-E0FC335BB0E8}"/>
              </a:ext>
            </a:extLst>
          </p:cNvPr>
          <p:cNvSpPr>
            <a:spLocks noGrp="1"/>
          </p:cNvSpPr>
          <p:nvPr>
            <p:ph type="title"/>
          </p:nvPr>
        </p:nvSpPr>
        <p:spPr>
          <a:xfrm>
            <a:off x="838200" y="365125"/>
            <a:ext cx="10515600" cy="1325563"/>
          </a:xfrm>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5</a:t>
            </a:r>
            <a:r>
              <a:rPr lang="zh-CN" altLang="en-US" sz="4400" b="1" dirty="0">
                <a:solidFill>
                  <a:srgbClr val="0000FF"/>
                </a:solidFill>
                <a:effectLst/>
                <a:latin typeface="宋体" panose="02010600030101010101" pitchFamily="2" charset="-122"/>
                <a:ea typeface="宋体" panose="02010600030101010101" pitchFamily="2" charset="-122"/>
              </a:rPr>
              <a:t>．</a:t>
            </a:r>
            <a:r>
              <a:rPr lang="zh-CN" altLang="en-US" sz="4400" b="1" dirty="0">
                <a:solidFill>
                  <a:srgbClr val="0000FF"/>
                </a:solidFill>
                <a:effectLst/>
                <a:latin typeface="黑体" panose="02010609060101010101" pitchFamily="49" charset="-122"/>
                <a:ea typeface="黑体" panose="02010609060101010101" pitchFamily="49" charset="-122"/>
              </a:rPr>
              <a:t>匹配冲突消解</a:t>
            </a:r>
            <a:endParaRPr lang="zh-CN" altLang="en-US" dirty="0">
              <a:solidFill>
                <a:srgbClr val="C00000"/>
              </a:solidFill>
              <a:latin typeface="黑体" panose="02010609060101010101" pitchFamily="49" charset="-122"/>
              <a:ea typeface="黑体" panose="02010609060101010101" pitchFamily="49" charset="-122"/>
            </a:endParaRPr>
          </a:p>
        </p:txBody>
      </p:sp>
      <p:sp>
        <p:nvSpPr>
          <p:cNvPr id="7" name="内容占位符 2">
            <a:extLst>
              <a:ext uri="{FF2B5EF4-FFF2-40B4-BE49-F238E27FC236}">
                <a16:creationId xmlns:a16="http://schemas.microsoft.com/office/drawing/2014/main" id="{A6D2BF7E-B3E2-4B49-AF7E-EA10DE413BF6}"/>
              </a:ext>
            </a:extLst>
          </p:cNvPr>
          <p:cNvSpPr>
            <a:spLocks noGrp="1"/>
          </p:cNvSpPr>
          <p:nvPr>
            <p:ph idx="1"/>
          </p:nvPr>
        </p:nvSpPr>
        <p:spPr>
          <a:xfrm>
            <a:off x="838199" y="1825625"/>
            <a:ext cx="11041743" cy="4884664"/>
          </a:xfrm>
        </p:spPr>
        <p:txBody>
          <a:bodyPr>
            <a:normAutofit fontScale="85000" lnSpcReduction="20000"/>
          </a:bodyPr>
          <a:lstStyle/>
          <a:p>
            <a:pPr algn="just">
              <a:lnSpc>
                <a:spcPct val="150000"/>
              </a:lnSpc>
              <a:spcBef>
                <a:spcPts val="600"/>
              </a:spcBef>
              <a:tabLst>
                <a:tab pos="266700" algn="l"/>
              </a:tabLst>
            </a:pPr>
            <a:r>
              <a:rPr lang="en-US" altLang="zh-CN"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A</a:t>
            </a:r>
            <a:r>
              <a:rPr lang="zh-CN" altLang="zh-CN"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组：按事先排好的固定顺序</a:t>
            </a:r>
            <a:endParaRPr lang="en-US" altLang="zh-CN"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571500" indent="-342900" algn="just">
              <a:lnSpc>
                <a:spcPct val="150000"/>
              </a:lnSpc>
              <a:buFont typeface="Wingdings" panose="05000000000000000000" pitchFamily="2" charset="2"/>
              <a:buChar char="ü"/>
            </a:pPr>
            <a:r>
              <a:rPr lang="zh-CN" altLang="zh-CN" b="1" kern="100" dirty="0">
                <a:solidFill>
                  <a:schemeClr val="accent5">
                    <a:lumMod val="50000"/>
                  </a:schemeClr>
                </a:solidFill>
                <a:effectLst/>
                <a:latin typeface="微软雅黑" panose="020B0503020204020204" pitchFamily="34" charset="-122"/>
                <a:ea typeface="微软雅黑" panose="020B0503020204020204" pitchFamily="34" charset="-122"/>
              </a:rPr>
              <a:t>策略</a:t>
            </a:r>
            <a:r>
              <a:rPr lang="en-US" altLang="zh-CN" b="1" kern="100" dirty="0" err="1">
                <a:solidFill>
                  <a:schemeClr val="accent5">
                    <a:lumMod val="50000"/>
                  </a:schemeClr>
                </a:solidFill>
                <a:effectLst/>
                <a:latin typeface="微软雅黑" panose="020B0503020204020204" pitchFamily="34" charset="-122"/>
                <a:ea typeface="微软雅黑" panose="020B0503020204020204" pitchFamily="34" charset="-122"/>
              </a:rPr>
              <a:t>SA1</a:t>
            </a:r>
            <a:r>
              <a:rPr lang="en-US" altLang="zh-CN" b="1" kern="100" dirty="0">
                <a:solidFill>
                  <a:schemeClr val="accent5">
                    <a:lumMod val="50000"/>
                  </a:schemeClr>
                </a:solidFill>
                <a:effectLst/>
                <a:latin typeface="微软雅黑" panose="020B0503020204020204" pitchFamily="34" charset="-122"/>
                <a:ea typeface="微软雅黑" panose="020B0503020204020204" pitchFamily="34" charset="-122"/>
              </a:rPr>
              <a:t>  </a:t>
            </a:r>
            <a:r>
              <a:rPr lang="zh-CN" altLang="zh-CN" b="1" kern="100" dirty="0">
                <a:effectLst/>
                <a:latin typeface="微软雅黑" panose="020B0503020204020204" pitchFamily="34" charset="-122"/>
                <a:ea typeface="微软雅黑" panose="020B0503020204020204" pitchFamily="34" charset="-122"/>
              </a:rPr>
              <a:t>把所有产生式（一个产生式系统中所包含的）排成一个</a:t>
            </a:r>
            <a:r>
              <a:rPr lang="zh-CN" altLang="zh-CN" b="1" kern="100" dirty="0">
                <a:solidFill>
                  <a:srgbClr val="C00000"/>
                </a:solidFill>
                <a:effectLst/>
                <a:latin typeface="微软雅黑" panose="020B0503020204020204" pitchFamily="34" charset="-122"/>
                <a:ea typeface="微软雅黑" panose="020B0503020204020204" pitchFamily="34" charset="-122"/>
              </a:rPr>
              <a:t>全序</a:t>
            </a:r>
            <a:r>
              <a:rPr lang="zh-CN" altLang="zh-CN" b="1" kern="100" dirty="0">
                <a:effectLst/>
                <a:latin typeface="微软雅黑" panose="020B0503020204020204" pitchFamily="34" charset="-122"/>
                <a:ea typeface="微软雅黑" panose="020B0503020204020204" pitchFamily="34" charset="-122"/>
              </a:rPr>
              <a:t>，发生匹配冲突时按顺序选择产生式；</a:t>
            </a:r>
            <a:endParaRPr lang="en-US" altLang="zh-CN" kern="100" dirty="0">
              <a:latin typeface="微软雅黑" panose="020B0503020204020204" pitchFamily="34" charset="-122"/>
              <a:ea typeface="微软雅黑" panose="020B0503020204020204" pitchFamily="34" charset="-122"/>
            </a:endParaRPr>
          </a:p>
          <a:p>
            <a:pPr marL="571500" indent="-342900" algn="just">
              <a:lnSpc>
                <a:spcPct val="150000"/>
              </a:lnSpc>
              <a:buFont typeface="Wingdings" panose="05000000000000000000" pitchFamily="2" charset="2"/>
              <a:buChar char="ü"/>
            </a:pPr>
            <a:r>
              <a:rPr lang="zh-CN" altLang="zh-CN" b="1" kern="100" dirty="0">
                <a:effectLst/>
                <a:latin typeface="微软雅黑" panose="020B0503020204020204" pitchFamily="34" charset="-122"/>
                <a:ea typeface="微软雅黑" panose="020B0503020204020204" pitchFamily="34" charset="-122"/>
              </a:rPr>
              <a:t> </a:t>
            </a:r>
            <a:r>
              <a:rPr lang="zh-CN" altLang="zh-CN" b="1" kern="100" dirty="0">
                <a:solidFill>
                  <a:schemeClr val="accent5">
                    <a:lumMod val="50000"/>
                  </a:schemeClr>
                </a:solidFill>
                <a:effectLst/>
                <a:latin typeface="微软雅黑" panose="020B0503020204020204" pitchFamily="34" charset="-122"/>
                <a:ea typeface="微软雅黑" panose="020B0503020204020204" pitchFamily="34" charset="-122"/>
              </a:rPr>
              <a:t>策略</a:t>
            </a:r>
            <a:r>
              <a:rPr lang="en-US" altLang="zh-CN" b="1" kern="100" dirty="0" err="1">
                <a:solidFill>
                  <a:schemeClr val="accent5">
                    <a:lumMod val="50000"/>
                  </a:schemeClr>
                </a:solidFill>
                <a:effectLst/>
                <a:latin typeface="微软雅黑" panose="020B0503020204020204" pitchFamily="34" charset="-122"/>
                <a:ea typeface="微软雅黑" panose="020B0503020204020204" pitchFamily="34" charset="-122"/>
              </a:rPr>
              <a:t>SA2</a:t>
            </a:r>
            <a:r>
              <a:rPr lang="en-US" altLang="zh-CN" b="1" kern="100" dirty="0">
                <a:solidFill>
                  <a:schemeClr val="accent5">
                    <a:lumMod val="50000"/>
                  </a:schemeClr>
                </a:solidFill>
                <a:effectLst/>
                <a:latin typeface="微软雅黑" panose="020B0503020204020204" pitchFamily="34" charset="-122"/>
                <a:ea typeface="微软雅黑" panose="020B0503020204020204" pitchFamily="34" charset="-122"/>
              </a:rPr>
              <a:t>  </a:t>
            </a:r>
            <a:r>
              <a:rPr lang="zh-CN" altLang="zh-CN" b="1" kern="100" dirty="0">
                <a:effectLst/>
                <a:latin typeface="微软雅黑" panose="020B0503020204020204" pitchFamily="34" charset="-122"/>
                <a:ea typeface="微软雅黑" panose="020B0503020204020204" pitchFamily="34" charset="-122"/>
              </a:rPr>
              <a:t>把所有产生式排成一个</a:t>
            </a:r>
            <a:r>
              <a:rPr lang="zh-CN" altLang="zh-CN" b="1" kern="100" dirty="0">
                <a:solidFill>
                  <a:srgbClr val="C00000"/>
                </a:solidFill>
                <a:effectLst/>
                <a:latin typeface="微软雅黑" panose="020B0503020204020204" pitchFamily="34" charset="-122"/>
                <a:ea typeface="微软雅黑" panose="020B0503020204020204" pitchFamily="34" charset="-122"/>
              </a:rPr>
              <a:t>有向图</a:t>
            </a:r>
            <a:r>
              <a:rPr lang="zh-CN" altLang="zh-CN" b="1" kern="100" dirty="0">
                <a:effectLst/>
                <a:latin typeface="微软雅黑" panose="020B0503020204020204" pitchFamily="34" charset="-122"/>
                <a:ea typeface="微软雅黑" panose="020B0503020204020204" pitchFamily="34" charset="-122"/>
              </a:rPr>
              <a:t>，图中每个顶点代表一个产生式，如果从顶点</a:t>
            </a:r>
            <a:r>
              <a:rPr lang="en-US" altLang="zh-CN" b="1" kern="100" dirty="0">
                <a:effectLst/>
                <a:latin typeface="微软雅黑" panose="020B0503020204020204" pitchFamily="34" charset="-122"/>
                <a:ea typeface="微软雅黑" panose="020B0503020204020204" pitchFamily="34" charset="-122"/>
              </a:rPr>
              <a:t>a</a:t>
            </a:r>
            <a:r>
              <a:rPr lang="zh-CN" altLang="zh-CN" b="1" kern="100" dirty="0">
                <a:effectLst/>
                <a:latin typeface="微软雅黑" panose="020B0503020204020204" pitchFamily="34" charset="-122"/>
                <a:ea typeface="微软雅黑" panose="020B0503020204020204" pitchFamily="34" charset="-122"/>
              </a:rPr>
              <a:t>有弧通向顶点</a:t>
            </a:r>
            <a:r>
              <a:rPr lang="en-US" altLang="zh-CN" b="1" kern="100" dirty="0">
                <a:effectLst/>
                <a:latin typeface="微软雅黑" panose="020B0503020204020204" pitchFamily="34" charset="-122"/>
                <a:ea typeface="微软雅黑" panose="020B0503020204020204" pitchFamily="34" charset="-122"/>
              </a:rPr>
              <a:t>b</a:t>
            </a:r>
            <a:r>
              <a:rPr lang="zh-CN" altLang="zh-CN" b="1" kern="100" dirty="0">
                <a:effectLst/>
                <a:latin typeface="微软雅黑" panose="020B0503020204020204" pitchFamily="34" charset="-122"/>
                <a:ea typeface="微软雅黑" panose="020B0503020204020204" pitchFamily="34" charset="-122"/>
              </a:rPr>
              <a:t>，那么顶点</a:t>
            </a:r>
            <a:r>
              <a:rPr lang="en-US" altLang="zh-CN" b="1" kern="100" dirty="0">
                <a:effectLst/>
                <a:latin typeface="微软雅黑" panose="020B0503020204020204" pitchFamily="34" charset="-122"/>
                <a:ea typeface="微软雅黑" panose="020B0503020204020204" pitchFamily="34" charset="-122"/>
              </a:rPr>
              <a:t>a</a:t>
            </a:r>
            <a:r>
              <a:rPr lang="zh-CN" altLang="zh-CN" b="1" kern="100" dirty="0">
                <a:effectLst/>
                <a:latin typeface="微软雅黑" panose="020B0503020204020204" pitchFamily="34" charset="-122"/>
                <a:ea typeface="微软雅黑" panose="020B0503020204020204" pitchFamily="34" charset="-122"/>
              </a:rPr>
              <a:t>所代表的产生式应先于顶点</a:t>
            </a:r>
            <a:r>
              <a:rPr lang="en-US" altLang="zh-CN" b="1" kern="100" dirty="0">
                <a:effectLst/>
                <a:latin typeface="微软雅黑" panose="020B0503020204020204" pitchFamily="34" charset="-122"/>
                <a:ea typeface="微软雅黑" panose="020B0503020204020204" pitchFamily="34" charset="-122"/>
              </a:rPr>
              <a:t>b</a:t>
            </a:r>
            <a:r>
              <a:rPr lang="zh-CN" altLang="zh-CN" b="1" kern="100" dirty="0">
                <a:effectLst/>
                <a:latin typeface="微软雅黑" panose="020B0503020204020204" pitchFamily="34" charset="-122"/>
                <a:ea typeface="微软雅黑" panose="020B0503020204020204" pitchFamily="34" charset="-122"/>
              </a:rPr>
              <a:t>所代表的产生式被选择。</a:t>
            </a:r>
            <a:endParaRPr lang="zh-CN" altLang="zh-CN" kern="100" dirty="0">
              <a:effectLst/>
              <a:latin typeface="微软雅黑" panose="020B0503020204020204" pitchFamily="34" charset="-122"/>
              <a:ea typeface="微软雅黑" panose="020B0503020204020204" pitchFamily="34" charset="-122"/>
            </a:endParaRPr>
          </a:p>
          <a:p>
            <a:pPr algn="just">
              <a:lnSpc>
                <a:spcPct val="150000"/>
              </a:lnSpc>
              <a:spcBef>
                <a:spcPts val="600"/>
              </a:spcBef>
              <a:tabLst>
                <a:tab pos="266700" algn="l"/>
              </a:tabLst>
            </a:pPr>
            <a:r>
              <a:rPr lang="zh-CN" altLang="en-US"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比较</a:t>
            </a:r>
            <a:r>
              <a:rPr lang="en-US" altLang="zh-CN" b="1" kern="100" dirty="0" err="1">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SA1</a:t>
            </a:r>
            <a:r>
              <a:rPr lang="zh-CN" altLang="en-US"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与</a:t>
            </a:r>
            <a:r>
              <a:rPr lang="en-US" altLang="zh-CN" b="1" kern="100" dirty="0" err="1">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SA2</a:t>
            </a:r>
            <a:r>
              <a:rPr lang="en-US" altLang="zh-CN"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kern="100" dirty="0">
                <a:effectLst/>
                <a:latin typeface="Times New Roman" panose="02020603050405020304" pitchFamily="18" charset="0"/>
                <a:ea typeface="微软雅黑" panose="020B0503020204020204" pitchFamily="34" charset="-122"/>
                <a:cs typeface="Times New Roman" panose="02020603050405020304" pitchFamily="18" charset="0"/>
              </a:rPr>
              <a:t>由</a:t>
            </a:r>
            <a:r>
              <a:rPr lang="zh-CN" altLang="en-US" b="1" kern="100" dirty="0">
                <a:solidFill>
                  <a:schemeClr val="accent6">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策略</a:t>
            </a:r>
            <a:r>
              <a:rPr lang="en-US" altLang="zh-CN" b="1" kern="100" dirty="0" err="1">
                <a:solidFill>
                  <a:schemeClr val="accent6">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SA1</a:t>
            </a:r>
            <a:r>
              <a:rPr lang="zh-CN" altLang="en-US" b="1" kern="100" dirty="0">
                <a:effectLst/>
                <a:latin typeface="Times New Roman" panose="02020603050405020304" pitchFamily="18" charset="0"/>
                <a:ea typeface="微软雅黑" panose="020B0503020204020204" pitchFamily="34" charset="-122"/>
                <a:cs typeface="Times New Roman" panose="02020603050405020304" pitchFamily="18" charset="0"/>
              </a:rPr>
              <a:t>选择的产生式是</a:t>
            </a:r>
            <a:r>
              <a:rPr lang="zh-CN" altLang="en-US" b="1" kern="100" dirty="0">
                <a:solidFill>
                  <a:schemeClr val="accent6">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唯一</a:t>
            </a:r>
            <a:r>
              <a:rPr lang="zh-CN" altLang="en-US" b="1" kern="100" dirty="0">
                <a:effectLst/>
                <a:latin typeface="Times New Roman" panose="02020603050405020304" pitchFamily="18" charset="0"/>
                <a:ea typeface="微软雅黑" panose="020B0503020204020204" pitchFamily="34" charset="-122"/>
                <a:cs typeface="Times New Roman" panose="02020603050405020304" pitchFamily="18" charset="0"/>
              </a:rPr>
              <a:t>的，但由策略</a:t>
            </a:r>
            <a:r>
              <a:rPr lang="en-US" altLang="zh-CN" b="1" kern="100" dirty="0" err="1">
                <a:effectLst/>
                <a:latin typeface="Times New Roman" panose="02020603050405020304" pitchFamily="18" charset="0"/>
                <a:ea typeface="微软雅黑" panose="020B0503020204020204" pitchFamily="34" charset="-122"/>
                <a:cs typeface="Times New Roman" panose="02020603050405020304" pitchFamily="18" charset="0"/>
              </a:rPr>
              <a:t>SA2</a:t>
            </a:r>
            <a:r>
              <a:rPr lang="zh-CN" altLang="en-US" b="1" kern="100" dirty="0">
                <a:effectLst/>
                <a:latin typeface="Times New Roman" panose="02020603050405020304" pitchFamily="18" charset="0"/>
                <a:ea typeface="微软雅黑" panose="020B0503020204020204" pitchFamily="34" charset="-122"/>
                <a:cs typeface="Times New Roman" panose="02020603050405020304" pitchFamily="18" charset="0"/>
              </a:rPr>
              <a:t>选择的产生式却不见得是唯一的，因为从一个顶点可以有多条弧伸向不同的顶点。此外，策略</a:t>
            </a:r>
            <a:r>
              <a:rPr lang="en-US" altLang="zh-CN" b="1" kern="100" dirty="0" err="1">
                <a:effectLst/>
                <a:latin typeface="Times New Roman" panose="02020603050405020304" pitchFamily="18" charset="0"/>
                <a:ea typeface="微软雅黑" panose="020B0503020204020204" pitchFamily="34" charset="-122"/>
                <a:cs typeface="Times New Roman" panose="02020603050405020304" pitchFamily="18" charset="0"/>
              </a:rPr>
              <a:t>SA2</a:t>
            </a:r>
            <a:r>
              <a:rPr lang="zh-CN" altLang="en-US" b="1" kern="100" dirty="0">
                <a:effectLst/>
                <a:latin typeface="Times New Roman" panose="02020603050405020304" pitchFamily="18" charset="0"/>
                <a:ea typeface="微软雅黑" panose="020B0503020204020204" pitchFamily="34" charset="-122"/>
                <a:cs typeface="Times New Roman" panose="02020603050405020304" pitchFamily="18" charset="0"/>
              </a:rPr>
              <a:t>中的有向图也不一定是连通的，它可能由几个不连通的子图组成。</a:t>
            </a:r>
            <a:endParaRPr lang="zh-CN" altLang="zh-CN" b="1" kern="100" dirty="0">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7" name="图片 16">
            <a:extLst>
              <a:ext uri="{FF2B5EF4-FFF2-40B4-BE49-F238E27FC236}">
                <a16:creationId xmlns:a16="http://schemas.microsoft.com/office/drawing/2014/main" id="{6EFBAE4A-1BEA-4D30-AD95-DE3C87348A14}"/>
              </a:ext>
            </a:extLst>
          </p:cNvPr>
          <p:cNvPicPr>
            <a:picLocks noChangeAspect="1"/>
          </p:cNvPicPr>
          <p:nvPr/>
        </p:nvPicPr>
        <p:blipFill rotWithShape="1">
          <a:blip r:embed="rId3"/>
          <a:srcRect l="19273" r="21706"/>
          <a:stretch/>
        </p:blipFill>
        <p:spPr>
          <a:xfrm>
            <a:off x="6473370" y="398236"/>
            <a:ext cx="5283201" cy="1813977"/>
          </a:xfrm>
          <a:prstGeom prst="rect">
            <a:avLst/>
          </a:prstGeom>
        </p:spPr>
      </p:pic>
    </p:spTree>
    <p:extLst>
      <p:ext uri="{BB962C8B-B14F-4D97-AF65-F5344CB8AC3E}">
        <p14:creationId xmlns:p14="http://schemas.microsoft.com/office/powerpoint/2010/main" val="37116493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7D15252C-A3C0-417F-888B-E0FC335BB0E8}"/>
              </a:ext>
            </a:extLst>
          </p:cNvPr>
          <p:cNvSpPr>
            <a:spLocks noGrp="1"/>
          </p:cNvSpPr>
          <p:nvPr>
            <p:ph type="title"/>
          </p:nvPr>
        </p:nvSpPr>
        <p:spPr>
          <a:xfrm>
            <a:off x="838200" y="365125"/>
            <a:ext cx="10515600" cy="1325563"/>
          </a:xfrm>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5</a:t>
            </a:r>
            <a:r>
              <a:rPr lang="zh-CN" altLang="en-US" sz="4400" b="1" dirty="0">
                <a:solidFill>
                  <a:srgbClr val="0000FF"/>
                </a:solidFill>
                <a:effectLst/>
                <a:latin typeface="宋体" panose="02010600030101010101" pitchFamily="2" charset="-122"/>
                <a:ea typeface="宋体" panose="02010600030101010101" pitchFamily="2" charset="-122"/>
              </a:rPr>
              <a:t>．</a:t>
            </a:r>
            <a:r>
              <a:rPr lang="zh-CN" altLang="en-US" sz="4400" b="1" dirty="0">
                <a:solidFill>
                  <a:srgbClr val="0000FF"/>
                </a:solidFill>
                <a:effectLst/>
                <a:latin typeface="黑体" panose="02010609060101010101" pitchFamily="49" charset="-122"/>
                <a:ea typeface="黑体" panose="02010609060101010101" pitchFamily="49" charset="-122"/>
              </a:rPr>
              <a:t>匹配冲突消解</a:t>
            </a:r>
            <a:endParaRPr lang="zh-CN" altLang="en-US" dirty="0">
              <a:solidFill>
                <a:srgbClr val="C00000"/>
              </a:solidFill>
              <a:latin typeface="黑体" panose="02010609060101010101" pitchFamily="49" charset="-122"/>
              <a:ea typeface="黑体" panose="02010609060101010101" pitchFamily="49" charset="-122"/>
            </a:endParaRPr>
          </a:p>
        </p:txBody>
      </p:sp>
      <p:sp>
        <p:nvSpPr>
          <p:cNvPr id="7" name="内容占位符 2">
            <a:extLst>
              <a:ext uri="{FF2B5EF4-FFF2-40B4-BE49-F238E27FC236}">
                <a16:creationId xmlns:a16="http://schemas.microsoft.com/office/drawing/2014/main" id="{A6D2BF7E-B3E2-4B49-AF7E-EA10DE413BF6}"/>
              </a:ext>
            </a:extLst>
          </p:cNvPr>
          <p:cNvSpPr>
            <a:spLocks noGrp="1"/>
          </p:cNvSpPr>
          <p:nvPr>
            <p:ph idx="1"/>
          </p:nvPr>
        </p:nvSpPr>
        <p:spPr>
          <a:xfrm>
            <a:off x="838199" y="1825624"/>
            <a:ext cx="11041743" cy="4800147"/>
          </a:xfrm>
        </p:spPr>
        <p:txBody>
          <a:bodyPr>
            <a:normAutofit/>
          </a:bodyPr>
          <a:lstStyle/>
          <a:p>
            <a:pPr algn="just">
              <a:lnSpc>
                <a:spcPct val="150000"/>
              </a:lnSpc>
              <a:spcBef>
                <a:spcPts val="600"/>
              </a:spcBef>
              <a:tabLst>
                <a:tab pos="266700" algn="l"/>
              </a:tabLst>
            </a:pPr>
            <a:r>
              <a:rPr lang="en-US" altLang="zh-CN"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A</a:t>
            </a:r>
            <a:r>
              <a:rPr lang="zh-CN" altLang="zh-CN"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组：按事先排好的固定顺序</a:t>
            </a:r>
            <a:endParaRPr lang="en-US" altLang="zh-CN"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00000"/>
              </a:lnSpc>
              <a:buNone/>
            </a:pPr>
            <a:r>
              <a:rPr lang="zh-CN" altLang="zh-CN" sz="24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向前推理的策略</a:t>
            </a:r>
            <a:r>
              <a:rPr lang="en-US" altLang="zh-CN" sz="2400" b="1" kern="100" dirty="0" err="1">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SA1</a:t>
            </a:r>
            <a:r>
              <a:rPr lang="en-US" altLang="zh-CN" sz="24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 </a:t>
            </a:r>
          </a:p>
          <a:p>
            <a:pPr indent="0" algn="just">
              <a:lnSpc>
                <a:spcPct val="150000"/>
              </a:lnSpc>
              <a:spcBef>
                <a:spcPts val="600"/>
              </a:spcBef>
              <a:buNone/>
            </a:pPr>
            <a:r>
              <a:rPr lang="en-US" altLang="zh-CN" sz="2400" b="1" kern="100" dirty="0" err="1">
                <a:effectLst/>
                <a:latin typeface="Times New Roman" panose="02020603050405020304" pitchFamily="18" charset="0"/>
                <a:ea typeface="微软雅黑" panose="020B0503020204020204" pitchFamily="34" charset="-122"/>
                <a:cs typeface="Times New Roman" panose="02020603050405020304" pitchFamily="18" charset="0"/>
              </a:rPr>
              <a:t>LHS</a:t>
            </a:r>
            <a:r>
              <a:rPr lang="en-US" altLang="zh-CN" sz="2400" b="1" kern="100" baseline="-25000" dirty="0" err="1">
                <a:effectLst/>
                <a:latin typeface="Times New Roman" panose="02020603050405020304" pitchFamily="18" charset="0"/>
                <a:ea typeface="微软雅黑" panose="020B0503020204020204" pitchFamily="34" charset="-122"/>
                <a:cs typeface="Times New Roman" panose="02020603050405020304" pitchFamily="18" charset="0"/>
              </a:rPr>
              <a:t>i</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代表第</a:t>
            </a:r>
            <a:r>
              <a:rPr lang="en-US" altLang="zh-CN" sz="2400" b="1" kern="100" dirty="0" err="1">
                <a:effectLst/>
                <a:latin typeface="Times New Roman" panose="02020603050405020304" pitchFamily="18" charset="0"/>
                <a:ea typeface="微软雅黑" panose="020B0503020204020204" pitchFamily="34" charset="-122"/>
                <a:cs typeface="Times New Roman" panose="02020603050405020304" pitchFamily="18" charset="0"/>
              </a:rPr>
              <a:t>i</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个产生式之左部，</a:t>
            </a:r>
            <a:r>
              <a:rPr lang="en-US" altLang="zh-CN" sz="2400" b="1" kern="100" dirty="0" err="1">
                <a:effectLst/>
                <a:latin typeface="Times New Roman" panose="02020603050405020304" pitchFamily="18" charset="0"/>
                <a:ea typeface="微软雅黑" panose="020B0503020204020204" pitchFamily="34" charset="-122"/>
                <a:cs typeface="Times New Roman" panose="02020603050405020304" pitchFamily="18" charset="0"/>
              </a:rPr>
              <a:t>RHS</a:t>
            </a:r>
            <a:r>
              <a:rPr lang="en-US" altLang="zh-CN" sz="2400" b="1" kern="100" baseline="-25000" dirty="0" err="1">
                <a:effectLst/>
                <a:latin typeface="Times New Roman" panose="02020603050405020304" pitchFamily="18" charset="0"/>
                <a:ea typeface="微软雅黑" panose="020B0503020204020204" pitchFamily="34" charset="-122"/>
                <a:cs typeface="Times New Roman" panose="02020603050405020304" pitchFamily="18" charset="0"/>
              </a:rPr>
              <a:t>i</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代表第</a:t>
            </a:r>
            <a:r>
              <a:rPr lang="en-US" altLang="zh-CN" sz="2400" b="1" kern="100" dirty="0" err="1">
                <a:effectLst/>
                <a:latin typeface="Times New Roman" panose="02020603050405020304" pitchFamily="18" charset="0"/>
                <a:ea typeface="微软雅黑" panose="020B0503020204020204" pitchFamily="34" charset="-122"/>
                <a:cs typeface="Times New Roman" panose="02020603050405020304" pitchFamily="18" charset="0"/>
              </a:rPr>
              <a:t>i</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个产生式之右部）</a:t>
            </a:r>
            <a:endParaRPr lang="zh-CN"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20000"/>
              </a:lnSpc>
              <a:spcBef>
                <a:spcPts val="600"/>
              </a:spcBef>
              <a:buNone/>
            </a:pPr>
            <a:r>
              <a:rPr lang="en-US" altLang="zh-CN" sz="24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L:  </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if </a:t>
            </a:r>
            <a:r>
              <a:rPr lang="en-US" altLang="zh-CN" sz="2400" b="1" kern="100" dirty="0" err="1">
                <a:effectLst/>
                <a:latin typeface="Times New Roman" panose="02020603050405020304" pitchFamily="18" charset="0"/>
                <a:ea typeface="微软雅黑" panose="020B0503020204020204" pitchFamily="34" charset="-122"/>
                <a:cs typeface="Times New Roman" panose="02020603050405020304" pitchFamily="18" charset="0"/>
              </a:rPr>
              <a:t>LHS</a:t>
            </a:r>
            <a:r>
              <a:rPr lang="en-US" altLang="zh-CN" sz="2400" b="1" kern="100" baseline="-25000" dirty="0" err="1">
                <a:effectLst/>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b="1" kern="100" baseline="-250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匹配成功 </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then begin </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执行</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kern="100" dirty="0" err="1">
                <a:effectLst/>
                <a:latin typeface="Times New Roman" panose="02020603050405020304" pitchFamily="18" charset="0"/>
                <a:ea typeface="微软雅黑" panose="020B0503020204020204" pitchFamily="34" charset="-122"/>
                <a:cs typeface="Times New Roman" panose="02020603050405020304" pitchFamily="18" charset="0"/>
              </a:rPr>
              <a:t>RHS</a:t>
            </a:r>
            <a:r>
              <a:rPr lang="en-US" altLang="zh-CN" sz="2400" b="1" kern="100" baseline="-25000" dirty="0" err="1">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，然后</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kern="100" dirty="0" err="1">
                <a:effectLst/>
                <a:latin typeface="Times New Roman" panose="02020603050405020304" pitchFamily="18" charset="0"/>
                <a:ea typeface="微软雅黑" panose="020B0503020204020204" pitchFamily="34" charset="-122"/>
                <a:cs typeface="Times New Roman" panose="02020603050405020304" pitchFamily="18" charset="0"/>
              </a:rPr>
              <a:t>goto</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 L end;</a:t>
            </a:r>
            <a:endParaRPr lang="zh-CN"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20000"/>
              </a:lnSpc>
              <a:spcBef>
                <a:spcPts val="600"/>
              </a:spcBef>
              <a:buNone/>
            </a:pP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      if </a:t>
            </a:r>
            <a:r>
              <a:rPr lang="en-US" altLang="zh-CN" sz="2400" b="1" kern="100" dirty="0" err="1">
                <a:effectLst/>
                <a:latin typeface="Times New Roman" panose="02020603050405020304" pitchFamily="18" charset="0"/>
                <a:ea typeface="微软雅黑" panose="020B0503020204020204" pitchFamily="34" charset="-122"/>
                <a:cs typeface="Times New Roman" panose="02020603050405020304" pitchFamily="18" charset="0"/>
              </a:rPr>
              <a:t>LHS</a:t>
            </a:r>
            <a:r>
              <a:rPr lang="en-US" altLang="zh-CN" sz="2400" b="1" kern="100" baseline="-25000" dirty="0" err="1">
                <a:effectLst/>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匹配成功 </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then begin </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执行</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kern="100" dirty="0" err="1">
                <a:effectLst/>
                <a:latin typeface="Times New Roman" panose="02020603050405020304" pitchFamily="18" charset="0"/>
                <a:ea typeface="微软雅黑" panose="020B0503020204020204" pitchFamily="34" charset="-122"/>
                <a:cs typeface="Times New Roman" panose="02020603050405020304" pitchFamily="18" charset="0"/>
              </a:rPr>
              <a:t>RHS</a:t>
            </a:r>
            <a:r>
              <a:rPr lang="en-US" altLang="zh-CN" sz="2400" b="1" kern="100" baseline="-25000" dirty="0" err="1">
                <a:effectLst/>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，然后 </a:t>
            </a:r>
            <a:r>
              <a:rPr lang="en-US" altLang="zh-CN" sz="2400" b="1" kern="100" dirty="0" err="1">
                <a:effectLst/>
                <a:latin typeface="Times New Roman" panose="02020603050405020304" pitchFamily="18" charset="0"/>
                <a:ea typeface="微软雅黑" panose="020B0503020204020204" pitchFamily="34" charset="-122"/>
                <a:cs typeface="Times New Roman" panose="02020603050405020304" pitchFamily="18" charset="0"/>
              </a:rPr>
              <a:t>goto</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 L end;</a:t>
            </a:r>
            <a:endParaRPr lang="zh-CN"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20000"/>
              </a:lnSpc>
              <a:spcBef>
                <a:spcPts val="600"/>
              </a:spcBef>
              <a:buNone/>
            </a:pP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20000"/>
              </a:lnSpc>
              <a:spcBef>
                <a:spcPts val="600"/>
              </a:spcBef>
              <a:buNone/>
            </a:pPr>
            <a:r>
              <a:rPr lang="en-US" altLang="zh-CN" sz="2400" b="1"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20000"/>
              </a:lnSpc>
              <a:spcBef>
                <a:spcPts val="600"/>
              </a:spcBef>
              <a:buNone/>
            </a:pP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      if </a:t>
            </a:r>
            <a:r>
              <a:rPr lang="en-US" altLang="zh-CN" sz="2400" b="1" kern="100" dirty="0" err="1">
                <a:effectLst/>
                <a:latin typeface="Times New Roman" panose="02020603050405020304" pitchFamily="18" charset="0"/>
                <a:ea typeface="微软雅黑" panose="020B0503020204020204" pitchFamily="34" charset="-122"/>
                <a:cs typeface="Times New Roman" panose="02020603050405020304" pitchFamily="18" charset="0"/>
              </a:rPr>
              <a:t>LHS</a:t>
            </a:r>
            <a:r>
              <a:rPr lang="en-US" altLang="zh-CN" sz="2400" b="1" kern="100" baseline="-25000" dirty="0" err="1">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匹配成功 </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then begin </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执行</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kern="100" dirty="0" err="1">
                <a:effectLst/>
                <a:latin typeface="Times New Roman" panose="02020603050405020304" pitchFamily="18" charset="0"/>
                <a:ea typeface="微软雅黑" panose="020B0503020204020204" pitchFamily="34" charset="-122"/>
                <a:cs typeface="Times New Roman" panose="02020603050405020304" pitchFamily="18" charset="0"/>
              </a:rPr>
              <a:t>RHS</a:t>
            </a:r>
            <a:r>
              <a:rPr lang="en-US" altLang="zh-CN" sz="2400" b="1" kern="100" baseline="-25000" dirty="0" err="1">
                <a:effectLst/>
                <a:latin typeface="Times New Roman" panose="02020603050405020304" pitchFamily="18" charset="0"/>
                <a:ea typeface="微软雅黑" panose="020B0503020204020204" pitchFamily="34" charset="-122"/>
                <a:cs typeface="Times New Roman" panose="02020603050405020304" pitchFamily="18" charset="0"/>
              </a:rPr>
              <a:t>n</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，然后</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kern="100" dirty="0" err="1">
                <a:effectLst/>
                <a:latin typeface="Times New Roman" panose="02020603050405020304" pitchFamily="18" charset="0"/>
                <a:ea typeface="微软雅黑" panose="020B0503020204020204" pitchFamily="34" charset="-122"/>
                <a:cs typeface="Times New Roman" panose="02020603050405020304" pitchFamily="18" charset="0"/>
              </a:rPr>
              <a:t>goto</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 L end;</a:t>
            </a:r>
            <a:endParaRPr lang="zh-CN"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50000"/>
              </a:lnSpc>
              <a:buNone/>
            </a:pPr>
            <a:endParaRPr lang="en-US" altLang="zh-CN" kern="1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571645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7D15252C-A3C0-417F-888B-E0FC335BB0E8}"/>
              </a:ext>
            </a:extLst>
          </p:cNvPr>
          <p:cNvSpPr>
            <a:spLocks noGrp="1"/>
          </p:cNvSpPr>
          <p:nvPr>
            <p:ph type="title"/>
          </p:nvPr>
        </p:nvSpPr>
        <p:spPr>
          <a:xfrm>
            <a:off x="838200" y="365125"/>
            <a:ext cx="10515600" cy="1325563"/>
          </a:xfrm>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5</a:t>
            </a:r>
            <a:r>
              <a:rPr lang="zh-CN" altLang="en-US" sz="4400" b="1" dirty="0">
                <a:solidFill>
                  <a:srgbClr val="0000FF"/>
                </a:solidFill>
                <a:effectLst/>
                <a:latin typeface="宋体" panose="02010600030101010101" pitchFamily="2" charset="-122"/>
                <a:ea typeface="宋体" panose="02010600030101010101" pitchFamily="2" charset="-122"/>
              </a:rPr>
              <a:t>．</a:t>
            </a:r>
            <a:r>
              <a:rPr lang="zh-CN" altLang="en-US" sz="4400" b="1" dirty="0">
                <a:solidFill>
                  <a:srgbClr val="0000FF"/>
                </a:solidFill>
                <a:effectLst/>
                <a:latin typeface="黑体" panose="02010609060101010101" pitchFamily="49" charset="-122"/>
                <a:ea typeface="黑体" panose="02010609060101010101" pitchFamily="49" charset="-122"/>
              </a:rPr>
              <a:t>匹配冲突消解</a:t>
            </a:r>
            <a:endParaRPr lang="zh-CN" altLang="en-US" dirty="0">
              <a:solidFill>
                <a:srgbClr val="C00000"/>
              </a:solidFill>
              <a:latin typeface="黑体" panose="02010609060101010101" pitchFamily="49" charset="-122"/>
              <a:ea typeface="黑体" panose="02010609060101010101" pitchFamily="49" charset="-122"/>
            </a:endParaRPr>
          </a:p>
        </p:txBody>
      </p:sp>
      <p:sp>
        <p:nvSpPr>
          <p:cNvPr id="7" name="内容占位符 2">
            <a:extLst>
              <a:ext uri="{FF2B5EF4-FFF2-40B4-BE49-F238E27FC236}">
                <a16:creationId xmlns:a16="http://schemas.microsoft.com/office/drawing/2014/main" id="{A6D2BF7E-B3E2-4B49-AF7E-EA10DE413BF6}"/>
              </a:ext>
            </a:extLst>
          </p:cNvPr>
          <p:cNvSpPr>
            <a:spLocks noGrp="1"/>
          </p:cNvSpPr>
          <p:nvPr>
            <p:ph idx="1"/>
          </p:nvPr>
        </p:nvSpPr>
        <p:spPr>
          <a:xfrm>
            <a:off x="370114" y="1825624"/>
            <a:ext cx="11727543" cy="4800147"/>
          </a:xfrm>
        </p:spPr>
        <p:txBody>
          <a:bodyPr>
            <a:normAutofit fontScale="92500"/>
          </a:bodyPr>
          <a:lstStyle/>
          <a:p>
            <a:pPr algn="just">
              <a:lnSpc>
                <a:spcPct val="150000"/>
              </a:lnSpc>
              <a:spcBef>
                <a:spcPts val="600"/>
              </a:spcBef>
              <a:tabLst>
                <a:tab pos="266700" algn="l"/>
              </a:tabLst>
            </a:pPr>
            <a:r>
              <a:rPr lang="en-US" altLang="zh-CN"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A</a:t>
            </a:r>
            <a:r>
              <a:rPr lang="zh-CN" altLang="zh-CN"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组：按事先排好的固定顺序</a:t>
            </a:r>
            <a:endParaRPr lang="en-US" altLang="zh-CN"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00000"/>
              </a:lnSpc>
              <a:buNone/>
            </a:pPr>
            <a:r>
              <a:rPr lang="zh-CN" altLang="en-US" sz="26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何时并且如何确定产生式的优先次序</a:t>
            </a:r>
            <a:endParaRPr lang="en-US" altLang="zh-CN" sz="26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50000"/>
              </a:lnSpc>
              <a:spcBef>
                <a:spcPts val="600"/>
              </a:spcBef>
              <a:buNone/>
            </a:pPr>
            <a:r>
              <a:rPr lang="en-US" altLang="zh-CN" b="1" kern="100" dirty="0">
                <a:latin typeface="微软雅黑" panose="020B0503020204020204" pitchFamily="34" charset="-122"/>
                <a:ea typeface="微软雅黑" panose="020B0503020204020204" pitchFamily="34" charset="-122"/>
              </a:rPr>
              <a:t>a. </a:t>
            </a:r>
            <a:r>
              <a:rPr lang="zh-CN" altLang="en-US" b="1" kern="100" dirty="0">
                <a:latin typeface="微软雅黑" panose="020B0503020204020204" pitchFamily="34" charset="-122"/>
                <a:ea typeface="微软雅黑" panose="020B0503020204020204" pitchFamily="34" charset="-122"/>
              </a:rPr>
              <a:t>当有明确的</a:t>
            </a:r>
            <a:r>
              <a:rPr lang="zh-CN" altLang="en-US" b="1" kern="100" dirty="0">
                <a:solidFill>
                  <a:srgbClr val="C00000"/>
                </a:solidFill>
                <a:latin typeface="微软雅黑" panose="020B0503020204020204" pitchFamily="34" charset="-122"/>
                <a:ea typeface="微软雅黑" panose="020B0503020204020204" pitchFamily="34" charset="-122"/>
              </a:rPr>
              <a:t>解题步骤</a:t>
            </a:r>
            <a:r>
              <a:rPr lang="zh-CN" altLang="en-US" b="1" kern="100" dirty="0">
                <a:latin typeface="微软雅黑" panose="020B0503020204020204" pitchFamily="34" charset="-122"/>
                <a:ea typeface="微软雅黑" panose="020B0503020204020204" pitchFamily="34" charset="-122"/>
              </a:rPr>
              <a:t>时，可按解题设置产生式的次序；</a:t>
            </a:r>
          </a:p>
          <a:p>
            <a:pPr indent="0" algn="just">
              <a:lnSpc>
                <a:spcPct val="150000"/>
              </a:lnSpc>
              <a:spcBef>
                <a:spcPts val="600"/>
              </a:spcBef>
              <a:buNone/>
            </a:pPr>
            <a:r>
              <a:rPr lang="en-US" altLang="zh-CN" b="1" kern="100" dirty="0">
                <a:latin typeface="微软雅黑" panose="020B0503020204020204" pitchFamily="34" charset="-122"/>
                <a:ea typeface="微软雅黑" panose="020B0503020204020204" pitchFamily="34" charset="-122"/>
              </a:rPr>
              <a:t>b. </a:t>
            </a:r>
            <a:r>
              <a:rPr lang="zh-CN" altLang="en-US" b="1" kern="100" dirty="0">
                <a:latin typeface="微软雅黑" panose="020B0503020204020204" pitchFamily="34" charset="-122"/>
                <a:ea typeface="微软雅黑" panose="020B0503020204020204" pitchFamily="34" charset="-122"/>
              </a:rPr>
              <a:t>把</a:t>
            </a:r>
            <a:r>
              <a:rPr lang="zh-CN" altLang="en-US" b="1" kern="100" dirty="0">
                <a:solidFill>
                  <a:srgbClr val="C00000"/>
                </a:solidFill>
                <a:latin typeface="微软雅黑" panose="020B0503020204020204" pitchFamily="34" charset="-122"/>
                <a:ea typeface="微软雅黑" panose="020B0503020204020204" pitchFamily="34" charset="-122"/>
              </a:rPr>
              <a:t>匹配成功之可能性大</a:t>
            </a:r>
            <a:r>
              <a:rPr lang="zh-CN" altLang="en-US" b="1" kern="100" dirty="0">
                <a:latin typeface="微软雅黑" panose="020B0503020204020204" pitchFamily="34" charset="-122"/>
                <a:ea typeface="微软雅黑" panose="020B0503020204020204" pitchFamily="34" charset="-122"/>
              </a:rPr>
              <a:t>的产生式排在前面，这可以在总体上节省匹配时间；</a:t>
            </a:r>
          </a:p>
          <a:p>
            <a:pPr indent="0" algn="just">
              <a:lnSpc>
                <a:spcPct val="150000"/>
              </a:lnSpc>
              <a:spcBef>
                <a:spcPts val="600"/>
              </a:spcBef>
              <a:buNone/>
            </a:pPr>
            <a:r>
              <a:rPr lang="en-US" altLang="zh-CN" b="1" kern="100" dirty="0">
                <a:latin typeface="微软雅黑" panose="020B0503020204020204" pitchFamily="34" charset="-122"/>
                <a:ea typeface="微软雅黑" panose="020B0503020204020204" pitchFamily="34" charset="-122"/>
              </a:rPr>
              <a:t>c. </a:t>
            </a:r>
            <a:r>
              <a:rPr lang="zh-CN" altLang="en-US" b="1" kern="100" dirty="0">
                <a:latin typeface="微软雅黑" panose="020B0503020204020204" pitchFamily="34" charset="-122"/>
                <a:ea typeface="微软雅黑" panose="020B0503020204020204" pitchFamily="34" charset="-122"/>
              </a:rPr>
              <a:t>把匹配尝试</a:t>
            </a:r>
            <a:r>
              <a:rPr lang="zh-CN" altLang="en-US" b="1" kern="100" dirty="0">
                <a:solidFill>
                  <a:srgbClr val="C00000"/>
                </a:solidFill>
                <a:latin typeface="微软雅黑" panose="020B0503020204020204" pitchFamily="34" charset="-122"/>
                <a:ea typeface="微软雅黑" panose="020B0503020204020204" pitchFamily="34" charset="-122"/>
              </a:rPr>
              <a:t>花费时间少</a:t>
            </a:r>
            <a:r>
              <a:rPr lang="zh-CN" altLang="en-US" b="1" kern="100" dirty="0">
                <a:latin typeface="微软雅黑" panose="020B0503020204020204" pitchFamily="34" charset="-122"/>
                <a:ea typeface="微软雅黑" panose="020B0503020204020204" pitchFamily="34" charset="-122"/>
              </a:rPr>
              <a:t>的产生式排在前面；</a:t>
            </a:r>
          </a:p>
          <a:p>
            <a:pPr indent="0" algn="just">
              <a:lnSpc>
                <a:spcPct val="150000"/>
              </a:lnSpc>
              <a:spcBef>
                <a:spcPts val="600"/>
              </a:spcBef>
              <a:buNone/>
            </a:pPr>
            <a:r>
              <a:rPr lang="en-US" altLang="zh-CN" b="1" kern="100" dirty="0">
                <a:latin typeface="微软雅黑" panose="020B0503020204020204" pitchFamily="34" charset="-122"/>
                <a:ea typeface="微软雅黑" panose="020B0503020204020204" pitchFamily="34" charset="-122"/>
              </a:rPr>
              <a:t>d. </a:t>
            </a:r>
            <a:r>
              <a:rPr lang="zh-CN" altLang="en-US" b="1" kern="100" dirty="0">
                <a:latin typeface="微软雅黑" panose="020B0503020204020204" pitchFamily="34" charset="-122"/>
                <a:ea typeface="微软雅黑" panose="020B0503020204020204" pitchFamily="34" charset="-122"/>
              </a:rPr>
              <a:t>当某些产生式的匹配成功显著地</a:t>
            </a:r>
            <a:r>
              <a:rPr lang="zh-CN" altLang="en-US" b="1" kern="100" dirty="0">
                <a:solidFill>
                  <a:srgbClr val="C00000"/>
                </a:solidFill>
                <a:latin typeface="微软雅黑" panose="020B0503020204020204" pitchFamily="34" charset="-122"/>
                <a:ea typeface="微软雅黑" panose="020B0503020204020204" pitchFamily="34" charset="-122"/>
              </a:rPr>
              <a:t>有利于整个问题（总目标）的解决</a:t>
            </a:r>
            <a:r>
              <a:rPr lang="zh-CN" altLang="en-US" b="1" kern="100" dirty="0">
                <a:latin typeface="微软雅黑" panose="020B0503020204020204" pitchFamily="34" charset="-122"/>
                <a:ea typeface="微软雅黑" panose="020B0503020204020204" pitchFamily="34" charset="-122"/>
              </a:rPr>
              <a:t>，则可把这些产生式排在前面。</a:t>
            </a:r>
          </a:p>
          <a:p>
            <a:pPr indent="0" algn="just">
              <a:lnSpc>
                <a:spcPct val="150000"/>
              </a:lnSpc>
              <a:buNone/>
            </a:pPr>
            <a:endParaRPr lang="en-US" altLang="zh-CN" kern="1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279446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7D15252C-A3C0-417F-888B-E0FC335BB0E8}"/>
              </a:ext>
            </a:extLst>
          </p:cNvPr>
          <p:cNvSpPr>
            <a:spLocks noGrp="1"/>
          </p:cNvSpPr>
          <p:nvPr>
            <p:ph type="title"/>
          </p:nvPr>
        </p:nvSpPr>
        <p:spPr>
          <a:xfrm>
            <a:off x="838200" y="365125"/>
            <a:ext cx="10515600" cy="1325563"/>
          </a:xfrm>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5</a:t>
            </a:r>
            <a:r>
              <a:rPr lang="zh-CN" altLang="en-US" sz="4400" b="1" dirty="0">
                <a:solidFill>
                  <a:srgbClr val="0000FF"/>
                </a:solidFill>
                <a:effectLst/>
                <a:latin typeface="宋体" panose="02010600030101010101" pitchFamily="2" charset="-122"/>
                <a:ea typeface="宋体" panose="02010600030101010101" pitchFamily="2" charset="-122"/>
              </a:rPr>
              <a:t>．</a:t>
            </a:r>
            <a:r>
              <a:rPr lang="zh-CN" altLang="en-US" sz="4400" b="1" dirty="0">
                <a:solidFill>
                  <a:srgbClr val="0000FF"/>
                </a:solidFill>
                <a:effectLst/>
                <a:latin typeface="黑体" panose="02010609060101010101" pitchFamily="49" charset="-122"/>
                <a:ea typeface="黑体" panose="02010609060101010101" pitchFamily="49" charset="-122"/>
              </a:rPr>
              <a:t>匹配冲突消解</a:t>
            </a:r>
            <a:endParaRPr lang="zh-CN" altLang="en-US" dirty="0">
              <a:solidFill>
                <a:srgbClr val="C00000"/>
              </a:solidFill>
              <a:latin typeface="黑体" panose="02010609060101010101" pitchFamily="49" charset="-122"/>
              <a:ea typeface="黑体" panose="02010609060101010101" pitchFamily="49" charset="-122"/>
            </a:endParaRPr>
          </a:p>
        </p:txBody>
      </p:sp>
      <p:sp>
        <p:nvSpPr>
          <p:cNvPr id="7" name="内容占位符 2">
            <a:extLst>
              <a:ext uri="{FF2B5EF4-FFF2-40B4-BE49-F238E27FC236}">
                <a16:creationId xmlns:a16="http://schemas.microsoft.com/office/drawing/2014/main" id="{A6D2BF7E-B3E2-4B49-AF7E-EA10DE413BF6}"/>
              </a:ext>
            </a:extLst>
          </p:cNvPr>
          <p:cNvSpPr>
            <a:spLocks noGrp="1"/>
          </p:cNvSpPr>
          <p:nvPr>
            <p:ph idx="1"/>
          </p:nvPr>
        </p:nvSpPr>
        <p:spPr>
          <a:xfrm>
            <a:off x="838200" y="1470025"/>
            <a:ext cx="11041743" cy="5387975"/>
          </a:xfrm>
        </p:spPr>
        <p:txBody>
          <a:bodyPr>
            <a:normAutofit/>
          </a:bodyPr>
          <a:lstStyle/>
          <a:p>
            <a:pPr algn="just">
              <a:lnSpc>
                <a:spcPct val="150000"/>
              </a:lnSpc>
              <a:spcBef>
                <a:spcPts val="600"/>
              </a:spcBef>
              <a:tabLst>
                <a:tab pos="266700" algn="l"/>
              </a:tabLst>
            </a:pPr>
            <a:r>
              <a:rPr lang="en-US" altLang="zh-CN"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组：按数据的新鲜性排序</a:t>
            </a:r>
            <a:endParaRPr lang="en-US" altLang="zh-CN"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25000"/>
              </a:lnSpc>
              <a:spcBef>
                <a:spcPts val="600"/>
              </a:spcBef>
              <a:buNone/>
              <a:tabLst>
                <a:tab pos="266700" algn="l"/>
              </a:tabLst>
            </a:pPr>
            <a:r>
              <a:rPr lang="en-US" altLang="zh-CN" b="1" kern="100" dirty="0">
                <a:latin typeface="微软雅黑" panose="020B0503020204020204" pitchFamily="34" charset="-122"/>
                <a:ea typeface="微软雅黑" panose="020B0503020204020204" pitchFamily="34" charset="-122"/>
              </a:rPr>
              <a:t>    </a:t>
            </a:r>
            <a:r>
              <a:rPr lang="zh-CN" altLang="en-US" b="1" kern="100" dirty="0">
                <a:effectLst/>
                <a:latin typeface="微软雅黑" panose="020B0503020204020204" pitchFamily="34" charset="-122"/>
                <a:ea typeface="微软雅黑" panose="020B0503020204020204" pitchFamily="34" charset="-122"/>
              </a:rPr>
              <a:t>数据的新鲜性就是</a:t>
            </a:r>
            <a:r>
              <a:rPr lang="zh-CN" altLang="en-US" b="1" kern="100" dirty="0">
                <a:solidFill>
                  <a:srgbClr val="C00000"/>
                </a:solidFill>
                <a:effectLst/>
                <a:latin typeface="微软雅黑" panose="020B0503020204020204" pitchFamily="34" charset="-122"/>
                <a:ea typeface="微软雅黑" panose="020B0503020204020204" pitchFamily="34" charset="-122"/>
              </a:rPr>
              <a:t>数据产生的先后次序</a:t>
            </a:r>
            <a:r>
              <a:rPr lang="zh-CN" altLang="en-US" b="1" kern="100" dirty="0">
                <a:effectLst/>
                <a:latin typeface="微软雅黑" panose="020B0503020204020204" pitchFamily="34" charset="-122"/>
                <a:ea typeface="微软雅黑" panose="020B0503020204020204" pitchFamily="34" charset="-122"/>
              </a:rPr>
              <a:t>，后生成的数据比先生成的数据具有更多的新鲜性。</a:t>
            </a:r>
            <a:endParaRPr lang="en-US" altLang="zh-CN" b="1" kern="100" dirty="0">
              <a:effectLst/>
              <a:latin typeface="微软雅黑" panose="020B0503020204020204" pitchFamily="34" charset="-122"/>
              <a:ea typeface="微软雅黑" panose="020B0503020204020204" pitchFamily="34" charset="-122"/>
            </a:endParaRPr>
          </a:p>
          <a:p>
            <a:pPr algn="just">
              <a:lnSpc>
                <a:spcPct val="125000"/>
              </a:lnSpc>
              <a:spcBef>
                <a:spcPts val="600"/>
              </a:spcBef>
              <a:buFont typeface="Wingdings" panose="05000000000000000000" pitchFamily="2" charset="2"/>
              <a:buChar char="ü"/>
              <a:tabLst>
                <a:tab pos="266700" algn="l"/>
              </a:tabLst>
            </a:pPr>
            <a:r>
              <a:rPr lang="zh-CN" altLang="zh-CN" b="1" kern="100" dirty="0">
                <a:solidFill>
                  <a:srgbClr val="0000FF"/>
                </a:solidFill>
                <a:effectLst/>
                <a:latin typeface="微软雅黑" panose="020B0503020204020204" pitchFamily="34" charset="-122"/>
                <a:ea typeface="微软雅黑" panose="020B0503020204020204" pitchFamily="34" charset="-122"/>
              </a:rPr>
              <a:t>批量标准</a:t>
            </a:r>
            <a:r>
              <a:rPr lang="zh-CN" altLang="zh-CN" b="1" kern="100" dirty="0">
                <a:effectLst/>
                <a:latin typeface="微软雅黑" panose="020B0503020204020204" pitchFamily="34" charset="-122"/>
                <a:ea typeface="微软雅黑" panose="020B0503020204020204" pitchFamily="34" charset="-122"/>
              </a:rPr>
              <a:t>：凡是由</a:t>
            </a:r>
            <a:r>
              <a:rPr lang="zh-CN" altLang="zh-CN" b="1" kern="100" dirty="0">
                <a:solidFill>
                  <a:srgbClr val="C00000"/>
                </a:solidFill>
                <a:effectLst/>
                <a:latin typeface="微软雅黑" panose="020B0503020204020204" pitchFamily="34" charset="-122"/>
                <a:ea typeface="微软雅黑" panose="020B0503020204020204" pitchFamily="34" charset="-122"/>
              </a:rPr>
              <a:t>同一个产生式</a:t>
            </a:r>
            <a:r>
              <a:rPr lang="zh-CN" altLang="zh-CN" b="1" kern="100" dirty="0">
                <a:effectLst/>
                <a:latin typeface="微软雅黑" panose="020B0503020204020204" pitchFamily="34" charset="-122"/>
                <a:ea typeface="微软雅黑" panose="020B0503020204020204" pitchFamily="34" charset="-122"/>
              </a:rPr>
              <a:t>在</a:t>
            </a:r>
            <a:r>
              <a:rPr lang="zh-CN" altLang="zh-CN" b="1" kern="100" dirty="0">
                <a:solidFill>
                  <a:srgbClr val="C00000"/>
                </a:solidFill>
                <a:effectLst/>
                <a:latin typeface="微软雅黑" panose="020B0503020204020204" pitchFamily="34" charset="-122"/>
                <a:ea typeface="微软雅黑" panose="020B0503020204020204" pitchFamily="34" charset="-122"/>
              </a:rPr>
              <a:t>同一次激发</a:t>
            </a:r>
            <a:r>
              <a:rPr lang="zh-CN" altLang="zh-CN" b="1" kern="100" dirty="0">
                <a:effectLst/>
                <a:latin typeface="微软雅黑" panose="020B0503020204020204" pitchFamily="34" charset="-122"/>
                <a:ea typeface="微软雅黑" panose="020B0503020204020204" pitchFamily="34" charset="-122"/>
              </a:rPr>
              <a:t>中所生成的数据，都具有</a:t>
            </a:r>
            <a:r>
              <a:rPr lang="zh-CN" altLang="zh-CN" b="1" kern="100" dirty="0">
                <a:solidFill>
                  <a:srgbClr val="C00000"/>
                </a:solidFill>
                <a:effectLst/>
                <a:latin typeface="微软雅黑" panose="020B0503020204020204" pitchFamily="34" charset="-122"/>
                <a:ea typeface="微软雅黑" panose="020B0503020204020204" pitchFamily="34" charset="-122"/>
              </a:rPr>
              <a:t>相同的新鲜性</a:t>
            </a:r>
            <a:r>
              <a:rPr lang="zh-CN" altLang="zh-CN" b="1" kern="100" dirty="0">
                <a:effectLst/>
                <a:latin typeface="微软雅黑" panose="020B0503020204020204" pitchFamily="34" charset="-122"/>
                <a:ea typeface="微软雅黑" panose="020B0503020204020204" pitchFamily="34" charset="-122"/>
              </a:rPr>
              <a:t>，</a:t>
            </a:r>
            <a:r>
              <a:rPr lang="zh-CN" altLang="zh-CN" b="1" kern="100" dirty="0">
                <a:solidFill>
                  <a:srgbClr val="C00000"/>
                </a:solidFill>
                <a:effectLst/>
                <a:latin typeface="微软雅黑" panose="020B0503020204020204" pitchFamily="34" charset="-122"/>
                <a:ea typeface="微软雅黑" panose="020B0503020204020204" pitchFamily="34" charset="-122"/>
              </a:rPr>
              <a:t>后激发</a:t>
            </a:r>
            <a:r>
              <a:rPr lang="zh-CN" altLang="zh-CN" b="1" kern="100" dirty="0">
                <a:effectLst/>
                <a:latin typeface="微软雅黑" panose="020B0503020204020204" pitchFamily="34" charset="-122"/>
                <a:ea typeface="微软雅黑" panose="020B0503020204020204" pitchFamily="34" charset="-122"/>
              </a:rPr>
              <a:t>的产生式生成的数据比之先激发的产生式所生成的数据</a:t>
            </a:r>
            <a:r>
              <a:rPr lang="zh-CN" altLang="zh-CN" b="1" kern="100" dirty="0">
                <a:solidFill>
                  <a:srgbClr val="C00000"/>
                </a:solidFill>
                <a:effectLst/>
                <a:latin typeface="微软雅黑" panose="020B0503020204020204" pitchFamily="34" charset="-122"/>
                <a:ea typeface="微软雅黑" panose="020B0503020204020204" pitchFamily="34" charset="-122"/>
              </a:rPr>
              <a:t>更新鲜</a:t>
            </a:r>
            <a:r>
              <a:rPr lang="zh-CN" altLang="zh-CN" b="1" kern="100" dirty="0">
                <a:effectLst/>
                <a:latin typeface="微软雅黑" panose="020B0503020204020204" pitchFamily="34" charset="-122"/>
                <a:ea typeface="微软雅黑" panose="020B0503020204020204" pitchFamily="34" charset="-122"/>
              </a:rPr>
              <a:t>。</a:t>
            </a:r>
            <a:endParaRPr lang="zh-CN" altLang="zh-CN" kern="100" dirty="0">
              <a:effectLst/>
              <a:latin typeface="微软雅黑" panose="020B0503020204020204" pitchFamily="34" charset="-122"/>
              <a:ea typeface="微软雅黑" panose="020B0503020204020204" pitchFamily="34" charset="-122"/>
            </a:endParaRPr>
          </a:p>
          <a:p>
            <a:pPr algn="just">
              <a:lnSpc>
                <a:spcPct val="125000"/>
              </a:lnSpc>
              <a:spcBef>
                <a:spcPts val="600"/>
              </a:spcBef>
              <a:buFont typeface="Wingdings" panose="05000000000000000000" pitchFamily="2" charset="2"/>
              <a:buChar char="ü"/>
              <a:tabLst>
                <a:tab pos="266700" algn="l"/>
              </a:tabLst>
            </a:pPr>
            <a:r>
              <a:rPr lang="zh-CN" altLang="zh-CN" b="1" kern="100" dirty="0">
                <a:solidFill>
                  <a:srgbClr val="0000FF"/>
                </a:solidFill>
                <a:effectLst/>
                <a:latin typeface="微软雅黑" panose="020B0503020204020204" pitchFamily="34" charset="-122"/>
                <a:ea typeface="微软雅黑" panose="020B0503020204020204" pitchFamily="34" charset="-122"/>
              </a:rPr>
              <a:t>个别标准</a:t>
            </a:r>
            <a:r>
              <a:rPr lang="zh-CN" altLang="zh-CN" b="1" kern="100" dirty="0">
                <a:effectLst/>
                <a:latin typeface="微软雅黑" panose="020B0503020204020204" pitchFamily="34" charset="-122"/>
                <a:ea typeface="微软雅黑" panose="020B0503020204020204" pitchFamily="34" charset="-122"/>
              </a:rPr>
              <a:t>：它先按批量标准来区分数据的新鲜性，然后，对同一个产生式在同一次激发中所生成之数据再加以新鲜性区分，规定</a:t>
            </a:r>
            <a:r>
              <a:rPr lang="zh-CN" altLang="zh-CN" b="1" kern="100" dirty="0">
                <a:solidFill>
                  <a:srgbClr val="C00000"/>
                </a:solidFill>
                <a:effectLst/>
                <a:latin typeface="微软雅黑" panose="020B0503020204020204" pitchFamily="34" charset="-122"/>
                <a:ea typeface="微软雅黑" panose="020B0503020204020204" pitchFamily="34" charset="-122"/>
              </a:rPr>
              <a:t>后生成之数据</a:t>
            </a:r>
            <a:r>
              <a:rPr lang="zh-CN" altLang="zh-CN" b="1" kern="100" dirty="0">
                <a:effectLst/>
                <a:latin typeface="微软雅黑" panose="020B0503020204020204" pitchFamily="34" charset="-122"/>
                <a:ea typeface="微软雅黑" panose="020B0503020204020204" pitchFamily="34" charset="-122"/>
              </a:rPr>
              <a:t>比先生成之数据有</a:t>
            </a:r>
            <a:r>
              <a:rPr lang="zh-CN" altLang="zh-CN" b="1" kern="100" dirty="0">
                <a:solidFill>
                  <a:srgbClr val="C00000"/>
                </a:solidFill>
                <a:effectLst/>
                <a:latin typeface="微软雅黑" panose="020B0503020204020204" pitchFamily="34" charset="-122"/>
                <a:ea typeface="微软雅黑" panose="020B0503020204020204" pitchFamily="34" charset="-122"/>
              </a:rPr>
              <a:t>更大的新鲜性</a:t>
            </a:r>
            <a:r>
              <a:rPr lang="zh-CN" altLang="zh-CN" b="1" kern="100" dirty="0">
                <a:effectLst/>
                <a:latin typeface="微软雅黑" panose="020B0503020204020204" pitchFamily="34" charset="-122"/>
                <a:ea typeface="微软雅黑" panose="020B0503020204020204" pitchFamily="34" charset="-122"/>
              </a:rPr>
              <a:t>。</a:t>
            </a:r>
            <a:endParaRPr lang="zh-CN" altLang="zh-CN" kern="100" dirty="0">
              <a:effectLst/>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106A792A-49FB-433C-9B83-FFDC804BC60A}"/>
              </a:ext>
            </a:extLst>
          </p:cNvPr>
          <p:cNvSpPr txBox="1"/>
          <p:nvPr/>
        </p:nvSpPr>
        <p:spPr>
          <a:xfrm>
            <a:off x="6979558" y="183696"/>
            <a:ext cx="4900385" cy="1838132"/>
          </a:xfrm>
          <a:prstGeom prst="rect">
            <a:avLst/>
          </a:prstGeom>
          <a:solidFill>
            <a:schemeClr val="accent6">
              <a:lumMod val="20000"/>
              <a:lumOff val="80000"/>
            </a:schemeClr>
          </a:solidFill>
        </p:spPr>
        <p:txBody>
          <a:bodyPr wrap="square">
            <a:spAutoFit/>
          </a:bodyPr>
          <a:lstStyle/>
          <a:p>
            <a:pPr indent="0" algn="just">
              <a:lnSpc>
                <a:spcPct val="150000"/>
              </a:lnSpc>
              <a:spcBef>
                <a:spcPts val="600"/>
              </a:spcBef>
              <a:buNone/>
            </a:pPr>
            <a:r>
              <a:rPr lang="zh-CN" altLang="zh-CN" sz="2400" b="1" kern="100"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例：有</a:t>
            </a:r>
            <a:r>
              <a:rPr lang="zh-CN" altLang="en-US" sz="2400" b="1" kern="100"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两</a:t>
            </a:r>
            <a:r>
              <a:rPr lang="zh-CN" altLang="zh-CN" sz="2400" b="1" kern="100"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个被激发的产生式：</a:t>
            </a:r>
            <a:endParaRPr lang="en-US" altLang="zh-CN" sz="2400" b="1" kern="100"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50000"/>
              </a:lnSpc>
              <a:spcBef>
                <a:spcPts val="600"/>
              </a:spcBef>
              <a:buNone/>
            </a:pPr>
            <a:r>
              <a:rPr lang="en-US" altLang="zh-CN" sz="2400" b="1" i="1" kern="100" dirty="0">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i="1" kern="100" baseline="-25000" dirty="0">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400" b="1" i="1"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kern="100" dirty="0" err="1">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i="1" kern="100" baseline="-25000" dirty="0" err="1">
                <a:effectLst/>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400" b="1" i="1"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i="1"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kern="100" dirty="0">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i="1" kern="100" baseline="-25000" dirty="0">
                <a:effectLst/>
                <a:latin typeface="Times New Roman" panose="02020603050405020304" pitchFamily="18" charset="0"/>
                <a:ea typeface="微软雅黑" panose="020B0503020204020204" pitchFamily="34" charset="-122"/>
                <a:cs typeface="Times New Roman" panose="02020603050405020304" pitchFamily="18" charset="0"/>
              </a:rPr>
              <a:t>n</a:t>
            </a:r>
            <a:r>
              <a:rPr lang="zh-CN" altLang="zh-CN" sz="2400" b="1" i="1"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kern="100" dirty="0" err="1">
                <a:effectLst/>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2400" b="1" i="1" kern="100" baseline="-25000" dirty="0" err="1">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400" b="1" i="1"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kern="100" dirty="0" err="1">
                <a:effectLst/>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2400" b="1" i="1" kern="100" baseline="-25000" dirty="0" err="1">
                <a:effectLst/>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400" b="1" i="1"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i="1"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kern="100" dirty="0">
                <a:effectLst/>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2400" b="1" i="1" kern="100" baseline="-25000" dirty="0">
                <a:effectLst/>
                <a:latin typeface="Times New Roman" panose="02020603050405020304" pitchFamily="18" charset="0"/>
                <a:ea typeface="微软雅黑" panose="020B0503020204020204" pitchFamily="34" charset="-122"/>
                <a:cs typeface="Times New Roman" panose="02020603050405020304" pitchFamily="18" charset="0"/>
              </a:rPr>
              <a:t>n</a:t>
            </a:r>
          </a:p>
          <a:p>
            <a:pPr algn="just">
              <a:lnSpc>
                <a:spcPct val="150000"/>
              </a:lnSpc>
              <a:spcBef>
                <a:spcPts val="600"/>
              </a:spcBef>
            </a:pPr>
            <a:r>
              <a:rPr lang="en-US" altLang="zh-CN" sz="2400" b="1" i="1" kern="100" dirty="0" err="1">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400" b="1" i="1" kern="100" baseline="-25000" dirty="0" err="1">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400" b="1" i="1"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kern="100" dirty="0" err="1">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400" b="1" i="1" kern="100" baseline="-25000" dirty="0" err="1">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400" b="1" i="1"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i="1"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kern="100" dirty="0">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400" b="1" i="1" kern="100" baseline="-250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zh-CN" sz="2400" b="1" i="1"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kern="100" dirty="0" err="1">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400" b="1" i="1" kern="100" baseline="-25000" dirty="0" err="1">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400" b="1" i="1"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kern="100" dirty="0" err="1">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400" b="1" i="1" kern="100" baseline="-25000" dirty="0" err="1">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400" b="1" i="1"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i="1"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kern="100" dirty="0" err="1">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400" b="1" i="1" kern="100" baseline="-25000" dirty="0" err="1">
                <a:latin typeface="Times New Roman" panose="02020603050405020304" pitchFamily="18" charset="0"/>
                <a:ea typeface="微软雅黑" panose="020B0503020204020204" pitchFamily="34" charset="-122"/>
                <a:cs typeface="Times New Roman" panose="02020603050405020304" pitchFamily="18" charset="0"/>
              </a:rPr>
              <a:t>n</a:t>
            </a:r>
            <a:endParaRPr lang="en-US" altLang="zh-CN" sz="2400" b="1" i="1" kern="100" baseline="-25000" dirty="0">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30E76766-B766-43A8-B72D-1AFC6C773FB4}"/>
              </a:ext>
            </a:extLst>
          </p:cNvPr>
          <p:cNvSpPr txBox="1"/>
          <p:nvPr/>
        </p:nvSpPr>
        <p:spPr>
          <a:xfrm>
            <a:off x="8004630" y="6174872"/>
            <a:ext cx="3686628" cy="499432"/>
          </a:xfrm>
          <a:prstGeom prst="rect">
            <a:avLst/>
          </a:prstGeom>
          <a:solidFill>
            <a:schemeClr val="accent6">
              <a:lumMod val="20000"/>
              <a:lumOff val="80000"/>
            </a:schemeClr>
          </a:solidFill>
        </p:spPr>
        <p:txBody>
          <a:bodyPr wrap="square">
            <a:spAutoFit/>
          </a:bodyPr>
          <a:lstStyle/>
          <a:p>
            <a:pPr indent="0" algn="just">
              <a:lnSpc>
                <a:spcPct val="150000"/>
              </a:lnSpc>
              <a:spcBef>
                <a:spcPts val="600"/>
              </a:spcBef>
              <a:buNone/>
            </a:pPr>
            <a:r>
              <a:rPr lang="en-US" altLang="zh-CN" sz="2000" b="1" i="1" kern="100" dirty="0" err="1">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2000" b="1" i="1" kern="100" baseline="-25000" dirty="0" err="1">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i+1</a:t>
            </a:r>
            <a:r>
              <a:rPr lang="zh-CN" altLang="zh-CN" sz="20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的新鲜性都大于</a:t>
            </a:r>
            <a:r>
              <a:rPr lang="en-US" altLang="zh-CN" sz="2000" b="1" i="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2000" b="1" i="1" kern="100" baseline="-250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i</a:t>
            </a:r>
            <a:r>
              <a:rPr lang="zh-CN" altLang="zh-CN" sz="20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的新鲜性</a:t>
            </a:r>
            <a:endParaRPr lang="zh-CN" altLang="zh-CN" sz="2000"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AF8381A8-3414-4ECE-BB22-10E64C8F9B8B}"/>
              </a:ext>
            </a:extLst>
          </p:cNvPr>
          <p:cNvSpPr txBox="1"/>
          <p:nvPr/>
        </p:nvSpPr>
        <p:spPr>
          <a:xfrm>
            <a:off x="4902200" y="4458150"/>
            <a:ext cx="7122885" cy="499432"/>
          </a:xfrm>
          <a:prstGeom prst="rect">
            <a:avLst/>
          </a:prstGeom>
          <a:solidFill>
            <a:schemeClr val="accent6">
              <a:lumMod val="20000"/>
              <a:lumOff val="80000"/>
            </a:schemeClr>
          </a:solidFill>
        </p:spPr>
        <p:txBody>
          <a:bodyPr wrap="square">
            <a:spAutoFit/>
          </a:bodyPr>
          <a:lstStyle/>
          <a:p>
            <a:pPr indent="0" algn="just">
              <a:lnSpc>
                <a:spcPct val="150000"/>
              </a:lnSpc>
              <a:spcBef>
                <a:spcPts val="600"/>
              </a:spcBef>
              <a:buNone/>
            </a:pPr>
            <a:r>
              <a:rPr lang="en-US" altLang="zh-CN" sz="2000" b="1" i="1" kern="100" dirty="0" err="1">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2000" b="1" i="1" kern="100" baseline="-25000" dirty="0" err="1">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i+1</a:t>
            </a:r>
            <a:r>
              <a:rPr lang="zh-CN" altLang="zh-CN" sz="20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的新鲜性</a:t>
            </a:r>
            <a:r>
              <a:rPr lang="zh-CN" altLang="en-US" sz="20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与</a:t>
            </a:r>
            <a:r>
              <a:rPr lang="en-US" altLang="zh-CN" sz="2000" b="1" i="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2000" b="1" i="1" kern="100" baseline="-250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i</a:t>
            </a:r>
            <a:r>
              <a:rPr lang="zh-CN" altLang="zh-CN" sz="20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的新鲜性</a:t>
            </a:r>
            <a:r>
              <a:rPr lang="zh-CN" altLang="en-US" sz="20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相同；</a:t>
            </a:r>
            <a:r>
              <a:rPr lang="en-US" altLang="zh-CN" sz="2000" b="1" i="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 D</a:t>
            </a:r>
            <a:r>
              <a:rPr lang="en-US" altLang="zh-CN" sz="2000" b="1" i="1" kern="100" baseline="-250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i</a:t>
            </a:r>
            <a:r>
              <a:rPr lang="zh-CN" altLang="zh-CN" sz="20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的新鲜性</a:t>
            </a:r>
            <a:r>
              <a:rPr lang="zh-CN" altLang="en-US" sz="20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大于</a:t>
            </a:r>
            <a:r>
              <a:rPr lang="en-US" altLang="zh-CN" sz="2000" b="1" i="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2000" b="1" i="1" kern="100" baseline="-250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i</a:t>
            </a:r>
            <a:r>
              <a:rPr lang="zh-CN" altLang="zh-CN" sz="20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的新鲜性</a:t>
            </a:r>
            <a:endParaRPr lang="en-US" altLang="zh-CN" sz="20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61995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7D15252C-A3C0-417F-888B-E0FC335BB0E8}"/>
              </a:ext>
            </a:extLst>
          </p:cNvPr>
          <p:cNvSpPr>
            <a:spLocks noGrp="1"/>
          </p:cNvSpPr>
          <p:nvPr>
            <p:ph type="title"/>
          </p:nvPr>
        </p:nvSpPr>
        <p:spPr>
          <a:xfrm>
            <a:off x="838200" y="365125"/>
            <a:ext cx="10515600" cy="1325563"/>
          </a:xfrm>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5</a:t>
            </a:r>
            <a:r>
              <a:rPr lang="zh-CN" altLang="en-US" sz="4400" b="1" dirty="0">
                <a:solidFill>
                  <a:srgbClr val="0000FF"/>
                </a:solidFill>
                <a:effectLst/>
                <a:latin typeface="宋体" panose="02010600030101010101" pitchFamily="2" charset="-122"/>
                <a:ea typeface="宋体" panose="02010600030101010101" pitchFamily="2" charset="-122"/>
              </a:rPr>
              <a:t>．</a:t>
            </a:r>
            <a:r>
              <a:rPr lang="zh-CN" altLang="en-US" sz="4400" b="1" dirty="0">
                <a:solidFill>
                  <a:srgbClr val="0000FF"/>
                </a:solidFill>
                <a:effectLst/>
                <a:latin typeface="黑体" panose="02010609060101010101" pitchFamily="49" charset="-122"/>
                <a:ea typeface="黑体" panose="02010609060101010101" pitchFamily="49" charset="-122"/>
              </a:rPr>
              <a:t>匹配冲突消解</a:t>
            </a:r>
            <a:endParaRPr lang="zh-CN" altLang="en-US" dirty="0">
              <a:solidFill>
                <a:srgbClr val="C00000"/>
              </a:solidFill>
              <a:latin typeface="黑体" panose="02010609060101010101" pitchFamily="49" charset="-122"/>
              <a:ea typeface="黑体" panose="02010609060101010101" pitchFamily="49" charset="-122"/>
            </a:endParaRPr>
          </a:p>
        </p:txBody>
      </p:sp>
      <p:sp>
        <p:nvSpPr>
          <p:cNvPr id="7" name="内容占位符 2">
            <a:extLst>
              <a:ext uri="{FF2B5EF4-FFF2-40B4-BE49-F238E27FC236}">
                <a16:creationId xmlns:a16="http://schemas.microsoft.com/office/drawing/2014/main" id="{A6D2BF7E-B3E2-4B49-AF7E-EA10DE413BF6}"/>
              </a:ext>
            </a:extLst>
          </p:cNvPr>
          <p:cNvSpPr>
            <a:spLocks noGrp="1"/>
          </p:cNvSpPr>
          <p:nvPr>
            <p:ph idx="1"/>
          </p:nvPr>
        </p:nvSpPr>
        <p:spPr>
          <a:xfrm>
            <a:off x="838200" y="1690688"/>
            <a:ext cx="11041743" cy="5387975"/>
          </a:xfrm>
        </p:spPr>
        <p:txBody>
          <a:bodyPr>
            <a:normAutofit/>
          </a:bodyPr>
          <a:lstStyle/>
          <a:p>
            <a:pPr algn="just">
              <a:lnSpc>
                <a:spcPct val="150000"/>
              </a:lnSpc>
              <a:spcBef>
                <a:spcPts val="600"/>
              </a:spcBef>
              <a:tabLst>
                <a:tab pos="266700" algn="l"/>
              </a:tabLst>
            </a:pPr>
            <a:r>
              <a:rPr lang="en-US" altLang="zh-CN"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组：按数据的新鲜性排序</a:t>
            </a:r>
            <a:endParaRPr lang="en-US" altLang="zh-CN"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25000"/>
              </a:lnSpc>
              <a:spcBef>
                <a:spcPts val="600"/>
              </a:spcBef>
              <a:buNone/>
              <a:tabLst>
                <a:tab pos="266700" algn="l"/>
              </a:tabLst>
            </a:pPr>
            <a:r>
              <a:rPr lang="zh-CN" altLang="zh-CN" sz="2400"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策略</a:t>
            </a:r>
            <a:r>
              <a:rPr lang="en-US" altLang="zh-CN" sz="2400" b="1" kern="100" dirty="0" err="1">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SB1</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：如果数据组甲能激发某个产生式</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A</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，数据组乙能激发某个产生式</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B</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，但数据组甲中按</a:t>
            </a:r>
            <a:r>
              <a:rPr lang="zh-CN" altLang="zh-CN" sz="24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批量标准</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为</a:t>
            </a:r>
            <a:r>
              <a:rPr lang="zh-CN" altLang="zh-CN" sz="24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最新</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之数据比数据组乙中按批量标准为</a:t>
            </a:r>
            <a:r>
              <a:rPr lang="zh-CN" altLang="zh-CN" sz="24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最新</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之数据还要新，则优先用数据组甲去激发产生式</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A</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（注意：</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A</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B</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可以是同一个产生式）；</a:t>
            </a:r>
            <a:endParaRPr lang="en-US" altLang="zh-CN" sz="2400" b="1" kern="10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25000"/>
              </a:lnSpc>
              <a:spcBef>
                <a:spcPts val="600"/>
              </a:spcBef>
              <a:buNone/>
              <a:tabLst>
                <a:tab pos="266700" algn="l"/>
              </a:tabLst>
            </a:pPr>
            <a:r>
              <a:rPr lang="zh-CN" altLang="zh-CN" sz="2400"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策略</a:t>
            </a:r>
            <a:r>
              <a:rPr lang="en-US" altLang="zh-CN" sz="2400" b="1" kern="100" dirty="0" err="1">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SB2</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：同策略</a:t>
            </a:r>
            <a:r>
              <a:rPr lang="en-US" altLang="zh-CN" sz="2400" b="1" kern="100" dirty="0" err="1">
                <a:effectLst/>
                <a:latin typeface="Times New Roman" panose="02020603050405020304" pitchFamily="18" charset="0"/>
                <a:ea typeface="微软雅黑" panose="020B0503020204020204" pitchFamily="34" charset="-122"/>
                <a:cs typeface="Times New Roman" panose="02020603050405020304" pitchFamily="18" charset="0"/>
              </a:rPr>
              <a:t>SB1</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，但需把批量标准改为</a:t>
            </a:r>
            <a:r>
              <a:rPr lang="zh-CN" altLang="zh-CN" sz="24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个别标准</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25000"/>
              </a:lnSpc>
              <a:spcBef>
                <a:spcPts val="600"/>
              </a:spcBef>
              <a:buNone/>
              <a:tabLst>
                <a:tab pos="266700" algn="l"/>
              </a:tabLst>
            </a:pPr>
            <a:r>
              <a:rPr lang="zh-CN" altLang="zh-CN" sz="2400"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策略</a:t>
            </a:r>
            <a:r>
              <a:rPr lang="en-US" altLang="zh-CN" sz="2400" b="1" kern="100" dirty="0" err="1">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SB3</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：如果数据组甲能激发某个产生式</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A</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，数据组乙能激发某个产生式</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B</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，但数据组甲中按</a:t>
            </a:r>
            <a:r>
              <a:rPr lang="zh-CN" altLang="zh-CN" sz="24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批量标准</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为</a:t>
            </a:r>
            <a:r>
              <a:rPr lang="zh-CN" altLang="zh-CN" sz="24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最旧</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的数据比之数据组乙中按批量标准为</a:t>
            </a:r>
            <a:r>
              <a:rPr lang="zh-CN" altLang="zh-CN" sz="24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最旧</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的数据要新一些，则优先选数据组甲激发产生式</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A</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25000"/>
              </a:lnSpc>
              <a:spcBef>
                <a:spcPts val="600"/>
              </a:spcBef>
              <a:buNone/>
              <a:tabLst>
                <a:tab pos="266700" algn="l"/>
              </a:tabLst>
            </a:pPr>
            <a:r>
              <a:rPr lang="zh-CN" altLang="zh-CN" sz="2400"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策略</a:t>
            </a:r>
            <a:r>
              <a:rPr lang="en-US" altLang="zh-CN" sz="2400" b="1" kern="100" dirty="0" err="1">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SB4</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：同策略</a:t>
            </a:r>
            <a:r>
              <a:rPr lang="en-US" altLang="zh-CN" sz="2400" b="1" kern="100" dirty="0" err="1">
                <a:effectLst/>
                <a:latin typeface="Times New Roman" panose="02020603050405020304" pitchFamily="18" charset="0"/>
                <a:ea typeface="微软雅黑" panose="020B0503020204020204" pitchFamily="34" charset="-122"/>
                <a:cs typeface="Times New Roman" panose="02020603050405020304" pitchFamily="18" charset="0"/>
              </a:rPr>
              <a:t>SB3</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，但要把批量标准改为</a:t>
            </a:r>
            <a:r>
              <a:rPr lang="zh-CN" altLang="zh-CN" sz="24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个别标准</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25000"/>
              </a:lnSpc>
              <a:spcBef>
                <a:spcPts val="600"/>
              </a:spcBef>
              <a:buNone/>
              <a:tabLst>
                <a:tab pos="266700" algn="l"/>
              </a:tabLst>
            </a:pPr>
            <a:endPar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文本框 3">
            <a:extLst>
              <a:ext uri="{FF2B5EF4-FFF2-40B4-BE49-F238E27FC236}">
                <a16:creationId xmlns:a16="http://schemas.microsoft.com/office/drawing/2014/main" id="{0DDEA85B-589C-431D-B1FE-729344AE7676}"/>
              </a:ext>
            </a:extLst>
          </p:cNvPr>
          <p:cNvSpPr txBox="1"/>
          <p:nvPr/>
        </p:nvSpPr>
        <p:spPr>
          <a:xfrm>
            <a:off x="6805387" y="108841"/>
            <a:ext cx="4900385" cy="1838132"/>
          </a:xfrm>
          <a:prstGeom prst="rect">
            <a:avLst/>
          </a:prstGeom>
          <a:solidFill>
            <a:schemeClr val="accent6">
              <a:lumMod val="20000"/>
              <a:lumOff val="80000"/>
            </a:schemeClr>
          </a:solidFill>
        </p:spPr>
        <p:txBody>
          <a:bodyPr wrap="square">
            <a:spAutoFit/>
          </a:bodyPr>
          <a:lstStyle/>
          <a:p>
            <a:pPr indent="0" algn="just">
              <a:lnSpc>
                <a:spcPct val="150000"/>
              </a:lnSpc>
              <a:spcBef>
                <a:spcPts val="600"/>
              </a:spcBef>
              <a:buNone/>
            </a:pPr>
            <a:r>
              <a:rPr lang="zh-CN" altLang="zh-CN" sz="2400" b="1" kern="100"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例：有</a:t>
            </a:r>
            <a:r>
              <a:rPr lang="zh-CN" altLang="en-US" sz="2400" b="1" kern="100"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两</a:t>
            </a:r>
            <a:r>
              <a:rPr lang="zh-CN" altLang="zh-CN" sz="2400" b="1" kern="100"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个被激发的产生式：</a:t>
            </a:r>
            <a:endParaRPr lang="en-US" altLang="zh-CN" sz="2400" b="1" kern="100"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50000"/>
              </a:lnSpc>
              <a:spcBef>
                <a:spcPts val="600"/>
              </a:spcBef>
              <a:buNone/>
            </a:pPr>
            <a:r>
              <a:rPr lang="en-US" altLang="zh-CN" sz="2400" b="1" i="1" kern="100" dirty="0">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i="1" kern="100" baseline="-25000" dirty="0">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400" b="1" i="1"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kern="100" dirty="0" err="1">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i="1" kern="100" baseline="-25000" dirty="0" err="1">
                <a:effectLst/>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400" b="1" i="1"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i="1"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kern="100" dirty="0">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i="1" kern="100" baseline="-25000" dirty="0">
                <a:effectLst/>
                <a:latin typeface="Times New Roman" panose="02020603050405020304" pitchFamily="18" charset="0"/>
                <a:ea typeface="微软雅黑" panose="020B0503020204020204" pitchFamily="34" charset="-122"/>
                <a:cs typeface="Times New Roman" panose="02020603050405020304" pitchFamily="18" charset="0"/>
              </a:rPr>
              <a:t>n</a:t>
            </a:r>
            <a:r>
              <a:rPr lang="zh-CN" altLang="zh-CN" sz="2400" b="1" i="1"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kern="100" dirty="0" err="1">
                <a:effectLst/>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2400" b="1" i="1" kern="100" baseline="-25000" dirty="0" err="1">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400" b="1" i="1"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kern="100" dirty="0" err="1">
                <a:effectLst/>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2400" b="1" i="1" kern="100" baseline="-25000" dirty="0" err="1">
                <a:effectLst/>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400" b="1" i="1"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i="1"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kern="100" dirty="0">
                <a:effectLst/>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2400" b="1" i="1" kern="100" baseline="-25000" dirty="0">
                <a:effectLst/>
                <a:latin typeface="Times New Roman" panose="02020603050405020304" pitchFamily="18" charset="0"/>
                <a:ea typeface="微软雅黑" panose="020B0503020204020204" pitchFamily="34" charset="-122"/>
                <a:cs typeface="Times New Roman" panose="02020603050405020304" pitchFamily="18" charset="0"/>
              </a:rPr>
              <a:t>n</a:t>
            </a:r>
          </a:p>
          <a:p>
            <a:pPr algn="just">
              <a:lnSpc>
                <a:spcPct val="150000"/>
              </a:lnSpc>
              <a:spcBef>
                <a:spcPts val="600"/>
              </a:spcBef>
            </a:pPr>
            <a:r>
              <a:rPr lang="en-US" altLang="zh-CN" sz="2400" b="1" i="1" kern="100" dirty="0" err="1">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400" b="1" i="1" kern="100" baseline="-25000" dirty="0" err="1">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400" b="1" i="1"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kern="100" dirty="0" err="1">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400" b="1" i="1" kern="100" baseline="-25000" dirty="0" err="1">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400" b="1" i="1"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i="1"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kern="100" dirty="0">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400" b="1" i="1" kern="100" baseline="-250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zh-CN" sz="2400" b="1" i="1"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kern="100" dirty="0" err="1">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400" b="1" i="1" kern="100" baseline="-25000" dirty="0" err="1">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400" b="1" i="1"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kern="100" dirty="0" err="1">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400" b="1" i="1" kern="100" baseline="-25000" dirty="0" err="1">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400" b="1" i="1"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i="1"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kern="100" dirty="0" err="1">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400" b="1" i="1" kern="100" baseline="-25000" dirty="0" err="1">
                <a:latin typeface="Times New Roman" panose="02020603050405020304" pitchFamily="18" charset="0"/>
                <a:ea typeface="微软雅黑" panose="020B0503020204020204" pitchFamily="34" charset="-122"/>
                <a:cs typeface="Times New Roman" panose="02020603050405020304" pitchFamily="18" charset="0"/>
              </a:rPr>
              <a:t>n</a:t>
            </a:r>
            <a:endParaRPr lang="en-US" altLang="zh-CN" sz="2400" b="1" i="1" kern="100" baseline="-25000" dirty="0">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160616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7D15252C-A3C0-417F-888B-E0FC335BB0E8}"/>
              </a:ext>
            </a:extLst>
          </p:cNvPr>
          <p:cNvSpPr>
            <a:spLocks noGrp="1"/>
          </p:cNvSpPr>
          <p:nvPr>
            <p:ph type="title"/>
          </p:nvPr>
        </p:nvSpPr>
        <p:spPr>
          <a:xfrm>
            <a:off x="838200" y="365125"/>
            <a:ext cx="10515600" cy="1325563"/>
          </a:xfrm>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5</a:t>
            </a:r>
            <a:r>
              <a:rPr lang="zh-CN" altLang="en-US" sz="4400" b="1" dirty="0">
                <a:solidFill>
                  <a:srgbClr val="0000FF"/>
                </a:solidFill>
                <a:effectLst/>
                <a:latin typeface="宋体" panose="02010600030101010101" pitchFamily="2" charset="-122"/>
                <a:ea typeface="宋体" panose="02010600030101010101" pitchFamily="2" charset="-122"/>
              </a:rPr>
              <a:t>．</a:t>
            </a:r>
            <a:r>
              <a:rPr lang="zh-CN" altLang="en-US" sz="4400" b="1" dirty="0">
                <a:solidFill>
                  <a:srgbClr val="0000FF"/>
                </a:solidFill>
                <a:effectLst/>
                <a:latin typeface="黑体" panose="02010609060101010101" pitchFamily="49" charset="-122"/>
                <a:ea typeface="黑体" panose="02010609060101010101" pitchFamily="49" charset="-122"/>
              </a:rPr>
              <a:t>匹配冲突消解</a:t>
            </a:r>
            <a:endParaRPr lang="zh-CN" altLang="en-US" dirty="0">
              <a:solidFill>
                <a:srgbClr val="C00000"/>
              </a:solidFill>
              <a:latin typeface="黑体" panose="02010609060101010101" pitchFamily="49" charset="-122"/>
              <a:ea typeface="黑体" panose="02010609060101010101" pitchFamily="49" charset="-122"/>
            </a:endParaRPr>
          </a:p>
        </p:txBody>
      </p:sp>
      <p:sp>
        <p:nvSpPr>
          <p:cNvPr id="7" name="内容占位符 2">
            <a:extLst>
              <a:ext uri="{FF2B5EF4-FFF2-40B4-BE49-F238E27FC236}">
                <a16:creationId xmlns:a16="http://schemas.microsoft.com/office/drawing/2014/main" id="{A6D2BF7E-B3E2-4B49-AF7E-EA10DE413BF6}"/>
              </a:ext>
            </a:extLst>
          </p:cNvPr>
          <p:cNvSpPr>
            <a:spLocks noGrp="1"/>
          </p:cNvSpPr>
          <p:nvPr>
            <p:ph idx="1"/>
          </p:nvPr>
        </p:nvSpPr>
        <p:spPr>
          <a:xfrm>
            <a:off x="838200" y="1690688"/>
            <a:ext cx="11041743" cy="4681083"/>
          </a:xfrm>
        </p:spPr>
        <p:txBody>
          <a:bodyPr>
            <a:normAutofit/>
          </a:bodyPr>
          <a:lstStyle/>
          <a:p>
            <a:pPr algn="just">
              <a:lnSpc>
                <a:spcPct val="150000"/>
              </a:lnSpc>
              <a:spcBef>
                <a:spcPts val="600"/>
              </a:spcBef>
              <a:tabLst>
                <a:tab pos="266700" algn="l"/>
              </a:tabLst>
            </a:pPr>
            <a:r>
              <a:rPr lang="en-US" altLang="zh-CN"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组：按数据的新鲜性排序</a:t>
            </a:r>
            <a:endParaRPr lang="en-US" altLang="zh-CN"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5000"/>
              </a:lnSpc>
              <a:spcBef>
                <a:spcPts val="600"/>
              </a:spcBef>
              <a:buFont typeface="Wingdings" panose="05000000000000000000" pitchFamily="2" charset="2"/>
              <a:buChar char="ü"/>
              <a:tabLst>
                <a:tab pos="266700" algn="l"/>
              </a:tabLst>
            </a:pPr>
            <a:r>
              <a:rPr lang="zh-CN" altLang="en-US" sz="2800"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采用这种策略</a:t>
            </a:r>
            <a:r>
              <a:rPr lang="zh-CN" altLang="en-US" sz="28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最基本的出发点</a:t>
            </a:r>
          </a:p>
          <a:p>
            <a:pPr marL="0" indent="0" algn="just">
              <a:lnSpc>
                <a:spcPct val="125000"/>
              </a:lnSpc>
              <a:spcBef>
                <a:spcPts val="600"/>
              </a:spcBef>
              <a:buNone/>
              <a:tabLst>
                <a:tab pos="266700" algn="l"/>
              </a:tabLst>
            </a:pPr>
            <a:r>
              <a:rPr lang="zh-CN" altLang="en-US" sz="2800" b="1" kern="100" dirty="0">
                <a:effectLst/>
                <a:latin typeface="Times New Roman" panose="02020603050405020304" pitchFamily="18" charset="0"/>
                <a:ea typeface="微软雅黑" panose="020B0503020204020204" pitchFamily="34" charset="-122"/>
                <a:cs typeface="Times New Roman" panose="02020603050405020304" pitchFamily="18" charset="0"/>
              </a:rPr>
              <a:t>向前推理的产生式系统的特征是：只有通过修改</a:t>
            </a:r>
            <a:r>
              <a:rPr lang="en-US" altLang="zh-CN" sz="2800" b="1" kern="100" dirty="0" err="1">
                <a:effectLst/>
                <a:latin typeface="Times New Roman" panose="02020603050405020304" pitchFamily="18" charset="0"/>
                <a:ea typeface="微软雅黑" panose="020B0503020204020204" pitchFamily="34" charset="-122"/>
                <a:cs typeface="Times New Roman" panose="02020603050405020304" pitchFamily="18" charset="0"/>
              </a:rPr>
              <a:t>GDB</a:t>
            </a:r>
            <a:r>
              <a:rPr lang="zh-CN" altLang="en-US" sz="2800" b="1" kern="100" dirty="0">
                <a:effectLst/>
                <a:latin typeface="Times New Roman" panose="02020603050405020304" pitchFamily="18" charset="0"/>
                <a:ea typeface="微软雅黑" panose="020B0503020204020204" pitchFamily="34" charset="-122"/>
                <a:cs typeface="Times New Roman" panose="02020603050405020304" pitchFamily="18" charset="0"/>
              </a:rPr>
              <a:t>才能实现各产生式之间的相互影响，才能实现某种程度的控制机制。因此，要实现灵活的控制，就必须</a:t>
            </a:r>
            <a:r>
              <a:rPr lang="zh-CN" altLang="en-US" sz="28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对</a:t>
            </a:r>
            <a:r>
              <a:rPr lang="en-US" altLang="zh-CN" sz="2800" b="1" kern="100" dirty="0" err="1">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GDB</a:t>
            </a:r>
            <a:r>
              <a:rPr lang="zh-CN" altLang="en-US" sz="28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中发生的任何变化都十分敏感</a:t>
            </a:r>
            <a:r>
              <a:rPr lang="zh-CN" altLang="en-US" sz="2800" b="1" kern="100" dirty="0">
                <a:effectLst/>
                <a:latin typeface="Times New Roman" panose="02020603050405020304" pitchFamily="18" charset="0"/>
                <a:ea typeface="微软雅黑" panose="020B0503020204020204" pitchFamily="34" charset="-122"/>
                <a:cs typeface="Times New Roman" panose="02020603050405020304" pitchFamily="18" charset="0"/>
              </a:rPr>
              <a:t>，并迅速做出反应。新数据的产生正是反映了这种变化。</a:t>
            </a:r>
          </a:p>
          <a:p>
            <a:pPr marL="0" indent="0" algn="just">
              <a:lnSpc>
                <a:spcPct val="125000"/>
              </a:lnSpc>
              <a:spcBef>
                <a:spcPts val="600"/>
              </a:spcBef>
              <a:buNone/>
              <a:tabLst>
                <a:tab pos="266700" algn="l"/>
              </a:tabLst>
            </a:pPr>
            <a:endParaRPr lang="en-US" altLang="zh-CN" b="1" kern="100" dirty="0">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780986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7D15252C-A3C0-417F-888B-E0FC335BB0E8}"/>
              </a:ext>
            </a:extLst>
          </p:cNvPr>
          <p:cNvSpPr>
            <a:spLocks noGrp="1"/>
          </p:cNvSpPr>
          <p:nvPr>
            <p:ph type="title"/>
          </p:nvPr>
        </p:nvSpPr>
        <p:spPr>
          <a:xfrm>
            <a:off x="838200" y="365125"/>
            <a:ext cx="10515600" cy="1325563"/>
          </a:xfrm>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5</a:t>
            </a:r>
            <a:r>
              <a:rPr lang="zh-CN" altLang="en-US" sz="4400" b="1" dirty="0">
                <a:solidFill>
                  <a:srgbClr val="0000FF"/>
                </a:solidFill>
                <a:effectLst/>
                <a:latin typeface="宋体" panose="02010600030101010101" pitchFamily="2" charset="-122"/>
                <a:ea typeface="宋体" panose="02010600030101010101" pitchFamily="2" charset="-122"/>
              </a:rPr>
              <a:t>．</a:t>
            </a:r>
            <a:r>
              <a:rPr lang="zh-CN" altLang="en-US" sz="4400" b="1" dirty="0">
                <a:solidFill>
                  <a:srgbClr val="0000FF"/>
                </a:solidFill>
                <a:effectLst/>
                <a:latin typeface="黑体" panose="02010609060101010101" pitchFamily="49" charset="-122"/>
                <a:ea typeface="黑体" panose="02010609060101010101" pitchFamily="49" charset="-122"/>
              </a:rPr>
              <a:t>匹配冲突消解</a:t>
            </a:r>
            <a:endParaRPr lang="zh-CN" altLang="en-US" dirty="0">
              <a:solidFill>
                <a:srgbClr val="C00000"/>
              </a:solidFill>
              <a:latin typeface="黑体" panose="02010609060101010101" pitchFamily="49" charset="-122"/>
              <a:ea typeface="黑体" panose="02010609060101010101" pitchFamily="49" charset="-122"/>
            </a:endParaRPr>
          </a:p>
        </p:txBody>
      </p:sp>
      <p:sp>
        <p:nvSpPr>
          <p:cNvPr id="7" name="内容占位符 2">
            <a:extLst>
              <a:ext uri="{FF2B5EF4-FFF2-40B4-BE49-F238E27FC236}">
                <a16:creationId xmlns:a16="http://schemas.microsoft.com/office/drawing/2014/main" id="{A6D2BF7E-B3E2-4B49-AF7E-EA10DE413BF6}"/>
              </a:ext>
            </a:extLst>
          </p:cNvPr>
          <p:cNvSpPr>
            <a:spLocks noGrp="1"/>
          </p:cNvSpPr>
          <p:nvPr>
            <p:ph idx="1"/>
          </p:nvPr>
        </p:nvSpPr>
        <p:spPr>
          <a:xfrm>
            <a:off x="838200" y="1690688"/>
            <a:ext cx="11041743" cy="5387975"/>
          </a:xfrm>
        </p:spPr>
        <p:txBody>
          <a:bodyPr>
            <a:normAutofit/>
          </a:bodyPr>
          <a:lstStyle/>
          <a:p>
            <a:pPr algn="just">
              <a:lnSpc>
                <a:spcPct val="150000"/>
              </a:lnSpc>
              <a:spcBef>
                <a:spcPts val="600"/>
              </a:spcBef>
              <a:tabLst>
                <a:tab pos="266700" algn="l"/>
              </a:tabLst>
            </a:pPr>
            <a:r>
              <a:rPr lang="en-US" altLang="zh-CN"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组：按数据的新鲜性排序</a:t>
            </a:r>
            <a:endParaRPr lang="en-US" altLang="zh-CN"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25000"/>
              </a:lnSpc>
              <a:spcBef>
                <a:spcPts val="600"/>
              </a:spcBef>
              <a:buNone/>
              <a:tabLst>
                <a:tab pos="266700" algn="l"/>
              </a:tabLst>
            </a:pPr>
            <a:r>
              <a:rPr lang="zh-CN" altLang="zh-CN" sz="2400"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策略</a:t>
            </a:r>
            <a:r>
              <a:rPr lang="en-US" altLang="zh-CN" sz="2400" b="1" kern="100" dirty="0" err="1">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SB5</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：同策略</a:t>
            </a:r>
            <a:r>
              <a:rPr lang="en-US" altLang="zh-CN" sz="2400" b="1" kern="100" dirty="0" err="1">
                <a:effectLst/>
                <a:latin typeface="Times New Roman" panose="02020603050405020304" pitchFamily="18" charset="0"/>
                <a:ea typeface="微软雅黑" panose="020B0503020204020204" pitchFamily="34" charset="-122"/>
                <a:cs typeface="Times New Roman" panose="02020603050405020304" pitchFamily="18" charset="0"/>
              </a:rPr>
              <a:t>SB2</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，但它考虑的不只是数据组甲数据组乙中的最新数据，而是把</a:t>
            </a:r>
            <a:r>
              <a:rPr lang="zh-CN" altLang="zh-CN" sz="24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整组数据的新旧</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及</a:t>
            </a:r>
            <a:r>
              <a:rPr lang="zh-CN" altLang="zh-CN" sz="24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它们在匹配中的应用情况</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一起考虑进去</a:t>
            </a:r>
            <a:r>
              <a:rPr lang="zh-CN" altLang="en-US"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kern="100"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00000"/>
              </a:lnSpc>
              <a:spcBef>
                <a:spcPts val="600"/>
              </a:spcBef>
              <a:buNone/>
              <a:tabLst>
                <a:tab pos="266700" algn="l"/>
              </a:tabLst>
            </a:pPr>
            <a:r>
              <a:rPr lang="zh-CN" altLang="zh-CN" sz="2400" b="1" kern="100"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假定</a:t>
            </a:r>
            <a:r>
              <a:rPr lang="zh-CN" altLang="zh-CN" sz="2400" b="1" kern="100" dirty="0">
                <a:solidFill>
                  <a:schemeClr val="accent6">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数据组甲</a:t>
            </a:r>
            <a:r>
              <a:rPr lang="zh-CN" altLang="zh-CN" sz="2400" b="1" kern="100"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能激发</a:t>
            </a:r>
            <a:r>
              <a:rPr lang="zh-CN" altLang="zh-CN" sz="2400" b="1" kern="100" dirty="0">
                <a:solidFill>
                  <a:schemeClr val="accent6">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产生式</a:t>
            </a:r>
            <a:r>
              <a:rPr lang="en-US" altLang="zh-CN" sz="2400" b="1" kern="100" dirty="0">
                <a:solidFill>
                  <a:schemeClr val="accent6">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A</a:t>
            </a:r>
            <a:r>
              <a:rPr lang="zh-CN" altLang="zh-CN" sz="2400" b="1" kern="100"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kern="100" dirty="0">
                <a:solidFill>
                  <a:schemeClr val="accent2">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数据组乙</a:t>
            </a:r>
            <a:r>
              <a:rPr lang="zh-CN" altLang="zh-CN" sz="2400" b="1" kern="100"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能激发</a:t>
            </a:r>
            <a:r>
              <a:rPr lang="zh-CN" altLang="zh-CN" sz="2400" b="1" kern="100" dirty="0">
                <a:solidFill>
                  <a:schemeClr val="accent2">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产生式</a:t>
            </a:r>
            <a:r>
              <a:rPr lang="en-US" altLang="zh-CN" sz="2400" b="1" kern="100" dirty="0">
                <a:solidFill>
                  <a:schemeClr val="accent2">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B</a:t>
            </a:r>
            <a:r>
              <a:rPr lang="zh-CN" altLang="zh-CN" sz="2400" b="1" kern="100" dirty="0">
                <a:solidFill>
                  <a:schemeClr val="accent1">
                    <a:lumMod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kern="100"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00000"/>
              </a:lnSpc>
              <a:spcBef>
                <a:spcPts val="0"/>
              </a:spcBef>
              <a:buNone/>
              <a:tabLst>
                <a:tab pos="266700" algn="l"/>
              </a:tabLst>
            </a:pP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kern="100" dirty="0" err="1">
                <a:effectLst/>
                <a:latin typeface="Times New Roman" panose="02020603050405020304" pitchFamily="18" charset="0"/>
                <a:ea typeface="微软雅黑" panose="020B0503020204020204" pitchFamily="34" charset="-122"/>
                <a:cs typeface="Times New Roman" panose="02020603050405020304" pitchFamily="18" charset="0"/>
              </a:rPr>
              <a:t>SB51</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  set X</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←甲组中的最新数据（按个别标准）</a:t>
            </a:r>
            <a:endPar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00000"/>
              </a:lnSpc>
              <a:spcBef>
                <a:spcPts val="0"/>
              </a:spcBef>
              <a:buNone/>
              <a:tabLst>
                <a:tab pos="266700" algn="l"/>
              </a:tabLst>
            </a:pP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               set Y</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←乙组中的最新数据（按个别标准）</a:t>
            </a:r>
            <a:endPar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00000"/>
              </a:lnSpc>
              <a:spcBef>
                <a:spcPts val="0"/>
              </a:spcBef>
              <a:buNone/>
              <a:tabLst>
                <a:tab pos="266700" algn="l"/>
              </a:tabLst>
            </a:pP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kern="100" dirty="0" err="1">
                <a:effectLst/>
                <a:latin typeface="Times New Roman" panose="02020603050405020304" pitchFamily="18" charset="0"/>
                <a:ea typeface="微软雅黑" panose="020B0503020204020204" pitchFamily="34" charset="-122"/>
                <a:cs typeface="Times New Roman" panose="02020603050405020304" pitchFamily="18" charset="0"/>
              </a:rPr>
              <a:t>SB52</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若</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X</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比</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Y</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新，则选甲和</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A</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并终止本算法；</a:t>
            </a:r>
            <a:endParaRPr lang="zh-CN"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00000"/>
              </a:lnSpc>
              <a:spcBef>
                <a:spcPts val="0"/>
              </a:spcBef>
              <a:buNone/>
            </a:pP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若</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Y</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比</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X</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新，则选乙和</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B</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并终止本算法；</a:t>
            </a:r>
            <a:endPar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00000"/>
              </a:lnSpc>
              <a:spcBef>
                <a:spcPts val="0"/>
              </a:spcBef>
              <a:buNone/>
            </a:pP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             set m</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X</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与</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A</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之左部匹配上的左部知识元数；</a:t>
            </a:r>
            <a:endParaRPr lang="zh-CN"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00000"/>
              </a:lnSpc>
              <a:spcBef>
                <a:spcPts val="0"/>
              </a:spcBef>
              <a:buNone/>
            </a:pP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             set n</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Y</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与</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B</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之左部匹配上的左部知识元数；</a:t>
            </a:r>
            <a:endParaRPr lang="zh-CN"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00000"/>
              </a:lnSpc>
              <a:spcBef>
                <a:spcPts val="0"/>
              </a:spcBef>
              <a:buNone/>
            </a:pP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若</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m&gt;n</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，则选甲和</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A</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并终止本算法；</a:t>
            </a:r>
            <a:endParaRPr lang="zh-CN"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00000"/>
              </a:lnSpc>
              <a:spcBef>
                <a:spcPts val="0"/>
              </a:spcBef>
              <a:buNone/>
            </a:pP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若</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m&lt;n</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，则选乙和</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B</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并终止本算法。</a:t>
            </a:r>
            <a:endParaRPr lang="zh-CN"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25000"/>
              </a:lnSpc>
              <a:spcBef>
                <a:spcPts val="600"/>
              </a:spcBef>
              <a:buNone/>
              <a:tabLst>
                <a:tab pos="266700" algn="l"/>
              </a:tabLst>
            </a:pPr>
            <a:endParaRPr lang="zh-CN"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25000"/>
              </a:lnSpc>
              <a:spcBef>
                <a:spcPts val="600"/>
              </a:spcBef>
              <a:buNone/>
              <a:tabLst>
                <a:tab pos="266700" algn="l"/>
              </a:tabLst>
            </a:pPr>
            <a:endPar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4810498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7D15252C-A3C0-417F-888B-E0FC335BB0E8}"/>
              </a:ext>
            </a:extLst>
          </p:cNvPr>
          <p:cNvSpPr>
            <a:spLocks noGrp="1"/>
          </p:cNvSpPr>
          <p:nvPr>
            <p:ph type="title"/>
          </p:nvPr>
        </p:nvSpPr>
        <p:spPr>
          <a:xfrm>
            <a:off x="838200" y="365125"/>
            <a:ext cx="10515600" cy="1325563"/>
          </a:xfrm>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5</a:t>
            </a:r>
            <a:r>
              <a:rPr lang="zh-CN" altLang="en-US" sz="4400" b="1" dirty="0">
                <a:solidFill>
                  <a:srgbClr val="0000FF"/>
                </a:solidFill>
                <a:effectLst/>
                <a:latin typeface="宋体" panose="02010600030101010101" pitchFamily="2" charset="-122"/>
                <a:ea typeface="宋体" panose="02010600030101010101" pitchFamily="2" charset="-122"/>
              </a:rPr>
              <a:t>．</a:t>
            </a:r>
            <a:r>
              <a:rPr lang="zh-CN" altLang="en-US" sz="4400" b="1" dirty="0">
                <a:solidFill>
                  <a:srgbClr val="0000FF"/>
                </a:solidFill>
                <a:effectLst/>
                <a:latin typeface="黑体" panose="02010609060101010101" pitchFamily="49" charset="-122"/>
                <a:ea typeface="黑体" panose="02010609060101010101" pitchFamily="49" charset="-122"/>
              </a:rPr>
              <a:t>匹配冲突消解</a:t>
            </a:r>
            <a:endParaRPr lang="zh-CN" altLang="en-US" dirty="0">
              <a:solidFill>
                <a:srgbClr val="C00000"/>
              </a:solidFill>
              <a:latin typeface="黑体" panose="02010609060101010101" pitchFamily="49" charset="-122"/>
              <a:ea typeface="黑体" panose="02010609060101010101" pitchFamily="49" charset="-122"/>
            </a:endParaRPr>
          </a:p>
        </p:txBody>
      </p:sp>
      <p:sp>
        <p:nvSpPr>
          <p:cNvPr id="7" name="内容占位符 2">
            <a:extLst>
              <a:ext uri="{FF2B5EF4-FFF2-40B4-BE49-F238E27FC236}">
                <a16:creationId xmlns:a16="http://schemas.microsoft.com/office/drawing/2014/main" id="{A6D2BF7E-B3E2-4B49-AF7E-EA10DE413BF6}"/>
              </a:ext>
            </a:extLst>
          </p:cNvPr>
          <p:cNvSpPr>
            <a:spLocks noGrp="1"/>
          </p:cNvSpPr>
          <p:nvPr>
            <p:ph idx="1"/>
          </p:nvPr>
        </p:nvSpPr>
        <p:spPr>
          <a:xfrm>
            <a:off x="838200" y="1690688"/>
            <a:ext cx="11041743" cy="4935083"/>
          </a:xfrm>
        </p:spPr>
        <p:txBody>
          <a:bodyPr>
            <a:normAutofit/>
          </a:bodyPr>
          <a:lstStyle/>
          <a:p>
            <a:pPr algn="just">
              <a:lnSpc>
                <a:spcPct val="150000"/>
              </a:lnSpc>
              <a:spcBef>
                <a:spcPts val="600"/>
              </a:spcBef>
              <a:tabLst>
                <a:tab pos="266700" algn="l"/>
              </a:tabLst>
            </a:pPr>
            <a:r>
              <a:rPr lang="en-US" altLang="zh-CN"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组：按数据的新鲜性排序</a:t>
            </a:r>
            <a:endParaRPr lang="en-US" altLang="zh-CN"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25000"/>
              </a:lnSpc>
              <a:spcBef>
                <a:spcPts val="600"/>
              </a:spcBef>
              <a:buNone/>
              <a:tabLst>
                <a:tab pos="266700" algn="l"/>
              </a:tabLst>
            </a:pPr>
            <a:r>
              <a:rPr lang="zh-CN" altLang="zh-CN" sz="2400"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策略</a:t>
            </a:r>
            <a:r>
              <a:rPr lang="en-US" altLang="zh-CN" sz="2400" b="1" kern="100" dirty="0" err="1">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SB5</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：同策略</a:t>
            </a:r>
            <a:r>
              <a:rPr lang="en-US" altLang="zh-CN" sz="2400" b="1" kern="100" dirty="0" err="1">
                <a:effectLst/>
                <a:latin typeface="Times New Roman" panose="02020603050405020304" pitchFamily="18" charset="0"/>
                <a:ea typeface="微软雅黑" panose="020B0503020204020204" pitchFamily="34" charset="-122"/>
                <a:cs typeface="Times New Roman" panose="02020603050405020304" pitchFamily="18" charset="0"/>
              </a:rPr>
              <a:t>SB2</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，但它考虑的不只是数据组甲数据组乙中的最新数据，而是把</a:t>
            </a:r>
            <a:r>
              <a:rPr lang="zh-CN" altLang="zh-CN" sz="24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整组数据的新旧</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及</a:t>
            </a:r>
            <a:r>
              <a:rPr lang="zh-CN" altLang="zh-CN" sz="24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它们在匹配中的应用情况</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一起考虑进去</a:t>
            </a:r>
            <a:r>
              <a:rPr lang="zh-CN" altLang="en-US"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kern="100"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tab pos="266700" algn="l"/>
              </a:tabLst>
              <a:defRPr/>
            </a:pPr>
            <a:endParaRPr kumimoji="0" lang="en-US" altLang="zh-CN" sz="2200" b="1" i="0" u="none" strike="noStrike" kern="100" cap="none" spc="0" normalizeH="0" baseline="0" noProof="0" dirty="0">
              <a:ln>
                <a:noFill/>
              </a:ln>
              <a:solidFill>
                <a:srgbClr val="4472C4">
                  <a:lumMod val="50000"/>
                </a:srgb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tab pos="266700" algn="l"/>
              </a:tabLst>
              <a:defRPr/>
            </a:pPr>
            <a:r>
              <a:rPr kumimoji="0" lang="zh-CN" altLang="zh-CN" sz="2200" b="1" i="0" u="none" strike="noStrike" kern="100" cap="none" spc="0" normalizeH="0" baseline="0" noProof="0" dirty="0">
                <a:ln>
                  <a:noFill/>
                </a:ln>
                <a:solidFill>
                  <a:srgbClr val="4472C4">
                    <a:lumMod val="50000"/>
                  </a:srgb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假定数据组甲能激发产生式</a:t>
            </a:r>
            <a:r>
              <a:rPr kumimoji="0" lang="en-US" altLang="zh-CN" sz="2200" b="1" i="0" u="none" strike="noStrike" kern="100" cap="none" spc="0" normalizeH="0" baseline="0" noProof="0" dirty="0">
                <a:ln>
                  <a:noFill/>
                </a:ln>
                <a:solidFill>
                  <a:srgbClr val="4472C4">
                    <a:lumMod val="50000"/>
                  </a:srgb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a:t>
            </a:r>
            <a:r>
              <a:rPr kumimoji="0" lang="zh-CN" altLang="zh-CN" sz="2200" b="1" i="0" u="none" strike="noStrike" kern="100" cap="none" spc="0" normalizeH="0" baseline="0" noProof="0" dirty="0">
                <a:ln>
                  <a:noFill/>
                </a:ln>
                <a:solidFill>
                  <a:srgbClr val="4472C4">
                    <a:lumMod val="50000"/>
                  </a:srgb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，数据组乙能激发产生式</a:t>
            </a:r>
            <a:r>
              <a:rPr kumimoji="0" lang="en-US" altLang="zh-CN" sz="2200" b="1" i="0" u="none" strike="noStrike" kern="100" cap="none" spc="0" normalizeH="0" baseline="0" noProof="0" dirty="0">
                <a:ln>
                  <a:noFill/>
                </a:ln>
                <a:solidFill>
                  <a:srgbClr val="4472C4">
                    <a:lumMod val="50000"/>
                  </a:srgb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B</a:t>
            </a:r>
            <a:r>
              <a:rPr kumimoji="0" lang="zh-CN" altLang="zh-CN" sz="2200" b="1" i="0" u="none" strike="noStrike" kern="100" cap="none" spc="0" normalizeH="0" baseline="0" noProof="0" dirty="0">
                <a:ln>
                  <a:noFill/>
                </a:ln>
                <a:solidFill>
                  <a:srgbClr val="4472C4">
                    <a:lumMod val="50000"/>
                  </a:srgb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en-US" altLang="zh-CN" sz="2200" b="0" i="0" u="none" strike="noStrike" kern="100" cap="none" spc="0" normalizeH="0" baseline="0" noProof="0" dirty="0">
              <a:ln>
                <a:noFill/>
              </a:ln>
              <a:solidFill>
                <a:srgbClr val="4472C4">
                  <a:lumMod val="50000"/>
                </a:srgb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rtl="0" eaLnBrk="1" fontAlgn="auto" latinLnBrk="0" hangingPunct="1">
              <a:lnSpc>
                <a:spcPct val="125000"/>
              </a:lnSpc>
              <a:spcBef>
                <a:spcPts val="600"/>
              </a:spcBef>
              <a:spcAft>
                <a:spcPts val="0"/>
              </a:spcAft>
              <a:buClrTx/>
              <a:buSzTx/>
              <a:buFont typeface="Arial" panose="020B0604020202020204" pitchFamily="34" charset="0"/>
              <a:buNone/>
              <a:tabLst>
                <a:tab pos="266700" algn="l"/>
              </a:tabLst>
              <a:defRPr/>
            </a:pPr>
            <a:r>
              <a:rPr kumimoji="0" lang="en-US" altLang="zh-CN" sz="2200" b="1" i="0" u="none" strike="noStrike" kern="1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200" b="1" i="0" u="none" strike="noStrike" kern="100" cap="none" spc="0" normalizeH="0" baseline="0" noProof="0" dirty="0" err="1">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SB53</a:t>
            </a:r>
            <a:r>
              <a:rPr kumimoji="0" lang="en-US" altLang="zh-CN" sz="2200" b="1" i="0" u="none" strike="noStrike" kern="1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zh-CN" sz="2200" b="1" i="0" u="none" strike="noStrike" kern="1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若</a:t>
            </a:r>
            <a:r>
              <a:rPr kumimoji="0" lang="en-US" altLang="zh-CN" sz="2200" b="1" i="0" u="none" strike="noStrike" kern="1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X</a:t>
            </a:r>
            <a:r>
              <a:rPr kumimoji="0" lang="zh-CN" altLang="zh-CN" sz="2200" b="1" i="0" u="none" strike="noStrike" kern="1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是甲中之最旧的数据且</a:t>
            </a:r>
            <a:r>
              <a:rPr kumimoji="0" lang="en-US" altLang="zh-CN" sz="2200" b="1" i="0" u="none" strike="noStrike" kern="1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Y</a:t>
            </a:r>
            <a:r>
              <a:rPr kumimoji="0" lang="zh-CN" altLang="zh-CN" sz="2200" b="1" i="0" u="none" strike="noStrike" kern="1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是乙组中最旧数据，则本算法以失败告终。</a:t>
            </a:r>
            <a:endParaRPr kumimoji="0" lang="zh-CN" altLang="zh-CN" sz="2200" b="0" i="0" u="none" strike="noStrike" kern="1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202565" indent="0" algn="just">
              <a:lnSpc>
                <a:spcPct val="120000"/>
              </a:lnSpc>
              <a:spcBef>
                <a:spcPts val="0"/>
              </a:spcBef>
              <a:buNone/>
            </a:pPr>
            <a:r>
              <a:rPr lang="en-US" altLang="zh-CN" sz="2200" b="1"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200" b="1" kern="100" dirty="0">
                <a:effectLst/>
                <a:latin typeface="Times New Roman" panose="02020603050405020304" pitchFamily="18" charset="0"/>
                <a:ea typeface="微软雅黑" panose="020B0503020204020204" pitchFamily="34" charset="-122"/>
                <a:cs typeface="Times New Roman" panose="02020603050405020304" pitchFamily="18" charset="0"/>
              </a:rPr>
              <a:t>若甲中有仅次于</a:t>
            </a:r>
            <a:r>
              <a:rPr lang="en-US" altLang="zh-CN" sz="2200" b="1" kern="100" dirty="0">
                <a:effectLst/>
                <a:latin typeface="Times New Roman" panose="02020603050405020304" pitchFamily="18" charset="0"/>
                <a:ea typeface="微软雅黑" panose="020B0503020204020204" pitchFamily="34" charset="-122"/>
                <a:cs typeface="Times New Roman" panose="02020603050405020304" pitchFamily="18" charset="0"/>
              </a:rPr>
              <a:t>X</a:t>
            </a:r>
            <a:r>
              <a:rPr lang="zh-CN" altLang="zh-CN" sz="2200" b="1" kern="100" dirty="0">
                <a:effectLst/>
                <a:latin typeface="Times New Roman" panose="02020603050405020304" pitchFamily="18" charset="0"/>
                <a:ea typeface="微软雅黑" panose="020B0503020204020204" pitchFamily="34" charset="-122"/>
                <a:cs typeface="Times New Roman" panose="02020603050405020304" pitchFamily="18" charset="0"/>
              </a:rPr>
              <a:t>的最新数据，则</a:t>
            </a:r>
            <a:r>
              <a:rPr lang="en-US" altLang="zh-CN" sz="2200" b="1" kern="100" dirty="0">
                <a:effectLst/>
                <a:latin typeface="Times New Roman" panose="02020603050405020304" pitchFamily="18" charset="0"/>
                <a:ea typeface="微软雅黑" panose="020B0503020204020204" pitchFamily="34" charset="-122"/>
                <a:cs typeface="Times New Roman" panose="02020603050405020304" pitchFamily="18" charset="0"/>
              </a:rPr>
              <a:t>set X</a:t>
            </a:r>
            <a:r>
              <a:rPr lang="zh-CN" altLang="zh-CN" sz="2200" b="1" kern="100" dirty="0">
                <a:effectLst/>
                <a:latin typeface="Times New Roman" panose="02020603050405020304" pitchFamily="18" charset="0"/>
                <a:ea typeface="微软雅黑" panose="020B0503020204020204" pitchFamily="34" charset="-122"/>
                <a:cs typeface="Times New Roman" panose="02020603050405020304" pitchFamily="18" charset="0"/>
              </a:rPr>
              <a:t>←甲中仅次于</a:t>
            </a:r>
            <a:r>
              <a:rPr lang="en-US" altLang="zh-CN" sz="2200" b="1" kern="100" dirty="0">
                <a:effectLst/>
                <a:latin typeface="Times New Roman" panose="02020603050405020304" pitchFamily="18" charset="0"/>
                <a:ea typeface="微软雅黑" panose="020B0503020204020204" pitchFamily="34" charset="-122"/>
                <a:cs typeface="Times New Roman" panose="02020603050405020304" pitchFamily="18" charset="0"/>
              </a:rPr>
              <a:t>X</a:t>
            </a:r>
            <a:r>
              <a:rPr lang="zh-CN" altLang="zh-CN" sz="2200" b="1" kern="100" dirty="0">
                <a:effectLst/>
                <a:latin typeface="Times New Roman" panose="02020603050405020304" pitchFamily="18" charset="0"/>
                <a:ea typeface="微软雅黑" panose="020B0503020204020204" pitchFamily="34" charset="-122"/>
                <a:cs typeface="Times New Roman" panose="02020603050405020304" pitchFamily="18" charset="0"/>
              </a:rPr>
              <a:t>的最新数据；</a:t>
            </a:r>
            <a:endParaRPr lang="zh-CN" altLang="zh-CN" sz="22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202565" indent="0" algn="just">
              <a:lnSpc>
                <a:spcPct val="120000"/>
              </a:lnSpc>
              <a:spcBef>
                <a:spcPts val="0"/>
              </a:spcBef>
              <a:buNone/>
            </a:pPr>
            <a:r>
              <a:rPr lang="en-US" altLang="zh-CN" sz="2200" b="1"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200" b="1" kern="100" dirty="0">
                <a:effectLst/>
                <a:latin typeface="Times New Roman" panose="02020603050405020304" pitchFamily="18" charset="0"/>
                <a:ea typeface="微软雅黑" panose="020B0503020204020204" pitchFamily="34" charset="-122"/>
                <a:cs typeface="Times New Roman" panose="02020603050405020304" pitchFamily="18" charset="0"/>
              </a:rPr>
              <a:t>若乙中有仅次于</a:t>
            </a:r>
            <a:r>
              <a:rPr lang="en-US" altLang="zh-CN" sz="2200" b="1" kern="100" dirty="0">
                <a:effectLst/>
                <a:latin typeface="Times New Roman" panose="02020603050405020304" pitchFamily="18" charset="0"/>
                <a:ea typeface="微软雅黑" panose="020B0503020204020204" pitchFamily="34" charset="-122"/>
                <a:cs typeface="Times New Roman" panose="02020603050405020304" pitchFamily="18" charset="0"/>
              </a:rPr>
              <a:t>Y</a:t>
            </a:r>
            <a:r>
              <a:rPr lang="zh-CN" altLang="zh-CN" sz="2200" b="1" kern="100" dirty="0">
                <a:effectLst/>
                <a:latin typeface="Times New Roman" panose="02020603050405020304" pitchFamily="18" charset="0"/>
                <a:ea typeface="微软雅黑" panose="020B0503020204020204" pitchFamily="34" charset="-122"/>
                <a:cs typeface="Times New Roman" panose="02020603050405020304" pitchFamily="18" charset="0"/>
              </a:rPr>
              <a:t>的最新数据，则 </a:t>
            </a:r>
            <a:r>
              <a:rPr lang="en-US" altLang="zh-CN" sz="2200" b="1" kern="100" dirty="0">
                <a:effectLst/>
                <a:latin typeface="Times New Roman" panose="02020603050405020304" pitchFamily="18" charset="0"/>
                <a:ea typeface="微软雅黑" panose="020B0503020204020204" pitchFamily="34" charset="-122"/>
                <a:cs typeface="Times New Roman" panose="02020603050405020304" pitchFamily="18" charset="0"/>
              </a:rPr>
              <a:t>set Y</a:t>
            </a:r>
            <a:r>
              <a:rPr lang="zh-CN" altLang="zh-CN" sz="2200" b="1" kern="100" dirty="0">
                <a:effectLst/>
                <a:latin typeface="Times New Roman" panose="02020603050405020304" pitchFamily="18" charset="0"/>
                <a:ea typeface="微软雅黑" panose="020B0503020204020204" pitchFamily="34" charset="-122"/>
                <a:cs typeface="Times New Roman" panose="02020603050405020304" pitchFamily="18" charset="0"/>
              </a:rPr>
              <a:t>←乙中仅次于</a:t>
            </a:r>
            <a:r>
              <a:rPr lang="en-US" altLang="zh-CN" sz="2200" b="1" kern="100" dirty="0">
                <a:effectLst/>
                <a:latin typeface="Times New Roman" panose="02020603050405020304" pitchFamily="18" charset="0"/>
                <a:ea typeface="微软雅黑" panose="020B0503020204020204" pitchFamily="34" charset="-122"/>
                <a:cs typeface="Times New Roman" panose="02020603050405020304" pitchFamily="18" charset="0"/>
              </a:rPr>
              <a:t>Y</a:t>
            </a:r>
            <a:r>
              <a:rPr lang="zh-CN" altLang="zh-CN" sz="2200" b="1" kern="100" dirty="0">
                <a:effectLst/>
                <a:latin typeface="Times New Roman" panose="02020603050405020304" pitchFamily="18" charset="0"/>
                <a:ea typeface="微软雅黑" panose="020B0503020204020204" pitchFamily="34" charset="-122"/>
                <a:cs typeface="Times New Roman" panose="02020603050405020304" pitchFamily="18" charset="0"/>
              </a:rPr>
              <a:t>的最新数据；</a:t>
            </a:r>
            <a:endParaRPr lang="zh-CN" altLang="zh-CN" sz="22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20000"/>
              </a:lnSpc>
              <a:spcBef>
                <a:spcPts val="0"/>
              </a:spcBef>
              <a:buNone/>
            </a:pPr>
            <a:r>
              <a:rPr lang="en-US" altLang="zh-CN" sz="2200" b="1" kern="100" dirty="0">
                <a:effectLst/>
                <a:latin typeface="Times New Roman" panose="02020603050405020304" pitchFamily="18" charset="0"/>
                <a:ea typeface="微软雅黑" panose="020B0503020204020204" pitchFamily="34" charset="-122"/>
                <a:cs typeface="Times New Roman" panose="02020603050405020304" pitchFamily="18" charset="0"/>
              </a:rPr>
              <a:t>          go back to </a:t>
            </a:r>
            <a:r>
              <a:rPr lang="en-US" altLang="zh-CN" sz="2200" b="1" kern="100" dirty="0" err="1">
                <a:effectLst/>
                <a:latin typeface="Times New Roman" panose="02020603050405020304" pitchFamily="18" charset="0"/>
                <a:ea typeface="微软雅黑" panose="020B0503020204020204" pitchFamily="34" charset="-122"/>
                <a:cs typeface="Times New Roman" panose="02020603050405020304" pitchFamily="18" charset="0"/>
              </a:rPr>
              <a:t>SB52</a:t>
            </a:r>
            <a:endParaRPr lang="en-US" altLang="zh-CN" sz="2200" b="1"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25000"/>
              </a:lnSpc>
              <a:spcBef>
                <a:spcPts val="600"/>
              </a:spcBef>
              <a:buNone/>
              <a:tabLst>
                <a:tab pos="266700" algn="l"/>
              </a:tabLst>
            </a:pPr>
            <a:endParaRPr lang="zh-CN"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25000"/>
              </a:lnSpc>
              <a:spcBef>
                <a:spcPts val="600"/>
              </a:spcBef>
              <a:buNone/>
              <a:tabLst>
                <a:tab pos="266700" algn="l"/>
              </a:tabLst>
            </a:pPr>
            <a:endPar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5532639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7D15252C-A3C0-417F-888B-E0FC335BB0E8}"/>
              </a:ext>
            </a:extLst>
          </p:cNvPr>
          <p:cNvSpPr>
            <a:spLocks noGrp="1"/>
          </p:cNvSpPr>
          <p:nvPr>
            <p:ph type="title"/>
          </p:nvPr>
        </p:nvSpPr>
        <p:spPr>
          <a:xfrm>
            <a:off x="838200" y="365125"/>
            <a:ext cx="10515600" cy="1325563"/>
          </a:xfrm>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5</a:t>
            </a:r>
            <a:r>
              <a:rPr lang="zh-CN" altLang="en-US" sz="4400" b="1" dirty="0">
                <a:solidFill>
                  <a:srgbClr val="0000FF"/>
                </a:solidFill>
                <a:effectLst/>
                <a:latin typeface="宋体" panose="02010600030101010101" pitchFamily="2" charset="-122"/>
                <a:ea typeface="宋体" panose="02010600030101010101" pitchFamily="2" charset="-122"/>
              </a:rPr>
              <a:t>．</a:t>
            </a:r>
            <a:r>
              <a:rPr lang="zh-CN" altLang="en-US" sz="4400" b="1" dirty="0">
                <a:solidFill>
                  <a:srgbClr val="0000FF"/>
                </a:solidFill>
                <a:effectLst/>
                <a:latin typeface="黑体" panose="02010609060101010101" pitchFamily="49" charset="-122"/>
                <a:ea typeface="黑体" panose="02010609060101010101" pitchFamily="49" charset="-122"/>
              </a:rPr>
              <a:t>匹配冲突消解</a:t>
            </a:r>
            <a:endParaRPr lang="zh-CN" altLang="en-US" dirty="0">
              <a:solidFill>
                <a:srgbClr val="C00000"/>
              </a:solidFill>
              <a:latin typeface="黑体" panose="02010609060101010101" pitchFamily="49" charset="-122"/>
              <a:ea typeface="黑体" panose="02010609060101010101" pitchFamily="49" charset="-122"/>
            </a:endParaRPr>
          </a:p>
        </p:txBody>
      </p:sp>
      <p:sp>
        <p:nvSpPr>
          <p:cNvPr id="7" name="内容占位符 2">
            <a:extLst>
              <a:ext uri="{FF2B5EF4-FFF2-40B4-BE49-F238E27FC236}">
                <a16:creationId xmlns:a16="http://schemas.microsoft.com/office/drawing/2014/main" id="{A6D2BF7E-B3E2-4B49-AF7E-EA10DE413BF6}"/>
              </a:ext>
            </a:extLst>
          </p:cNvPr>
          <p:cNvSpPr>
            <a:spLocks noGrp="1"/>
          </p:cNvSpPr>
          <p:nvPr>
            <p:ph idx="1"/>
          </p:nvPr>
        </p:nvSpPr>
        <p:spPr>
          <a:xfrm>
            <a:off x="838200" y="1690688"/>
            <a:ext cx="11041743" cy="4935083"/>
          </a:xfrm>
        </p:spPr>
        <p:txBody>
          <a:bodyPr>
            <a:normAutofit/>
          </a:bodyPr>
          <a:lstStyle/>
          <a:p>
            <a:pPr algn="just">
              <a:lnSpc>
                <a:spcPct val="150000"/>
              </a:lnSpc>
              <a:spcBef>
                <a:spcPts val="600"/>
              </a:spcBef>
              <a:tabLst>
                <a:tab pos="266700" algn="l"/>
              </a:tabLst>
            </a:pPr>
            <a:r>
              <a:rPr lang="en-US" altLang="zh-CN"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组：按数据的新鲜性排序</a:t>
            </a:r>
            <a:endParaRPr lang="en-US" altLang="zh-CN"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25000"/>
              </a:lnSpc>
              <a:spcBef>
                <a:spcPts val="600"/>
              </a:spcBef>
              <a:buNone/>
              <a:tabLst>
                <a:tab pos="266700" algn="l"/>
              </a:tabLst>
            </a:pPr>
            <a:r>
              <a:rPr lang="zh-CN" altLang="en-US"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 小结：该组策略与</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组不同，它是</a:t>
            </a:r>
            <a:r>
              <a:rPr lang="zh-CN" altLang="en-US" sz="24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动态的</a:t>
            </a:r>
            <a:r>
              <a:rPr lang="zh-CN" altLang="en-US"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，不能事先把产生式的次序排好，因而执行效率要低一点。优先选用新产生的数据是许多产生式系统都采用的策略。</a:t>
            </a:r>
            <a:r>
              <a:rPr lang="zh-CN" altLang="en-US" sz="24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注意它仅仅适用于向前推理，这是因为向后推理不产生新数据。</a:t>
            </a:r>
            <a:endParaRPr lang="zh-CN" altLang="zh-CN" sz="2400"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25000"/>
              </a:lnSpc>
              <a:spcBef>
                <a:spcPts val="600"/>
              </a:spcBef>
              <a:buNone/>
              <a:tabLst>
                <a:tab pos="266700" algn="l"/>
              </a:tabLst>
            </a:pPr>
            <a:endPar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5553316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7D15252C-A3C0-417F-888B-E0FC335BB0E8}"/>
              </a:ext>
            </a:extLst>
          </p:cNvPr>
          <p:cNvSpPr>
            <a:spLocks noGrp="1"/>
          </p:cNvSpPr>
          <p:nvPr>
            <p:ph type="title"/>
          </p:nvPr>
        </p:nvSpPr>
        <p:spPr>
          <a:xfrm>
            <a:off x="838200" y="365125"/>
            <a:ext cx="10515600" cy="1325563"/>
          </a:xfrm>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5</a:t>
            </a:r>
            <a:r>
              <a:rPr lang="zh-CN" altLang="en-US" sz="4400" b="1" dirty="0">
                <a:solidFill>
                  <a:srgbClr val="0000FF"/>
                </a:solidFill>
                <a:effectLst/>
                <a:latin typeface="宋体" panose="02010600030101010101" pitchFamily="2" charset="-122"/>
                <a:ea typeface="宋体" panose="02010600030101010101" pitchFamily="2" charset="-122"/>
              </a:rPr>
              <a:t>．</a:t>
            </a:r>
            <a:r>
              <a:rPr lang="zh-CN" altLang="en-US" sz="4400" b="1" dirty="0">
                <a:solidFill>
                  <a:srgbClr val="0000FF"/>
                </a:solidFill>
                <a:effectLst/>
                <a:latin typeface="黑体" panose="02010609060101010101" pitchFamily="49" charset="-122"/>
                <a:ea typeface="黑体" panose="02010609060101010101" pitchFamily="49" charset="-122"/>
              </a:rPr>
              <a:t>匹配冲突消解</a:t>
            </a:r>
            <a:endParaRPr lang="zh-CN" altLang="en-US" dirty="0">
              <a:solidFill>
                <a:srgbClr val="C00000"/>
              </a:solidFill>
              <a:latin typeface="黑体" panose="02010609060101010101" pitchFamily="49" charset="-122"/>
              <a:ea typeface="黑体" panose="02010609060101010101" pitchFamily="49" charset="-122"/>
            </a:endParaRPr>
          </a:p>
        </p:txBody>
      </p:sp>
      <p:sp>
        <p:nvSpPr>
          <p:cNvPr id="7" name="内容占位符 2">
            <a:extLst>
              <a:ext uri="{FF2B5EF4-FFF2-40B4-BE49-F238E27FC236}">
                <a16:creationId xmlns:a16="http://schemas.microsoft.com/office/drawing/2014/main" id="{A6D2BF7E-B3E2-4B49-AF7E-EA10DE413BF6}"/>
              </a:ext>
            </a:extLst>
          </p:cNvPr>
          <p:cNvSpPr>
            <a:spLocks noGrp="1"/>
          </p:cNvSpPr>
          <p:nvPr>
            <p:ph idx="1"/>
          </p:nvPr>
        </p:nvSpPr>
        <p:spPr>
          <a:xfrm>
            <a:off x="838200" y="1690688"/>
            <a:ext cx="11041743" cy="4935083"/>
          </a:xfrm>
        </p:spPr>
        <p:txBody>
          <a:bodyPr>
            <a:normAutofit/>
          </a:bodyPr>
          <a:lstStyle/>
          <a:p>
            <a:pPr algn="just">
              <a:lnSpc>
                <a:spcPct val="150000"/>
              </a:lnSpc>
              <a:spcBef>
                <a:spcPts val="600"/>
              </a:spcBef>
              <a:tabLst>
                <a:tab pos="266700" algn="l"/>
              </a:tabLst>
            </a:pPr>
            <a:r>
              <a:rPr lang="en-US" altLang="zh-CN"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组：按子目标的新鲜性排序</a:t>
            </a:r>
            <a:endParaRPr lang="en-US" altLang="zh-CN"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25000"/>
              </a:lnSpc>
              <a:spcBef>
                <a:spcPts val="600"/>
              </a:spcBef>
              <a:buNone/>
              <a:tabLst>
                <a:tab pos="266700" algn="l"/>
              </a:tabLst>
            </a:pPr>
            <a:r>
              <a:rPr lang="zh-CN" altLang="en-US"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        向前推理时考虑数据的新鲜性，与此相应</a:t>
            </a:r>
            <a:r>
              <a:rPr lang="zh-CN" altLang="en-US" sz="24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逆向推理</a:t>
            </a:r>
            <a:r>
              <a:rPr lang="zh-CN" altLang="en-US"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时要考虑</a:t>
            </a:r>
            <a:r>
              <a:rPr lang="zh-CN" altLang="en-US" sz="24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子目标的新鲜性</a:t>
            </a:r>
            <a:r>
              <a:rPr lang="zh-CN" altLang="en-US"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。与或树每向前伸展一节，就要产生一批新的子目标。后生成的子目标比先生成的子目标具有更大的新鲜性。在同一批生成的子目标中，排在右边的子目标比之排在左边的子目标，具有更大的新鲜性。</a:t>
            </a:r>
            <a:endPar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25000"/>
              </a:lnSpc>
              <a:spcBef>
                <a:spcPts val="600"/>
              </a:spcBef>
              <a:buNone/>
              <a:tabLst>
                <a:tab pos="266700" algn="l"/>
              </a:tabLst>
            </a:pPr>
            <a:endParaRPr lang="en-US" altLang="zh-CN" sz="2400" b="1" kern="10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25000"/>
              </a:lnSpc>
              <a:spcBef>
                <a:spcPts val="600"/>
              </a:spcBef>
              <a:buNone/>
              <a:tabLst>
                <a:tab pos="266700" algn="l"/>
              </a:tabLst>
            </a:pPr>
            <a:r>
              <a:rPr lang="zh-CN" altLang="en-US"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注意在逆向推理时，却不一定使用最新的子目标。</a:t>
            </a:r>
            <a:endPar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146961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1.</a:t>
            </a:r>
            <a:r>
              <a:rPr lang="zh-CN" altLang="en-US" sz="4400" b="1" dirty="0">
                <a:solidFill>
                  <a:srgbClr val="0000FF"/>
                </a:solidFill>
                <a:effectLst/>
                <a:latin typeface="黑体" panose="02010609060101010101" pitchFamily="49" charset="-122"/>
                <a:ea typeface="黑体" panose="02010609060101010101" pitchFamily="49" charset="-122"/>
              </a:rPr>
              <a:t>产生式的</a:t>
            </a:r>
            <a:r>
              <a:rPr lang="zh-CN" altLang="en-US" sz="4400" b="1" dirty="0">
                <a:solidFill>
                  <a:srgbClr val="C00000"/>
                </a:solidFill>
                <a:effectLst/>
                <a:latin typeface="黑体" panose="02010609060101010101" pitchFamily="49" charset="-122"/>
                <a:ea typeface="黑体" panose="02010609060101010101" pitchFamily="49" charset="-122"/>
              </a:rPr>
              <a:t>概念</a:t>
            </a:r>
            <a:r>
              <a:rPr lang="zh-CN" altLang="en-US" sz="4400" b="1" dirty="0">
                <a:solidFill>
                  <a:srgbClr val="0000FF"/>
                </a:solidFill>
                <a:effectLst/>
                <a:latin typeface="黑体" panose="02010609060101010101" pitchFamily="49" charset="-122"/>
                <a:ea typeface="黑体" panose="02010609060101010101" pitchFamily="49" charset="-122"/>
              </a:rPr>
              <a:t>和发展历史</a:t>
            </a:r>
            <a:endParaRPr lang="zh-CN" altLang="en-US" dirty="0"/>
          </a:p>
        </p:txBody>
      </p:sp>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p:txBody>
          <a:bodyPr>
            <a:normAutofit fontScale="92500" lnSpcReduction="20000"/>
          </a:bodyPr>
          <a:lstStyle/>
          <a:p>
            <a:pPr marL="342900" lvl="0" indent="-342900" algn="just">
              <a:lnSpc>
                <a:spcPct val="150000"/>
              </a:lnSpc>
              <a:buFont typeface="Wingdings" panose="05000000000000000000" pitchFamily="2" charset="2"/>
              <a:buChar char=""/>
              <a:tabLst>
                <a:tab pos="266700" algn="l"/>
              </a:tabLst>
            </a:pPr>
            <a:r>
              <a:rPr lang="zh-CN" altLang="zh-CN" sz="2400" b="1" kern="100" dirty="0">
                <a:effectLst/>
                <a:latin typeface="微软雅黑" panose="020B0503020204020204" pitchFamily="34" charset="-122"/>
                <a:ea typeface="微软雅黑" panose="020B0503020204020204" pitchFamily="34" charset="-122"/>
              </a:rPr>
              <a:t>因果关系</a:t>
            </a:r>
            <a:r>
              <a:rPr lang="zh-CN" altLang="en-US" sz="2400" b="1" kern="100" dirty="0">
                <a:effectLst/>
                <a:latin typeface="微软雅黑" panose="020B0503020204020204" pitchFamily="34" charset="-122"/>
                <a:ea typeface="微软雅黑" panose="020B0503020204020204" pitchFamily="34" charset="-122"/>
              </a:rPr>
              <a:t>：</a:t>
            </a:r>
            <a:r>
              <a:rPr lang="zh-CN" altLang="zh-CN" sz="2400" b="1" kern="100" dirty="0">
                <a:effectLst/>
                <a:latin typeface="微软雅黑" panose="020B0503020204020204" pitchFamily="34" charset="-122"/>
                <a:ea typeface="微软雅黑" panose="020B0503020204020204" pitchFamily="34" charset="-122"/>
              </a:rPr>
              <a:t>自然界各个知识元（事实，断言，证据，命题，</a:t>
            </a:r>
            <a:r>
              <a:rPr lang="en-US" altLang="zh-CN" sz="2400" b="1" kern="100" dirty="0">
                <a:effectLst/>
                <a:latin typeface="微软雅黑" panose="020B0503020204020204" pitchFamily="34" charset="-122"/>
                <a:ea typeface="微软雅黑" panose="020B0503020204020204" pitchFamily="34" charset="-122"/>
                <a:sym typeface="MT Extra" panose="05050102010205020202" pitchFamily="18" charset="2"/>
              </a:rPr>
              <a:t></a:t>
            </a:r>
            <a:r>
              <a:rPr lang="zh-CN" altLang="zh-CN" sz="2400" b="1" kern="100" dirty="0">
                <a:effectLst/>
                <a:latin typeface="微软雅黑" panose="020B0503020204020204" pitchFamily="34" charset="-122"/>
                <a:ea typeface="微软雅黑" panose="020B0503020204020204" pitchFamily="34" charset="-122"/>
              </a:rPr>
              <a:t>）之间存在着大量的因果关系，或者说前提和结论关系，用产生式（或称规则）表示这些关系是非常方便的：</a:t>
            </a:r>
            <a:endParaRPr lang="en-US" altLang="zh-CN" sz="2400" kern="100" dirty="0">
              <a:latin typeface="微软雅黑" panose="020B0503020204020204" pitchFamily="34" charset="-122"/>
              <a:ea typeface="微软雅黑" panose="020B0503020204020204" pitchFamily="34" charset="-122"/>
            </a:endParaRPr>
          </a:p>
          <a:p>
            <a:pPr marL="800100" lvl="1" indent="-342900" algn="just">
              <a:lnSpc>
                <a:spcPct val="150000"/>
              </a:lnSpc>
              <a:buFont typeface="Wingdings" panose="05000000000000000000" pitchFamily="2" charset="2"/>
              <a:buChar char=""/>
              <a:tabLst>
                <a:tab pos="266700" algn="l"/>
              </a:tabLst>
            </a:pPr>
            <a:r>
              <a:rPr lang="zh-CN" altLang="zh-CN" b="1" kern="100" dirty="0">
                <a:effectLst/>
                <a:latin typeface="微软雅黑" panose="020B0503020204020204" pitchFamily="34" charset="-122"/>
                <a:ea typeface="微软雅黑" panose="020B0503020204020204" pitchFamily="34" charset="-122"/>
              </a:rPr>
              <a:t>“模式——动作”对偶</a:t>
            </a:r>
            <a:endParaRPr lang="en-US" altLang="zh-CN" kern="100" dirty="0">
              <a:latin typeface="微软雅黑" panose="020B0503020204020204" pitchFamily="34" charset="-122"/>
              <a:ea typeface="微软雅黑" panose="020B0503020204020204" pitchFamily="34" charset="-122"/>
            </a:endParaRPr>
          </a:p>
          <a:p>
            <a:pPr marL="800100" lvl="1" indent="-342900" algn="just">
              <a:lnSpc>
                <a:spcPct val="150000"/>
              </a:lnSpc>
              <a:buFont typeface="Wingdings" panose="05000000000000000000" pitchFamily="2" charset="2"/>
              <a:buChar char=""/>
              <a:tabLst>
                <a:tab pos="266700" algn="l"/>
              </a:tabLst>
            </a:pPr>
            <a:r>
              <a:rPr lang="zh-CN" altLang="zh-CN" b="1" kern="100" dirty="0">
                <a:effectLst/>
                <a:latin typeface="微软雅黑" panose="020B0503020204020204" pitchFamily="34" charset="-122"/>
                <a:ea typeface="微软雅黑" panose="020B0503020204020204" pitchFamily="34" charset="-122"/>
                <a:cs typeface="Times New Roman" panose="02020603050405020304" pitchFamily="18" charset="0"/>
              </a:rPr>
              <a:t>“条件——结论”对偶</a:t>
            </a:r>
            <a:endParaRPr lang="en-US" altLang="zh-CN"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50000"/>
              </a:lnSpc>
              <a:buFont typeface="Wingdings" panose="05000000000000000000" pitchFamily="2" charset="2"/>
              <a:buChar char=""/>
              <a:tabLst>
                <a:tab pos="266700" algn="l"/>
              </a:tabLst>
            </a:pPr>
            <a:r>
              <a:rPr lang="zh-CN" altLang="zh-CN" sz="2400" b="1" kern="100" dirty="0">
                <a:solidFill>
                  <a:srgbClr val="C00000"/>
                </a:solidFill>
                <a:latin typeface="微软雅黑" panose="020B0503020204020204" pitchFamily="34" charset="-122"/>
                <a:ea typeface="微软雅黑" panose="020B0503020204020204" pitchFamily="34" charset="-122"/>
              </a:rPr>
              <a:t>产生式系统</a:t>
            </a:r>
            <a:r>
              <a:rPr lang="zh-CN" altLang="en-US" sz="2400" b="1" kern="100" dirty="0">
                <a:solidFill>
                  <a:srgbClr val="C00000"/>
                </a:solidFill>
                <a:latin typeface="微软雅黑" panose="020B0503020204020204" pitchFamily="34" charset="-122"/>
                <a:ea typeface="微软雅黑" panose="020B0503020204020204" pitchFamily="34" charset="-122"/>
              </a:rPr>
              <a:t>的概念</a:t>
            </a:r>
            <a:r>
              <a:rPr lang="zh-CN" altLang="en-US" sz="2400" b="1" kern="100" dirty="0">
                <a:latin typeface="微软雅黑" panose="020B0503020204020204" pitchFamily="34" charset="-122"/>
                <a:ea typeface="微软雅黑" panose="020B0503020204020204" pitchFamily="34" charset="-122"/>
              </a:rPr>
              <a:t>：</a:t>
            </a:r>
            <a:r>
              <a:rPr lang="zh-CN" altLang="zh-CN" sz="2400" b="1" kern="100" dirty="0">
                <a:latin typeface="微软雅黑" panose="020B0503020204020204" pitchFamily="34" charset="-122"/>
                <a:ea typeface="微软雅黑" panose="020B0503020204020204" pitchFamily="34" charset="-122"/>
              </a:rPr>
              <a:t>把一组领域相关的产生式（或称规则）放在一起，让它们互相配合、协同动作，</a:t>
            </a:r>
            <a:r>
              <a:rPr lang="zh-CN" altLang="zh-CN" sz="2400" b="1" kern="100" dirty="0">
                <a:solidFill>
                  <a:srgbClr val="C00000"/>
                </a:solidFill>
                <a:latin typeface="微软雅黑" panose="020B0503020204020204" pitchFamily="34" charset="-122"/>
                <a:ea typeface="微软雅黑" panose="020B0503020204020204" pitchFamily="34" charset="-122"/>
              </a:rPr>
              <a:t>一个产生式生成的结论一般可供另一个（或一些）产生式作为前提或前提的一部分来使用</a:t>
            </a:r>
            <a:r>
              <a:rPr lang="zh-CN" altLang="zh-CN" sz="2400" b="1" kern="100" dirty="0">
                <a:latin typeface="微软雅黑" panose="020B0503020204020204" pitchFamily="34" charset="-122"/>
                <a:ea typeface="微软雅黑" panose="020B0503020204020204" pitchFamily="34" charset="-122"/>
              </a:rPr>
              <a:t>，以这种方式求得问题之解决，这样的一组产生式被称为产生式系统。</a:t>
            </a:r>
          </a:p>
          <a:p>
            <a:pPr marL="457200" lvl="1" indent="0" algn="just">
              <a:lnSpc>
                <a:spcPct val="150000"/>
              </a:lnSpc>
              <a:buNone/>
              <a:tabLst>
                <a:tab pos="266700" algn="l"/>
              </a:tabLst>
            </a:pPr>
            <a:endParaRPr lang="en-US" alt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CCEF39B0-1BB8-4B2C-9111-C33B91E85A3A}"/>
              </a:ext>
            </a:extLst>
          </p:cNvPr>
          <p:cNvSpPr txBox="1"/>
          <p:nvPr/>
        </p:nvSpPr>
        <p:spPr>
          <a:xfrm>
            <a:off x="1241558" y="5954526"/>
            <a:ext cx="6096912" cy="714747"/>
          </a:xfrm>
          <a:prstGeom prst="rect">
            <a:avLst/>
          </a:prstGeom>
          <a:noFill/>
        </p:spPr>
        <p:txBody>
          <a:bodyPr wrap="square">
            <a:spAutoFit/>
          </a:bodyPr>
          <a:lstStyle/>
          <a:p>
            <a:pPr algn="just">
              <a:lnSpc>
                <a:spcPct val="200000"/>
              </a:lnSpc>
            </a:pPr>
            <a:r>
              <a:rPr lang="zh-CN" altLang="zh-CN" sz="2400" b="1" kern="100" dirty="0">
                <a:solidFill>
                  <a:srgbClr val="0000FF"/>
                </a:solidFill>
                <a:effectLst/>
                <a:latin typeface="Times New Roman" panose="02020603050405020304" pitchFamily="18" charset="0"/>
                <a:ea typeface="黑体" panose="02010609060101010101" pitchFamily="49" charset="-122"/>
              </a:rPr>
              <a:t>例如</a:t>
            </a:r>
            <a:r>
              <a:rPr lang="en-US" altLang="zh-CN" sz="2400" b="1" kern="100" dirty="0">
                <a:solidFill>
                  <a:srgbClr val="0000FF"/>
                </a:solidFill>
                <a:effectLst/>
                <a:latin typeface="Times New Roman" panose="02020603050405020304" pitchFamily="18" charset="0"/>
                <a:ea typeface="黑体" panose="02010609060101010101" pitchFamily="49" charset="-122"/>
              </a:rPr>
              <a:t>: IF  A THEN  B ; IF B and C THEN  X</a:t>
            </a:r>
            <a:endParaRPr lang="zh-CN" altLang="zh-CN" sz="1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1202351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7D15252C-A3C0-417F-888B-E0FC335BB0E8}"/>
              </a:ext>
            </a:extLst>
          </p:cNvPr>
          <p:cNvSpPr>
            <a:spLocks noGrp="1"/>
          </p:cNvSpPr>
          <p:nvPr>
            <p:ph type="title"/>
          </p:nvPr>
        </p:nvSpPr>
        <p:spPr>
          <a:xfrm>
            <a:off x="838200" y="365125"/>
            <a:ext cx="10515600" cy="1325563"/>
          </a:xfrm>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5</a:t>
            </a:r>
            <a:r>
              <a:rPr lang="zh-CN" altLang="en-US" sz="4400" b="1" dirty="0">
                <a:solidFill>
                  <a:srgbClr val="0000FF"/>
                </a:solidFill>
                <a:effectLst/>
                <a:latin typeface="宋体" panose="02010600030101010101" pitchFamily="2" charset="-122"/>
                <a:ea typeface="宋体" panose="02010600030101010101" pitchFamily="2" charset="-122"/>
              </a:rPr>
              <a:t>．</a:t>
            </a:r>
            <a:r>
              <a:rPr lang="zh-CN" altLang="en-US" sz="4400" b="1" dirty="0">
                <a:solidFill>
                  <a:srgbClr val="0000FF"/>
                </a:solidFill>
                <a:effectLst/>
                <a:latin typeface="黑体" panose="02010609060101010101" pitchFamily="49" charset="-122"/>
                <a:ea typeface="黑体" panose="02010609060101010101" pitchFamily="49" charset="-122"/>
              </a:rPr>
              <a:t>匹配冲突消解</a:t>
            </a:r>
            <a:endParaRPr lang="zh-CN" altLang="en-US" dirty="0">
              <a:solidFill>
                <a:srgbClr val="C00000"/>
              </a:solidFill>
              <a:latin typeface="黑体" panose="02010609060101010101" pitchFamily="49" charset="-122"/>
              <a:ea typeface="黑体" panose="02010609060101010101" pitchFamily="49" charset="-122"/>
            </a:endParaRPr>
          </a:p>
        </p:txBody>
      </p:sp>
      <p:sp>
        <p:nvSpPr>
          <p:cNvPr id="7" name="内容占位符 2">
            <a:extLst>
              <a:ext uri="{FF2B5EF4-FFF2-40B4-BE49-F238E27FC236}">
                <a16:creationId xmlns:a16="http://schemas.microsoft.com/office/drawing/2014/main" id="{A6D2BF7E-B3E2-4B49-AF7E-EA10DE413BF6}"/>
              </a:ext>
            </a:extLst>
          </p:cNvPr>
          <p:cNvSpPr>
            <a:spLocks noGrp="1"/>
          </p:cNvSpPr>
          <p:nvPr>
            <p:ph idx="1"/>
          </p:nvPr>
        </p:nvSpPr>
        <p:spPr>
          <a:xfrm>
            <a:off x="838200" y="1690688"/>
            <a:ext cx="11041743" cy="4935083"/>
          </a:xfrm>
        </p:spPr>
        <p:txBody>
          <a:bodyPr>
            <a:normAutofit/>
          </a:bodyPr>
          <a:lstStyle/>
          <a:p>
            <a:pPr algn="just">
              <a:lnSpc>
                <a:spcPct val="150000"/>
              </a:lnSpc>
              <a:spcBef>
                <a:spcPts val="600"/>
              </a:spcBef>
              <a:tabLst>
                <a:tab pos="266700" algn="l"/>
              </a:tabLst>
            </a:pPr>
            <a:r>
              <a:rPr lang="en-US" altLang="zh-CN"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组：按子目标的新鲜性排序</a:t>
            </a:r>
            <a:endParaRPr lang="en-US" altLang="zh-CN" b="1" kern="1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00000"/>
              </a:lnSpc>
              <a:spcBef>
                <a:spcPts val="600"/>
              </a:spcBef>
              <a:buNone/>
              <a:tabLst>
                <a:tab pos="266700" algn="l"/>
              </a:tabLst>
            </a:pPr>
            <a:r>
              <a:rPr lang="zh-CN" altLang="zh-CN" sz="2400"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策略</a:t>
            </a:r>
            <a:r>
              <a:rPr lang="en-US" altLang="zh-CN" sz="2400" b="1" kern="100" dirty="0" err="1">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SC1</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：使用最新一层靠左边的子目标。该策略称为深度优先搜索策略，</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PROLOG</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语言就使用它。</a:t>
            </a:r>
            <a:endParaRPr lang="zh-CN"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lvl="0" indent="0" algn="just">
              <a:lnSpc>
                <a:spcPct val="100000"/>
              </a:lnSpc>
              <a:spcBef>
                <a:spcPts val="600"/>
              </a:spcBef>
              <a:buNone/>
              <a:tabLst>
                <a:tab pos="508635" algn="l"/>
              </a:tabLst>
            </a:pPr>
            <a:r>
              <a:rPr lang="zh-CN" altLang="zh-CN" sz="2400"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策略</a:t>
            </a:r>
            <a:r>
              <a:rPr lang="en-US" altLang="zh-CN" sz="2400" b="1" kern="100" dirty="0" err="1">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SC2</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：使用最旧的子目标。</a:t>
            </a:r>
            <a:endParaRPr lang="zh-CN"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25000"/>
              </a:lnSpc>
              <a:spcBef>
                <a:spcPts val="600"/>
              </a:spcBef>
              <a:buNone/>
              <a:tabLst>
                <a:tab pos="266700" algn="l"/>
              </a:tabLst>
            </a:pPr>
            <a:endParaRPr lang="en-US" altLang="zh-CN" sz="2400" b="1"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4" name="图片 23">
            <a:extLst>
              <a:ext uri="{FF2B5EF4-FFF2-40B4-BE49-F238E27FC236}">
                <a16:creationId xmlns:a16="http://schemas.microsoft.com/office/drawing/2014/main" id="{6D34664F-547B-443F-B5CB-DEBD6EB20D3A}"/>
              </a:ext>
            </a:extLst>
          </p:cNvPr>
          <p:cNvPicPr>
            <a:picLocks noChangeAspect="1"/>
          </p:cNvPicPr>
          <p:nvPr/>
        </p:nvPicPr>
        <p:blipFill rotWithShape="1">
          <a:blip r:embed="rId3"/>
          <a:srcRect l="13330" t="5337" r="28138" b="9251"/>
          <a:stretch/>
        </p:blipFill>
        <p:spPr>
          <a:xfrm>
            <a:off x="7398657" y="3024110"/>
            <a:ext cx="4219274" cy="3601661"/>
          </a:xfrm>
          <a:prstGeom prst="rect">
            <a:avLst/>
          </a:prstGeom>
        </p:spPr>
      </p:pic>
      <p:sp>
        <p:nvSpPr>
          <p:cNvPr id="26" name="文本框 25">
            <a:extLst>
              <a:ext uri="{FF2B5EF4-FFF2-40B4-BE49-F238E27FC236}">
                <a16:creationId xmlns:a16="http://schemas.microsoft.com/office/drawing/2014/main" id="{D1747568-2466-4DA1-A8B2-407A15C37D9E}"/>
              </a:ext>
            </a:extLst>
          </p:cNvPr>
          <p:cNvSpPr txBox="1"/>
          <p:nvPr/>
        </p:nvSpPr>
        <p:spPr>
          <a:xfrm>
            <a:off x="783771" y="3949418"/>
            <a:ext cx="6487886" cy="1200329"/>
          </a:xfrm>
          <a:prstGeom prst="rect">
            <a:avLst/>
          </a:prstGeom>
          <a:solidFill>
            <a:schemeClr val="accent5">
              <a:lumMod val="20000"/>
              <a:lumOff val="80000"/>
            </a:schemeClr>
          </a:solidFill>
          <a:ln>
            <a:solidFill>
              <a:schemeClr val="accent5">
                <a:lumMod val="75000"/>
              </a:schemeClr>
            </a:solidFill>
          </a:ln>
        </p:spPr>
        <p:txBody>
          <a:bodyPr wrap="square">
            <a:spAutoFit/>
          </a:bodyPr>
          <a:lstStyle/>
          <a:p>
            <a:pPr algn="just"/>
            <a:r>
              <a:rPr lang="en-US" altLang="zh-CN" sz="2400" b="1" kern="100" dirty="0" err="1">
                <a:effectLst/>
                <a:latin typeface="Times New Roman" panose="02020603050405020304" pitchFamily="18" charset="0"/>
                <a:ea typeface="微软雅黑" panose="020B0503020204020204" pitchFamily="34" charset="-122"/>
                <a:cs typeface="Times New Roman" panose="02020603050405020304" pitchFamily="18" charset="0"/>
              </a:rPr>
              <a:t>SC1</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有时</a:t>
            </a:r>
            <a:r>
              <a:rPr lang="zh-CN" altLang="zh-CN" sz="24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效率较高</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，但好犯“</a:t>
            </a:r>
            <a:r>
              <a:rPr lang="zh-CN" altLang="zh-CN" sz="24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钻牛</a:t>
            </a:r>
            <a:r>
              <a:rPr lang="zh-CN" altLang="en-US" sz="24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角</a:t>
            </a:r>
            <a:r>
              <a:rPr lang="zh-CN" altLang="zh-CN" sz="24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尖</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”的毛病，即有时会陷入“无穷”推理，以致虽有答案而不能求得。</a:t>
            </a:r>
            <a:endParaRPr lang="zh-CN"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 name="文本框 27">
            <a:extLst>
              <a:ext uri="{FF2B5EF4-FFF2-40B4-BE49-F238E27FC236}">
                <a16:creationId xmlns:a16="http://schemas.microsoft.com/office/drawing/2014/main" id="{605757C2-6D17-43E9-8FB0-53B94ACEF90A}"/>
              </a:ext>
            </a:extLst>
          </p:cNvPr>
          <p:cNvSpPr txBox="1"/>
          <p:nvPr/>
        </p:nvSpPr>
        <p:spPr>
          <a:xfrm>
            <a:off x="747485" y="5425442"/>
            <a:ext cx="6560457" cy="1200329"/>
          </a:xfrm>
          <a:prstGeom prst="rect">
            <a:avLst/>
          </a:prstGeom>
          <a:solidFill>
            <a:schemeClr val="accent5">
              <a:lumMod val="20000"/>
              <a:lumOff val="80000"/>
            </a:schemeClr>
          </a:solidFill>
          <a:ln>
            <a:solidFill>
              <a:schemeClr val="accent5">
                <a:lumMod val="75000"/>
              </a:schemeClr>
            </a:solidFill>
          </a:ln>
        </p:spPr>
        <p:txBody>
          <a:bodyPr wrap="square">
            <a:spAutoFit/>
          </a:bodyPr>
          <a:lstStyle/>
          <a:p>
            <a:pPr algn="just"/>
            <a:r>
              <a:rPr lang="en-US" altLang="zh-CN" sz="2400" b="1" kern="100" dirty="0" err="1">
                <a:effectLst/>
                <a:latin typeface="Times New Roman" panose="02020603050405020304" pitchFamily="18" charset="0"/>
                <a:ea typeface="微软雅黑" panose="020B0503020204020204" pitchFamily="34" charset="-122"/>
                <a:cs typeface="Times New Roman" panose="02020603050405020304" pitchFamily="18" charset="0"/>
              </a:rPr>
              <a:t>SC2</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的优点是只要答案存在，它就一定</a:t>
            </a:r>
            <a:r>
              <a:rPr lang="zh-CN" altLang="zh-CN" sz="24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在有限步内把它求出来</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。缺点：它每一步都要</a:t>
            </a:r>
            <a:r>
              <a:rPr lang="zh-CN" altLang="zh-CN" sz="24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穷尽一切可能</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，可能会膨胀很快，造成所谓组合爆炸</a:t>
            </a:r>
            <a:r>
              <a:rPr lang="zh-CN" altLang="zh-CN" sz="2400" b="1" kern="100" dirty="0">
                <a:effectLst/>
                <a:latin typeface="黑体" panose="02010609060101010101" pitchFamily="49" charset="-122"/>
                <a:ea typeface="黑体" panose="02010609060101010101" pitchFamily="49" charset="-122"/>
              </a:rPr>
              <a:t>。</a:t>
            </a:r>
            <a:endParaRPr lang="zh-CN" altLang="zh-CN" sz="1400" kern="100" dirty="0">
              <a:effectLst/>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969D7DC4-F1A4-438B-B52A-74229F7E9370}"/>
              </a:ext>
            </a:extLst>
          </p:cNvPr>
          <p:cNvSpPr txBox="1"/>
          <p:nvPr/>
        </p:nvSpPr>
        <p:spPr>
          <a:xfrm>
            <a:off x="8919608" y="1027906"/>
            <a:ext cx="1827744" cy="1323439"/>
          </a:xfrm>
          <a:prstGeom prst="rect">
            <a:avLst/>
          </a:prstGeom>
          <a:solidFill>
            <a:schemeClr val="accent6">
              <a:lumMod val="20000"/>
              <a:lumOff val="80000"/>
            </a:schemeClr>
          </a:solidFill>
        </p:spPr>
        <p:txBody>
          <a:bodyPr wrap="none" rtlCol="0">
            <a:spAutoFit/>
          </a:bodyPr>
          <a:lstStyle/>
          <a:p>
            <a:r>
              <a:rPr lang="en-US" altLang="zh-CN" sz="2000" b="1" dirty="0" err="1">
                <a:latin typeface="Times New Roman" panose="02020603050405020304" pitchFamily="18" charset="0"/>
                <a:cs typeface="Times New Roman" panose="02020603050405020304" pitchFamily="18" charset="0"/>
              </a:rPr>
              <a:t>M→V</a:t>
            </a:r>
            <a:endParaRPr lang="en-US" altLang="zh-CN" sz="2000" b="1"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N →V</a:t>
            </a:r>
          </a:p>
          <a:p>
            <a:r>
              <a:rPr lang="en-US" altLang="zh-CN" sz="2000" b="1" dirty="0">
                <a:latin typeface="Times New Roman" panose="02020603050405020304" pitchFamily="18" charset="0"/>
                <a:cs typeface="Times New Roman" panose="02020603050405020304" pitchFamily="18" charset="0"/>
              </a:rPr>
              <a:t>U∨ V →A</a:t>
            </a:r>
          </a:p>
          <a:p>
            <a:r>
              <a:rPr lang="en-US" altLang="zh-CN" sz="2000" b="1" dirty="0" err="1">
                <a:latin typeface="Times New Roman" panose="02020603050405020304" pitchFamily="18" charset="0"/>
                <a:cs typeface="Times New Roman" panose="02020603050405020304" pitchFamily="18" charset="0"/>
              </a:rPr>
              <a:t>A∧B</a:t>
            </a:r>
            <a:r>
              <a:rPr lang="en-US" altLang="zh-CN" sz="2000" b="1" dirty="0">
                <a:latin typeface="Times New Roman" panose="02020603050405020304" pitchFamily="18" charset="0"/>
                <a:cs typeface="Times New Roman" panose="02020603050405020304" pitchFamily="18" charset="0"/>
              </a:rPr>
              <a:t> ∧C →H</a:t>
            </a:r>
            <a:endParaRPr lang="zh-CN"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486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7D15252C-A3C0-417F-888B-E0FC335BB0E8}"/>
              </a:ext>
            </a:extLst>
          </p:cNvPr>
          <p:cNvSpPr>
            <a:spLocks noGrp="1"/>
          </p:cNvSpPr>
          <p:nvPr>
            <p:ph type="title"/>
          </p:nvPr>
        </p:nvSpPr>
        <p:spPr>
          <a:xfrm>
            <a:off x="838200" y="365125"/>
            <a:ext cx="10515600" cy="1325563"/>
          </a:xfrm>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5</a:t>
            </a:r>
            <a:r>
              <a:rPr lang="zh-CN" altLang="en-US" sz="4400" b="1" dirty="0">
                <a:solidFill>
                  <a:srgbClr val="0000FF"/>
                </a:solidFill>
                <a:effectLst/>
                <a:latin typeface="宋体" panose="02010600030101010101" pitchFamily="2" charset="-122"/>
                <a:ea typeface="宋体" panose="02010600030101010101" pitchFamily="2" charset="-122"/>
              </a:rPr>
              <a:t>．</a:t>
            </a:r>
            <a:r>
              <a:rPr lang="zh-CN" altLang="en-US" sz="4400" b="1" dirty="0">
                <a:solidFill>
                  <a:srgbClr val="0000FF"/>
                </a:solidFill>
                <a:effectLst/>
                <a:latin typeface="黑体" panose="02010609060101010101" pitchFamily="49" charset="-122"/>
                <a:ea typeface="黑体" panose="02010609060101010101" pitchFamily="49" charset="-122"/>
              </a:rPr>
              <a:t>匹配冲突消解</a:t>
            </a:r>
            <a:endParaRPr lang="zh-CN" altLang="en-US" dirty="0">
              <a:solidFill>
                <a:srgbClr val="C00000"/>
              </a:solidFill>
              <a:latin typeface="黑体" panose="02010609060101010101" pitchFamily="49" charset="-122"/>
              <a:ea typeface="黑体" panose="02010609060101010101" pitchFamily="49" charset="-122"/>
            </a:endParaRPr>
          </a:p>
        </p:txBody>
      </p:sp>
      <p:sp>
        <p:nvSpPr>
          <p:cNvPr id="7" name="内容占位符 2">
            <a:extLst>
              <a:ext uri="{FF2B5EF4-FFF2-40B4-BE49-F238E27FC236}">
                <a16:creationId xmlns:a16="http://schemas.microsoft.com/office/drawing/2014/main" id="{A6D2BF7E-B3E2-4B49-AF7E-EA10DE413BF6}"/>
              </a:ext>
            </a:extLst>
          </p:cNvPr>
          <p:cNvSpPr>
            <a:spLocks noGrp="1"/>
          </p:cNvSpPr>
          <p:nvPr>
            <p:ph idx="1"/>
          </p:nvPr>
        </p:nvSpPr>
        <p:spPr>
          <a:xfrm>
            <a:off x="858493" y="1579563"/>
            <a:ext cx="11041743" cy="4935083"/>
          </a:xfrm>
        </p:spPr>
        <p:txBody>
          <a:bodyPr>
            <a:normAutofit/>
          </a:bodyPr>
          <a:lstStyle/>
          <a:p>
            <a:pPr algn="just">
              <a:lnSpc>
                <a:spcPct val="150000"/>
              </a:lnSpc>
              <a:spcBef>
                <a:spcPts val="600"/>
              </a:spcBef>
              <a:tabLst>
                <a:tab pos="266700" algn="l"/>
              </a:tabLst>
            </a:pPr>
            <a:r>
              <a:rPr lang="en-US" altLang="zh-CN"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组：按匹配程度排序</a:t>
            </a:r>
            <a:endParaRPr lang="en-US" altLang="zh-CN" b="1" kern="1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25000"/>
              </a:lnSpc>
              <a:spcBef>
                <a:spcPts val="600"/>
              </a:spcBef>
              <a:buNone/>
              <a:tabLst>
                <a:tab pos="266700" algn="l"/>
              </a:tabLst>
            </a:pPr>
            <a:r>
              <a:rPr lang="zh-CN" altLang="en-US" sz="2400"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策略</a:t>
            </a:r>
            <a:r>
              <a:rPr lang="en-US" altLang="zh-CN" sz="2400" b="1" kern="100" dirty="0" err="1">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SD1</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按产生式左部中</a:t>
            </a:r>
            <a:r>
              <a:rPr lang="zh-CN" altLang="en-US" sz="24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条件成立的多少</a:t>
            </a:r>
            <a:r>
              <a:rPr lang="zh-CN" altLang="en-US"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排序</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25000"/>
              </a:lnSpc>
              <a:spcBef>
                <a:spcPts val="600"/>
              </a:spcBef>
              <a:buNone/>
              <a:tabLst>
                <a:tab pos="266700" algn="l"/>
              </a:tabLst>
            </a:pPr>
            <a:endParaRPr lang="en-US" altLang="zh-CN" sz="2400" b="1"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77E7A8FF-EABA-402A-BFA8-9D7295FB1663}"/>
              </a:ext>
            </a:extLst>
          </p:cNvPr>
          <p:cNvPicPr>
            <a:picLocks noChangeAspect="1"/>
          </p:cNvPicPr>
          <p:nvPr/>
        </p:nvPicPr>
        <p:blipFill>
          <a:blip r:embed="rId3"/>
          <a:stretch>
            <a:fillRect/>
          </a:stretch>
        </p:blipFill>
        <p:spPr>
          <a:xfrm>
            <a:off x="838200" y="3297364"/>
            <a:ext cx="5344245" cy="2036635"/>
          </a:xfrm>
          <a:prstGeom prst="rect">
            <a:avLst/>
          </a:prstGeom>
        </p:spPr>
      </p:pic>
      <p:sp>
        <p:nvSpPr>
          <p:cNvPr id="4" name="矩形: 圆角 3">
            <a:extLst>
              <a:ext uri="{FF2B5EF4-FFF2-40B4-BE49-F238E27FC236}">
                <a16:creationId xmlns:a16="http://schemas.microsoft.com/office/drawing/2014/main" id="{68DF8E31-48F7-4023-AFE3-FCAC9C15671A}"/>
              </a:ext>
            </a:extLst>
          </p:cNvPr>
          <p:cNvSpPr/>
          <p:nvPr/>
        </p:nvSpPr>
        <p:spPr>
          <a:xfrm>
            <a:off x="936171" y="3297364"/>
            <a:ext cx="2960915" cy="505379"/>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a:extLst>
              <a:ext uri="{FF2B5EF4-FFF2-40B4-BE49-F238E27FC236}">
                <a16:creationId xmlns:a16="http://schemas.microsoft.com/office/drawing/2014/main" id="{34AF4423-0258-4641-B6A4-EDCA37B86EEA}"/>
              </a:ext>
            </a:extLst>
          </p:cNvPr>
          <p:cNvCxnSpPr/>
          <p:nvPr/>
        </p:nvCxnSpPr>
        <p:spPr>
          <a:xfrm flipV="1">
            <a:off x="515257" y="3802743"/>
            <a:ext cx="478972" cy="1081314"/>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D900C7E-D8AD-4C12-ADA8-0F4A00EC2FF7}"/>
              </a:ext>
            </a:extLst>
          </p:cNvPr>
          <p:cNvSpPr txBox="1"/>
          <p:nvPr/>
        </p:nvSpPr>
        <p:spPr>
          <a:xfrm>
            <a:off x="194010" y="4927771"/>
            <a:ext cx="800219" cy="461665"/>
          </a:xfrm>
          <a:prstGeom prst="rect">
            <a:avLst/>
          </a:prstGeom>
          <a:solidFill>
            <a:schemeClr val="accent1">
              <a:lumMod val="20000"/>
              <a:lumOff val="80000"/>
            </a:schemeClr>
          </a:solidFill>
        </p:spPr>
        <p:txBody>
          <a:bodyPr wrap="non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与式</a:t>
            </a:r>
          </a:p>
        </p:txBody>
      </p:sp>
      <p:sp>
        <p:nvSpPr>
          <p:cNvPr id="14" name="文本框 13">
            <a:extLst>
              <a:ext uri="{FF2B5EF4-FFF2-40B4-BE49-F238E27FC236}">
                <a16:creationId xmlns:a16="http://schemas.microsoft.com/office/drawing/2014/main" id="{3507A28E-409F-4215-BEB2-5012840FD757}"/>
              </a:ext>
            </a:extLst>
          </p:cNvPr>
          <p:cNvSpPr txBox="1"/>
          <p:nvPr/>
        </p:nvSpPr>
        <p:spPr>
          <a:xfrm>
            <a:off x="1204685" y="5434847"/>
            <a:ext cx="2329543" cy="461665"/>
          </a:xfrm>
          <a:prstGeom prst="rect">
            <a:avLst/>
          </a:prstGeom>
          <a:solidFill>
            <a:schemeClr val="accent6">
              <a:lumMod val="20000"/>
              <a:lumOff val="80000"/>
            </a:schemeClr>
          </a:solidFill>
        </p:spPr>
        <p:txBody>
          <a:bodyPr wrap="square">
            <a:spAutoFit/>
          </a:bodyPr>
          <a:lstStyle/>
          <a:p>
            <a:r>
              <a:rPr lang="zh-CN" altLang="zh-CN" sz="2400" b="1" kern="100" dirty="0">
                <a:effectLst/>
                <a:latin typeface="Times New Roman" panose="02020603050405020304" pitchFamily="18" charset="0"/>
                <a:ea typeface="黑体" panose="02010609060101010101" pitchFamily="49" charset="-122"/>
              </a:rPr>
              <a:t>共有</a:t>
            </a:r>
            <a:r>
              <a:rPr lang="en-US" altLang="zh-CN" sz="2400" b="1" kern="100" dirty="0">
                <a:effectLst/>
                <a:latin typeface="Times New Roman" panose="02020603050405020304" pitchFamily="18" charset="0"/>
                <a:ea typeface="黑体" panose="02010609060101010101" pitchFamily="49" charset="-122"/>
              </a:rPr>
              <a:t>m </a:t>
            </a:r>
            <a:r>
              <a:rPr lang="zh-CN" altLang="zh-CN" sz="2400" b="1" kern="100" dirty="0">
                <a:effectLst/>
                <a:latin typeface="Times New Roman" panose="02020603050405020304" pitchFamily="18" charset="0"/>
                <a:ea typeface="黑体" panose="02010609060101010101" pitchFamily="49" charset="-122"/>
              </a:rPr>
              <a:t>个与式</a:t>
            </a:r>
            <a:endParaRPr lang="zh-CN" altLang="en-US" sz="2400" dirty="0"/>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A30163DA-B693-4FB6-9387-29899692A7E1}"/>
                  </a:ext>
                </a:extLst>
              </p:cNvPr>
              <p:cNvSpPr txBox="1"/>
              <p:nvPr/>
            </p:nvSpPr>
            <p:spPr>
              <a:xfrm>
                <a:off x="6379365" y="2976691"/>
                <a:ext cx="5598549" cy="1274580"/>
              </a:xfrm>
              <a:prstGeom prst="rect">
                <a:avLst/>
              </a:prstGeom>
              <a:solidFill>
                <a:schemeClr val="accent6">
                  <a:lumMod val="20000"/>
                  <a:lumOff val="80000"/>
                </a:schemeClr>
              </a:solidFill>
            </p:spPr>
            <p:txBody>
              <a:bodyPr wrap="square">
                <a:spAutoFit/>
              </a:bodyPr>
              <a:lstStyle/>
              <a:p>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有一组数据</a:t>
                </a:r>
                <a14:m>
                  <m:oMath xmlns:m="http://schemas.openxmlformats.org/officeDocument/2006/math">
                    <m:sSubSup>
                      <m:sSubSupPr>
                        <m:ctrlPr>
                          <a:rPr lang="en-US" altLang="zh-CN" sz="2400" b="1" i="1" dirty="0"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2400" b="1" i="1" dirty="0"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𝑨</m:t>
                        </m:r>
                      </m:e>
                      <m:sub>
                        <m:r>
                          <a:rPr lang="en-US" altLang="zh-CN" sz="2400" b="1" i="1" dirty="0"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𝒊𝒋</m:t>
                        </m:r>
                      </m:sub>
                      <m:sup>
                        <m:r>
                          <a:rPr lang="en-US" altLang="zh-CN" sz="2400" b="1" i="1" dirty="0"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sup>
                    </m:sSubSup>
                  </m:oMath>
                </a14:m>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能与</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产生式的左部匹配，即对每个</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，在第</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个与式中有</a:t>
                </a:r>
                <a:r>
                  <a:rPr lang="en-US" altLang="zh-CN" sz="2400" b="1" i="1" kern="100" dirty="0" err="1">
                    <a:effectLst/>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400" b="1" i="1" kern="100" baseline="-25000" dirty="0" err="1">
                    <a:effectLst/>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kern="100" dirty="0" err="1">
                    <a:effectLst/>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400" b="1" i="1" kern="100" baseline="-25000" dirty="0" err="1">
                    <a:effectLst/>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kern="100" dirty="0" err="1">
                    <a:effectLst/>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sz="2400" b="1" i="1" kern="100" baseline="-25000" dirty="0" err="1">
                    <a:effectLst/>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）个或式匹配成功。</a:t>
                </a:r>
              </a:p>
            </p:txBody>
          </p:sp>
        </mc:Choice>
        <mc:Fallback xmlns="">
          <p:sp>
            <p:nvSpPr>
              <p:cNvPr id="21" name="文本框 20">
                <a:extLst>
                  <a:ext uri="{FF2B5EF4-FFF2-40B4-BE49-F238E27FC236}">
                    <a16:creationId xmlns:a16="http://schemas.microsoft.com/office/drawing/2014/main" id="{A30163DA-B693-4FB6-9387-29899692A7E1}"/>
                  </a:ext>
                </a:extLst>
              </p:cNvPr>
              <p:cNvSpPr txBox="1">
                <a:spLocks noRot="1" noChangeAspect="1" noMove="1" noResize="1" noEditPoints="1" noAdjustHandles="1" noChangeArrowheads="1" noChangeShapeType="1" noTextEdit="1"/>
              </p:cNvSpPr>
              <p:nvPr/>
            </p:nvSpPr>
            <p:spPr>
              <a:xfrm>
                <a:off x="6379365" y="2976691"/>
                <a:ext cx="5598549" cy="1274580"/>
              </a:xfrm>
              <a:prstGeom prst="rect">
                <a:avLst/>
              </a:prstGeom>
              <a:blipFill>
                <a:blip r:embed="rId4"/>
                <a:stretch>
                  <a:fillRect l="-1632" t="-3828" r="-544" b="-81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8D4901EA-263D-4DB3-8D23-319D42FE40E9}"/>
                  </a:ext>
                </a:extLst>
              </p:cNvPr>
              <p:cNvSpPr txBox="1"/>
              <p:nvPr/>
            </p:nvSpPr>
            <p:spPr>
              <a:xfrm>
                <a:off x="6379364" y="4312587"/>
                <a:ext cx="5717791" cy="1246431"/>
              </a:xfrm>
              <a:prstGeom prst="rect">
                <a:avLst/>
              </a:prstGeom>
              <a:solidFill>
                <a:schemeClr val="accent6">
                  <a:lumMod val="20000"/>
                  <a:lumOff val="80000"/>
                </a:schemeClr>
              </a:solidFill>
            </p:spPr>
            <p:txBody>
              <a:bodyPr wrap="square">
                <a:spAutoFit/>
              </a:bodyPr>
              <a:lstStyle/>
              <a:p>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还有另一组数据</a:t>
                </a:r>
                <a14:m>
                  <m:oMath xmlns:m="http://schemas.openxmlformats.org/officeDocument/2006/math">
                    <m:sSubSup>
                      <m:sSubSupPr>
                        <m:ctrlPr>
                          <a:rPr lang="en-US" altLang="zh-CN" sz="2400" b="1" i="1" dirty="0"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2400" b="1" i="1" dirty="0"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𝑨</m:t>
                        </m:r>
                      </m:e>
                      <m:sub>
                        <m:r>
                          <a:rPr lang="en-US" altLang="zh-CN" sz="2400" b="1" i="1" dirty="0"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𝒊𝒋</m:t>
                        </m:r>
                      </m:sub>
                      <m:sup>
                        <m:r>
                          <a:rPr lang="en-US" altLang="zh-CN" sz="2400" b="1" i="1" dirty="0"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sup>
                    </m:sSubSup>
                  </m:oMath>
                </a14:m>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也能与产生式</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之左部匹配，即对每个</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，在第</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个与式中有</a:t>
                </a:r>
                <a:r>
                  <a:rPr lang="en-US" altLang="zh-CN" sz="2400" b="1" i="1" kern="100" dirty="0">
                    <a:effectLst/>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b="1" i="1" kern="100" baseline="-25000" dirty="0">
                    <a:effectLst/>
                    <a:latin typeface="Times New Roman" panose="02020603050405020304" pitchFamily="18" charset="0"/>
                    <a:ea typeface="微软雅黑" panose="020B0503020204020204" pitchFamily="34" charset="-122"/>
                    <a:cs typeface="Times New Roman" panose="02020603050405020304" pitchFamily="18" charset="0"/>
                  </a:rPr>
                  <a:t>k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kern="100" dirty="0" err="1">
                    <a:effectLst/>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b="1" i="1" kern="100" baseline="-25000" dirty="0" err="1">
                    <a:effectLst/>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kern="100" dirty="0" err="1">
                    <a:effectLst/>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sz="2400" b="1" i="1" kern="100" baseline="-25000" dirty="0" err="1">
                    <a:effectLst/>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个或式被匹配成功。</a:t>
                </a:r>
              </a:p>
            </p:txBody>
          </p:sp>
        </mc:Choice>
        <mc:Fallback xmlns="">
          <p:sp>
            <p:nvSpPr>
              <p:cNvPr id="23" name="文本框 22">
                <a:extLst>
                  <a:ext uri="{FF2B5EF4-FFF2-40B4-BE49-F238E27FC236}">
                    <a16:creationId xmlns:a16="http://schemas.microsoft.com/office/drawing/2014/main" id="{8D4901EA-263D-4DB3-8D23-319D42FE40E9}"/>
                  </a:ext>
                </a:extLst>
              </p:cNvPr>
              <p:cNvSpPr txBox="1">
                <a:spLocks noRot="1" noChangeAspect="1" noMove="1" noResize="1" noEditPoints="1" noAdjustHandles="1" noChangeArrowheads="1" noChangeShapeType="1" noTextEdit="1"/>
              </p:cNvSpPr>
              <p:nvPr/>
            </p:nvSpPr>
            <p:spPr>
              <a:xfrm>
                <a:off x="6379364" y="4312587"/>
                <a:ext cx="5717791" cy="1246431"/>
              </a:xfrm>
              <a:prstGeom prst="rect">
                <a:avLst/>
              </a:prstGeom>
              <a:blipFill>
                <a:blip r:embed="rId5"/>
                <a:stretch>
                  <a:fillRect l="-1599" t="-3902" r="-533" b="-102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7302F7DF-94D1-4CDA-876C-0F1F422DBAF3}"/>
                  </a:ext>
                </a:extLst>
              </p:cNvPr>
              <p:cNvSpPr txBox="1"/>
              <p:nvPr/>
            </p:nvSpPr>
            <p:spPr>
              <a:xfrm>
                <a:off x="6429443" y="5661878"/>
                <a:ext cx="5717791" cy="923201"/>
              </a:xfrm>
              <a:prstGeom prst="rect">
                <a:avLst/>
              </a:prstGeom>
              <a:solidFill>
                <a:schemeClr val="accent5">
                  <a:lumMod val="20000"/>
                  <a:lumOff val="80000"/>
                </a:schemeClr>
              </a:solidFill>
            </p:spPr>
            <p:txBody>
              <a:bodyPr wrap="square">
                <a:spAutoFit/>
              </a:bodyPr>
              <a:lstStyle/>
              <a:p>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若对于每个</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都有</a:t>
                </a:r>
                <a:r>
                  <a:rPr lang="en-US" altLang="zh-CN" sz="2400" b="1" i="1" kern="100" dirty="0" err="1">
                    <a:effectLst/>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400" b="1" i="1" kern="100" baseline="-25000" dirty="0" err="1">
                    <a:effectLst/>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kern="100" baseline="-250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kern="100" dirty="0">
                    <a:effectLst/>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b="1" i="1" kern="100" baseline="-25000" dirty="0">
                    <a:effectLst/>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kern="100" baseline="-250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，我们就说</a:t>
                </a:r>
                <a14:m>
                  <m:oMath xmlns:m="http://schemas.openxmlformats.org/officeDocument/2006/math">
                    <m:sSubSup>
                      <m:sSubSupPr>
                        <m:ctrlPr>
                          <a:rPr lang="en-US" altLang="zh-CN" sz="2400" b="1" i="1" dirty="0"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2400" b="1" i="1" dirty="0"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𝑨</m:t>
                        </m:r>
                      </m:e>
                      <m:sub>
                        <m:r>
                          <a:rPr lang="en-US" altLang="zh-CN" sz="2400" b="1" i="1" dirty="0"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𝒊𝒋</m:t>
                        </m:r>
                      </m:sub>
                      <m:sup>
                        <m:r>
                          <a:rPr lang="en-US" altLang="zh-CN" sz="2400" b="1" i="1" dirty="0"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sup>
                    </m:sSubSup>
                  </m:oMath>
                </a14:m>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的匹配成功度高，并优先选取</a:t>
                </a:r>
                <a14:m>
                  <m:oMath xmlns:m="http://schemas.openxmlformats.org/officeDocument/2006/math">
                    <m:sSubSup>
                      <m:sSubSupPr>
                        <m:ctrlPr>
                          <a:rPr lang="en-US" altLang="zh-CN" sz="2400" b="1" i="1" dirty="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2400" b="1" i="1" dirty="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𝑨</m:t>
                        </m:r>
                      </m:e>
                      <m:sub>
                        <m:r>
                          <a:rPr lang="en-US" altLang="zh-CN" sz="2400" b="1" i="1" dirty="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𝒊𝒋</m:t>
                        </m:r>
                      </m:sub>
                      <m:sup>
                        <m:r>
                          <a:rPr lang="en-US" altLang="zh-CN" sz="2400" b="1" i="1" dirty="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sup>
                    </m:sSubSup>
                  </m:oMath>
                </a14:m>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进行匹配。</a:t>
                </a:r>
              </a:p>
            </p:txBody>
          </p:sp>
        </mc:Choice>
        <mc:Fallback xmlns="">
          <p:sp>
            <p:nvSpPr>
              <p:cNvPr id="25" name="文本框 24">
                <a:extLst>
                  <a:ext uri="{FF2B5EF4-FFF2-40B4-BE49-F238E27FC236}">
                    <a16:creationId xmlns:a16="http://schemas.microsoft.com/office/drawing/2014/main" id="{7302F7DF-94D1-4CDA-876C-0F1F422DBAF3}"/>
                  </a:ext>
                </a:extLst>
              </p:cNvPr>
              <p:cNvSpPr txBox="1">
                <a:spLocks noRot="1" noChangeAspect="1" noMove="1" noResize="1" noEditPoints="1" noAdjustHandles="1" noChangeArrowheads="1" noChangeShapeType="1" noTextEdit="1"/>
              </p:cNvSpPr>
              <p:nvPr/>
            </p:nvSpPr>
            <p:spPr>
              <a:xfrm>
                <a:off x="6429443" y="5661878"/>
                <a:ext cx="5717791" cy="923201"/>
              </a:xfrm>
              <a:prstGeom prst="rect">
                <a:avLst/>
              </a:prstGeom>
              <a:blipFill>
                <a:blip r:embed="rId6"/>
                <a:stretch>
                  <a:fillRect l="-1706" t="-5298" r="-6930" b="-92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729705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7D15252C-A3C0-417F-888B-E0FC335BB0E8}"/>
              </a:ext>
            </a:extLst>
          </p:cNvPr>
          <p:cNvSpPr>
            <a:spLocks noGrp="1"/>
          </p:cNvSpPr>
          <p:nvPr>
            <p:ph type="title"/>
          </p:nvPr>
        </p:nvSpPr>
        <p:spPr>
          <a:xfrm>
            <a:off x="838200" y="365125"/>
            <a:ext cx="10515600" cy="1325563"/>
          </a:xfrm>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5</a:t>
            </a:r>
            <a:r>
              <a:rPr lang="zh-CN" altLang="en-US" sz="4400" b="1" dirty="0">
                <a:solidFill>
                  <a:srgbClr val="0000FF"/>
                </a:solidFill>
                <a:effectLst/>
                <a:latin typeface="宋体" panose="02010600030101010101" pitchFamily="2" charset="-122"/>
                <a:ea typeface="宋体" panose="02010600030101010101" pitchFamily="2" charset="-122"/>
              </a:rPr>
              <a:t>．</a:t>
            </a:r>
            <a:r>
              <a:rPr lang="zh-CN" altLang="en-US" sz="4400" b="1" dirty="0">
                <a:solidFill>
                  <a:srgbClr val="0000FF"/>
                </a:solidFill>
                <a:effectLst/>
                <a:latin typeface="黑体" panose="02010609060101010101" pitchFamily="49" charset="-122"/>
                <a:ea typeface="黑体" panose="02010609060101010101" pitchFamily="49" charset="-122"/>
              </a:rPr>
              <a:t>匹配冲突消解</a:t>
            </a:r>
            <a:endParaRPr lang="zh-CN" altLang="en-US" dirty="0">
              <a:solidFill>
                <a:srgbClr val="C00000"/>
              </a:solidFill>
              <a:latin typeface="黑体" panose="02010609060101010101" pitchFamily="49" charset="-122"/>
              <a:ea typeface="黑体" panose="02010609060101010101" pitchFamily="49" charset="-122"/>
            </a:endParaRPr>
          </a:p>
        </p:txBody>
      </p:sp>
      <p:sp>
        <p:nvSpPr>
          <p:cNvPr id="7" name="内容占位符 2">
            <a:extLst>
              <a:ext uri="{FF2B5EF4-FFF2-40B4-BE49-F238E27FC236}">
                <a16:creationId xmlns:a16="http://schemas.microsoft.com/office/drawing/2014/main" id="{A6D2BF7E-B3E2-4B49-AF7E-EA10DE413BF6}"/>
              </a:ext>
            </a:extLst>
          </p:cNvPr>
          <p:cNvSpPr>
            <a:spLocks noGrp="1"/>
          </p:cNvSpPr>
          <p:nvPr>
            <p:ph idx="1"/>
          </p:nvPr>
        </p:nvSpPr>
        <p:spPr>
          <a:xfrm>
            <a:off x="858493" y="1579563"/>
            <a:ext cx="11041743" cy="4935083"/>
          </a:xfrm>
        </p:spPr>
        <p:txBody>
          <a:bodyPr>
            <a:normAutofit/>
          </a:bodyPr>
          <a:lstStyle/>
          <a:p>
            <a:pPr algn="just">
              <a:lnSpc>
                <a:spcPct val="150000"/>
              </a:lnSpc>
              <a:spcBef>
                <a:spcPts val="600"/>
              </a:spcBef>
              <a:tabLst>
                <a:tab pos="266700" algn="l"/>
              </a:tabLst>
            </a:pPr>
            <a:r>
              <a:rPr lang="en-US" altLang="zh-CN"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组：按匹配程度排序</a:t>
            </a:r>
            <a:endParaRPr lang="en-US" altLang="zh-CN" b="1" kern="1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25000"/>
              </a:lnSpc>
              <a:spcBef>
                <a:spcPts val="600"/>
              </a:spcBef>
              <a:buNone/>
              <a:tabLst>
                <a:tab pos="266700" algn="l"/>
              </a:tabLst>
            </a:pPr>
            <a:r>
              <a:rPr lang="zh-CN" altLang="en-US" sz="2400"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策略</a:t>
            </a:r>
            <a:r>
              <a:rPr lang="en-US" altLang="zh-CN" sz="2400" b="1" kern="100" dirty="0" err="1">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SD2</a:t>
            </a:r>
            <a:r>
              <a:rPr lang="zh-CN" altLang="en-US"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：在用加权（这里指充分性权）方法进行条件匹配时，本策略优先选择匹配后的</a:t>
            </a:r>
            <a:r>
              <a:rPr lang="zh-CN" altLang="en-US" sz="24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总权数大</a:t>
            </a:r>
            <a:r>
              <a:rPr lang="zh-CN" altLang="en-US"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的产生式和数据组。</a:t>
            </a:r>
            <a:endPar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25000"/>
              </a:lnSpc>
              <a:spcBef>
                <a:spcPts val="600"/>
              </a:spcBef>
              <a:buNone/>
              <a:tabLst>
                <a:tab pos="266700" algn="l"/>
              </a:tabLst>
            </a:pPr>
            <a:r>
              <a:rPr lang="zh-CN" altLang="en-US" sz="2400"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策略</a:t>
            </a:r>
            <a:r>
              <a:rPr lang="en-US" altLang="zh-CN" sz="2400" b="1" kern="100" dirty="0" err="1">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SD3</a:t>
            </a:r>
            <a:r>
              <a:rPr lang="zh-CN" altLang="en-US"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：把</a:t>
            </a:r>
            <a:r>
              <a:rPr lang="en-US" altLang="zh-CN" sz="2400" b="1" kern="100" dirty="0" err="1">
                <a:effectLst/>
                <a:latin typeface="Times New Roman" panose="02020603050405020304" pitchFamily="18" charset="0"/>
                <a:ea typeface="微软雅黑" panose="020B0503020204020204" pitchFamily="34" charset="-122"/>
                <a:cs typeface="Times New Roman" panose="02020603050405020304" pitchFamily="18" charset="0"/>
              </a:rPr>
              <a:t>SD1</a:t>
            </a:r>
            <a:r>
              <a:rPr lang="zh-CN" altLang="en-US"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1" kern="100" dirty="0" err="1">
                <a:effectLst/>
                <a:latin typeface="Times New Roman" panose="02020603050405020304" pitchFamily="18" charset="0"/>
                <a:ea typeface="微软雅黑" panose="020B0503020204020204" pitchFamily="34" charset="-122"/>
                <a:cs typeface="Times New Roman" panose="02020603050405020304" pitchFamily="18" charset="0"/>
              </a:rPr>
              <a:t>SD2</a:t>
            </a:r>
            <a:r>
              <a:rPr lang="zh-CN" altLang="en-US"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结合起来</a:t>
            </a:r>
            <a:r>
              <a:rPr lang="zh-CN" altLang="en-US" sz="2400" b="1"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给产生式</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中的</a:t>
            </a:r>
            <a:r>
              <a:rPr lang="zh-CN" altLang="en-US" sz="24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每个</a:t>
            </a:r>
            <a:r>
              <a:rPr lang="en-US" altLang="zh-CN" sz="2400" b="1" i="1" kern="100" dirty="0" err="1">
                <a:solidFill>
                  <a:srgbClr val="C00000"/>
                </a:solidFill>
                <a:effectLst/>
                <a:latin typeface="Times New Roman" panose="02020603050405020304" pitchFamily="18" charset="0"/>
                <a:ea typeface="黑体" panose="02010609060101010101" pitchFamily="49" charset="-122"/>
              </a:rPr>
              <a:t>A</a:t>
            </a:r>
            <a:r>
              <a:rPr lang="en-US" altLang="zh-CN" sz="2400" b="1" i="1" kern="100" baseline="-25000" dirty="0" err="1">
                <a:solidFill>
                  <a:srgbClr val="C00000"/>
                </a:solidFill>
                <a:effectLst/>
                <a:latin typeface="Times New Roman" panose="02020603050405020304" pitchFamily="18" charset="0"/>
                <a:ea typeface="黑体" panose="02010609060101010101" pitchFamily="49" charset="-122"/>
              </a:rPr>
              <a:t>ij</a:t>
            </a:r>
            <a:r>
              <a:rPr lang="en-US" altLang="zh-CN" sz="2400" b="1" kern="100" baseline="-25000" dirty="0">
                <a:solidFill>
                  <a:srgbClr val="C00000"/>
                </a:solidFill>
                <a:effectLst/>
                <a:latin typeface="Times New Roman" panose="02020603050405020304" pitchFamily="18" charset="0"/>
                <a:ea typeface="黑体" panose="02010609060101010101" pitchFamily="49" charset="-122"/>
              </a:rPr>
              <a:t> </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kern="100" dirty="0" err="1">
                <a:effectLst/>
                <a:latin typeface="Times New Roman" panose="02020603050405020304" pitchFamily="18" charset="0"/>
                <a:ea typeface="黑体" panose="02010609060101010101" pitchFamily="49" charset="-122"/>
              </a:rPr>
              <a:t>A</a:t>
            </a:r>
            <a:r>
              <a:rPr lang="en-US" altLang="zh-CN" sz="2400" b="1" i="1" kern="100" baseline="-25000" dirty="0" err="1">
                <a:effectLst/>
                <a:latin typeface="Times New Roman" panose="02020603050405020304" pitchFamily="18" charset="0"/>
                <a:ea typeface="黑体" panose="02010609060101010101" pitchFamily="49" charset="-122"/>
              </a:rPr>
              <a:t>ij</a:t>
            </a:r>
            <a:r>
              <a:rPr lang="zh-CN" altLang="en-US"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下标的含义：</a:t>
            </a:r>
            <a:r>
              <a:rPr lang="en-US" altLang="zh-CN" sz="2400" b="1" i="1" kern="100" dirty="0" err="1">
                <a:effectLst/>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表示第</a:t>
            </a:r>
            <a:r>
              <a:rPr lang="en-US" altLang="zh-CN" sz="2400" b="1" i="1" kern="100" dirty="0" err="1">
                <a:effectLst/>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个与式，</a:t>
            </a:r>
            <a:r>
              <a:rPr lang="en-US" altLang="zh-CN" sz="2400" b="1" i="1" kern="100" dirty="0">
                <a:effectLst/>
                <a:latin typeface="Times New Roman" panose="02020603050405020304" pitchFamily="18" charset="0"/>
                <a:ea typeface="微软雅黑" panose="020B0503020204020204" pitchFamily="34" charset="-122"/>
                <a:cs typeface="Times New Roman" panose="02020603050405020304" pitchFamily="18" charset="0"/>
              </a:rPr>
              <a:t>j</a:t>
            </a:r>
            <a:r>
              <a:rPr lang="zh-CN" altLang="en-US"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表示第</a:t>
            </a:r>
            <a:r>
              <a:rPr lang="en-US" altLang="zh-CN" sz="2400" b="1" i="1" kern="100" dirty="0" err="1">
                <a:effectLst/>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个与式中的第</a:t>
            </a:r>
            <a:r>
              <a:rPr lang="en-US" altLang="zh-CN" sz="2400" b="1" i="1" kern="100" dirty="0">
                <a:effectLst/>
                <a:latin typeface="Times New Roman" panose="02020603050405020304" pitchFamily="18" charset="0"/>
                <a:ea typeface="微软雅黑" panose="020B0503020204020204" pitchFamily="34" charset="-122"/>
                <a:cs typeface="Times New Roman" panose="02020603050405020304" pitchFamily="18" charset="0"/>
              </a:rPr>
              <a:t>j</a:t>
            </a:r>
            <a:r>
              <a:rPr lang="zh-CN" altLang="en-US"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个条件或知识元</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赋一个权</a:t>
            </a:r>
            <a:r>
              <a:rPr lang="zh-CN" altLang="en-US"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，并对任何产生式和数据组一律</a:t>
            </a:r>
            <a:r>
              <a:rPr lang="zh-CN" altLang="en-US" sz="2400" b="1"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选取总权数最高的匹配</a:t>
            </a:r>
            <a:r>
              <a:rPr lang="zh-CN" altLang="en-US"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kern="10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25000"/>
              </a:lnSpc>
              <a:spcBef>
                <a:spcPts val="600"/>
              </a:spcBef>
              <a:buNone/>
              <a:tabLst>
                <a:tab pos="266700" algn="l"/>
              </a:tabLst>
            </a:pPr>
            <a:endParaRPr lang="en-US" altLang="zh-CN" sz="3200" b="1"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9872943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7D15252C-A3C0-417F-888B-E0FC335BB0E8}"/>
              </a:ext>
            </a:extLst>
          </p:cNvPr>
          <p:cNvSpPr>
            <a:spLocks noGrp="1"/>
          </p:cNvSpPr>
          <p:nvPr>
            <p:ph type="title"/>
          </p:nvPr>
        </p:nvSpPr>
        <p:spPr>
          <a:xfrm>
            <a:off x="838200" y="365125"/>
            <a:ext cx="10515600" cy="1325563"/>
          </a:xfrm>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5</a:t>
            </a:r>
            <a:r>
              <a:rPr lang="zh-CN" altLang="en-US" sz="4400" b="1" dirty="0">
                <a:solidFill>
                  <a:srgbClr val="0000FF"/>
                </a:solidFill>
                <a:effectLst/>
                <a:latin typeface="宋体" panose="02010600030101010101" pitchFamily="2" charset="-122"/>
                <a:ea typeface="宋体" panose="02010600030101010101" pitchFamily="2" charset="-122"/>
              </a:rPr>
              <a:t>．</a:t>
            </a:r>
            <a:r>
              <a:rPr lang="zh-CN" altLang="en-US" sz="4400" b="1" dirty="0">
                <a:solidFill>
                  <a:srgbClr val="0000FF"/>
                </a:solidFill>
                <a:effectLst/>
                <a:latin typeface="黑体" panose="02010609060101010101" pitchFamily="49" charset="-122"/>
                <a:ea typeface="黑体" panose="02010609060101010101" pitchFamily="49" charset="-122"/>
              </a:rPr>
              <a:t>匹配冲突消解</a:t>
            </a:r>
            <a:endParaRPr lang="zh-CN" altLang="en-US" dirty="0">
              <a:solidFill>
                <a:srgbClr val="C00000"/>
              </a:solidFill>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A6D2BF7E-B3E2-4B49-AF7E-EA10DE413BF6}"/>
                  </a:ext>
                </a:extLst>
              </p:cNvPr>
              <p:cNvSpPr>
                <a:spLocks noGrp="1"/>
              </p:cNvSpPr>
              <p:nvPr>
                <p:ph idx="1"/>
              </p:nvPr>
            </p:nvSpPr>
            <p:spPr>
              <a:xfrm>
                <a:off x="858493" y="1579563"/>
                <a:ext cx="11041743" cy="4935083"/>
              </a:xfrm>
            </p:spPr>
            <p:txBody>
              <a:bodyPr>
                <a:normAutofit fontScale="92500"/>
              </a:bodyPr>
              <a:lstStyle/>
              <a:p>
                <a:pPr algn="just">
                  <a:lnSpc>
                    <a:spcPct val="150000"/>
                  </a:lnSpc>
                  <a:spcBef>
                    <a:spcPts val="600"/>
                  </a:spcBef>
                  <a:tabLst>
                    <a:tab pos="266700" algn="l"/>
                  </a:tabLst>
                </a:pPr>
                <a:r>
                  <a:rPr lang="en-US" altLang="zh-CN"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b="1" kern="1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组：按匹配程度排序</a:t>
                </a:r>
                <a:endParaRPr lang="en-US" altLang="zh-CN" b="1" kern="1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25000"/>
                  </a:lnSpc>
                  <a:spcBef>
                    <a:spcPts val="600"/>
                  </a:spcBef>
                  <a:buNone/>
                  <a:tabLst>
                    <a:tab pos="266700" algn="l"/>
                  </a:tabLst>
                </a:pPr>
                <a:r>
                  <a:rPr lang="zh-CN" altLang="zh-CN" sz="2400" b="1" kern="100"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匹配权</a:t>
                </a:r>
                <a:r>
                  <a:rPr lang="zh-CN" altLang="en-US" sz="2400" b="1" kern="100"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计算过程：</a:t>
                </a:r>
                <a:endParaRPr lang="en-US" altLang="zh-CN" sz="2400" b="1" kern="100"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indent="0" algn="just">
                  <a:lnSpc>
                    <a:spcPct val="125000"/>
                  </a:lnSpc>
                  <a:spcBef>
                    <a:spcPts val="600"/>
                  </a:spcBef>
                  <a:buNone/>
                  <a:tabLst>
                    <a:tab pos="266700" algn="l"/>
                  </a:tabLst>
                </a:pPr>
                <a:r>
                  <a:rPr lang="zh-CN" altLang="en-US"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权对每个</a:t>
                </a:r>
                <a:r>
                  <a:rPr lang="en-US" altLang="zh-CN" sz="2400" b="1" kern="100" dirty="0" err="1">
                    <a:effectLst/>
                    <a:latin typeface="Times New Roman" panose="02020603050405020304" pitchFamily="18" charset="0"/>
                    <a:ea typeface="微软雅黑" panose="020B0503020204020204" pitchFamily="34" charset="-122"/>
                    <a:cs typeface="Times New Roman" panose="02020603050405020304" pitchFamily="18" charset="0"/>
                  </a:rPr>
                  <a:t>i</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是</a:t>
                </a:r>
                <a:r>
                  <a:rPr lang="zh-CN" altLang="zh-CN" sz="24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规范化</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的，即若</a:t>
                </a:r>
                <a:r>
                  <a:rPr lang="en-US" altLang="zh-CN" sz="2400" b="1" i="1" kern="100" dirty="0" err="1">
                    <a:effectLst/>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sz="2400" b="1" i="1" kern="100" baseline="-25000" dirty="0" err="1">
                    <a:effectLst/>
                    <a:latin typeface="Times New Roman" panose="02020603050405020304" pitchFamily="18" charset="0"/>
                    <a:ea typeface="微软雅黑" panose="020B0503020204020204" pitchFamily="34" charset="-122"/>
                    <a:cs typeface="Times New Roman" panose="02020603050405020304" pitchFamily="18" charset="0"/>
                  </a:rPr>
                  <a:t>ij</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是</a:t>
                </a:r>
                <a:r>
                  <a:rPr lang="en-US" altLang="zh-CN" sz="2400" b="1" i="1" kern="100" dirty="0" err="1">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i="1" kern="100" baseline="-25000" dirty="0" err="1">
                    <a:effectLst/>
                    <a:latin typeface="Times New Roman" panose="02020603050405020304" pitchFamily="18" charset="0"/>
                    <a:ea typeface="微软雅黑" panose="020B0503020204020204" pitchFamily="34" charset="-122"/>
                    <a:cs typeface="Times New Roman" panose="02020603050405020304" pitchFamily="18" charset="0"/>
                  </a:rPr>
                  <a:t>ij</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的权，</a:t>
                </a:r>
                <a:r>
                  <a:rPr lang="en-US" altLang="zh-CN" sz="2400" b="1" i="1" kern="100" dirty="0" err="1">
                    <a:effectLst/>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sz="2400" b="1" i="1" kern="100" baseline="-25000" dirty="0" err="1">
                    <a:effectLst/>
                    <a:latin typeface="Times New Roman" panose="02020603050405020304" pitchFamily="18" charset="0"/>
                    <a:ea typeface="微软雅黑" panose="020B0503020204020204" pitchFamily="34" charset="-122"/>
                    <a:cs typeface="Times New Roman" panose="02020603050405020304" pitchFamily="18" charset="0"/>
                  </a:rPr>
                  <a:t>ij</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&gt;0</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，则对每个</a:t>
                </a:r>
                <a:r>
                  <a:rPr lang="en-US" altLang="zh-CN" sz="2400" b="1" i="1" kern="100" dirty="0" err="1">
                    <a:effectLst/>
                    <a:latin typeface="Times New Roman" panose="02020603050405020304" pitchFamily="18" charset="0"/>
                    <a:ea typeface="微软雅黑" panose="020B0503020204020204" pitchFamily="34" charset="-122"/>
                    <a:cs typeface="Times New Roman" panose="02020603050405020304" pitchFamily="18" charset="0"/>
                  </a:rPr>
                  <a:t>i</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应有</a:t>
                </a:r>
                <a:r>
                  <a:rPr lang="en-US"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dirty="0">
                    <a:solidFill>
                      <a:srgbClr val="000000"/>
                    </a:solidFill>
                  </a:rPr>
                  <a:t> </a:t>
                </a:r>
                <a14:m>
                  <m:oMath xmlns:m="http://schemas.openxmlformats.org/officeDocument/2006/math">
                    <m:nary>
                      <m:naryPr>
                        <m:chr m:val="∑"/>
                        <m:ctrlPr>
                          <a:rPr lang="zh-CN" altLang="en-US" sz="2600" b="1" i="1">
                            <a:solidFill>
                              <a:srgbClr val="000000"/>
                            </a:solidFill>
                            <a:latin typeface="Cambria Math" panose="02040503050406030204" pitchFamily="18" charset="0"/>
                          </a:rPr>
                        </m:ctrlPr>
                      </m:naryPr>
                      <m:sub>
                        <m:r>
                          <a:rPr lang="zh-CN" altLang="en-US" sz="2600" b="1" i="1">
                            <a:solidFill>
                              <a:srgbClr val="000000"/>
                            </a:solidFill>
                            <a:latin typeface="Cambria Math" panose="02040503050406030204" pitchFamily="18" charset="0"/>
                          </a:rPr>
                          <m:t>𝒋</m:t>
                        </m:r>
                        <m:r>
                          <a:rPr lang="zh-CN" altLang="en-US" sz="2600" b="1" i="1">
                            <a:solidFill>
                              <a:srgbClr val="000000"/>
                            </a:solidFill>
                            <a:latin typeface="Cambria Math" panose="02040503050406030204" pitchFamily="18" charset="0"/>
                          </a:rPr>
                          <m:t>=</m:t>
                        </m:r>
                        <m:r>
                          <a:rPr lang="zh-CN" altLang="en-US" sz="2600" b="1" i="1">
                            <a:solidFill>
                              <a:srgbClr val="000000"/>
                            </a:solidFill>
                            <a:latin typeface="Cambria Math" panose="02040503050406030204" pitchFamily="18" charset="0"/>
                          </a:rPr>
                          <m:t>𝟏</m:t>
                        </m:r>
                      </m:sub>
                      <m:sup>
                        <m:sSub>
                          <m:sSubPr>
                            <m:ctrlPr>
                              <a:rPr lang="zh-CN" altLang="en-US" sz="2600" b="1" i="1">
                                <a:solidFill>
                                  <a:srgbClr val="000000"/>
                                </a:solidFill>
                                <a:latin typeface="Cambria Math" panose="02040503050406030204" pitchFamily="18" charset="0"/>
                              </a:rPr>
                            </m:ctrlPr>
                          </m:sSubPr>
                          <m:e>
                            <m:r>
                              <a:rPr lang="zh-CN" altLang="en-US" sz="2600" b="1" i="1">
                                <a:solidFill>
                                  <a:srgbClr val="000000"/>
                                </a:solidFill>
                                <a:latin typeface="Cambria Math" panose="02040503050406030204" pitchFamily="18" charset="0"/>
                              </a:rPr>
                              <m:t>𝒏</m:t>
                            </m:r>
                          </m:e>
                          <m:sub>
                            <m:r>
                              <a:rPr lang="zh-CN" altLang="en-US" sz="2600" b="1" i="1">
                                <a:solidFill>
                                  <a:srgbClr val="000000"/>
                                </a:solidFill>
                                <a:latin typeface="Cambria Math" panose="02040503050406030204" pitchFamily="18" charset="0"/>
                              </a:rPr>
                              <m:t>𝒊</m:t>
                            </m:r>
                          </m:sub>
                        </m:sSub>
                      </m:sup>
                      <m:e>
                        <m:sSub>
                          <m:sSubPr>
                            <m:ctrlPr>
                              <a:rPr lang="zh-CN" altLang="en-US" sz="2600" b="1" i="1">
                                <a:solidFill>
                                  <a:srgbClr val="000000"/>
                                </a:solidFill>
                                <a:latin typeface="Cambria Math" panose="02040503050406030204" pitchFamily="18" charset="0"/>
                              </a:rPr>
                            </m:ctrlPr>
                          </m:sSubPr>
                          <m:e>
                            <m:r>
                              <a:rPr lang="zh-CN" altLang="en-US" sz="2600" b="1" i="1">
                                <a:solidFill>
                                  <a:srgbClr val="000000"/>
                                </a:solidFill>
                                <a:latin typeface="Cambria Math" panose="02040503050406030204" pitchFamily="18" charset="0"/>
                              </a:rPr>
                              <m:t>𝑾</m:t>
                            </m:r>
                          </m:e>
                          <m:sub>
                            <m:r>
                              <a:rPr lang="zh-CN" altLang="en-US" sz="2600" b="1" i="1">
                                <a:solidFill>
                                  <a:srgbClr val="000000"/>
                                </a:solidFill>
                                <a:latin typeface="Cambria Math" panose="02040503050406030204" pitchFamily="18" charset="0"/>
                              </a:rPr>
                              <m:t>𝒊𝒋</m:t>
                            </m:r>
                          </m:sub>
                        </m:sSub>
                        <m:r>
                          <a:rPr lang="zh-CN" altLang="en-US" sz="2600" b="1" i="1">
                            <a:solidFill>
                              <a:srgbClr val="000000"/>
                            </a:solidFill>
                            <a:latin typeface="Cambria Math" panose="02040503050406030204" pitchFamily="18" charset="0"/>
                          </a:rPr>
                          <m:t>=</m:t>
                        </m:r>
                        <m:r>
                          <a:rPr lang="zh-CN" altLang="en-US" sz="2600" b="1" i="1">
                            <a:solidFill>
                              <a:srgbClr val="000000"/>
                            </a:solidFill>
                            <a:latin typeface="Cambria Math" panose="02040503050406030204" pitchFamily="18" charset="0"/>
                          </a:rPr>
                          <m:t>𝟏</m:t>
                        </m:r>
                      </m:e>
                    </m:nary>
                  </m:oMath>
                </a14:m>
                <a:endPar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25000"/>
                  </a:lnSpc>
                  <a:spcBef>
                    <a:spcPts val="600"/>
                  </a:spcBef>
                  <a:buNone/>
                  <a:tabLst>
                    <a:tab pos="266700" algn="l"/>
                  </a:tabLst>
                </a:pPr>
                <a:r>
                  <a:rPr lang="zh-CN" altLang="en-US" sz="2400" b="1"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kern="1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与式个数规范化</a:t>
                </a:r>
                <a:r>
                  <a:rPr lang="zh-CN" altLang="en-US" sz="2400" b="1" kern="100" dirty="0">
                    <a:latin typeface="Times New Roman" panose="02020603050405020304" pitchFamily="18" charset="0"/>
                    <a:ea typeface="微软雅黑" panose="020B0503020204020204" pitchFamily="34" charset="-122"/>
                    <a:cs typeface="Times New Roman" panose="02020603050405020304" pitchFamily="18" charset="0"/>
                  </a:rPr>
                  <a:t>：当上式应用于不同产生式时，还应对每个产生式左部的与式个数实行规范化，即把总权数除以左部与式之个数，即 </a:t>
                </a:r>
                <a14:m>
                  <m:oMath xmlns:m="http://schemas.openxmlformats.org/officeDocument/2006/math">
                    <m:nary>
                      <m:naryPr>
                        <m:chr m:val="∑"/>
                        <m:ctrlPr>
                          <a:rPr lang="zh-CN" altLang="en-US" sz="2400" b="1" i="1">
                            <a:solidFill>
                              <a:srgbClr val="000000"/>
                            </a:solidFill>
                            <a:latin typeface="Cambria Math" panose="02040503050406030204" pitchFamily="18" charset="0"/>
                          </a:rPr>
                        </m:ctrlPr>
                      </m:naryPr>
                      <m:sub>
                        <m:r>
                          <a:rPr lang="zh-CN" altLang="en-US" sz="2400" b="1" i="1">
                            <a:solidFill>
                              <a:srgbClr val="000000"/>
                            </a:solidFill>
                            <a:latin typeface="Cambria Math" panose="02040503050406030204" pitchFamily="18" charset="0"/>
                          </a:rPr>
                          <m:t>𝒊</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sub>
                      <m:sup>
                        <m:r>
                          <a:rPr lang="zh-CN" altLang="en-US" sz="2400" b="1" i="1">
                            <a:solidFill>
                              <a:srgbClr val="000000"/>
                            </a:solidFill>
                            <a:latin typeface="Cambria Math" panose="02040503050406030204" pitchFamily="18" charset="0"/>
                          </a:rPr>
                          <m:t>𝒎</m:t>
                        </m:r>
                      </m:sup>
                      <m:e>
                        <m:nary>
                          <m:naryPr>
                            <m:chr m:val="∑"/>
                            <m:ctrlPr>
                              <a:rPr lang="zh-CN" altLang="en-US" sz="2400" b="1" i="1">
                                <a:solidFill>
                                  <a:srgbClr val="000000"/>
                                </a:solidFill>
                                <a:latin typeface="Cambria Math" panose="02040503050406030204" pitchFamily="18" charset="0"/>
                              </a:rPr>
                            </m:ctrlPr>
                          </m:naryPr>
                          <m:sub>
                            <m:r>
                              <a:rPr lang="zh-CN" altLang="en-US" sz="2400" b="1" i="1">
                                <a:solidFill>
                                  <a:srgbClr val="000000"/>
                                </a:solidFill>
                                <a:latin typeface="Cambria Math" panose="02040503050406030204" pitchFamily="18" charset="0"/>
                              </a:rPr>
                              <m:t>𝒋</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sub>
                          <m:sup>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𝒏</m:t>
                                </m:r>
                              </m:e>
                              <m:sub>
                                <m:r>
                                  <a:rPr lang="zh-CN" altLang="en-US" sz="2400" b="1" i="1">
                                    <a:solidFill>
                                      <a:srgbClr val="000000"/>
                                    </a:solidFill>
                                    <a:latin typeface="Cambria Math" panose="02040503050406030204" pitchFamily="18" charset="0"/>
                                  </a:rPr>
                                  <m:t>𝒊</m:t>
                                </m:r>
                              </m:sub>
                            </m:sSub>
                          </m:sup>
                          <m:e>
                            <m:sSub>
                              <m:sSubPr>
                                <m:ctrlPr>
                                  <a:rPr lang="en-US" altLang="zh-CN"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𝑾</m:t>
                                </m:r>
                              </m:e>
                              <m:sub>
                                <m:r>
                                  <a:rPr lang="en-US" altLang="zh-CN" sz="2400" b="1" i="1">
                                    <a:solidFill>
                                      <a:srgbClr val="000000"/>
                                    </a:solidFill>
                                    <a:latin typeface="Cambria Math" panose="02040503050406030204" pitchFamily="18" charset="0"/>
                                  </a:rPr>
                                  <m:t>𝒊𝒋</m:t>
                                </m:r>
                              </m:sub>
                            </m:sSub>
                            <m:r>
                              <a:rPr lang="zh-CN" altLang="en-US" sz="2400" b="1" i="1">
                                <a:solidFill>
                                  <a:srgbClr val="000000"/>
                                </a:solidFill>
                                <a:latin typeface="Cambria Math" panose="02040503050406030204" pitchFamily="18" charset="0"/>
                              </a:rPr>
                              <m:t>∗</m:t>
                            </m:r>
                            <m:sSub>
                              <m:sSubPr>
                                <m:ctrlPr>
                                  <a:rPr lang="en-US" altLang="zh-CN" sz="2400" b="1"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𝑿</m:t>
                                </m:r>
                              </m:e>
                              <m:sub>
                                <m:r>
                                  <a:rPr lang="en-US" altLang="zh-CN" sz="2400" b="1" i="1">
                                    <a:solidFill>
                                      <a:srgbClr val="000000"/>
                                    </a:solidFill>
                                    <a:latin typeface="Cambria Math" panose="02040503050406030204" pitchFamily="18" charset="0"/>
                                  </a:rPr>
                                  <m:t>𝒊𝒋</m:t>
                                </m:r>
                              </m:sub>
                            </m:sSub>
                          </m:e>
                        </m:nary>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𝒎</m:t>
                        </m:r>
                      </m:e>
                    </m:nary>
                  </m:oMath>
                </a14:m>
                <a:r>
                  <a:rPr lang="zh-CN" altLang="en-US" sz="2400" b="1" kern="100" dirty="0">
                    <a:latin typeface="Times New Roman" panose="02020603050405020304" pitchFamily="18" charset="0"/>
                    <a:ea typeface="微软雅黑" panose="020B0503020204020204" pitchFamily="34" charset="-122"/>
                    <a:cs typeface="Times New Roman" panose="02020603050405020304" pitchFamily="18" charset="0"/>
                  </a:rPr>
                  <a:t> ，其中</a:t>
                </a:r>
                <a:r>
                  <a:rPr lang="en-US" altLang="zh-CN" sz="2400" i="1" kern="100" dirty="0">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2400" b="1" kern="100" dirty="0">
                    <a:latin typeface="Times New Roman" panose="02020603050405020304" pitchFamily="18" charset="0"/>
                    <a:ea typeface="微软雅黑" panose="020B0503020204020204" pitchFamily="34" charset="-122"/>
                    <a:cs typeface="Times New Roman" panose="02020603050405020304" pitchFamily="18" charset="0"/>
                  </a:rPr>
                  <a:t>是产生式中的与式总数，</a:t>
                </a:r>
                <a:r>
                  <a:rPr lang="en-US" altLang="zh-CN" sz="2400" b="1" i="1" kern="100" dirty="0" err="1">
                    <a:effectLst/>
                    <a:latin typeface="Times New Roman" panose="02020603050405020304" pitchFamily="18" charset="0"/>
                    <a:ea typeface="黑体" panose="02010609060101010101" pitchFamily="49" charset="-122"/>
                  </a:rPr>
                  <a:t>X</a:t>
                </a:r>
                <a:r>
                  <a:rPr lang="en-US" altLang="zh-CN" sz="2400" b="1" i="1" kern="100" baseline="-25000" dirty="0" err="1">
                    <a:effectLst/>
                    <a:latin typeface="Times New Roman" panose="02020603050405020304" pitchFamily="18" charset="0"/>
                    <a:ea typeface="黑体" panose="02010609060101010101" pitchFamily="49" charset="-122"/>
                  </a:rPr>
                  <a:t>ij</a:t>
                </a:r>
                <a:r>
                  <a:rPr lang="zh-CN" altLang="en-US" sz="2400" b="1"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kern="100" dirty="0">
                    <a:latin typeface="Times New Roman" panose="02020603050405020304" pitchFamily="18" charset="0"/>
                    <a:ea typeface="微软雅黑" panose="020B0503020204020204" pitchFamily="34" charset="-122"/>
                    <a:cs typeface="Times New Roman" panose="02020603050405020304" pitchFamily="18" charset="0"/>
                  </a:rPr>
                  <a:t>{0,1}</a:t>
                </a:r>
                <a:r>
                  <a:rPr lang="zh-CN" altLang="en-US" sz="2400" b="1"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kern="10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25000"/>
                  </a:lnSpc>
                  <a:spcBef>
                    <a:spcPts val="600"/>
                  </a:spcBef>
                  <a:buNone/>
                  <a:tabLst>
                    <a:tab pos="266700" algn="l"/>
                  </a:tabLst>
                </a:pPr>
                <a:r>
                  <a:rPr lang="zh-CN" altLang="en-US" sz="2400" b="1"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kern="1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kern="100" dirty="0">
                    <a:latin typeface="Times New Roman" panose="02020603050405020304" pitchFamily="18" charset="0"/>
                    <a:ea typeface="微软雅黑" panose="020B0503020204020204" pitchFamily="34" charset="-122"/>
                    <a:cs typeface="Times New Roman" panose="02020603050405020304" pitchFamily="18" charset="0"/>
                  </a:rPr>
                  <a:t>）区分各与式的相对</a:t>
                </a:r>
                <a:r>
                  <a:rPr lang="zh-CN" altLang="en-US" sz="24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重要性：</a:t>
                </a:r>
                <a:r>
                  <a:rPr lang="zh-CN" altLang="en-US" sz="2400" b="1" kern="100" dirty="0">
                    <a:latin typeface="Times New Roman" panose="02020603050405020304" pitchFamily="18" charset="0"/>
                    <a:ea typeface="微软雅黑" panose="020B0503020204020204" pitchFamily="34" charset="-122"/>
                    <a:cs typeface="Times New Roman" panose="02020603050405020304" pitchFamily="18" charset="0"/>
                  </a:rPr>
                  <a:t>对一个产生式的每个与式也应赋予一个权</a:t>
                </a:r>
                <a14:m>
                  <m:oMath xmlns:m="http://schemas.openxmlformats.org/officeDocument/2006/math">
                    <m:sSub>
                      <m:sSubPr>
                        <m:ctrlPr>
                          <a:rPr lang="zh-CN" altLang="zh-CN" sz="2400" b="1" i="1">
                            <a:latin typeface="Cambria Math" panose="02040503050406030204" pitchFamily="18" charset="0"/>
                            <a:ea typeface="Cambria Math" panose="02040503050406030204" pitchFamily="18" charset="0"/>
                          </a:rPr>
                        </m:ctrlPr>
                      </m:sSubPr>
                      <m:e>
                        <m:r>
                          <a:rPr lang="en-US" altLang="zh-CN" sz="2400" b="1" i="1" kern="100">
                            <a:latin typeface="Cambria Math" panose="02040503050406030204" pitchFamily="18" charset="0"/>
                            <a:ea typeface="黑体" panose="02010609060101010101" pitchFamily="49" charset="-122"/>
                            <a:cs typeface="Times New Roman" panose="02020603050405020304" pitchFamily="18" charset="0"/>
                          </a:rPr>
                          <m:t>𝒈</m:t>
                        </m:r>
                      </m:e>
                      <m:sub>
                        <m:r>
                          <a:rPr lang="en-US" altLang="zh-CN" sz="2400" b="1" i="1" kern="100">
                            <a:latin typeface="Cambria Math" panose="02040503050406030204" pitchFamily="18" charset="0"/>
                            <a:ea typeface="黑体" panose="02010609060101010101" pitchFamily="49" charset="-122"/>
                            <a:cs typeface="Times New Roman" panose="02020603050405020304" pitchFamily="18" charset="0"/>
                          </a:rPr>
                          <m:t>𝒊</m:t>
                        </m:r>
                      </m:sub>
                    </m:sSub>
                    <m:r>
                      <a:rPr lang="en-US" altLang="zh-CN" sz="2400" b="1" i="1" kern="100">
                        <a:latin typeface="Cambria Math" panose="02040503050406030204" pitchFamily="18" charset="0"/>
                        <a:ea typeface="黑体" panose="02010609060101010101" pitchFamily="49" charset="-122"/>
                        <a:cs typeface="Times New Roman" panose="02020603050405020304" pitchFamily="18" charset="0"/>
                      </a:rPr>
                      <m:t> </m:t>
                    </m:r>
                  </m:oMath>
                </a14:m>
                <a:r>
                  <a:rPr lang="zh-CN" altLang="en-US" sz="2400" b="1" kern="100" dirty="0">
                    <a:latin typeface="Times New Roman" panose="02020603050405020304" pitchFamily="18" charset="0"/>
                    <a:ea typeface="微软雅黑" panose="020B0503020204020204" pitchFamily="34" charset="-122"/>
                    <a:cs typeface="Times New Roman" panose="02020603050405020304" pitchFamily="18" charset="0"/>
                  </a:rPr>
                  <a:t>，诸</a:t>
                </a:r>
                <a14:m>
                  <m:oMath xmlns:m="http://schemas.openxmlformats.org/officeDocument/2006/math">
                    <m:sSub>
                      <m:sSubPr>
                        <m:ctrlPr>
                          <a:rPr lang="zh-CN" altLang="zh-CN" sz="2400" b="1" i="1">
                            <a:latin typeface="Cambria Math" panose="02040503050406030204" pitchFamily="18" charset="0"/>
                            <a:ea typeface="Cambria Math" panose="02040503050406030204" pitchFamily="18" charset="0"/>
                          </a:rPr>
                        </m:ctrlPr>
                      </m:sSubPr>
                      <m:e>
                        <m:r>
                          <a:rPr lang="en-US" altLang="zh-CN" sz="2400" b="1" i="1" kern="100">
                            <a:latin typeface="Cambria Math" panose="02040503050406030204" pitchFamily="18" charset="0"/>
                            <a:ea typeface="黑体" panose="02010609060101010101" pitchFamily="49" charset="-122"/>
                            <a:cs typeface="Times New Roman" panose="02020603050405020304" pitchFamily="18" charset="0"/>
                          </a:rPr>
                          <m:t>𝒈</m:t>
                        </m:r>
                      </m:e>
                      <m:sub>
                        <m:r>
                          <a:rPr lang="en-US" altLang="zh-CN" sz="2400" b="1" i="1" kern="100">
                            <a:latin typeface="Cambria Math" panose="02040503050406030204" pitchFamily="18" charset="0"/>
                            <a:ea typeface="黑体" panose="02010609060101010101" pitchFamily="49" charset="-122"/>
                            <a:cs typeface="Times New Roman" panose="02020603050405020304" pitchFamily="18" charset="0"/>
                          </a:rPr>
                          <m:t>𝒊</m:t>
                        </m:r>
                      </m:sub>
                    </m:sSub>
                  </m:oMath>
                </a14:m>
                <a:r>
                  <a:rPr lang="zh-CN" altLang="en-US" sz="2400" b="1" kern="100" dirty="0">
                    <a:latin typeface="Times New Roman" panose="02020603050405020304" pitchFamily="18" charset="0"/>
                    <a:ea typeface="微软雅黑" panose="020B0503020204020204" pitchFamily="34" charset="-122"/>
                    <a:cs typeface="Times New Roman" panose="02020603050405020304" pitchFamily="18" charset="0"/>
                  </a:rPr>
                  <a:t>满足规范化条件：</a:t>
                </a:r>
                <a:r>
                  <a:rPr lang="zh-CN" altLang="zh-CN" sz="1800" b="1" dirty="0">
                    <a:effectLst/>
                    <a:ea typeface="Cambria Math" panose="02040503050406030204" pitchFamily="18" charset="0"/>
                  </a:rPr>
                  <a:t> </a:t>
                </a:r>
                <a14:m>
                  <m:oMath xmlns:m="http://schemas.openxmlformats.org/officeDocument/2006/math">
                    <m:nary>
                      <m:naryPr>
                        <m:chr m:val="∑"/>
                        <m:ctrlPr>
                          <a:rPr lang="zh-CN" altLang="zh-CN" sz="2600" b="1" i="1">
                            <a:effectLst/>
                            <a:latin typeface="Cambria Math" panose="02040503050406030204" pitchFamily="18" charset="0"/>
                            <a:ea typeface="Cambria Math" panose="02040503050406030204" pitchFamily="18" charset="0"/>
                          </a:rPr>
                        </m:ctrlPr>
                      </m:naryPr>
                      <m:sub>
                        <m:r>
                          <a:rPr lang="en-US" altLang="zh-CN" sz="2600" b="1" i="1" kern="100">
                            <a:effectLst/>
                            <a:latin typeface="Cambria Math" panose="02040503050406030204" pitchFamily="18" charset="0"/>
                            <a:ea typeface="黑体" panose="02010609060101010101" pitchFamily="49" charset="-122"/>
                            <a:cs typeface="Times New Roman" panose="02020603050405020304" pitchFamily="18" charset="0"/>
                          </a:rPr>
                          <m:t>𝒊</m:t>
                        </m:r>
                        <m:r>
                          <a:rPr lang="en-US" altLang="zh-CN" sz="2600" b="1" i="1" kern="100">
                            <a:effectLst/>
                            <a:latin typeface="Cambria Math" panose="02040503050406030204" pitchFamily="18" charset="0"/>
                            <a:ea typeface="黑体" panose="02010609060101010101" pitchFamily="49" charset="-122"/>
                            <a:cs typeface="Times New Roman" panose="02020603050405020304" pitchFamily="18" charset="0"/>
                          </a:rPr>
                          <m:t>=</m:t>
                        </m:r>
                        <m:r>
                          <a:rPr lang="en-US" altLang="zh-CN" sz="2600" b="1" i="1" kern="100">
                            <a:effectLst/>
                            <a:latin typeface="Cambria Math" panose="02040503050406030204" pitchFamily="18" charset="0"/>
                            <a:ea typeface="黑体" panose="02010609060101010101" pitchFamily="49" charset="-122"/>
                            <a:cs typeface="Times New Roman" panose="02020603050405020304" pitchFamily="18" charset="0"/>
                          </a:rPr>
                          <m:t>𝟏</m:t>
                        </m:r>
                      </m:sub>
                      <m:sup>
                        <m:r>
                          <a:rPr lang="en-US" altLang="zh-CN" sz="2600" b="1" i="1" kern="100">
                            <a:effectLst/>
                            <a:latin typeface="Cambria Math" panose="02040503050406030204" pitchFamily="18" charset="0"/>
                            <a:ea typeface="黑体" panose="02010609060101010101" pitchFamily="49" charset="-122"/>
                            <a:cs typeface="Times New Roman" panose="02020603050405020304" pitchFamily="18" charset="0"/>
                          </a:rPr>
                          <m:t>𝒎</m:t>
                        </m:r>
                      </m:sup>
                      <m:e>
                        <m:sSub>
                          <m:sSubPr>
                            <m:ctrlPr>
                              <a:rPr lang="zh-CN" altLang="zh-CN" sz="2600" b="1" i="1">
                                <a:effectLst/>
                                <a:latin typeface="Cambria Math" panose="02040503050406030204" pitchFamily="18" charset="0"/>
                                <a:ea typeface="Cambria Math" panose="02040503050406030204" pitchFamily="18" charset="0"/>
                              </a:rPr>
                            </m:ctrlPr>
                          </m:sSubPr>
                          <m:e>
                            <m:r>
                              <a:rPr lang="en-US" altLang="zh-CN" sz="2600" b="1" i="1" kern="100">
                                <a:effectLst/>
                                <a:latin typeface="Cambria Math" panose="02040503050406030204" pitchFamily="18" charset="0"/>
                                <a:ea typeface="黑体" panose="02010609060101010101" pitchFamily="49" charset="-122"/>
                                <a:cs typeface="Times New Roman" panose="02020603050405020304" pitchFamily="18" charset="0"/>
                              </a:rPr>
                              <m:t>𝒈</m:t>
                            </m:r>
                          </m:e>
                          <m:sub>
                            <m:r>
                              <a:rPr lang="en-US" altLang="zh-CN" sz="2600" b="1" i="1" kern="100">
                                <a:effectLst/>
                                <a:latin typeface="Cambria Math" panose="02040503050406030204" pitchFamily="18" charset="0"/>
                                <a:ea typeface="黑体" panose="02010609060101010101" pitchFamily="49" charset="-122"/>
                                <a:cs typeface="Times New Roman" panose="02020603050405020304" pitchFamily="18" charset="0"/>
                              </a:rPr>
                              <m:t>𝒊</m:t>
                            </m:r>
                          </m:sub>
                        </m:sSub>
                        <m:r>
                          <a:rPr lang="en-US" altLang="zh-CN" sz="2600" b="1" i="1" kern="100">
                            <a:effectLst/>
                            <a:latin typeface="Cambria Math" panose="02040503050406030204" pitchFamily="18" charset="0"/>
                            <a:ea typeface="黑体" panose="02010609060101010101" pitchFamily="49" charset="-122"/>
                            <a:cs typeface="Times New Roman" panose="02020603050405020304" pitchFamily="18" charset="0"/>
                          </a:rPr>
                          <m:t>=</m:t>
                        </m:r>
                        <m:r>
                          <a:rPr lang="en-US" altLang="zh-CN" sz="2600" b="1" i="1" kern="100">
                            <a:effectLst/>
                            <a:latin typeface="Cambria Math" panose="02040503050406030204" pitchFamily="18" charset="0"/>
                            <a:ea typeface="黑体" panose="02010609060101010101" pitchFamily="49" charset="-122"/>
                            <a:cs typeface="Times New Roman" panose="02020603050405020304" pitchFamily="18" charset="0"/>
                          </a:rPr>
                          <m:t>𝟏</m:t>
                        </m:r>
                      </m:e>
                    </m:nary>
                    <m:r>
                      <a:rPr lang="en-US" altLang="zh-CN" sz="2600" b="1" i="1" kern="100">
                        <a:effectLst/>
                        <a:latin typeface="Cambria Math" panose="02040503050406030204" pitchFamily="18" charset="0"/>
                        <a:ea typeface="黑体" panose="02010609060101010101" pitchFamily="49" charset="-122"/>
                        <a:cs typeface="Times New Roman" panose="02020603050405020304" pitchFamily="18" charset="0"/>
                      </a:rPr>
                      <m:t>,</m:t>
                    </m:r>
                    <m:sSub>
                      <m:sSubPr>
                        <m:ctrlPr>
                          <a:rPr lang="zh-CN" altLang="zh-CN" sz="2600" b="1" i="1">
                            <a:effectLst/>
                            <a:latin typeface="Cambria Math" panose="02040503050406030204" pitchFamily="18" charset="0"/>
                            <a:ea typeface="Cambria Math" panose="02040503050406030204" pitchFamily="18" charset="0"/>
                          </a:rPr>
                        </m:ctrlPr>
                      </m:sSubPr>
                      <m:e>
                        <m:r>
                          <a:rPr lang="en-US" altLang="zh-CN" sz="2600" b="1" i="1" kern="100">
                            <a:effectLst/>
                            <a:latin typeface="Cambria Math" panose="02040503050406030204" pitchFamily="18" charset="0"/>
                            <a:ea typeface="黑体" panose="02010609060101010101" pitchFamily="49" charset="-122"/>
                            <a:cs typeface="Times New Roman" panose="02020603050405020304" pitchFamily="18" charset="0"/>
                          </a:rPr>
                          <m:t>𝒈</m:t>
                        </m:r>
                      </m:e>
                      <m:sub>
                        <m:r>
                          <a:rPr lang="en-US" altLang="zh-CN" sz="2600" b="1" i="1" kern="100">
                            <a:effectLst/>
                            <a:latin typeface="Cambria Math" panose="02040503050406030204" pitchFamily="18" charset="0"/>
                            <a:ea typeface="黑体" panose="02010609060101010101" pitchFamily="49" charset="-122"/>
                            <a:cs typeface="Times New Roman" panose="02020603050405020304" pitchFamily="18" charset="0"/>
                          </a:rPr>
                          <m:t>𝒊</m:t>
                        </m:r>
                      </m:sub>
                    </m:sSub>
                    <m:r>
                      <a:rPr lang="en-US" altLang="zh-CN" sz="2600" b="1" i="1" kern="100">
                        <a:effectLst/>
                        <a:latin typeface="Cambria Math" panose="02040503050406030204" pitchFamily="18" charset="0"/>
                        <a:ea typeface="黑体" panose="02010609060101010101" pitchFamily="49" charset="-122"/>
                        <a:cs typeface="Times New Roman" panose="02020603050405020304" pitchFamily="18" charset="0"/>
                      </a:rPr>
                      <m:t>&gt;</m:t>
                    </m:r>
                    <m:r>
                      <a:rPr lang="en-US" altLang="zh-CN" sz="2600" b="1" i="1" kern="100">
                        <a:effectLst/>
                        <a:latin typeface="Cambria Math" panose="02040503050406030204" pitchFamily="18" charset="0"/>
                        <a:ea typeface="黑体" panose="02010609060101010101" pitchFamily="49" charset="-122"/>
                        <a:cs typeface="Times New Roman" panose="02020603050405020304" pitchFamily="18" charset="0"/>
                      </a:rPr>
                      <m:t>𝟎</m:t>
                    </m:r>
                  </m:oMath>
                </a14:m>
                <a:endParaRPr lang="en-US" altLang="zh-CN" sz="2600" b="1" kern="10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25000"/>
                  </a:lnSpc>
                  <a:spcBef>
                    <a:spcPts val="600"/>
                  </a:spcBef>
                  <a:buNone/>
                  <a:tabLst>
                    <a:tab pos="266700" algn="l"/>
                  </a:tabLst>
                </a:pPr>
                <a:r>
                  <a:rPr lang="zh-CN" altLang="en-US" sz="2400" b="1"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kern="100"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b="1" kern="100" dirty="0">
                    <a:latin typeface="Times New Roman" panose="02020603050405020304" pitchFamily="18" charset="0"/>
                    <a:ea typeface="微软雅黑" panose="020B0503020204020204" pitchFamily="34" charset="-122"/>
                    <a:cs typeface="Times New Roman" panose="02020603050405020304" pitchFamily="18" charset="0"/>
                  </a:rPr>
                  <a:t>）用作比较的匹配权：</a:t>
                </a:r>
                <a:r>
                  <a:rPr lang="zh-CN" altLang="zh-CN" sz="1800" b="1" dirty="0">
                    <a:effectLst/>
                    <a:ea typeface="Cambria Math" panose="02040503050406030204" pitchFamily="18" charset="0"/>
                  </a:rPr>
                  <a:t> </a:t>
                </a:r>
                <a14:m>
                  <m:oMath xmlns:m="http://schemas.openxmlformats.org/officeDocument/2006/math">
                    <m:nary>
                      <m:naryPr>
                        <m:chr m:val="∑"/>
                        <m:ctrlPr>
                          <a:rPr lang="zh-CN" altLang="zh-CN" sz="2600" b="1" i="1">
                            <a:effectLst/>
                            <a:latin typeface="Cambria Math" panose="02040503050406030204" pitchFamily="18" charset="0"/>
                            <a:ea typeface="Cambria Math" panose="02040503050406030204" pitchFamily="18" charset="0"/>
                          </a:rPr>
                        </m:ctrlPr>
                      </m:naryPr>
                      <m:sub>
                        <m:r>
                          <a:rPr lang="en-US" altLang="zh-CN" sz="2600" b="1" i="1" kern="100">
                            <a:effectLst/>
                            <a:latin typeface="Cambria Math" panose="02040503050406030204" pitchFamily="18" charset="0"/>
                            <a:ea typeface="黑体" panose="02010609060101010101" pitchFamily="49" charset="-122"/>
                            <a:cs typeface="Times New Roman" panose="02020603050405020304" pitchFamily="18" charset="0"/>
                          </a:rPr>
                          <m:t>𝒊</m:t>
                        </m:r>
                        <m:r>
                          <a:rPr lang="en-US" altLang="zh-CN" sz="2600" b="1" i="1" kern="100">
                            <a:effectLst/>
                            <a:latin typeface="Cambria Math" panose="02040503050406030204" pitchFamily="18" charset="0"/>
                            <a:ea typeface="黑体" panose="02010609060101010101" pitchFamily="49" charset="-122"/>
                            <a:cs typeface="Times New Roman" panose="02020603050405020304" pitchFamily="18" charset="0"/>
                          </a:rPr>
                          <m:t>=</m:t>
                        </m:r>
                        <m:r>
                          <a:rPr lang="en-US" altLang="zh-CN" sz="2600" b="1" i="1" kern="100">
                            <a:effectLst/>
                            <a:latin typeface="Cambria Math" panose="02040503050406030204" pitchFamily="18" charset="0"/>
                            <a:ea typeface="黑体" panose="02010609060101010101" pitchFamily="49" charset="-122"/>
                            <a:cs typeface="Times New Roman" panose="02020603050405020304" pitchFamily="18" charset="0"/>
                          </a:rPr>
                          <m:t>𝟏</m:t>
                        </m:r>
                      </m:sub>
                      <m:sup>
                        <m:r>
                          <a:rPr lang="en-US" altLang="zh-CN" sz="2600" b="1" i="1" kern="100">
                            <a:effectLst/>
                            <a:latin typeface="Cambria Math" panose="02040503050406030204" pitchFamily="18" charset="0"/>
                            <a:ea typeface="黑体" panose="02010609060101010101" pitchFamily="49" charset="-122"/>
                            <a:cs typeface="Times New Roman" panose="02020603050405020304" pitchFamily="18" charset="0"/>
                          </a:rPr>
                          <m:t>𝒎</m:t>
                        </m:r>
                      </m:sup>
                      <m:e>
                        <m:sSub>
                          <m:sSubPr>
                            <m:ctrlPr>
                              <a:rPr lang="zh-CN" altLang="zh-CN" sz="2600" b="1" i="1">
                                <a:effectLst/>
                                <a:latin typeface="Cambria Math" panose="02040503050406030204" pitchFamily="18" charset="0"/>
                                <a:ea typeface="Cambria Math" panose="02040503050406030204" pitchFamily="18" charset="0"/>
                              </a:rPr>
                            </m:ctrlPr>
                          </m:sSubPr>
                          <m:e>
                            <m:r>
                              <a:rPr lang="en-US" altLang="zh-CN" sz="2600" b="1" i="1" kern="100">
                                <a:effectLst/>
                                <a:latin typeface="Cambria Math" panose="02040503050406030204" pitchFamily="18" charset="0"/>
                                <a:ea typeface="黑体" panose="02010609060101010101" pitchFamily="49" charset="-122"/>
                                <a:cs typeface="Times New Roman" panose="02020603050405020304" pitchFamily="18" charset="0"/>
                              </a:rPr>
                              <m:t>𝒈</m:t>
                            </m:r>
                          </m:e>
                          <m:sub>
                            <m:r>
                              <a:rPr lang="en-US" altLang="zh-CN" sz="2600" b="1" i="1" kern="100">
                                <a:effectLst/>
                                <a:latin typeface="Cambria Math" panose="02040503050406030204" pitchFamily="18" charset="0"/>
                                <a:ea typeface="黑体" panose="02010609060101010101" pitchFamily="49" charset="-122"/>
                                <a:cs typeface="Times New Roman" panose="02020603050405020304" pitchFamily="18" charset="0"/>
                              </a:rPr>
                              <m:t>𝒊</m:t>
                            </m:r>
                          </m:sub>
                        </m:sSub>
                      </m:e>
                    </m:nary>
                  </m:oMath>
                </a14:m>
                <a:r>
                  <a:rPr lang="en-US" altLang="zh-CN" sz="2600" b="1" kern="100" dirty="0">
                    <a:effectLst/>
                    <a:latin typeface="Times New Roman" panose="02020603050405020304" pitchFamily="18" charset="0"/>
                    <a:ea typeface="黑体" panose="02010609060101010101" pitchFamily="49" charset="-122"/>
                  </a:rPr>
                  <a:t>(</a:t>
                </a:r>
                <a14:m>
                  <m:oMath xmlns:m="http://schemas.openxmlformats.org/officeDocument/2006/math">
                    <m:nary>
                      <m:naryPr>
                        <m:chr m:val="∑"/>
                        <m:ctrlPr>
                          <a:rPr lang="zh-CN" altLang="zh-CN" sz="2600" b="1" i="1">
                            <a:effectLst/>
                            <a:latin typeface="Cambria Math" panose="02040503050406030204" pitchFamily="18" charset="0"/>
                            <a:ea typeface="Cambria Math" panose="02040503050406030204" pitchFamily="18" charset="0"/>
                          </a:rPr>
                        </m:ctrlPr>
                      </m:naryPr>
                      <m:sub>
                        <m:r>
                          <a:rPr lang="en-US" altLang="zh-CN" sz="2600" b="1" i="1" kern="100">
                            <a:effectLst/>
                            <a:latin typeface="Cambria Math" panose="02040503050406030204" pitchFamily="18" charset="0"/>
                            <a:ea typeface="黑体" panose="02010609060101010101" pitchFamily="49" charset="-122"/>
                            <a:cs typeface="Times New Roman" panose="02020603050405020304" pitchFamily="18" charset="0"/>
                          </a:rPr>
                          <m:t>𝒋</m:t>
                        </m:r>
                        <m:r>
                          <a:rPr lang="en-US" altLang="zh-CN" sz="2600" b="1" i="1" kern="100">
                            <a:effectLst/>
                            <a:latin typeface="Cambria Math" panose="02040503050406030204" pitchFamily="18" charset="0"/>
                            <a:ea typeface="黑体" panose="02010609060101010101" pitchFamily="49" charset="-122"/>
                            <a:cs typeface="Times New Roman" panose="02020603050405020304" pitchFamily="18" charset="0"/>
                          </a:rPr>
                          <m:t>=</m:t>
                        </m:r>
                        <m:r>
                          <a:rPr lang="en-US" altLang="zh-CN" sz="2600" b="1" i="1" kern="100">
                            <a:effectLst/>
                            <a:latin typeface="Cambria Math" panose="02040503050406030204" pitchFamily="18" charset="0"/>
                            <a:ea typeface="黑体" panose="02010609060101010101" pitchFamily="49" charset="-122"/>
                            <a:cs typeface="Times New Roman" panose="02020603050405020304" pitchFamily="18" charset="0"/>
                          </a:rPr>
                          <m:t>𝟏</m:t>
                        </m:r>
                      </m:sub>
                      <m:sup>
                        <m:sSub>
                          <m:sSubPr>
                            <m:ctrlPr>
                              <a:rPr lang="zh-CN" altLang="zh-CN" sz="2600" b="1" i="1">
                                <a:effectLst/>
                                <a:latin typeface="Cambria Math" panose="02040503050406030204" pitchFamily="18" charset="0"/>
                                <a:ea typeface="Cambria Math" panose="02040503050406030204" pitchFamily="18" charset="0"/>
                              </a:rPr>
                            </m:ctrlPr>
                          </m:sSubPr>
                          <m:e>
                            <m:r>
                              <a:rPr lang="en-US" altLang="zh-CN" sz="2600" b="1" i="1" kern="100">
                                <a:effectLst/>
                                <a:latin typeface="Cambria Math" panose="02040503050406030204" pitchFamily="18" charset="0"/>
                                <a:ea typeface="黑体" panose="02010609060101010101" pitchFamily="49" charset="-122"/>
                                <a:cs typeface="Times New Roman" panose="02020603050405020304" pitchFamily="18" charset="0"/>
                              </a:rPr>
                              <m:t>𝒏</m:t>
                            </m:r>
                          </m:e>
                          <m:sub>
                            <m:r>
                              <a:rPr lang="en-US" altLang="zh-CN" sz="2600" b="1" i="1" kern="100">
                                <a:effectLst/>
                                <a:latin typeface="Cambria Math" panose="02040503050406030204" pitchFamily="18" charset="0"/>
                                <a:ea typeface="黑体" panose="02010609060101010101" pitchFamily="49" charset="-122"/>
                                <a:cs typeface="Times New Roman" panose="02020603050405020304" pitchFamily="18" charset="0"/>
                              </a:rPr>
                              <m:t>𝒊</m:t>
                            </m:r>
                          </m:sub>
                        </m:sSub>
                      </m:sup>
                      <m:e>
                        <m:sSub>
                          <m:sSubPr>
                            <m:ctrlPr>
                              <a:rPr lang="en-US" altLang="zh-CN"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𝑊</m:t>
                            </m:r>
                          </m:e>
                          <m:sub>
                            <m:r>
                              <a:rPr lang="en-US" altLang="zh-CN" i="1">
                                <a:solidFill>
                                  <a:srgbClr val="000000"/>
                                </a:solidFill>
                                <a:latin typeface="Cambria Math" panose="02040503050406030204" pitchFamily="18" charset="0"/>
                              </a:rPr>
                              <m:t>𝑖𝑗</m:t>
                            </m:r>
                          </m:sub>
                        </m:sSub>
                        <m:r>
                          <a:rPr lang="zh-CN" altLang="en-US" i="1">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𝑋</m:t>
                            </m:r>
                          </m:e>
                          <m:sub>
                            <m:r>
                              <a:rPr lang="en-US" altLang="zh-CN" i="1">
                                <a:solidFill>
                                  <a:srgbClr val="000000"/>
                                </a:solidFill>
                                <a:latin typeface="Cambria Math" panose="02040503050406030204" pitchFamily="18" charset="0"/>
                              </a:rPr>
                              <m:t>𝑖𝑗</m:t>
                            </m:r>
                          </m:sub>
                        </m:sSub>
                      </m:e>
                    </m:nary>
                  </m:oMath>
                </a14:m>
                <a:r>
                  <a:rPr lang="en-US" altLang="zh-CN" sz="2600" b="1" kern="100" dirty="0">
                    <a:effectLst/>
                    <a:latin typeface="Times New Roman" panose="02020603050405020304" pitchFamily="18" charset="0"/>
                    <a:ea typeface="黑体" panose="02010609060101010101" pitchFamily="49" charset="-122"/>
                  </a:rPr>
                  <a:t>)</a:t>
                </a:r>
                <a:endParaRPr lang="en-US" altLang="zh-CN" sz="2600" b="1" kern="10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7" name="内容占位符 2">
                <a:extLst>
                  <a:ext uri="{FF2B5EF4-FFF2-40B4-BE49-F238E27FC236}">
                    <a16:creationId xmlns:a16="http://schemas.microsoft.com/office/drawing/2014/main" id="{A6D2BF7E-B3E2-4B49-AF7E-EA10DE413BF6}"/>
                  </a:ext>
                </a:extLst>
              </p:cNvPr>
              <p:cNvSpPr>
                <a:spLocks noGrp="1" noRot="1" noChangeAspect="1" noMove="1" noResize="1" noEditPoints="1" noAdjustHandles="1" noChangeArrowheads="1" noChangeShapeType="1" noTextEdit="1"/>
              </p:cNvSpPr>
              <p:nvPr>
                <p:ph idx="1"/>
              </p:nvPr>
            </p:nvSpPr>
            <p:spPr>
              <a:xfrm>
                <a:off x="858493" y="1579563"/>
                <a:ext cx="11041743" cy="4935083"/>
              </a:xfrm>
              <a:blipFill>
                <a:blip r:embed="rId3"/>
                <a:stretch>
                  <a:fillRect l="-883" r="-718" b="-3333"/>
                </a:stretch>
              </a:blipFill>
            </p:spPr>
            <p:txBody>
              <a:bodyPr/>
              <a:lstStyle/>
              <a:p>
                <a:r>
                  <a:rPr lang="zh-CN" altLang="en-US">
                    <a:noFill/>
                  </a:rPr>
                  <a:t> </a:t>
                </a:r>
              </a:p>
            </p:txBody>
          </p:sp>
        </mc:Fallback>
      </mc:AlternateContent>
      <p:sp>
        <p:nvSpPr>
          <p:cNvPr id="2" name="Rectangle 2">
            <a:extLst>
              <a:ext uri="{FF2B5EF4-FFF2-40B4-BE49-F238E27FC236}">
                <a16:creationId xmlns:a16="http://schemas.microsoft.com/office/drawing/2014/main" id="{EEDC0320-8DA3-4C0B-ACEB-B1B28E58E01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a:extLst>
              <a:ext uri="{FF2B5EF4-FFF2-40B4-BE49-F238E27FC236}">
                <a16:creationId xmlns:a16="http://schemas.microsoft.com/office/drawing/2014/main" id="{8406BD0C-A0CF-4429-BD48-9E32C94B7A4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2">
            <a:extLst>
              <a:ext uri="{FF2B5EF4-FFF2-40B4-BE49-F238E27FC236}">
                <a16:creationId xmlns:a16="http://schemas.microsoft.com/office/drawing/2014/main" id="{A77377F5-17F2-425A-9F17-3AFDA1EA8CF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4694583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7D15252C-A3C0-417F-888B-E0FC335BB0E8}"/>
              </a:ext>
            </a:extLst>
          </p:cNvPr>
          <p:cNvSpPr>
            <a:spLocks noGrp="1"/>
          </p:cNvSpPr>
          <p:nvPr>
            <p:ph type="title"/>
          </p:nvPr>
        </p:nvSpPr>
        <p:spPr>
          <a:xfrm>
            <a:off x="838200" y="365125"/>
            <a:ext cx="10515600" cy="1325563"/>
          </a:xfrm>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5</a:t>
            </a:r>
            <a:r>
              <a:rPr lang="zh-CN" altLang="en-US" sz="4400" b="1" dirty="0">
                <a:solidFill>
                  <a:srgbClr val="0000FF"/>
                </a:solidFill>
                <a:effectLst/>
                <a:latin typeface="宋体" panose="02010600030101010101" pitchFamily="2" charset="-122"/>
                <a:ea typeface="宋体" panose="02010600030101010101" pitchFamily="2" charset="-122"/>
              </a:rPr>
              <a:t>．</a:t>
            </a:r>
            <a:r>
              <a:rPr lang="zh-CN" altLang="en-US" sz="4400" b="1" dirty="0">
                <a:solidFill>
                  <a:srgbClr val="0000FF"/>
                </a:solidFill>
                <a:effectLst/>
                <a:latin typeface="黑体" panose="02010609060101010101" pitchFamily="49" charset="-122"/>
                <a:ea typeface="黑体" panose="02010609060101010101" pitchFamily="49" charset="-122"/>
              </a:rPr>
              <a:t>匹配冲突消解</a:t>
            </a:r>
            <a:endParaRPr lang="zh-CN" altLang="en-US" dirty="0">
              <a:solidFill>
                <a:srgbClr val="C00000"/>
              </a:solidFill>
              <a:latin typeface="黑体" panose="02010609060101010101" pitchFamily="49" charset="-122"/>
              <a:ea typeface="黑体" panose="02010609060101010101" pitchFamily="49" charset="-122"/>
            </a:endParaRPr>
          </a:p>
        </p:txBody>
      </p:sp>
      <p:sp>
        <p:nvSpPr>
          <p:cNvPr id="7" name="内容占位符 2">
            <a:extLst>
              <a:ext uri="{FF2B5EF4-FFF2-40B4-BE49-F238E27FC236}">
                <a16:creationId xmlns:a16="http://schemas.microsoft.com/office/drawing/2014/main" id="{A6D2BF7E-B3E2-4B49-AF7E-EA10DE413BF6}"/>
              </a:ext>
            </a:extLst>
          </p:cNvPr>
          <p:cNvSpPr>
            <a:spLocks noGrp="1"/>
          </p:cNvSpPr>
          <p:nvPr>
            <p:ph idx="1"/>
          </p:nvPr>
        </p:nvSpPr>
        <p:spPr>
          <a:xfrm>
            <a:off x="858494" y="1579563"/>
            <a:ext cx="10344276" cy="4935083"/>
          </a:xfrm>
        </p:spPr>
        <p:txBody>
          <a:bodyPr>
            <a:normAutofit/>
          </a:bodyPr>
          <a:lstStyle/>
          <a:p>
            <a:pPr marL="228600" marR="0" lvl="0" indent="-228600" algn="just" defTabSz="914400" rtl="0" eaLnBrk="1" fontAlgn="auto" latinLnBrk="0" hangingPunct="1">
              <a:lnSpc>
                <a:spcPct val="150000"/>
              </a:lnSpc>
              <a:spcBef>
                <a:spcPts val="600"/>
              </a:spcBef>
              <a:spcAft>
                <a:spcPts val="0"/>
              </a:spcAft>
              <a:buClrTx/>
              <a:buSzTx/>
              <a:buFont typeface="Arial" panose="020B0604020202020204" pitchFamily="34" charset="0"/>
              <a:buChar char="•"/>
              <a:tabLst>
                <a:tab pos="266700" algn="l"/>
              </a:tabLst>
              <a:defRPr/>
            </a:pPr>
            <a:r>
              <a:rPr kumimoji="0" lang="en-US" altLang="zh-CN" sz="2800" b="1" i="0" u="none" strike="noStrike" kern="10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a:t>
            </a:r>
            <a:r>
              <a:rPr kumimoji="0" lang="zh-CN" altLang="en-US" sz="2800" b="1" i="0" u="none" strike="noStrike" kern="10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组：按匹配程度排序</a:t>
            </a:r>
            <a:endParaRPr kumimoji="0" lang="en-US" altLang="zh-CN" sz="2800" b="1" i="0" u="none" strike="noStrike" kern="10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200000"/>
              </a:lnSpc>
              <a:buNone/>
            </a:pPr>
            <a:r>
              <a:rPr kumimoji="0" lang="zh-CN" altLang="en-US" sz="2400" b="1" i="0" u="none" strike="noStrike" kern="10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策略</a:t>
            </a:r>
            <a:r>
              <a:rPr kumimoji="0" lang="en-US" altLang="zh-CN" sz="2400" b="1" i="0" u="none" strike="noStrike" kern="100" cap="none" spc="0" normalizeH="0" baseline="0" noProof="0" dirty="0" err="1">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SD4</a:t>
            </a:r>
            <a:r>
              <a:rPr kumimoji="0" lang="zh-CN" altLang="en-US" sz="2400" b="1" i="0" u="none" strike="noStrike" kern="1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：如果产生式带有可信度，则本策略优先选择</a:t>
            </a:r>
            <a:r>
              <a:rPr kumimoji="0" lang="zh-CN" altLang="en-US" sz="2400" b="1" i="0" u="none" strike="noStrike" kern="10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可信度高</a:t>
            </a:r>
            <a:r>
              <a:rPr kumimoji="0" lang="zh-CN" altLang="en-US" sz="2400" b="1" i="0" u="none" strike="noStrike" kern="1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（规则强度）的产生式。</a:t>
            </a:r>
            <a:endParaRPr lang="en-US" altLang="zh-CN" sz="2400" b="1" kern="100" dirty="0">
              <a:effectLst/>
              <a:latin typeface="微软雅黑" panose="020B0503020204020204" pitchFamily="34" charset="-122"/>
              <a:ea typeface="微软雅黑" panose="020B0503020204020204" pitchFamily="34" charset="-122"/>
            </a:endParaRPr>
          </a:p>
          <a:p>
            <a:pPr indent="0" algn="just">
              <a:lnSpc>
                <a:spcPct val="200000"/>
              </a:lnSpc>
              <a:buNone/>
            </a:pPr>
            <a:r>
              <a:rPr lang="zh-CN" altLang="en-US" sz="2400" b="1" kern="100" dirty="0">
                <a:solidFill>
                  <a:srgbClr val="0000FF"/>
                </a:solidFill>
                <a:effectLst/>
                <a:latin typeface="微软雅黑" panose="020B0503020204020204" pitchFamily="34" charset="-122"/>
                <a:ea typeface="微软雅黑" panose="020B0503020204020204" pitchFamily="34" charset="-122"/>
              </a:rPr>
              <a:t>总结：</a:t>
            </a:r>
            <a:endParaRPr lang="en-US" altLang="zh-CN" sz="2400" b="1" kern="100" dirty="0">
              <a:solidFill>
                <a:srgbClr val="0000FF"/>
              </a:solidFill>
              <a:effectLst/>
              <a:latin typeface="微软雅黑" panose="020B0503020204020204" pitchFamily="34" charset="-122"/>
              <a:ea typeface="微软雅黑" panose="020B0503020204020204" pitchFamily="34" charset="-122"/>
            </a:endParaRPr>
          </a:p>
          <a:p>
            <a:pPr indent="0" algn="just">
              <a:lnSpc>
                <a:spcPct val="150000"/>
              </a:lnSpc>
              <a:spcBef>
                <a:spcPts val="0"/>
              </a:spcBef>
              <a:buNone/>
            </a:pPr>
            <a:r>
              <a:rPr lang="zh-CN" altLang="zh-CN" sz="2400" b="1" kern="100" dirty="0">
                <a:effectLst/>
                <a:latin typeface="微软雅黑" panose="020B0503020204020204" pitchFamily="34" charset="-122"/>
                <a:ea typeface="微软雅黑" panose="020B0503020204020204" pitchFamily="34" charset="-122"/>
              </a:rPr>
              <a:t>在产生式系统中使用的策略绝不止这些。在这些策略中也并非每个都有很大实用价值。在设计产生式系统时可以根据具体情况灵活选择、组合、加强、改进。</a:t>
            </a:r>
            <a:endParaRPr lang="zh-CN" altLang="zh-CN" sz="2400" kern="100" dirty="0">
              <a:effectLst/>
              <a:latin typeface="微软雅黑" panose="020B0503020204020204" pitchFamily="34" charset="-122"/>
              <a:ea typeface="微软雅黑" panose="020B0503020204020204" pitchFamily="34" charset="-122"/>
            </a:endParaRPr>
          </a:p>
        </p:txBody>
      </p:sp>
      <p:sp>
        <p:nvSpPr>
          <p:cNvPr id="2" name="Rectangle 2">
            <a:extLst>
              <a:ext uri="{FF2B5EF4-FFF2-40B4-BE49-F238E27FC236}">
                <a16:creationId xmlns:a16="http://schemas.microsoft.com/office/drawing/2014/main" id="{EEDC0320-8DA3-4C0B-ACEB-B1B28E58E01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a:extLst>
              <a:ext uri="{FF2B5EF4-FFF2-40B4-BE49-F238E27FC236}">
                <a16:creationId xmlns:a16="http://schemas.microsoft.com/office/drawing/2014/main" id="{8406BD0C-A0CF-4429-BD48-9E32C94B7A4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2">
            <a:extLst>
              <a:ext uri="{FF2B5EF4-FFF2-40B4-BE49-F238E27FC236}">
                <a16:creationId xmlns:a16="http://schemas.microsoft.com/office/drawing/2014/main" id="{A77377F5-17F2-425A-9F17-3AFDA1EA8CF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8269016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7D15252C-A3C0-417F-888B-E0FC335BB0E8}"/>
              </a:ext>
            </a:extLst>
          </p:cNvPr>
          <p:cNvSpPr>
            <a:spLocks noGrp="1"/>
          </p:cNvSpPr>
          <p:nvPr>
            <p:ph type="title"/>
          </p:nvPr>
        </p:nvSpPr>
        <p:spPr>
          <a:xfrm>
            <a:off x="838200" y="365125"/>
            <a:ext cx="10515600" cy="1325563"/>
          </a:xfrm>
        </p:spPr>
        <p:txBody>
          <a:bodyPr/>
          <a:lstStyle/>
          <a:p>
            <a:r>
              <a:rPr lang="zh-CN" altLang="en-US" sz="4400" b="1" dirty="0">
                <a:solidFill>
                  <a:srgbClr val="0000FF"/>
                </a:solidFill>
                <a:effectLst/>
                <a:latin typeface="黑体" panose="02010609060101010101" pitchFamily="49" charset="-122"/>
                <a:ea typeface="黑体" panose="02010609060101010101" pitchFamily="49" charset="-122"/>
              </a:rPr>
              <a:t>作业</a:t>
            </a:r>
            <a:r>
              <a:rPr lang="en-US" altLang="zh-CN" sz="4400" b="1" dirty="0">
                <a:solidFill>
                  <a:srgbClr val="0000FF"/>
                </a:solidFill>
                <a:effectLst/>
                <a:latin typeface="黑体" panose="02010609060101010101" pitchFamily="49" charset="-122"/>
                <a:ea typeface="黑体" panose="02010609060101010101" pitchFamily="49" charset="-122"/>
              </a:rPr>
              <a:t>1</a:t>
            </a:r>
            <a:endParaRPr lang="zh-CN" altLang="en-US" dirty="0">
              <a:solidFill>
                <a:srgbClr val="C00000"/>
              </a:solidFill>
              <a:latin typeface="黑体" panose="02010609060101010101" pitchFamily="49" charset="-122"/>
              <a:ea typeface="黑体" panose="02010609060101010101" pitchFamily="49" charset="-122"/>
            </a:endParaRPr>
          </a:p>
        </p:txBody>
      </p:sp>
      <p:sp>
        <p:nvSpPr>
          <p:cNvPr id="7" name="内容占位符 2">
            <a:extLst>
              <a:ext uri="{FF2B5EF4-FFF2-40B4-BE49-F238E27FC236}">
                <a16:creationId xmlns:a16="http://schemas.microsoft.com/office/drawing/2014/main" id="{A6D2BF7E-B3E2-4B49-AF7E-EA10DE413BF6}"/>
              </a:ext>
            </a:extLst>
          </p:cNvPr>
          <p:cNvSpPr>
            <a:spLocks noGrp="1"/>
          </p:cNvSpPr>
          <p:nvPr>
            <p:ph idx="1"/>
          </p:nvPr>
        </p:nvSpPr>
        <p:spPr>
          <a:xfrm>
            <a:off x="858494" y="1579563"/>
            <a:ext cx="10344276" cy="4935083"/>
          </a:xfrm>
        </p:spPr>
        <p:txBody>
          <a:bodyPr>
            <a:normAutofit/>
          </a:bodyPr>
          <a:lstStyle/>
          <a:p>
            <a:pPr indent="0" algn="just">
              <a:lnSpc>
                <a:spcPct val="200000"/>
              </a:lnSpc>
              <a:buNone/>
            </a:pPr>
            <a:r>
              <a:rPr lang="zh-CN" altLang="en-US" sz="2400" b="1" kern="100" dirty="0">
                <a:latin typeface="微软雅黑" panose="020B0503020204020204" pitchFamily="34" charset="-122"/>
                <a:ea typeface="微软雅黑" panose="020B0503020204020204" pitchFamily="34" charset="-122"/>
              </a:rPr>
              <a:t>设计混合推理（正向</a:t>
            </a:r>
            <a:r>
              <a:rPr lang="en-US" altLang="zh-CN" sz="2400" b="1" kern="100" dirty="0">
                <a:latin typeface="微软雅黑" panose="020B0503020204020204" pitchFamily="34" charset="-122"/>
                <a:ea typeface="微软雅黑" panose="020B0503020204020204" pitchFamily="34" charset="-122"/>
              </a:rPr>
              <a:t>+</a:t>
            </a:r>
            <a:r>
              <a:rPr lang="zh-CN" altLang="en-US" sz="2400" b="1" kern="100" dirty="0">
                <a:latin typeface="微软雅黑" panose="020B0503020204020204" pitchFamily="34" charset="-122"/>
                <a:ea typeface="微软雅黑" panose="020B0503020204020204" pitchFamily="34" charset="-122"/>
              </a:rPr>
              <a:t>反向）算法，实现动物识别专家系统</a:t>
            </a:r>
            <a:r>
              <a:rPr lang="en-US" altLang="zh-CN" sz="2400" b="1" kern="100" dirty="0">
                <a:latin typeface="微软雅黑" panose="020B0503020204020204" pitchFamily="34" charset="-122"/>
                <a:ea typeface="微软雅黑" panose="020B0503020204020204" pitchFamily="34" charset="-122"/>
              </a:rPr>
              <a:t>ANIMAL</a:t>
            </a:r>
          </a:p>
          <a:p>
            <a:pPr indent="0" algn="just">
              <a:lnSpc>
                <a:spcPct val="200000"/>
              </a:lnSpc>
              <a:buNone/>
            </a:pPr>
            <a:endParaRPr lang="en-US" altLang="zh-CN" sz="2400" b="1" kern="100" dirty="0">
              <a:effectLst/>
              <a:latin typeface="微软雅黑" panose="020B0503020204020204" pitchFamily="34" charset="-122"/>
              <a:ea typeface="微软雅黑" panose="020B0503020204020204" pitchFamily="34" charset="-122"/>
            </a:endParaRPr>
          </a:p>
          <a:p>
            <a:pPr indent="0" algn="just">
              <a:lnSpc>
                <a:spcPct val="100000"/>
              </a:lnSpc>
              <a:buNone/>
            </a:pPr>
            <a:r>
              <a:rPr lang="zh-CN" altLang="en-US" sz="2400" b="1" kern="100" dirty="0">
                <a:effectLst/>
                <a:latin typeface="微软雅黑" panose="020B0503020204020204" pitchFamily="34" charset="-122"/>
                <a:ea typeface="微软雅黑" panose="020B0503020204020204" pitchFamily="34" charset="-122"/>
              </a:rPr>
              <a:t>附加：深度学习</a:t>
            </a:r>
            <a:r>
              <a:rPr lang="en-US" altLang="zh-CN" sz="2400" b="1" kern="100" dirty="0">
                <a:effectLst/>
                <a:latin typeface="微软雅黑" panose="020B0503020204020204" pitchFamily="34" charset="-122"/>
                <a:ea typeface="微软雅黑" panose="020B0503020204020204" pitchFamily="34" charset="-122"/>
              </a:rPr>
              <a:t>+</a:t>
            </a:r>
            <a:r>
              <a:rPr lang="zh-CN" altLang="en-US" sz="2400" b="1" kern="100" dirty="0">
                <a:effectLst/>
                <a:latin typeface="微软雅黑" panose="020B0503020204020204" pitchFamily="34" charset="-122"/>
                <a:ea typeface="微软雅黑" panose="020B0503020204020204" pitchFamily="34" charset="-122"/>
              </a:rPr>
              <a:t>规则，</a:t>
            </a:r>
            <a:endParaRPr lang="en-US" altLang="zh-CN" sz="2400" b="1" kern="100" dirty="0">
              <a:effectLst/>
              <a:latin typeface="微软雅黑" panose="020B0503020204020204" pitchFamily="34" charset="-122"/>
              <a:ea typeface="微软雅黑" panose="020B0503020204020204" pitchFamily="34" charset="-122"/>
            </a:endParaRPr>
          </a:p>
          <a:p>
            <a:pPr indent="0" algn="just">
              <a:lnSpc>
                <a:spcPct val="100000"/>
              </a:lnSpc>
              <a:buNone/>
            </a:pPr>
            <a:r>
              <a:rPr lang="zh-CN" altLang="en-US" sz="2400" b="1" kern="100" dirty="0">
                <a:effectLst/>
                <a:latin typeface="微软雅黑" panose="020B0503020204020204" pitchFamily="34" charset="-122"/>
                <a:ea typeface="微软雅黑" panose="020B0503020204020204" pitchFamily="34" charset="-122"/>
              </a:rPr>
              <a:t>输入是图片。</a:t>
            </a:r>
            <a:endParaRPr lang="zh-CN" altLang="zh-CN" sz="2400" b="1" kern="100" dirty="0">
              <a:effectLst/>
              <a:latin typeface="微软雅黑" panose="020B0503020204020204" pitchFamily="34" charset="-122"/>
              <a:ea typeface="微软雅黑" panose="020B0503020204020204" pitchFamily="34" charset="-122"/>
            </a:endParaRPr>
          </a:p>
        </p:txBody>
      </p:sp>
      <p:sp>
        <p:nvSpPr>
          <p:cNvPr id="2" name="Rectangle 2">
            <a:extLst>
              <a:ext uri="{FF2B5EF4-FFF2-40B4-BE49-F238E27FC236}">
                <a16:creationId xmlns:a16="http://schemas.microsoft.com/office/drawing/2014/main" id="{EEDC0320-8DA3-4C0B-ACEB-B1B28E58E01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a:extLst>
              <a:ext uri="{FF2B5EF4-FFF2-40B4-BE49-F238E27FC236}">
                <a16:creationId xmlns:a16="http://schemas.microsoft.com/office/drawing/2014/main" id="{8406BD0C-A0CF-4429-BD48-9E32C94B7A4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2">
            <a:extLst>
              <a:ext uri="{FF2B5EF4-FFF2-40B4-BE49-F238E27FC236}">
                <a16:creationId xmlns:a16="http://schemas.microsoft.com/office/drawing/2014/main" id="{A77377F5-17F2-425A-9F17-3AFDA1EA8CF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 name="图片 8">
            <a:extLst>
              <a:ext uri="{FF2B5EF4-FFF2-40B4-BE49-F238E27FC236}">
                <a16:creationId xmlns:a16="http://schemas.microsoft.com/office/drawing/2014/main" id="{FE4DA007-75D4-4D97-A0FB-759BB3234EFC}"/>
              </a:ext>
            </a:extLst>
          </p:cNvPr>
          <p:cNvPicPr>
            <a:picLocks noChangeAspect="1"/>
          </p:cNvPicPr>
          <p:nvPr/>
        </p:nvPicPr>
        <p:blipFill rotWithShape="1">
          <a:blip r:embed="rId3"/>
          <a:srcRect b="5660"/>
          <a:stretch/>
        </p:blipFill>
        <p:spPr>
          <a:xfrm>
            <a:off x="4527707" y="2345136"/>
            <a:ext cx="7286922" cy="4388505"/>
          </a:xfrm>
          <a:prstGeom prst="rect">
            <a:avLst/>
          </a:prstGeom>
        </p:spPr>
      </p:pic>
    </p:spTree>
    <p:extLst>
      <p:ext uri="{BB962C8B-B14F-4D97-AF65-F5344CB8AC3E}">
        <p14:creationId xmlns:p14="http://schemas.microsoft.com/office/powerpoint/2010/main" val="40154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1.</a:t>
            </a:r>
            <a:r>
              <a:rPr lang="zh-CN" altLang="en-US" sz="4400" b="1" dirty="0">
                <a:solidFill>
                  <a:srgbClr val="0000FF"/>
                </a:solidFill>
                <a:effectLst/>
                <a:latin typeface="黑体" panose="02010609060101010101" pitchFamily="49" charset="-122"/>
                <a:ea typeface="黑体" panose="02010609060101010101" pitchFamily="49" charset="-122"/>
              </a:rPr>
              <a:t>产生式的概念和</a:t>
            </a:r>
            <a:r>
              <a:rPr lang="zh-CN" altLang="en-US" sz="4400" b="1" dirty="0">
                <a:solidFill>
                  <a:srgbClr val="C00000"/>
                </a:solidFill>
                <a:effectLst/>
                <a:latin typeface="黑体" panose="02010609060101010101" pitchFamily="49" charset="-122"/>
                <a:ea typeface="黑体" panose="02010609060101010101" pitchFamily="49" charset="-122"/>
              </a:rPr>
              <a:t>发展历史</a:t>
            </a:r>
            <a:endParaRPr lang="zh-CN" altLang="en-US" dirty="0">
              <a:solidFill>
                <a:srgbClr val="C00000"/>
              </a:solidFill>
            </a:endParaRPr>
          </a:p>
        </p:txBody>
      </p:sp>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p:txBody>
          <a:bodyPr>
            <a:normAutofit/>
          </a:bodyPr>
          <a:lstStyle/>
          <a:p>
            <a:pPr marL="342900" lvl="0" indent="-342900" algn="just">
              <a:lnSpc>
                <a:spcPct val="150000"/>
              </a:lnSpc>
              <a:buFont typeface="Wingdings" panose="05000000000000000000" pitchFamily="2" charset="2"/>
              <a:buChar char=""/>
              <a:tabLst>
                <a:tab pos="266700" algn="l"/>
              </a:tabLst>
            </a:pPr>
            <a:r>
              <a:rPr lang="en-US" altLang="zh-CN" sz="2400" b="1" kern="100" dirty="0">
                <a:effectLst/>
                <a:latin typeface="微软雅黑" panose="020B0503020204020204" pitchFamily="34" charset="-122"/>
                <a:ea typeface="微软雅黑" panose="020B0503020204020204" pitchFamily="34" charset="-122"/>
              </a:rPr>
              <a:t>1943</a:t>
            </a:r>
            <a:r>
              <a:rPr lang="zh-CN" altLang="en-US" sz="2400" b="1" kern="100" dirty="0">
                <a:effectLst/>
                <a:latin typeface="微软雅黑" panose="020B0503020204020204" pitchFamily="34" charset="-122"/>
                <a:ea typeface="微软雅黑" panose="020B0503020204020204" pitchFamily="34" charset="-122"/>
              </a:rPr>
              <a:t>年，</a:t>
            </a:r>
            <a:r>
              <a:rPr lang="en-US" altLang="zh-CN" sz="2400" b="1" kern="100" dirty="0">
                <a:effectLst/>
                <a:latin typeface="微软雅黑" panose="020B0503020204020204" pitchFamily="34" charset="-122"/>
                <a:ea typeface="微软雅黑" panose="020B0503020204020204" pitchFamily="34" charset="-122"/>
              </a:rPr>
              <a:t>Post</a:t>
            </a:r>
            <a:r>
              <a:rPr lang="zh-CN" altLang="en-US" sz="2400" b="1" kern="100" dirty="0">
                <a:effectLst/>
                <a:latin typeface="微软雅黑" panose="020B0503020204020204" pitchFamily="34" charset="-122"/>
                <a:ea typeface="微软雅黑" panose="020B0503020204020204" pitchFamily="34" charset="-122"/>
              </a:rPr>
              <a:t>第一个提出产生式系统并把它用作计算手段。其目的是构造一种形式化的计算工具，并证明了它与图灵机具有同样的计算能力。</a:t>
            </a:r>
          </a:p>
          <a:p>
            <a:pPr marL="342900" lvl="0" indent="-342900" algn="just">
              <a:lnSpc>
                <a:spcPct val="150000"/>
              </a:lnSpc>
              <a:buFont typeface="Wingdings" panose="05000000000000000000" pitchFamily="2" charset="2"/>
              <a:buChar char=""/>
              <a:tabLst>
                <a:tab pos="266700" algn="l"/>
              </a:tabLst>
            </a:pPr>
            <a:r>
              <a:rPr lang="en-US" altLang="zh-CN" sz="2400" b="1" kern="100" dirty="0">
                <a:effectLst/>
                <a:latin typeface="微软雅黑" panose="020B0503020204020204" pitchFamily="34" charset="-122"/>
                <a:ea typeface="微软雅黑" panose="020B0503020204020204" pitchFamily="34" charset="-122"/>
              </a:rPr>
              <a:t>1950</a:t>
            </a:r>
            <a:r>
              <a:rPr lang="zh-CN" altLang="en-US" sz="2400" b="1" kern="100" dirty="0">
                <a:effectLst/>
                <a:latin typeface="微软雅黑" panose="020B0503020204020204" pitchFamily="34" charset="-122"/>
                <a:ea typeface="微软雅黑" panose="020B0503020204020204" pitchFamily="34" charset="-122"/>
              </a:rPr>
              <a:t>年，</a:t>
            </a:r>
            <a:r>
              <a:rPr lang="en-US" altLang="zh-CN" sz="2400" b="1" kern="100" dirty="0">
                <a:effectLst/>
                <a:latin typeface="微软雅黑" panose="020B0503020204020204" pitchFamily="34" charset="-122"/>
                <a:ea typeface="微软雅黑" panose="020B0503020204020204" pitchFamily="34" charset="-122"/>
              </a:rPr>
              <a:t>Markov</a:t>
            </a:r>
            <a:r>
              <a:rPr lang="zh-CN" altLang="en-US" sz="2400" b="1" kern="100" dirty="0">
                <a:effectLst/>
                <a:latin typeface="微软雅黑" panose="020B0503020204020204" pitchFamily="34" charset="-122"/>
                <a:ea typeface="微软雅黑" panose="020B0503020204020204" pitchFamily="34" charset="-122"/>
              </a:rPr>
              <a:t>提出了一种</a:t>
            </a:r>
            <a:r>
              <a:rPr lang="zh-CN" altLang="en-US" sz="2400" b="1" kern="100" dirty="0">
                <a:solidFill>
                  <a:srgbClr val="C00000"/>
                </a:solidFill>
                <a:effectLst/>
                <a:latin typeface="微软雅黑" panose="020B0503020204020204" pitchFamily="34" charset="-122"/>
                <a:ea typeface="微软雅黑" panose="020B0503020204020204" pitchFamily="34" charset="-122"/>
              </a:rPr>
              <a:t>匹配算法</a:t>
            </a:r>
            <a:r>
              <a:rPr lang="zh-CN" altLang="en-US" sz="2400" b="1" kern="100" dirty="0">
                <a:effectLst/>
                <a:latin typeface="微软雅黑" panose="020B0503020204020204" pitchFamily="34" charset="-122"/>
                <a:ea typeface="微软雅黑" panose="020B0503020204020204" pitchFamily="34" charset="-122"/>
              </a:rPr>
              <a:t>，利用一组确定的规则不断置换字符串中的子串从而把它改造成一个新的字符串，其思想与</a:t>
            </a:r>
            <a:r>
              <a:rPr lang="en-US" altLang="zh-CN" sz="2400" b="1" kern="100" dirty="0">
                <a:effectLst/>
                <a:latin typeface="微软雅黑" panose="020B0503020204020204" pitchFamily="34" charset="-122"/>
                <a:ea typeface="微软雅黑" panose="020B0503020204020204" pitchFamily="34" charset="-122"/>
              </a:rPr>
              <a:t>Post</a:t>
            </a:r>
            <a:r>
              <a:rPr lang="zh-CN" altLang="en-US" sz="2400" b="1" kern="100" dirty="0">
                <a:effectLst/>
                <a:latin typeface="微软雅黑" panose="020B0503020204020204" pitchFamily="34" charset="-122"/>
                <a:ea typeface="微软雅黑" panose="020B0503020204020204" pitchFamily="34" charset="-122"/>
              </a:rPr>
              <a:t>类似。</a:t>
            </a:r>
          </a:p>
          <a:p>
            <a:pPr marL="342900" lvl="0" indent="-342900" algn="just">
              <a:lnSpc>
                <a:spcPct val="150000"/>
              </a:lnSpc>
              <a:buFont typeface="Wingdings" panose="05000000000000000000" pitchFamily="2" charset="2"/>
              <a:buChar char=""/>
              <a:tabLst>
                <a:tab pos="266700" algn="l"/>
              </a:tabLst>
            </a:pPr>
            <a:r>
              <a:rPr lang="zh-CN" altLang="en-US" sz="2400" b="1" kern="100" dirty="0">
                <a:effectLst/>
                <a:latin typeface="微软雅黑" panose="020B0503020204020204" pitchFamily="34" charset="-122"/>
                <a:ea typeface="微软雅黑" panose="020B0503020204020204" pitchFamily="34" charset="-122"/>
              </a:rPr>
              <a:t>（大约在）</a:t>
            </a:r>
            <a:r>
              <a:rPr lang="en-US" altLang="zh-CN" sz="2400" b="1" kern="100" dirty="0">
                <a:effectLst/>
                <a:latin typeface="微软雅黑" panose="020B0503020204020204" pitchFamily="34" charset="-122"/>
                <a:ea typeface="微软雅黑" panose="020B0503020204020204" pitchFamily="34" charset="-122"/>
              </a:rPr>
              <a:t>1950</a:t>
            </a:r>
            <a:r>
              <a:rPr lang="zh-CN" altLang="en-US" sz="2400" b="1" kern="100" dirty="0">
                <a:effectLst/>
                <a:latin typeface="微软雅黑" panose="020B0503020204020204" pitchFamily="34" charset="-122"/>
                <a:ea typeface="微软雅黑" panose="020B0503020204020204" pitchFamily="34" charset="-122"/>
              </a:rPr>
              <a:t>年，</a:t>
            </a:r>
            <a:r>
              <a:rPr lang="en-US" altLang="zh-CN" sz="2400" b="1" kern="100" dirty="0">
                <a:effectLst/>
                <a:latin typeface="微软雅黑" panose="020B0503020204020204" pitchFamily="34" charset="-122"/>
                <a:ea typeface="微软雅黑" panose="020B0503020204020204" pitchFamily="34" charset="-122"/>
              </a:rPr>
              <a:t>Chomsky</a:t>
            </a:r>
            <a:r>
              <a:rPr lang="zh-CN" altLang="en-US" sz="2400" b="1" kern="100" dirty="0">
                <a:effectLst/>
                <a:latin typeface="微软雅黑" panose="020B0503020204020204" pitchFamily="34" charset="-122"/>
                <a:ea typeface="微软雅黑" panose="020B0503020204020204" pitchFamily="34" charset="-122"/>
              </a:rPr>
              <a:t>为研究</a:t>
            </a:r>
            <a:r>
              <a:rPr lang="zh-CN" altLang="en-US" sz="2400" b="1" kern="100" dirty="0">
                <a:solidFill>
                  <a:srgbClr val="C00000"/>
                </a:solidFill>
                <a:effectLst/>
                <a:latin typeface="微软雅黑" panose="020B0503020204020204" pitchFamily="34" charset="-122"/>
                <a:ea typeface="微软雅黑" panose="020B0503020204020204" pitchFamily="34" charset="-122"/>
              </a:rPr>
              <a:t>自然语言结构</a:t>
            </a:r>
            <a:r>
              <a:rPr lang="zh-CN" altLang="en-US" sz="2400" b="1" kern="100" dirty="0">
                <a:effectLst/>
                <a:latin typeface="微软雅黑" panose="020B0503020204020204" pitchFamily="34" charset="-122"/>
                <a:ea typeface="微软雅黑" panose="020B0503020204020204" pitchFamily="34" charset="-122"/>
              </a:rPr>
              <a:t>提出了</a:t>
            </a:r>
            <a:r>
              <a:rPr lang="zh-CN" altLang="en-US" sz="2400" b="1" kern="100" dirty="0">
                <a:solidFill>
                  <a:srgbClr val="C00000"/>
                </a:solidFill>
                <a:effectLst/>
                <a:latin typeface="微软雅黑" panose="020B0503020204020204" pitchFamily="34" charset="-122"/>
                <a:ea typeface="微软雅黑" panose="020B0503020204020204" pitchFamily="34" charset="-122"/>
              </a:rPr>
              <a:t>文法分层</a:t>
            </a:r>
            <a:r>
              <a:rPr lang="zh-CN" altLang="en-US" sz="2400" b="1" kern="100" dirty="0">
                <a:effectLst/>
                <a:latin typeface="微软雅黑" panose="020B0503020204020204" pitchFamily="34" charset="-122"/>
                <a:ea typeface="微软雅黑" panose="020B0503020204020204" pitchFamily="34" charset="-122"/>
              </a:rPr>
              <a:t>概念，每层文法有一种特定的“重写规则”，也就是语言生成规则。这种“重写规则”，就是特殊的产生式。</a:t>
            </a:r>
          </a:p>
          <a:p>
            <a:pPr marL="457200" lvl="1" indent="0" algn="just">
              <a:lnSpc>
                <a:spcPct val="150000"/>
              </a:lnSpc>
              <a:buNone/>
              <a:tabLst>
                <a:tab pos="266700" algn="l"/>
              </a:tabLst>
            </a:pPr>
            <a:endParaRPr lang="en-US" alt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BC580697-9AFF-4ABD-BFEF-64773CC7E403}"/>
              </a:ext>
            </a:extLst>
          </p:cNvPr>
          <p:cNvSpPr txBox="1"/>
          <p:nvPr/>
        </p:nvSpPr>
        <p:spPr>
          <a:xfrm>
            <a:off x="838200" y="6103517"/>
            <a:ext cx="6096912" cy="559127"/>
          </a:xfrm>
          <a:prstGeom prst="rect">
            <a:avLst/>
          </a:prstGeom>
          <a:noFill/>
        </p:spPr>
        <p:txBody>
          <a:bodyPr wrap="square">
            <a:spAutoFit/>
          </a:bodyPr>
          <a:lstStyle/>
          <a:p>
            <a:pPr indent="276225" algn="just">
              <a:lnSpc>
                <a:spcPct val="200000"/>
              </a:lnSpc>
            </a:pPr>
            <a:r>
              <a:rPr lang="zh-CN" altLang="en-US" sz="1800" b="1" kern="100" dirty="0">
                <a:effectLst/>
                <a:latin typeface="Times New Roman" panose="02020603050405020304" pitchFamily="18" charset="0"/>
                <a:ea typeface="黑体" panose="02010609060101010101" pitchFamily="49" charset="-122"/>
              </a:rPr>
              <a:t>后两种</a:t>
            </a:r>
            <a:r>
              <a:rPr lang="zh-CN" altLang="zh-CN" sz="1800" b="1" kern="100" dirty="0">
                <a:effectLst/>
                <a:latin typeface="Times New Roman" panose="02020603050405020304" pitchFamily="18" charset="0"/>
                <a:ea typeface="黑体" panose="02010609060101010101" pitchFamily="49" charset="-122"/>
              </a:rPr>
              <a:t>系统其计算能力都与图灵机等价。</a:t>
            </a:r>
            <a:endParaRPr lang="zh-CN" altLang="zh-CN" sz="11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233387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1.</a:t>
            </a:r>
            <a:r>
              <a:rPr lang="zh-CN" altLang="en-US" sz="4400" b="1" dirty="0">
                <a:solidFill>
                  <a:srgbClr val="0000FF"/>
                </a:solidFill>
                <a:effectLst/>
                <a:latin typeface="黑体" panose="02010609060101010101" pitchFamily="49" charset="-122"/>
                <a:ea typeface="黑体" panose="02010609060101010101" pitchFamily="49" charset="-122"/>
              </a:rPr>
              <a:t>产生式的概念和</a:t>
            </a:r>
            <a:r>
              <a:rPr lang="zh-CN" altLang="en-US" sz="4400" b="1" dirty="0">
                <a:solidFill>
                  <a:srgbClr val="C00000"/>
                </a:solidFill>
                <a:effectLst/>
                <a:latin typeface="黑体" panose="02010609060101010101" pitchFamily="49" charset="-122"/>
                <a:ea typeface="黑体" panose="02010609060101010101" pitchFamily="49" charset="-122"/>
              </a:rPr>
              <a:t>发展历史</a:t>
            </a:r>
            <a:endParaRPr lang="zh-CN" altLang="en-US" dirty="0">
              <a:solidFill>
                <a:srgbClr val="C00000"/>
              </a:solidFill>
            </a:endParaRPr>
          </a:p>
        </p:txBody>
      </p:sp>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p:txBody>
          <a:bodyPr>
            <a:normAutofit/>
          </a:bodyPr>
          <a:lstStyle/>
          <a:p>
            <a:pPr marL="342900" lvl="0" indent="-342900" algn="just">
              <a:lnSpc>
                <a:spcPct val="150000"/>
              </a:lnSpc>
              <a:buFont typeface="Wingdings" panose="05000000000000000000" pitchFamily="2" charset="2"/>
              <a:buChar char=""/>
              <a:tabLst>
                <a:tab pos="266700" algn="l"/>
              </a:tabLst>
            </a:pPr>
            <a:r>
              <a:rPr lang="en-US" altLang="zh-CN" sz="2400" b="1" kern="100" dirty="0">
                <a:effectLst/>
                <a:latin typeface="微软雅黑" panose="020B0503020204020204" pitchFamily="34" charset="-122"/>
                <a:ea typeface="微软雅黑" panose="020B0503020204020204" pitchFamily="34" charset="-122"/>
              </a:rPr>
              <a:t>d. 1960</a:t>
            </a:r>
            <a:r>
              <a:rPr lang="zh-CN" altLang="en-US" sz="2400" b="1" kern="100" dirty="0">
                <a:effectLst/>
                <a:latin typeface="微软雅黑" panose="020B0503020204020204" pitchFamily="34" charset="-122"/>
                <a:ea typeface="微软雅黑" panose="020B0503020204020204" pitchFamily="34" charset="-122"/>
              </a:rPr>
              <a:t>年，</a:t>
            </a:r>
            <a:r>
              <a:rPr lang="en-US" altLang="zh-CN" sz="2400" b="1" kern="100" dirty="0">
                <a:effectLst/>
                <a:latin typeface="微软雅黑" panose="020B0503020204020204" pitchFamily="34" charset="-122"/>
                <a:ea typeface="微软雅黑" panose="020B0503020204020204" pitchFamily="34" charset="-122"/>
              </a:rPr>
              <a:t>Backus </a:t>
            </a:r>
            <a:r>
              <a:rPr lang="zh-CN" altLang="en-US" sz="2400" b="1" kern="100" dirty="0">
                <a:effectLst/>
                <a:latin typeface="微软雅黑" panose="020B0503020204020204" pitchFamily="34" charset="-122"/>
                <a:ea typeface="微软雅黑" panose="020B0503020204020204" pitchFamily="34" charset="-122"/>
              </a:rPr>
              <a:t>（译名为：巴克斯或巴科斯）提出了著名的</a:t>
            </a:r>
            <a:r>
              <a:rPr lang="en-US" altLang="zh-CN" sz="2400" b="1" kern="100" dirty="0" err="1">
                <a:effectLst/>
                <a:latin typeface="微软雅黑" panose="020B0503020204020204" pitchFamily="34" charset="-122"/>
                <a:ea typeface="微软雅黑" panose="020B0503020204020204" pitchFamily="34" charset="-122"/>
              </a:rPr>
              <a:t>BNF</a:t>
            </a:r>
            <a:r>
              <a:rPr lang="zh-CN" altLang="en-US" sz="2400" b="1" kern="100" dirty="0">
                <a:effectLst/>
                <a:latin typeface="微软雅黑" panose="020B0503020204020204" pitchFamily="34" charset="-122"/>
                <a:ea typeface="微软雅黑" panose="020B0503020204020204" pitchFamily="34" charset="-122"/>
              </a:rPr>
              <a:t>，即巴科斯范式，用以描写</a:t>
            </a:r>
            <a:r>
              <a:rPr lang="zh-CN" altLang="en-US" sz="2400" b="1" kern="100" dirty="0">
                <a:solidFill>
                  <a:srgbClr val="C00000"/>
                </a:solidFill>
                <a:effectLst/>
                <a:latin typeface="微软雅黑" panose="020B0503020204020204" pitchFamily="34" charset="-122"/>
                <a:ea typeface="微软雅黑" panose="020B0503020204020204" pitchFamily="34" charset="-122"/>
              </a:rPr>
              <a:t>计算机语言的文法</a:t>
            </a:r>
            <a:r>
              <a:rPr lang="zh-CN" altLang="en-US" sz="2400" b="1" kern="100" dirty="0">
                <a:effectLst/>
                <a:latin typeface="微软雅黑" panose="020B0503020204020204" pitchFamily="34" charset="-122"/>
                <a:ea typeface="微软雅黑" panose="020B0503020204020204" pitchFamily="34" charset="-122"/>
              </a:rPr>
              <a:t>，首先用来描写</a:t>
            </a:r>
            <a:r>
              <a:rPr lang="en-US" altLang="zh-CN" sz="2400" b="1" kern="100" dirty="0">
                <a:effectLst/>
                <a:latin typeface="微软雅黑" panose="020B0503020204020204" pitchFamily="34" charset="-122"/>
                <a:ea typeface="微软雅黑" panose="020B0503020204020204" pitchFamily="34" charset="-122"/>
              </a:rPr>
              <a:t>ALGOL 60</a:t>
            </a:r>
            <a:r>
              <a:rPr lang="zh-CN" altLang="en-US" sz="2400" b="1" kern="100" dirty="0">
                <a:effectLst/>
                <a:latin typeface="微软雅黑" panose="020B0503020204020204" pitchFamily="34" charset="-122"/>
                <a:ea typeface="微软雅黑" panose="020B0503020204020204" pitchFamily="34" charset="-122"/>
              </a:rPr>
              <a:t>语言。不久即发现，</a:t>
            </a:r>
            <a:r>
              <a:rPr lang="en-US" altLang="zh-CN" sz="2400" b="1" kern="100" dirty="0" err="1">
                <a:effectLst/>
                <a:latin typeface="微软雅黑" panose="020B0503020204020204" pitchFamily="34" charset="-122"/>
                <a:ea typeface="微软雅黑" panose="020B0503020204020204" pitchFamily="34" charset="-122"/>
              </a:rPr>
              <a:t>BNF</a:t>
            </a:r>
            <a:r>
              <a:rPr lang="zh-CN" altLang="en-US" sz="2400" b="1" kern="100" dirty="0">
                <a:effectLst/>
                <a:latin typeface="微软雅黑" panose="020B0503020204020204" pitchFamily="34" charset="-122"/>
                <a:ea typeface="微软雅黑" panose="020B0503020204020204" pitchFamily="34" charset="-122"/>
              </a:rPr>
              <a:t>范式基本上是</a:t>
            </a:r>
            <a:r>
              <a:rPr lang="en-US" altLang="zh-CN" sz="2400" b="1" kern="100" dirty="0">
                <a:effectLst/>
                <a:latin typeface="微软雅黑" panose="020B0503020204020204" pitchFamily="34" charset="-122"/>
                <a:ea typeface="微软雅黑" panose="020B0503020204020204" pitchFamily="34" charset="-122"/>
              </a:rPr>
              <a:t>Chomsky</a:t>
            </a:r>
            <a:r>
              <a:rPr lang="zh-CN" altLang="en-US" sz="2400" b="1" kern="100" dirty="0">
                <a:effectLst/>
                <a:latin typeface="微软雅黑" panose="020B0503020204020204" pitchFamily="34" charset="-122"/>
                <a:ea typeface="微软雅黑" panose="020B0503020204020204" pitchFamily="34" charset="-122"/>
              </a:rPr>
              <a:t>的分层系统中的上下文无关文法。</a:t>
            </a:r>
            <a:r>
              <a:rPr lang="zh-CN" altLang="en-US" sz="2400" b="1" kern="100" dirty="0">
                <a:solidFill>
                  <a:srgbClr val="C00000"/>
                </a:solidFill>
                <a:effectLst/>
                <a:latin typeface="微软雅黑" panose="020B0503020204020204" pitchFamily="34" charset="-122"/>
                <a:ea typeface="微软雅黑" panose="020B0503020204020204" pitchFamily="34" charset="-122"/>
              </a:rPr>
              <a:t>由于和计算机语言挂上了钩，产生式系统的应用范围大大拓广了。</a:t>
            </a:r>
            <a:endParaRPr lang="en-US" altLang="zh-CN" sz="2000" b="1" kern="100"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44224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2.</a:t>
            </a:r>
            <a:r>
              <a:rPr lang="zh-CN" altLang="en-US" sz="4400" b="1" dirty="0">
                <a:solidFill>
                  <a:srgbClr val="0000FF"/>
                </a:solidFill>
                <a:effectLst/>
                <a:latin typeface="黑体" panose="02010609060101010101" pitchFamily="49" charset="-122"/>
                <a:ea typeface="黑体" panose="02010609060101010101" pitchFamily="49" charset="-122"/>
              </a:rPr>
              <a:t>产生式的</a:t>
            </a:r>
            <a:r>
              <a:rPr lang="zh-CN" altLang="en-US" sz="4400" b="1" dirty="0">
                <a:solidFill>
                  <a:srgbClr val="C00000"/>
                </a:solidFill>
                <a:effectLst/>
                <a:latin typeface="黑体" panose="02010609060101010101" pitchFamily="49" charset="-122"/>
                <a:ea typeface="黑体" panose="02010609060101010101" pitchFamily="49" charset="-122"/>
              </a:rPr>
              <a:t>构成</a:t>
            </a:r>
            <a:r>
              <a:rPr lang="zh-CN" altLang="en-US" sz="4400" b="1" dirty="0">
                <a:solidFill>
                  <a:srgbClr val="0000FF"/>
                </a:solidFill>
                <a:effectLst/>
                <a:latin typeface="黑体" panose="02010609060101010101" pitchFamily="49" charset="-122"/>
                <a:ea typeface="黑体" panose="02010609060101010101" pitchFamily="49" charset="-122"/>
              </a:rPr>
              <a:t>和特点</a:t>
            </a:r>
            <a:endParaRPr lang="zh-CN" altLang="en-US" dirty="0">
              <a:solidFill>
                <a:srgbClr val="C00000"/>
              </a:solidFill>
            </a:endParaRPr>
          </a:p>
        </p:txBody>
      </p:sp>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p:txBody>
          <a:bodyPr>
            <a:normAutofit fontScale="92500" lnSpcReduction="10000"/>
          </a:bodyPr>
          <a:lstStyle/>
          <a:p>
            <a:pPr marL="0" lvl="0" indent="0" algn="just">
              <a:lnSpc>
                <a:spcPct val="150000"/>
              </a:lnSpc>
              <a:buNone/>
              <a:tabLst>
                <a:tab pos="266700" algn="l"/>
              </a:tabLst>
            </a:pPr>
            <a:r>
              <a:rPr lang="zh-CN" altLang="en-US" sz="2400" b="1" kern="100" dirty="0">
                <a:effectLst/>
                <a:latin typeface="微软雅黑" panose="020B0503020204020204" pitchFamily="34" charset="-122"/>
                <a:ea typeface="微软雅黑" panose="020B0503020204020204" pitchFamily="34" charset="-122"/>
              </a:rPr>
              <a:t>产生式系统的构成：</a:t>
            </a:r>
            <a:r>
              <a:rPr lang="zh-CN" altLang="en-US" sz="2400" b="1" kern="100" dirty="0">
                <a:solidFill>
                  <a:srgbClr val="FF0000"/>
                </a:solidFill>
                <a:effectLst/>
                <a:latin typeface="微软雅黑" panose="020B0503020204020204" pitchFamily="34" charset="-122"/>
                <a:ea typeface="微软雅黑" panose="020B0503020204020204" pitchFamily="34" charset="-122"/>
              </a:rPr>
              <a:t>一组规则</a:t>
            </a:r>
            <a:r>
              <a:rPr lang="en-US" altLang="zh-CN" sz="2400" b="1" kern="100" dirty="0">
                <a:effectLst/>
                <a:latin typeface="微软雅黑" panose="020B0503020204020204" pitchFamily="34" charset="-122"/>
                <a:ea typeface="微软雅黑" panose="020B0503020204020204" pitchFamily="34" charset="-122"/>
              </a:rPr>
              <a:t>+</a:t>
            </a:r>
            <a:r>
              <a:rPr lang="zh-CN" altLang="en-US" sz="2400" b="1" kern="100" dirty="0">
                <a:solidFill>
                  <a:srgbClr val="FF0000"/>
                </a:solidFill>
                <a:effectLst/>
                <a:latin typeface="微软雅黑" panose="020B0503020204020204" pitchFamily="34" charset="-122"/>
                <a:ea typeface="微软雅黑" panose="020B0503020204020204" pitchFamily="34" charset="-122"/>
              </a:rPr>
              <a:t>数据基</a:t>
            </a:r>
            <a:r>
              <a:rPr lang="en-US" altLang="zh-CN" sz="2400" b="1" kern="100" dirty="0">
                <a:effectLst/>
                <a:latin typeface="微软雅黑" panose="020B0503020204020204" pitchFamily="34" charset="-122"/>
                <a:ea typeface="微软雅黑" panose="020B0503020204020204" pitchFamily="34" charset="-122"/>
              </a:rPr>
              <a:t>+</a:t>
            </a:r>
            <a:r>
              <a:rPr lang="zh-CN" altLang="en-US" sz="2400" b="1" kern="100" dirty="0">
                <a:solidFill>
                  <a:srgbClr val="FF0000"/>
                </a:solidFill>
                <a:effectLst/>
                <a:latin typeface="微软雅黑" panose="020B0503020204020204" pitchFamily="34" charset="-122"/>
                <a:ea typeface="微软雅黑" panose="020B0503020204020204" pitchFamily="34" charset="-122"/>
              </a:rPr>
              <a:t>一个推理程序</a:t>
            </a:r>
            <a:r>
              <a:rPr lang="zh-CN" altLang="en-US" sz="2400" b="1" kern="100" dirty="0">
                <a:effectLst/>
                <a:latin typeface="微软雅黑" panose="020B0503020204020204" pitchFamily="34" charset="-122"/>
                <a:ea typeface="微软雅黑" panose="020B0503020204020204" pitchFamily="34" charset="-122"/>
              </a:rPr>
              <a:t>（</a:t>
            </a:r>
            <a:r>
              <a:rPr lang="en-US" altLang="zh-CN" sz="2400" b="1" kern="100" dirty="0">
                <a:effectLst/>
                <a:latin typeface="微软雅黑" panose="020B0503020204020204" pitchFamily="34" charset="-122"/>
                <a:ea typeface="微软雅黑" panose="020B0503020204020204" pitchFamily="34" charset="-122"/>
              </a:rPr>
              <a:t>Engine</a:t>
            </a:r>
            <a:r>
              <a:rPr lang="zh-CN" altLang="en-US" sz="2400" b="1" kern="100" dirty="0">
                <a:effectLst/>
                <a:latin typeface="微软雅黑" panose="020B0503020204020204" pitchFamily="34" charset="-122"/>
                <a:ea typeface="微软雅黑" panose="020B0503020204020204" pitchFamily="34" charset="-122"/>
              </a:rPr>
              <a:t>）</a:t>
            </a:r>
            <a:endParaRPr lang="en-US" altLang="zh-CN" sz="2400" b="1" kern="100" dirty="0">
              <a:effectLst/>
              <a:latin typeface="微软雅黑" panose="020B0503020204020204" pitchFamily="34" charset="-122"/>
              <a:ea typeface="微软雅黑" panose="020B0503020204020204" pitchFamily="34" charset="-122"/>
            </a:endParaRPr>
          </a:p>
          <a:p>
            <a:pPr algn="just">
              <a:lnSpc>
                <a:spcPct val="150000"/>
              </a:lnSpc>
              <a:tabLst>
                <a:tab pos="266700" algn="l"/>
              </a:tabLst>
            </a:pPr>
            <a:r>
              <a:rPr lang="zh-CN" altLang="en-US" sz="20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 一组规则：</a:t>
            </a:r>
            <a:r>
              <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每条规则分为左部（或称前提、前件）和右部（或称结论、动作、后件）。</a:t>
            </a:r>
          </a:p>
          <a:p>
            <a:pPr marL="0" lvl="0" indent="0" algn="just">
              <a:lnSpc>
                <a:spcPct val="150000"/>
              </a:lnSpc>
              <a:buNone/>
              <a:tabLst>
                <a:tab pos="266700" algn="l"/>
              </a:tabLst>
            </a:pPr>
            <a:r>
              <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通常</a:t>
            </a:r>
            <a:r>
              <a:rPr lang="zh-CN" altLang="en-US" sz="2000" b="1" kern="100"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左部表示条件</a:t>
            </a:r>
            <a:r>
              <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，核查左部条件是否得到满足一般采用</a:t>
            </a:r>
            <a:r>
              <a:rPr lang="zh-CN" altLang="en-US" sz="2000" b="1" kern="100"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匹配方法</a:t>
            </a:r>
            <a:r>
              <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，即</a:t>
            </a:r>
            <a:r>
              <a:rPr lang="zh-CN" altLang="en-US" sz="2000" b="1" kern="100"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查看数据基</a:t>
            </a:r>
            <a:r>
              <a:rPr lang="en-US" altLang="zh-CN" sz="2000" b="1" kern="100"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DB</a:t>
            </a:r>
            <a:r>
              <a:rPr lang="zh-CN" altLang="en-US" sz="2000" b="1" kern="100"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1" kern="100"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Data Base</a:t>
            </a:r>
            <a:r>
              <a:rPr lang="zh-CN" altLang="en-US" sz="2000" b="1" kern="100"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）中是否存在左部所指明的情况</a:t>
            </a:r>
            <a:r>
              <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，若存在则认为匹配成功，否则认为匹配失败。一般说来，</a:t>
            </a:r>
            <a:r>
              <a:rPr lang="zh-CN" altLang="en-US" sz="2000" b="1" kern="100"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匹配成功则执行右部所规定的动作</a:t>
            </a:r>
            <a:r>
              <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，例如：添加、修改和删除等。</a:t>
            </a:r>
          </a:p>
          <a:p>
            <a:pPr algn="just">
              <a:lnSpc>
                <a:spcPct val="150000"/>
              </a:lnSpc>
              <a:tabLst>
                <a:tab pos="266700" algn="l"/>
              </a:tabLst>
            </a:pPr>
            <a:r>
              <a:rPr lang="zh-CN" altLang="en-US" sz="20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数据基：</a:t>
            </a:r>
            <a:r>
              <a:rPr lang="en-US" alt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rPr>
              <a:t>DB</a:t>
            </a:r>
            <a:r>
              <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中存放的数据既是产生式作用的对象，又是构成产生式（或称规则）的基本元素。</a:t>
            </a:r>
          </a:p>
          <a:p>
            <a:pPr algn="just">
              <a:lnSpc>
                <a:spcPct val="150000"/>
              </a:lnSpc>
              <a:tabLst>
                <a:tab pos="266700" algn="l"/>
              </a:tabLst>
            </a:pPr>
            <a:r>
              <a:rPr lang="zh-CN" altLang="en-US" sz="20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一个推理程序（</a:t>
            </a:r>
            <a:r>
              <a:rPr lang="en-US" altLang="zh-CN" sz="20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Engine</a:t>
            </a:r>
            <a:r>
              <a:rPr lang="zh-CN" altLang="en-US" sz="20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负责整个产生式系统的运行，包括：规则左部与</a:t>
            </a:r>
            <a:r>
              <a:rPr lang="en-US" alt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rPr>
              <a:t>DB</a:t>
            </a:r>
            <a:r>
              <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匹配；从匹配成功的规则中，选出一条将在下一步执行的规则 ，执行右部规定的动作；掌握时间结束产生式系统的运行。</a:t>
            </a:r>
          </a:p>
          <a:p>
            <a:pPr marL="0" lvl="0" indent="0" algn="just">
              <a:lnSpc>
                <a:spcPct val="150000"/>
              </a:lnSpc>
              <a:buNone/>
              <a:tabLst>
                <a:tab pos="266700" algn="l"/>
              </a:tabLst>
            </a:pPr>
            <a:endParaRPr lang="en-US" alt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600695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2.</a:t>
            </a:r>
            <a:r>
              <a:rPr lang="zh-CN" altLang="en-US" sz="4400" b="1" dirty="0">
                <a:solidFill>
                  <a:srgbClr val="0000FF"/>
                </a:solidFill>
                <a:effectLst/>
                <a:latin typeface="黑体" panose="02010609060101010101" pitchFamily="49" charset="-122"/>
                <a:ea typeface="黑体" panose="02010609060101010101" pitchFamily="49" charset="-122"/>
              </a:rPr>
              <a:t>产生式的构成和</a:t>
            </a:r>
            <a:r>
              <a:rPr lang="zh-CN" altLang="en-US" sz="4400" b="1" dirty="0">
                <a:solidFill>
                  <a:srgbClr val="C00000"/>
                </a:solidFill>
                <a:effectLst/>
                <a:latin typeface="黑体" panose="02010609060101010101" pitchFamily="49" charset="-122"/>
                <a:ea typeface="黑体" panose="02010609060101010101" pitchFamily="49" charset="-122"/>
              </a:rPr>
              <a:t>特点</a:t>
            </a:r>
            <a:endParaRPr lang="zh-CN" altLang="en-US" dirty="0">
              <a:solidFill>
                <a:srgbClr val="C00000"/>
              </a:solidFill>
            </a:endParaRPr>
          </a:p>
        </p:txBody>
      </p:sp>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a:xfrm>
            <a:off x="838200" y="1825624"/>
            <a:ext cx="10774680" cy="5151951"/>
          </a:xfrm>
        </p:spPr>
        <p:txBody>
          <a:bodyPr>
            <a:normAutofit fontScale="62500" lnSpcReduction="20000"/>
          </a:bodyPr>
          <a:lstStyle/>
          <a:p>
            <a:pPr algn="just">
              <a:lnSpc>
                <a:spcPct val="150000"/>
              </a:lnSpc>
              <a:tabLst>
                <a:tab pos="266700" algn="l"/>
              </a:tabLst>
            </a:pPr>
            <a:r>
              <a:rPr lang="zh-CN" altLang="en-US" sz="32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相对固定的格式 </a:t>
            </a:r>
            <a:r>
              <a:rPr lang="zh-CN" altLang="en-US" sz="3200" b="1" kern="100" dirty="0">
                <a:effectLst/>
                <a:latin typeface="微软雅黑" panose="020B0503020204020204" pitchFamily="34" charset="-122"/>
                <a:ea typeface="微软雅黑" panose="020B0503020204020204" pitchFamily="34" charset="-122"/>
                <a:cs typeface="Times New Roman" panose="02020603050405020304" pitchFamily="18" charset="0"/>
              </a:rPr>
              <a:t>任何产生式都由左部（</a:t>
            </a:r>
            <a:r>
              <a:rPr lang="en-US" altLang="zh-CN" sz="3200" b="1" kern="100" dirty="0" err="1">
                <a:effectLst/>
                <a:latin typeface="微软雅黑" panose="020B0503020204020204" pitchFamily="34" charset="-122"/>
                <a:ea typeface="微软雅黑" panose="020B0503020204020204" pitchFamily="34" charset="-122"/>
                <a:cs typeface="Times New Roman" panose="02020603050405020304" pitchFamily="18" charset="0"/>
              </a:rPr>
              <a:t>LHS</a:t>
            </a:r>
            <a:r>
              <a:rPr lang="zh-CN" altLang="en-US" sz="3200" b="1" kern="100" dirty="0">
                <a:effectLst/>
                <a:latin typeface="微软雅黑" panose="020B0503020204020204" pitchFamily="34" charset="-122"/>
                <a:ea typeface="微软雅黑" panose="020B0503020204020204" pitchFamily="34" charset="-122"/>
                <a:cs typeface="Times New Roman" panose="02020603050405020304" pitchFamily="18" charset="0"/>
              </a:rPr>
              <a:t>）和右部（</a:t>
            </a:r>
            <a:r>
              <a:rPr lang="en-US" altLang="zh-CN" sz="3200" b="1" kern="100" dirty="0" err="1">
                <a:effectLst/>
                <a:latin typeface="微软雅黑" panose="020B0503020204020204" pitchFamily="34" charset="-122"/>
                <a:ea typeface="微软雅黑" panose="020B0503020204020204" pitchFamily="34" charset="-122"/>
                <a:cs typeface="Times New Roman" panose="02020603050405020304" pitchFamily="18" charset="0"/>
              </a:rPr>
              <a:t>RHS</a:t>
            </a:r>
            <a:r>
              <a:rPr lang="zh-CN" altLang="en-US" sz="3200" b="1" kern="100" dirty="0">
                <a:effectLst/>
                <a:latin typeface="微软雅黑" panose="020B0503020204020204" pitchFamily="34" charset="-122"/>
                <a:ea typeface="微软雅黑" panose="020B0503020204020204" pitchFamily="34" charset="-122"/>
                <a:cs typeface="Times New Roman" panose="02020603050405020304" pitchFamily="18" charset="0"/>
              </a:rPr>
              <a:t>）组成，左部匹配，右部动作。匹配提供的信息只有两种，成功或失败。</a:t>
            </a:r>
            <a:endParaRPr lang="en-US" altLang="zh-CN" sz="32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tabLst>
                <a:tab pos="266700" algn="l"/>
              </a:tabLst>
            </a:pPr>
            <a:r>
              <a:rPr lang="zh-CN" altLang="en-US" sz="3200" b="1"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32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知识的模块化</a:t>
            </a:r>
            <a:endParaRPr lang="en-US" altLang="zh-CN" sz="32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lvl="1" algn="just">
              <a:lnSpc>
                <a:spcPct val="120000"/>
              </a:lnSpc>
              <a:tabLst>
                <a:tab pos="266700" algn="l"/>
              </a:tabLst>
            </a:pPr>
            <a:r>
              <a:rPr lang="en-US" altLang="zh-CN" sz="3200" b="1" kern="100" dirty="0">
                <a:effectLst/>
                <a:latin typeface="微软雅黑" panose="020B0503020204020204" pitchFamily="34" charset="-122"/>
                <a:ea typeface="微软雅黑" panose="020B0503020204020204" pitchFamily="34" charset="-122"/>
                <a:cs typeface="Times New Roman" panose="02020603050405020304" pitchFamily="18" charset="0"/>
              </a:rPr>
              <a:t>a. </a:t>
            </a:r>
            <a:r>
              <a:rPr lang="zh-CN" altLang="en-US" sz="3200" b="1" kern="100" dirty="0">
                <a:effectLst/>
                <a:latin typeface="微软雅黑" panose="020B0503020204020204" pitchFamily="34" charset="-122"/>
                <a:ea typeface="微软雅黑" panose="020B0503020204020204" pitchFamily="34" charset="-122"/>
                <a:cs typeface="Times New Roman" panose="02020603050405020304" pitchFamily="18" charset="0"/>
              </a:rPr>
              <a:t>知识元：（或曰事实，证据，断言，</a:t>
            </a:r>
            <a:r>
              <a:rPr lang="en-US" altLang="zh-CN" sz="3200" b="1"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3200" b="1" kern="100" dirty="0">
                <a:effectLst/>
                <a:latin typeface="微软雅黑" panose="020B0503020204020204" pitchFamily="34" charset="-122"/>
                <a:ea typeface="微软雅黑" panose="020B0503020204020204" pitchFamily="34" charset="-122"/>
                <a:cs typeface="Times New Roman" panose="02020603050405020304" pitchFamily="18" charset="0"/>
              </a:rPr>
              <a:t>）是不能分解的最小知识片。知识元集 </a:t>
            </a:r>
            <a:r>
              <a:rPr lang="en-US" altLang="zh-CN" sz="3200" b="1"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3200" b="1" kern="100" dirty="0">
                <a:effectLst/>
                <a:latin typeface="微软雅黑" panose="020B0503020204020204" pitchFamily="34" charset="-122"/>
                <a:ea typeface="微软雅黑" panose="020B0503020204020204" pitchFamily="34" charset="-122"/>
                <a:cs typeface="Times New Roman" panose="02020603050405020304" pitchFamily="18" charset="0"/>
              </a:rPr>
              <a:t>知识库（</a:t>
            </a:r>
            <a:r>
              <a:rPr lang="en-US" altLang="zh-CN" sz="3200" b="1" kern="100" dirty="0">
                <a:effectLst/>
                <a:latin typeface="微软雅黑" panose="020B0503020204020204" pitchFamily="34" charset="-122"/>
                <a:ea typeface="微软雅黑" panose="020B0503020204020204" pitchFamily="34" charset="-122"/>
                <a:cs typeface="Times New Roman" panose="02020603050405020304" pitchFamily="18" charset="0"/>
              </a:rPr>
              <a:t>KB</a:t>
            </a:r>
            <a:r>
              <a:rPr lang="zh-CN" altLang="en-US" sz="3200" b="1" kern="100" dirty="0">
                <a:effectLst/>
                <a:latin typeface="微软雅黑" panose="020B0503020204020204" pitchFamily="34" charset="-122"/>
                <a:ea typeface="微软雅黑" panose="020B0503020204020204" pitchFamily="34" charset="-122"/>
                <a:cs typeface="Times New Roman" panose="02020603050405020304" pitchFamily="18" charset="0"/>
              </a:rPr>
              <a:t>）中所有产生式包含的知识元的集合。</a:t>
            </a:r>
          </a:p>
          <a:p>
            <a:pPr lvl="1" algn="just">
              <a:lnSpc>
                <a:spcPct val="120000"/>
              </a:lnSpc>
              <a:tabLst>
                <a:tab pos="266700" algn="l"/>
              </a:tabLst>
            </a:pPr>
            <a:r>
              <a:rPr lang="en-US" altLang="zh-CN" sz="3200" b="1" kern="100" dirty="0">
                <a:effectLst/>
                <a:latin typeface="微软雅黑" panose="020B0503020204020204" pitchFamily="34" charset="-122"/>
                <a:ea typeface="微软雅黑" panose="020B0503020204020204" pitchFamily="34" charset="-122"/>
                <a:cs typeface="Times New Roman" panose="02020603050405020304" pitchFamily="18" charset="0"/>
              </a:rPr>
              <a:t>b</a:t>
            </a:r>
            <a:r>
              <a:rPr lang="zh-CN" altLang="en-US" sz="3200" b="1" kern="100" dirty="0">
                <a:effectLst/>
                <a:latin typeface="微软雅黑" panose="020B0503020204020204" pitchFamily="34" charset="-122"/>
                <a:ea typeface="微软雅黑" panose="020B0503020204020204" pitchFamily="34" charset="-122"/>
                <a:cs typeface="Times New Roman" panose="02020603050405020304" pitchFamily="18" charset="0"/>
              </a:rPr>
              <a:t>．规则：每条规则（或称每个产生式）指明了知识元之间的关系，每条规则都是由知识元和逻辑运算符组成的。</a:t>
            </a:r>
            <a:r>
              <a:rPr lang="zh-CN" altLang="en-US" sz="3200" b="1" kern="100"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规则（也称为知识片）存于</a:t>
            </a:r>
            <a:r>
              <a:rPr lang="en-US" altLang="zh-CN" sz="3200" b="1" kern="100"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KB</a:t>
            </a:r>
            <a:r>
              <a:rPr lang="zh-CN" altLang="en-US" sz="3200" b="1" kern="100"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中，规则间不能直接相互作用</a:t>
            </a:r>
            <a:r>
              <a:rPr lang="zh-CN" altLang="en-US" sz="3200" b="1" kern="100" dirty="0">
                <a:effectLst/>
                <a:latin typeface="微软雅黑" panose="020B0503020204020204" pitchFamily="34" charset="-122"/>
                <a:ea typeface="微软雅黑" panose="020B0503020204020204" pitchFamily="34" charset="-122"/>
                <a:cs typeface="Times New Roman" panose="02020603050405020304" pitchFamily="18" charset="0"/>
              </a:rPr>
              <a:t>。</a:t>
            </a:r>
          </a:p>
          <a:p>
            <a:pPr lvl="1" algn="just">
              <a:lnSpc>
                <a:spcPct val="120000"/>
              </a:lnSpc>
              <a:tabLst>
                <a:tab pos="266700" algn="l"/>
              </a:tabLst>
            </a:pPr>
            <a:r>
              <a:rPr lang="en-US" altLang="zh-CN" sz="3200" b="1" kern="100" dirty="0">
                <a:effectLst/>
                <a:latin typeface="微软雅黑" panose="020B0503020204020204" pitchFamily="34" charset="-122"/>
                <a:ea typeface="微软雅黑" panose="020B0503020204020204" pitchFamily="34" charset="-122"/>
                <a:cs typeface="Times New Roman" panose="02020603050405020304" pitchFamily="18" charset="0"/>
              </a:rPr>
              <a:t>c</a:t>
            </a:r>
            <a:r>
              <a:rPr lang="zh-CN" altLang="en-US" sz="3200" b="1" kern="100" dirty="0">
                <a:effectLst/>
                <a:latin typeface="微软雅黑" panose="020B0503020204020204" pitchFamily="34" charset="-122"/>
                <a:ea typeface="微软雅黑" panose="020B0503020204020204" pitchFamily="34" charset="-122"/>
                <a:cs typeface="Times New Roman" panose="02020603050405020304" pitchFamily="18" charset="0"/>
              </a:rPr>
              <a:t>．元知识：如何使用规则的知识（例如，规则匹配的先后次序，匹配冲突消解（即解决）等）被称为元知识（用于控制的元知识），元知识也可以模块化并表成元规则，但只有少数产生式系统才能做到这一点。</a:t>
            </a:r>
            <a:endParaRPr lang="en-US" altLang="zh-CN" sz="32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tabLst>
                <a:tab pos="266700" algn="l"/>
              </a:tabLst>
            </a:pPr>
            <a:r>
              <a:rPr lang="zh-CN" altLang="en-US" sz="32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知识库（</a:t>
            </a:r>
            <a:r>
              <a:rPr lang="en-US" altLang="zh-CN" sz="32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KB</a:t>
            </a:r>
            <a:r>
              <a:rPr lang="zh-CN" altLang="en-US" sz="32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）具有灵活性</a:t>
            </a:r>
            <a:r>
              <a:rPr lang="zh-CN" altLang="en-US" sz="3200" b="1" kern="100" dirty="0">
                <a:latin typeface="微软雅黑" panose="020B0503020204020204" pitchFamily="34" charset="-122"/>
                <a:ea typeface="微软雅黑" panose="020B0503020204020204" pitchFamily="34" charset="-122"/>
                <a:cs typeface="Times New Roman" panose="02020603050405020304" pitchFamily="18" charset="0"/>
              </a:rPr>
              <a:t>（知识与控制明确分离）：知识的模块化，</a:t>
            </a:r>
            <a:r>
              <a:rPr lang="en-US" altLang="zh-CN" sz="3200" b="1" kern="100" dirty="0">
                <a:latin typeface="微软雅黑" panose="020B0503020204020204" pitchFamily="34" charset="-122"/>
                <a:ea typeface="微软雅黑" panose="020B0503020204020204" pitchFamily="34" charset="-122"/>
                <a:cs typeface="Times New Roman" panose="02020603050405020304" pitchFamily="18" charset="0"/>
              </a:rPr>
              <a:t>KB</a:t>
            </a:r>
            <a:r>
              <a:rPr lang="zh-CN" altLang="en-US" sz="3200" b="1" kern="100" dirty="0">
                <a:latin typeface="微软雅黑" panose="020B0503020204020204" pitchFamily="34" charset="-122"/>
                <a:ea typeface="微软雅黑" panose="020B0503020204020204" pitchFamily="34" charset="-122"/>
                <a:cs typeface="Times New Roman" panose="02020603050405020304" pitchFamily="18" charset="0"/>
              </a:rPr>
              <a:t>与推理机分离，使</a:t>
            </a:r>
            <a:r>
              <a:rPr lang="en-US" altLang="zh-CN" sz="3200" b="1" kern="100" dirty="0">
                <a:latin typeface="微软雅黑" panose="020B0503020204020204" pitchFamily="34" charset="-122"/>
                <a:ea typeface="微软雅黑" panose="020B0503020204020204" pitchFamily="34" charset="-122"/>
                <a:cs typeface="Times New Roman" panose="02020603050405020304" pitchFamily="18" charset="0"/>
              </a:rPr>
              <a:t>KB</a:t>
            </a:r>
            <a:r>
              <a:rPr lang="zh-CN" altLang="en-US" sz="3200" b="1" kern="100" dirty="0">
                <a:latin typeface="微软雅黑" panose="020B0503020204020204" pitchFamily="34" charset="-122"/>
                <a:ea typeface="微软雅黑" panose="020B0503020204020204" pitchFamily="34" charset="-122"/>
                <a:cs typeface="Times New Roman" panose="02020603050405020304" pitchFamily="18" charset="0"/>
              </a:rPr>
              <a:t>的扩充、修改变得十分容易。但维持</a:t>
            </a:r>
            <a:r>
              <a:rPr lang="en-US" altLang="zh-CN" sz="3200" b="1" kern="100" dirty="0">
                <a:latin typeface="微软雅黑" panose="020B0503020204020204" pitchFamily="34" charset="-122"/>
                <a:ea typeface="微软雅黑" panose="020B0503020204020204" pitchFamily="34" charset="-122"/>
                <a:cs typeface="Times New Roman" panose="02020603050405020304" pitchFamily="18" charset="0"/>
              </a:rPr>
              <a:t>KB</a:t>
            </a:r>
            <a:r>
              <a:rPr lang="zh-CN" altLang="en-US" sz="3200" b="1" kern="100" dirty="0">
                <a:latin typeface="微软雅黑" panose="020B0503020204020204" pitchFamily="34" charset="-122"/>
                <a:ea typeface="微软雅黑" panose="020B0503020204020204" pitchFamily="34" charset="-122"/>
                <a:cs typeface="Times New Roman" panose="02020603050405020304" pitchFamily="18" charset="0"/>
              </a:rPr>
              <a:t>的一致性、无矛盾性、完备性不是一件容易的事情。</a:t>
            </a:r>
            <a:endParaRPr lang="zh-CN" altLang="en-US" sz="32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5447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8A9E2-1718-4A1C-9BBC-6F0D26D4471A}"/>
              </a:ext>
            </a:extLst>
          </p:cNvPr>
          <p:cNvSpPr>
            <a:spLocks noGrp="1"/>
          </p:cNvSpPr>
          <p:nvPr>
            <p:ph type="title"/>
          </p:nvPr>
        </p:nvSpPr>
        <p:spPr/>
        <p:txBody>
          <a:bodyPr/>
          <a:lstStyle/>
          <a:p>
            <a:r>
              <a:rPr lang="en-US" altLang="zh-CN" sz="4400" b="1" dirty="0">
                <a:solidFill>
                  <a:srgbClr val="0000FF"/>
                </a:solidFill>
                <a:effectLst/>
                <a:latin typeface="宋体" panose="02010600030101010101" pitchFamily="2" charset="-122"/>
                <a:ea typeface="宋体" panose="02010600030101010101" pitchFamily="2" charset="-122"/>
              </a:rPr>
              <a:t>2.</a:t>
            </a:r>
            <a:r>
              <a:rPr lang="zh-CN" altLang="en-US" sz="4400" b="1" dirty="0">
                <a:solidFill>
                  <a:srgbClr val="0000FF"/>
                </a:solidFill>
                <a:effectLst/>
                <a:latin typeface="黑体" panose="02010609060101010101" pitchFamily="49" charset="-122"/>
                <a:ea typeface="黑体" panose="02010609060101010101" pitchFamily="49" charset="-122"/>
              </a:rPr>
              <a:t>产生式的构成和</a:t>
            </a:r>
            <a:r>
              <a:rPr lang="zh-CN" altLang="en-US" sz="4400" b="1" dirty="0">
                <a:solidFill>
                  <a:srgbClr val="C00000"/>
                </a:solidFill>
                <a:effectLst/>
                <a:latin typeface="黑体" panose="02010609060101010101" pitchFamily="49" charset="-122"/>
                <a:ea typeface="黑体" panose="02010609060101010101" pitchFamily="49" charset="-122"/>
              </a:rPr>
              <a:t>特点</a:t>
            </a:r>
            <a:endParaRPr lang="zh-CN" altLang="en-US" dirty="0">
              <a:solidFill>
                <a:srgbClr val="C00000"/>
              </a:solidFill>
            </a:endParaRPr>
          </a:p>
        </p:txBody>
      </p:sp>
      <p:sp>
        <p:nvSpPr>
          <p:cNvPr id="3" name="内容占位符 2">
            <a:extLst>
              <a:ext uri="{FF2B5EF4-FFF2-40B4-BE49-F238E27FC236}">
                <a16:creationId xmlns:a16="http://schemas.microsoft.com/office/drawing/2014/main" id="{FAA43BCC-C60C-44E6-A203-C635002B3E8F}"/>
              </a:ext>
            </a:extLst>
          </p:cNvPr>
          <p:cNvSpPr>
            <a:spLocks noGrp="1"/>
          </p:cNvSpPr>
          <p:nvPr>
            <p:ph idx="1"/>
          </p:nvPr>
        </p:nvSpPr>
        <p:spPr/>
        <p:txBody>
          <a:bodyPr>
            <a:normAutofit/>
          </a:bodyPr>
          <a:lstStyle/>
          <a:p>
            <a:pPr algn="just">
              <a:lnSpc>
                <a:spcPct val="150000"/>
              </a:lnSpc>
              <a:tabLst>
                <a:tab pos="266700" algn="l"/>
              </a:tabLst>
            </a:pPr>
            <a:r>
              <a:rPr lang="zh-CN" altLang="en-US" sz="20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相互影响的间接性</a:t>
            </a:r>
            <a:r>
              <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：产生式系统一般采用“数据驱动”（也称为正向推理，前向链推理），控制流是看不见的，一条规则的调用对其它规则之影响不是直接传送过去的，而是通过修改</a:t>
            </a:r>
            <a:r>
              <a:rPr lang="en-US" alt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rPr>
              <a:t>DB</a:t>
            </a:r>
            <a:r>
              <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而间接实现的。</a:t>
            </a:r>
          </a:p>
          <a:p>
            <a:pPr algn="just">
              <a:lnSpc>
                <a:spcPct val="150000"/>
              </a:lnSpc>
              <a:tabLst>
                <a:tab pos="266700" algn="l"/>
              </a:tabLst>
            </a:pPr>
            <a:r>
              <a:rPr lang="zh-CN" altLang="en-US" sz="2000" b="1"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机器可读性</a:t>
            </a:r>
          </a:p>
          <a:p>
            <a:pPr lvl="1" algn="just">
              <a:lnSpc>
                <a:spcPct val="150000"/>
              </a:lnSpc>
              <a:tabLst>
                <a:tab pos="266700" algn="l"/>
              </a:tabLst>
            </a:pPr>
            <a:r>
              <a:rPr lang="en-US" altLang="zh-CN" sz="2000" b="1" kern="100"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000" b="1"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机器识别产生式</a:t>
            </a:r>
            <a:r>
              <a:rPr lang="en-US" altLang="zh-CN" sz="2000" b="1"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语法检查和某种程度上的语义检查。语法检查包括矛盾、冗余、循环链等检验，例如， </a:t>
            </a:r>
            <a:r>
              <a:rPr lang="en-US" altLang="zh-CN" sz="2000" b="1" kern="100" dirty="0" err="1">
                <a:effectLst/>
                <a:latin typeface="微软雅黑" panose="020B0503020204020204" pitchFamily="34" charset="-122"/>
                <a:ea typeface="微软雅黑" panose="020B0503020204020204" pitchFamily="34" charset="-122"/>
                <a:cs typeface="Times New Roman" panose="02020603050405020304" pitchFamily="18" charset="0"/>
              </a:rPr>
              <a:t>A→B</a:t>
            </a:r>
            <a:r>
              <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1800" b="1" kern="100" dirty="0">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rPr>
              <a:t>B</a:t>
            </a:r>
            <a:r>
              <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（矛盾），</a:t>
            </a:r>
            <a:r>
              <a:rPr lang="en-US" altLang="zh-CN" sz="2000" b="1" kern="100" dirty="0" err="1">
                <a:effectLst/>
                <a:latin typeface="微软雅黑" panose="020B0503020204020204" pitchFamily="34" charset="-122"/>
                <a:ea typeface="微软雅黑" panose="020B0503020204020204" pitchFamily="34" charset="-122"/>
                <a:cs typeface="Times New Roman" panose="02020603050405020304" pitchFamily="18" charset="0"/>
              </a:rPr>
              <a:t>A∨B→C</a:t>
            </a:r>
            <a:r>
              <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1" kern="100" dirty="0" err="1">
                <a:effectLst/>
                <a:latin typeface="微软雅黑" panose="020B0503020204020204" pitchFamily="34" charset="-122"/>
                <a:ea typeface="微软雅黑" panose="020B0503020204020204" pitchFamily="34" charset="-122"/>
                <a:cs typeface="Times New Roman" panose="02020603050405020304" pitchFamily="18" charset="0"/>
              </a:rPr>
              <a:t>A→C</a:t>
            </a:r>
            <a:r>
              <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（冗余）</a:t>
            </a:r>
            <a:r>
              <a:rPr lang="en-US" alt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b="1" kern="100" dirty="0" err="1">
                <a:effectLst/>
                <a:latin typeface="微软雅黑" panose="020B0503020204020204" pitchFamily="34" charset="-122"/>
                <a:ea typeface="微软雅黑" panose="020B0503020204020204" pitchFamily="34" charset="-122"/>
                <a:cs typeface="Times New Roman" panose="02020603050405020304" pitchFamily="18" charset="0"/>
              </a:rPr>
              <a:t>A→B</a:t>
            </a:r>
            <a:r>
              <a:rPr lang="en-US" alt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b="1" kern="100" dirty="0" err="1">
                <a:effectLst/>
                <a:latin typeface="微软雅黑" panose="020B0503020204020204" pitchFamily="34" charset="-122"/>
                <a:ea typeface="微软雅黑" panose="020B0503020204020204" pitchFamily="34" charset="-122"/>
                <a:cs typeface="Times New Roman" panose="02020603050405020304" pitchFamily="18" charset="0"/>
              </a:rPr>
              <a:t>B→C</a:t>
            </a:r>
            <a:r>
              <a:rPr lang="en-US" alt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b="1" kern="100" dirty="0" err="1">
                <a:effectLst/>
                <a:latin typeface="微软雅黑" panose="020B0503020204020204" pitchFamily="34" charset="-122"/>
                <a:ea typeface="微软雅黑" panose="020B0503020204020204" pitchFamily="34" charset="-122"/>
                <a:cs typeface="Times New Roman" panose="02020603050405020304" pitchFamily="18" charset="0"/>
              </a:rPr>
              <a:t>C→A</a:t>
            </a:r>
            <a:r>
              <a:rPr lang="en-US" alt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（循环）等。语义检查则涉及产生式系统的具体领域。</a:t>
            </a:r>
          </a:p>
          <a:p>
            <a:pPr lvl="1" algn="just">
              <a:lnSpc>
                <a:spcPct val="150000"/>
              </a:lnSpc>
              <a:tabLst>
                <a:tab pos="266700" algn="l"/>
              </a:tabLst>
            </a:pPr>
            <a:r>
              <a:rPr lang="en-US" altLang="zh-CN" sz="2000" b="1" kern="100" dirty="0">
                <a:latin typeface="微软雅黑" panose="020B0503020204020204" pitchFamily="34" charset="-122"/>
                <a:ea typeface="微软雅黑" panose="020B0503020204020204" pitchFamily="34" charset="-122"/>
                <a:cs typeface="Times New Roman" panose="02020603050405020304" pitchFamily="18" charset="0"/>
              </a:rPr>
              <a:t>B</a:t>
            </a:r>
            <a:r>
              <a:rPr lang="zh-CN" altLang="en-US" sz="2000" b="1"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推理结论解释</a:t>
            </a:r>
            <a:r>
              <a:rPr lang="en-US" altLang="zh-CN" sz="2000" b="1"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机器可读性的另一种含义是对产生式系统推出的结论进行解释。</a:t>
            </a:r>
          </a:p>
          <a:p>
            <a:pPr algn="just">
              <a:lnSpc>
                <a:spcPct val="150000"/>
              </a:lnSpc>
              <a:tabLst>
                <a:tab pos="266700" algn="l"/>
              </a:tabLst>
            </a:pPr>
            <a:endPar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0" lvl="0" indent="0" algn="just">
              <a:lnSpc>
                <a:spcPct val="150000"/>
              </a:lnSpc>
              <a:buNone/>
              <a:tabLst>
                <a:tab pos="266700" algn="l"/>
              </a:tabLst>
            </a:pPr>
            <a:endParaRPr lang="en-US" alt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34589388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5575</TotalTime>
  <Words>6306</Words>
  <Application>Microsoft Office PowerPoint</Application>
  <PresentationFormat>宽屏</PresentationFormat>
  <Paragraphs>393</Paragraphs>
  <Slides>45</Slides>
  <Notes>42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45</vt:i4>
      </vt:variant>
    </vt:vector>
  </HeadingPairs>
  <TitlesOfParts>
    <vt:vector size="56" baseType="lpstr">
      <vt:lpstr>Noto Sans</vt:lpstr>
      <vt:lpstr>等线</vt:lpstr>
      <vt:lpstr>等线 Light</vt:lpstr>
      <vt:lpstr>黑体</vt:lpstr>
      <vt:lpstr>宋体</vt:lpstr>
      <vt:lpstr>微软雅黑</vt:lpstr>
      <vt:lpstr>Arial</vt:lpstr>
      <vt:lpstr>Cambria Math</vt:lpstr>
      <vt:lpstr>Times New Roman</vt:lpstr>
      <vt:lpstr>Wingdings</vt:lpstr>
      <vt:lpstr>Office 主题​​</vt:lpstr>
      <vt:lpstr>知识工程</vt:lpstr>
      <vt:lpstr>PowerPoint 演示文稿</vt:lpstr>
      <vt:lpstr>第 2 章  产生式系统</vt:lpstr>
      <vt:lpstr>1.产生式的概念和发展历史</vt:lpstr>
      <vt:lpstr>1.产生式的概念和发展历史</vt:lpstr>
      <vt:lpstr>1.产生式的概念和发展历史</vt:lpstr>
      <vt:lpstr>2.产生式的构成和特点</vt:lpstr>
      <vt:lpstr>2.产生式的构成和特点</vt:lpstr>
      <vt:lpstr>2.产生式的构成和特点</vt:lpstr>
      <vt:lpstr>3.非确定性匹配</vt:lpstr>
      <vt:lpstr>3.非确定性匹配</vt:lpstr>
      <vt:lpstr>3.非确定性匹配</vt:lpstr>
      <vt:lpstr>3.非确定性匹配</vt:lpstr>
      <vt:lpstr>3.非确定性匹配</vt:lpstr>
      <vt:lpstr>4.推理算法</vt:lpstr>
      <vt:lpstr>4.推理算法</vt:lpstr>
      <vt:lpstr>4.推理算法</vt:lpstr>
      <vt:lpstr>4.推理算法</vt:lpstr>
      <vt:lpstr>4.推理算法</vt:lpstr>
      <vt:lpstr>4.推理算法</vt:lpstr>
      <vt:lpstr>4.推理算法</vt:lpstr>
      <vt:lpstr>4.推理算法</vt:lpstr>
      <vt:lpstr>4.推理算法</vt:lpstr>
      <vt:lpstr>4.推理算法</vt:lpstr>
      <vt:lpstr>4.推理算法</vt:lpstr>
      <vt:lpstr>4.推理算法</vt:lpstr>
      <vt:lpstr>5．匹配冲突消解</vt:lpstr>
      <vt:lpstr>5．匹配冲突消解</vt:lpstr>
      <vt:lpstr>5．匹配冲突消解</vt:lpstr>
      <vt:lpstr>5．匹配冲突消解</vt:lpstr>
      <vt:lpstr>5．匹配冲突消解</vt:lpstr>
      <vt:lpstr>5．匹配冲突消解</vt:lpstr>
      <vt:lpstr>5．匹配冲突消解</vt:lpstr>
      <vt:lpstr>5．匹配冲突消解</vt:lpstr>
      <vt:lpstr>5．匹配冲突消解</vt:lpstr>
      <vt:lpstr>5．匹配冲突消解</vt:lpstr>
      <vt:lpstr>5．匹配冲突消解</vt:lpstr>
      <vt:lpstr>5．匹配冲突消解</vt:lpstr>
      <vt:lpstr>5．匹配冲突消解</vt:lpstr>
      <vt:lpstr>5．匹配冲突消解</vt:lpstr>
      <vt:lpstr>5．匹配冲突消解</vt:lpstr>
      <vt:lpstr>5．匹配冲突消解</vt:lpstr>
      <vt:lpstr>5．匹配冲突消解</vt:lpstr>
      <vt:lpstr>5．匹配冲突消解</vt:lpstr>
      <vt:lpstr>作业1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知识工程</dc:title>
  <dc:creator>Xueyan Liu</dc:creator>
  <cp:lastModifiedBy>Xueyan Liu</cp:lastModifiedBy>
  <cp:revision>235</cp:revision>
  <dcterms:created xsi:type="dcterms:W3CDTF">2025-02-24T03:24:53Z</dcterms:created>
  <dcterms:modified xsi:type="dcterms:W3CDTF">2025-03-18T14:02:47Z</dcterms:modified>
</cp:coreProperties>
</file>