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76" r:id="rId3"/>
    <p:sldId id="278" r:id="rId4"/>
    <p:sldId id="279" r:id="rId5"/>
    <p:sldId id="280" r:id="rId6"/>
    <p:sldId id="282" r:id="rId7"/>
    <p:sldId id="283" r:id="rId8"/>
    <p:sldId id="284" r:id="rId9"/>
    <p:sldId id="285" r:id="rId10"/>
    <p:sldId id="286" r:id="rId11"/>
    <p:sldId id="289" r:id="rId12"/>
    <p:sldId id="287" r:id="rId13"/>
    <p:sldId id="288" r:id="rId14"/>
    <p:sldId id="290" r:id="rId15"/>
    <p:sldId id="291" r:id="rId16"/>
    <p:sldId id="292" r:id="rId17"/>
    <p:sldId id="293" r:id="rId18"/>
    <p:sldId id="294" r:id="rId19"/>
    <p:sldId id="295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20" r:id="rId42"/>
    <p:sldId id="321" r:id="rId43"/>
    <p:sldId id="323" r:id="rId44"/>
    <p:sldId id="330" r:id="rId45"/>
    <p:sldId id="322" r:id="rId46"/>
    <p:sldId id="325" r:id="rId47"/>
    <p:sldId id="326" r:id="rId48"/>
    <p:sldId id="327" r:id="rId49"/>
    <p:sldId id="328" r:id="rId50"/>
    <p:sldId id="329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1" autoAdjust="0"/>
    <p:restoredTop sz="75256" autoAdjust="0"/>
  </p:normalViewPr>
  <p:slideViewPr>
    <p:cSldViewPr snapToGrid="0">
      <p:cViewPr varScale="1">
        <p:scale>
          <a:sx n="69" d="100"/>
          <a:sy n="69" d="100"/>
        </p:scale>
        <p:origin x="85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22391-3373-41E1-B042-D087E9524E1F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072DF-5EA5-49D9-84A3-968ABE71B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62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469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061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68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054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68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804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977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198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970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128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29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8523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838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734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403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810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051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9897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9307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325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2814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955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4325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1905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890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7284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537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098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2640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1155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5767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2919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212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逻辑回归也蕴含了几率</a:t>
            </a:r>
            <a:endParaRPr lang="zh-CN" altLang="zh-CN" sz="12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7311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1703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6360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3378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3088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7514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9905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876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937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498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020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625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991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87C6F-8355-43EE-AD10-3BDF2E9AB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2644AF-893D-43E7-BB2B-79EFC2075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8304A3-0319-4478-B93E-3D28F729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52AC-C95F-471A-901C-66B3949EEFDC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10DC76-9556-4F24-BDB8-0C25649C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2D374-6785-4660-831D-BA2308F4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4DB7-44E7-4E78-97C3-C4C0A7E2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3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BB09F-DA9D-49D2-99F8-99857BE1A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3B44D1-522A-4629-8409-6EC3970D1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82C45A-9B49-4E8D-8695-9C75AAB1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52AC-C95F-471A-901C-66B3949EEFDC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584670-9466-4D1B-9AC8-F34DF5B6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899302-ADD0-4288-A0A4-8A565D15A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4DB7-44E7-4E78-97C3-C4C0A7E2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5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FFEBB3-956D-484E-BF5C-A4C23FBE0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8D2FE7-35A3-4DFF-A6EF-C5F3D990C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85583-59E7-47BE-AD86-A11CA37EC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52AC-C95F-471A-901C-66B3949EEFDC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7B352-930C-4EDE-97CC-0A49636E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723322-CDFB-4D23-981D-573B7C51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4DB7-44E7-4E78-97C3-C4C0A7E2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13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8344B-82A6-4237-8DE7-F25842E4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B070D-6316-45DB-8A17-641399DC2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283D4E-F38F-4D8C-B59A-8BE9EB96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52AC-C95F-471A-901C-66B3949EEFDC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E8A62-7C94-4ACC-BCC5-00C055D4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B2329D-94DD-462E-9C43-6FBF961D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4DB7-44E7-4E78-97C3-C4C0A7E2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79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F605C-B39F-4773-8493-1AF4F8550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46A27A-73B8-4995-B291-E1E759476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1572D-2461-45C6-AB12-C9A38A2FA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52AC-C95F-471A-901C-66B3949EEFDC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3667B9-8D97-43EB-8805-9CABF752D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367C6-227B-4C99-BF50-F670D8FD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4DB7-44E7-4E78-97C3-C4C0A7E2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68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DD029-582D-47E4-8438-5B9A6E423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4C437E-E03A-4CD6-A95D-A38AB7F1F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AED57C-D90A-4276-A653-DB2A25CCC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5260C2-12EE-4BF5-B2A5-E664EEF6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52AC-C95F-471A-901C-66B3949EEFDC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03EDD1-DC9B-47D7-9A78-E818B61C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92AAE1-99AC-4578-961E-5E5A6F3F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4DB7-44E7-4E78-97C3-C4C0A7E2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29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F55C5-F39D-4FB4-A130-A0808427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7AF834-3516-4EB3-8DEB-5238BF20A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4C095A-655A-4566-9DE6-9D13DB8C1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EF3E4D-E572-4275-B6BC-C5452ED7F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2F1795-2625-4E1D-A13D-437D82AA6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093116-624E-4A34-829C-175CEE5D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52AC-C95F-471A-901C-66B3949EEFDC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BA022B-3CAF-4CBB-9558-85F55838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FBBA9E-F049-4A6D-98DC-5408C732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4DB7-44E7-4E78-97C3-C4C0A7E2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8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633F2-1F13-41E7-9572-4C0333B1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8F36F8-C13A-4BB7-8023-01019D7D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52AC-C95F-471A-901C-66B3949EEFDC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EA99EA-1B9C-4C08-996B-D0AA023B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14C063-BD07-4868-9ECC-9447BB52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4DB7-44E7-4E78-97C3-C4C0A7E2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19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26B4D2-8CCC-4453-BFD8-2E80F86A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52AC-C95F-471A-901C-66B3949EEFDC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7C0F61-FBED-4C2A-B955-47B7139F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998AAE-5BBA-46CB-8923-364C94F5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4DB7-44E7-4E78-97C3-C4C0A7E2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60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0F026-180F-418E-AD48-25B718C1F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2FF69-881A-4C47-A633-03614C561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3B2121-D476-4B3A-AF6F-2E832F477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43A8AA-98AC-4F9B-B80B-99A61A27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52AC-C95F-471A-901C-66B3949EEFDC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F32CFF-02C4-4AB1-BD72-21CF3DC0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D9E78E-C5BF-435D-A9D0-F85A9464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4DB7-44E7-4E78-97C3-C4C0A7E2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45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6EF8B-FF1E-4B1F-9AE5-DF6B4317E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BEE527-EE67-4890-8E83-E6FC8029B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A53654-1ED2-4BE4-A686-BD39486F7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1D312F-EE3A-4BCC-A691-C83C4C95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52AC-C95F-471A-901C-66B3949EEFDC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6E107A-F310-4451-BDF9-6428E288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11EF2C-8CCD-45C6-89DD-8B1C8B79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4DB7-44E7-4E78-97C3-C4C0A7E2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93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9A27B6-9E56-43C3-9633-B2E87533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E23F5C-5EF4-40A8-8022-686068DBD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D92C5B-1448-41B4-B14C-7DDF1EB8B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F52AC-C95F-471A-901C-66B3949EEFDC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9D9719-C8CB-4F15-A7F1-89017CC77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4B4084-117F-42EB-8B18-11C9EC08F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A4DB7-44E7-4E78-97C3-C4C0A7E2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05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B27F0-20DA-4033-8E55-1D69FD5226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知识工程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48EC22-16DD-4AB9-91B7-6C11D27C5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234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确定性证据的不确定性处理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2475" y="1572406"/>
                <a:ext cx="5790614" cy="5039409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所谓确定性证据系指</a:t>
                </a:r>
                <a:r>
                  <a:rPr lang="zh-CN" altLang="en-US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（证据非真即假）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</a:t>
                </a:r>
              </a:p>
              <a:p>
                <a:pPr marL="0" indent="0" algn="just">
                  <a:lnSpc>
                    <a:spcPct val="125000"/>
                  </a:lnSpc>
                  <a:spcBef>
                    <a:spcPts val="600"/>
                  </a:spcBef>
                  <a:buNone/>
                </a:pP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400" b="1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P(E)=1</a:t>
                </a:r>
                <a:r>
                  <a:rPr lang="zh-CN" altLang="zh-CN" sz="2400" b="1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b="1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2400" b="1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1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E)=1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LS </a:t>
                </a:r>
                <a:r>
                  <a:rPr lang="zh-CN" altLang="en-US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的定义</a:t>
                </a:r>
                <a:endParaRPr lang="zh-CN" altLang="zh-CN" sz="24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贝叶斯定理是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)×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(1)    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(¬​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|¬​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(¬​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(2)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）式除以（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）式得</a:t>
                </a:r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(¬​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​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)×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|¬​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)×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(¬​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4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(3)</a:t>
                </a:r>
                <a:endParaRPr lang="en-US" altLang="zh-CN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zh-CN" sz="2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475" y="1572406"/>
                <a:ext cx="5790614" cy="5039409"/>
              </a:xfrm>
              <a:blipFill>
                <a:blip r:embed="rId3"/>
                <a:stretch>
                  <a:fillRect l="-1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C7318F62-F33D-4AD7-95F9-EA0BECB001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01386" y="1560903"/>
                <a:ext cx="5473505" cy="52855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10000"/>
                  </a:lnSpc>
                </a:pP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的先验几率（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odds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）和后验几率为</a:t>
                </a:r>
                <a:endParaRPr lang="en-US" altLang="zh-CN" sz="2400" b="1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(¬​</m:t>
                        </m:r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4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(¬​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定义似然比（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the likelihood ratio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）为</a:t>
                </a:r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𝐿𝑆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|¬​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(4)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则（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）式变成（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）式</a:t>
                </a:r>
              </a:p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4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24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4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zh-CN" sz="24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𝐿𝑆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×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4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(5)</a:t>
                </a:r>
                <a:endPara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C7318F62-F33D-4AD7-95F9-EA0BECB00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386" y="1560903"/>
                <a:ext cx="5473505" cy="5285593"/>
              </a:xfrm>
              <a:prstGeom prst="rect">
                <a:avLst/>
              </a:prstGeom>
              <a:blipFill>
                <a:blip r:embed="rId4"/>
                <a:stretch>
                  <a:fillRect l="-1670" t="-692" r="-17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1A4A57C-E65E-4AFD-AB32-D44F2314A071}"/>
              </a:ext>
            </a:extLst>
          </p:cNvPr>
          <p:cNvCxnSpPr/>
          <p:nvPr/>
        </p:nvCxnSpPr>
        <p:spPr>
          <a:xfrm>
            <a:off x="6168683" y="1502067"/>
            <a:ext cx="0" cy="528559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66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B693F58-7547-4EF3-8D3F-24B880AEC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422" y="1646139"/>
            <a:ext cx="6491090" cy="4156784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5157FAEE-59F1-4B62-9D57-7A2D969A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确定性证据的不确定性处理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78A2EB7-69DA-4F18-84CB-239CF7493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356" y="5854995"/>
            <a:ext cx="8013529" cy="7755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174DE53-CDF0-46D3-B1E3-0409379DDA71}"/>
                  </a:ext>
                </a:extLst>
              </p:cNvPr>
              <p:cNvSpPr txBox="1"/>
              <p:nvPr/>
            </p:nvSpPr>
            <p:spPr>
              <a:xfrm>
                <a:off x="67317" y="3438294"/>
                <a:ext cx="2523015" cy="66909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1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18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18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180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(¬​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174DE53-CDF0-46D3-B1E3-0409379DD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7" y="3438294"/>
                <a:ext cx="2523015" cy="669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291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确定性证据的不确定性处理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2474" y="1572406"/>
                <a:ext cx="10580657" cy="5039409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altLang="zh-CN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LS </a:t>
                </a:r>
                <a:r>
                  <a:rPr lang="zh-CN" altLang="en-US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意义</a:t>
                </a:r>
                <a:r>
                  <a:rPr lang="zh-CN" altLang="en-US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zh-CN" sz="2400" b="1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𝑳𝑺</m:t>
                    </m:r>
                    <m:r>
                      <a:rPr lang="en-US" altLang="zh-CN" sz="24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=∞</m:t>
                    </m:r>
                  </m:oMath>
                </a14:m>
                <a:r>
                  <a:rPr lang="zh-CN" altLang="zh-CN" sz="2400" b="1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时，对于推出</a:t>
                </a:r>
                <a:r>
                  <a:rPr lang="en-US" altLang="zh-CN" sz="2400" b="1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zh-CN" altLang="zh-CN" sz="2400" b="1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为真，证据</a:t>
                </a:r>
                <a:r>
                  <a:rPr lang="en-US" altLang="zh-CN" sz="2400" b="1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r>
                  <a:rPr lang="zh-CN" altLang="zh-CN" sz="2400" b="1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是逻辑充分的，因此</a:t>
                </a:r>
                <a:r>
                  <a:rPr lang="en-US" altLang="zh-CN" sz="2400" b="1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LS</a:t>
                </a:r>
                <a:r>
                  <a:rPr lang="zh-CN" altLang="zh-CN" sz="2400" b="1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被称之为充分性度量。</a:t>
                </a:r>
                <a:r>
                  <a:rPr lang="en-US" altLang="zh-CN" sz="2400" dirty="0">
                    <a:solidFill>
                      <a:srgbClr val="C0000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𝐿𝑆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×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endParaRPr lang="zh-CN" altLang="zh-CN" sz="2400" b="1" dirty="0">
                  <a:solidFill>
                    <a:srgbClr val="0000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zh-CN" sz="2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474" y="1572406"/>
                <a:ext cx="10580657" cy="5039409"/>
              </a:xfrm>
              <a:blipFill>
                <a:blip r:embed="rId3"/>
                <a:stretch>
                  <a:fillRect l="-806" r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126504B-F660-4377-B3F5-A9F576DEC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50996"/>
              </p:ext>
            </p:extLst>
          </p:nvPr>
        </p:nvGraphicFramePr>
        <p:xfrm>
          <a:off x="1942513" y="2860442"/>
          <a:ext cx="8446477" cy="344608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742086">
                  <a:extLst>
                    <a:ext uri="{9D8B030D-6E8A-4147-A177-3AD203B41FA5}">
                      <a16:colId xmlns:a16="http://schemas.microsoft.com/office/drawing/2014/main" val="2854694006"/>
                    </a:ext>
                  </a:extLst>
                </a:gridCol>
                <a:gridCol w="6704391">
                  <a:extLst>
                    <a:ext uri="{9D8B030D-6E8A-4147-A177-3AD203B41FA5}">
                      <a16:colId xmlns:a16="http://schemas.microsoft.com/office/drawing/2014/main" val="2984452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的取值</a:t>
                      </a:r>
                      <a:endParaRPr lang="zh-CN" sz="2400" b="1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对假设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的影响</a:t>
                      </a:r>
                      <a:endParaRPr lang="zh-CN" sz="2400" b="1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873417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1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当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是真，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为假，</a:t>
                      </a:r>
                      <a:endParaRPr lang="en-US" altLang="zh-CN" sz="2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或者说要想推出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 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之存在是必须的。</a:t>
                      </a:r>
                      <a:endParaRPr lang="zh-CN" sz="2400" b="1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3813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&lt; LS &lt;&lt; 1</a:t>
                      </a:r>
                      <a:endParaRPr lang="zh-CN" sz="2400" b="1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之存在，对推出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是不利的。</a:t>
                      </a:r>
                      <a:endParaRPr lang="zh-CN" sz="2400" b="1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1096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b="1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之存在对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的信任度没有影响。</a:t>
                      </a:r>
                      <a:endParaRPr lang="zh-CN" sz="2400" b="1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9420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&lt;&lt; LS</a:t>
                      </a:r>
                      <a:endParaRPr lang="zh-CN" sz="2400" b="1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之存在，有利于推出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。</a:t>
                      </a:r>
                      <a:endParaRPr lang="zh-CN" sz="2400" b="1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3147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zh-CN" sz="2400" b="1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之存在，对推出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是逻辑充分的，</a:t>
                      </a:r>
                      <a:endParaRPr lang="en-US" altLang="zh-CN" sz="2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或者说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之存在，意味着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必为真。</a:t>
                      </a:r>
                      <a:endParaRPr lang="zh-CN" sz="2400" b="1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0028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089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确定性证据的不确定性处理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74" y="1572406"/>
            <a:ext cx="11108203" cy="5039409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  <a:buSzPts val="1600"/>
              <a:buFont typeface="Wingdings" panose="05000000000000000000" pitchFamily="2" charset="2"/>
              <a:buChar char="ü"/>
              <a:tabLst>
                <a:tab pos="468630" algn="l"/>
                <a:tab pos="3771900" algn="l"/>
                <a:tab pos="4000500" algn="l"/>
                <a:tab pos="4114800" algn="l"/>
              </a:tabLst>
            </a:pP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LS(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H|E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越大，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O(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H|E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H|E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也越大，就是说：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为真，对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的支持越强；</a:t>
            </a:r>
            <a:endParaRPr lang="zh-CN" altLang="zh-CN" sz="24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SzPts val="1600"/>
              <a:buFont typeface="Wingdings" panose="05000000000000000000" pitchFamily="2" charset="2"/>
              <a:buChar char="ü"/>
              <a:tabLst>
                <a:tab pos="468630" algn="l"/>
                <a:tab pos="3771900" algn="l"/>
                <a:tab pos="4000500" algn="l"/>
                <a:tab pos="4114800" algn="l"/>
              </a:tabLst>
            </a:pP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LS(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H|E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时，则有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O(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H|E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，且有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H|E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。这说明：</a:t>
            </a:r>
            <a:r>
              <a:rPr lang="zh-CN" altLang="zh-CN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zh-CN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为真时，导致</a:t>
            </a:r>
            <a:r>
              <a:rPr lang="en-US" altLang="zh-CN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zh-CN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为真，故</a:t>
            </a:r>
            <a:r>
              <a:rPr lang="en-US" altLang="zh-CN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zh-CN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对推出</a:t>
            </a:r>
            <a:r>
              <a:rPr lang="en-US" altLang="zh-CN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zh-CN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是充分的，由此我们把</a:t>
            </a:r>
            <a:r>
              <a:rPr lang="en-US" altLang="zh-CN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</a:t>
            </a:r>
            <a:r>
              <a:rPr lang="zh-CN" altLang="zh-CN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称之为充分性度量；</a:t>
            </a:r>
            <a:endParaRPr lang="zh-CN" altLang="zh-CN" sz="24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SzPts val="1600"/>
              <a:buFont typeface="Wingdings" panose="05000000000000000000" pitchFamily="2" charset="2"/>
              <a:buChar char="ü"/>
              <a:tabLst>
                <a:tab pos="539750" algn="l"/>
                <a:tab pos="3771900" algn="l"/>
                <a:tab pos="4000500" algn="l"/>
                <a:tab pos="4114800" algn="l"/>
              </a:tabLst>
            </a:pPr>
            <a:r>
              <a:rPr lang="zh-CN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LS(</a:t>
            </a:r>
            <a:r>
              <a:rPr lang="en-US" altLang="zh-CN" sz="2400" b="1" u="none" strike="noStrike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H|E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1</a:t>
            </a:r>
            <a:r>
              <a:rPr lang="zh-CN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的存在与否与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之真假无关；</a:t>
            </a:r>
            <a:endParaRPr lang="zh-CN" altLang="zh-CN" sz="2400" u="none" strike="noStrike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SzPts val="1600"/>
              <a:buFont typeface="Wingdings" panose="05000000000000000000" pitchFamily="2" charset="2"/>
              <a:buChar char="ü"/>
              <a:tabLst>
                <a:tab pos="539750" algn="l"/>
                <a:tab pos="3771900" algn="l"/>
                <a:tab pos="4000500" algn="l"/>
                <a:tab pos="4114800" algn="l"/>
              </a:tabLst>
            </a:pPr>
            <a:r>
              <a:rPr lang="zh-CN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LS(</a:t>
            </a:r>
            <a:r>
              <a:rPr lang="en-US" altLang="zh-CN" sz="2400" b="1" u="none" strike="noStrike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H|E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&lt; 1</a:t>
            </a:r>
            <a:r>
              <a:rPr lang="zh-CN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O(</a:t>
            </a:r>
            <a:r>
              <a:rPr lang="en-US" altLang="zh-CN" sz="2400" b="1" u="none" strike="noStrike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H|E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&lt; O(H) </a:t>
            </a:r>
            <a:r>
              <a:rPr lang="zh-CN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</a:t>
            </a:r>
            <a:r>
              <a:rPr lang="zh-CN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越小，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O(</a:t>
            </a:r>
            <a:r>
              <a:rPr lang="en-US" altLang="zh-CN" sz="2400" b="1" u="none" strike="noStrike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H|E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亦越小，或者说：在这种情况下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为真，对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的反对越强烈；</a:t>
            </a:r>
            <a:endParaRPr lang="zh-CN" altLang="zh-CN" sz="2400" u="none" strike="noStrike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SzPts val="1600"/>
              <a:buFont typeface="Wingdings" panose="05000000000000000000" pitchFamily="2" charset="2"/>
              <a:buChar char="ü"/>
              <a:tabLst>
                <a:tab pos="539750" algn="l"/>
                <a:tab pos="3771900" algn="l"/>
                <a:tab pos="4000500" algn="l"/>
                <a:tab pos="4114800" algn="l"/>
              </a:tabLst>
            </a:pPr>
            <a:r>
              <a:rPr lang="zh-CN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LS(</a:t>
            </a:r>
            <a:r>
              <a:rPr lang="en-US" altLang="zh-CN" sz="2400" b="1" u="none" strike="noStrike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H|E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0</a:t>
            </a:r>
            <a:r>
              <a:rPr lang="zh-CN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为真导致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为假（即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O(</a:t>
            </a:r>
            <a:r>
              <a:rPr lang="en-US" altLang="zh-CN" sz="2400" b="1" u="none" strike="noStrike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H|E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P(</a:t>
            </a:r>
            <a:r>
              <a:rPr lang="en-US" altLang="zh-CN" sz="2400" b="1" u="none" strike="noStrike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H|E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0</a:t>
            </a:r>
            <a:r>
              <a:rPr lang="zh-CN" altLang="en-US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zh-CN" sz="2400" u="none" strike="noStrike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US" altLang="zh-CN" sz="2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3594248-4EE1-4DC1-86B9-54CAFD7EC84E}"/>
                  </a:ext>
                </a:extLst>
              </p:cNvPr>
              <p:cNvSpPr txBox="1"/>
              <p:nvPr/>
            </p:nvSpPr>
            <p:spPr>
              <a:xfrm>
                <a:off x="3145888" y="6123543"/>
                <a:ext cx="609482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zh-CN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𝐿𝑆</m:t>
                    </m:r>
                    <m:r>
                      <a:rPr lang="en-US" altLang="zh-CN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×</m:t>
                    </m:r>
                    <m:r>
                      <a:rPr lang="en-US" altLang="zh-CN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3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3594248-4EE1-4DC1-86B9-54CAFD7EC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88" y="6123543"/>
                <a:ext cx="609482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53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确定性证据的不确定性处理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2475" y="1572406"/>
                <a:ext cx="5790614" cy="5039409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altLang="zh-CN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LN </a:t>
                </a:r>
                <a:r>
                  <a:rPr lang="zh-CN" altLang="en-US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的定义</a:t>
                </a:r>
                <a:endParaRPr lang="zh-CN" altLang="zh-CN" sz="24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贝叶斯定理是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|¬​</m:t>
                    </m:r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(¬​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)×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(¬​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(1</a:t>
                </a:r>
                <a:r>
                  <a:rPr lang="zh-CN" alt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*</a:t>
                </a:r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   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(¬​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|¬​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(¬​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|¬​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(¬​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(¬​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(2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*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altLang="zh-CN" sz="2400" b="1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）式除以（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）式得</a:t>
                </a:r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|¬​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(¬​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|¬​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(¬​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​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)×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(¬​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|¬​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)×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(¬​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4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(3</a:t>
                </a:r>
                <a:r>
                  <a:rPr lang="zh-CN" altLang="en-US" sz="24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*</a:t>
                </a:r>
                <a:r>
                  <a:rPr lang="en-US" altLang="zh-CN" sz="24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endParaRPr lang="en-US" altLang="zh-CN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zh-CN" sz="2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475" y="1572406"/>
                <a:ext cx="5790614" cy="5039409"/>
              </a:xfrm>
              <a:blipFill>
                <a:blip r:embed="rId3"/>
                <a:stretch>
                  <a:fillRect l="-1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C7318F62-F33D-4AD7-95F9-EA0BECB001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01386" y="1560903"/>
                <a:ext cx="5790614" cy="52855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10000"/>
                  </a:lnSpc>
                </a:pP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的先验几率（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odds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）和后验几率为</a:t>
                </a:r>
                <a:endParaRPr lang="en-US" altLang="zh-CN" sz="2400" b="1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(¬​</m:t>
                        </m:r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4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|¬​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|¬​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(¬​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|¬​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定义似然比（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the likelihood ratio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）为</a:t>
                </a:r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(¬​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(¬​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|¬​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(4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*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则（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3*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）式变成（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5*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）式</a:t>
                </a:r>
              </a:p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4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24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|¬​</m:t>
                    </m:r>
                    <m:r>
                      <a:rPr lang="en-US" altLang="zh-CN" sz="24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zh-CN" sz="24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𝐿𝑁</m:t>
                    </m:r>
                    <m:r>
                      <a:rPr lang="en-US" altLang="zh-CN" sz="24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×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4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(5*)</a:t>
                </a:r>
                <a:endPara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C7318F62-F33D-4AD7-95F9-EA0BECB00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386" y="1560903"/>
                <a:ext cx="5790614" cy="5285593"/>
              </a:xfrm>
              <a:prstGeom prst="rect">
                <a:avLst/>
              </a:prstGeom>
              <a:blipFill>
                <a:blip r:embed="rId4"/>
                <a:stretch>
                  <a:fillRect l="-1579" t="-692" r="-1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1A4A57C-E65E-4AFD-AB32-D44F2314A071}"/>
              </a:ext>
            </a:extLst>
          </p:cNvPr>
          <p:cNvCxnSpPr/>
          <p:nvPr/>
        </p:nvCxnSpPr>
        <p:spPr>
          <a:xfrm>
            <a:off x="6168683" y="1502067"/>
            <a:ext cx="0" cy="528559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453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确定性证据的不确定性处理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2474" y="1572406"/>
                <a:ext cx="10580657" cy="5039409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altLang="zh-CN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LN </a:t>
                </a:r>
                <a:r>
                  <a:rPr lang="zh-CN" altLang="en-US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意义</a:t>
                </a:r>
                <a:r>
                  <a:rPr lang="zh-CN" altLang="en-US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400" dirty="0">
                    <a:solidFill>
                      <a:srgbClr val="C0000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|¬​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𝐿𝑁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×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endParaRPr lang="zh-CN" altLang="zh-CN" sz="2400" b="1" dirty="0">
                  <a:solidFill>
                    <a:srgbClr val="0000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zh-CN" sz="2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474" y="1572406"/>
                <a:ext cx="10580657" cy="5039409"/>
              </a:xfrm>
              <a:blipFill>
                <a:blip r:embed="rId3"/>
                <a:stretch>
                  <a:fillRect l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126504B-F660-4377-B3F5-A9F576DEC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251755"/>
              </p:ext>
            </p:extLst>
          </p:nvPr>
        </p:nvGraphicFramePr>
        <p:xfrm>
          <a:off x="1942513" y="2860442"/>
          <a:ext cx="8446477" cy="344608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742086">
                  <a:extLst>
                    <a:ext uri="{9D8B030D-6E8A-4147-A177-3AD203B41FA5}">
                      <a16:colId xmlns:a16="http://schemas.microsoft.com/office/drawing/2014/main" val="2854694006"/>
                    </a:ext>
                  </a:extLst>
                </a:gridCol>
                <a:gridCol w="6704391">
                  <a:extLst>
                    <a:ext uri="{9D8B030D-6E8A-4147-A177-3AD203B41FA5}">
                      <a16:colId xmlns:a16="http://schemas.microsoft.com/office/drawing/2014/main" val="2984452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的取值</a:t>
                      </a:r>
                      <a:endParaRPr lang="zh-CN" sz="2400" b="1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对假设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的影响</a:t>
                      </a:r>
                      <a:endParaRPr lang="zh-CN" sz="2400" b="1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873417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1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当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</a:t>
                      </a:r>
                      <a:r>
                        <a:rPr lang="zh-CN" alt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不存在</a:t>
                      </a: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为假，</a:t>
                      </a:r>
                      <a:endParaRPr lang="en-US" altLang="zh-CN" sz="2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或者说要想推出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 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之存在是</a:t>
                      </a:r>
                      <a:r>
                        <a:rPr lang="zh-CN" alt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必要</a:t>
                      </a: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的。</a:t>
                      </a:r>
                      <a:endParaRPr lang="zh-CN" sz="2400" b="1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3813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&lt; L</a:t>
                      </a:r>
                      <a:r>
                        <a:rPr lang="en-US" alt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&lt;&lt; 1</a:t>
                      </a:r>
                      <a:endParaRPr lang="zh-CN" sz="2400" b="1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之</a:t>
                      </a:r>
                      <a:r>
                        <a:rPr lang="zh-CN" alt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缺席</a:t>
                      </a: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，对推出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是不利的。</a:t>
                      </a:r>
                      <a:endParaRPr lang="zh-CN" sz="2400" b="1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1096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b="1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之</a:t>
                      </a:r>
                      <a:r>
                        <a:rPr lang="zh-CN" alt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缺席</a:t>
                      </a: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的信任度没有影响。</a:t>
                      </a:r>
                      <a:endParaRPr lang="zh-CN" sz="2400" b="1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9420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&lt;&lt; L</a:t>
                      </a:r>
                      <a:r>
                        <a:rPr lang="en-US" alt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sz="2400" b="1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之</a:t>
                      </a:r>
                      <a:r>
                        <a:rPr lang="zh-CN" alt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缺席</a:t>
                      </a: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，有利于推出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。</a:t>
                      </a:r>
                      <a:endParaRPr lang="zh-CN" sz="2400" b="1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3147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zh-CN" sz="2400" b="1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之</a:t>
                      </a:r>
                      <a:r>
                        <a:rPr lang="zh-CN" alt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缺席</a:t>
                      </a: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，对推出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是逻辑充分的，</a:t>
                      </a:r>
                      <a:endParaRPr lang="en-US" altLang="zh-CN" sz="2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或者说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之</a:t>
                      </a:r>
                      <a:r>
                        <a:rPr lang="zh-CN" alt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缺席</a:t>
                      </a: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，意味着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zh-C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必为真。</a:t>
                      </a:r>
                      <a:endParaRPr lang="zh-CN" sz="2400" b="1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0028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950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确定性证据的不确定性处理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74" y="1572406"/>
            <a:ext cx="11108203" cy="503940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buSzPts val="1600"/>
              <a:buFont typeface="Wingdings" panose="05000000000000000000" pitchFamily="2" charset="2"/>
              <a:buChar char="ü"/>
              <a:tabLst>
                <a:tab pos="539750" algn="l"/>
                <a:tab pos="3771900" algn="l"/>
                <a:tab pos="4000500" algn="l"/>
                <a:tab pos="4114800" algn="l"/>
              </a:tabLst>
            </a:pP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LN(H|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E)</a:t>
            </a:r>
            <a:r>
              <a:rPr lang="zh-CN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越大，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O(H|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E)</a:t>
            </a:r>
            <a:r>
              <a:rPr lang="zh-CN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P(H|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E)</a:t>
            </a:r>
            <a:r>
              <a:rPr lang="zh-CN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也越大，就是说：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为假，对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的支持越强；</a:t>
            </a:r>
            <a:endParaRPr lang="zh-CN" altLang="zh-CN" sz="2400" u="none" strike="noStrike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SzPts val="1600"/>
              <a:buFont typeface="Wingdings" panose="05000000000000000000" pitchFamily="2" charset="2"/>
              <a:buChar char="ü"/>
              <a:tabLst>
                <a:tab pos="539750" algn="l"/>
                <a:tab pos="3771900" algn="l"/>
                <a:tab pos="4000500" algn="l"/>
                <a:tab pos="4114800" algn="l"/>
              </a:tabLst>
            </a:pPr>
            <a:r>
              <a:rPr lang="zh-CN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LN(H|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E) 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zh-CN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时，则有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O(H|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E) 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，且有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P(H|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E) 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1  .</a:t>
            </a:r>
            <a:r>
              <a:rPr lang="zh-CN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这说明：当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为假，导致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为真；</a:t>
            </a:r>
            <a:endParaRPr lang="zh-CN" altLang="zh-CN" sz="2400" u="none" strike="noStrike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SzPts val="1600"/>
              <a:buFont typeface="Wingdings" panose="05000000000000000000" pitchFamily="2" charset="2"/>
              <a:buChar char="ü"/>
              <a:tabLst>
                <a:tab pos="539750" algn="l"/>
                <a:tab pos="3771900" algn="l"/>
                <a:tab pos="4000500" algn="l"/>
                <a:tab pos="4114800" algn="l"/>
              </a:tabLst>
            </a:pPr>
            <a:r>
              <a:rPr lang="zh-CN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LN(H|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E) = 1</a:t>
            </a:r>
            <a:r>
              <a:rPr lang="zh-CN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的存在与否与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之真假无关；</a:t>
            </a:r>
            <a:endParaRPr lang="zh-CN" altLang="zh-CN" sz="2400" u="none" strike="noStrike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SzPts val="1600"/>
              <a:buFont typeface="Wingdings" panose="05000000000000000000" pitchFamily="2" charset="2"/>
              <a:buChar char="ü"/>
              <a:tabLst>
                <a:tab pos="539750" algn="l"/>
                <a:tab pos="3771900" algn="l"/>
                <a:tab pos="4000500" algn="l"/>
                <a:tab pos="4114800" algn="l"/>
              </a:tabLst>
            </a:pPr>
            <a:r>
              <a:rPr lang="zh-CN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LN(H|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E) &lt; 1</a:t>
            </a:r>
            <a:r>
              <a:rPr lang="zh-CN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O(H|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E) &lt; O(H) </a:t>
            </a:r>
            <a:r>
              <a:rPr lang="zh-CN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LN</a:t>
            </a:r>
            <a:r>
              <a:rPr lang="zh-CN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越小，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O(H|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E)</a:t>
            </a:r>
            <a:r>
              <a:rPr lang="zh-CN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P(H|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E)</a:t>
            </a:r>
            <a:r>
              <a:rPr lang="zh-CN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都亦越小，或者说：在这种情况下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为假，对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的反对越强烈；</a:t>
            </a:r>
            <a:endParaRPr lang="zh-CN" altLang="zh-CN" sz="2400" u="none" strike="noStrike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SzPts val="1600"/>
              <a:buFont typeface="Wingdings" panose="05000000000000000000" pitchFamily="2" charset="2"/>
              <a:buChar char="ü"/>
              <a:tabLst>
                <a:tab pos="539750" algn="l"/>
                <a:tab pos="3771900" algn="l"/>
                <a:tab pos="4000500" algn="l"/>
                <a:tab pos="4114800" algn="l"/>
              </a:tabLst>
            </a:pPr>
            <a:r>
              <a:rPr lang="zh-CN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LN(H|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E) = 0</a:t>
            </a:r>
            <a:r>
              <a:rPr lang="zh-CN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时，有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O(H|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E) = 0</a:t>
            </a:r>
            <a:r>
              <a:rPr lang="zh-CN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并且有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P(H|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E) = 0</a:t>
            </a:r>
            <a:r>
              <a:rPr lang="zh-CN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，这说明：</a:t>
            </a:r>
            <a:r>
              <a:rPr lang="en-US" altLang="zh-CN" sz="2400" b="1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zh-CN" sz="2400" b="1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为假，导致</a:t>
            </a:r>
            <a:r>
              <a:rPr lang="en-US" altLang="zh-CN" sz="2400" b="1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zh-CN" sz="2400" b="1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为假，故</a:t>
            </a:r>
            <a:r>
              <a:rPr lang="en-US" altLang="zh-CN" sz="2400" b="1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zh-CN" sz="2400" b="1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en-US" altLang="zh-CN" sz="2400" b="1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zh-CN" sz="2400" b="1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是必要的，由此我们称</a:t>
            </a:r>
            <a:r>
              <a:rPr lang="en-US" altLang="zh-CN" sz="2400" b="1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LN</a:t>
            </a:r>
            <a:r>
              <a:rPr lang="zh-CN" altLang="zh-CN" sz="2400" b="1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为必要性度量。</a:t>
            </a:r>
            <a:endParaRPr lang="zh-CN" altLang="zh-CN" sz="2400" u="none" strike="noStrike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US" altLang="zh-CN" sz="2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60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确定性证据的不确定性处理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74" y="1572406"/>
            <a:ext cx="11108203" cy="503940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buSzPts val="1600"/>
              <a:buNone/>
              <a:tabLst>
                <a:tab pos="539750" algn="l"/>
                <a:tab pos="3771900" algn="l"/>
                <a:tab pos="4000500" algn="l"/>
                <a:tab pos="4114800" algn="l"/>
              </a:tabLst>
            </a:pPr>
            <a:endParaRPr lang="en-US" altLang="zh-CN" sz="2400" b="1" u="none" strike="noStrike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SzPts val="1600"/>
              <a:buNone/>
              <a:tabLst>
                <a:tab pos="539750" algn="l"/>
                <a:tab pos="3771900" algn="l"/>
                <a:tab pos="4000500" algn="l"/>
                <a:tab pos="4114800" algn="l"/>
              </a:tabLst>
            </a:pP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</a:t>
            </a:r>
            <a:r>
              <a:rPr lang="zh-CN" altLang="en-US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LN</a:t>
            </a:r>
            <a:r>
              <a:rPr lang="zh-CN" altLang="en-US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的关系：</a:t>
            </a:r>
            <a:endParaRPr lang="en-US" altLang="zh-CN" sz="2400" b="1" u="none" strike="noStrike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SzPts val="1600"/>
              <a:buNone/>
              <a:tabLst>
                <a:tab pos="539750" algn="l"/>
                <a:tab pos="3771900" algn="l"/>
                <a:tab pos="4000500" algn="l"/>
                <a:tab pos="4114800" algn="l"/>
              </a:tabLst>
            </a:pPr>
            <a:r>
              <a:rPr lang="zh-CN" altLang="en-US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 &gt; 1</a:t>
            </a:r>
            <a:r>
              <a:rPr lang="zh-CN" altLang="en-US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，则必有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LN &lt; 1</a:t>
            </a:r>
            <a:r>
              <a:rPr lang="zh-CN" altLang="en-US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1600"/>
              <a:buNone/>
              <a:tabLst>
                <a:tab pos="539750" algn="l"/>
                <a:tab pos="3771900" algn="l"/>
                <a:tab pos="4000500" algn="l"/>
                <a:tab pos="4114800" algn="l"/>
              </a:tabLst>
            </a:pPr>
            <a:r>
              <a:rPr lang="zh-CN" altLang="en-US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 </a:t>
            </a:r>
            <a:endParaRPr lang="en-US" altLang="zh-CN" sz="2400" b="1" u="none" strike="noStrike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1600"/>
              <a:buNone/>
              <a:tabLst>
                <a:tab pos="539750" algn="l"/>
                <a:tab pos="3771900" algn="l"/>
                <a:tab pos="4000500" algn="l"/>
                <a:tab pos="4114800" algn="l"/>
              </a:tabLst>
            </a:pPr>
            <a:r>
              <a:rPr lang="zh-CN" altLang="en-US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 &lt; 1</a:t>
            </a:r>
            <a:r>
              <a:rPr lang="zh-CN" altLang="en-US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，则必有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LN &gt; 1</a:t>
            </a:r>
            <a:r>
              <a:rPr lang="zh-CN" altLang="en-US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1600"/>
              <a:buNone/>
              <a:tabLst>
                <a:tab pos="539750" algn="l"/>
                <a:tab pos="3771900" algn="l"/>
                <a:tab pos="4000500" algn="l"/>
                <a:tab pos="4114800" algn="l"/>
              </a:tabLst>
            </a:pPr>
            <a:r>
              <a:rPr lang="zh-CN" altLang="en-US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</a:t>
            </a:r>
            <a:endParaRPr lang="en-US" altLang="zh-CN" sz="2400" b="1" u="none" strike="noStrike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1600"/>
              <a:buNone/>
              <a:tabLst>
                <a:tab pos="539750" algn="l"/>
                <a:tab pos="3771900" algn="l"/>
                <a:tab pos="4000500" algn="l"/>
                <a:tab pos="4114800" algn="l"/>
              </a:tabLst>
            </a:pPr>
            <a:r>
              <a:rPr lang="zh-CN" altLang="en-US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若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 = 1</a:t>
            </a:r>
            <a:r>
              <a:rPr lang="zh-CN" altLang="en-US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，则必有</a:t>
            </a:r>
            <a:r>
              <a:rPr lang="en-US" altLang="zh-CN" sz="2400" b="1" u="none" strike="noStrike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LN = 1 </a:t>
            </a:r>
            <a:endParaRPr lang="en-US" altLang="zh-CN" sz="2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831E72-5430-4C7F-8004-59EAFB7C5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764" y="2230743"/>
            <a:ext cx="7131772" cy="3860568"/>
          </a:xfrm>
          <a:prstGeom prst="rect">
            <a:avLst/>
          </a:prstGeom>
          <a:ln w="12700">
            <a:solidFill>
              <a:schemeClr val="accent1"/>
            </a:solidFill>
            <a:prstDash val="dash"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267DBF-9DE4-49E2-8799-F8E85480A75E}"/>
              </a:ext>
            </a:extLst>
          </p:cNvPr>
          <p:cNvSpPr txBox="1"/>
          <p:nvPr/>
        </p:nvSpPr>
        <p:spPr>
          <a:xfrm>
            <a:off x="4522764" y="164302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6D5A234-BD3B-415D-AAA8-3B0C36AD1D52}"/>
                  </a:ext>
                </a:extLst>
              </p:cNvPr>
              <p:cNvSpPr txBox="1"/>
              <p:nvPr/>
            </p:nvSpPr>
            <p:spPr>
              <a:xfrm>
                <a:off x="2322928" y="5824539"/>
                <a:ext cx="2256106" cy="68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(¬​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(¬​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|¬​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6D5A234-BD3B-415D-AAA8-3B0C36AD1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928" y="5824539"/>
                <a:ext cx="2256106" cy="680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39CBA77-9B46-4C3A-959C-A7AAB536FC2F}"/>
                  </a:ext>
                </a:extLst>
              </p:cNvPr>
              <p:cNvSpPr txBox="1"/>
              <p:nvPr/>
            </p:nvSpPr>
            <p:spPr>
              <a:xfrm>
                <a:off x="214826" y="5824539"/>
                <a:ext cx="2016369" cy="68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𝐿𝑆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|¬​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39CBA77-9B46-4C3A-959C-A7AAB536F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26" y="5824539"/>
                <a:ext cx="2016369" cy="680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408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确定性证据的不确定性处理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74" y="1572406"/>
            <a:ext cx="11108203" cy="5039409"/>
          </a:xfrm>
        </p:spPr>
        <p:txBody>
          <a:bodyPr>
            <a:normAutofit/>
          </a:bodyPr>
          <a:lstStyle/>
          <a:p>
            <a:pPr indent="274320" algn="just">
              <a:lnSpc>
                <a:spcPct val="150000"/>
              </a:lnSpc>
            </a:pPr>
            <a:r>
              <a:rPr lang="zh-CN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尽管从数学上看，</a:t>
            </a:r>
            <a:r>
              <a:rPr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LN</a:t>
            </a:r>
            <a:r>
              <a:rPr lang="zh-CN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取值分为上述三种情况是严格的，但这一结论在现实世界中并不总是有效的。在固体矿产勘探的专家系统</a:t>
            </a:r>
            <a:r>
              <a:rPr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PROSPECTOR</a:t>
            </a:r>
            <a:r>
              <a:rPr lang="zh-CN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中，地质勘探专家规定</a:t>
            </a:r>
            <a:r>
              <a:rPr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LS &gt; 1</a:t>
            </a:r>
            <a:r>
              <a:rPr lang="zh-CN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LN = 1</a:t>
            </a:r>
            <a:r>
              <a:rPr lang="zh-CN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的情况并不是罕见的。</a:t>
            </a:r>
            <a:r>
              <a:rPr lang="zh-CN" altLang="zh-CN" sz="24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地质专家们说某证据之存在对假设</a:t>
            </a:r>
            <a:r>
              <a:rPr lang="en-US" altLang="zh-CN" sz="24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zh-CN" sz="24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为真是重要的，但该证据的缺席对假设</a:t>
            </a:r>
            <a:r>
              <a:rPr lang="en-US" altLang="zh-CN" sz="24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zh-CN" sz="24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为真却没有影响。</a:t>
            </a:r>
            <a:endParaRPr lang="zh-CN" altLang="zh-CN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74320" algn="just">
              <a:lnSpc>
                <a:spcPct val="150000"/>
              </a:lnSpc>
            </a:pPr>
            <a:r>
              <a:rPr lang="zh-CN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这说明，对于固体矿产的勘探问题基于贝叶斯概率论的似然理论是不完备的。也就是说，贝叶斯似然理论仅仅是能处理</a:t>
            </a:r>
            <a:r>
              <a:rPr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LS &gt; 1</a:t>
            </a:r>
            <a:r>
              <a:rPr lang="zh-CN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LN = 1</a:t>
            </a:r>
            <a:r>
              <a:rPr lang="zh-CN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的情况的理论的一种近似。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SzPts val="1600"/>
              <a:buNone/>
              <a:tabLst>
                <a:tab pos="539750" algn="l"/>
                <a:tab pos="3771900" algn="l"/>
                <a:tab pos="4000500" algn="l"/>
                <a:tab pos="4114800" algn="l"/>
              </a:tabLst>
            </a:pPr>
            <a:endParaRPr lang="en-US" altLang="zh-CN" sz="2400" b="1" u="none" strike="noStrike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02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确定性证据的不确定性处理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74" y="1572406"/>
            <a:ext cx="11108203" cy="503940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buSzPts val="1600"/>
              <a:buNone/>
              <a:tabLst>
                <a:tab pos="539750" algn="l"/>
                <a:tab pos="3771900" algn="l"/>
                <a:tab pos="4000500" algn="l"/>
                <a:tab pos="4114800" algn="l"/>
              </a:tabLst>
            </a:pPr>
            <a:r>
              <a:rPr lang="zh-CN" altLang="zh-CN" sz="2400" b="1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斑状铜矿模型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PCDA</a:t>
            </a:r>
            <a:endParaRPr lang="en-US" altLang="zh-CN" sz="2400" b="1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SzPts val="1600"/>
              <a:buNone/>
              <a:tabLst>
                <a:tab pos="539750" algn="l"/>
                <a:tab pos="3771900" algn="l"/>
                <a:tab pos="4000500" algn="l"/>
                <a:tab pos="4114800" algn="l"/>
              </a:tabLst>
            </a:pPr>
            <a:r>
              <a:rPr lang="zh-CN" altLang="zh-CN" sz="2400" b="1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的部分推理网络</a:t>
            </a:r>
            <a:endParaRPr lang="en-US" altLang="zh-CN" sz="2400" b="1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SzPts val="1600"/>
              <a:buNone/>
              <a:tabLst>
                <a:tab pos="539750" algn="l"/>
                <a:tab pos="3771900" algn="l"/>
                <a:tab pos="4000500" algn="l"/>
                <a:tab pos="4114800" algn="l"/>
              </a:tabLst>
            </a:pPr>
            <a:endParaRPr lang="en-US" altLang="zh-CN" sz="2400" b="1" u="none" strike="noStrike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SzPts val="1600"/>
              <a:buNone/>
              <a:tabLst>
                <a:tab pos="539750" algn="l"/>
                <a:tab pos="3771900" algn="l"/>
                <a:tab pos="4000500" algn="l"/>
                <a:tab pos="4114800" algn="l"/>
              </a:tabLst>
            </a:pPr>
            <a:endParaRPr lang="en-US" altLang="zh-CN" sz="2400" b="1" u="none" strike="noStrike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959AB7-3A82-48A7-9038-275D2FD79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07" y="1386027"/>
            <a:ext cx="6389490" cy="522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3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64E7C11-894B-41B7-B12C-DFC2EA798F49}"/>
              </a:ext>
            </a:extLst>
          </p:cNvPr>
          <p:cNvSpPr txBox="1"/>
          <p:nvPr/>
        </p:nvSpPr>
        <p:spPr>
          <a:xfrm>
            <a:off x="4284055" y="311872"/>
            <a:ext cx="4113112" cy="6135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 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章：绪论：专家系统概论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第一部分 知识表示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章：产生式系统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章：框架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第二部分 不确定性处理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章：确定性理论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章：主观贝叶斯方法 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章：证据理论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章：多智能体系统（强化学习）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章：贝叶斯网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章：粗糙集理论</a:t>
            </a:r>
          </a:p>
        </p:txBody>
      </p:sp>
    </p:spTree>
    <p:extLst>
      <p:ext uri="{BB962C8B-B14F-4D97-AF65-F5344CB8AC3E}">
        <p14:creationId xmlns:p14="http://schemas.microsoft.com/office/powerpoint/2010/main" val="1489827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确定性证据的不确定性处理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729" y="1572406"/>
            <a:ext cx="5354517" cy="5039409"/>
          </a:xfrm>
        </p:spPr>
        <p:txBody>
          <a:bodyPr>
            <a:normAutofit fontScale="92500" lnSpcReduction="10000"/>
          </a:bodyPr>
          <a:lstStyle/>
          <a:p>
            <a:pPr marL="342900" lvl="0" indent="-342900" algn="just">
              <a:lnSpc>
                <a:spcPct val="100000"/>
              </a:lnSpc>
              <a:buSzPts val="1050"/>
              <a:buFont typeface="Wingdings" panose="05000000000000000000" pitchFamily="2" charset="2"/>
              <a:buChar char=""/>
              <a:tabLst>
                <a:tab pos="544830" algn="l"/>
              </a:tabLst>
            </a:pP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规则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R1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R2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R3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R4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LN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都是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，所以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E1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RCIB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E2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=RCS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E3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RCAD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E4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RCVP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不存在并不影响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H=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SMIR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的后验几率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O(H|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= 1 , 2 , 3 , 4  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zh-CN" sz="24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SzPts val="1050"/>
              <a:buFont typeface="Wingdings" panose="05000000000000000000" pitchFamily="2" charset="2"/>
              <a:buChar char=""/>
              <a:tabLst>
                <a:tab pos="544830" algn="l"/>
              </a:tabLst>
            </a:pP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规则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R5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，所以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E5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SMIRA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之存在不影响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H=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SMIR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的后验几率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O(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H|E5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.   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E5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E1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OR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E2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OR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E3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OR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E4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，所以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E1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E2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E3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E4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中只要有一个存在，就表示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E5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存在。</a:t>
            </a:r>
            <a:endParaRPr lang="zh-CN" altLang="zh-CN" sz="24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SzPts val="1050"/>
              <a:buFont typeface="Wingdings" panose="05000000000000000000" pitchFamily="2" charset="2"/>
              <a:buChar char=""/>
              <a:tabLst>
                <a:tab pos="544830" algn="l"/>
              </a:tabLst>
            </a:pP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规则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R1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R2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R3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R4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都大于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，所以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之存在，将更新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O(H)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O(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H|E</a:t>
            </a:r>
            <a:r>
              <a:rPr lang="en-US" altLang="zh-CN" sz="2400" b="1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= 1 , 2 , 3 , 4   .   </a:t>
            </a:r>
            <a:endParaRPr lang="zh-CN" altLang="zh-CN" sz="24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SzPts val="1050"/>
              <a:buFont typeface="Wingdings" panose="05000000000000000000" pitchFamily="2" charset="2"/>
              <a:buChar char=""/>
              <a:tabLst>
                <a:tab pos="544830" algn="l"/>
              </a:tabLst>
            </a:pP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R5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LN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，所以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E5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之缺席将更把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的几率从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O(H)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变为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O(H|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E5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.   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E5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不存在系指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E1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E2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E3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E4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都不存在。</a:t>
            </a:r>
            <a:endParaRPr lang="zh-CN" altLang="zh-CN" sz="24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SzPts val="1600"/>
              <a:buNone/>
              <a:tabLst>
                <a:tab pos="539750" algn="l"/>
                <a:tab pos="3771900" algn="l"/>
                <a:tab pos="4000500" algn="l"/>
                <a:tab pos="4114800" algn="l"/>
              </a:tabLst>
            </a:pPr>
            <a:endParaRPr lang="en-US" altLang="zh-CN" sz="2400" b="1" u="none" strike="noStrike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SzPts val="1600"/>
              <a:buNone/>
              <a:tabLst>
                <a:tab pos="539750" algn="l"/>
                <a:tab pos="3771900" algn="l"/>
                <a:tab pos="4000500" algn="l"/>
                <a:tab pos="4114800" algn="l"/>
              </a:tabLst>
            </a:pPr>
            <a:endParaRPr lang="en-US" altLang="zh-CN" sz="2400" b="1" u="none" strike="noStrike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959AB7-3A82-48A7-9038-275D2FD79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709" y="1386027"/>
            <a:ext cx="6389490" cy="522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00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确定性证据的不确定性处理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959AB7-3A82-48A7-9038-275D2FD79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510" y="1386027"/>
            <a:ext cx="6389490" cy="52257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7729" y="1572406"/>
                <a:ext cx="6233748" cy="5039409"/>
              </a:xfrm>
            </p:spPr>
            <p:txBody>
              <a:bodyPr>
                <a:normAutofit fontScale="92500"/>
              </a:bodyPr>
              <a:lstStyle/>
              <a:p>
                <a:pPr marL="342900" lvl="0" indent="-342900" algn="just">
                  <a:lnSpc>
                    <a:spcPct val="100000"/>
                  </a:lnSpc>
                  <a:buSzPts val="1050"/>
                  <a:buFont typeface="Wingdings" panose="05000000000000000000" pitchFamily="2" charset="2"/>
                  <a:buChar char=""/>
                  <a:tabLst>
                    <a:tab pos="544830" algn="l"/>
                  </a:tabLst>
                </a:pPr>
                <a:r>
                  <a:rPr lang="zh-CN" altLang="zh-CN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假定</a:t>
                </a:r>
                <a:r>
                  <a:rPr lang="en-US" altLang="zh-CN" sz="2400" b="1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E1</a:t>
                </a:r>
                <a:r>
                  <a:rPr lang="zh-CN" altLang="zh-CN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存在（即</a:t>
                </a:r>
                <a:r>
                  <a:rPr lang="en-US" altLang="zh-CN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2400" b="1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E1</a:t>
                </a:r>
                <a:r>
                  <a:rPr lang="en-US" altLang="zh-CN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= 1</a:t>
                </a:r>
                <a:r>
                  <a:rPr lang="zh-CN" altLang="zh-CN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</a:t>
                </a:r>
                <a:r>
                  <a:rPr lang="pt-BR" altLang="zh-CN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P(H|E1) </a:t>
                </a:r>
              </a:p>
              <a:p>
                <a:pPr marL="0" lvl="0" indent="0" algn="just">
                  <a:lnSpc>
                    <a:spcPct val="100000"/>
                  </a:lnSpc>
                  <a:buSzPts val="1050"/>
                  <a:buNone/>
                  <a:tabLst>
                    <a:tab pos="544830" algn="l"/>
                  </a:tabLst>
                </a:pPr>
                <a:r>
                  <a:rPr lang="pt-BR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O(H|E1) = LS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×</a:t>
                </a:r>
                <a:r>
                  <a:rPr lang="pt-BR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O(H) </a:t>
                </a:r>
              </a:p>
              <a:p>
                <a:pPr marL="0" lvl="0" indent="0" algn="just">
                  <a:lnSpc>
                    <a:spcPct val="100000"/>
                  </a:lnSpc>
                  <a:buSzPts val="1050"/>
                  <a:buNone/>
                  <a:tabLst>
                    <a:tab pos="544830" algn="l"/>
                  </a:tabLst>
                </a:pPr>
                <a:r>
                  <a:rPr lang="pt-BR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  </a:t>
                </a:r>
                <a:r>
                  <a:rPr lang="pt-BR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𝟐𝟎</m:t>
                    </m:r>
                    <m:r>
                      <a:rPr lang="en-US" altLang="zh-CN" sz="24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×</m:t>
                    </m:r>
                    <m:f>
                      <m:fPr>
                        <m:ctrlPr>
                          <a:rPr lang="zh-CN" altLang="zh-CN" sz="24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𝑷</m:t>
                        </m:r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𝑯</m:t>
                        </m:r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𝑷</m:t>
                        </m:r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𝑯</m:t>
                        </m:r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pt-BR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20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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𝟎𝟑</m:t>
                        </m:r>
                      </m:num>
                      <m:den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𝟎𝟑</m:t>
                        </m:r>
                      </m:den>
                    </m:f>
                  </m:oMath>
                </a14:m>
                <a:r>
                  <a:rPr lang="pt-BR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0.618557</a:t>
                </a:r>
              </a:p>
              <a:p>
                <a:pPr marL="0" lvl="0" indent="0" algn="just">
                  <a:lnSpc>
                    <a:spcPct val="100000"/>
                  </a:lnSpc>
                  <a:buSzPts val="1050"/>
                  <a:buNone/>
                  <a:tabLst>
                    <a:tab pos="544830" algn="l"/>
                  </a:tabLst>
                </a:pPr>
                <a:r>
                  <a:rPr lang="pt-BR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P(H|E1)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𝑶</m:t>
                        </m:r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𝑯</m:t>
                        </m:r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𝑬</m:t>
                        </m:r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𝑶</m:t>
                        </m:r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𝑯</m:t>
                        </m:r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𝑬</m:t>
                        </m:r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pt-BR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= 0.382166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400" b="1" u="none" strike="noStrike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buSzPts val="1600"/>
                  <a:buNone/>
                  <a:tabLst>
                    <a:tab pos="539750" algn="l"/>
                    <a:tab pos="3771900" algn="l"/>
                    <a:tab pos="4000500" algn="l"/>
                    <a:tab pos="4114800" algn="l"/>
                  </a:tabLst>
                </a:pPr>
                <a:endParaRPr lang="en-US" altLang="zh-CN" sz="2400" b="1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buSzPts val="1600"/>
                  <a:buNone/>
                  <a:tabLst>
                    <a:tab pos="539750" algn="l"/>
                    <a:tab pos="3771900" algn="l"/>
                    <a:tab pos="4000500" algn="l"/>
                    <a:tab pos="4114800" algn="l"/>
                  </a:tabLst>
                </a:pPr>
                <a:r>
                  <a:rPr lang="zh-CN" altLang="zh-CN" sz="2400" b="1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由于</a:t>
                </a:r>
                <a:r>
                  <a:rPr lang="pt-BR" altLang="zh-CN" sz="2400" b="1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E1</a:t>
                </a:r>
                <a:r>
                  <a:rPr lang="zh-CN" altLang="zh-CN" sz="2400" b="1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之存在使</a:t>
                </a:r>
                <a:r>
                  <a:rPr lang="pt-BR" altLang="zh-CN" sz="2400" b="1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lang="zh-CN" altLang="zh-CN" sz="2400" b="1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的概率增加了</a:t>
                </a:r>
                <a:r>
                  <a:rPr lang="pt-BR" altLang="zh-CN" sz="2400" b="1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11.738866</a:t>
                </a:r>
                <a:r>
                  <a:rPr lang="zh-CN" altLang="zh-CN" sz="2400" b="1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倍。</a:t>
                </a:r>
                <a:endParaRPr lang="zh-CN" altLang="zh-CN" sz="24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buSzPts val="1600"/>
                  <a:buNone/>
                  <a:tabLst>
                    <a:tab pos="539750" algn="l"/>
                    <a:tab pos="3771900" algn="l"/>
                    <a:tab pos="4000500" algn="l"/>
                    <a:tab pos="4114800" algn="l"/>
                  </a:tabLst>
                </a:pPr>
                <a:endParaRPr lang="en-US" altLang="zh-CN" sz="2400" b="1" u="none" strike="noStrike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729" y="1572406"/>
                <a:ext cx="6233748" cy="5039409"/>
              </a:xfrm>
              <a:blipFill>
                <a:blip r:embed="rId4"/>
                <a:stretch>
                  <a:fillRect l="-1271" t="-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E8E400B-F6B9-46A0-A0C0-900D39AB99D4}"/>
                  </a:ext>
                </a:extLst>
              </p:cNvPr>
              <p:cNvSpPr txBox="1"/>
              <p:nvPr/>
            </p:nvSpPr>
            <p:spPr>
              <a:xfrm>
                <a:off x="933743" y="5959399"/>
                <a:ext cx="24425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18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18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18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zh-CN" sz="18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𝐿𝑆</m:t>
                    </m:r>
                    <m:r>
                      <a:rPr lang="en-US" altLang="zh-CN" sz="18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×</m:t>
                    </m:r>
                    <m:r>
                      <a:rPr lang="en-US" altLang="zh-CN" sz="18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18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18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E8E400B-F6B9-46A0-A0C0-900D39AB9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43" y="5959399"/>
                <a:ext cx="244250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4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确定性证据的不确定性处理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959AB7-3A82-48A7-9038-275D2FD79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510" y="1386027"/>
            <a:ext cx="6389490" cy="52257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7729" y="1572406"/>
                <a:ext cx="6233748" cy="5039409"/>
              </a:xfrm>
            </p:spPr>
            <p:txBody>
              <a:bodyPr>
                <a:normAutofit fontScale="92500"/>
              </a:bodyPr>
              <a:lstStyle/>
              <a:p>
                <a:pPr marL="342900" lvl="0" indent="-342900" algn="just">
                  <a:lnSpc>
                    <a:spcPct val="100000"/>
                  </a:lnSpc>
                  <a:buSzPts val="1050"/>
                  <a:buFont typeface="Wingdings" panose="05000000000000000000" pitchFamily="2" charset="2"/>
                  <a:buChar char=""/>
                  <a:tabLst>
                    <a:tab pos="544830" algn="l"/>
                  </a:tabLst>
                </a:pP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假定</a:t>
                </a:r>
                <a:r>
                  <a:rPr lang="en-US" altLang="zh-CN" sz="2400" b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E5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不存在（即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2400" b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E5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= 0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</a:t>
                </a:r>
                <a:r>
                  <a:rPr lang="pt-BR" altLang="zh-CN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P(H|E5) </a:t>
                </a:r>
              </a:p>
              <a:p>
                <a:pPr marL="0" lvl="0" indent="0" algn="just">
                  <a:lnSpc>
                    <a:spcPct val="100000"/>
                  </a:lnSpc>
                  <a:buSzPts val="1050"/>
                  <a:buNone/>
                  <a:tabLst>
                    <a:tab pos="544830" algn="l"/>
                  </a:tabLst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O(H|</a:t>
                </a:r>
                <a:r>
                  <a:rPr lang="en-US" altLang="zh-CN" sz="26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600" b="1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E5</a:t>
                </a:r>
                <a:r>
                  <a:rPr lang="en-US" altLang="zh-CN" sz="26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= LN</a:t>
                </a:r>
                <a:r>
                  <a:rPr lang="zh-CN" altLang="zh-CN" sz="26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×</a:t>
                </a:r>
                <a:r>
                  <a:rPr lang="en-US" altLang="zh-CN" sz="26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O(H) </a:t>
                </a:r>
              </a:p>
              <a:p>
                <a:pPr marL="0" lvl="0" indent="0" algn="just">
                  <a:lnSpc>
                    <a:spcPct val="100000"/>
                  </a:lnSpc>
                  <a:buSzPts val="1050"/>
                  <a:buNone/>
                  <a:tabLst>
                    <a:tab pos="544830" algn="l"/>
                  </a:tabLst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𝟎𝟎𝟎𝟐</m:t>
                        </m:r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26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𝟎𝟎𝟎𝟐</m:t>
                        </m:r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𝟎𝟑</m:t>
                        </m:r>
                      </m:num>
                      <m:den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𝟎𝟑</m:t>
                        </m:r>
                      </m:den>
                    </m:f>
                  </m:oMath>
                </a14:m>
                <a:r>
                  <a:rPr lang="en-US" altLang="zh-CN" sz="26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= 0.000006185567 </a:t>
                </a:r>
              </a:p>
              <a:p>
                <a:pPr marL="0" lvl="0" indent="0" algn="just">
                  <a:lnSpc>
                    <a:spcPct val="100000"/>
                  </a:lnSpc>
                  <a:buSzPts val="1050"/>
                  <a:buNone/>
                  <a:tabLst>
                    <a:tab pos="544830" algn="l"/>
                  </a:tabLst>
                </a:pPr>
                <a:r>
                  <a:rPr lang="en-US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P(H|</a:t>
                </a:r>
                <a:r>
                  <a:rPr lang="en-US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b="1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E5</a:t>
                </a:r>
                <a:r>
                  <a:rPr lang="en-US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|¬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|¬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1" i="1">
                        <a:latin typeface="Cambria Math" panose="02040503050406030204" pitchFamily="18" charset="0"/>
                      </a:rPr>
                      <m:t> = </m:t>
                    </m:r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0.00000618553</a:t>
                </a:r>
              </a:p>
              <a:p>
                <a:pPr marL="0" lvl="0" indent="0" algn="just">
                  <a:lnSpc>
                    <a:spcPct val="100000"/>
                  </a:lnSpc>
                  <a:buSzPts val="1050"/>
                  <a:buNone/>
                  <a:tabLst>
                    <a:tab pos="544830" algn="l"/>
                  </a:tabLst>
                </a:pPr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0" indent="0" algn="just">
                  <a:lnSpc>
                    <a:spcPct val="100000"/>
                  </a:lnSpc>
                  <a:buSzPts val="1050"/>
                  <a:buNone/>
                  <a:tabLst>
                    <a:tab pos="544830" algn="l"/>
                  </a:tabLst>
                </a:pP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由于</a:t>
                </a:r>
                <a:r>
                  <a:rPr lang="en-US" altLang="zh-CN" sz="2400" b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E5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之不存在使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的概率削弱了约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4849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倍。</a:t>
                </a:r>
                <a:endParaRPr lang="en-US" altLang="zh-CN" sz="2400" b="1" u="none" strike="noStrike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729" y="1572406"/>
                <a:ext cx="6233748" cy="5039409"/>
              </a:xfrm>
              <a:blipFill>
                <a:blip r:embed="rId4"/>
                <a:stretch>
                  <a:fillRect l="-1760" t="-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A072068-DBC5-46D7-B079-837F7A39BDDC}"/>
                  </a:ext>
                </a:extLst>
              </p:cNvPr>
              <p:cNvSpPr txBox="1"/>
              <p:nvPr/>
            </p:nvSpPr>
            <p:spPr>
              <a:xfrm>
                <a:off x="1099039" y="5762451"/>
                <a:ext cx="60948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18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18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|¬​</m:t>
                    </m:r>
                    <m:r>
                      <a:rPr lang="en-US" altLang="zh-CN" sz="18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zh-CN" sz="18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𝐿𝑁</m:t>
                    </m:r>
                    <m:r>
                      <a:rPr lang="en-US" altLang="zh-CN" sz="18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×</m:t>
                    </m:r>
                    <m:r>
                      <a:rPr lang="en-US" altLang="zh-CN" sz="18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18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18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A072068-DBC5-46D7-B079-837F7A39B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039" y="5762451"/>
                <a:ext cx="609482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58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确定性证据的不确定性处理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531" y="1516135"/>
            <a:ext cx="10418886" cy="503940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确定性证据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Prospector</a:t>
            </a:r>
            <a:r>
              <a:rPr lang="zh-CN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的推理过程：计算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后验概率的过程</a:t>
            </a:r>
            <a:endParaRPr lang="zh-CN" altLang="zh-CN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zh-CN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SzPts val="1050"/>
              <a:buFont typeface="Wingdings" panose="05000000000000000000" pitchFamily="2" charset="2"/>
              <a:buChar char=""/>
              <a:tabLst>
                <a:tab pos="544830" algn="l"/>
              </a:tabLst>
            </a:pPr>
            <a:endParaRPr lang="en-US" altLang="zh-CN" sz="2400" b="1" u="none" strike="noStrik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68E2227-DDA2-4010-B3F9-8586286768E2}"/>
                  </a:ext>
                </a:extLst>
              </p:cNvPr>
              <p:cNvSpPr txBox="1"/>
              <p:nvPr/>
            </p:nvSpPr>
            <p:spPr>
              <a:xfrm>
                <a:off x="6427765" y="2356020"/>
                <a:ext cx="5040000" cy="406457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prstDash val="dashDot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P(E) = 0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时， 即证据不存在时</a:t>
                </a:r>
                <a:endParaRPr lang="zh-CN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）计算</a:t>
                </a:r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O(H |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E) = LN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×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O(H) = LN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）计算</a:t>
                </a:r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P(H|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|¬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|¬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|¬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𝑳𝑵</m:t>
                          </m:r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altLang="zh-CN" sz="24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68E2227-DDA2-4010-B3F9-858628676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765" y="2356020"/>
                <a:ext cx="5040000" cy="4064574"/>
              </a:xfrm>
              <a:prstGeom prst="rect">
                <a:avLst/>
              </a:prstGeom>
              <a:blipFill>
                <a:blip r:embed="rId3"/>
                <a:stretch>
                  <a:fillRect l="-1687" t="-149"/>
                </a:stretch>
              </a:blipFill>
              <a:ln w="19050">
                <a:solidFill>
                  <a:srgbClr val="0000FF"/>
                </a:solidFill>
                <a:prstDash val="dash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07EC971-C129-4E9D-A9FA-FBE12AF27C5A}"/>
                  </a:ext>
                </a:extLst>
              </p:cNvPr>
              <p:cNvSpPr txBox="1"/>
              <p:nvPr/>
            </p:nvSpPr>
            <p:spPr>
              <a:xfrm>
                <a:off x="465994" y="2356020"/>
                <a:ext cx="5040000" cy="4140000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prstDash val="dashDot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P(E) = 1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时， 即证据存在时</a:t>
                </a:r>
                <a:endParaRPr lang="zh-CN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）计算 </a:t>
                </a:r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O(H | E) = LS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×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O(H) = LS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）计算</a:t>
                </a:r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2400" b="1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H|E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𝑳𝑺</m:t>
                          </m:r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𝑳𝑺</m:t>
                          </m:r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07EC971-C129-4E9D-A9FA-FBE12AF27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94" y="2356020"/>
                <a:ext cx="5040000" cy="4140000"/>
              </a:xfrm>
              <a:prstGeom prst="rect">
                <a:avLst/>
              </a:prstGeom>
              <a:blipFill>
                <a:blip r:embed="rId4"/>
                <a:stretch>
                  <a:fillRect l="-1687" t="-146"/>
                </a:stretch>
              </a:blipFill>
              <a:ln w="19050">
                <a:solidFill>
                  <a:srgbClr val="0000FF"/>
                </a:solidFill>
                <a:prstDash val="dash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137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确定性证据的不确定性处理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74" y="1572406"/>
            <a:ext cx="11108203" cy="503940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SzPts val="1600"/>
              <a:buFont typeface="Wingdings" panose="05000000000000000000" pitchFamily="2" charset="2"/>
              <a:buChar char="l"/>
              <a:tabLst>
                <a:tab pos="468630" algn="l"/>
                <a:tab pos="3771900" algn="l"/>
                <a:tab pos="4000500" algn="l"/>
                <a:tab pos="4114800" algn="l"/>
              </a:tabLst>
            </a:pP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</a:t>
            </a:r>
            <a:r>
              <a:rPr lang="zh-CN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一般的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P(E)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, 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如何计算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O(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H|E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( 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H|E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)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O(H|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E) ( 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P(H|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E) )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呢？</a:t>
            </a:r>
            <a:endParaRPr lang="en-US" altLang="zh-CN" sz="2400" b="1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SzPts val="1600"/>
              <a:buFont typeface="Wingdings" panose="05000000000000000000" pitchFamily="2" charset="2"/>
              <a:buChar char="l"/>
              <a:tabLst>
                <a:tab pos="468630" algn="l"/>
                <a:tab pos="3771900" algn="l"/>
                <a:tab pos="4000500" algn="l"/>
                <a:tab pos="4114800" algn="l"/>
              </a:tabLst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SzPts val="1600"/>
              <a:buFont typeface="Wingdings" panose="05000000000000000000" pitchFamily="2" charset="2"/>
              <a:buChar char="l"/>
              <a:tabLst>
                <a:tab pos="468630" algn="l"/>
                <a:tab pos="3771900" algn="l"/>
                <a:tab pos="4000500" algn="l"/>
                <a:tab pos="4114800" algn="l"/>
              </a:tabLst>
            </a:pPr>
            <a:r>
              <a:rPr lang="zh-CN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设在观察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之下，证据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有概率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E|E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，现在的问题是如何求出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H|E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SzPts val="1600"/>
              <a:buFont typeface="Wingdings" panose="05000000000000000000" pitchFamily="2" charset="2"/>
              <a:buChar char="l"/>
              <a:tabLst>
                <a:tab pos="468630" algn="l"/>
                <a:tab pos="3771900" algn="l"/>
                <a:tab pos="4000500" algn="l"/>
                <a:tab pos="4114800" algn="l"/>
              </a:tabLst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SzPts val="1600"/>
              <a:buFont typeface="Wingdings" panose="05000000000000000000" pitchFamily="2" charset="2"/>
              <a:buChar char="l"/>
              <a:tabLst>
                <a:tab pos="468630" algn="l"/>
                <a:tab pos="3771900" algn="l"/>
                <a:tab pos="4000500" algn="l"/>
                <a:tab pos="4114800" algn="l"/>
              </a:tabLst>
            </a:pPr>
            <a:r>
              <a:rPr lang="zh-CN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之存在，导致了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之存在程度的变化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E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直接影响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，而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又直接影响了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，就是说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通过中间媒介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间接影响了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SzPts val="1600"/>
              <a:buFont typeface="Wingdings" panose="05000000000000000000" pitchFamily="2" charset="2"/>
              <a:buChar char="l"/>
              <a:tabLst>
                <a:tab pos="468630" algn="l"/>
                <a:tab pos="3771900" algn="l"/>
                <a:tab pos="4000500" algn="l"/>
                <a:tab pos="4114800" algn="l"/>
              </a:tabLst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131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确定性证据的不确定性处理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74" y="1572406"/>
            <a:ext cx="11108203" cy="503940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SzPts val="1600"/>
              <a:buFont typeface="Wingdings" panose="05000000000000000000" pitchFamily="2" charset="2"/>
              <a:buChar char="l"/>
              <a:tabLst>
                <a:tab pos="468630" algn="l"/>
                <a:tab pos="3771900" algn="l"/>
                <a:tab pos="4000500" algn="l"/>
                <a:tab pos="4114800" algn="l"/>
              </a:tabLst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E|E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取特殊值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P(E)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H|E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的对应取值</a:t>
            </a:r>
          </a:p>
          <a:p>
            <a:pPr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仿照全概率公式： </a:t>
            </a:r>
            <a:endParaRPr lang="zh-CN" altLang="zh-CN" sz="24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sz="24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H|E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P(</a:t>
            </a:r>
            <a:r>
              <a:rPr lang="en-US" altLang="zh-CN" sz="24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H|E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sz="24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E|E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P(H|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E)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E|E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       (6)</a:t>
            </a:r>
            <a:endParaRPr lang="zh-CN" altLang="zh-CN" sz="24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① 从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sz="24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E|E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1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P(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E|E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0 , 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进而推知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sz="24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H|E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P(</a:t>
            </a:r>
            <a:r>
              <a:rPr lang="en-US" altLang="zh-CN" sz="24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H|E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zh-CN" sz="24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② 从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sz="24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E|E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0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P(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E|E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1 , 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进而推知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sz="24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H|E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P(H|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E) 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zh-CN" sz="24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③ 从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sz="24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E|E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P(E)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P(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E|E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1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－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E|E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1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－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P(E) = P(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E) 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zh-CN" altLang="zh-CN" sz="24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在式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(6)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中，用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P(E)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代替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E|E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，用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E)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代替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E|E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，得到</a:t>
            </a:r>
            <a:endParaRPr lang="zh-CN" altLang="zh-CN" sz="24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H|E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P(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H|E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P(E)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P(H|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E)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E)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b="1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再用全概率公式</a:t>
            </a:r>
            <a:r>
              <a:rPr lang="zh-CN" altLang="en-US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de-DE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P(H) = P(H|E)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de-DE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P(E)</a:t>
            </a:r>
            <a:r>
              <a:rPr lang="zh-CN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de-DE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P(H|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de-DE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E)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de-DE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de-DE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E)</a:t>
            </a:r>
          </a:p>
          <a:p>
            <a:pPr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可得到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sz="24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H|E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P(H) 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，进而推知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无关。</a:t>
            </a:r>
            <a:endParaRPr lang="zh-CN" altLang="zh-CN" sz="24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SzPts val="1600"/>
              <a:buFont typeface="Wingdings" panose="05000000000000000000" pitchFamily="2" charset="2"/>
              <a:buChar char="l"/>
              <a:tabLst>
                <a:tab pos="468630" algn="l"/>
                <a:tab pos="3771900" algn="l"/>
                <a:tab pos="4000500" algn="l"/>
                <a:tab pos="4114800" algn="l"/>
              </a:tabLst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493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确定性证据的不确定性处理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74" y="1572406"/>
            <a:ext cx="11108203" cy="503940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SzPts val="1600"/>
              <a:buFont typeface="Wingdings" panose="05000000000000000000" pitchFamily="2" charset="2"/>
              <a:buChar char="l"/>
              <a:tabLst>
                <a:tab pos="468630" algn="l"/>
                <a:tab pos="3771900" algn="l"/>
                <a:tab pos="4000500" algn="l"/>
                <a:tab pos="4114800" algn="l"/>
              </a:tabLst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E|E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取特殊值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P(E)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H|E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的对应取值</a:t>
            </a:r>
          </a:p>
          <a:p>
            <a:pPr algn="just">
              <a:lnSpc>
                <a:spcPct val="150000"/>
              </a:lnSpc>
              <a:buSzPts val="1600"/>
              <a:buFont typeface="Wingdings" panose="05000000000000000000" pitchFamily="2" charset="2"/>
              <a:buChar char="l"/>
              <a:tabLst>
                <a:tab pos="468630" algn="l"/>
                <a:tab pos="3771900" algn="l"/>
                <a:tab pos="4000500" algn="l"/>
                <a:tab pos="4114800" algn="l"/>
              </a:tabLst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A1AF46A-72B7-40E7-B981-F728462F1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396315"/>
              </p:ext>
            </p:extLst>
          </p:nvPr>
        </p:nvGraphicFramePr>
        <p:xfrm>
          <a:off x="2011680" y="2757268"/>
          <a:ext cx="7842739" cy="2083381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537357">
                  <a:extLst>
                    <a:ext uri="{9D8B030D-6E8A-4147-A177-3AD203B41FA5}">
                      <a16:colId xmlns:a16="http://schemas.microsoft.com/office/drawing/2014/main" val="216553473"/>
                    </a:ext>
                  </a:extLst>
                </a:gridCol>
                <a:gridCol w="5305382">
                  <a:extLst>
                    <a:ext uri="{9D8B030D-6E8A-4147-A177-3AD203B41FA5}">
                      <a16:colId xmlns:a16="http://schemas.microsoft.com/office/drawing/2014/main" val="1911606586"/>
                    </a:ext>
                  </a:extLst>
                </a:gridCol>
              </a:tblGrid>
              <a:tr h="624388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P(E|E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取特殊值</a:t>
                      </a:r>
                      <a:endParaRPr lang="zh-CN" sz="2400" b="1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lang="zh-C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与之对应的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P(H|E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的取值</a:t>
                      </a:r>
                      <a:endParaRPr lang="zh-CN" sz="2400" b="1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5991706"/>
                  </a:ext>
                </a:extLst>
              </a:tr>
              <a:tr h="486331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b="1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P(H|E)</a:t>
                      </a:r>
                      <a:endParaRPr lang="zh-CN" sz="2400" b="1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3057692"/>
                  </a:ext>
                </a:extLst>
              </a:tr>
              <a:tr h="486331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P(E)</a:t>
                      </a:r>
                      <a:endParaRPr lang="zh-CN" sz="2400" b="1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P(H)</a:t>
                      </a:r>
                      <a:endParaRPr lang="zh-CN" sz="2400" b="1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1819036"/>
                  </a:ext>
                </a:extLst>
              </a:tr>
              <a:tr h="486331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1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P(H|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E)</a:t>
                      </a:r>
                      <a:endParaRPr lang="zh-CN" sz="2400" b="1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9067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28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确定性证据的不确定性处理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74" y="1572406"/>
            <a:ext cx="11108203" cy="503940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SzPts val="1600"/>
              <a:buFont typeface="Wingdings" panose="05000000000000000000" pitchFamily="2" charset="2"/>
              <a:buChar char="l"/>
              <a:tabLst>
                <a:tab pos="468630" algn="l"/>
                <a:tab pos="3771900" algn="l"/>
                <a:tab pos="4000500" algn="l"/>
                <a:tab pos="4114800" algn="l"/>
              </a:tabLst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E|E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P(E)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H|E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的对应取值</a:t>
            </a:r>
          </a:p>
          <a:p>
            <a:pPr lvl="1" algn="just">
              <a:lnSpc>
                <a:spcPct val="150000"/>
              </a:lnSpc>
              <a:buSzPts val="1600"/>
              <a:buFont typeface="Wingdings" panose="05000000000000000000" pitchFamily="2" charset="2"/>
              <a:buChar char="ü"/>
              <a:tabLst>
                <a:tab pos="468630" algn="l"/>
                <a:tab pos="3771900" algn="l"/>
                <a:tab pos="4000500" algn="l"/>
                <a:tab pos="4114800" algn="l"/>
              </a:tabLst>
            </a:pPr>
            <a:r>
              <a:rPr lang="en-US" altLang="zh-CN" sz="20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Duda</a:t>
            </a:r>
            <a:r>
              <a:rPr lang="zh-CN" altLang="zh-CN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等人在合理的假设下，证明了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sz="20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H|E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sz="20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E|E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之间有简单的线性关系。</a:t>
            </a:r>
            <a:endParaRPr lang="en-US" altLang="zh-CN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411E25B-F75F-46B0-8B60-103F51B43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A568EA38-5B5E-47D4-8471-EA52DA8D22B0}"/>
              </a:ext>
            </a:extLst>
          </p:cNvPr>
          <p:cNvGrpSpPr>
            <a:grpSpLocks/>
          </p:cNvGrpSpPr>
          <p:nvPr/>
        </p:nvGrpSpPr>
        <p:grpSpPr bwMode="auto">
          <a:xfrm>
            <a:off x="3011363" y="3053641"/>
            <a:ext cx="5553689" cy="3786600"/>
            <a:chOff x="-1669" y="1195"/>
            <a:chExt cx="21977" cy="17697"/>
          </a:xfrm>
        </p:grpSpPr>
        <p:grpSp>
          <p:nvGrpSpPr>
            <p:cNvPr id="9" name="Group 3">
              <a:extLst>
                <a:ext uri="{FF2B5EF4-FFF2-40B4-BE49-F238E27FC236}">
                  <a16:creationId xmlns:a16="http://schemas.microsoft.com/office/drawing/2014/main" id="{59B2614F-7D0F-4557-8CCB-02394C16B9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669" y="1195"/>
              <a:ext cx="21977" cy="15137"/>
              <a:chOff x="-1669" y="1422"/>
              <a:chExt cx="21977" cy="18016"/>
            </a:xfrm>
          </p:grpSpPr>
          <p:sp>
            <p:nvSpPr>
              <p:cNvPr id="11" name="Rectangle 13">
                <a:extLst>
                  <a:ext uri="{FF2B5EF4-FFF2-40B4-BE49-F238E27FC236}">
                    <a16:creationId xmlns:a16="http://schemas.microsoft.com/office/drawing/2014/main" id="{A917F19A-DC28-40BF-B553-8BAA54E842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669" y="1422"/>
                <a:ext cx="4793" cy="164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P(</a:t>
                </a:r>
                <a:r>
                  <a:rPr kumimoji="0" lang="en-US" altLang="zh-CN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H|E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sym typeface="Symbol" panose="05050102010706020507" pitchFamily="18" charset="2"/>
                </a:endParaRPr>
              </a:p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P(</a:t>
                </a:r>
                <a:r>
                  <a:rPr kumimoji="0" lang="en-US" altLang="zh-CN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H|E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sym typeface="Symbol" panose="05050102010706020507" pitchFamily="18" charset="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P(H)</a:t>
                </a: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sym typeface="Symbol" panose="05050102010706020507" pitchFamily="18" charset="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P(H|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E)</a:t>
                </a: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grpSp>
            <p:nvGrpSpPr>
              <p:cNvPr id="12" name="Group 5">
                <a:extLst>
                  <a:ext uri="{FF2B5EF4-FFF2-40B4-BE49-F238E27FC236}">
                    <a16:creationId xmlns:a16="http://schemas.microsoft.com/office/drawing/2014/main" id="{2F58C1FA-8012-444E-9EE3-CACA76AE27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31" y="1702"/>
                <a:ext cx="13756" cy="14781"/>
                <a:chOff x="0" y="0"/>
                <a:chExt cx="18341" cy="20001"/>
              </a:xfrm>
            </p:grpSpPr>
            <p:sp>
              <p:nvSpPr>
                <p:cNvPr id="14" name="Line 12">
                  <a:extLst>
                    <a:ext uri="{FF2B5EF4-FFF2-40B4-BE49-F238E27FC236}">
                      <a16:creationId xmlns:a16="http://schemas.microsoft.com/office/drawing/2014/main" id="{88BA96DD-BE5E-4021-B170-A055904F8F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0" cy="1986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triangl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Line 11">
                  <a:extLst>
                    <a:ext uri="{FF2B5EF4-FFF2-40B4-BE49-F238E27FC236}">
                      <a16:creationId xmlns:a16="http://schemas.microsoft.com/office/drawing/2014/main" id="{76B1E686-DDDE-41C0-8B63-C85B3A1084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19874"/>
                  <a:ext cx="18341" cy="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Line 10">
                  <a:extLst>
                    <a:ext uri="{FF2B5EF4-FFF2-40B4-BE49-F238E27FC236}">
                      <a16:creationId xmlns:a16="http://schemas.microsoft.com/office/drawing/2014/main" id="{7FD74691-E3DE-4795-B291-D7966D237A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0" y="5246"/>
                  <a:ext cx="11356" cy="918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Line 9">
                  <a:extLst>
                    <a:ext uri="{FF2B5EF4-FFF2-40B4-BE49-F238E27FC236}">
                      <a16:creationId xmlns:a16="http://schemas.microsoft.com/office/drawing/2014/main" id="{295DB37C-3078-476D-B731-C7D437357B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5061"/>
                  <a:ext cx="11356" cy="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Line 8">
                  <a:extLst>
                    <a:ext uri="{FF2B5EF4-FFF2-40B4-BE49-F238E27FC236}">
                      <a16:creationId xmlns:a16="http://schemas.microsoft.com/office/drawing/2014/main" id="{2D69AE1D-0F6C-4A18-948B-BC79A40E1A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350" y="5565"/>
                  <a:ext cx="6" cy="1443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Line 7">
                  <a:extLst>
                    <a:ext uri="{FF2B5EF4-FFF2-40B4-BE49-F238E27FC236}">
                      <a16:creationId xmlns:a16="http://schemas.microsoft.com/office/drawing/2014/main" id="{C03956B9-511A-4066-A2B3-395AA0B778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10291"/>
                  <a:ext cx="5244" cy="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Line 6">
                  <a:extLst>
                    <a:ext uri="{FF2B5EF4-FFF2-40B4-BE49-F238E27FC236}">
                      <a16:creationId xmlns:a16="http://schemas.microsoft.com/office/drawing/2014/main" id="{1ADEC2AF-D74A-4C12-8E77-532C7083B5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23" y="10510"/>
                  <a:ext cx="4" cy="91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3" name="Rectangle 4">
                <a:extLst>
                  <a:ext uri="{FF2B5EF4-FFF2-40B4-BE49-F238E27FC236}">
                    <a16:creationId xmlns:a16="http://schemas.microsoft.com/office/drawing/2014/main" id="{BC67B7AE-B6F9-438D-AB57-0153278F0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16523"/>
                <a:ext cx="17030" cy="29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       P(E)         1          P(</a:t>
                </a:r>
                <a:r>
                  <a:rPr kumimoji="0" lang="en-US" altLang="zh-CN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E|E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52DE51C9-C541-4FC1-BD2B-B2F13ED4F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16444"/>
              <a:ext cx="17941" cy="24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图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 P(</a:t>
              </a:r>
              <a:r>
                <a:rPr kumimoji="0" lang="en-US" altLang="zh-CN" sz="2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H|E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r>
                <a:rPr kumimoji="0" lang="zh-CN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与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P(</a:t>
              </a:r>
              <a:r>
                <a:rPr kumimoji="0" lang="en-US" altLang="zh-CN" sz="2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E|E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r>
                <a:rPr kumimoji="0" lang="zh-CN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之间的关系</a:t>
              </a:r>
            </a:p>
          </p:txBody>
        </p:sp>
      </p:grpSp>
      <p:sp>
        <p:nvSpPr>
          <p:cNvPr id="21" name="Rectangle 18">
            <a:extLst>
              <a:ext uri="{FF2B5EF4-FFF2-40B4-BE49-F238E27FC236}">
                <a16:creationId xmlns:a16="http://schemas.microsoft.com/office/drawing/2014/main" id="{18EFB74C-FAB6-46A5-9028-258F4A5FA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375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确定性证据的不确定性处理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2474" y="1572406"/>
                <a:ext cx="11108203" cy="5039409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  <a:buSzPts val="1600"/>
                  <a:buFont typeface="Wingdings" panose="05000000000000000000" pitchFamily="2" charset="2"/>
                  <a:buChar char="l"/>
                  <a:tabLst>
                    <a:tab pos="468630" algn="l"/>
                    <a:tab pos="3771900" algn="l"/>
                    <a:tab pos="4000500" algn="l"/>
                    <a:tab pos="4114800" algn="l"/>
                  </a:tabLst>
                </a:pP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2400" b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E|E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≠ 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P(E)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2400" b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H|E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的对应取值</a:t>
                </a:r>
              </a:p>
              <a:p>
                <a:pPr marL="514350" indent="-285750" algn="just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zh-CN" sz="20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当领域专家说</a:t>
                </a:r>
                <a:r>
                  <a:rPr lang="en-US" altLang="zh-CN" sz="20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LS &gt; 1</a:t>
                </a:r>
                <a:r>
                  <a:rPr lang="zh-CN" altLang="zh-CN" sz="20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</a:t>
                </a:r>
                <a:r>
                  <a:rPr lang="en-US" altLang="zh-CN" sz="20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LN = 1</a:t>
                </a:r>
                <a:r>
                  <a:rPr lang="zh-CN" altLang="zh-CN" sz="20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时，由公式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|¬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𝑳𝑵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)×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zh-CN" altLang="en-US" sz="20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20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我们有</a:t>
                </a:r>
                <a:r>
                  <a:rPr lang="en-US" altLang="zh-CN" sz="20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P(H|</a:t>
                </a:r>
                <a:r>
                  <a:rPr lang="en-US" altLang="zh-CN" sz="20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0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E) = P(H)</a:t>
                </a:r>
                <a:r>
                  <a:rPr lang="zh-CN" altLang="zh-CN" sz="20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sz="2000" b="1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514350" indent="-285750" algn="just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又当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2000" b="1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E|E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= P(E) &gt; 0</a:t>
                </a:r>
                <a:r>
                  <a:rPr lang="zh-CN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时，由图上的点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可知， 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2000" b="1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H|E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&gt; P(H|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E) = P(H)</a:t>
                </a:r>
                <a:r>
                  <a:rPr lang="zh-CN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，由公式</a:t>
                </a:r>
                <a:r>
                  <a:rPr lang="en-US" altLang="zh-CN" sz="20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P(</a:t>
                </a:r>
                <a:r>
                  <a:rPr lang="en-US" altLang="zh-CN" sz="2000" b="1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H|E</a:t>
                </a:r>
                <a:r>
                  <a:rPr lang="en-US" altLang="zh-CN" sz="20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altLang="zh-CN" sz="20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) = P(</a:t>
                </a:r>
                <a:r>
                  <a:rPr lang="en-US" altLang="zh-CN" sz="2000" b="1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H|E</a:t>
                </a:r>
                <a:r>
                  <a:rPr lang="en-US" altLang="zh-CN" sz="20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r>
                  <a:rPr lang="en-US" altLang="zh-CN" sz="20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</a:t>
                </a:r>
                <a:r>
                  <a:rPr lang="en-US" altLang="zh-CN" sz="20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P(</a:t>
                </a:r>
                <a:r>
                  <a:rPr lang="en-US" altLang="zh-CN" sz="2000" b="1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E|E</a:t>
                </a:r>
                <a:r>
                  <a:rPr lang="en-US" altLang="zh-CN" sz="20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altLang="zh-CN" sz="20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r>
                  <a:rPr lang="zh-CN" altLang="zh-CN" sz="20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＋</a:t>
                </a:r>
                <a:r>
                  <a:rPr lang="en-US" altLang="zh-CN" sz="20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P(H|</a:t>
                </a:r>
                <a:r>
                  <a:rPr lang="en-US" altLang="zh-CN" sz="20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0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E)</a:t>
                </a:r>
                <a:r>
                  <a:rPr lang="en-US" altLang="zh-CN" sz="20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</a:t>
                </a:r>
                <a:r>
                  <a:rPr lang="en-US" altLang="zh-CN" sz="20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P(</a:t>
                </a:r>
                <a:r>
                  <a:rPr lang="en-US" altLang="zh-CN" sz="20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000" b="1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E|E</a:t>
                </a:r>
                <a:r>
                  <a:rPr lang="en-US" altLang="zh-CN" sz="20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altLang="zh-CN" sz="20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r>
                  <a:rPr lang="zh-CN" altLang="en-US" sz="20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zh-CN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我们又有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2000" b="1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H|E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= P(H)</a:t>
                </a:r>
                <a:r>
                  <a:rPr lang="zh-CN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，故矛盾。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474" y="1572406"/>
                <a:ext cx="11108203" cy="5039409"/>
              </a:xfrm>
              <a:blipFill>
                <a:blip r:embed="rId3"/>
                <a:stretch>
                  <a:fillRect l="-220" r="-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4">
            <a:extLst>
              <a:ext uri="{FF2B5EF4-FFF2-40B4-BE49-F238E27FC236}">
                <a16:creationId xmlns:a16="http://schemas.microsoft.com/office/drawing/2014/main" id="{7411E25B-F75F-46B0-8B60-103F51B43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18EFB74C-FAB6-46A5-9028-258F4A5FA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CBE123-B37E-4CC1-8C38-A67D95414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836" y="3613416"/>
            <a:ext cx="4642328" cy="324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25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确定性证据的不确定性处理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59" y="1550504"/>
            <a:ext cx="11108203" cy="503940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SzPts val="1600"/>
              <a:buFont typeface="Wingdings" panose="05000000000000000000" pitchFamily="2" charset="2"/>
              <a:buChar char="l"/>
              <a:tabLst>
                <a:tab pos="468630" algn="l"/>
                <a:tab pos="3771900" algn="l"/>
                <a:tab pos="4000500" algn="l"/>
                <a:tab pos="4114800" algn="l"/>
              </a:tabLst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E|E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P(E)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H|E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的对应取值</a:t>
            </a:r>
          </a:p>
          <a:p>
            <a:pPr marL="514350" indent="-2857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为解决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上述</a:t>
            </a:r>
            <a:r>
              <a:rPr lang="zh-CN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矛盾，把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H|E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E|E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之间的简单线性关系改为分段线性插值函数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411E25B-F75F-46B0-8B60-103F51B43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18EFB74C-FAB6-46A5-9028-258F4A5FA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6ADFD38-BCBB-45E4-B01A-AE426E9136B7}"/>
              </a:ext>
            </a:extLst>
          </p:cNvPr>
          <p:cNvGrpSpPr/>
          <p:nvPr/>
        </p:nvGrpSpPr>
        <p:grpSpPr>
          <a:xfrm>
            <a:off x="233247" y="2894853"/>
            <a:ext cx="6928641" cy="3848650"/>
            <a:chOff x="3447335" y="3053641"/>
            <a:chExt cx="6928641" cy="3848650"/>
          </a:xfrm>
        </p:grpSpPr>
        <p:grpSp>
          <p:nvGrpSpPr>
            <p:cNvPr id="8" name="Group 1">
              <a:extLst>
                <a:ext uri="{FF2B5EF4-FFF2-40B4-BE49-F238E27FC236}">
                  <a16:creationId xmlns:a16="http://schemas.microsoft.com/office/drawing/2014/main" id="{A5362E54-C6FB-4D9D-8F14-11BB152659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7335" y="3053641"/>
              <a:ext cx="6928641" cy="3848650"/>
              <a:chOff x="-368" y="1195"/>
              <a:chExt cx="20676" cy="17987"/>
            </a:xfrm>
          </p:grpSpPr>
          <p:grpSp>
            <p:nvGrpSpPr>
              <p:cNvPr id="9" name="Group 3">
                <a:extLst>
                  <a:ext uri="{FF2B5EF4-FFF2-40B4-BE49-F238E27FC236}">
                    <a16:creationId xmlns:a16="http://schemas.microsoft.com/office/drawing/2014/main" id="{8B458ED7-8363-48E2-BF13-56ED736EE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68" y="1195"/>
                <a:ext cx="20676" cy="15137"/>
                <a:chOff x="-368" y="1422"/>
                <a:chExt cx="20676" cy="18016"/>
              </a:xfrm>
            </p:grpSpPr>
            <p:sp>
              <p:nvSpPr>
                <p:cNvPr id="11" name="Rectangle 13">
                  <a:extLst>
                    <a:ext uri="{FF2B5EF4-FFF2-40B4-BE49-F238E27FC236}">
                      <a16:creationId xmlns:a16="http://schemas.microsoft.com/office/drawing/2014/main" id="{B438CED5-7528-483F-B160-3AF52E428C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68" y="1422"/>
                  <a:ext cx="3492" cy="1368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700" tIns="12700" rIns="12700" bIns="12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P(</a:t>
                  </a:r>
                  <a:r>
                    <a:rPr kumimoji="0" lang="en-US" altLang="zh-CN" sz="2400" b="0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H|E</a:t>
                  </a:r>
                  <a:r>
                    <a:rPr kumimoji="0" lang="en-US" altLang="zh-CN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</a:t>
                  </a:r>
                  <a:r>
                    <a:rPr kumimoji="0" lang="en-US" altLang="zh-CN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)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sym typeface="Symbol" panose="05050102010706020507" pitchFamily="18" charset="2"/>
                  </a:endParaRPr>
                </a:p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P(</a:t>
                  </a:r>
                  <a:r>
                    <a:rPr kumimoji="0" lang="en-US" altLang="zh-CN" sz="2400" b="0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H|E</a:t>
                  </a:r>
                  <a:r>
                    <a:rPr kumimoji="0" lang="en-US" altLang="zh-CN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)</a:t>
                  </a:r>
                  <a:endPara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sym typeface="Symbol" panose="05050102010706020507" pitchFamily="18" charset="2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zh-CN" sz="10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endParaRPr>
                </a:p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P(H)</a:t>
                  </a:r>
                  <a:endPara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sym typeface="Symbol" panose="05050102010706020507" pitchFamily="18" charset="2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endParaRPr>
                </a:p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P(H|</a:t>
                  </a:r>
                  <a:r>
                    <a:rPr kumimoji="0" lang="en-US" altLang="zh-CN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E)</a:t>
                  </a:r>
                  <a:endPara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endParaRPr>
                </a:p>
              </p:txBody>
            </p:sp>
            <p:grpSp>
              <p:nvGrpSpPr>
                <p:cNvPr id="12" name="Group 5">
                  <a:extLst>
                    <a:ext uri="{FF2B5EF4-FFF2-40B4-BE49-F238E27FC236}">
                      <a16:creationId xmlns:a16="http://schemas.microsoft.com/office/drawing/2014/main" id="{612F7C23-1187-40AB-9AB7-4C37F76E0BA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85" y="1702"/>
                  <a:ext cx="12340" cy="14781"/>
                  <a:chOff x="-61" y="0"/>
                  <a:chExt cx="16453" cy="20001"/>
                </a:xfrm>
              </p:grpSpPr>
              <p:sp>
                <p:nvSpPr>
                  <p:cNvPr id="14" name="Line 12">
                    <a:extLst>
                      <a:ext uri="{FF2B5EF4-FFF2-40B4-BE49-F238E27FC236}">
                        <a16:creationId xmlns:a16="http://schemas.microsoft.com/office/drawing/2014/main" id="{987F762C-9893-43F3-8F84-28C4A5E982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0" y="0"/>
                    <a:ext cx="0" cy="19865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triangl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" name="Line 11">
                    <a:extLst>
                      <a:ext uri="{FF2B5EF4-FFF2-40B4-BE49-F238E27FC236}">
                        <a16:creationId xmlns:a16="http://schemas.microsoft.com/office/drawing/2014/main" id="{27281AF7-81BC-4974-9508-D58F8506BB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0" y="19874"/>
                    <a:ext cx="16392" cy="45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6" name="Line 10">
                    <a:extLst>
                      <a:ext uri="{FF2B5EF4-FFF2-40B4-BE49-F238E27FC236}">
                        <a16:creationId xmlns:a16="http://schemas.microsoft.com/office/drawing/2014/main" id="{20BD8D95-E28A-414F-8549-2C59E39B61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61" y="9267"/>
                    <a:ext cx="5040" cy="597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7" name="Line 9">
                    <a:extLst>
                      <a:ext uri="{FF2B5EF4-FFF2-40B4-BE49-F238E27FC236}">
                        <a16:creationId xmlns:a16="http://schemas.microsoft.com/office/drawing/2014/main" id="{43B19B95-8C82-4713-8586-521602E97E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7" y="6015"/>
                    <a:ext cx="11263" cy="111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8" name="Line 8">
                    <a:extLst>
                      <a:ext uri="{FF2B5EF4-FFF2-40B4-BE49-F238E27FC236}">
                        <a16:creationId xmlns:a16="http://schemas.microsoft.com/office/drawing/2014/main" id="{34AF4C90-69DA-4E58-8595-0263AE7B8E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300" y="5844"/>
                    <a:ext cx="56" cy="1415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9" name="Line 7">
                    <a:extLst>
                      <a:ext uri="{FF2B5EF4-FFF2-40B4-BE49-F238E27FC236}">
                        <a16:creationId xmlns:a16="http://schemas.microsoft.com/office/drawing/2014/main" id="{0C029046-FE50-4C94-AA23-F79A471C58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2" y="9321"/>
                    <a:ext cx="5118" cy="5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dirty="0"/>
                  </a:p>
                </p:txBody>
              </p:sp>
              <p:sp>
                <p:nvSpPr>
                  <p:cNvPr id="20" name="Line 6">
                    <a:extLst>
                      <a:ext uri="{FF2B5EF4-FFF2-40B4-BE49-F238E27FC236}">
                        <a16:creationId xmlns:a16="http://schemas.microsoft.com/office/drawing/2014/main" id="{0F7DC2FB-82F1-488F-83D4-3626924DB0A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21" y="9493"/>
                    <a:ext cx="6" cy="10205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" name="Rectangle 4">
                  <a:extLst>
                    <a:ext uri="{FF2B5EF4-FFF2-40B4-BE49-F238E27FC236}">
                      <a16:creationId xmlns:a16="http://schemas.microsoft.com/office/drawing/2014/main" id="{37447B94-8B24-4AFA-83DB-D04CC33BBE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8" y="16523"/>
                  <a:ext cx="17030" cy="291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700" tIns="12700" rIns="12700" bIns="12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0          P(E)                 1        P(</a:t>
                  </a:r>
                  <a:r>
                    <a:rPr kumimoji="0" lang="en-US" altLang="zh-CN" sz="2400" b="0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E|E</a:t>
                  </a:r>
                  <a:r>
                    <a:rPr kumimoji="0" lang="en-US" altLang="zh-CN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</a:t>
                  </a:r>
                  <a:r>
                    <a:rPr kumimoji="0" lang="en-US" altLang="zh-CN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)</a:t>
                  </a:r>
                  <a:endPara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endParaRPr>
                </a:p>
              </p:txBody>
            </p:sp>
          </p:grpSp>
          <p:sp>
            <p:nvSpPr>
              <p:cNvPr id="10" name="Rectangle 2">
                <a:extLst>
                  <a:ext uri="{FF2B5EF4-FFF2-40B4-BE49-F238E27FC236}">
                    <a16:creationId xmlns:a16="http://schemas.microsoft.com/office/drawing/2014/main" id="{5DEF834E-DE83-44AF-9F02-80ADB9938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" y="16734"/>
                <a:ext cx="18717" cy="24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ts val="1560"/>
                  </a:lnSpc>
                </a:pPr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图</a:t>
                </a:r>
                <a:r>
                  <a:rPr lang="en-US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4 </a:t>
                </a:r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用分段线性插值描述</a:t>
                </a:r>
                <a:r>
                  <a:rPr lang="en-US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P(</a:t>
                </a:r>
                <a:r>
                  <a:rPr lang="en-US" altLang="zh-CN" sz="20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H|E</a:t>
                </a:r>
                <a:r>
                  <a:rPr lang="en-US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</a:t>
                </a:r>
                <a:r>
                  <a:rPr lang="en-US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与</a:t>
                </a:r>
                <a:r>
                  <a:rPr lang="en-US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P(</a:t>
                </a:r>
                <a:r>
                  <a:rPr lang="en-US" altLang="zh-CN" sz="20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E|E</a:t>
                </a:r>
                <a:r>
                  <a:rPr lang="en-US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</a:t>
                </a:r>
                <a:r>
                  <a:rPr lang="en-US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之间的关系</a:t>
                </a:r>
              </a:p>
            </p:txBody>
          </p:sp>
        </p:grpSp>
        <p:sp>
          <p:nvSpPr>
            <p:cNvPr id="23" name="Line 10">
              <a:extLst>
                <a:ext uri="{FF2B5EF4-FFF2-40B4-BE49-F238E27FC236}">
                  <a16:creationId xmlns:a16="http://schemas.microsoft.com/office/drawing/2014/main" id="{F8A62387-93B2-4D82-9934-DC77C674C7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04711" y="3903126"/>
              <a:ext cx="1588708" cy="4451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48A2A7-CB1C-418F-8F64-12BCEB038D50}"/>
                  </a:ext>
                </a:extLst>
              </p:cNvPr>
              <p:cNvSpPr txBox="1"/>
              <p:nvPr/>
            </p:nvSpPr>
            <p:spPr>
              <a:xfrm>
                <a:off x="5745086" y="3149079"/>
                <a:ext cx="6458436" cy="2306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00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e>
                        <m:r>
                          <m:rPr>
                            <m:nor/>
                          </m:rPr>
                          <a:rPr lang="zh-CN" altLang="en-US" sz="2000" i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zh-CN" altLang="en-US" sz="2000" i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zh-CN" altLang="en-US" sz="2000" i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zh-CN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nor/>
                                    </m:rPr>
                                    <a:rPr lang="zh-CN" altLang="en-US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zh-CN" altLang="en-US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zh-CN" altLang="en-US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¬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CN" altLang="en-US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zh-CN" altLang="en-US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zh-CN" altLang="en-US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</m:rPr>
                                        <a:rPr lang="zh-CN" altLang="en-US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CN" altLang="en-US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¬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zh-CN" altLang="en-US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</m:t>
                                          </m:r>
                                        </m:e>
                                      </m:d>
                                    </m:den>
                                  </m:f>
                                  <m:r>
                                    <m:rPr>
                                      <m:nor/>
                                    </m:rPr>
                                    <a:rPr lang="zh-CN" altLang="en-US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zh-CN" altLang="en-US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zh-CN" altLang="en-US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CN" altLang="en-US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altLang="zh-CN" sz="2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  </m:t>
                                  </m:r>
                                </m:e>
                                <m:e>
                                  <m:r>
                                    <m:rPr>
                                      <m:nor/>
                                    </m:rPr>
                                    <a:rPr lang="zh-CN" altLang="en-US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当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 0≤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zh-CN" altLang="en-US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zh-CN" altLang="en-US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zh-CN" altLang="en-US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altLang="zh-CN" sz="2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nor/>
                                    </m:rPr>
                                    <a:rPr lang="zh-CN" altLang="en-US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zh-CN" altLang="en-US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zh-CN" altLang="en-US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zh-CN" altLang="en-US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</m:rPr>
                                        <a:rPr lang="zh-CN" altLang="en-US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CN" altLang="en-US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zh-CN" altLang="en-US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CN" altLang="en-US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</m:t>
                                          </m:r>
                                        </m:e>
                                      </m:d>
                                    </m:den>
                                  </m:f>
                                  <m:r>
                                    <m:rPr>
                                      <m:nor/>
                                    </m:rPr>
                                    <a:rPr lang="zh-CN" altLang="en-US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zh-CN" altLang="en-US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</m:rPr>
                                        <a:rPr lang="zh-CN" altLang="en-US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CN" altLang="en-US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altLang="zh-CN" sz="2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     </m:t>
                                  </m:r>
                                </m:e>
                                <m:e>
                                  <m:r>
                                    <m:rPr>
                                      <m:nor/>
                                    </m:rPr>
                                    <a:rPr lang="zh-CN" altLang="en-US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 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当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zh-CN" altLang="en-US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zh-CN" altLang="en-US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zh-CN" altLang="en-US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zh-CN" altLang="en-US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≤1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(7)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48A2A7-CB1C-418F-8F64-12BCEB038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086" y="3149079"/>
                <a:ext cx="6458436" cy="2306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66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  主观贝叶斯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zh-CN" altLang="en-US" sz="2400" b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2400" b="1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zh-CN" altLang="en-US" sz="2400" b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确定性证据的不确定性处理</a:t>
            </a:r>
            <a:endParaRPr lang="en-US" altLang="zh-CN" sz="2400" b="1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不确定性证据的不确定性推理</a:t>
            </a:r>
          </a:p>
        </p:txBody>
      </p:sp>
    </p:spTree>
    <p:extLst>
      <p:ext uri="{BB962C8B-B14F-4D97-AF65-F5344CB8AC3E}">
        <p14:creationId xmlns:p14="http://schemas.microsoft.com/office/powerpoint/2010/main" val="3203453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确定性证据的不确定性处理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74" y="1572406"/>
            <a:ext cx="11108203" cy="503940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SzPts val="1600"/>
              <a:buFont typeface="Wingdings" panose="05000000000000000000" pitchFamily="2" charset="2"/>
              <a:buChar char="l"/>
              <a:tabLst>
                <a:tab pos="468630" algn="l"/>
                <a:tab pos="3771900" algn="l"/>
                <a:tab pos="4000500" algn="l"/>
                <a:tab pos="4114800" algn="l"/>
              </a:tabLst>
            </a:pPr>
            <a:r>
              <a:rPr lang="zh-CN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例：有一个斑状铜矿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PCDA</a:t>
            </a:r>
            <a:r>
              <a:rPr lang="zh-CN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模型的部分推理网络。计算图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HYPE</a:t>
            </a:r>
            <a:r>
              <a:rPr lang="zh-CN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的后验概率。</a:t>
            </a:r>
          </a:p>
          <a:p>
            <a:pPr algn="just">
              <a:lnSpc>
                <a:spcPct val="150000"/>
              </a:lnSpc>
              <a:buSzPts val="1600"/>
              <a:buFont typeface="Wingdings" panose="05000000000000000000" pitchFamily="2" charset="2"/>
              <a:buChar char="l"/>
              <a:tabLst>
                <a:tab pos="468630" algn="l"/>
                <a:tab pos="3771900" algn="l"/>
                <a:tab pos="4000500" algn="l"/>
                <a:tab pos="4114800" algn="l"/>
              </a:tabLst>
            </a:pPr>
            <a:endParaRPr lang="zh-CN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411E25B-F75F-46B0-8B60-103F51B43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18EFB74C-FAB6-46A5-9028-258F4A5FA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7110AEC0-6687-42FD-845C-CF4DDE8AB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" y="20558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1">
            <a:extLst>
              <a:ext uri="{FF2B5EF4-FFF2-40B4-BE49-F238E27FC236}">
                <a16:creationId xmlns:a16="http://schemas.microsoft.com/office/drawing/2014/main" id="{57C06555-FC07-477C-8341-ACF2050B22B7}"/>
              </a:ext>
            </a:extLst>
          </p:cNvPr>
          <p:cNvGrpSpPr>
            <a:grpSpLocks/>
          </p:cNvGrpSpPr>
          <p:nvPr/>
        </p:nvGrpSpPr>
        <p:grpSpPr bwMode="auto">
          <a:xfrm>
            <a:off x="363537" y="2173940"/>
            <a:ext cx="5732463" cy="3038475"/>
            <a:chOff x="1476" y="1390"/>
            <a:chExt cx="9028" cy="4786"/>
          </a:xfrm>
        </p:grpSpPr>
        <p:grpSp>
          <p:nvGrpSpPr>
            <p:cNvPr id="22" name="Group 3">
              <a:extLst>
                <a:ext uri="{FF2B5EF4-FFF2-40B4-BE49-F238E27FC236}">
                  <a16:creationId xmlns:a16="http://schemas.microsoft.com/office/drawing/2014/main" id="{D0E0FF02-6C17-4F08-891C-979D6D874A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6" y="1390"/>
              <a:ext cx="8406" cy="4389"/>
              <a:chOff x="1476" y="1390"/>
              <a:chExt cx="8406" cy="4389"/>
            </a:xfrm>
          </p:grpSpPr>
          <p:grpSp>
            <p:nvGrpSpPr>
              <p:cNvPr id="26" name="Group 17">
                <a:extLst>
                  <a:ext uri="{FF2B5EF4-FFF2-40B4-BE49-F238E27FC236}">
                    <a16:creationId xmlns:a16="http://schemas.microsoft.com/office/drawing/2014/main" id="{92F4776B-5F93-4BB8-9ADC-82086D99DB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76" y="1390"/>
                <a:ext cx="2990" cy="1598"/>
                <a:chOff x="1476" y="1390"/>
                <a:chExt cx="2990" cy="1598"/>
              </a:xfrm>
            </p:grpSpPr>
            <p:sp>
              <p:nvSpPr>
                <p:cNvPr id="40" name="Rectangle 20">
                  <a:extLst>
                    <a:ext uri="{FF2B5EF4-FFF2-40B4-BE49-F238E27FC236}">
                      <a16:creationId xmlns:a16="http://schemas.microsoft.com/office/drawing/2014/main" id="{9B0E2462-002A-42C1-8FE6-BB6FC070A0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2" y="1390"/>
                  <a:ext cx="904" cy="4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700" tIns="12700" rIns="12700" bIns="12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6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0.01</a:t>
                  </a:r>
                  <a:endParaRPr kumimoji="0" lang="en-US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1" name="Rectangle 19">
                  <a:extLst>
                    <a:ext uri="{FF2B5EF4-FFF2-40B4-BE49-F238E27FC236}">
                      <a16:creationId xmlns:a16="http://schemas.microsoft.com/office/drawing/2014/main" id="{C1724FDB-4B10-48B4-B7A7-1151AE6D2E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6" y="1790"/>
                  <a:ext cx="2709" cy="11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Rectangle 18">
                  <a:extLst>
                    <a:ext uri="{FF2B5EF4-FFF2-40B4-BE49-F238E27FC236}">
                      <a16:creationId xmlns:a16="http://schemas.microsoft.com/office/drawing/2014/main" id="{07E5322D-EDD4-45D7-9FCB-0E5E6A5DA8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7" y="1990"/>
                  <a:ext cx="2107" cy="79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700" tIns="12700" rIns="12700" bIns="12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6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古生成区域环境</a:t>
                  </a:r>
                  <a:r>
                    <a:rPr kumimoji="0" lang="en-US" altLang="zh-CN" sz="16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HYPE</a:t>
                  </a:r>
                  <a:endParaRPr kumimoji="0" lang="en-US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7" name="Group 13">
                <a:extLst>
                  <a:ext uri="{FF2B5EF4-FFF2-40B4-BE49-F238E27FC236}">
                    <a16:creationId xmlns:a16="http://schemas.microsoft.com/office/drawing/2014/main" id="{17BE48B4-0458-4DC9-8B79-19268E163B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90" y="2588"/>
                <a:ext cx="3592" cy="1596"/>
                <a:chOff x="6290" y="2588"/>
                <a:chExt cx="3592" cy="1596"/>
              </a:xfrm>
            </p:grpSpPr>
            <p:sp>
              <p:nvSpPr>
                <p:cNvPr id="37" name="Rectangle 16">
                  <a:extLst>
                    <a:ext uri="{FF2B5EF4-FFF2-40B4-BE49-F238E27FC236}">
                      <a16:creationId xmlns:a16="http://schemas.microsoft.com/office/drawing/2014/main" id="{0E487084-8BFD-4823-8E91-D053B5A60E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76" y="2588"/>
                  <a:ext cx="1606" cy="39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700" tIns="12700" rIns="12700" bIns="12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6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0.03</a:t>
                  </a:r>
                  <a:endParaRPr kumimoji="0" lang="en-US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" name="Rectangle 15">
                  <a:extLst>
                    <a:ext uri="{FF2B5EF4-FFF2-40B4-BE49-F238E27FC236}">
                      <a16:creationId xmlns:a16="http://schemas.microsoft.com/office/drawing/2014/main" id="{73432F95-6A48-4DE8-9257-3FFD342A97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0" y="2987"/>
                  <a:ext cx="2710" cy="119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Rectangle 14">
                  <a:extLst>
                    <a:ext uri="{FF2B5EF4-FFF2-40B4-BE49-F238E27FC236}">
                      <a16:creationId xmlns:a16="http://schemas.microsoft.com/office/drawing/2014/main" id="{5C425FAA-F814-48A2-8683-E7D80EAB0D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91" y="3186"/>
                  <a:ext cx="2107" cy="79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700" tIns="12700" rIns="12700" bIns="12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6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火成岩侵入形</a:t>
                  </a:r>
                  <a:r>
                    <a:rPr kumimoji="0" lang="en-US" altLang="zh-CN" sz="16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SMIR</a:t>
                  </a:r>
                  <a:endParaRPr kumimoji="0" lang="en-US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8" name="Group 10">
                <a:extLst>
                  <a:ext uri="{FF2B5EF4-FFF2-40B4-BE49-F238E27FC236}">
                    <a16:creationId xmlns:a16="http://schemas.microsoft.com/office/drawing/2014/main" id="{9C09B4A4-96AB-4E88-B543-746E154204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76" y="4581"/>
                <a:ext cx="2709" cy="1198"/>
                <a:chOff x="1476" y="4581"/>
                <a:chExt cx="2709" cy="1198"/>
              </a:xfrm>
            </p:grpSpPr>
            <p:sp>
              <p:nvSpPr>
                <p:cNvPr id="35" name="Rectangle 12">
                  <a:extLst>
                    <a:ext uri="{FF2B5EF4-FFF2-40B4-BE49-F238E27FC236}">
                      <a16:creationId xmlns:a16="http://schemas.microsoft.com/office/drawing/2014/main" id="{7F4E697B-230E-4FAE-A5C3-9784D691C7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6" y="4581"/>
                  <a:ext cx="2709" cy="11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Rectangle 11">
                  <a:extLst>
                    <a:ext uri="{FF2B5EF4-FFF2-40B4-BE49-F238E27FC236}">
                      <a16:creationId xmlns:a16="http://schemas.microsoft.com/office/drawing/2014/main" id="{869C2980-DC51-4F97-94C4-65B15ABBBF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7" y="4780"/>
                  <a:ext cx="2107" cy="8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700" tIns="12700" rIns="12700" bIns="12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侵入岩角闪石</a:t>
                  </a:r>
                  <a:r>
                    <a:rPr kumimoji="0" lang="en-US" altLang="zh-CN" sz="1600" b="1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RCIB</a:t>
                  </a:r>
                  <a:endPara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9" name="Group 4">
                <a:extLst>
                  <a:ext uri="{FF2B5EF4-FFF2-40B4-BE49-F238E27FC236}">
                    <a16:creationId xmlns:a16="http://schemas.microsoft.com/office/drawing/2014/main" id="{63B10231-F7C3-4D0C-9637-651587CF85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84" y="2189"/>
                <a:ext cx="3698" cy="2992"/>
                <a:chOff x="4184" y="2189"/>
                <a:chExt cx="3698" cy="2992"/>
              </a:xfrm>
            </p:grpSpPr>
            <p:sp>
              <p:nvSpPr>
                <p:cNvPr id="30" name="Rectangle 9">
                  <a:extLst>
                    <a:ext uri="{FF2B5EF4-FFF2-40B4-BE49-F238E27FC236}">
                      <a16:creationId xmlns:a16="http://schemas.microsoft.com/office/drawing/2014/main" id="{19BDFF81-76D8-4D10-AEDA-B633A02C9F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46" y="4305"/>
                  <a:ext cx="1506" cy="6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700" tIns="12700" rIns="12700" bIns="12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20</a:t>
                  </a:r>
                  <a:r>
                    <a:rPr kumimoji="0" lang="zh-CN" alt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，</a:t>
                  </a:r>
                  <a:r>
                    <a:rPr kumimoji="0" lang="en-US" altLang="zh-CN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" name="Line 8">
                  <a:extLst>
                    <a:ext uri="{FF2B5EF4-FFF2-40B4-BE49-F238E27FC236}">
                      <a16:creationId xmlns:a16="http://schemas.microsoft.com/office/drawing/2014/main" id="{D6B8D864-89B9-4B50-9EDB-A733BD4E7C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84" y="4183"/>
                  <a:ext cx="3312" cy="99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32" name="Group 5">
                  <a:extLst>
                    <a:ext uri="{FF2B5EF4-FFF2-40B4-BE49-F238E27FC236}">
                      <a16:creationId xmlns:a16="http://schemas.microsoft.com/office/drawing/2014/main" id="{FCE0DC7D-8A2C-4B92-BAC8-AC2BBF465E6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84" y="2189"/>
                  <a:ext cx="3698" cy="799"/>
                  <a:chOff x="0" y="0"/>
                  <a:chExt cx="20000" cy="20003"/>
                </a:xfrm>
              </p:grpSpPr>
              <p:sp>
                <p:nvSpPr>
                  <p:cNvPr id="33" name="Rectangle 7">
                    <a:extLst>
                      <a:ext uri="{FF2B5EF4-FFF2-40B4-BE49-F238E27FC236}">
                        <a16:creationId xmlns:a16="http://schemas.microsoft.com/office/drawing/2014/main" id="{DB046296-CEDD-4EB4-AA4D-F0036EA75B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15" y="34"/>
                    <a:ext cx="14085" cy="14976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700" tIns="12700" rIns="12700" bIns="12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300 , 0.0001</a:t>
                    </a:r>
                    <a:endParaRPr kumimoji="0" lang="en-US" altLang="zh-CN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4" name="Line 6">
                    <a:extLst>
                      <a:ext uri="{FF2B5EF4-FFF2-40B4-BE49-F238E27FC236}">
                        <a16:creationId xmlns:a16="http://schemas.microsoft.com/office/drawing/2014/main" id="{58D62821-5FA1-46E0-A9EA-7BF407FE3DA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0" y="0"/>
                    <a:ext cx="14087" cy="2000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6B4CC774-EEB0-42F1-8167-4FF1A554B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7" y="5578"/>
              <a:ext cx="5117" cy="5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图</a:t>
              </a: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5  </a:t>
              </a:r>
              <a:r>
                <a:rPr kumimoji="0" lang="en-US" altLang="zh-CN" sz="16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PCDA</a:t>
              </a:r>
              <a:r>
                <a:rPr kumimoji="0" lang="zh-CN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模型部分推理网络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3" name="Rectangle 30">
            <a:extLst>
              <a:ext uri="{FF2B5EF4-FFF2-40B4-BE49-F238E27FC236}">
                <a16:creationId xmlns:a16="http://schemas.microsoft.com/office/drawing/2014/main" id="{BC72A983-C38F-473B-90C3-B01B3AC3E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" y="2513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53E78BF0-C6CF-4EB4-B527-3067998EF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27" y="5300046"/>
            <a:ext cx="4565071" cy="1493168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7609147B-9816-448C-87D3-21E5B3ECC696}"/>
              </a:ext>
            </a:extLst>
          </p:cNvPr>
          <p:cNvSpPr txBox="1"/>
          <p:nvPr/>
        </p:nvSpPr>
        <p:spPr>
          <a:xfrm>
            <a:off x="5639550" y="2274496"/>
            <a:ext cx="6368110" cy="2346091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Dot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在确定性证据条件下的推理部分，我们已算出：当观察</a:t>
            </a:r>
            <a:r>
              <a:rPr lang="en-US" altLang="zh-CN" sz="20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RCIB</a:t>
            </a:r>
            <a:r>
              <a:rPr lang="zh-CN" altLang="zh-CN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为真时，证据</a:t>
            </a:r>
            <a:r>
              <a:rPr lang="en-US" altLang="zh-CN" sz="20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SMIR</a:t>
            </a:r>
            <a:r>
              <a:rPr lang="zh-CN" altLang="zh-CN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的概率值从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0.03</a:t>
            </a:r>
            <a:r>
              <a:rPr lang="zh-CN" altLang="zh-CN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（先验概率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SMIR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）增强到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0.382166</a:t>
            </a:r>
            <a:r>
              <a:rPr lang="zh-CN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（后验概率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SMIR|RCIB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。由此可知，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SMIR|RCIB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&gt; P(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SMIR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，所以应选第二式进行计算：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8758BAE-9FA4-41FE-826C-FFB2295D89EB}"/>
                  </a:ext>
                </a:extLst>
              </p:cNvPr>
              <p:cNvSpPr txBox="1"/>
              <p:nvPr/>
            </p:nvSpPr>
            <p:spPr>
              <a:xfrm>
                <a:off x="5784327" y="4839270"/>
                <a:ext cx="6170830" cy="1495281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  <a:prstDash val="dashDot"/>
              </a:ln>
            </p:spPr>
            <p:txBody>
              <a:bodyPr wrap="square">
                <a:spAutoFit/>
              </a:bodyPr>
              <a:lstStyle/>
              <a:p>
                <a:pPr marL="2000250" indent="-2000250"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HYPE</m:t>
                        </m:r>
                      </m:e>
                      <m:e>
                        <m:r>
                          <m:rPr>
                            <m:nor/>
                          </m:rPr>
                          <a:rPr lang="en-US" altLang="zh-CN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RCIB</m:t>
                        </m:r>
                      </m:e>
                    </m:d>
                    <m:r>
                      <m:rPr>
                        <m:nor/>
                      </m:rPr>
                      <a:rPr lang="en-US" altLang="zh-CN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  =  </m:t>
                    </m:r>
                    <m:r>
                      <m:rPr>
                        <m:nor/>
                      </m:rPr>
                      <a:rPr lang="en-US" altLang="zh-CN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HYPE</m:t>
                        </m:r>
                      </m:e>
                    </m:d>
                    <m:r>
                      <m:rPr>
                        <m:nor/>
                      </m:rPr>
                      <a:rPr lang="en-US" altLang="zh-CN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zh-CN" i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HYPE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 i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SMIR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i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i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zh-CN" i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HYPE</m:t>
                            </m:r>
                          </m:e>
                        </m:d>
                      </m:num>
                      <m:den>
                        <m:r>
                          <m:rPr>
                            <m:nor/>
                          </m:rPr>
                          <a:rPr lang="en-US" altLang="zh-CN" i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nor/>
                          </m:rPr>
                          <a:rPr lang="en-US" altLang="zh-CN" i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zh-CN" i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SMIR</m:t>
                            </m:r>
                          </m:e>
                        </m:d>
                      </m:den>
                    </m:f>
                    <m:r>
                      <m:rPr>
                        <m:nor/>
                      </m:rPr>
                      <a:rPr lang="en-US" altLang="zh-CN" i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altLang="zh-CN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altLang="zh-CN" i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altLang="zh-CN" i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i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i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SMIR</m:t>
                    </m:r>
                    <m:r>
                      <m:rPr>
                        <m:nor/>
                      </m:rPr>
                      <a:rPr lang="en-US" altLang="zh-CN" i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altLang="zh-CN" i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RCIB</m:t>
                    </m:r>
                    <m:r>
                      <m:rPr>
                        <m:nor/>
                      </m:rPr>
                      <a:rPr lang="en-US" altLang="zh-CN" i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r>
                      <m:rPr>
                        <m:nor/>
                      </m:rPr>
                      <a:rPr lang="en-US" altLang="zh-CN" i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i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i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SMIR</m:t>
                    </m:r>
                    <m:r>
                      <m:rPr>
                        <m:nor/>
                      </m:rPr>
                      <a:rPr lang="en-US" altLang="zh-CN" i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zh-CN" i="1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zh-CN" altLang="zh-CN" i="1" dirty="0">
                  <a:effectLst/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11430" algn="just">
                  <a:lnSpc>
                    <a:spcPct val="150000"/>
                  </a:lnSpc>
                </a:pPr>
                <a:r>
                  <a:rPr lang="en-US" altLang="zh-CN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i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0.01+</m:t>
                    </m:r>
                    <m:f>
                      <m:f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i="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i="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i="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HYPE</m:t>
                        </m:r>
                        <m:r>
                          <m:rPr>
                            <m:nor/>
                          </m:rPr>
                          <a:rPr lang="en-US" altLang="zh-CN" i="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zh-CN" i="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SMIR</m:t>
                        </m:r>
                        <m:r>
                          <m:rPr>
                            <m:nor/>
                          </m:rPr>
                          <a:rPr lang="en-US" altLang="zh-CN" i="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)−0.01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i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1−0.03</m:t>
                        </m:r>
                      </m:den>
                    </m:f>
                    <m:r>
                      <m:rPr>
                        <m:nor/>
                      </m:rPr>
                      <a:rPr lang="en-US" altLang="zh-CN" i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×[0.382166−0.03]</m:t>
                    </m:r>
                  </m:oMath>
                </a14:m>
                <a:endParaRPr lang="zh-CN" altLang="zh-CN" i="1" dirty="0">
                  <a:effectLst/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8758BAE-9FA4-41FE-826C-FFB2295D8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327" y="4839270"/>
                <a:ext cx="6170830" cy="1495281"/>
              </a:xfrm>
              <a:prstGeom prst="rect">
                <a:avLst/>
              </a:prstGeom>
              <a:blipFill>
                <a:blip r:embed="rId4"/>
                <a:stretch>
                  <a:fillRect b="-403"/>
                </a:stretch>
              </a:blipFill>
              <a:ln w="19050">
                <a:solidFill>
                  <a:srgbClr val="0070C0"/>
                </a:solidFill>
                <a:prstDash val="dash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确定性证据的不确定性处理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74" y="1572406"/>
            <a:ext cx="11108203" cy="503940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SzPts val="1600"/>
              <a:buFont typeface="Wingdings" panose="05000000000000000000" pitchFamily="2" charset="2"/>
              <a:buChar char="l"/>
              <a:tabLst>
                <a:tab pos="468630" algn="l"/>
                <a:tab pos="3771900" algn="l"/>
                <a:tab pos="4000500" algn="l"/>
                <a:tab pos="4114800" algn="l"/>
              </a:tabLst>
            </a:pPr>
            <a:r>
              <a:rPr lang="zh-CN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例：有一个斑状铜矿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PCDA</a:t>
            </a:r>
            <a:r>
              <a:rPr lang="zh-CN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模型的部分推理网络。计算图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HYPE</a:t>
            </a:r>
            <a:r>
              <a:rPr lang="zh-CN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的后验概率。</a:t>
            </a:r>
          </a:p>
          <a:p>
            <a:pPr algn="just">
              <a:lnSpc>
                <a:spcPct val="150000"/>
              </a:lnSpc>
              <a:buSzPts val="1600"/>
              <a:buFont typeface="Wingdings" panose="05000000000000000000" pitchFamily="2" charset="2"/>
              <a:buChar char="l"/>
              <a:tabLst>
                <a:tab pos="468630" algn="l"/>
                <a:tab pos="3771900" algn="l"/>
                <a:tab pos="4000500" algn="l"/>
                <a:tab pos="4114800" algn="l"/>
              </a:tabLst>
            </a:pPr>
            <a:endParaRPr lang="zh-CN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411E25B-F75F-46B0-8B60-103F51B43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18EFB74C-FAB6-46A5-9028-258F4A5FA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7110AEC0-6687-42FD-845C-CF4DDE8AB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" y="20558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1">
            <a:extLst>
              <a:ext uri="{FF2B5EF4-FFF2-40B4-BE49-F238E27FC236}">
                <a16:creationId xmlns:a16="http://schemas.microsoft.com/office/drawing/2014/main" id="{57C06555-FC07-477C-8341-ACF2050B22B7}"/>
              </a:ext>
            </a:extLst>
          </p:cNvPr>
          <p:cNvGrpSpPr>
            <a:grpSpLocks/>
          </p:cNvGrpSpPr>
          <p:nvPr/>
        </p:nvGrpSpPr>
        <p:grpSpPr bwMode="auto">
          <a:xfrm>
            <a:off x="363537" y="2173940"/>
            <a:ext cx="5732463" cy="3038475"/>
            <a:chOff x="1476" y="1390"/>
            <a:chExt cx="9028" cy="4786"/>
          </a:xfrm>
        </p:grpSpPr>
        <p:grpSp>
          <p:nvGrpSpPr>
            <p:cNvPr id="22" name="Group 3">
              <a:extLst>
                <a:ext uri="{FF2B5EF4-FFF2-40B4-BE49-F238E27FC236}">
                  <a16:creationId xmlns:a16="http://schemas.microsoft.com/office/drawing/2014/main" id="{D0E0FF02-6C17-4F08-891C-979D6D874A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6" y="1390"/>
              <a:ext cx="8406" cy="4389"/>
              <a:chOff x="1476" y="1390"/>
              <a:chExt cx="8406" cy="4389"/>
            </a:xfrm>
          </p:grpSpPr>
          <p:grpSp>
            <p:nvGrpSpPr>
              <p:cNvPr id="26" name="Group 17">
                <a:extLst>
                  <a:ext uri="{FF2B5EF4-FFF2-40B4-BE49-F238E27FC236}">
                    <a16:creationId xmlns:a16="http://schemas.microsoft.com/office/drawing/2014/main" id="{92F4776B-5F93-4BB8-9ADC-82086D99DB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76" y="1390"/>
                <a:ext cx="2990" cy="1598"/>
                <a:chOff x="1476" y="1390"/>
                <a:chExt cx="2990" cy="1598"/>
              </a:xfrm>
            </p:grpSpPr>
            <p:sp>
              <p:nvSpPr>
                <p:cNvPr id="40" name="Rectangle 20">
                  <a:extLst>
                    <a:ext uri="{FF2B5EF4-FFF2-40B4-BE49-F238E27FC236}">
                      <a16:creationId xmlns:a16="http://schemas.microsoft.com/office/drawing/2014/main" id="{9B0E2462-002A-42C1-8FE6-BB6FC070A0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2" y="1390"/>
                  <a:ext cx="904" cy="4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700" tIns="12700" rIns="12700" bIns="12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6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0.01</a:t>
                  </a:r>
                  <a:endParaRPr kumimoji="0" lang="en-US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1" name="Rectangle 19">
                  <a:extLst>
                    <a:ext uri="{FF2B5EF4-FFF2-40B4-BE49-F238E27FC236}">
                      <a16:creationId xmlns:a16="http://schemas.microsoft.com/office/drawing/2014/main" id="{C1724FDB-4B10-48B4-B7A7-1151AE6D2E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6" y="1790"/>
                  <a:ext cx="2709" cy="11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Rectangle 18">
                  <a:extLst>
                    <a:ext uri="{FF2B5EF4-FFF2-40B4-BE49-F238E27FC236}">
                      <a16:creationId xmlns:a16="http://schemas.microsoft.com/office/drawing/2014/main" id="{07E5322D-EDD4-45D7-9FCB-0E5E6A5DA8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7" y="1990"/>
                  <a:ext cx="2107" cy="79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700" tIns="12700" rIns="12700" bIns="12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6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古生成区域环境</a:t>
                  </a:r>
                  <a:r>
                    <a:rPr kumimoji="0" lang="en-US" altLang="zh-CN" sz="16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HYPE</a:t>
                  </a:r>
                  <a:endParaRPr kumimoji="0" lang="en-US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7" name="Group 13">
                <a:extLst>
                  <a:ext uri="{FF2B5EF4-FFF2-40B4-BE49-F238E27FC236}">
                    <a16:creationId xmlns:a16="http://schemas.microsoft.com/office/drawing/2014/main" id="{17BE48B4-0458-4DC9-8B79-19268E163B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90" y="2588"/>
                <a:ext cx="3592" cy="1596"/>
                <a:chOff x="6290" y="2588"/>
                <a:chExt cx="3592" cy="1596"/>
              </a:xfrm>
            </p:grpSpPr>
            <p:sp>
              <p:nvSpPr>
                <p:cNvPr id="37" name="Rectangle 16">
                  <a:extLst>
                    <a:ext uri="{FF2B5EF4-FFF2-40B4-BE49-F238E27FC236}">
                      <a16:creationId xmlns:a16="http://schemas.microsoft.com/office/drawing/2014/main" id="{0E487084-8BFD-4823-8E91-D053B5A60E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76" y="2588"/>
                  <a:ext cx="1606" cy="39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700" tIns="12700" rIns="12700" bIns="12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6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0.03</a:t>
                  </a:r>
                  <a:endParaRPr kumimoji="0" lang="en-US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" name="Rectangle 15">
                  <a:extLst>
                    <a:ext uri="{FF2B5EF4-FFF2-40B4-BE49-F238E27FC236}">
                      <a16:creationId xmlns:a16="http://schemas.microsoft.com/office/drawing/2014/main" id="{73432F95-6A48-4DE8-9257-3FFD342A97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0" y="2987"/>
                  <a:ext cx="2710" cy="119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Rectangle 14">
                  <a:extLst>
                    <a:ext uri="{FF2B5EF4-FFF2-40B4-BE49-F238E27FC236}">
                      <a16:creationId xmlns:a16="http://schemas.microsoft.com/office/drawing/2014/main" id="{5C425FAA-F814-48A2-8683-E7D80EAB0D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91" y="3186"/>
                  <a:ext cx="2107" cy="79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700" tIns="12700" rIns="12700" bIns="12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6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火成岩侵入形</a:t>
                  </a:r>
                  <a:r>
                    <a:rPr kumimoji="0" lang="en-US" altLang="zh-CN" sz="16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SMIR</a:t>
                  </a:r>
                  <a:endParaRPr kumimoji="0" lang="en-US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8" name="Group 10">
                <a:extLst>
                  <a:ext uri="{FF2B5EF4-FFF2-40B4-BE49-F238E27FC236}">
                    <a16:creationId xmlns:a16="http://schemas.microsoft.com/office/drawing/2014/main" id="{9C09B4A4-96AB-4E88-B543-746E154204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76" y="4581"/>
                <a:ext cx="2709" cy="1198"/>
                <a:chOff x="1476" y="4581"/>
                <a:chExt cx="2709" cy="1198"/>
              </a:xfrm>
            </p:grpSpPr>
            <p:sp>
              <p:nvSpPr>
                <p:cNvPr id="35" name="Rectangle 12">
                  <a:extLst>
                    <a:ext uri="{FF2B5EF4-FFF2-40B4-BE49-F238E27FC236}">
                      <a16:creationId xmlns:a16="http://schemas.microsoft.com/office/drawing/2014/main" id="{7F4E697B-230E-4FAE-A5C3-9784D691C7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6" y="4581"/>
                  <a:ext cx="2709" cy="11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Rectangle 11">
                  <a:extLst>
                    <a:ext uri="{FF2B5EF4-FFF2-40B4-BE49-F238E27FC236}">
                      <a16:creationId xmlns:a16="http://schemas.microsoft.com/office/drawing/2014/main" id="{869C2980-DC51-4F97-94C4-65B15ABBBF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7" y="4780"/>
                  <a:ext cx="2107" cy="8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700" tIns="12700" rIns="12700" bIns="12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侵入岩角闪石</a:t>
                  </a:r>
                  <a:r>
                    <a:rPr kumimoji="0" lang="en-US" altLang="zh-CN" sz="1600" b="1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RCIB</a:t>
                  </a:r>
                  <a:endPara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9" name="Group 4">
                <a:extLst>
                  <a:ext uri="{FF2B5EF4-FFF2-40B4-BE49-F238E27FC236}">
                    <a16:creationId xmlns:a16="http://schemas.microsoft.com/office/drawing/2014/main" id="{63B10231-F7C3-4D0C-9637-651587CF85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84" y="2189"/>
                <a:ext cx="3698" cy="2992"/>
                <a:chOff x="4184" y="2189"/>
                <a:chExt cx="3698" cy="2992"/>
              </a:xfrm>
            </p:grpSpPr>
            <p:sp>
              <p:nvSpPr>
                <p:cNvPr id="30" name="Rectangle 9">
                  <a:extLst>
                    <a:ext uri="{FF2B5EF4-FFF2-40B4-BE49-F238E27FC236}">
                      <a16:creationId xmlns:a16="http://schemas.microsoft.com/office/drawing/2014/main" id="{19BDFF81-76D8-4D10-AEDA-B633A02C9F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46" y="4305"/>
                  <a:ext cx="1506" cy="6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700" tIns="12700" rIns="12700" bIns="12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20</a:t>
                  </a:r>
                  <a:r>
                    <a:rPr kumimoji="0" lang="zh-CN" alt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，</a:t>
                  </a:r>
                  <a:r>
                    <a:rPr kumimoji="0" lang="en-US" altLang="zh-CN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" name="Line 8">
                  <a:extLst>
                    <a:ext uri="{FF2B5EF4-FFF2-40B4-BE49-F238E27FC236}">
                      <a16:creationId xmlns:a16="http://schemas.microsoft.com/office/drawing/2014/main" id="{D6B8D864-89B9-4B50-9EDB-A733BD4E7C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84" y="4183"/>
                  <a:ext cx="3312" cy="99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32" name="Group 5">
                  <a:extLst>
                    <a:ext uri="{FF2B5EF4-FFF2-40B4-BE49-F238E27FC236}">
                      <a16:creationId xmlns:a16="http://schemas.microsoft.com/office/drawing/2014/main" id="{FCE0DC7D-8A2C-4B92-BAC8-AC2BBF465E6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84" y="2189"/>
                  <a:ext cx="3698" cy="799"/>
                  <a:chOff x="0" y="0"/>
                  <a:chExt cx="20000" cy="20003"/>
                </a:xfrm>
              </p:grpSpPr>
              <p:sp>
                <p:nvSpPr>
                  <p:cNvPr id="33" name="Rectangle 7">
                    <a:extLst>
                      <a:ext uri="{FF2B5EF4-FFF2-40B4-BE49-F238E27FC236}">
                        <a16:creationId xmlns:a16="http://schemas.microsoft.com/office/drawing/2014/main" id="{DB046296-CEDD-4EB4-AA4D-F0036EA75B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15" y="34"/>
                    <a:ext cx="14085" cy="14976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700" tIns="12700" rIns="12700" bIns="12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300 , 0.0001</a:t>
                    </a:r>
                    <a:endParaRPr kumimoji="0" lang="en-US" altLang="zh-CN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4" name="Line 6">
                    <a:extLst>
                      <a:ext uri="{FF2B5EF4-FFF2-40B4-BE49-F238E27FC236}">
                        <a16:creationId xmlns:a16="http://schemas.microsoft.com/office/drawing/2014/main" id="{58D62821-5FA1-46E0-A9EA-7BF407FE3DA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0" y="0"/>
                    <a:ext cx="14087" cy="2000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6B4CC774-EEB0-42F1-8167-4FF1A554B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7" y="5578"/>
              <a:ext cx="5117" cy="5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图</a:t>
              </a: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5  </a:t>
              </a:r>
              <a:r>
                <a:rPr kumimoji="0" lang="en-US" altLang="zh-CN" sz="16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PCDA</a:t>
              </a:r>
              <a:r>
                <a:rPr kumimoji="0" lang="zh-CN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模型部分推理网络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3" name="Rectangle 30">
            <a:extLst>
              <a:ext uri="{FF2B5EF4-FFF2-40B4-BE49-F238E27FC236}">
                <a16:creationId xmlns:a16="http://schemas.microsoft.com/office/drawing/2014/main" id="{BC72A983-C38F-473B-90C3-B01B3AC3E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" y="2513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53E78BF0-C6CF-4EB4-B527-3067998EF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27" y="5300046"/>
            <a:ext cx="4565071" cy="14931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8758BAE-9FA4-41FE-826C-FFB2295D89EB}"/>
                  </a:ext>
                </a:extLst>
              </p:cNvPr>
              <p:cNvSpPr txBox="1"/>
              <p:nvPr/>
            </p:nvSpPr>
            <p:spPr>
              <a:xfrm>
                <a:off x="5784327" y="2490323"/>
                <a:ext cx="6170830" cy="1495281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  <a:prstDash val="dashDot"/>
              </a:ln>
            </p:spPr>
            <p:txBody>
              <a:bodyPr wrap="square">
                <a:spAutoFit/>
              </a:bodyPr>
              <a:lstStyle/>
              <a:p>
                <a:pPr marL="2000250" indent="-2000250"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HYPE</m:t>
                        </m:r>
                      </m:e>
                      <m:e>
                        <m:r>
                          <m:rPr>
                            <m:nor/>
                          </m:rPr>
                          <a:rPr lang="en-US" altLang="zh-CN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RCIB</m:t>
                        </m:r>
                      </m:e>
                    </m:d>
                    <m:r>
                      <m:rPr>
                        <m:nor/>
                      </m:rPr>
                      <a:rPr lang="en-US" altLang="zh-CN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  =  </m:t>
                    </m:r>
                    <m:r>
                      <m:rPr>
                        <m:nor/>
                      </m:rPr>
                      <a:rPr lang="en-US" altLang="zh-CN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HYPE</m:t>
                        </m:r>
                      </m:e>
                    </m:d>
                    <m:r>
                      <m:rPr>
                        <m:nor/>
                      </m:rPr>
                      <a:rPr lang="en-US" altLang="zh-CN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zh-CN" i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HYPE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 i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SMIR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i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i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zh-CN" i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HYPE</m:t>
                            </m:r>
                          </m:e>
                        </m:d>
                      </m:num>
                      <m:den>
                        <m:r>
                          <m:rPr>
                            <m:nor/>
                          </m:rPr>
                          <a:rPr lang="en-US" altLang="zh-CN" i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nor/>
                          </m:rPr>
                          <a:rPr lang="en-US" altLang="zh-CN" i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zh-CN" i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SMIR</m:t>
                            </m:r>
                          </m:e>
                        </m:d>
                      </m:den>
                    </m:f>
                    <m:r>
                      <m:rPr>
                        <m:nor/>
                      </m:rPr>
                      <a:rPr lang="en-US" altLang="zh-CN" i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altLang="zh-CN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altLang="zh-CN" i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altLang="zh-CN" i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i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i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SMIR</m:t>
                    </m:r>
                    <m:r>
                      <m:rPr>
                        <m:nor/>
                      </m:rPr>
                      <a:rPr lang="en-US" altLang="zh-CN" i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altLang="zh-CN" i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RCIB</m:t>
                    </m:r>
                    <m:r>
                      <m:rPr>
                        <m:nor/>
                      </m:rPr>
                      <a:rPr lang="en-US" altLang="zh-CN" i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r>
                      <m:rPr>
                        <m:nor/>
                      </m:rPr>
                      <a:rPr lang="en-US" altLang="zh-CN" i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i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i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SMIR</m:t>
                    </m:r>
                    <m:r>
                      <m:rPr>
                        <m:nor/>
                      </m:rPr>
                      <a:rPr lang="en-US" altLang="zh-CN" i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zh-CN" i="1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zh-CN" altLang="zh-CN" i="1" dirty="0">
                  <a:effectLst/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11430" algn="just">
                  <a:lnSpc>
                    <a:spcPct val="150000"/>
                  </a:lnSpc>
                </a:pPr>
                <a:r>
                  <a:rPr lang="en-US" altLang="zh-CN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i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0.01+</m:t>
                    </m:r>
                    <m:f>
                      <m:f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i="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i="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i="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HYPE</m:t>
                        </m:r>
                        <m:r>
                          <m:rPr>
                            <m:nor/>
                          </m:rPr>
                          <a:rPr lang="en-US" altLang="zh-CN" i="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zh-CN" i="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SMIR</m:t>
                        </m:r>
                        <m:r>
                          <m:rPr>
                            <m:nor/>
                          </m:rPr>
                          <a:rPr lang="en-US" altLang="zh-CN" i="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)−0.01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i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1−0.03</m:t>
                        </m:r>
                      </m:den>
                    </m:f>
                    <m:r>
                      <m:rPr>
                        <m:nor/>
                      </m:rPr>
                      <a:rPr lang="en-US" altLang="zh-CN" i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×[0.382166−0.03]</m:t>
                    </m:r>
                  </m:oMath>
                </a14:m>
                <a:endParaRPr lang="zh-CN" altLang="zh-CN" i="1" dirty="0">
                  <a:effectLst/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8758BAE-9FA4-41FE-826C-FFB2295D8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327" y="2490323"/>
                <a:ext cx="6170830" cy="1495281"/>
              </a:xfrm>
              <a:prstGeom prst="rect">
                <a:avLst/>
              </a:prstGeom>
              <a:blipFill>
                <a:blip r:embed="rId4"/>
                <a:stretch>
                  <a:fillRect b="-403"/>
                </a:stretch>
              </a:blipFill>
              <a:ln w="19050">
                <a:solidFill>
                  <a:srgbClr val="0070C0"/>
                </a:solidFill>
                <a:prstDash val="dash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AE8F7167-376B-43EF-9BB8-BCC47EA1BCC9}"/>
                  </a:ext>
                </a:extLst>
              </p:cNvPr>
              <p:cNvSpPr txBox="1"/>
              <p:nvPr/>
            </p:nvSpPr>
            <p:spPr>
              <a:xfrm>
                <a:off x="5806574" y="4411102"/>
                <a:ext cx="6335189" cy="5940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HYPE</m:t>
                        </m:r>
                      </m:e>
                      <m:e>
                        <m:r>
                          <m:rPr>
                            <m:nor/>
                          </m:rP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SMIR</m:t>
                        </m:r>
                      </m:e>
                    </m:d>
                    <m:r>
                      <m:rPr>
                        <m:nor/>
                      </m:rP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LS</m:t>
                        </m:r>
                        <m:r>
                          <m:rPr>
                            <m:nor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HYPE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LS</m:t>
                            </m:r>
                            <m:r>
                              <m:rPr>
                                <m:nor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HYPE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300</m:t>
                        </m:r>
                        <m:r>
                          <m:rPr>
                            <m:nor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0.01</m:t>
                        </m:r>
                      </m:num>
                      <m:den>
                        <m:r>
                          <m:rPr>
                            <m:nor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299</m:t>
                        </m:r>
                        <m:r>
                          <m:rPr>
                            <m:nor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0.01+1</m:t>
                        </m:r>
                      </m:den>
                    </m:f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=0.75188</a:t>
                </a:r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AE8F7167-376B-43EF-9BB8-BCC47EA1B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574" y="4411102"/>
                <a:ext cx="6335189" cy="5940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26502CA8-68AC-4955-9DEF-0093A6421BED}"/>
                  </a:ext>
                </a:extLst>
              </p:cNvPr>
              <p:cNvSpPr txBox="1"/>
              <p:nvPr/>
            </p:nvSpPr>
            <p:spPr>
              <a:xfrm>
                <a:off x="5272372" y="5597450"/>
                <a:ext cx="7194740" cy="48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HYPE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RCIB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)=0.01+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0.75188−0.01</m:t>
                        </m:r>
                      </m:num>
                      <m:den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1−0.03</m:t>
                        </m:r>
                      </m:den>
                    </m:f>
                    <m:r>
                      <a:rPr lang="en-US" altLang="zh-CN" i="0">
                        <a:latin typeface="Cambria Math" panose="02040503050406030204" pitchFamily="18" charset="0"/>
                      </a:rPr>
                      <m:t>×[0.382166−0.03]=</m:t>
                    </m:r>
                  </m:oMath>
                </a14:m>
                <a:r>
                  <a:rPr lang="en-US" altLang="zh-CN" dirty="0"/>
                  <a:t>0.279345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26502CA8-68AC-4955-9DEF-0093A6421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372" y="5597450"/>
                <a:ext cx="7194740" cy="489686"/>
              </a:xfrm>
              <a:prstGeom prst="rect">
                <a:avLst/>
              </a:prstGeom>
              <a:blipFill>
                <a:blip r:embed="rId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562DF204-AA7F-4846-B2BA-BCBA87CE498E}"/>
              </a:ext>
            </a:extLst>
          </p:cNvPr>
          <p:cNvSpPr txBox="1"/>
          <p:nvPr/>
        </p:nvSpPr>
        <p:spPr>
          <a:xfrm>
            <a:off x="5701052" y="6234395"/>
            <a:ext cx="65545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后验</a:t>
            </a:r>
            <a:r>
              <a:rPr lang="en-US" altLang="zh-CN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P(HYPE|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RCIB</a:t>
            </a:r>
            <a:r>
              <a:rPr lang="en-US" altLang="zh-CN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比先验概率</a:t>
            </a:r>
            <a:r>
              <a:rPr lang="en-US" altLang="zh-CN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P(HYPE)</a:t>
            </a:r>
            <a:r>
              <a:rPr lang="zh-CN" altLang="zh-CN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增长了近</a:t>
            </a:r>
            <a:r>
              <a:rPr lang="en-US" altLang="zh-CN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30</a:t>
            </a:r>
            <a:r>
              <a:rPr lang="zh-CN" altLang="zh-CN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倍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09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确定性证据的不确定性处理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2474" y="1572406"/>
                <a:ext cx="11108203" cy="5039409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  <a:buSzPts val="1600"/>
                  <a:buFont typeface="Wingdings" panose="05000000000000000000" pitchFamily="2" charset="2"/>
                  <a:buChar char="l"/>
                  <a:tabLst>
                    <a:tab pos="468630" algn="l"/>
                    <a:tab pos="3771900" algn="l"/>
                    <a:tab pos="4000500" algn="l"/>
                    <a:tab pos="4114800" algn="l"/>
                  </a:tabLst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讨论</a:t>
                </a:r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2065" indent="0" algn="just">
                  <a:lnSpc>
                    <a:spcPct val="150000"/>
                  </a:lnSpc>
                  <a:buNone/>
                  <a:tabLst>
                    <a:tab pos="228600" algn="l"/>
                    <a:tab pos="342900" algn="l"/>
                  </a:tabLst>
                </a:pP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①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LS &gt; 1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LN = 1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2400" b="1" dirty="0" err="1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E|E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&lt; P(E) 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由公式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(7)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知</a:t>
                </a:r>
                <a:endParaRPr lang="en-US" altLang="zh-CN" sz="2400" b="1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  <a:tabLst>
                    <a:tab pos="228600" algn="l"/>
                    <a:tab pos="3429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𝑷</m:t>
                      </m:r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𝑯</m:t>
                      </m:r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</m:t>
                      </m:r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𝑬</m:t>
                      </m:r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′)=</m:t>
                      </m:r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𝑷</m:t>
                      </m:r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𝑯</m:t>
                      </m:r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|¬</m:t>
                      </m:r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𝑬</m:t>
                      </m:r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)+</m:t>
                      </m:r>
                      <m:f>
                        <m:fPr>
                          <m:ctrlPr>
                            <a:rPr lang="zh-CN" altLang="zh-CN" sz="24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𝑷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𝑯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)−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𝑷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𝑯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|¬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𝑬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𝑷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𝑬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den>
                      </m:f>
                      <m:r>
                        <a:rPr lang="en-US" altLang="zh-CN" sz="24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×</m:t>
                      </m:r>
                      <m:r>
                        <a:rPr lang="en-US" altLang="zh-CN" sz="24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𝑷</m:t>
                      </m:r>
                      <m:r>
                        <a:rPr lang="en-US" altLang="zh-CN" sz="24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4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𝑬</m:t>
                      </m:r>
                      <m:r>
                        <a:rPr lang="en-US" altLang="zh-CN" sz="24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</m:t>
                      </m:r>
                      <m:r>
                        <a:rPr lang="en-US" altLang="zh-CN" sz="24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𝑬</m:t>
                      </m:r>
                      <m:r>
                        <a:rPr lang="en-US" altLang="zh-CN" sz="24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′)</m:t>
                      </m:r>
                    </m:oMath>
                  </m:oMathPara>
                </a14:m>
                <a:endParaRPr lang="zh-CN" altLang="zh-CN" sz="24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228600" algn="l"/>
                    <a:tab pos="342900" algn="l"/>
                  </a:tabLst>
                </a:pP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因为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LN=1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（即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无关），由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|¬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𝑳𝑵</m:t>
                        </m:r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)×</m:t>
                        </m:r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得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P(H|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E) = P(H)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endParaRPr lang="zh-CN" altLang="zh-CN" sz="24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  <a:tabLst>
                    <a:tab pos="228600" algn="l"/>
                    <a:tab pos="342900" algn="l"/>
                  </a:tabLst>
                </a:pP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故</a:t>
                </a:r>
                <a:r>
                  <a:rPr lang="en-US" altLang="zh-CN" sz="24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2400" b="1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H|E</a:t>
                </a:r>
                <a:r>
                  <a:rPr lang="en-US" altLang="zh-CN" sz="24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altLang="zh-CN" sz="24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= P(H)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，就是说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的后验概率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2400" b="1" dirty="0" err="1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H|E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等于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的先验概率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P(H)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的后验概率不因观察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之出现而改变。</a:t>
                </a:r>
                <a:endParaRPr lang="zh-CN" altLang="zh-CN" sz="24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2065" indent="0" algn="just">
                  <a:lnSpc>
                    <a:spcPct val="100000"/>
                  </a:lnSpc>
                  <a:buNone/>
                  <a:tabLst>
                    <a:tab pos="228600" algn="l"/>
                    <a:tab pos="342900" algn="l"/>
                  </a:tabLst>
                </a:pPr>
                <a:endParaRPr lang="zh-CN" altLang="zh-CN" sz="1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12065" indent="0" algn="just">
                  <a:lnSpc>
                    <a:spcPts val="1560"/>
                  </a:lnSpc>
                  <a:buNone/>
                  <a:tabLst>
                    <a:tab pos="228600" algn="l"/>
                    <a:tab pos="342900" algn="l"/>
                  </a:tabLst>
                </a:pPr>
                <a:endParaRPr lang="zh-CN" altLang="zh-CN" sz="1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12065" indent="0" algn="just">
                  <a:lnSpc>
                    <a:spcPts val="1560"/>
                  </a:lnSpc>
                  <a:buNone/>
                  <a:tabLst>
                    <a:tab pos="228600" algn="l"/>
                    <a:tab pos="342900" algn="l"/>
                  </a:tabLst>
                </a:pPr>
                <a:endParaRPr lang="zh-CN" altLang="zh-CN" sz="1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indent="0" algn="just">
                  <a:lnSpc>
                    <a:spcPct val="150000"/>
                  </a:lnSpc>
                  <a:buSzPts val="1600"/>
                  <a:buNone/>
                  <a:tabLst>
                    <a:tab pos="468630" algn="l"/>
                    <a:tab pos="3771900" algn="l"/>
                    <a:tab pos="4000500" algn="l"/>
                    <a:tab pos="4114800" algn="l"/>
                  </a:tabLst>
                </a:pPr>
                <a:endParaRPr lang="zh-CN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474" y="1572406"/>
                <a:ext cx="11108203" cy="5039409"/>
              </a:xfrm>
              <a:blipFill>
                <a:blip r:embed="rId3"/>
                <a:stretch>
                  <a:fillRect l="-878" r="-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4">
            <a:extLst>
              <a:ext uri="{FF2B5EF4-FFF2-40B4-BE49-F238E27FC236}">
                <a16:creationId xmlns:a16="http://schemas.microsoft.com/office/drawing/2014/main" id="{7411E25B-F75F-46B0-8B60-103F51B43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18EFB74C-FAB6-46A5-9028-258F4A5FA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7110AEC0-6687-42FD-845C-CF4DDE8AB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" y="20558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BC72A983-C38F-473B-90C3-B01B3AC3E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" y="2513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9E605C-156A-4798-B359-63608759D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985" y="5285594"/>
            <a:ext cx="4321541" cy="1413513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427023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确定性证据的不确定性处理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2474" y="1572406"/>
                <a:ext cx="11108203" cy="5039409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  <a:buSzPts val="1600"/>
                  <a:buFont typeface="Wingdings" panose="05000000000000000000" pitchFamily="2" charset="2"/>
                  <a:buChar char="l"/>
                  <a:tabLst>
                    <a:tab pos="468630" algn="l"/>
                    <a:tab pos="3771900" algn="l"/>
                    <a:tab pos="4000500" algn="l"/>
                    <a:tab pos="4114800" algn="l"/>
                  </a:tabLst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讨论</a:t>
                </a:r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2065" indent="0" algn="just">
                  <a:lnSpc>
                    <a:spcPct val="150000"/>
                  </a:lnSpc>
                  <a:spcBef>
                    <a:spcPts val="0"/>
                  </a:spcBef>
                  <a:buNone/>
                  <a:tabLst>
                    <a:tab pos="228600" algn="l"/>
                    <a:tab pos="342900" algn="l"/>
                  </a:tabLst>
                </a:pP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② 当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LS &gt; 1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LN = 1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2400" b="1" dirty="0" err="1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E|E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&gt; P(E) 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时由公式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(7)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知</a:t>
                </a:r>
                <a:endParaRPr lang="en-US" altLang="zh-CN" sz="2400" b="1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2065" indent="0" algn="just">
                  <a:lnSpc>
                    <a:spcPct val="120000"/>
                  </a:lnSpc>
                  <a:spcBef>
                    <a:spcPts val="0"/>
                  </a:spcBef>
                  <a:buNone/>
                  <a:tabLst>
                    <a:tab pos="228600" algn="l"/>
                    <a:tab pos="3429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𝑷</m:t>
                      </m:r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𝑯</m:t>
                      </m:r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</m:t>
                      </m:r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𝑬</m:t>
                      </m:r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′)=</m:t>
                      </m:r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𝑷</m:t>
                      </m:r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𝑯</m:t>
                      </m:r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)+</m:t>
                      </m:r>
                      <m:f>
                        <m:fPr>
                          <m:ctrlPr>
                            <a:rPr lang="zh-CN" altLang="zh-CN" sz="24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𝑷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𝑯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|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𝑬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)−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𝑷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𝑯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𝟏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𝑷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𝑬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den>
                      </m:f>
                      <m:r>
                        <a:rPr lang="en-US" altLang="zh-CN" sz="24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×[</m:t>
                      </m:r>
                      <m:r>
                        <a:rPr lang="en-US" altLang="zh-CN" sz="24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𝑷</m:t>
                      </m:r>
                      <m:r>
                        <a:rPr lang="en-US" altLang="zh-CN" sz="24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4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𝑬</m:t>
                      </m:r>
                      <m:r>
                        <a:rPr lang="en-US" altLang="zh-CN" sz="24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</m:t>
                      </m:r>
                      <m:r>
                        <a:rPr lang="en-US" altLang="zh-CN" sz="24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𝑬</m:t>
                      </m:r>
                      <m:r>
                        <a:rPr lang="en-US" altLang="zh-CN" sz="24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′)−</m:t>
                      </m:r>
                      <m:r>
                        <a:rPr lang="en-US" altLang="zh-CN" sz="24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𝑷</m:t>
                      </m:r>
                      <m:r>
                        <a:rPr lang="en-US" altLang="zh-CN" sz="24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4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𝑬</m:t>
                      </m:r>
                      <m:r>
                        <a:rPr lang="en-US" altLang="zh-CN" sz="24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)]</m:t>
                      </m:r>
                    </m:oMath>
                  </m:oMathPara>
                </a14:m>
                <a:endParaRPr lang="en-US" altLang="zh-CN" sz="24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2065" indent="0" algn="just">
                  <a:lnSpc>
                    <a:spcPct val="110000"/>
                  </a:lnSpc>
                  <a:spcBef>
                    <a:spcPts val="0"/>
                  </a:spcBef>
                  <a:buNone/>
                  <a:tabLst>
                    <a:tab pos="228600" algn="l"/>
                    <a:tab pos="3429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𝑷</m:t>
                      </m:r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𝑯</m:t>
                      </m:r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</m:t>
                      </m:r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𝑬</m:t>
                      </m:r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)=</m:t>
                      </m:r>
                      <m:f>
                        <m:fPr>
                          <m:ctrlPr>
                            <a:rPr lang="zh-CN" altLang="zh-CN" sz="24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𝑳𝑺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×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𝑷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𝑯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𝑳𝑺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𝟏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)×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𝑷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𝑯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)+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𝟏</m:t>
                          </m:r>
                        </m:den>
                      </m:f>
                      <m:r>
                        <a:rPr lang="en-US" altLang="zh-CN" sz="24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zh-CN" altLang="zh-CN" sz="24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𝑷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𝑯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𝑷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𝑯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)+[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𝟏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𝑷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𝑯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)]/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𝑳𝑺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2065" indent="0" algn="just">
                  <a:lnSpc>
                    <a:spcPct val="150000"/>
                  </a:lnSpc>
                  <a:spcBef>
                    <a:spcPts val="0"/>
                  </a:spcBef>
                  <a:buNone/>
                  <a:tabLst>
                    <a:tab pos="228600" algn="l"/>
                    <a:tab pos="342900" algn="l"/>
                  </a:tabLst>
                </a:pPr>
                <a:r>
                  <a:rPr lang="zh-CN" altLang="en-US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𝑷</m:t>
                        </m:r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𝑯</m:t>
                        </m:r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𝑳𝑺</m:t>
                        </m:r>
                      </m:den>
                    </m:f>
                    <m:r>
                      <a:rPr lang="en-US" altLang="zh-CN" sz="24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 </m:t>
                    </m:r>
                    <m:r>
                      <a:rPr lang="en-US" altLang="zh-CN" sz="24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4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 </m:t>
                    </m:r>
                    <m:r>
                      <a:rPr lang="en-US" altLang="zh-CN" sz="24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4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sz="24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4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𝑯</m:t>
                    </m:r>
                    <m:r>
                      <a:rPr lang="en-US" altLang="zh-CN" sz="24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故有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)+</m:t>
                    </m:r>
                    <m:f>
                      <m:fPr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𝑳𝑺</m:t>
                        </m:r>
                      </m:den>
                    </m:f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]  &lt;  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4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2065" indent="0" algn="just">
                  <a:lnSpc>
                    <a:spcPct val="150000"/>
                  </a:lnSpc>
                  <a:spcBef>
                    <a:spcPts val="0"/>
                  </a:spcBef>
                  <a:buNone/>
                  <a:tabLst>
                    <a:tab pos="228600" algn="l"/>
                    <a:tab pos="342900" algn="l"/>
                  </a:tabLst>
                </a:pP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可推出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P(</a:t>
                </a:r>
                <a:r>
                  <a:rPr lang="en-US" altLang="zh-CN" sz="2400" b="1" dirty="0" err="1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H|E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－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P(H) &gt; 0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，显然又有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－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P(E) &gt; 0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，最后我们有 </a:t>
                </a:r>
                <a:r>
                  <a:rPr lang="en-US" altLang="zh-CN" sz="24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2400" b="1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H|E</a:t>
                </a:r>
                <a:r>
                  <a:rPr lang="en-US" altLang="zh-CN" sz="24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altLang="zh-CN" sz="24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&gt; P(H) </a:t>
                </a:r>
              </a:p>
              <a:p>
                <a:pPr marL="12065" indent="0" algn="just">
                  <a:lnSpc>
                    <a:spcPct val="150000"/>
                  </a:lnSpc>
                  <a:spcBef>
                    <a:spcPts val="0"/>
                  </a:spcBef>
                  <a:buNone/>
                  <a:tabLst>
                    <a:tab pos="228600" algn="l"/>
                    <a:tab pos="342900" algn="l"/>
                  </a:tabLst>
                </a:pPr>
                <a:r>
                  <a:rPr lang="zh-CN" altLang="zh-CN" sz="24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上述情况说明，设置</a:t>
                </a:r>
                <a:r>
                  <a:rPr lang="en-US" altLang="zh-CN" sz="24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LN = 1</a:t>
                </a:r>
                <a:r>
                  <a:rPr lang="zh-CN" altLang="zh-CN" sz="24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具有单向屏蔽作用。</a:t>
                </a:r>
                <a:endParaRPr lang="zh-CN" altLang="zh-CN" sz="24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2065" indent="0" algn="just">
                  <a:lnSpc>
                    <a:spcPct val="100000"/>
                  </a:lnSpc>
                  <a:buNone/>
                  <a:tabLst>
                    <a:tab pos="228600" algn="l"/>
                    <a:tab pos="342900" algn="l"/>
                  </a:tabLst>
                </a:pPr>
                <a:endParaRPr lang="zh-CN" altLang="zh-CN" sz="1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12065" indent="0" algn="just">
                  <a:lnSpc>
                    <a:spcPts val="1560"/>
                  </a:lnSpc>
                  <a:buNone/>
                  <a:tabLst>
                    <a:tab pos="228600" algn="l"/>
                    <a:tab pos="342900" algn="l"/>
                  </a:tabLst>
                </a:pPr>
                <a:endParaRPr lang="zh-CN" altLang="zh-CN" sz="1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12065" indent="0" algn="just">
                  <a:lnSpc>
                    <a:spcPts val="1560"/>
                  </a:lnSpc>
                  <a:buNone/>
                  <a:tabLst>
                    <a:tab pos="228600" algn="l"/>
                    <a:tab pos="342900" algn="l"/>
                  </a:tabLst>
                </a:pPr>
                <a:endParaRPr lang="zh-CN" altLang="zh-CN" sz="1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indent="0" algn="just">
                  <a:lnSpc>
                    <a:spcPct val="150000"/>
                  </a:lnSpc>
                  <a:buSzPts val="1600"/>
                  <a:buNone/>
                  <a:tabLst>
                    <a:tab pos="468630" algn="l"/>
                    <a:tab pos="3771900" algn="l"/>
                    <a:tab pos="4000500" algn="l"/>
                    <a:tab pos="4114800" algn="l"/>
                  </a:tabLst>
                </a:pPr>
                <a:endParaRPr lang="zh-CN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474" y="1572406"/>
                <a:ext cx="11108203" cy="5039409"/>
              </a:xfrm>
              <a:blipFill>
                <a:blip r:embed="rId3"/>
                <a:stretch>
                  <a:fillRect l="-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4">
            <a:extLst>
              <a:ext uri="{FF2B5EF4-FFF2-40B4-BE49-F238E27FC236}">
                <a16:creationId xmlns:a16="http://schemas.microsoft.com/office/drawing/2014/main" id="{7411E25B-F75F-46B0-8B60-103F51B43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18EFB74C-FAB6-46A5-9028-258F4A5FA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7110AEC0-6687-42FD-845C-CF4DDE8AB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" y="20558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BC72A983-C38F-473B-90C3-B01B3AC3E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" y="2513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DCC0D03-5C87-4DE4-B436-18236D938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709" y="1349056"/>
            <a:ext cx="4321541" cy="1413513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1FCF986-BA95-4455-AE24-1CA3B3CB80E8}"/>
              </a:ext>
            </a:extLst>
          </p:cNvPr>
          <p:cNvSpPr txBox="1"/>
          <p:nvPr/>
        </p:nvSpPr>
        <p:spPr>
          <a:xfrm>
            <a:off x="441276" y="6424043"/>
            <a:ext cx="9807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当证据不存在时，该证据对假设</a:t>
            </a:r>
            <a:r>
              <a:rPr lang="en-US" altLang="zh-CN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的影响被屏蔽，系统不会因此降低假设</a:t>
            </a:r>
            <a:r>
              <a:rPr lang="en-US" altLang="zh-CN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的可能性。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2457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确定性证据的不确定性处理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74" y="1572406"/>
            <a:ext cx="11108203" cy="503940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SzPts val="1600"/>
              <a:buFont typeface="Wingdings" panose="05000000000000000000" pitchFamily="2" charset="2"/>
              <a:buChar char="l"/>
              <a:tabLst>
                <a:tab pos="468630" algn="l"/>
                <a:tab pos="3771900" algn="l"/>
                <a:tab pos="4000500" algn="l"/>
                <a:tab pos="4114800" algn="l"/>
              </a:tabLst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概率与可信度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65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228600" algn="l"/>
                <a:tab pos="342900" algn="l"/>
              </a:tabLst>
            </a:pPr>
            <a:r>
              <a:rPr lang="zh-CN" altLang="en-US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有些用户更愿意使用</a:t>
            </a:r>
            <a:r>
              <a:rPr lang="zh-CN" altLang="en-US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可信度</a:t>
            </a:r>
            <a:r>
              <a:rPr lang="zh-CN" altLang="en-US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，而不愿意使用概率，由此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PROSPECTOR</a:t>
            </a:r>
            <a:r>
              <a:rPr lang="zh-CN" altLang="en-US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给出了概率与可信度之间的对应关系。</a:t>
            </a:r>
            <a:endParaRPr lang="en-US" altLang="zh-CN" sz="2400" b="1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65" indent="0" algn="ctr">
              <a:lnSpc>
                <a:spcPct val="100000"/>
              </a:lnSpc>
              <a:buNone/>
              <a:tabLst>
                <a:tab pos="228600" algn="l"/>
                <a:tab pos="342900" algn="l"/>
              </a:tabLst>
            </a:pP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概率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E|E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与可信度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C(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E|E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之间的关系表：</a:t>
            </a:r>
            <a:endParaRPr lang="en-US" altLang="zh-CN" sz="2400" b="1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65" indent="0" algn="ctr">
              <a:lnSpc>
                <a:spcPct val="100000"/>
              </a:lnSpc>
              <a:buNone/>
              <a:tabLst>
                <a:tab pos="228600" algn="l"/>
                <a:tab pos="342900" algn="l"/>
              </a:tabLst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65" indent="0" algn="ctr">
              <a:lnSpc>
                <a:spcPct val="100000"/>
              </a:lnSpc>
              <a:buNone/>
              <a:tabLst>
                <a:tab pos="228600" algn="l"/>
                <a:tab pos="342900" algn="l"/>
              </a:tabLst>
            </a:pPr>
            <a:endParaRPr lang="en-US" altLang="zh-CN" sz="2400" b="1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65" indent="0" algn="ctr">
              <a:lnSpc>
                <a:spcPct val="100000"/>
              </a:lnSpc>
              <a:buNone/>
              <a:tabLst>
                <a:tab pos="228600" algn="l"/>
                <a:tab pos="342900" algn="l"/>
              </a:tabLst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65" indent="0">
              <a:lnSpc>
                <a:spcPct val="100000"/>
              </a:lnSpc>
              <a:buNone/>
              <a:tabLst>
                <a:tab pos="228600" algn="l"/>
                <a:tab pos="342900" algn="l"/>
              </a:tabLst>
            </a:pPr>
            <a:r>
              <a:rPr lang="zh-CN" altLang="en-US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上表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给出了一种保持大小次序的对应关系。只要用户告知了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C(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E|E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，就等于告知了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E|E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. </a:t>
            </a:r>
            <a:endParaRPr lang="zh-CN" altLang="zh-CN" sz="24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65" indent="0" algn="ctr">
              <a:lnSpc>
                <a:spcPct val="100000"/>
              </a:lnSpc>
              <a:buNone/>
              <a:tabLst>
                <a:tab pos="228600" algn="l"/>
                <a:tab pos="342900" algn="l"/>
              </a:tabLst>
            </a:pPr>
            <a:endParaRPr lang="zh-CN" altLang="zh-CN" sz="24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65" indent="0" algn="just">
              <a:lnSpc>
                <a:spcPts val="1560"/>
              </a:lnSpc>
              <a:buNone/>
              <a:tabLst>
                <a:tab pos="228600" algn="l"/>
                <a:tab pos="342900" algn="l"/>
              </a:tabLst>
            </a:pP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2065" indent="0" algn="just">
              <a:lnSpc>
                <a:spcPts val="1560"/>
              </a:lnSpc>
              <a:buNone/>
              <a:tabLst>
                <a:tab pos="228600" algn="l"/>
                <a:tab pos="342900" algn="l"/>
              </a:tabLst>
            </a:pP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buSzPts val="1600"/>
              <a:buNone/>
              <a:tabLst>
                <a:tab pos="468630" algn="l"/>
                <a:tab pos="3771900" algn="l"/>
                <a:tab pos="4000500" algn="l"/>
                <a:tab pos="4114800" algn="l"/>
              </a:tabLst>
            </a:pPr>
            <a:endParaRPr lang="zh-CN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411E25B-F75F-46B0-8B60-103F51B43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18EFB74C-FAB6-46A5-9028-258F4A5FA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7110AEC0-6687-42FD-845C-CF4DDE8AB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" y="20558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BC72A983-C38F-473B-90C3-B01B3AC3E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" y="2513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F7663F1-08A4-4393-BF78-C3795F80E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279444"/>
              </p:ext>
            </p:extLst>
          </p:nvPr>
        </p:nvGraphicFramePr>
        <p:xfrm>
          <a:off x="2069721" y="3905944"/>
          <a:ext cx="8174842" cy="111600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167836">
                  <a:extLst>
                    <a:ext uri="{9D8B030D-6E8A-4147-A177-3AD203B41FA5}">
                      <a16:colId xmlns:a16="http://schemas.microsoft.com/office/drawing/2014/main" val="4207880717"/>
                    </a:ext>
                  </a:extLst>
                </a:gridCol>
                <a:gridCol w="583917">
                  <a:extLst>
                    <a:ext uri="{9D8B030D-6E8A-4147-A177-3AD203B41FA5}">
                      <a16:colId xmlns:a16="http://schemas.microsoft.com/office/drawing/2014/main" val="2212799006"/>
                    </a:ext>
                  </a:extLst>
                </a:gridCol>
                <a:gridCol w="583917">
                  <a:extLst>
                    <a:ext uri="{9D8B030D-6E8A-4147-A177-3AD203B41FA5}">
                      <a16:colId xmlns:a16="http://schemas.microsoft.com/office/drawing/2014/main" val="887096601"/>
                    </a:ext>
                  </a:extLst>
                </a:gridCol>
                <a:gridCol w="583917">
                  <a:extLst>
                    <a:ext uri="{9D8B030D-6E8A-4147-A177-3AD203B41FA5}">
                      <a16:colId xmlns:a16="http://schemas.microsoft.com/office/drawing/2014/main" val="2551156113"/>
                    </a:ext>
                  </a:extLst>
                </a:gridCol>
                <a:gridCol w="583917">
                  <a:extLst>
                    <a:ext uri="{9D8B030D-6E8A-4147-A177-3AD203B41FA5}">
                      <a16:colId xmlns:a16="http://schemas.microsoft.com/office/drawing/2014/main" val="662394546"/>
                    </a:ext>
                  </a:extLst>
                </a:gridCol>
                <a:gridCol w="583917">
                  <a:extLst>
                    <a:ext uri="{9D8B030D-6E8A-4147-A177-3AD203B41FA5}">
                      <a16:colId xmlns:a16="http://schemas.microsoft.com/office/drawing/2014/main" val="2467503190"/>
                    </a:ext>
                  </a:extLst>
                </a:gridCol>
                <a:gridCol w="1167836">
                  <a:extLst>
                    <a:ext uri="{9D8B030D-6E8A-4147-A177-3AD203B41FA5}">
                      <a16:colId xmlns:a16="http://schemas.microsoft.com/office/drawing/2014/main" val="3948594782"/>
                    </a:ext>
                  </a:extLst>
                </a:gridCol>
                <a:gridCol w="583917">
                  <a:extLst>
                    <a:ext uri="{9D8B030D-6E8A-4147-A177-3AD203B41FA5}">
                      <a16:colId xmlns:a16="http://schemas.microsoft.com/office/drawing/2014/main" val="3944453746"/>
                    </a:ext>
                  </a:extLst>
                </a:gridCol>
                <a:gridCol w="583917">
                  <a:extLst>
                    <a:ext uri="{9D8B030D-6E8A-4147-A177-3AD203B41FA5}">
                      <a16:colId xmlns:a16="http://schemas.microsoft.com/office/drawing/2014/main" val="4073120832"/>
                    </a:ext>
                  </a:extLst>
                </a:gridCol>
                <a:gridCol w="583917">
                  <a:extLst>
                    <a:ext uri="{9D8B030D-6E8A-4147-A177-3AD203B41FA5}">
                      <a16:colId xmlns:a16="http://schemas.microsoft.com/office/drawing/2014/main" val="870329661"/>
                    </a:ext>
                  </a:extLst>
                </a:gridCol>
                <a:gridCol w="583917">
                  <a:extLst>
                    <a:ext uri="{9D8B030D-6E8A-4147-A177-3AD203B41FA5}">
                      <a16:colId xmlns:a16="http://schemas.microsoft.com/office/drawing/2014/main" val="820575"/>
                    </a:ext>
                  </a:extLst>
                </a:gridCol>
                <a:gridCol w="583917">
                  <a:extLst>
                    <a:ext uri="{9D8B030D-6E8A-4147-A177-3AD203B41FA5}">
                      <a16:colId xmlns:a16="http://schemas.microsoft.com/office/drawing/2014/main" val="241073054"/>
                    </a:ext>
                  </a:extLst>
                </a:gridCol>
              </a:tblGrid>
              <a:tr h="55800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P(E|E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P(E)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 anchor="ctr"/>
                </a:tc>
                <a:extLst>
                  <a:ext uri="{0D108BD9-81ED-4DB2-BD59-A6C34878D82A}">
                    <a16:rowId xmlns:a16="http://schemas.microsoft.com/office/drawing/2014/main" val="3887891374"/>
                  </a:ext>
                </a:extLst>
              </a:tr>
              <a:tr h="55800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C(E|E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7945" marR="67945" marT="0" marB="0" anchor="ctr"/>
                </a:tc>
                <a:extLst>
                  <a:ext uri="{0D108BD9-81ED-4DB2-BD59-A6C34878D82A}">
                    <a16:rowId xmlns:a16="http://schemas.microsoft.com/office/drawing/2014/main" val="2580843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241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确定性证据的不确定性处理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74" y="1572406"/>
            <a:ext cx="11108203" cy="503940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SzPts val="1600"/>
              <a:buFont typeface="Wingdings" panose="05000000000000000000" pitchFamily="2" charset="2"/>
              <a:buChar char="l"/>
              <a:tabLst>
                <a:tab pos="468630" algn="l"/>
                <a:tab pos="3771900" algn="l"/>
                <a:tab pos="4000500" algn="l"/>
                <a:tab pos="4114800" algn="l"/>
              </a:tabLst>
            </a:pP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C(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E|E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E|E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之间的关系图：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65" indent="0" algn="ctr">
              <a:lnSpc>
                <a:spcPct val="100000"/>
              </a:lnSpc>
              <a:buNone/>
              <a:tabLst>
                <a:tab pos="228600" algn="l"/>
                <a:tab pos="342900" algn="l"/>
              </a:tabLst>
            </a:pPr>
            <a:endParaRPr lang="zh-CN" altLang="zh-CN" sz="24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65" indent="0" algn="just">
              <a:lnSpc>
                <a:spcPts val="1560"/>
              </a:lnSpc>
              <a:buNone/>
              <a:tabLst>
                <a:tab pos="228600" algn="l"/>
                <a:tab pos="342900" algn="l"/>
              </a:tabLst>
            </a:pP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2065" indent="0" algn="just">
              <a:lnSpc>
                <a:spcPts val="1560"/>
              </a:lnSpc>
              <a:buNone/>
              <a:tabLst>
                <a:tab pos="228600" algn="l"/>
                <a:tab pos="342900" algn="l"/>
              </a:tabLst>
            </a:pP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buSzPts val="1600"/>
              <a:buNone/>
              <a:tabLst>
                <a:tab pos="468630" algn="l"/>
                <a:tab pos="3771900" algn="l"/>
                <a:tab pos="4000500" algn="l"/>
                <a:tab pos="4114800" algn="l"/>
              </a:tabLst>
            </a:pPr>
            <a:endParaRPr lang="zh-CN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411E25B-F75F-46B0-8B60-103F51B43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18EFB74C-FAB6-46A5-9028-258F4A5FA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7110AEC0-6687-42FD-845C-CF4DDE8AB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" y="20558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BC72A983-C38F-473B-90C3-B01B3AC3E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" y="2513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830E702-074A-4879-AFDA-A6DD9485D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0319ED53-4D69-41A5-AC3A-A6DBC679FF16}"/>
              </a:ext>
            </a:extLst>
          </p:cNvPr>
          <p:cNvGrpSpPr>
            <a:grpSpLocks/>
          </p:cNvGrpSpPr>
          <p:nvPr/>
        </p:nvGrpSpPr>
        <p:grpSpPr bwMode="auto">
          <a:xfrm>
            <a:off x="175606" y="2174095"/>
            <a:ext cx="5329971" cy="3131767"/>
            <a:chOff x="1824" y="1659"/>
            <a:chExt cx="7155" cy="3841"/>
          </a:xfrm>
        </p:grpSpPr>
        <p:grpSp>
          <p:nvGrpSpPr>
            <p:cNvPr id="9" name="Group 3">
              <a:extLst>
                <a:ext uri="{FF2B5EF4-FFF2-40B4-BE49-F238E27FC236}">
                  <a16:creationId xmlns:a16="http://schemas.microsoft.com/office/drawing/2014/main" id="{1A4F6ED9-8FDD-4527-AE84-E5586B74A3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1659"/>
              <a:ext cx="7155" cy="3380"/>
              <a:chOff x="1824" y="1659"/>
              <a:chExt cx="7155" cy="3380"/>
            </a:xfrm>
          </p:grpSpPr>
          <p:sp>
            <p:nvSpPr>
              <p:cNvPr id="11" name="Rectangle 17">
                <a:extLst>
                  <a:ext uri="{FF2B5EF4-FFF2-40B4-BE49-F238E27FC236}">
                    <a16:creationId xmlns:a16="http://schemas.microsoft.com/office/drawing/2014/main" id="{6153C6ED-728C-4681-898E-960626A8A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759"/>
                <a:ext cx="526" cy="5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endParaRPr kumimoji="0" lang="en-US" altLang="zh-CN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" name="Rectangle 16">
                <a:extLst>
                  <a:ext uri="{FF2B5EF4-FFF2-40B4-BE49-F238E27FC236}">
                    <a16:creationId xmlns:a16="http://schemas.microsoft.com/office/drawing/2014/main" id="{FED09F69-5155-4B8D-8A82-EE25D18E1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3" y="3107"/>
                <a:ext cx="527" cy="5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Rectangle 15">
                <a:extLst>
                  <a:ext uri="{FF2B5EF4-FFF2-40B4-BE49-F238E27FC236}">
                    <a16:creationId xmlns:a16="http://schemas.microsoft.com/office/drawing/2014/main" id="{38B910BB-4ED0-4FA9-BA20-753891F68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4450"/>
                <a:ext cx="527" cy="5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endPara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A4276239-177C-4D44-8234-98A8F511B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3" y="3394"/>
                <a:ext cx="789" cy="5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69B4CE72-DC3A-4E88-ABA3-3CC55326A3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3418"/>
                <a:ext cx="1052" cy="5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P(E)</a:t>
                </a:r>
                <a:endParaRPr kumimoji="0" lang="en-US" altLang="zh-CN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Rectangle 12">
                <a:extLst>
                  <a:ext uri="{FF2B5EF4-FFF2-40B4-BE49-F238E27FC236}">
                    <a16:creationId xmlns:a16="http://schemas.microsoft.com/office/drawing/2014/main" id="{242BB74E-C89C-4B3C-A5D5-4399FE193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98" y="3379"/>
                <a:ext cx="1581" cy="5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P(</a:t>
                </a:r>
                <a:r>
                  <a:rPr kumimoji="0" lang="en-US" altLang="zh-CN" sz="24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E|E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7" name="Rectangle 11">
                <a:extLst>
                  <a:ext uri="{FF2B5EF4-FFF2-40B4-BE49-F238E27FC236}">
                    <a16:creationId xmlns:a16="http://schemas.microsoft.com/office/drawing/2014/main" id="{F2404091-8EC4-45AB-8D79-0DFC04900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782"/>
                <a:ext cx="1363" cy="5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C(</a:t>
                </a:r>
                <a:r>
                  <a:rPr kumimoji="0" lang="en-US" altLang="zh-CN" sz="24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E|E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grpSp>
            <p:nvGrpSpPr>
              <p:cNvPr id="18" name="Group 4">
                <a:extLst>
                  <a:ext uri="{FF2B5EF4-FFF2-40B4-BE49-F238E27FC236}">
                    <a16:creationId xmlns:a16="http://schemas.microsoft.com/office/drawing/2014/main" id="{59C63964-AD90-4D04-A9F7-3D5E2F9CA4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83" y="1659"/>
                <a:ext cx="4232" cy="3380"/>
                <a:chOff x="-144" y="0"/>
                <a:chExt cx="20144" cy="18138"/>
              </a:xfrm>
            </p:grpSpPr>
            <p:sp>
              <p:nvSpPr>
                <p:cNvPr id="19" name="Line 10">
                  <a:extLst>
                    <a:ext uri="{FF2B5EF4-FFF2-40B4-BE49-F238E27FC236}">
                      <a16:creationId xmlns:a16="http://schemas.microsoft.com/office/drawing/2014/main" id="{BD7EF64D-BDE3-420A-98AA-88854E1290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98" y="2103"/>
                  <a:ext cx="10003" cy="737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0" name="Line 9">
                  <a:extLst>
                    <a:ext uri="{FF2B5EF4-FFF2-40B4-BE49-F238E27FC236}">
                      <a16:creationId xmlns:a16="http://schemas.microsoft.com/office/drawing/2014/main" id="{97ACE383-3466-4F03-BB56-759BF0F44A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0" y="9470"/>
                  <a:ext cx="2505" cy="7373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2" name="Line 8">
                  <a:extLst>
                    <a:ext uri="{FF2B5EF4-FFF2-40B4-BE49-F238E27FC236}">
                      <a16:creationId xmlns:a16="http://schemas.microsoft.com/office/drawing/2014/main" id="{2FCB2981-C891-4E29-BFC1-163988AD8E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9470"/>
                  <a:ext cx="20000" cy="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3" name="Line 7">
                  <a:extLst>
                    <a:ext uri="{FF2B5EF4-FFF2-40B4-BE49-F238E27FC236}">
                      <a16:creationId xmlns:a16="http://schemas.microsoft.com/office/drawing/2014/main" id="{756B7FA2-1713-4E92-A17E-196BD8E139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-144" y="0"/>
                  <a:ext cx="144" cy="1813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triangl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4" name="Line 6">
                  <a:extLst>
                    <a:ext uri="{FF2B5EF4-FFF2-40B4-BE49-F238E27FC236}">
                      <a16:creationId xmlns:a16="http://schemas.microsoft.com/office/drawing/2014/main" id="{515D1013-5781-4A1A-AD73-865FDC175F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2103"/>
                  <a:ext cx="12501" cy="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5" name="Line 5">
                  <a:extLst>
                    <a:ext uri="{FF2B5EF4-FFF2-40B4-BE49-F238E27FC236}">
                      <a16:creationId xmlns:a16="http://schemas.microsoft.com/office/drawing/2014/main" id="{9F3FFA1F-690A-4BDB-AB1E-5E20624CBE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94" y="2103"/>
                  <a:ext cx="7" cy="737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40D934D2-74BF-4BD2-8C15-3821AA4B2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6" y="4917"/>
              <a:ext cx="6983" cy="5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图</a:t>
              </a: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6  </a:t>
              </a:r>
              <a:r>
                <a:rPr kumimoji="0" lang="zh-CN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函数</a:t>
              </a: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C(</a:t>
              </a:r>
              <a:r>
                <a:rPr kumimoji="0" lang="en-US" altLang="zh-CN" sz="20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E|E</a:t>
              </a: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kumimoji="0" lang="zh-CN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与</a:t>
              </a: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P(</a:t>
              </a:r>
              <a:r>
                <a:rPr kumimoji="0" lang="en-US" altLang="zh-CN" sz="20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E|E</a:t>
              </a: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kumimoji="0" lang="zh-CN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的对应关系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26" name="Rectangle 27">
            <a:extLst>
              <a:ext uri="{FF2B5EF4-FFF2-40B4-BE49-F238E27FC236}">
                <a16:creationId xmlns:a16="http://schemas.microsoft.com/office/drawing/2014/main" id="{B7821C93-CDEA-4EF4-B363-E9A78339D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342900" algn="l"/>
              </a:tabLst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C885EC4-97C8-4CC2-80DA-A0BE695D7079}"/>
                  </a:ext>
                </a:extLst>
              </p:cNvPr>
              <p:cNvSpPr txBox="1"/>
              <p:nvPr/>
            </p:nvSpPr>
            <p:spPr>
              <a:xfrm>
                <a:off x="5678886" y="2943717"/>
                <a:ext cx="6320870" cy="14797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5​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  <m:r>
                                              <a:rPr lang="zh-CN" altLang="en-US" sz="200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e>
                                        </m:d>
                                        <m:r>
                                          <a:rPr lang="zh-CN" altLang="en-US" sz="20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num>
                                  <m:den>
                                    <m:r>
                                      <a:rPr lang="zh-CN" altLang="en-US" sz="20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zh-CN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 </m:t>
                                </m:r>
                                <m:r>
                                  <a:rPr lang="zh-CN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当</m:t>
                                </m:r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zh-CN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zh-CN" altLang="en-US" sz="20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d>
                                <m:r>
                                  <a:rPr lang="zh-CN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5​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  <m:r>
                                              <a:rPr lang="zh-CN" altLang="en-US" sz="200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e>
                                        </m:d>
                                        <m:r>
                                          <a:rPr lang="zh-CN" altLang="en-US" sz="20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num>
                                  <m:den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zh-CN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 </m:t>
                                </m:r>
                                <m:r>
                                  <a:rPr lang="zh-CN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当</m:t>
                                </m:r>
                                <m:r>
                                  <a:rPr lang="zh-CN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zh-CN" altLang="en-US" sz="20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d>
                                <m:r>
                                  <a:rPr lang="zh-CN" altLang="en-US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C885EC4-97C8-4CC2-80DA-A0BE695D7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886" y="2943717"/>
                <a:ext cx="6320870" cy="14797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2B3F8384-B534-4906-B420-927DE1353D78}"/>
              </a:ext>
            </a:extLst>
          </p:cNvPr>
          <p:cNvSpPr txBox="1"/>
          <p:nvPr/>
        </p:nvSpPr>
        <p:spPr>
          <a:xfrm>
            <a:off x="5753906" y="2432191"/>
            <a:ext cx="6170830" cy="314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" indent="276225" algn="just">
              <a:lnSpc>
                <a:spcPts val="1560"/>
              </a:lnSpc>
            </a:pPr>
            <a:r>
              <a:rPr lang="zh-CN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与图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对应的解析表达式为：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7F05329-C5B5-4F64-AC68-DD916513734E}"/>
              </a:ext>
            </a:extLst>
          </p:cNvPr>
          <p:cNvSpPr txBox="1"/>
          <p:nvPr/>
        </p:nvSpPr>
        <p:spPr>
          <a:xfrm>
            <a:off x="5491752" y="4800700"/>
            <a:ext cx="6170830" cy="314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" algn="just">
              <a:lnSpc>
                <a:spcPts val="1560"/>
              </a:lnSpc>
            </a:pPr>
            <a:r>
              <a:rPr lang="zh-CN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C(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E|E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代替公式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(7)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P(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E|E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得到：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DF4B1A06-3691-4C22-A1E8-A61403B40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47" y="5479152"/>
            <a:ext cx="3856890" cy="1231044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A1C1B6B-6961-4C72-B059-2F64BB32C910}"/>
                  </a:ext>
                </a:extLst>
              </p:cNvPr>
              <p:cNvSpPr txBox="1"/>
              <p:nvPr/>
            </p:nvSpPr>
            <p:spPr>
              <a:xfrm>
                <a:off x="4342445" y="5268331"/>
                <a:ext cx="7958230" cy="1539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zh-CN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zh-CN" alt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e>
                                        <m:r>
                                          <a:rPr lang="zh-CN" altLang="en-US" sz="20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¬</m:t>
                                        </m:r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</m:d>
                                    <m:r>
                                      <a:rPr lang="zh-CN" altLang="en-US" sz="20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</m:d>
                                        <m:r>
                                          <a:rPr lang="zh-CN" altLang="en-US" sz="20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e>
                                            <m:r>
                                              <a:rPr lang="zh-CN" altLang="en-US" sz="200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¬</m:t>
                                            </m:r>
                                            <m:r>
                                              <a:rPr lang="zh-CN" alt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zh-CN" altLang="en-US" sz="20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zh-CN" alt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d>
                                              <m:dPr>
                                                <m:ctrlPr>
                                                  <a:rPr lang="zh-CN" altLang="en-US" sz="20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zh-CN" altLang="en-US" sz="20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𝐸</m:t>
                                                </m:r>
                                              </m:e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zh-CN" altLang="en-US" sz="20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zh-CN" altLang="en-US" sz="20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𝐸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zh-CN" altLang="en-US" sz="2000" i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′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zh-CN" altLang="en-US" sz="200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den>
                                        </m:f>
                                        <m:r>
                                          <a:rPr lang="zh-CN" altLang="en-US" sz="20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  <m:r>
                                      <a:rPr lang="zh-CN" altLang="en-US" sz="20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  </m:t>
                                    </m:r>
                                  </m:e>
                                  <m:e>
                                    <m:r>
                                      <a:rPr lang="zh-CN" altLang="en-US" sz="20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当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d>
                                      <m:dPr>
                                        <m:ctrlP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zh-CN" alt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p>
                                            <m:r>
                                              <a:rPr lang="zh-CN" altLang="en-US" sz="200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zh-CN" altLang="en-US" sz="20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≤0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</m:d>
                                    <m:r>
                                      <a:rPr lang="zh-CN" altLang="en-US" sz="20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</m:d>
                                        <m:r>
                                          <a:rPr lang="zh-CN" altLang="en-US" sz="20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zh-CN" altLang="en-US" sz="20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zh-CN" alt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zh-CN" altLang="en-US" sz="20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zh-CN" altLang="en-US" sz="20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𝐸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zh-CN" altLang="en-US" sz="2000" i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zh-CN" altLang="en-US" sz="20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den>
                                    </m:f>
                                    <m:r>
                                      <a:rPr lang="zh-CN" altLang="en-US" sz="20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   </m:t>
                                    </m:r>
                                  </m:e>
                                  <m:e>
                                    <m:r>
                                      <a:rPr lang="zh-CN" altLang="en-US" sz="20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 </m:t>
                                    </m:r>
                                    <m:r>
                                      <a:rPr lang="zh-CN" altLang="en-US" sz="20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当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d>
                                      <m:dPr>
                                        <m:ctrlP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zh-CN" alt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p>
                                            <m:r>
                                              <a:rPr lang="zh-CN" altLang="en-US" sz="200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zh-CN" altLang="en-US" sz="20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&gt;0 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(8)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A1C1B6B-6961-4C72-B059-2F64BB32C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445" y="5268331"/>
                <a:ext cx="7958230" cy="15395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893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确定性证据的不确定性处理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2474" y="1572406"/>
                <a:ext cx="11108203" cy="5039409"/>
              </a:xfrm>
            </p:spPr>
            <p:txBody>
              <a:bodyPr>
                <a:normAutofit fontScale="92500"/>
              </a:bodyPr>
              <a:lstStyle/>
              <a:p>
                <a:pPr algn="just">
                  <a:lnSpc>
                    <a:spcPct val="150000"/>
                  </a:lnSpc>
                  <a:buSzPts val="1600"/>
                  <a:buFont typeface="Wingdings" panose="05000000000000000000" pitchFamily="2" charset="2"/>
                  <a:buChar char="l"/>
                  <a:tabLst>
                    <a:tab pos="468630" algn="l"/>
                    <a:tab pos="3771900" algn="l"/>
                    <a:tab pos="4000500" algn="l"/>
                    <a:tab pos="4114800" algn="l"/>
                  </a:tabLst>
                </a:pPr>
                <a:r>
                  <a:rPr lang="zh-CN" altLang="zh-CN" sz="2400" b="1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规则的综合</a:t>
                </a:r>
                <a:endParaRPr lang="zh-CN" altLang="zh-CN" sz="24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2065" indent="0" algn="just">
                  <a:lnSpc>
                    <a:spcPct val="125000"/>
                  </a:lnSpc>
                  <a:buNone/>
                  <a:tabLst>
                    <a:tab pos="228600" algn="l"/>
                    <a:tab pos="342900" algn="l"/>
                  </a:tabLst>
                </a:pP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假定有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条</a:t>
                </a:r>
                <a:r>
                  <a:rPr lang="zh-CN" altLang="zh-CN" sz="2400" b="1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后件相同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的规则，</a:t>
                </a:r>
                <a:r>
                  <a:rPr lang="en-US" altLang="zh-CN" sz="2400" b="1" dirty="0" err="1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b="1" baseline="-25000" dirty="0" err="1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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b="1" dirty="0" err="1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b="1" baseline="-25000" dirty="0" err="1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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，…，</a:t>
                </a:r>
                <a:r>
                  <a:rPr lang="en-US" altLang="zh-CN" sz="2400" b="1" dirty="0" err="1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b="1" baseline="-25000" dirty="0" err="1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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，并假定对于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诸证据</a:t>
                </a:r>
                <a:r>
                  <a:rPr lang="en-US" altLang="zh-CN" sz="2400" b="1" dirty="0" err="1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b="1" baseline="-25000" dirty="0" err="1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b="1" dirty="0" err="1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b="1" baseline="-25000" dirty="0" err="1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，…，</a:t>
                </a:r>
                <a:r>
                  <a:rPr lang="en-US" altLang="zh-CN" sz="2400" b="1" dirty="0" err="1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b="1" baseline="-25000" dirty="0" err="1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zh-CN" sz="2400" b="1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统计独立的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b="1" dirty="0" err="1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b="1" baseline="-25000" dirty="0" err="1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b="1" dirty="0" err="1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b="1" baseline="-25000" dirty="0" err="1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，…，</a:t>
                </a:r>
                <a:r>
                  <a:rPr lang="en-US" altLang="zh-CN" sz="2400" b="1" dirty="0" err="1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b="1" baseline="-25000" dirty="0" err="1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分别是与</a:t>
                </a:r>
                <a:r>
                  <a:rPr lang="en-US" altLang="zh-CN" sz="2400" b="1" dirty="0" err="1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b="1" baseline="-25000" dirty="0" err="1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b="1" dirty="0" err="1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b="1" baseline="-25000" dirty="0" err="1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，…，</a:t>
                </a:r>
                <a:r>
                  <a:rPr lang="en-US" altLang="zh-CN" sz="2400" b="1" dirty="0" err="1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b="1" baseline="-25000" dirty="0" err="1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相关的所有证据（或曰观察），假定已知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2400" b="1" dirty="0" err="1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b="1" baseline="-25000" dirty="0" err="1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1" dirty="0" err="1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|E</a:t>
                </a:r>
                <a:r>
                  <a:rPr lang="en-US" altLang="zh-CN" sz="2400" b="1" baseline="-25000" dirty="0" err="1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，对</a:t>
                </a:r>
                <a:r>
                  <a:rPr lang="en-US" altLang="zh-CN" sz="2400" b="1" dirty="0" err="1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= 1 , 2 , 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, n  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，则我们有</a:t>
                </a:r>
                <a:endParaRPr lang="zh-CN" altLang="zh-CN" sz="24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2065" indent="0" algn="ctr">
                  <a:lnSpc>
                    <a:spcPct val="100000"/>
                  </a:lnSpc>
                  <a:buNone/>
                  <a:tabLst>
                    <a:tab pos="228600" algn="l"/>
                    <a:tab pos="342900" algn="l"/>
                  </a:tabLst>
                </a:pPr>
                <a:endParaRPr lang="en-US" altLang="zh-CN" sz="2600" b="1" i="1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2065" indent="0" algn="ctr">
                  <a:lnSpc>
                    <a:spcPct val="100000"/>
                  </a:lnSpc>
                  <a:buNone/>
                  <a:tabLst>
                    <a:tab pos="228600" algn="l"/>
                    <a:tab pos="342900" algn="l"/>
                  </a:tabLst>
                </a:pPr>
                <a14:m>
                  <m:oMath xmlns:m="http://schemas.openxmlformats.org/officeDocument/2006/math">
                    <m:r>
                      <a:rPr lang="en-US" altLang="zh-CN" sz="2600" b="1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sz="26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𝑯</m:t>
                        </m:r>
                        <m:r>
                          <a:rPr lang="en-US" altLang="zh-CN" sz="26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│</m:t>
                        </m:r>
                        <m:sSubSup>
                          <m:sSubSupPr>
                            <m:ctrlPr>
                              <a:rPr lang="en-US" altLang="zh-CN" sz="2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6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CN" sz="2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6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 &amp; </m:t>
                        </m:r>
                        <m:sSubSup>
                          <m:sSubSupPr>
                            <m:ctrlPr>
                              <a:rPr lang="en-US" altLang="zh-CN" sz="2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6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sz="2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6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 &amp;  </m:t>
                        </m:r>
                        <m:r>
                          <a:rPr lang="zh-CN" altLang="zh-CN" sz="2600" b="1" i="1">
                            <a:effectLst/>
                            <a:latin typeface="Cambria Math" panose="02040503050406030204" pitchFamily="18" charset="0"/>
                            <a:ea typeface="MS Gothic" panose="020B0609070205080204" pitchFamily="49" charset="-128"/>
                            <a:cs typeface="MS Gothic" panose="020B0609070205080204" pitchFamily="49" charset="-128"/>
                          </a:rPr>
                          <m:t>⋯</m:t>
                        </m:r>
                        <m:r>
                          <a:rPr lang="en-US" altLang="zh-CN" sz="26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 &amp; </m:t>
                        </m:r>
                        <m:sSubSup>
                          <m:sSubSupPr>
                            <m:ctrlPr>
                              <a:rPr lang="en-US" altLang="zh-CN" sz="2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6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altLang="zh-CN" sz="2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sz="2600" b="1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𝑶</m:t>
                        </m:r>
                        <m:d>
                          <m:dPr>
                            <m:ctrlPr>
                              <a:rPr lang="en-US" altLang="zh-CN" sz="2600" b="1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1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𝑯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zh-CN" sz="2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600" b="1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altLang="zh-CN" sz="2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sz="2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altLang="zh-CN" sz="26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𝑶</m:t>
                        </m:r>
                        <m:d>
                          <m:dPr>
                            <m:ctrlPr>
                              <a:rPr lang="en-US" altLang="zh-CN" sz="2600" b="1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1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𝑯</m:t>
                            </m:r>
                          </m:e>
                        </m:d>
                      </m:den>
                    </m:f>
                    <m:r>
                      <a:rPr lang="en-US" altLang="zh-CN" sz="26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×</m:t>
                    </m:r>
                    <m:f>
                      <m:fPr>
                        <m:ctrlPr>
                          <a:rPr lang="zh-CN" altLang="zh-CN" sz="2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𝑶</m:t>
                        </m:r>
                        <m:d>
                          <m:dPr>
                            <m:ctrlPr>
                              <a:rPr lang="en-US" altLang="zh-CN" sz="2600" b="1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1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𝑯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zh-CN" sz="2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600" b="1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altLang="zh-CN" sz="2600" b="1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zh-CN" sz="2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altLang="zh-CN" sz="26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𝑶</m:t>
                        </m:r>
                        <m:d>
                          <m:dPr>
                            <m:ctrlPr>
                              <a:rPr lang="en-US" altLang="zh-CN" sz="2600" b="1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1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𝑯</m:t>
                            </m:r>
                          </m:e>
                        </m:d>
                      </m:den>
                    </m:f>
                    <m:r>
                      <a:rPr lang="en-US" altLang="zh-CN" sz="26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×  </m:t>
                    </m:r>
                    <m:r>
                      <a:rPr lang="zh-CN" altLang="zh-CN" sz="2600" b="1" i="1">
                        <a:effectLst/>
                        <a:latin typeface="Cambria Math" panose="02040503050406030204" pitchFamily="18" charset="0"/>
                        <a:ea typeface="MS Gothic" panose="020B0609070205080204" pitchFamily="49" charset="-128"/>
                        <a:cs typeface="MS Gothic" panose="020B0609070205080204" pitchFamily="49" charset="-128"/>
                      </a:rPr>
                      <m:t>⋯</m:t>
                    </m:r>
                    <m:r>
                      <a:rPr lang="en-US" altLang="zh-CN" sz="26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  ×</m:t>
                    </m:r>
                    <m:f>
                      <m:fPr>
                        <m:ctrlPr>
                          <a:rPr lang="zh-CN" altLang="zh-CN" sz="2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𝑶</m:t>
                        </m:r>
                        <m:d>
                          <m:dPr>
                            <m:ctrlPr>
                              <a:rPr lang="en-US" altLang="zh-CN" sz="2600" b="1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1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𝑯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zh-CN" sz="2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600" b="1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altLang="zh-CN" sz="2600" b="1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sub>
                              <m:sup>
                                <m:r>
                                  <a:rPr lang="en-US" altLang="zh-CN" sz="2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altLang="zh-CN" sz="26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𝑶</m:t>
                        </m:r>
                        <m:d>
                          <m:dPr>
                            <m:ctrlPr>
                              <a:rPr lang="en-US" altLang="zh-CN" sz="2600" b="1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1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𝑯</m:t>
                            </m:r>
                          </m:e>
                        </m:d>
                      </m:den>
                    </m:f>
                    <m:r>
                      <a:rPr lang="en-US" altLang="zh-CN" sz="26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×</m:t>
                    </m:r>
                    <m:r>
                      <a:rPr lang="en-US" altLang="zh-CN" sz="26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sz="26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</m:d>
                    <m:r>
                      <a:rPr lang="en-US" altLang="zh-CN" sz="2600" b="1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   </m:t>
                    </m:r>
                    <m:r>
                      <a:rPr lang="en-US" altLang="zh-CN" sz="2600" b="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(9)</m:t>
                    </m:r>
                  </m:oMath>
                </a14:m>
                <a:r>
                  <a:rPr lang="en-US" altLang="zh-CN" sz="26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endParaRPr lang="zh-CN" altLang="zh-CN" sz="26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12065" indent="0" algn="just">
                  <a:lnSpc>
                    <a:spcPts val="1560"/>
                  </a:lnSpc>
                  <a:buNone/>
                  <a:tabLst>
                    <a:tab pos="228600" algn="l"/>
                    <a:tab pos="342900" algn="l"/>
                  </a:tabLst>
                </a:pPr>
                <a:endParaRPr lang="zh-CN" altLang="zh-CN" sz="1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indent="0" algn="just">
                  <a:lnSpc>
                    <a:spcPct val="150000"/>
                  </a:lnSpc>
                  <a:buSzPts val="1600"/>
                  <a:buNone/>
                  <a:tabLst>
                    <a:tab pos="468630" algn="l"/>
                    <a:tab pos="3771900" algn="l"/>
                    <a:tab pos="4000500" algn="l"/>
                    <a:tab pos="4114800" algn="l"/>
                  </a:tabLst>
                </a:pPr>
                <a:endParaRPr lang="zh-CN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474" y="1572406"/>
                <a:ext cx="11108203" cy="5039409"/>
              </a:xfrm>
              <a:blipFill>
                <a:blip r:embed="rId3"/>
                <a:stretch>
                  <a:fillRect l="-604" r="-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4">
            <a:extLst>
              <a:ext uri="{FF2B5EF4-FFF2-40B4-BE49-F238E27FC236}">
                <a16:creationId xmlns:a16="http://schemas.microsoft.com/office/drawing/2014/main" id="{7411E25B-F75F-46B0-8B60-103F51B43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18EFB74C-FAB6-46A5-9028-258F4A5FA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7110AEC0-6687-42FD-845C-CF4DDE8AB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" y="20558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BC72A983-C38F-473B-90C3-B01B3AC3E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" y="2513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830E702-074A-4879-AFDA-A6DD9485D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B7821C93-CDEA-4EF4-B363-E9A78339D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342900" algn="l"/>
              </a:tabLst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500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确定性证据的不确定性处理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2475" y="1572406"/>
                <a:ext cx="10614360" cy="5039409"/>
              </a:xfrm>
            </p:spPr>
            <p:txBody>
              <a:bodyPr>
                <a:normAutofit lnSpcReduction="10000"/>
              </a:bodyPr>
              <a:lstStyle/>
              <a:p>
                <a:pPr algn="just">
                  <a:lnSpc>
                    <a:spcPct val="150000"/>
                  </a:lnSpc>
                  <a:buSzPts val="1600"/>
                  <a:buFont typeface="Wingdings" panose="05000000000000000000" pitchFamily="2" charset="2"/>
                  <a:buChar char="l"/>
                  <a:tabLst>
                    <a:tab pos="468630" algn="l"/>
                    <a:tab pos="3771900" algn="l"/>
                    <a:tab pos="4000500" algn="l"/>
                    <a:tab pos="4114800" algn="l"/>
                  </a:tabLst>
                </a:pPr>
                <a:r>
                  <a:rPr lang="zh-CN" altLang="en-US" sz="2400" b="1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证据的逻辑运算</a:t>
                </a:r>
                <a:endParaRPr lang="zh-CN" altLang="zh-CN" sz="24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buSzPts val="1600"/>
                  <a:buFont typeface="Wingdings" panose="05000000000000000000" pitchFamily="2" charset="2"/>
                  <a:buChar char="ü"/>
                  <a:tabLst>
                    <a:tab pos="468630" algn="l"/>
                    <a:tab pos="3771900" algn="l"/>
                    <a:tab pos="4000500" algn="l"/>
                    <a:tab pos="4114800" algn="l"/>
                  </a:tabLst>
                </a:pPr>
                <a:r>
                  <a:rPr lang="zh-CN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证据的逻辑</a:t>
                </a:r>
                <a:r>
                  <a:rPr lang="zh-CN" altLang="zh-CN" sz="2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与</a:t>
                </a:r>
              </a:p>
              <a:p>
                <a:pPr marL="12065" indent="0" algn="just">
                  <a:lnSpc>
                    <a:spcPct val="125000"/>
                  </a:lnSpc>
                  <a:spcBef>
                    <a:spcPts val="600"/>
                  </a:spcBef>
                  <a:buNone/>
                  <a:tabLst>
                    <a:tab pos="228600" algn="l"/>
                    <a:tab pos="342900" algn="l"/>
                  </a:tabLst>
                </a:pPr>
                <a:r>
                  <a:rPr lang="en-US" altLang="zh-CN" sz="2600" b="1" dirty="0">
                    <a:effectLst/>
                    <a:highlight>
                      <a:srgbClr val="C0C0C0"/>
                    </a:highligh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IF </a:t>
                </a:r>
                <a:r>
                  <a:rPr lang="en-US" altLang="zh-CN" sz="2600" b="1" dirty="0" err="1">
                    <a:effectLst/>
                    <a:highlight>
                      <a:srgbClr val="C0C0C0"/>
                    </a:highligh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600" b="1" baseline="-25000" dirty="0" err="1">
                    <a:effectLst/>
                    <a:highlight>
                      <a:srgbClr val="C0C0C0"/>
                    </a:highligh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600" b="1" dirty="0">
                    <a:effectLst/>
                    <a:highlight>
                      <a:srgbClr val="C0C0C0"/>
                    </a:highligh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and </a:t>
                </a:r>
                <a:r>
                  <a:rPr lang="en-US" altLang="zh-CN" sz="2600" b="1" dirty="0" err="1">
                    <a:effectLst/>
                    <a:highlight>
                      <a:srgbClr val="C0C0C0"/>
                    </a:highligh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600" b="1" baseline="-25000" dirty="0" err="1">
                    <a:effectLst/>
                    <a:highlight>
                      <a:srgbClr val="C0C0C0"/>
                    </a:highligh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600" b="1" baseline="-25000" dirty="0">
                    <a:effectLst/>
                    <a:highlight>
                      <a:srgbClr val="C0C0C0"/>
                    </a:highligh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b="1" dirty="0">
                    <a:effectLst/>
                    <a:highlight>
                      <a:srgbClr val="C0C0C0"/>
                    </a:highligh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and </a:t>
                </a:r>
                <a:r>
                  <a:rPr lang="zh-CN" altLang="zh-CN" sz="2600" b="1" dirty="0">
                    <a:effectLst/>
                    <a:highlight>
                      <a:srgbClr val="C0C0C0"/>
                    </a:highligh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600" b="1" dirty="0">
                    <a:effectLst/>
                    <a:highlight>
                      <a:srgbClr val="C0C0C0"/>
                    </a:highligh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b="1" dirty="0" err="1">
                    <a:effectLst/>
                    <a:highlight>
                      <a:srgbClr val="C0C0C0"/>
                    </a:highligh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600" b="1" baseline="-25000" dirty="0" err="1">
                    <a:effectLst/>
                    <a:highlight>
                      <a:srgbClr val="C0C0C0"/>
                    </a:highligh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600" b="1" dirty="0">
                    <a:effectLst/>
                    <a:highlight>
                      <a:srgbClr val="C0C0C0"/>
                    </a:highligh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THEN H</a:t>
                </a:r>
                <a:r>
                  <a:rPr lang="zh-CN" altLang="zh-CN" sz="2600" b="1" dirty="0">
                    <a:effectLst/>
                    <a:highlight>
                      <a:srgbClr val="C0C0C0"/>
                    </a:highligh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26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使用独立性假设，由概率论得</a:t>
                </a:r>
                <a:endParaRPr lang="en-US" altLang="zh-CN" sz="2600" b="1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SzPts val="1600"/>
                  <a:buNone/>
                  <a:tabLst>
                    <a:tab pos="468630" algn="l"/>
                    <a:tab pos="3771900" algn="l"/>
                    <a:tab pos="4000500" algn="l"/>
                    <a:tab pos="4114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𝑷</m:t>
                      </m:r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𝑬</m:t>
                      </m:r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sSup>
                        <m:sSupPr>
                          <m:ctrlPr>
                            <a:rPr lang="zh-CN" altLang="zh-CN" sz="24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𝑬</m:t>
                          </m:r>
                        </m:e>
                        <m:sup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𝑷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∩…∩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𝒆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zh-CN" altLang="zh-CN" sz="24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24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zh-CN" altLang="zh-CN" sz="24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𝑬</m:t>
                              </m:r>
                            </m:e>
                            <m:sup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SzPts val="1600"/>
                  <a:buNone/>
                  <a:tabLst>
                    <a:tab pos="468630" algn="l"/>
                    <a:tab pos="3771900" algn="l"/>
                    <a:tab pos="4000500" algn="l"/>
                    <a:tab pos="4114800" algn="l"/>
                  </a:tabLst>
                </a:pP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尽管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上式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在理论上是正确的，但在实际问题中诸概率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4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4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sSup>
                      <m:sSupPr>
                        <m:ctrlPr>
                          <a:rPr lang="zh-CN" altLang="zh-CN" sz="24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p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4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并不是独立的，再者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zh-CN" altLang="zh-CN" sz="24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𝑷</m:t>
                        </m:r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24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CN" sz="2400" b="1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zh-CN" altLang="zh-CN" sz="24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𝑬</m:t>
                            </m:r>
                          </m:e>
                          <m:sup>
                            <m:r>
                              <a:rPr lang="en-US" altLang="zh-CN" sz="2400" b="1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通常远比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4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𝑬</m:t>
                    </m:r>
                    <m:r>
                      <a:rPr lang="en-US" altLang="zh-CN" sz="24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sSup>
                      <m:sSupPr>
                        <m:ctrlPr>
                          <a:rPr lang="zh-CN" altLang="zh-CN" sz="24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p>
                        <m:r>
                          <a:rPr lang="en-US" altLang="zh-CN" sz="24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4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小。该问题的一种近似解法是用</a:t>
                </a:r>
                <a:r>
                  <a:rPr lang="zh-CN" altLang="zh-CN" sz="2400" b="1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模糊逻辑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Fuzzy Logic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）来计算：</a:t>
                </a:r>
                <a:endParaRPr lang="en-US" altLang="zh-CN" sz="2400" b="1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𝑷</m:t>
                      </m:r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𝑬</m:t>
                      </m:r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</m:t>
                      </m:r>
                      <m:sSup>
                        <m:sSupPr>
                          <m:ctrlPr>
                            <a:rPr lang="zh-CN" altLang="zh-CN" sz="24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𝑬</m:t>
                          </m:r>
                        </m:e>
                        <m:sup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4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𝑷</m:t>
                      </m:r>
                      <m:d>
                        <m:dPr>
                          <m:ctrlP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 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𝒂𝒏𝒅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 </m:t>
                          </m:r>
                          <m:sSub>
                            <m:sSubPr>
                              <m:ctrlPr>
                                <a:rPr lang="zh-CN" altLang="zh-CN" sz="24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 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𝒂𝒏𝒅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 ⋯ 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𝒂𝒏𝒅</m:t>
                          </m:r>
                          <m:r>
                            <a:rPr lang="en-US" altLang="zh-CN" sz="2400" b="1" i="1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 </m:t>
                          </m:r>
                          <m:sSub>
                            <m:sSubPr>
                              <m:ctrlPr>
                                <a:rPr lang="zh-CN" altLang="zh-CN" sz="24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𝑬</m:t>
                              </m:r>
                            </m:e>
                            <m:sup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4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sz="24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𝒎𝒊𝒏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zh-CN" altLang="zh-CN" sz="24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𝑷</m:t>
                              </m:r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24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𝑬</m:t>
                              </m:r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′</m:t>
                              </m:r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),</m:t>
                              </m:r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 </m:t>
                              </m:r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𝑷</m:t>
                              </m:r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24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𝑬</m:t>
                              </m:r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′</m:t>
                              </m:r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),</m:t>
                              </m:r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 </m:t>
                              </m:r>
                              <m:r>
                                <a:rPr lang="zh-CN" altLang="zh-CN" sz="2400" b="1" i="1">
                                  <a:effectLst/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  <a:cs typeface="MS Gothic" panose="020B0609070205080204" pitchFamily="49" charset="-128"/>
                                </a:rPr>
                                <m:t>⋯</m:t>
                              </m:r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 </m:t>
                              </m:r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𝑷</m:t>
                              </m:r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24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𝑬</m:t>
                              </m:r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′</m:t>
                              </m:r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475" y="1572406"/>
                <a:ext cx="10614360" cy="5039409"/>
              </a:xfrm>
              <a:blipFill>
                <a:blip r:embed="rId3"/>
                <a:stretch>
                  <a:fillRect l="-919" r="-862" b="-1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4">
            <a:extLst>
              <a:ext uri="{FF2B5EF4-FFF2-40B4-BE49-F238E27FC236}">
                <a16:creationId xmlns:a16="http://schemas.microsoft.com/office/drawing/2014/main" id="{7411E25B-F75F-46B0-8B60-103F51B43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18EFB74C-FAB6-46A5-9028-258F4A5FA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7110AEC0-6687-42FD-845C-CF4DDE8AB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" y="20558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BC72A983-C38F-473B-90C3-B01B3AC3E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" y="2513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830E702-074A-4879-AFDA-A6DD9485D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B7821C93-CDEA-4EF4-B363-E9A78339D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342900" algn="l"/>
              </a:tabLst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103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确定性证据的不确定性处理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2475" y="1572406"/>
                <a:ext cx="10614360" cy="5039409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  <a:buSzPts val="1600"/>
                  <a:buFont typeface="Wingdings" panose="05000000000000000000" pitchFamily="2" charset="2"/>
                  <a:buChar char="l"/>
                  <a:tabLst>
                    <a:tab pos="468630" algn="l"/>
                    <a:tab pos="3771900" algn="l"/>
                    <a:tab pos="4000500" algn="l"/>
                    <a:tab pos="4114800" algn="l"/>
                  </a:tabLst>
                </a:pPr>
                <a:r>
                  <a:rPr lang="zh-CN" altLang="en-US" sz="2400" b="1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证据的逻辑运算</a:t>
                </a:r>
                <a:endParaRPr lang="zh-CN" altLang="zh-CN" sz="24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buSzPts val="1600"/>
                  <a:buFont typeface="Wingdings" panose="05000000000000000000" pitchFamily="2" charset="2"/>
                  <a:buChar char="ü"/>
                  <a:tabLst>
                    <a:tab pos="468630" algn="l"/>
                    <a:tab pos="3771900" algn="l"/>
                    <a:tab pos="4000500" algn="l"/>
                    <a:tab pos="4114800" algn="l"/>
                  </a:tabLst>
                </a:pPr>
                <a:r>
                  <a:rPr lang="zh-CN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证据的逻辑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或</a:t>
                </a:r>
                <a:endParaRPr lang="zh-CN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2065" indent="0" algn="just">
                  <a:lnSpc>
                    <a:spcPct val="125000"/>
                  </a:lnSpc>
                  <a:spcBef>
                    <a:spcPts val="600"/>
                  </a:spcBef>
                  <a:buNone/>
                  <a:tabLst>
                    <a:tab pos="228600" algn="l"/>
                    <a:tab pos="342900" algn="l"/>
                  </a:tabLst>
                </a:pPr>
                <a:r>
                  <a:rPr lang="en-US" altLang="zh-CN" sz="2600" b="1" dirty="0">
                    <a:effectLst/>
                    <a:highlight>
                      <a:srgbClr val="C0C0C0"/>
                    </a:highlight>
                    <a:latin typeface="Times New Roman" panose="02020603050405020304" pitchFamily="18" charset="0"/>
                    <a:ea typeface="宋体" panose="02010600030101010101" pitchFamily="2" charset="-122"/>
                  </a:rPr>
                  <a:t>IF </a:t>
                </a:r>
                <a:r>
                  <a:rPr lang="en-US" altLang="zh-CN" sz="2600" b="1" dirty="0" err="1">
                    <a:effectLst/>
                    <a:highlight>
                      <a:srgbClr val="C0C0C0"/>
                    </a:highlight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600" b="1" baseline="-25000" dirty="0" err="1">
                    <a:effectLst/>
                    <a:highlight>
                      <a:srgbClr val="C0C0C0"/>
                    </a:highlight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2600" b="1" dirty="0">
                    <a:effectLst/>
                    <a:highlight>
                      <a:srgbClr val="C0C0C0"/>
                    </a:highlight>
                    <a:latin typeface="Times New Roman" panose="02020603050405020304" pitchFamily="18" charset="0"/>
                    <a:ea typeface="宋体" panose="02010600030101010101" pitchFamily="2" charset="-122"/>
                  </a:rPr>
                  <a:t> or </a:t>
                </a:r>
                <a:r>
                  <a:rPr lang="en-US" altLang="zh-CN" sz="2600" b="1" dirty="0" err="1">
                    <a:effectLst/>
                    <a:highlight>
                      <a:srgbClr val="C0C0C0"/>
                    </a:highlight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600" b="1" baseline="-25000" dirty="0" err="1">
                    <a:effectLst/>
                    <a:highlight>
                      <a:srgbClr val="C0C0C0"/>
                    </a:highlight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600" b="1" baseline="-25000" dirty="0">
                    <a:effectLst/>
                    <a:highlight>
                      <a:srgbClr val="C0C0C0"/>
                    </a:highlight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600" b="1" dirty="0">
                    <a:effectLst/>
                    <a:highlight>
                      <a:srgbClr val="C0C0C0"/>
                    </a:highlight>
                    <a:latin typeface="Times New Roman" panose="02020603050405020304" pitchFamily="18" charset="0"/>
                    <a:ea typeface="宋体" panose="02010600030101010101" pitchFamily="2" charset="-122"/>
                  </a:rPr>
                  <a:t>or </a:t>
                </a:r>
                <a:r>
                  <a:rPr lang="zh-CN" altLang="zh-CN" sz="2600" b="1" dirty="0">
                    <a:effectLst/>
                    <a:highlight>
                      <a:srgbClr val="C0C0C0"/>
                    </a:highlight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600" b="1" dirty="0">
                    <a:effectLst/>
                    <a:highlight>
                      <a:srgbClr val="C0C0C0"/>
                    </a:highlight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600" b="1" dirty="0" err="1">
                    <a:effectLst/>
                    <a:highlight>
                      <a:srgbClr val="C0C0C0"/>
                    </a:highlight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600" b="1" baseline="-25000" dirty="0" err="1">
                    <a:effectLst/>
                    <a:highlight>
                      <a:srgbClr val="C0C0C0"/>
                    </a:highlight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600" b="1" dirty="0">
                    <a:effectLst/>
                    <a:highlight>
                      <a:srgbClr val="C0C0C0"/>
                    </a:highlight>
                    <a:latin typeface="Times New Roman" panose="02020603050405020304" pitchFamily="18" charset="0"/>
                    <a:ea typeface="宋体" panose="02010600030101010101" pitchFamily="2" charset="-122"/>
                  </a:rPr>
                  <a:t> THEN H</a:t>
                </a:r>
                <a:r>
                  <a:rPr lang="zh-CN" altLang="zh-CN" sz="2600" b="1" dirty="0">
                    <a:effectLst/>
                    <a:highlight>
                      <a:srgbClr val="C0C0C0"/>
                    </a:highligh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26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使用独立性假设，由概率论得</a:t>
                </a:r>
                <a:endParaRPr lang="en-US" altLang="zh-CN" sz="2600" b="1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SzPts val="1600"/>
                  <a:buNone/>
                  <a:tabLst>
                    <a:tab pos="468630" algn="l"/>
                    <a:tab pos="3771900" algn="l"/>
                    <a:tab pos="4000500" algn="l"/>
                    <a:tab pos="4114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400" b="1" i="1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𝑬</m:t>
                          </m:r>
                        </m:e>
                        <m:e>
                          <m:sSup>
                            <m:sSupPr>
                              <m:ctrlPr>
                                <a:rPr lang="zh-CN" altLang="zh-CN" sz="24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𝑬</m:t>
                              </m:r>
                            </m:e>
                            <m:sup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400" b="1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∪…∪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altLang="zh-CN" sz="24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∏"/>
                          <m:ctrlPr>
                            <a:rPr lang="zh-CN" altLang="zh-CN" sz="24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2400" b="1" i="1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zh-CN" altLang="zh-CN" sz="24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𝑬</m:t>
                                  </m:r>
                                </m:e>
                                <m:sup>
                                  <m:r>
                                    <a:rPr lang="en-US" altLang="zh-CN" sz="2400" b="1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400" b="1" i="1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SzPts val="1600"/>
                  <a:buNone/>
                  <a:tabLst>
                    <a:tab pos="468630" algn="l"/>
                    <a:tab pos="3771900" algn="l"/>
                    <a:tab pos="4000500" algn="l"/>
                    <a:tab pos="4114800" algn="l"/>
                  </a:tabLst>
                </a:pP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尽管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上式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在理论上是正确的，但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上式得到的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概率</a:t>
                </a:r>
                <a:r>
                  <a:rPr lang="zh-CN" altLang="en-US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过高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。该问题的一种近似解法是用</a:t>
                </a:r>
                <a:r>
                  <a:rPr lang="zh-CN" altLang="zh-CN" sz="2400" b="1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模糊逻辑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Fuzzy Logic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）来计算：</a:t>
                </a:r>
                <a:endParaRPr lang="en-US" altLang="zh-CN" sz="2400" b="1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𝑷</m:t>
                      </m:r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𝑬</m:t>
                      </m:r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</m:t>
                      </m:r>
                      <m:sSup>
                        <m:sSupPr>
                          <m:ctrlPr>
                            <a:rPr lang="zh-CN" altLang="zh-CN" sz="24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𝑬</m:t>
                          </m:r>
                        </m:e>
                        <m:sup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4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𝑷</m:t>
                      </m:r>
                      <m:d>
                        <m:dPr>
                          <m:ctrlP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 </m:t>
                          </m:r>
                          <m:r>
                            <a:rPr lang="en-US" altLang="zh-CN" sz="2400" b="1" i="1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𝒐𝒓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 </m:t>
                          </m:r>
                          <m:sSub>
                            <m:sSubPr>
                              <m:ctrlPr>
                                <a:rPr lang="zh-CN" altLang="zh-CN" sz="24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 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𝒐𝒓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 ⋯</m:t>
                          </m:r>
                          <m:r>
                            <a:rPr lang="en-US" altLang="zh-CN" sz="2400" b="1" i="1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 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𝒐𝒓</m:t>
                          </m:r>
                          <m:r>
                            <a:rPr lang="en-US" altLang="zh-CN" sz="24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 </m:t>
                          </m:r>
                          <m:sSub>
                            <m:sSubPr>
                              <m:ctrlPr>
                                <a:rPr lang="zh-CN" altLang="zh-CN" sz="24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𝑬</m:t>
                              </m:r>
                            </m:e>
                            <m:sup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4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sz="24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𝒎𝒂𝒙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zh-CN" altLang="zh-CN" sz="24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𝑷</m:t>
                              </m:r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24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𝑬</m:t>
                              </m:r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′</m:t>
                              </m:r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),</m:t>
                              </m:r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 </m:t>
                              </m:r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𝑷</m:t>
                              </m:r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24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𝑬</m:t>
                              </m:r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′</m:t>
                              </m:r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),</m:t>
                              </m:r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 </m:t>
                              </m:r>
                              <m:r>
                                <a:rPr lang="zh-CN" altLang="zh-CN" sz="2400" b="1" i="1">
                                  <a:effectLst/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  <a:cs typeface="MS Gothic" panose="020B0609070205080204" pitchFamily="49" charset="-128"/>
                                </a:rPr>
                                <m:t>⋯</m:t>
                              </m:r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 </m:t>
                              </m:r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𝑷</m:t>
                              </m:r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24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𝑬</m:t>
                              </m:r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′</m:t>
                              </m:r>
                              <m:r>
                                <a:rPr lang="en-US" altLang="zh-CN" sz="24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475" y="1572406"/>
                <a:ext cx="10614360" cy="5039409"/>
              </a:xfrm>
              <a:blipFill>
                <a:blip r:embed="rId3"/>
                <a:stretch>
                  <a:fillRect l="-919" r="-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4">
            <a:extLst>
              <a:ext uri="{FF2B5EF4-FFF2-40B4-BE49-F238E27FC236}">
                <a16:creationId xmlns:a16="http://schemas.microsoft.com/office/drawing/2014/main" id="{7411E25B-F75F-46B0-8B60-103F51B43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18EFB74C-FAB6-46A5-9028-258F4A5FA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BC72A983-C38F-473B-90C3-B01B3AC3E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" y="2513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830E702-074A-4879-AFDA-A6DD9485D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B7821C93-CDEA-4EF4-B363-E9A78339D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342900" algn="l"/>
              </a:tabLst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26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确定性证据的不确定性处理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2475" y="1572406"/>
                <a:ext cx="10614360" cy="5039409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  <a:buSzPts val="1600"/>
                  <a:buFont typeface="Wingdings" panose="05000000000000000000" pitchFamily="2" charset="2"/>
                  <a:buChar char="l"/>
                  <a:tabLst>
                    <a:tab pos="468630" algn="l"/>
                    <a:tab pos="3771900" algn="l"/>
                    <a:tab pos="4000500" algn="l"/>
                    <a:tab pos="4114800" algn="l"/>
                  </a:tabLst>
                </a:pPr>
                <a:r>
                  <a:rPr lang="zh-CN" altLang="en-US" sz="2400" b="1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证据的逻辑运算</a:t>
                </a:r>
                <a:endParaRPr lang="zh-CN" altLang="zh-CN" sz="24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buSzPts val="1600"/>
                  <a:buFont typeface="Wingdings" panose="05000000000000000000" pitchFamily="2" charset="2"/>
                  <a:buChar char="ü"/>
                  <a:tabLst>
                    <a:tab pos="468630" algn="l"/>
                    <a:tab pos="3771900" algn="l"/>
                    <a:tab pos="4000500" algn="l"/>
                    <a:tab pos="4114800" algn="l"/>
                  </a:tabLst>
                </a:pPr>
                <a:r>
                  <a:rPr lang="zh-CN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证据的逻辑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非</a:t>
                </a:r>
                <a:endParaRPr lang="zh-CN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2065" indent="0" algn="just">
                  <a:lnSpc>
                    <a:spcPct val="125000"/>
                  </a:lnSpc>
                  <a:spcBef>
                    <a:spcPts val="600"/>
                  </a:spcBef>
                  <a:buNone/>
                  <a:tabLst>
                    <a:tab pos="228600" algn="l"/>
                    <a:tab pos="3429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𝑷</m:t>
                      </m:r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(¬</m:t>
                      </m:r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𝑬</m:t>
                      </m:r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4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𝑬</m:t>
                      </m:r>
                      <m:r>
                        <a:rPr lang="en-US" altLang="zh-CN" sz="24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′</m:t>
                      </m:r>
                      <m:r>
                        <a:rPr lang="en-US" altLang="zh-CN" sz="24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altLang="zh-CN" sz="24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CN" sz="24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r>
                        <a:rPr lang="en-US" altLang="zh-CN" sz="24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𝑷</m:t>
                      </m:r>
                      <m:r>
                        <a:rPr lang="en-US" altLang="zh-CN" sz="24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𝑬</m:t>
                      </m:r>
                      <m:r>
                        <a:rPr lang="en-US" altLang="zh-CN" sz="24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4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𝑬</m:t>
                      </m:r>
                      <m:r>
                        <a:rPr lang="en-US" altLang="zh-CN" sz="24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′</m:t>
                      </m:r>
                      <m:r>
                        <a:rPr lang="en-US" altLang="zh-CN" sz="24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475" y="1572406"/>
                <a:ext cx="10614360" cy="5039409"/>
              </a:xfrm>
              <a:blipFill>
                <a:blip r:embed="rId3"/>
                <a:stretch>
                  <a:fillRect l="-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4">
            <a:extLst>
              <a:ext uri="{FF2B5EF4-FFF2-40B4-BE49-F238E27FC236}">
                <a16:creationId xmlns:a16="http://schemas.microsoft.com/office/drawing/2014/main" id="{7411E25B-F75F-46B0-8B60-103F51B43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18EFB74C-FAB6-46A5-9028-258F4A5FA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BC72A983-C38F-473B-90C3-B01B3AC3E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" y="2513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830E702-074A-4879-AFDA-A6DD9485D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B7821C93-CDEA-4EF4-B363-E9A78339D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342900" algn="l"/>
              </a:tabLst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9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背景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迄今为止，我们用概率作为理想系统中的</a:t>
            </a:r>
            <a:r>
              <a:rPr lang="zh-CN" altLang="en-US" sz="2400" b="1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可重复事件的度量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然而，人类是计算许多</a:t>
            </a:r>
            <a:r>
              <a:rPr lang="zh-CN" altLang="en-US" sz="2400" b="1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不可重复事件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（如医疗诊断、矿产勘探，在那里每一个患者和矿点都是唯一的）的专家。</a:t>
            </a:r>
            <a:endParaRPr lang="en-US" altLang="zh-CN" sz="2400" b="1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为了在这样一些领域建造专家系统，我们必须扩展仅涉及描述非真即假之命题的事件范围。例如，一个</a:t>
            </a:r>
            <a:r>
              <a:rPr lang="zh-CN" altLang="en-US" sz="2400" b="1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可能是，“一个患者浑身都是红斑点”，其相应的</a:t>
            </a:r>
            <a:r>
              <a:rPr lang="zh-CN" altLang="en-US" sz="2400" b="1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命题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是，“一个患者出麻疹”。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02351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确定性证据的不确定性处理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01" y="1385144"/>
            <a:ext cx="10614360" cy="503940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SzPts val="1600"/>
              <a:buFont typeface="Wingdings" panose="05000000000000000000" pitchFamily="2" charset="2"/>
              <a:buChar char="l"/>
              <a:tabLst>
                <a:tab pos="468630" algn="l"/>
                <a:tab pos="3771900" algn="l"/>
                <a:tab pos="4000500" algn="l"/>
                <a:tab pos="4114800" algn="l"/>
              </a:tabLst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例：斑状铜矿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PCDA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模型的部分推理网络，计算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HYPE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后验几率</a:t>
            </a:r>
            <a:endParaRPr lang="zh-CN" altLang="zh-CN" sz="24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411E25B-F75F-46B0-8B60-103F51B43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18EFB74C-FAB6-46A5-9028-258F4A5FA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BC72A983-C38F-473B-90C3-B01B3AC3E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" y="2513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830E702-074A-4879-AFDA-A6DD9485D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B7821C93-CDEA-4EF4-B363-E9A78339D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342900" algn="l"/>
              </a:tabLst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6320C2B0-8BA7-497B-BF9A-33602F01F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Group 1">
            <a:extLst>
              <a:ext uri="{FF2B5EF4-FFF2-40B4-BE49-F238E27FC236}">
                <a16:creationId xmlns:a16="http://schemas.microsoft.com/office/drawing/2014/main" id="{5178A8AD-51A9-4EE5-86D4-674B574A274F}"/>
              </a:ext>
            </a:extLst>
          </p:cNvPr>
          <p:cNvGrpSpPr>
            <a:grpSpLocks/>
          </p:cNvGrpSpPr>
          <p:nvPr/>
        </p:nvGrpSpPr>
        <p:grpSpPr bwMode="auto">
          <a:xfrm>
            <a:off x="153718" y="2055813"/>
            <a:ext cx="5753104" cy="4760566"/>
            <a:chOff x="1420" y="2775"/>
            <a:chExt cx="9061" cy="7496"/>
          </a:xfrm>
        </p:grpSpPr>
        <p:grpSp>
          <p:nvGrpSpPr>
            <p:cNvPr id="10" name="Group 7">
              <a:extLst>
                <a:ext uri="{FF2B5EF4-FFF2-40B4-BE49-F238E27FC236}">
                  <a16:creationId xmlns:a16="http://schemas.microsoft.com/office/drawing/2014/main" id="{F874100B-4EBB-4795-B89F-13A85DD7AD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0" y="2775"/>
              <a:ext cx="9038" cy="6620"/>
              <a:chOff x="1420" y="2775"/>
              <a:chExt cx="9038" cy="6620"/>
            </a:xfrm>
          </p:grpSpPr>
          <p:grpSp>
            <p:nvGrpSpPr>
              <p:cNvPr id="16" name="Group 9">
                <a:extLst>
                  <a:ext uri="{FF2B5EF4-FFF2-40B4-BE49-F238E27FC236}">
                    <a16:creationId xmlns:a16="http://schemas.microsoft.com/office/drawing/2014/main" id="{1784315A-519D-4EB0-9337-4BA3B3150C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20" y="2775"/>
                <a:ext cx="9038" cy="6620"/>
                <a:chOff x="1420" y="2775"/>
                <a:chExt cx="9038" cy="6620"/>
              </a:xfrm>
            </p:grpSpPr>
            <p:grpSp>
              <p:nvGrpSpPr>
                <p:cNvPr id="18" name="Group 11">
                  <a:extLst>
                    <a:ext uri="{FF2B5EF4-FFF2-40B4-BE49-F238E27FC236}">
                      <a16:creationId xmlns:a16="http://schemas.microsoft.com/office/drawing/2014/main" id="{4EB986A2-793F-4215-90FD-D458860265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20" y="2775"/>
                  <a:ext cx="9038" cy="6620"/>
                  <a:chOff x="1420" y="2775"/>
                  <a:chExt cx="9038" cy="6620"/>
                </a:xfrm>
              </p:grpSpPr>
              <p:grpSp>
                <p:nvGrpSpPr>
                  <p:cNvPr id="20" name="Group 13">
                    <a:extLst>
                      <a:ext uri="{FF2B5EF4-FFF2-40B4-BE49-F238E27FC236}">
                        <a16:creationId xmlns:a16="http://schemas.microsoft.com/office/drawing/2014/main" id="{78AD1532-17CD-406F-87BB-AEE54F22F8A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20" y="2775"/>
                    <a:ext cx="9038" cy="6620"/>
                    <a:chOff x="1420" y="2775"/>
                    <a:chExt cx="9038" cy="6620"/>
                  </a:xfrm>
                </p:grpSpPr>
                <p:sp>
                  <p:nvSpPr>
                    <p:cNvPr id="23" name="Rectangle 39">
                      <a:extLst>
                        <a:ext uri="{FF2B5EF4-FFF2-40B4-BE49-F238E27FC236}">
                          <a16:creationId xmlns:a16="http://schemas.microsoft.com/office/drawing/2014/main" id="{7383A657-65AE-436F-8196-61759FFD847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09" y="7274"/>
                      <a:ext cx="2114" cy="83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12700" tIns="12700" rIns="12700" bIns="1270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100,    10</a:t>
                      </a:r>
                      <a:r>
                        <a:rPr kumimoji="0" lang="en-US" altLang="zh-CN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p:txBody>
                </p:sp>
                <p:grpSp>
                  <p:nvGrpSpPr>
                    <p:cNvPr id="24" name="Group 14">
                      <a:extLst>
                        <a:ext uri="{FF2B5EF4-FFF2-40B4-BE49-F238E27FC236}">
                          <a16:creationId xmlns:a16="http://schemas.microsoft.com/office/drawing/2014/main" id="{47C6FB99-7DAD-4D03-BAA5-558F202589E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20" y="2775"/>
                      <a:ext cx="9038" cy="6620"/>
                      <a:chOff x="1420" y="2775"/>
                      <a:chExt cx="9038" cy="6620"/>
                    </a:xfrm>
                  </p:grpSpPr>
                  <p:sp>
                    <p:nvSpPr>
                      <p:cNvPr id="25" name="Rectangle 38">
                        <a:extLst>
                          <a:ext uri="{FF2B5EF4-FFF2-40B4-BE49-F238E27FC236}">
                            <a16:creationId xmlns:a16="http://schemas.microsoft.com/office/drawing/2014/main" id="{72633D3B-7DCC-4D60-8E46-0B045ACE4C6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0" y="7274"/>
                        <a:ext cx="1879" cy="83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12700" tIns="12700" rIns="12700" bIns="1270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kumimoji="0" lang="en-US" altLang="zh-CN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 2 ,        10</a:t>
                        </a:r>
                        <a:r>
                          <a:rPr kumimoji="0" lang="en-US" altLang="zh-CN" sz="1600" b="1" i="0" u="none" strike="noStrike" cap="none" normalizeH="0" baseline="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a:t></a:t>
                        </a:r>
                        <a:r>
                          <a:rPr kumimoji="0" lang="en-US" altLang="zh-CN" sz="1600" b="1" i="0" u="none" strike="noStrike" cap="none" normalizeH="0" baseline="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6  </a:t>
                        </a:r>
                        <a:endParaRPr kumimoji="0" lang="en-US" altLang="zh-CN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endParaRPr>
                      </a:p>
                    </p:txBody>
                  </p:sp>
                  <p:grpSp>
                    <p:nvGrpSpPr>
                      <p:cNvPr id="27" name="Group 15">
                        <a:extLst>
                          <a:ext uri="{FF2B5EF4-FFF2-40B4-BE49-F238E27FC236}">
                            <a16:creationId xmlns:a16="http://schemas.microsoft.com/office/drawing/2014/main" id="{49E6DC47-E2F7-49EA-838A-D7F0E5DA16D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65" y="2775"/>
                        <a:ext cx="8993" cy="6620"/>
                        <a:chOff x="1465" y="2775"/>
                        <a:chExt cx="8993" cy="6620"/>
                      </a:xfrm>
                    </p:grpSpPr>
                    <p:grpSp>
                      <p:nvGrpSpPr>
                        <p:cNvPr id="28" name="Group 17">
                          <a:extLst>
                            <a:ext uri="{FF2B5EF4-FFF2-40B4-BE49-F238E27FC236}">
                              <a16:creationId xmlns:a16="http://schemas.microsoft.com/office/drawing/2014/main" id="{1F2CAE43-E012-4C7D-B6C3-55C9634E3EB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465" y="2775"/>
                          <a:ext cx="8993" cy="6620"/>
                          <a:chOff x="1465" y="2775"/>
                          <a:chExt cx="8993" cy="6620"/>
                        </a:xfrm>
                      </p:grpSpPr>
                      <p:grpSp>
                        <p:nvGrpSpPr>
                          <p:cNvPr id="30" name="Group 19">
                            <a:extLst>
                              <a:ext uri="{FF2B5EF4-FFF2-40B4-BE49-F238E27FC236}">
                                <a16:creationId xmlns:a16="http://schemas.microsoft.com/office/drawing/2014/main" id="{B3A246F7-4B23-4CC0-9220-5B21FC4E3A0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465" y="2775"/>
                            <a:ext cx="8993" cy="6620"/>
                            <a:chOff x="1465" y="2775"/>
                            <a:chExt cx="8993" cy="6620"/>
                          </a:xfrm>
                        </p:grpSpPr>
                        <p:sp>
                          <p:nvSpPr>
                            <p:cNvPr id="32" name="Rectangle 37">
                              <a:extLst>
                                <a:ext uri="{FF2B5EF4-FFF2-40B4-BE49-F238E27FC236}">
                                  <a16:creationId xmlns:a16="http://schemas.microsoft.com/office/drawing/2014/main" id="{BF528058-D8A8-4016-8D01-F93D32AEFC0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9753" y="4909"/>
                              <a:ext cx="705" cy="563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1600" b="1" i="0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0.03</a:t>
                              </a:r>
                              <a:endParaRPr kumimoji="0" lang="en-US" altLang="zh-CN" sz="18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3" name="Rectangle 36">
                              <a:extLst>
                                <a:ext uri="{FF2B5EF4-FFF2-40B4-BE49-F238E27FC236}">
                                  <a16:creationId xmlns:a16="http://schemas.microsoft.com/office/drawing/2014/main" id="{B1A81A34-3ED8-421F-9F86-322CDA7E884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8196" y="3867"/>
                              <a:ext cx="1645" cy="835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1600" b="1" i="0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300 , 0.0001</a:t>
                              </a:r>
                              <a:endParaRPr kumimoji="0" lang="en-US" altLang="zh-CN" sz="18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34" name="Group 20">
                              <a:extLst>
                                <a:ext uri="{FF2B5EF4-FFF2-40B4-BE49-F238E27FC236}">
                                  <a16:creationId xmlns:a16="http://schemas.microsoft.com/office/drawing/2014/main" id="{F65714D5-F1C9-467E-8293-41FF5510E5DB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465" y="2775"/>
                              <a:ext cx="8860" cy="6620"/>
                              <a:chOff x="1465" y="2775"/>
                              <a:chExt cx="8860" cy="6620"/>
                            </a:xfrm>
                          </p:grpSpPr>
                          <p:sp>
                            <p:nvSpPr>
                              <p:cNvPr id="35" name="Rectangle 35">
                                <a:extLst>
                                  <a:ext uri="{FF2B5EF4-FFF2-40B4-BE49-F238E27FC236}">
                                    <a16:creationId xmlns:a16="http://schemas.microsoft.com/office/drawing/2014/main" id="{2CC6A5C1-15FB-4FCC-918E-03503707E17C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826" y="4262"/>
                                <a:ext cx="1175" cy="544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vert="horz" wrap="square" lIns="12700" tIns="12700" rIns="12700" bIns="1270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</a:pPr>
                                <a:r>
                                  <a:rPr kumimoji="0" lang="en-US" altLang="zh-CN" sz="1600" b="1" i="0" u="none" strike="noStrike" cap="none" normalizeH="0" baseline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a:t>65 , 0.01    </a:t>
                                </a:r>
                                <a:endParaRPr kumimoji="0" lang="en-US" altLang="zh-CN" sz="18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6" name="Rectangle 34">
                                <a:extLst>
                                  <a:ext uri="{FF2B5EF4-FFF2-40B4-BE49-F238E27FC236}">
                                    <a16:creationId xmlns:a16="http://schemas.microsoft.com/office/drawing/2014/main" id="{4795B17B-6005-485D-B21B-1D34A29C4E64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660" y="5079"/>
                                <a:ext cx="940" cy="488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vert="horz" wrap="square" lIns="12700" tIns="12700" rIns="12700" bIns="1270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</a:pPr>
                                <a:r>
                                  <a:rPr kumimoji="0" lang="en-US" altLang="zh-CN" sz="1600" b="1" i="0" u="none" strike="noStrike" cap="none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a:t>0.1</a:t>
                                </a:r>
                                <a:endParaRPr kumimoji="0" lang="en-US" altLang="zh-CN" sz="1800" b="0" i="0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Arial" panose="020B0604020202020204" pitchFamily="34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37" name="Group 21">
                                <a:extLst>
                                  <a:ext uri="{FF2B5EF4-FFF2-40B4-BE49-F238E27FC236}">
                                    <a16:creationId xmlns:a16="http://schemas.microsoft.com/office/drawing/2014/main" id="{7FDDBFEA-CFE0-4A75-B8DC-BA786AC098C0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465" y="2775"/>
                                <a:ext cx="8860" cy="6620"/>
                                <a:chOff x="1465" y="2775"/>
                                <a:chExt cx="8860" cy="6620"/>
                              </a:xfrm>
                            </p:grpSpPr>
                            <p:sp>
                              <p:nvSpPr>
                                <p:cNvPr id="38" name="Rectangle 33">
                                  <a:extLst>
                                    <a:ext uri="{FF2B5EF4-FFF2-40B4-BE49-F238E27FC236}">
                                      <a16:creationId xmlns:a16="http://schemas.microsoft.com/office/drawing/2014/main" id="{461D5D35-0F7C-4129-88C2-856CDE9C0A7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6825" y="2775"/>
                                  <a:ext cx="706" cy="534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12700" tIns="12700" rIns="12700" bIns="1270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</a:pPr>
                                  <a:r>
                                    <a:rPr kumimoji="0" lang="en-US" altLang="zh-CN" sz="1600" b="1" i="0" u="none" strike="noStrike" cap="none" normalizeH="0" baseline="0" dirty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0.01</a:t>
                                  </a:r>
                                  <a:endParaRPr kumimoji="0" lang="en-US" altLang="zh-CN" sz="1800" b="0" i="0" u="none" strike="noStrike" cap="none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Arial" panose="020B0604020202020204" pitchFamily="34" charset="0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39" name="Group 23">
                                  <a:extLst>
                                    <a:ext uri="{FF2B5EF4-FFF2-40B4-BE49-F238E27FC236}">
                                      <a16:creationId xmlns:a16="http://schemas.microsoft.com/office/drawing/2014/main" id="{58FA8B73-24D0-4C97-8D47-A7D1CE499FEA}"/>
                                    </a:ext>
                                  </a:extLst>
                                </p:cNvPr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1465" y="3225"/>
                                  <a:ext cx="8860" cy="6170"/>
                                  <a:chOff x="-2" y="0"/>
                                  <a:chExt cx="20003" cy="19999"/>
                                </a:xfrm>
                              </p:grpSpPr>
                              <p:sp>
                                <p:nvSpPr>
                                  <p:cNvPr id="41" name="Rectangle 32">
                                    <a:extLst>
                                      <a:ext uri="{FF2B5EF4-FFF2-40B4-BE49-F238E27FC236}">
                                        <a16:creationId xmlns:a16="http://schemas.microsoft.com/office/drawing/2014/main" id="{C3E37BD6-3CAD-4066-B484-B38BB6262C08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9786" y="0"/>
                                    <a:ext cx="4244" cy="5458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2" name="Rectangle 31">
                                    <a:extLst>
                                      <a:ext uri="{FF2B5EF4-FFF2-40B4-BE49-F238E27FC236}">
                                        <a16:creationId xmlns:a16="http://schemas.microsoft.com/office/drawing/2014/main" id="{8C44649E-630E-4560-8334-FA3CD0F5838C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4168" y="7271"/>
                                    <a:ext cx="4243" cy="454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4" name="Rectangle 30">
                                    <a:extLst>
                                      <a:ext uri="{FF2B5EF4-FFF2-40B4-BE49-F238E27FC236}">
                                        <a16:creationId xmlns:a16="http://schemas.microsoft.com/office/drawing/2014/main" id="{7D729AF6-6B3E-4E53-BA23-135E3C11672D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15759" y="6921"/>
                                    <a:ext cx="4242" cy="489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5" name="Rectangle 29">
                                    <a:extLst>
                                      <a:ext uri="{FF2B5EF4-FFF2-40B4-BE49-F238E27FC236}">
                                        <a16:creationId xmlns:a16="http://schemas.microsoft.com/office/drawing/2014/main" id="{D60F3DC2-46EC-47F6-B45E-E592126311F0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8338" y="15448"/>
                                    <a:ext cx="4243" cy="455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6" name="Rectangle 28">
                                    <a:extLst>
                                      <a:ext uri="{FF2B5EF4-FFF2-40B4-BE49-F238E27FC236}">
                                        <a16:creationId xmlns:a16="http://schemas.microsoft.com/office/drawing/2014/main" id="{181DD8EC-1362-42CD-ACE1-0193ADCB77AC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-2" y="15449"/>
                                    <a:ext cx="4245" cy="455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7" name="Line 27">
                                    <a:extLst>
                                      <a:ext uri="{FF2B5EF4-FFF2-40B4-BE49-F238E27FC236}">
                                        <a16:creationId xmlns:a16="http://schemas.microsoft.com/office/drawing/2014/main" id="{25A50825-81C9-49AE-A171-E17E681BB00E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V="1">
                                    <a:off x="457" y="10906"/>
                                    <a:ext cx="3714" cy="4549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 type="none" w="sm" len="sm"/>
                                    <a:tailEnd type="triangle" w="sm" len="sm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8" name="Line 26">
                                    <a:extLst>
                                      <a:ext uri="{FF2B5EF4-FFF2-40B4-BE49-F238E27FC236}">
                                        <a16:creationId xmlns:a16="http://schemas.microsoft.com/office/drawing/2014/main" id="{A2056981-A599-484A-9A2D-B3E96D165A7F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H="1" flipV="1">
                                    <a:off x="8408" y="10906"/>
                                    <a:ext cx="3714" cy="4549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 type="none" w="sm" len="sm"/>
                                    <a:tailEnd type="triangle" w="sm" len="sm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 dirty="0"/>
                                  </a:p>
                                </p:txBody>
                              </p:sp>
                              <p:sp>
                                <p:nvSpPr>
                                  <p:cNvPr id="49" name="Line 25">
                                    <a:extLst>
                                      <a:ext uri="{FF2B5EF4-FFF2-40B4-BE49-F238E27FC236}">
                                        <a16:creationId xmlns:a16="http://schemas.microsoft.com/office/drawing/2014/main" id="{3D73AAB4-360B-48B1-ACAD-CCD519C38D13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V="1">
                                    <a:off x="5546" y="2726"/>
                                    <a:ext cx="4242" cy="4549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 type="none" w="sm" len="sm"/>
                                    <a:tailEnd type="triangle" w="sm" len="sm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50" name="Line 24">
                                    <a:extLst>
                                      <a:ext uri="{FF2B5EF4-FFF2-40B4-BE49-F238E27FC236}">
                                        <a16:creationId xmlns:a16="http://schemas.microsoft.com/office/drawing/2014/main" id="{0BE8B662-491D-44A5-9356-C17876C28074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H="1" flipV="1">
                                    <a:off x="14061" y="2376"/>
                                    <a:ext cx="4774" cy="4550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 type="none" w="sm" len="sm"/>
                                    <a:tailEnd type="triangle" w="sm" len="sm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40" name="Rectangle 22">
                                  <a:extLst>
                                    <a:ext uri="{FF2B5EF4-FFF2-40B4-BE49-F238E27FC236}">
                                      <a16:creationId xmlns:a16="http://schemas.microsoft.com/office/drawing/2014/main" id="{7E410AF9-B2C4-4F74-9D1A-C6DDC50F4403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910" y="3354"/>
                                  <a:ext cx="1645" cy="1404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12700" tIns="12700" rIns="12700" bIns="1270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</a:pPr>
                                  <a:r>
                                    <a:rPr kumimoji="0" lang="zh-CN" altLang="zh-CN" sz="1600" b="1" i="0" u="none" strike="noStrike" cap="none" normalizeH="0" baseline="0" dirty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黑体" panose="02010609060101010101" pitchFamily="49" charset="-122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a:t>古生成区域环境</a:t>
                                  </a:r>
                                  <a:r>
                                    <a:rPr kumimoji="0" lang="en-US" altLang="zh-CN" sz="1600" b="1" i="0" u="none" strike="noStrike" cap="none" normalizeH="0" baseline="0" dirty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Times New Roman" panose="020206030504050203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a:t>HYPE</a:t>
                                  </a:r>
                                  <a:endParaRPr kumimoji="0" lang="en-US" altLang="zh-CN" sz="1800" b="0" i="0" u="none" strike="noStrike" cap="none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  <p:sp>
                        <p:nvSpPr>
                          <p:cNvPr id="31" name="Rectangle 18">
                            <a:extLst>
                              <a:ext uri="{FF2B5EF4-FFF2-40B4-BE49-F238E27FC236}">
                                <a16:creationId xmlns:a16="http://schemas.microsoft.com/office/drawing/2014/main" id="{A891F07B-EA6D-47EC-8473-7F9F727968A9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571" y="5545"/>
                            <a:ext cx="1599" cy="1124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vert="horz" wrap="square" lIns="12700" tIns="12700" rIns="12700" bIns="1270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zh-CN" altLang="zh-CN" sz="1600" b="1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黑体" panose="02010609060101010101" pitchFamily="49" charset="-122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a:t>火成岩侵入形</a:t>
                            </a:r>
                            <a:r>
                              <a:rPr kumimoji="0" lang="zh-CN" altLang="en-US" sz="1600" b="1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Times New Roman" panose="020206030504050203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a:t>   </a:t>
                            </a:r>
                            <a:r>
                              <a:rPr kumimoji="0" lang="en-US" altLang="zh-CN" sz="1600" b="1" i="0" u="none" strike="noStrike" cap="none" normalizeH="0" baseline="0" dirty="0" err="1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Times New Roman" panose="020206030504050203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a:t>SMIR</a:t>
                            </a:r>
                            <a:endParaRPr kumimoji="0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9" name="Rectangle 16">
                          <a:extLst>
                            <a:ext uri="{FF2B5EF4-FFF2-40B4-BE49-F238E27FC236}">
                              <a16:creationId xmlns:a16="http://schemas.microsoft.com/office/drawing/2014/main" id="{AD5A34E5-D9D4-4ADC-9304-A43E001EDFA6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437" y="5631"/>
                          <a:ext cx="1645" cy="112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12700" tIns="12700" rIns="12700" bIns="1270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zh-CN" sz="16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火成岩纹理</a:t>
                          </a:r>
                          <a:r>
                            <a:rPr kumimoji="0" lang="zh-CN" altLang="en-US" sz="16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kumimoji="0" lang="en-US" altLang="zh-CN" sz="16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STIR</a:t>
                          </a:r>
                          <a:endPara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</p:grpSp>
              <p:sp>
                <p:nvSpPr>
                  <p:cNvPr id="22" name="Rectangle 12">
                    <a:extLst>
                      <a:ext uri="{FF2B5EF4-FFF2-40B4-BE49-F238E27FC236}">
                        <a16:creationId xmlns:a16="http://schemas.microsoft.com/office/drawing/2014/main" id="{969DBE8F-AD11-4BD2-87C3-E7C0D66256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90" y="8155"/>
                    <a:ext cx="1645" cy="1123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700" tIns="12700" rIns="12700" bIns="12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晶粒大小合适</a:t>
                    </a:r>
                    <a:endParaRPr kumimoji="0" lang="zh-CN" altLang="zh-CN" sz="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   </a:t>
                    </a:r>
                    <a:r>
                      <a: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FMGS</a:t>
                    </a:r>
                    <a:endParaRPr kumimoji="0" lang="en-US" altLang="zh-CN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9" name="Rectangle 10">
                  <a:extLst>
                    <a:ext uri="{FF2B5EF4-FFF2-40B4-BE49-F238E27FC236}">
                      <a16:creationId xmlns:a16="http://schemas.microsoft.com/office/drawing/2014/main" id="{AD095E99-9412-4F05-9F43-1291E8D524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4" y="8155"/>
                  <a:ext cx="1645" cy="112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700" tIns="12700" rIns="12700" bIns="12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zh-CN" sz="1600" b="1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FMGS</a:t>
                  </a:r>
                  <a:r>
                    <a:rPr kumimoji="0" lang="en-US" altLang="zh-CN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 &amp; PT</a:t>
                  </a:r>
                  <a:endPara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7" name="AutoShape 8">
                <a:extLst>
                  <a:ext uri="{FF2B5EF4-FFF2-40B4-BE49-F238E27FC236}">
                    <a16:creationId xmlns:a16="http://schemas.microsoft.com/office/drawing/2014/main" id="{B35A0AD8-D571-4954-A129-693161D74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" y="8327"/>
                <a:ext cx="1487" cy="839"/>
              </a:xfrm>
              <a:prstGeom prst="callout2">
                <a:avLst>
                  <a:gd name="adj1" fmla="val 23838"/>
                  <a:gd name="adj2" fmla="val -8069"/>
                  <a:gd name="adj3" fmla="val 23838"/>
                  <a:gd name="adj4" fmla="val -64491"/>
                  <a:gd name="adj5" fmla="val 58727"/>
                  <a:gd name="adj6" fmla="val -125111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arrow" w="sm" len="sm"/>
              </a:ln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斑状晶体结构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1D0C0566-CCF7-47CB-A472-AEDBCA994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6" y="7048"/>
              <a:ext cx="1175" cy="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r>
                <a:rPr kumimoji="0" lang="en-US" altLang="zh-CN" sz="1600" b="1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</a:p>
          </p:txBody>
        </p:sp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8E8FFB62-5022-49CE-B118-23A8D4C892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9" y="8062"/>
              <a:ext cx="8039" cy="2209"/>
              <a:chOff x="2079" y="8062"/>
              <a:chExt cx="8039" cy="2209"/>
            </a:xfrm>
          </p:grpSpPr>
          <p:sp>
            <p:nvSpPr>
              <p:cNvPr id="13" name="AutoShape 5">
                <a:extLst>
                  <a:ext uri="{FF2B5EF4-FFF2-40B4-BE49-F238E27FC236}">
                    <a16:creationId xmlns:a16="http://schemas.microsoft.com/office/drawing/2014/main" id="{C7FB3C55-B3C3-4462-BEA5-4D565252D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7" y="8062"/>
                <a:ext cx="822" cy="1262"/>
              </a:xfrm>
              <a:prstGeom prst="callout2">
                <a:avLst>
                  <a:gd name="adj1" fmla="val 71509"/>
                  <a:gd name="adj2" fmla="val 119046"/>
                  <a:gd name="adj3" fmla="val 71509"/>
                  <a:gd name="adj4" fmla="val 135713"/>
                  <a:gd name="adj5" fmla="val 38176"/>
                  <a:gd name="adj6" fmla="val 185713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arrow" w="sm" len="sm"/>
              </a:ln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晶粒大小合适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Rectangle 4">
                <a:extLst>
                  <a:ext uri="{FF2B5EF4-FFF2-40B4-BE49-F238E27FC236}">
                    <a16:creationId xmlns:a16="http://schemas.microsoft.com/office/drawing/2014/main" id="{490FE62E-4CD6-478E-AD1D-579082F97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9" y="9428"/>
                <a:ext cx="4181" cy="8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kumimoji="0" lang="en-US" altLang="zh-CN" sz="1600" b="1" i="0" u="none" strike="noStrike" cap="none" normalizeH="0" baseline="-3000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                        </a:t>
                </a:r>
                <a:r>
                  <a:rPr kumimoji="0" lang="en-US" altLang="zh-CN" sz="16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E</a:t>
                </a:r>
                <a:r>
                  <a:rPr kumimoji="0" lang="en-US" altLang="zh-CN" sz="1600" b="1" i="0" u="none" strike="noStrike" cap="none" normalizeH="0" baseline="-3000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</a:p>
            </p:txBody>
          </p:sp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6B107201-7101-4DC7-9131-B1EDDC38F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0" y="9649"/>
                <a:ext cx="3558" cy="60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图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  </a:t>
                </a:r>
                <a:r>
                  <a:rPr kumimoji="0" lang="en-US" altLang="zh-CN" sz="16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PCDA</a:t>
                </a:r>
                <a:r>
                  <a:rPr kumimoji="0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推理网</a:t>
                </a: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4AC4CB2-ACB9-4B3D-9AF3-034BDCEA4848}"/>
                  </a:ext>
                </a:extLst>
              </p:cNvPr>
              <p:cNvSpPr txBox="1"/>
              <p:nvPr/>
            </p:nvSpPr>
            <p:spPr>
              <a:xfrm>
                <a:off x="6290413" y="2143224"/>
                <a:ext cx="2415618" cy="1015663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dirty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000" b="0" i="1" dirty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𝑆𝑇𝐼𝑅</m:t>
                          </m:r>
                        </m:e>
                      </m:d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=0.1  </m:t>
                      </m:r>
                    </m:oMath>
                  </m:oMathPara>
                </a14:m>
                <a:endParaRPr lang="en-US" altLang="zh-CN" sz="2000" b="0" i="1" dirty="0">
                  <a:effectLst/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dirty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000" b="0" i="1" dirty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𝐻𝑌𝑃𝐸</m:t>
                          </m:r>
                        </m:e>
                      </m:d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=0.01 </m:t>
                      </m:r>
                    </m:oMath>
                  </m:oMathPara>
                </a14:m>
                <a:endParaRPr lang="en-US" altLang="zh-CN" sz="2000" b="0" i="1" dirty="0">
                  <a:effectLst/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000" b="0" i="1" dirty="0" err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𝑆𝑀𝐼𝑅</m:t>
                      </m:r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 = 0.03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4AC4CB2-ACB9-4B3D-9AF3-034BDCEA4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413" y="2143224"/>
                <a:ext cx="2415618" cy="1015663"/>
              </a:xfrm>
              <a:prstGeom prst="rect">
                <a:avLst/>
              </a:prstGeom>
              <a:blipFill>
                <a:blip r:embed="rId3"/>
                <a:stretch>
                  <a:fillRect b="-4142"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C24DD76-5522-4E9F-BBE8-8EAD06943695}"/>
                  </a:ext>
                </a:extLst>
              </p:cNvPr>
              <p:cNvSpPr txBox="1"/>
              <p:nvPr/>
            </p:nvSpPr>
            <p:spPr>
              <a:xfrm>
                <a:off x="8870152" y="2143224"/>
                <a:ext cx="2811804" cy="1015663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𝐶</m:t>
                      </m:r>
                      <m:d>
                        <m:dPr>
                          <m:ctrlPr>
                            <a:rPr lang="en-US" altLang="zh-CN" sz="2000" b="0" i="1" dirty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000" b="0" i="1" dirty="0" err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𝐹𝑀𝐺𝑆</m:t>
                          </m:r>
                        </m:e>
                        <m:e>
                          <m:r>
                            <a:rPr lang="en-US" altLang="zh-CN" sz="2000" b="0" i="1" dirty="0" err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𝐸</m:t>
                          </m:r>
                          <m:r>
                            <a:rPr lang="en-US" altLang="zh-CN" sz="2000" b="0" i="1" baseline="-25000" dirty="0" err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  <m:r>
                            <a:rPr lang="en-US" altLang="zh-CN" sz="2000" b="0" i="1" dirty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</m:t>
                          </m:r>
                        </m:e>
                      </m:d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=3</m:t>
                      </m:r>
                    </m:oMath>
                  </m:oMathPara>
                </a14:m>
                <a:endParaRPr lang="en-US" altLang="zh-CN" sz="2000" b="0" i="1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𝐶</m:t>
                      </m:r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000" b="0" i="1" dirty="0" err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𝐹𝑀𝐺𝑆</m:t>
                      </m:r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&amp; </m:t>
                      </m:r>
                      <m:r>
                        <a:rPr lang="en-US" altLang="zh-CN" sz="2000" b="0" i="1" dirty="0" err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𝑃𝑇</m:t>
                      </m:r>
                      <m:r>
                        <a:rPr lang="en-US" altLang="zh-CN" sz="2000" b="0" i="1" dirty="0" err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</m:t>
                      </m:r>
                      <m:r>
                        <a:rPr lang="en-US" altLang="zh-CN" sz="2000" b="0" i="1" dirty="0" err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</m:t>
                      </m:r>
                      <m:r>
                        <a:rPr lang="en-US" altLang="zh-CN" sz="2000" b="0" i="1" baseline="-25000" dirty="0" err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2</m:t>
                      </m:r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</m:t>
                      </m:r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)=1</m:t>
                      </m:r>
                    </m:oMath>
                  </m:oMathPara>
                </a14:m>
                <a:endParaRPr lang="en-US" altLang="zh-CN" sz="2000" b="0" i="1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𝐶</m:t>
                      </m:r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000" b="0" i="1" dirty="0" err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𝑆𝑀𝐼𝑅</m:t>
                      </m:r>
                      <m:r>
                        <a:rPr lang="en-US" altLang="zh-CN" sz="2000" b="0" i="1" dirty="0" err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</m:t>
                      </m:r>
                      <m:r>
                        <a:rPr lang="en-US" altLang="zh-CN" sz="2000" b="0" i="1" dirty="0" err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</m:t>
                      </m:r>
                      <m:r>
                        <a:rPr lang="en-US" altLang="zh-CN" sz="2000" b="0" i="1" baseline="-25000" dirty="0" err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3</m:t>
                      </m:r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</m:t>
                      </m:r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  <m:r>
                        <a:rPr lang="en-US" altLang="zh-CN" sz="2000" b="0" i="1" dirty="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</m:t>
                      </m:r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2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C24DD76-5522-4E9F-BBE8-8EAD06943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152" y="2143224"/>
                <a:ext cx="2811804" cy="1015663"/>
              </a:xfrm>
              <a:prstGeom prst="rect">
                <a:avLst/>
              </a:prstGeom>
              <a:blipFill>
                <a:blip r:embed="rId4"/>
                <a:stretch>
                  <a:fillRect b="-4142"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748A9AC7-0B1A-4143-8885-38210B6808FE}"/>
                  </a:ext>
                </a:extLst>
              </p:cNvPr>
              <p:cNvSpPr txBox="1"/>
              <p:nvPr/>
            </p:nvSpPr>
            <p:spPr>
              <a:xfrm>
                <a:off x="6309662" y="3553163"/>
                <a:ext cx="2662064" cy="1015663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2000" b="0" i="1">
                    <a:effectLst/>
                    <a:latin typeface="Cambria Math" panose="02040503050406030204" pitchFamily="18" charset="0"/>
                    <a:ea typeface="宋体" panose="02010600030101010101" pitchFamily="2" charset="-122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𝑆𝑇𝐼𝑅</m:t>
                          </m:r>
                        </m:e>
                      </m:d>
                      <m:r>
                        <a:rPr lang="en-US" altLang="zh-CN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111111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𝐻𝑌𝑃𝐸</m:t>
                      </m:r>
                      <m:r>
                        <a:rPr lang="en-US" altLang="zh-CN" b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010101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𝑆𝑀𝐼𝑅</m:t>
                      </m:r>
                      <m:r>
                        <a:rPr lang="en-US" altLang="zh-CN" b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030928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748A9AC7-0B1A-4143-8885-38210B68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662" y="3553163"/>
                <a:ext cx="2662064" cy="1015663"/>
              </a:xfrm>
              <a:prstGeom prst="rect">
                <a:avLst/>
              </a:prstGeom>
              <a:blipFill>
                <a:blip r:embed="rId5"/>
                <a:stretch>
                  <a:fillRect b="-5325"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箭头: 下 59">
            <a:extLst>
              <a:ext uri="{FF2B5EF4-FFF2-40B4-BE49-F238E27FC236}">
                <a16:creationId xmlns:a16="http://schemas.microsoft.com/office/drawing/2014/main" id="{E9343017-34E6-4378-A410-CD0FE90125FD}"/>
              </a:ext>
            </a:extLst>
          </p:cNvPr>
          <p:cNvSpPr/>
          <p:nvPr/>
        </p:nvSpPr>
        <p:spPr>
          <a:xfrm>
            <a:off x="7416068" y="3258012"/>
            <a:ext cx="258005" cy="2706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B726286-DA0F-4422-9E83-0E12829F5F3E}"/>
                  </a:ext>
                </a:extLst>
              </p:cNvPr>
              <p:cNvSpPr txBox="1"/>
              <p:nvPr/>
            </p:nvSpPr>
            <p:spPr>
              <a:xfrm>
                <a:off x="6356361" y="4731554"/>
                <a:ext cx="5366026" cy="1980286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  <a:prstDash val="dashDot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000" b="1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步骤：</a:t>
                </a:r>
                <a:endParaRPr lang="en-US" altLang="zh-CN" sz="20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zh-CN" sz="2000" b="1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求后验几率</a:t>
                </a:r>
                <a:r>
                  <a:rPr lang="zh-CN" altLang="en-US" sz="2000" b="1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0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𝑆𝑇𝐼𝑅</m:t>
                        </m:r>
                      </m:e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  <m:r>
                          <a:rPr lang="en-US" altLang="zh-CN" sz="2000" b="0" i="1" baseline="-250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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𝑆𝑇𝐼𝑅</m:t>
                        </m:r>
                      </m:e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  <m:r>
                          <a:rPr lang="en-US" altLang="zh-CN" sz="2000" b="0" i="1" baseline="-250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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𝐻𝑌𝑃𝐸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𝐸</m:t>
                    </m:r>
                    <m:r>
                      <a:rPr lang="en-US" altLang="zh-CN" sz="2000" b="0" i="1" baseline="-250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3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 </m:t>
                    </m:r>
                  </m:oMath>
                </a14:m>
                <a:endParaRPr lang="en-US" altLang="zh-CN" sz="20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zh-CN" altLang="zh-CN" sz="2000" b="1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求后验几率：</a:t>
                </a:r>
                <a:endParaRPr lang="en-US" altLang="zh-CN" sz="20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</a:t>
                </a:r>
                <a:r>
                  <a:rPr lang="en-US" altLang="zh-CN" sz="2000" b="1" dirty="0"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𝑂</m:t>
                    </m:r>
                    <m:r>
                      <a:rPr lang="en-US" altLang="zh-CN" sz="2000" i="1" dirty="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i="1" dirty="0" err="1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𝐻𝑌𝑃𝐸</m:t>
                    </m:r>
                    <m:r>
                      <a:rPr lang="en-US" altLang="zh-CN" sz="2000" i="1" dirty="0" err="1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r>
                      <a:rPr lang="en-US" altLang="zh-CN" sz="2000" i="1" dirty="0" err="1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𝐸</m:t>
                    </m:r>
                    <m:r>
                      <a:rPr lang="en-US" altLang="zh-CN" sz="2000" i="1" baseline="-25000" dirty="0" err="1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sz="2000" i="1" dirty="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sym typeface="Symbol" panose="05050102010706020507" pitchFamily="18" charset="2"/>
                      </a:rPr>
                      <m:t></m:t>
                    </m:r>
                    <m:r>
                      <a:rPr lang="en-US" altLang="zh-CN" sz="2000" i="1" dirty="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&amp; </m:t>
                    </m:r>
                    <m:r>
                      <a:rPr lang="en-US" altLang="zh-CN" sz="2000" i="1" dirty="0" err="1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𝐸</m:t>
                    </m:r>
                    <m:r>
                      <a:rPr lang="en-US" altLang="zh-CN" sz="2000" i="1" baseline="-25000" dirty="0" err="1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</m:t>
                    </m:r>
                    <m:r>
                      <a:rPr lang="en-US" altLang="zh-CN" sz="2000" i="1" dirty="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sym typeface="Symbol" panose="05050102010706020507" pitchFamily="18" charset="2"/>
                      </a:rPr>
                      <m:t>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&amp; 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𝐸</m:t>
                    </m:r>
                    <m:r>
                      <a:rPr lang="en-US" altLang="zh-CN" sz="2000" b="0" i="1" baseline="-2500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3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Symbol" panose="05050102010706020507" pitchFamily="18" charset="2"/>
                      </a:rPr>
                      <m:t></m:t>
                    </m:r>
                    <m:r>
                      <a:rPr lang="en-US" altLang="zh-CN" sz="2000" i="1" dirty="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endParaRPr lang="en-US" altLang="zh-CN" sz="2000" b="0" i="1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B726286-DA0F-4422-9E83-0E12829F5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361" y="4731554"/>
                <a:ext cx="5366026" cy="1980286"/>
              </a:xfrm>
              <a:prstGeom prst="rect">
                <a:avLst/>
              </a:prstGeom>
              <a:blipFill>
                <a:blip r:embed="rId6"/>
                <a:stretch>
                  <a:fillRect l="-1133" b="-2134"/>
                </a:stretch>
              </a:blipFill>
              <a:ln w="19050">
                <a:solidFill>
                  <a:srgbClr val="7030A0"/>
                </a:solidFill>
                <a:prstDash val="dash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BEABED91-E03E-43B1-884F-80DCE98C1BE0}"/>
              </a:ext>
            </a:extLst>
          </p:cNvPr>
          <p:cNvSpPr txBox="1"/>
          <p:nvPr/>
        </p:nvSpPr>
        <p:spPr>
          <a:xfrm>
            <a:off x="841306" y="6411301"/>
            <a:ext cx="46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3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83F4F6E-C0B9-4190-894A-612EB8681B01}"/>
              </a:ext>
            </a:extLst>
          </p:cNvPr>
          <p:cNvSpPr txBox="1"/>
          <p:nvPr/>
        </p:nvSpPr>
        <p:spPr>
          <a:xfrm>
            <a:off x="3141077" y="6428170"/>
            <a:ext cx="46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1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FC5A3D4-B6F1-4840-B29C-47BFC901C48A}"/>
              </a:ext>
            </a:extLst>
          </p:cNvPr>
          <p:cNvSpPr txBox="1"/>
          <p:nvPr/>
        </p:nvSpPr>
        <p:spPr>
          <a:xfrm>
            <a:off x="5500466" y="4835562"/>
            <a:ext cx="46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-2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37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确定性证据的不确定性处理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01" y="1385144"/>
            <a:ext cx="10614360" cy="503940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SzPts val="1600"/>
              <a:buFont typeface="Wingdings" panose="05000000000000000000" pitchFamily="2" charset="2"/>
              <a:buChar char="l"/>
              <a:tabLst>
                <a:tab pos="468630" algn="l"/>
                <a:tab pos="3771900" algn="l"/>
                <a:tab pos="4000500" algn="l"/>
                <a:tab pos="4114800" algn="l"/>
              </a:tabLst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例：斑状铜矿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PCDA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模型的部分推理网络，计算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HYPE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后验几率</a:t>
            </a:r>
            <a:endParaRPr lang="zh-CN" altLang="zh-CN" sz="24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411E25B-F75F-46B0-8B60-103F51B43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18EFB74C-FAB6-46A5-9028-258F4A5FA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BC72A983-C38F-473B-90C3-B01B3AC3E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" y="2513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830E702-074A-4879-AFDA-A6DD9485D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B7821C93-CDEA-4EF4-B363-E9A78339D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342900" algn="l"/>
              </a:tabLst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6320C2B0-8BA7-497B-BF9A-33602F01F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Group 1">
            <a:extLst>
              <a:ext uri="{FF2B5EF4-FFF2-40B4-BE49-F238E27FC236}">
                <a16:creationId xmlns:a16="http://schemas.microsoft.com/office/drawing/2014/main" id="{5178A8AD-51A9-4EE5-86D4-674B574A274F}"/>
              </a:ext>
            </a:extLst>
          </p:cNvPr>
          <p:cNvGrpSpPr>
            <a:grpSpLocks/>
          </p:cNvGrpSpPr>
          <p:nvPr/>
        </p:nvGrpSpPr>
        <p:grpSpPr bwMode="auto">
          <a:xfrm>
            <a:off x="58162" y="2001059"/>
            <a:ext cx="5597977" cy="4618758"/>
            <a:chOff x="1420" y="2775"/>
            <a:chExt cx="9061" cy="7496"/>
          </a:xfrm>
        </p:grpSpPr>
        <p:grpSp>
          <p:nvGrpSpPr>
            <p:cNvPr id="10" name="Group 7">
              <a:extLst>
                <a:ext uri="{FF2B5EF4-FFF2-40B4-BE49-F238E27FC236}">
                  <a16:creationId xmlns:a16="http://schemas.microsoft.com/office/drawing/2014/main" id="{F874100B-4EBB-4795-B89F-13A85DD7AD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0" y="2775"/>
              <a:ext cx="9038" cy="6620"/>
              <a:chOff x="1420" y="2775"/>
              <a:chExt cx="9038" cy="6620"/>
            </a:xfrm>
          </p:grpSpPr>
          <p:grpSp>
            <p:nvGrpSpPr>
              <p:cNvPr id="16" name="Group 9">
                <a:extLst>
                  <a:ext uri="{FF2B5EF4-FFF2-40B4-BE49-F238E27FC236}">
                    <a16:creationId xmlns:a16="http://schemas.microsoft.com/office/drawing/2014/main" id="{1784315A-519D-4EB0-9337-4BA3B3150C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20" y="2775"/>
                <a:ext cx="9038" cy="6620"/>
                <a:chOff x="1420" y="2775"/>
                <a:chExt cx="9038" cy="6620"/>
              </a:xfrm>
            </p:grpSpPr>
            <p:grpSp>
              <p:nvGrpSpPr>
                <p:cNvPr id="18" name="Group 11">
                  <a:extLst>
                    <a:ext uri="{FF2B5EF4-FFF2-40B4-BE49-F238E27FC236}">
                      <a16:creationId xmlns:a16="http://schemas.microsoft.com/office/drawing/2014/main" id="{4EB986A2-793F-4215-90FD-D458860265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20" y="2775"/>
                  <a:ext cx="9038" cy="6620"/>
                  <a:chOff x="1420" y="2775"/>
                  <a:chExt cx="9038" cy="6620"/>
                </a:xfrm>
              </p:grpSpPr>
              <p:grpSp>
                <p:nvGrpSpPr>
                  <p:cNvPr id="20" name="Group 13">
                    <a:extLst>
                      <a:ext uri="{FF2B5EF4-FFF2-40B4-BE49-F238E27FC236}">
                        <a16:creationId xmlns:a16="http://schemas.microsoft.com/office/drawing/2014/main" id="{78AD1532-17CD-406F-87BB-AEE54F22F8A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20" y="2775"/>
                    <a:ext cx="9038" cy="6620"/>
                    <a:chOff x="1420" y="2775"/>
                    <a:chExt cx="9038" cy="6620"/>
                  </a:xfrm>
                </p:grpSpPr>
                <p:sp>
                  <p:nvSpPr>
                    <p:cNvPr id="23" name="Rectangle 39">
                      <a:extLst>
                        <a:ext uri="{FF2B5EF4-FFF2-40B4-BE49-F238E27FC236}">
                          <a16:creationId xmlns:a16="http://schemas.microsoft.com/office/drawing/2014/main" id="{7383A657-65AE-436F-8196-61759FFD847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09" y="7274"/>
                      <a:ext cx="2114" cy="83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12700" tIns="12700" rIns="12700" bIns="1270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100,    10</a:t>
                      </a:r>
                      <a:r>
                        <a:rPr kumimoji="0" lang="en-US" altLang="zh-CN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p:txBody>
                </p:sp>
                <p:grpSp>
                  <p:nvGrpSpPr>
                    <p:cNvPr id="24" name="Group 14">
                      <a:extLst>
                        <a:ext uri="{FF2B5EF4-FFF2-40B4-BE49-F238E27FC236}">
                          <a16:creationId xmlns:a16="http://schemas.microsoft.com/office/drawing/2014/main" id="{47C6FB99-7DAD-4D03-BAA5-558F202589E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20" y="2775"/>
                      <a:ext cx="9038" cy="6620"/>
                      <a:chOff x="1420" y="2775"/>
                      <a:chExt cx="9038" cy="6620"/>
                    </a:xfrm>
                  </p:grpSpPr>
                  <p:sp>
                    <p:nvSpPr>
                      <p:cNvPr id="25" name="Rectangle 38">
                        <a:extLst>
                          <a:ext uri="{FF2B5EF4-FFF2-40B4-BE49-F238E27FC236}">
                            <a16:creationId xmlns:a16="http://schemas.microsoft.com/office/drawing/2014/main" id="{72633D3B-7DCC-4D60-8E46-0B045ACE4C6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0" y="7274"/>
                        <a:ext cx="1879" cy="83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12700" tIns="12700" rIns="12700" bIns="1270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kumimoji="0" lang="en-US" altLang="zh-CN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 2 ,        10</a:t>
                        </a:r>
                        <a:r>
                          <a:rPr kumimoji="0" lang="en-US" altLang="zh-CN" sz="1600" b="1" i="0" u="none" strike="noStrike" cap="none" normalizeH="0" baseline="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a:t></a:t>
                        </a:r>
                        <a:r>
                          <a:rPr kumimoji="0" lang="en-US" altLang="zh-CN" sz="1600" b="1" i="0" u="none" strike="noStrike" cap="none" normalizeH="0" baseline="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6  </a:t>
                        </a:r>
                        <a:endParaRPr kumimoji="0" lang="en-US" altLang="zh-CN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endParaRPr>
                      </a:p>
                    </p:txBody>
                  </p:sp>
                  <p:grpSp>
                    <p:nvGrpSpPr>
                      <p:cNvPr id="27" name="Group 15">
                        <a:extLst>
                          <a:ext uri="{FF2B5EF4-FFF2-40B4-BE49-F238E27FC236}">
                            <a16:creationId xmlns:a16="http://schemas.microsoft.com/office/drawing/2014/main" id="{49E6DC47-E2F7-49EA-838A-D7F0E5DA16D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65" y="2775"/>
                        <a:ext cx="8993" cy="6620"/>
                        <a:chOff x="1465" y="2775"/>
                        <a:chExt cx="8993" cy="6620"/>
                      </a:xfrm>
                    </p:grpSpPr>
                    <p:grpSp>
                      <p:nvGrpSpPr>
                        <p:cNvPr id="28" name="Group 17">
                          <a:extLst>
                            <a:ext uri="{FF2B5EF4-FFF2-40B4-BE49-F238E27FC236}">
                              <a16:creationId xmlns:a16="http://schemas.microsoft.com/office/drawing/2014/main" id="{1F2CAE43-E012-4C7D-B6C3-55C9634E3EB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465" y="2775"/>
                          <a:ext cx="8993" cy="6620"/>
                          <a:chOff x="1465" y="2775"/>
                          <a:chExt cx="8993" cy="6620"/>
                        </a:xfrm>
                      </p:grpSpPr>
                      <p:grpSp>
                        <p:nvGrpSpPr>
                          <p:cNvPr id="30" name="Group 19">
                            <a:extLst>
                              <a:ext uri="{FF2B5EF4-FFF2-40B4-BE49-F238E27FC236}">
                                <a16:creationId xmlns:a16="http://schemas.microsoft.com/office/drawing/2014/main" id="{B3A246F7-4B23-4CC0-9220-5B21FC4E3A0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465" y="2775"/>
                            <a:ext cx="8993" cy="6620"/>
                            <a:chOff x="1465" y="2775"/>
                            <a:chExt cx="8993" cy="6620"/>
                          </a:xfrm>
                        </p:grpSpPr>
                        <p:sp>
                          <p:nvSpPr>
                            <p:cNvPr id="32" name="Rectangle 37">
                              <a:extLst>
                                <a:ext uri="{FF2B5EF4-FFF2-40B4-BE49-F238E27FC236}">
                                  <a16:creationId xmlns:a16="http://schemas.microsoft.com/office/drawing/2014/main" id="{BF528058-D8A8-4016-8D01-F93D32AEFC0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9753" y="4909"/>
                              <a:ext cx="705" cy="563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1600" b="1" i="0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0.03</a:t>
                              </a:r>
                              <a:endParaRPr kumimoji="0" lang="en-US" altLang="zh-CN" sz="18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3" name="Rectangle 36">
                              <a:extLst>
                                <a:ext uri="{FF2B5EF4-FFF2-40B4-BE49-F238E27FC236}">
                                  <a16:creationId xmlns:a16="http://schemas.microsoft.com/office/drawing/2014/main" id="{B1A81A34-3ED8-421F-9F86-322CDA7E884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8196" y="3867"/>
                              <a:ext cx="1645" cy="835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1600" b="1" i="0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300 , 0.0001</a:t>
                              </a:r>
                              <a:endParaRPr kumimoji="0" lang="en-US" altLang="zh-CN" sz="18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34" name="Group 20">
                              <a:extLst>
                                <a:ext uri="{FF2B5EF4-FFF2-40B4-BE49-F238E27FC236}">
                                  <a16:creationId xmlns:a16="http://schemas.microsoft.com/office/drawing/2014/main" id="{F65714D5-F1C9-467E-8293-41FF5510E5DB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465" y="2775"/>
                              <a:ext cx="8860" cy="6620"/>
                              <a:chOff x="1465" y="2775"/>
                              <a:chExt cx="8860" cy="6620"/>
                            </a:xfrm>
                          </p:grpSpPr>
                          <p:sp>
                            <p:nvSpPr>
                              <p:cNvPr id="35" name="Rectangle 35">
                                <a:extLst>
                                  <a:ext uri="{FF2B5EF4-FFF2-40B4-BE49-F238E27FC236}">
                                    <a16:creationId xmlns:a16="http://schemas.microsoft.com/office/drawing/2014/main" id="{2CC6A5C1-15FB-4FCC-918E-03503707E17C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826" y="4262"/>
                                <a:ext cx="1175" cy="544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vert="horz" wrap="square" lIns="12700" tIns="12700" rIns="12700" bIns="1270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</a:pPr>
                                <a:r>
                                  <a:rPr kumimoji="0" lang="en-US" altLang="zh-CN" sz="1600" b="1" i="0" u="none" strike="noStrike" cap="none" normalizeH="0" baseline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a:t>65 , 0.01    </a:t>
                                </a:r>
                                <a:endParaRPr kumimoji="0" lang="en-US" altLang="zh-CN" sz="18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6" name="Rectangle 34">
                                <a:extLst>
                                  <a:ext uri="{FF2B5EF4-FFF2-40B4-BE49-F238E27FC236}">
                                    <a16:creationId xmlns:a16="http://schemas.microsoft.com/office/drawing/2014/main" id="{4795B17B-6005-485D-B21B-1D34A29C4E64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660" y="5079"/>
                                <a:ext cx="940" cy="488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vert="horz" wrap="square" lIns="12700" tIns="12700" rIns="12700" bIns="1270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</a:pPr>
                                <a:r>
                                  <a:rPr kumimoji="0" lang="en-US" altLang="zh-CN" sz="1600" b="1" i="0" u="none" strike="noStrike" cap="none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a:t>0.1</a:t>
                                </a:r>
                                <a:endParaRPr kumimoji="0" lang="en-US" altLang="zh-CN" sz="1800" b="0" i="0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Arial" panose="020B0604020202020204" pitchFamily="34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37" name="Group 21">
                                <a:extLst>
                                  <a:ext uri="{FF2B5EF4-FFF2-40B4-BE49-F238E27FC236}">
                                    <a16:creationId xmlns:a16="http://schemas.microsoft.com/office/drawing/2014/main" id="{7FDDBFEA-CFE0-4A75-B8DC-BA786AC098C0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465" y="2775"/>
                                <a:ext cx="8860" cy="6620"/>
                                <a:chOff x="1465" y="2775"/>
                                <a:chExt cx="8860" cy="6620"/>
                              </a:xfrm>
                            </p:grpSpPr>
                            <p:sp>
                              <p:nvSpPr>
                                <p:cNvPr id="38" name="Rectangle 33">
                                  <a:extLst>
                                    <a:ext uri="{FF2B5EF4-FFF2-40B4-BE49-F238E27FC236}">
                                      <a16:creationId xmlns:a16="http://schemas.microsoft.com/office/drawing/2014/main" id="{461D5D35-0F7C-4129-88C2-856CDE9C0A7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6825" y="2775"/>
                                  <a:ext cx="706" cy="534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12700" tIns="12700" rIns="12700" bIns="1270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</a:pPr>
                                  <a:r>
                                    <a:rPr kumimoji="0" lang="en-US" altLang="zh-CN" sz="1600" b="1" i="0" u="none" strike="noStrike" cap="none" normalizeH="0" baseline="0" dirty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0.01</a:t>
                                  </a:r>
                                  <a:endParaRPr kumimoji="0" lang="en-US" altLang="zh-CN" sz="1800" b="0" i="0" u="none" strike="noStrike" cap="none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Arial" panose="020B0604020202020204" pitchFamily="34" charset="0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39" name="Group 23">
                                  <a:extLst>
                                    <a:ext uri="{FF2B5EF4-FFF2-40B4-BE49-F238E27FC236}">
                                      <a16:creationId xmlns:a16="http://schemas.microsoft.com/office/drawing/2014/main" id="{58FA8B73-24D0-4C97-8D47-A7D1CE499FEA}"/>
                                    </a:ext>
                                  </a:extLst>
                                </p:cNvPr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1465" y="3225"/>
                                  <a:ext cx="8860" cy="6170"/>
                                  <a:chOff x="-2" y="0"/>
                                  <a:chExt cx="20003" cy="19999"/>
                                </a:xfrm>
                              </p:grpSpPr>
                              <p:sp>
                                <p:nvSpPr>
                                  <p:cNvPr id="41" name="Rectangle 32">
                                    <a:extLst>
                                      <a:ext uri="{FF2B5EF4-FFF2-40B4-BE49-F238E27FC236}">
                                        <a16:creationId xmlns:a16="http://schemas.microsoft.com/office/drawing/2014/main" id="{C3E37BD6-3CAD-4066-B484-B38BB6262C08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9786" y="0"/>
                                    <a:ext cx="4244" cy="5458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2" name="Rectangle 31">
                                    <a:extLst>
                                      <a:ext uri="{FF2B5EF4-FFF2-40B4-BE49-F238E27FC236}">
                                        <a16:creationId xmlns:a16="http://schemas.microsoft.com/office/drawing/2014/main" id="{8C44649E-630E-4560-8334-FA3CD0F5838C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4168" y="7271"/>
                                    <a:ext cx="4243" cy="454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4" name="Rectangle 30">
                                    <a:extLst>
                                      <a:ext uri="{FF2B5EF4-FFF2-40B4-BE49-F238E27FC236}">
                                        <a16:creationId xmlns:a16="http://schemas.microsoft.com/office/drawing/2014/main" id="{7D729AF6-6B3E-4E53-BA23-135E3C11672D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15759" y="6921"/>
                                    <a:ext cx="4242" cy="489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5" name="Rectangle 29">
                                    <a:extLst>
                                      <a:ext uri="{FF2B5EF4-FFF2-40B4-BE49-F238E27FC236}">
                                        <a16:creationId xmlns:a16="http://schemas.microsoft.com/office/drawing/2014/main" id="{D60F3DC2-46EC-47F6-B45E-E592126311F0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8338" y="15448"/>
                                    <a:ext cx="4243" cy="455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6" name="Rectangle 28">
                                    <a:extLst>
                                      <a:ext uri="{FF2B5EF4-FFF2-40B4-BE49-F238E27FC236}">
                                        <a16:creationId xmlns:a16="http://schemas.microsoft.com/office/drawing/2014/main" id="{181DD8EC-1362-42CD-ACE1-0193ADCB77AC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-2" y="15449"/>
                                    <a:ext cx="4245" cy="455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7" name="Line 27">
                                    <a:extLst>
                                      <a:ext uri="{FF2B5EF4-FFF2-40B4-BE49-F238E27FC236}">
                                        <a16:creationId xmlns:a16="http://schemas.microsoft.com/office/drawing/2014/main" id="{25A50825-81C9-49AE-A171-E17E681BB00E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V="1">
                                    <a:off x="457" y="10906"/>
                                    <a:ext cx="3714" cy="4549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 type="none" w="sm" len="sm"/>
                                    <a:tailEnd type="triangle" w="sm" len="sm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8" name="Line 26">
                                    <a:extLst>
                                      <a:ext uri="{FF2B5EF4-FFF2-40B4-BE49-F238E27FC236}">
                                        <a16:creationId xmlns:a16="http://schemas.microsoft.com/office/drawing/2014/main" id="{A2056981-A599-484A-9A2D-B3E96D165A7F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H="1" flipV="1">
                                    <a:off x="8408" y="10906"/>
                                    <a:ext cx="3714" cy="4549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 type="none" w="sm" len="sm"/>
                                    <a:tailEnd type="triangle" w="sm" len="sm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 dirty="0"/>
                                  </a:p>
                                </p:txBody>
                              </p:sp>
                              <p:sp>
                                <p:nvSpPr>
                                  <p:cNvPr id="49" name="Line 25">
                                    <a:extLst>
                                      <a:ext uri="{FF2B5EF4-FFF2-40B4-BE49-F238E27FC236}">
                                        <a16:creationId xmlns:a16="http://schemas.microsoft.com/office/drawing/2014/main" id="{3D73AAB4-360B-48B1-ACAD-CCD519C38D13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V="1">
                                    <a:off x="5546" y="2726"/>
                                    <a:ext cx="4242" cy="4549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 type="none" w="sm" len="sm"/>
                                    <a:tailEnd type="triangle" w="sm" len="sm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50" name="Line 24">
                                    <a:extLst>
                                      <a:ext uri="{FF2B5EF4-FFF2-40B4-BE49-F238E27FC236}">
                                        <a16:creationId xmlns:a16="http://schemas.microsoft.com/office/drawing/2014/main" id="{0BE8B662-491D-44A5-9356-C17876C28074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H="1" flipV="1">
                                    <a:off x="14061" y="2376"/>
                                    <a:ext cx="4774" cy="4550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 type="none" w="sm" len="sm"/>
                                    <a:tailEnd type="triangle" w="sm" len="sm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40" name="Rectangle 22">
                                  <a:extLst>
                                    <a:ext uri="{FF2B5EF4-FFF2-40B4-BE49-F238E27FC236}">
                                      <a16:creationId xmlns:a16="http://schemas.microsoft.com/office/drawing/2014/main" id="{7E410AF9-B2C4-4F74-9D1A-C6DDC50F4403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910" y="3354"/>
                                  <a:ext cx="1645" cy="1404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12700" tIns="12700" rIns="12700" bIns="1270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</a:pPr>
                                  <a:r>
                                    <a:rPr kumimoji="0" lang="zh-CN" altLang="zh-CN" sz="1600" b="1" i="0" u="none" strike="noStrike" cap="none" normalizeH="0" baseline="0" dirty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黑体" panose="02010609060101010101" pitchFamily="49" charset="-122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a:t>古生成区域环境</a:t>
                                  </a:r>
                                  <a:r>
                                    <a:rPr kumimoji="0" lang="en-US" altLang="zh-CN" sz="1600" b="1" i="0" u="none" strike="noStrike" cap="none" normalizeH="0" baseline="0" dirty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Times New Roman" panose="020206030504050203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a:t>HYPE</a:t>
                                  </a:r>
                                  <a:endParaRPr kumimoji="0" lang="en-US" altLang="zh-CN" sz="1800" b="0" i="0" u="none" strike="noStrike" cap="none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  <p:sp>
                        <p:nvSpPr>
                          <p:cNvPr id="31" name="Rectangle 18">
                            <a:extLst>
                              <a:ext uri="{FF2B5EF4-FFF2-40B4-BE49-F238E27FC236}">
                                <a16:creationId xmlns:a16="http://schemas.microsoft.com/office/drawing/2014/main" id="{A891F07B-EA6D-47EC-8473-7F9F727968A9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571" y="5545"/>
                            <a:ext cx="1599" cy="1124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vert="horz" wrap="square" lIns="12700" tIns="12700" rIns="12700" bIns="1270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zh-CN" altLang="zh-CN" sz="1600" b="1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黑体" panose="02010609060101010101" pitchFamily="49" charset="-122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a:t>火成岩侵入形</a:t>
                            </a:r>
                            <a:r>
                              <a:rPr kumimoji="0" lang="zh-CN" altLang="en-US" sz="1600" b="1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Times New Roman" panose="020206030504050203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a:t>   </a:t>
                            </a:r>
                            <a:r>
                              <a:rPr kumimoji="0" lang="en-US" altLang="zh-CN" sz="1600" b="1" i="0" u="none" strike="noStrike" cap="none" normalizeH="0" baseline="0" dirty="0" err="1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Times New Roman" panose="020206030504050203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a:t>SMIR</a:t>
                            </a:r>
                            <a:endParaRPr kumimoji="0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9" name="Rectangle 16">
                          <a:extLst>
                            <a:ext uri="{FF2B5EF4-FFF2-40B4-BE49-F238E27FC236}">
                              <a16:creationId xmlns:a16="http://schemas.microsoft.com/office/drawing/2014/main" id="{AD5A34E5-D9D4-4ADC-9304-A43E001EDFA6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437" y="5631"/>
                          <a:ext cx="1645" cy="112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12700" tIns="12700" rIns="12700" bIns="1270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zh-CN" sz="16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火成岩纹理</a:t>
                          </a:r>
                          <a:r>
                            <a:rPr kumimoji="0" lang="zh-CN" altLang="en-US" sz="16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kumimoji="0" lang="en-US" altLang="zh-CN" sz="16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STIR</a:t>
                          </a:r>
                          <a:endPara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</p:grpSp>
              <p:sp>
                <p:nvSpPr>
                  <p:cNvPr id="22" name="Rectangle 12">
                    <a:extLst>
                      <a:ext uri="{FF2B5EF4-FFF2-40B4-BE49-F238E27FC236}">
                        <a16:creationId xmlns:a16="http://schemas.microsoft.com/office/drawing/2014/main" id="{969DBE8F-AD11-4BD2-87C3-E7C0D66256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90" y="8155"/>
                    <a:ext cx="1645" cy="1123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700" tIns="12700" rIns="12700" bIns="12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晶粒大小合适</a:t>
                    </a:r>
                    <a:endParaRPr kumimoji="0" lang="zh-CN" altLang="zh-CN" sz="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   </a:t>
                    </a:r>
                    <a:r>
                      <a: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FMGS</a:t>
                    </a:r>
                    <a:endParaRPr kumimoji="0" lang="en-US" altLang="zh-CN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9" name="Rectangle 10">
                  <a:extLst>
                    <a:ext uri="{FF2B5EF4-FFF2-40B4-BE49-F238E27FC236}">
                      <a16:creationId xmlns:a16="http://schemas.microsoft.com/office/drawing/2014/main" id="{AD095E99-9412-4F05-9F43-1291E8D524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4" y="8155"/>
                  <a:ext cx="1645" cy="112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700" tIns="12700" rIns="12700" bIns="12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zh-CN" sz="1600" b="1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FMGS</a:t>
                  </a:r>
                  <a:r>
                    <a:rPr kumimoji="0" lang="en-US" altLang="zh-CN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 &amp; PT</a:t>
                  </a:r>
                  <a:endPara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7" name="AutoShape 8">
                <a:extLst>
                  <a:ext uri="{FF2B5EF4-FFF2-40B4-BE49-F238E27FC236}">
                    <a16:creationId xmlns:a16="http://schemas.microsoft.com/office/drawing/2014/main" id="{B35A0AD8-D571-4954-A129-693161D74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" y="8327"/>
                <a:ext cx="1487" cy="839"/>
              </a:xfrm>
              <a:prstGeom prst="callout2">
                <a:avLst>
                  <a:gd name="adj1" fmla="val 23838"/>
                  <a:gd name="adj2" fmla="val -8069"/>
                  <a:gd name="adj3" fmla="val 23838"/>
                  <a:gd name="adj4" fmla="val -64491"/>
                  <a:gd name="adj5" fmla="val 58727"/>
                  <a:gd name="adj6" fmla="val -125111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arrow" w="sm" len="sm"/>
              </a:ln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斑状晶体结构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1D0C0566-CCF7-47CB-A472-AEDBCA994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6" y="7048"/>
              <a:ext cx="1175" cy="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r>
                <a:rPr kumimoji="0" lang="en-US" altLang="zh-CN" sz="1600" b="1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</a:p>
          </p:txBody>
        </p:sp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8E8FFB62-5022-49CE-B118-23A8D4C892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9" y="8062"/>
              <a:ext cx="8039" cy="2209"/>
              <a:chOff x="2079" y="8062"/>
              <a:chExt cx="8039" cy="2209"/>
            </a:xfrm>
          </p:grpSpPr>
          <p:sp>
            <p:nvSpPr>
              <p:cNvPr id="13" name="AutoShape 5">
                <a:extLst>
                  <a:ext uri="{FF2B5EF4-FFF2-40B4-BE49-F238E27FC236}">
                    <a16:creationId xmlns:a16="http://schemas.microsoft.com/office/drawing/2014/main" id="{C7FB3C55-B3C3-4462-BEA5-4D565252D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7" y="8062"/>
                <a:ext cx="822" cy="1262"/>
              </a:xfrm>
              <a:prstGeom prst="callout2">
                <a:avLst>
                  <a:gd name="adj1" fmla="val 71509"/>
                  <a:gd name="adj2" fmla="val 119046"/>
                  <a:gd name="adj3" fmla="val 71509"/>
                  <a:gd name="adj4" fmla="val 135713"/>
                  <a:gd name="adj5" fmla="val 38176"/>
                  <a:gd name="adj6" fmla="val 185713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arrow" w="sm" len="sm"/>
              </a:ln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晶粒大小合适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Rectangle 4">
                <a:extLst>
                  <a:ext uri="{FF2B5EF4-FFF2-40B4-BE49-F238E27FC236}">
                    <a16:creationId xmlns:a16="http://schemas.microsoft.com/office/drawing/2014/main" id="{490FE62E-4CD6-478E-AD1D-579082F97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9" y="9428"/>
                <a:ext cx="4181" cy="8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kumimoji="0" lang="en-US" altLang="zh-CN" sz="1600" b="1" i="0" u="none" strike="noStrike" cap="none" normalizeH="0" baseline="-3000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                       </a:t>
                </a:r>
                <a:r>
                  <a:rPr kumimoji="0" lang="en-US" altLang="zh-CN" sz="16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E</a:t>
                </a:r>
                <a:r>
                  <a:rPr kumimoji="0" lang="en-US" altLang="zh-CN" sz="1600" b="1" i="0" u="none" strike="noStrike" cap="none" normalizeH="0" baseline="-3000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</a:p>
            </p:txBody>
          </p:sp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6B107201-7101-4DC7-9131-B1EDDC38F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0" y="9649"/>
                <a:ext cx="3558" cy="60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图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  </a:t>
                </a:r>
                <a:r>
                  <a:rPr kumimoji="0" lang="en-US" altLang="zh-CN" sz="16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PCDA</a:t>
                </a:r>
                <a:r>
                  <a:rPr kumimoji="0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推理网</a:t>
                </a: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B726286-DA0F-4422-9E83-0E12829F5F3E}"/>
                  </a:ext>
                </a:extLst>
              </p:cNvPr>
              <p:cNvSpPr txBox="1"/>
              <p:nvPr/>
            </p:nvSpPr>
            <p:spPr>
              <a:xfrm>
                <a:off x="5681437" y="2110126"/>
                <a:ext cx="6482340" cy="4550348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  <a:prstDash val="dashDot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1. </a:t>
                </a:r>
                <a:r>
                  <a:rPr lang="zh-CN" altLang="zh-CN" sz="20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求后验几率</a:t>
                </a:r>
                <a:r>
                  <a:rPr lang="zh-CN" altLang="en-US" sz="20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𝑆𝑇𝐼𝑅</m:t>
                        </m:r>
                      </m:e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  <m:r>
                          <a:rPr lang="en-US" altLang="zh-CN" sz="2000" b="0" i="1" baseline="-250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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𝑆𝑇𝐼𝑅</m:t>
                        </m:r>
                      </m:e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  <m:r>
                          <a:rPr lang="en-US" altLang="zh-CN" sz="2000" b="0" i="1" baseline="-250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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𝐻𝑌𝑃𝐸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𝐸</m:t>
                    </m:r>
                    <m:r>
                      <a:rPr lang="en-US" altLang="zh-CN" sz="2000" b="0" i="1" baseline="-250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3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 </m:t>
                    </m:r>
                  </m:oMath>
                </a14:m>
                <a:endParaRPr lang="en-US" altLang="zh-CN" sz="20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𝑶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b="1" i="1" dirty="0" err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𝑺𝑻𝑰𝑹</m:t>
                    </m:r>
                    <m:r>
                      <a:rPr lang="en-US" altLang="zh-CN" sz="2000" b="1" i="1" dirty="0" err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r>
                      <a:rPr lang="en-US" altLang="zh-CN" sz="2000" b="1" i="1" dirty="0" err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𝑬</m:t>
                    </m:r>
                    <m:r>
                      <a:rPr lang="en-US" altLang="zh-CN" sz="2000" b="1" i="1" baseline="-25000" dirty="0" err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zh-CN" sz="20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因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  <m:r>
                      <a:rPr lang="en-US" altLang="zh-CN" sz="2000" i="1" dirty="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i="1" dirty="0" err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𝐸</m:t>
                    </m:r>
                    <m:r>
                      <a:rPr lang="en-US" altLang="zh-CN" sz="2000" i="1" dirty="0" err="1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r>
                      <a:rPr lang="en-US" altLang="zh-CN" sz="2000" i="1" dirty="0" err="1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𝐸</m:t>
                    </m:r>
                    <m:r>
                      <a:rPr lang="en-US" altLang="zh-CN" sz="2000" i="1" dirty="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  <m:r>
                      <a:rPr lang="en-US" altLang="zh-CN" sz="2000" i="1" dirty="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 = </m:t>
                    </m:r>
                    <m:r>
                      <a:rPr lang="en-US" altLang="zh-CN" sz="2000" i="1" dirty="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  <m:r>
                      <a:rPr lang="en-US" altLang="zh-CN" sz="2000" i="1" dirty="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i="1" dirty="0" err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𝐹𝑀𝐺𝑆</m:t>
                    </m:r>
                    <m:r>
                      <a:rPr lang="en-US" altLang="zh-CN" sz="2000" i="1" dirty="0" err="1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r>
                      <a:rPr lang="en-US" altLang="zh-CN" sz="2000" i="1" dirty="0" err="1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𝐸</m:t>
                    </m:r>
                    <m:r>
                      <a:rPr lang="en-US" altLang="zh-CN" sz="2000" i="1" baseline="-25000" dirty="0" err="1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sz="2000" i="1" dirty="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  <m:r>
                      <a:rPr lang="en-US" altLang="zh-CN" sz="2000" i="1" dirty="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 = 3 &gt; 0</m:t>
                    </m:r>
                  </m:oMath>
                </a14:m>
                <a:r>
                  <a:rPr lang="zh-CN" altLang="en-US" sz="20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zh-CN" sz="20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所以应选择公式（</a:t>
                </a:r>
                <a:r>
                  <a:rPr lang="en-US" altLang="zh-CN" sz="20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r>
                  <a:rPr lang="zh-CN" altLang="zh-CN" sz="20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）中的第二式</a:t>
                </a:r>
                <a:endParaRPr lang="en-US" altLang="zh-CN" sz="2000" dirty="0">
                  <a:solidFill>
                    <a:srgbClr val="FF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r>
                        <a:rPr lang="en-US" altLang="zh-CN" sz="200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00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𝑆𝑇𝐼𝑅</m:t>
                      </m:r>
                      <m:r>
                        <a:rPr lang="en-US" altLang="zh-CN" sz="200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</m:t>
                      </m:r>
                      <m:sSub>
                        <m:sSubPr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′) = 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𝑆𝑇𝐼𝑅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)+[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𝑆𝑇𝐼𝑅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𝐹𝑀𝐺𝑆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)−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𝑆𝑇𝐼𝑅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)]×3/5</m:t>
                      </m:r>
                    </m:oMath>
                    <m:oMath xmlns:m="http://schemas.openxmlformats.org/officeDocument/2006/math"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      =0.1+[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𝑆𝑇𝐼𝑅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𝐹𝑀𝐺𝑆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)−0.1]×0.6</m:t>
                      </m:r>
                    </m:oMath>
                  </m:oMathPara>
                </a14:m>
                <a:endParaRPr lang="zh-CN" altLang="zh-CN" sz="20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又：</a:t>
                </a:r>
                <a:r>
                  <a:rPr lang="en-US" altLang="zh-CN" sz="20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𝑆𝑇𝐼𝑅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𝐹𝑀𝐺𝑆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</m:t>
                    </m:r>
                    <m:f>
                      <m:f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𝑂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𝑆𝑇𝐼𝑅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|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𝐹𝑀𝐺𝑆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num>
                      <m:den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1+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𝑂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𝑆𝑇𝐼𝑅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|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𝐹𝑀𝐺𝑆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den>
                    </m:f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𝐿𝑆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×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𝑂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𝑆𝑇𝐼𝑅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num>
                      <m:den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1+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𝐿𝑆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×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𝑂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𝑆𝑇𝐼𝑅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den>
                    </m:f>
                  </m:oMath>
                </a14:m>
                <a:br>
                  <a:rPr lang="zh-CN" altLang="zh-CN" sz="20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       =</m:t>
                      </m:r>
                      <m:f>
                        <m:fPr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2×0.111111</m:t>
                          </m:r>
                        </m:num>
                        <m:den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1+2×0.111111</m:t>
                          </m:r>
                        </m:den>
                      </m:f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==</m:t>
                      </m:r>
                      <m:r>
                        <m:rPr>
                          <m:nor/>
                        </m:rP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 0.181818</m:t>
                      </m:r>
                    </m:oMath>
                  </m:oMathPara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zh-CN" sz="20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将此结果代入上式得</a:t>
                </a:r>
                <a:r>
                  <a:rPr lang="en-US" altLang="zh-CN" sz="20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</a:p>
              <a:p>
                <a:pPr indent="276225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𝑃</m:t>
                      </m:r>
                      <m:r>
                        <a:rPr lang="en-US" altLang="zh-CN" sz="2000" i="1" dirty="0" smtClean="0"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sz="2000" i="1" dirty="0" err="1" smtClean="0"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𝑆𝑇𝐼𝑅</m:t>
                      </m:r>
                      <m:r>
                        <a:rPr lang="en-US" altLang="zh-CN" sz="2000" i="1" dirty="0" err="1" smtClean="0"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|</m:t>
                      </m:r>
                      <m:r>
                        <a:rPr lang="en-US" altLang="zh-CN" sz="2000" i="1" dirty="0" err="1" smtClean="0"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𝐸</m:t>
                      </m:r>
                      <m:r>
                        <a:rPr lang="en-US" altLang="zh-CN" sz="2000" i="1" baseline="-25000" dirty="0" err="1" smtClean="0"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1</m:t>
                      </m:r>
                      <m:r>
                        <a:rPr lang="en-US" altLang="zh-CN" sz="2000" i="1" dirty="0" smtClean="0"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m:t></m:t>
                      </m:r>
                      <m:r>
                        <a:rPr lang="en-US" altLang="zh-CN" sz="2000" i="1" dirty="0" smtClean="0"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 = 0.149091   </m:t>
                      </m:r>
                      <m:r>
                        <a:rPr lang="en-US" altLang="zh-CN" sz="2000" b="1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𝑶</m:t>
                      </m:r>
                      <m:r>
                        <a:rPr lang="en-US" altLang="zh-CN" sz="2000" b="1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sz="2000" b="1" i="1" dirty="0" err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𝑺𝑻𝑰𝑹</m:t>
                      </m:r>
                      <m:r>
                        <a:rPr lang="en-US" altLang="zh-CN" sz="2000" b="1" i="1" dirty="0" err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|</m:t>
                      </m:r>
                      <m:r>
                        <a:rPr lang="en-US" altLang="zh-CN" sz="2000" b="1" i="1" dirty="0" err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𝑬</m:t>
                      </m:r>
                      <m:r>
                        <a:rPr lang="en-US" altLang="zh-CN" sz="2000" b="1" i="1" baseline="-25000" dirty="0" err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𝟏</m:t>
                      </m:r>
                      <m:r>
                        <a:rPr lang="en-US" altLang="zh-CN" sz="2000" b="1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m:t></m:t>
                      </m:r>
                      <m:r>
                        <a:rPr lang="en-US" altLang="zh-CN" sz="2000" b="1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 = </m:t>
                      </m:r>
                      <m:r>
                        <a:rPr lang="en-US" altLang="zh-CN" sz="2000" b="1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𝟎</m:t>
                      </m:r>
                      <m:r>
                        <a:rPr lang="en-US" altLang="zh-CN" sz="2000" b="1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.</m:t>
                      </m:r>
                      <m:r>
                        <a:rPr lang="en-US" altLang="zh-CN" sz="2000" b="1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𝟏𝟕𝟓𝟐𝟏𝟒</m:t>
                      </m:r>
                    </m:oMath>
                  </m:oMathPara>
                </a14:m>
                <a:endParaRPr lang="zh-CN" altLang="zh-CN" sz="20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B726286-DA0F-4422-9E83-0E12829F5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437" y="2110126"/>
                <a:ext cx="6482340" cy="4550348"/>
              </a:xfrm>
              <a:prstGeom prst="rect">
                <a:avLst/>
              </a:prstGeom>
              <a:blipFill>
                <a:blip r:embed="rId3"/>
                <a:stretch>
                  <a:fillRect l="-938" r="-4597"/>
                </a:stretch>
              </a:blipFill>
              <a:ln w="19050">
                <a:solidFill>
                  <a:srgbClr val="7030A0"/>
                </a:solidFill>
                <a:prstDash val="dash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4" name="图片 63">
            <a:extLst>
              <a:ext uri="{FF2B5EF4-FFF2-40B4-BE49-F238E27FC236}">
                <a16:creationId xmlns:a16="http://schemas.microsoft.com/office/drawing/2014/main" id="{9EE2C3CA-3188-48AA-9550-3A0934C7DC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2"/>
          <a:stretch/>
        </p:blipFill>
        <p:spPr>
          <a:xfrm>
            <a:off x="5424151" y="231723"/>
            <a:ext cx="6119473" cy="12898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6DBAFE9-3CF6-45A5-B5EE-753FDF3FD3B4}"/>
                  </a:ext>
                </a:extLst>
              </p:cNvPr>
              <p:cNvSpPr txBox="1"/>
              <p:nvPr/>
            </p:nvSpPr>
            <p:spPr>
              <a:xfrm>
                <a:off x="-104084" y="1877488"/>
                <a:ext cx="2811804" cy="1015663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𝐶</m:t>
                      </m:r>
                      <m:d>
                        <m:dPr>
                          <m:ctrlPr>
                            <a:rPr lang="en-US" altLang="zh-CN" sz="2000" b="0" i="1" dirty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000" b="0" i="1" dirty="0" err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𝐹𝑀𝐺𝑆</m:t>
                          </m:r>
                        </m:e>
                        <m:e>
                          <m:r>
                            <a:rPr lang="en-US" altLang="zh-CN" sz="2000" b="0" i="1" dirty="0" err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𝐸</m:t>
                          </m:r>
                          <m:r>
                            <a:rPr lang="en-US" altLang="zh-CN" sz="2000" b="0" i="1" baseline="-25000" dirty="0" err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  <m:r>
                            <a:rPr lang="en-US" altLang="zh-CN" sz="2000" b="0" i="1" dirty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</m:t>
                          </m:r>
                        </m:e>
                      </m:d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=3</m:t>
                      </m:r>
                    </m:oMath>
                  </m:oMathPara>
                </a14:m>
                <a:endParaRPr lang="en-US" altLang="zh-CN" sz="2000" b="0" i="1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𝐶</m:t>
                      </m:r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000" b="0" i="1" dirty="0" err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𝐹𝑀𝐺𝑆</m:t>
                      </m:r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&amp; </m:t>
                      </m:r>
                      <m:r>
                        <a:rPr lang="en-US" altLang="zh-CN" sz="2000" b="0" i="1" dirty="0" err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𝑃𝑇</m:t>
                      </m:r>
                      <m:r>
                        <a:rPr lang="en-US" altLang="zh-CN" sz="2000" b="0" i="1" dirty="0" err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</m:t>
                      </m:r>
                      <m:r>
                        <a:rPr lang="en-US" altLang="zh-CN" sz="2000" b="0" i="1" dirty="0" err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</m:t>
                      </m:r>
                      <m:r>
                        <a:rPr lang="en-US" altLang="zh-CN" sz="2000" b="0" i="1" baseline="-25000" dirty="0" err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2</m:t>
                      </m:r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</m:t>
                      </m:r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)=1</m:t>
                      </m:r>
                    </m:oMath>
                  </m:oMathPara>
                </a14:m>
                <a:endParaRPr lang="en-US" altLang="zh-CN" sz="2000" b="0" i="1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𝐶</m:t>
                      </m:r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000" b="0" i="1" dirty="0" err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𝑆𝑀𝐼𝑅</m:t>
                      </m:r>
                      <m:r>
                        <a:rPr lang="en-US" altLang="zh-CN" sz="2000" b="0" i="1" dirty="0" err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</m:t>
                      </m:r>
                      <m:r>
                        <a:rPr lang="en-US" altLang="zh-CN" sz="2000" b="0" i="1" dirty="0" err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</m:t>
                      </m:r>
                      <m:r>
                        <a:rPr lang="en-US" altLang="zh-CN" sz="2000" b="0" i="1" baseline="-25000" dirty="0" err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3</m:t>
                      </m:r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</m:t>
                      </m:r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  <m:r>
                        <a:rPr lang="en-US" altLang="zh-CN" sz="2000" b="0" i="1" dirty="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</m:t>
                      </m:r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2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6DBAFE9-3CF6-45A5-B5EE-753FDF3FD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084" y="1877488"/>
                <a:ext cx="2811804" cy="1015663"/>
              </a:xfrm>
              <a:prstGeom prst="rect">
                <a:avLst/>
              </a:prstGeom>
              <a:blipFill>
                <a:blip r:embed="rId5"/>
                <a:stretch>
                  <a:fillRect b="-3529"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>
            <a:extLst>
              <a:ext uri="{FF2B5EF4-FFF2-40B4-BE49-F238E27FC236}">
                <a16:creationId xmlns:a16="http://schemas.microsoft.com/office/drawing/2014/main" id="{2CF4ED98-0F8B-4909-8445-A23349A6DEE3}"/>
              </a:ext>
            </a:extLst>
          </p:cNvPr>
          <p:cNvSpPr txBox="1"/>
          <p:nvPr/>
        </p:nvSpPr>
        <p:spPr>
          <a:xfrm>
            <a:off x="658426" y="6299983"/>
            <a:ext cx="46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3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0EBAFAD-9032-4FFB-BBB7-D3DECB13D983}"/>
              </a:ext>
            </a:extLst>
          </p:cNvPr>
          <p:cNvSpPr txBox="1"/>
          <p:nvPr/>
        </p:nvSpPr>
        <p:spPr>
          <a:xfrm>
            <a:off x="2958197" y="6316852"/>
            <a:ext cx="46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1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78BCAAD-89EC-450D-8E99-FD6B4D76AD3A}"/>
              </a:ext>
            </a:extLst>
          </p:cNvPr>
          <p:cNvSpPr txBox="1"/>
          <p:nvPr/>
        </p:nvSpPr>
        <p:spPr>
          <a:xfrm>
            <a:off x="5118803" y="4724244"/>
            <a:ext cx="46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-2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9062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确定性证据的不确定性处理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01" y="1385144"/>
            <a:ext cx="10614360" cy="503940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SzPts val="1600"/>
              <a:buFont typeface="Wingdings" panose="05000000000000000000" pitchFamily="2" charset="2"/>
              <a:buChar char="l"/>
              <a:tabLst>
                <a:tab pos="468630" algn="l"/>
                <a:tab pos="3771900" algn="l"/>
                <a:tab pos="4000500" algn="l"/>
                <a:tab pos="4114800" algn="l"/>
              </a:tabLst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例：斑状铜矿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PCDA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模型的部分推理网络，计算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HYPE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后验几率</a:t>
            </a:r>
            <a:endParaRPr lang="zh-CN" altLang="zh-CN" sz="24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411E25B-F75F-46B0-8B60-103F51B43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18EFB74C-FAB6-46A5-9028-258F4A5FA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BC72A983-C38F-473B-90C3-B01B3AC3E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" y="2513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830E702-074A-4879-AFDA-A6DD9485D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B7821C93-CDEA-4EF4-B363-E9A78339D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342900" algn="l"/>
              </a:tabLst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6320C2B0-8BA7-497B-BF9A-33602F01F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Group 1">
            <a:extLst>
              <a:ext uri="{FF2B5EF4-FFF2-40B4-BE49-F238E27FC236}">
                <a16:creationId xmlns:a16="http://schemas.microsoft.com/office/drawing/2014/main" id="{5178A8AD-51A9-4EE5-86D4-674B574A274F}"/>
              </a:ext>
            </a:extLst>
          </p:cNvPr>
          <p:cNvGrpSpPr>
            <a:grpSpLocks/>
          </p:cNvGrpSpPr>
          <p:nvPr/>
        </p:nvGrpSpPr>
        <p:grpSpPr bwMode="auto">
          <a:xfrm>
            <a:off x="58162" y="2001059"/>
            <a:ext cx="5597977" cy="4618758"/>
            <a:chOff x="1420" y="2775"/>
            <a:chExt cx="9061" cy="7496"/>
          </a:xfrm>
        </p:grpSpPr>
        <p:grpSp>
          <p:nvGrpSpPr>
            <p:cNvPr id="10" name="Group 7">
              <a:extLst>
                <a:ext uri="{FF2B5EF4-FFF2-40B4-BE49-F238E27FC236}">
                  <a16:creationId xmlns:a16="http://schemas.microsoft.com/office/drawing/2014/main" id="{F874100B-4EBB-4795-B89F-13A85DD7AD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0" y="2775"/>
              <a:ext cx="9038" cy="6620"/>
              <a:chOff x="1420" y="2775"/>
              <a:chExt cx="9038" cy="6620"/>
            </a:xfrm>
          </p:grpSpPr>
          <p:grpSp>
            <p:nvGrpSpPr>
              <p:cNvPr id="16" name="Group 9">
                <a:extLst>
                  <a:ext uri="{FF2B5EF4-FFF2-40B4-BE49-F238E27FC236}">
                    <a16:creationId xmlns:a16="http://schemas.microsoft.com/office/drawing/2014/main" id="{1784315A-519D-4EB0-9337-4BA3B3150C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20" y="2775"/>
                <a:ext cx="9038" cy="6620"/>
                <a:chOff x="1420" y="2775"/>
                <a:chExt cx="9038" cy="6620"/>
              </a:xfrm>
            </p:grpSpPr>
            <p:grpSp>
              <p:nvGrpSpPr>
                <p:cNvPr id="18" name="Group 11">
                  <a:extLst>
                    <a:ext uri="{FF2B5EF4-FFF2-40B4-BE49-F238E27FC236}">
                      <a16:creationId xmlns:a16="http://schemas.microsoft.com/office/drawing/2014/main" id="{4EB986A2-793F-4215-90FD-D458860265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20" y="2775"/>
                  <a:ext cx="9038" cy="6620"/>
                  <a:chOff x="1420" y="2775"/>
                  <a:chExt cx="9038" cy="6620"/>
                </a:xfrm>
              </p:grpSpPr>
              <p:grpSp>
                <p:nvGrpSpPr>
                  <p:cNvPr id="20" name="Group 13">
                    <a:extLst>
                      <a:ext uri="{FF2B5EF4-FFF2-40B4-BE49-F238E27FC236}">
                        <a16:creationId xmlns:a16="http://schemas.microsoft.com/office/drawing/2014/main" id="{78AD1532-17CD-406F-87BB-AEE54F22F8A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20" y="2775"/>
                    <a:ext cx="9038" cy="6620"/>
                    <a:chOff x="1420" y="2775"/>
                    <a:chExt cx="9038" cy="6620"/>
                  </a:xfrm>
                </p:grpSpPr>
                <p:sp>
                  <p:nvSpPr>
                    <p:cNvPr id="23" name="Rectangle 39">
                      <a:extLst>
                        <a:ext uri="{FF2B5EF4-FFF2-40B4-BE49-F238E27FC236}">
                          <a16:creationId xmlns:a16="http://schemas.microsoft.com/office/drawing/2014/main" id="{7383A657-65AE-436F-8196-61759FFD847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09" y="7274"/>
                      <a:ext cx="2114" cy="83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12700" tIns="12700" rIns="12700" bIns="1270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100,    10</a:t>
                      </a:r>
                      <a:r>
                        <a:rPr kumimoji="0" lang="en-US" altLang="zh-CN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p:txBody>
                </p:sp>
                <p:grpSp>
                  <p:nvGrpSpPr>
                    <p:cNvPr id="24" name="Group 14">
                      <a:extLst>
                        <a:ext uri="{FF2B5EF4-FFF2-40B4-BE49-F238E27FC236}">
                          <a16:creationId xmlns:a16="http://schemas.microsoft.com/office/drawing/2014/main" id="{47C6FB99-7DAD-4D03-BAA5-558F202589E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20" y="2775"/>
                      <a:ext cx="9038" cy="6620"/>
                      <a:chOff x="1420" y="2775"/>
                      <a:chExt cx="9038" cy="6620"/>
                    </a:xfrm>
                  </p:grpSpPr>
                  <p:sp>
                    <p:nvSpPr>
                      <p:cNvPr id="25" name="Rectangle 38">
                        <a:extLst>
                          <a:ext uri="{FF2B5EF4-FFF2-40B4-BE49-F238E27FC236}">
                            <a16:creationId xmlns:a16="http://schemas.microsoft.com/office/drawing/2014/main" id="{72633D3B-7DCC-4D60-8E46-0B045ACE4C6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0" y="7274"/>
                        <a:ext cx="1879" cy="83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12700" tIns="12700" rIns="12700" bIns="1270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kumimoji="0" lang="en-US" altLang="zh-CN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 2 ,        10</a:t>
                        </a:r>
                        <a:r>
                          <a:rPr kumimoji="0" lang="en-US" altLang="zh-CN" sz="1600" b="1" i="0" u="none" strike="noStrike" cap="none" normalizeH="0" baseline="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a:t></a:t>
                        </a:r>
                        <a:r>
                          <a:rPr kumimoji="0" lang="en-US" altLang="zh-CN" sz="1600" b="1" i="0" u="none" strike="noStrike" cap="none" normalizeH="0" baseline="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6  </a:t>
                        </a:r>
                        <a:endParaRPr kumimoji="0" lang="en-US" altLang="zh-CN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endParaRPr>
                      </a:p>
                    </p:txBody>
                  </p:sp>
                  <p:grpSp>
                    <p:nvGrpSpPr>
                      <p:cNvPr id="27" name="Group 15">
                        <a:extLst>
                          <a:ext uri="{FF2B5EF4-FFF2-40B4-BE49-F238E27FC236}">
                            <a16:creationId xmlns:a16="http://schemas.microsoft.com/office/drawing/2014/main" id="{49E6DC47-E2F7-49EA-838A-D7F0E5DA16D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65" y="2775"/>
                        <a:ext cx="8993" cy="6620"/>
                        <a:chOff x="1465" y="2775"/>
                        <a:chExt cx="8993" cy="6620"/>
                      </a:xfrm>
                    </p:grpSpPr>
                    <p:grpSp>
                      <p:nvGrpSpPr>
                        <p:cNvPr id="28" name="Group 17">
                          <a:extLst>
                            <a:ext uri="{FF2B5EF4-FFF2-40B4-BE49-F238E27FC236}">
                              <a16:creationId xmlns:a16="http://schemas.microsoft.com/office/drawing/2014/main" id="{1F2CAE43-E012-4C7D-B6C3-55C9634E3EB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465" y="2775"/>
                          <a:ext cx="8993" cy="6620"/>
                          <a:chOff x="1465" y="2775"/>
                          <a:chExt cx="8993" cy="6620"/>
                        </a:xfrm>
                      </p:grpSpPr>
                      <p:grpSp>
                        <p:nvGrpSpPr>
                          <p:cNvPr id="30" name="Group 19">
                            <a:extLst>
                              <a:ext uri="{FF2B5EF4-FFF2-40B4-BE49-F238E27FC236}">
                                <a16:creationId xmlns:a16="http://schemas.microsoft.com/office/drawing/2014/main" id="{B3A246F7-4B23-4CC0-9220-5B21FC4E3A0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465" y="2775"/>
                            <a:ext cx="8993" cy="6620"/>
                            <a:chOff x="1465" y="2775"/>
                            <a:chExt cx="8993" cy="6620"/>
                          </a:xfrm>
                        </p:grpSpPr>
                        <p:sp>
                          <p:nvSpPr>
                            <p:cNvPr id="32" name="Rectangle 37">
                              <a:extLst>
                                <a:ext uri="{FF2B5EF4-FFF2-40B4-BE49-F238E27FC236}">
                                  <a16:creationId xmlns:a16="http://schemas.microsoft.com/office/drawing/2014/main" id="{BF528058-D8A8-4016-8D01-F93D32AEFC0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9753" y="4909"/>
                              <a:ext cx="705" cy="563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1600" b="1" i="0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0.03</a:t>
                              </a:r>
                              <a:endParaRPr kumimoji="0" lang="en-US" altLang="zh-CN" sz="18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3" name="Rectangle 36">
                              <a:extLst>
                                <a:ext uri="{FF2B5EF4-FFF2-40B4-BE49-F238E27FC236}">
                                  <a16:creationId xmlns:a16="http://schemas.microsoft.com/office/drawing/2014/main" id="{B1A81A34-3ED8-421F-9F86-322CDA7E884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8196" y="3867"/>
                              <a:ext cx="1645" cy="835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1600" b="1" i="0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300 , 0.0001</a:t>
                              </a:r>
                              <a:endParaRPr kumimoji="0" lang="en-US" altLang="zh-CN" sz="18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34" name="Group 20">
                              <a:extLst>
                                <a:ext uri="{FF2B5EF4-FFF2-40B4-BE49-F238E27FC236}">
                                  <a16:creationId xmlns:a16="http://schemas.microsoft.com/office/drawing/2014/main" id="{F65714D5-F1C9-467E-8293-41FF5510E5DB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465" y="2775"/>
                              <a:ext cx="8860" cy="6620"/>
                              <a:chOff x="1465" y="2775"/>
                              <a:chExt cx="8860" cy="6620"/>
                            </a:xfrm>
                          </p:grpSpPr>
                          <p:sp>
                            <p:nvSpPr>
                              <p:cNvPr id="35" name="Rectangle 35">
                                <a:extLst>
                                  <a:ext uri="{FF2B5EF4-FFF2-40B4-BE49-F238E27FC236}">
                                    <a16:creationId xmlns:a16="http://schemas.microsoft.com/office/drawing/2014/main" id="{2CC6A5C1-15FB-4FCC-918E-03503707E17C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826" y="4262"/>
                                <a:ext cx="1175" cy="544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vert="horz" wrap="square" lIns="12700" tIns="12700" rIns="12700" bIns="1270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</a:pPr>
                                <a:r>
                                  <a:rPr kumimoji="0" lang="en-US" altLang="zh-CN" sz="1600" b="1" i="0" u="none" strike="noStrike" cap="none" normalizeH="0" baseline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a:t>65 , 0.01    </a:t>
                                </a:r>
                                <a:endParaRPr kumimoji="0" lang="en-US" altLang="zh-CN" sz="18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6" name="Rectangle 34">
                                <a:extLst>
                                  <a:ext uri="{FF2B5EF4-FFF2-40B4-BE49-F238E27FC236}">
                                    <a16:creationId xmlns:a16="http://schemas.microsoft.com/office/drawing/2014/main" id="{4795B17B-6005-485D-B21B-1D34A29C4E64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660" y="5079"/>
                                <a:ext cx="940" cy="488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vert="horz" wrap="square" lIns="12700" tIns="12700" rIns="12700" bIns="1270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</a:pPr>
                                <a:r>
                                  <a:rPr kumimoji="0" lang="en-US" altLang="zh-CN" sz="1600" b="1" i="0" u="none" strike="noStrike" cap="none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a:t>0.1</a:t>
                                </a:r>
                                <a:endParaRPr kumimoji="0" lang="en-US" altLang="zh-CN" sz="1800" b="0" i="0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Arial" panose="020B0604020202020204" pitchFamily="34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37" name="Group 21">
                                <a:extLst>
                                  <a:ext uri="{FF2B5EF4-FFF2-40B4-BE49-F238E27FC236}">
                                    <a16:creationId xmlns:a16="http://schemas.microsoft.com/office/drawing/2014/main" id="{7FDDBFEA-CFE0-4A75-B8DC-BA786AC098C0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465" y="2775"/>
                                <a:ext cx="8860" cy="6620"/>
                                <a:chOff x="1465" y="2775"/>
                                <a:chExt cx="8860" cy="6620"/>
                              </a:xfrm>
                            </p:grpSpPr>
                            <p:sp>
                              <p:nvSpPr>
                                <p:cNvPr id="38" name="Rectangle 33">
                                  <a:extLst>
                                    <a:ext uri="{FF2B5EF4-FFF2-40B4-BE49-F238E27FC236}">
                                      <a16:creationId xmlns:a16="http://schemas.microsoft.com/office/drawing/2014/main" id="{461D5D35-0F7C-4129-88C2-856CDE9C0A7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6825" y="2775"/>
                                  <a:ext cx="706" cy="534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12700" tIns="12700" rIns="12700" bIns="1270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</a:pPr>
                                  <a:r>
                                    <a:rPr kumimoji="0" lang="en-US" altLang="zh-CN" sz="1600" b="1" i="0" u="none" strike="noStrike" cap="none" normalizeH="0" baseline="0" dirty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0.01</a:t>
                                  </a:r>
                                  <a:endParaRPr kumimoji="0" lang="en-US" altLang="zh-CN" sz="1800" b="0" i="0" u="none" strike="noStrike" cap="none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Arial" panose="020B0604020202020204" pitchFamily="34" charset="0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39" name="Group 23">
                                  <a:extLst>
                                    <a:ext uri="{FF2B5EF4-FFF2-40B4-BE49-F238E27FC236}">
                                      <a16:creationId xmlns:a16="http://schemas.microsoft.com/office/drawing/2014/main" id="{58FA8B73-24D0-4C97-8D47-A7D1CE499FEA}"/>
                                    </a:ext>
                                  </a:extLst>
                                </p:cNvPr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1465" y="3225"/>
                                  <a:ext cx="8860" cy="6170"/>
                                  <a:chOff x="-2" y="0"/>
                                  <a:chExt cx="20003" cy="19999"/>
                                </a:xfrm>
                              </p:grpSpPr>
                              <p:sp>
                                <p:nvSpPr>
                                  <p:cNvPr id="41" name="Rectangle 32">
                                    <a:extLst>
                                      <a:ext uri="{FF2B5EF4-FFF2-40B4-BE49-F238E27FC236}">
                                        <a16:creationId xmlns:a16="http://schemas.microsoft.com/office/drawing/2014/main" id="{C3E37BD6-3CAD-4066-B484-B38BB6262C08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9786" y="0"/>
                                    <a:ext cx="4244" cy="5458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2" name="Rectangle 31">
                                    <a:extLst>
                                      <a:ext uri="{FF2B5EF4-FFF2-40B4-BE49-F238E27FC236}">
                                        <a16:creationId xmlns:a16="http://schemas.microsoft.com/office/drawing/2014/main" id="{8C44649E-630E-4560-8334-FA3CD0F5838C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4168" y="7271"/>
                                    <a:ext cx="4243" cy="454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4" name="Rectangle 30">
                                    <a:extLst>
                                      <a:ext uri="{FF2B5EF4-FFF2-40B4-BE49-F238E27FC236}">
                                        <a16:creationId xmlns:a16="http://schemas.microsoft.com/office/drawing/2014/main" id="{7D729AF6-6B3E-4E53-BA23-135E3C11672D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15759" y="6921"/>
                                    <a:ext cx="4242" cy="489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5" name="Rectangle 29">
                                    <a:extLst>
                                      <a:ext uri="{FF2B5EF4-FFF2-40B4-BE49-F238E27FC236}">
                                        <a16:creationId xmlns:a16="http://schemas.microsoft.com/office/drawing/2014/main" id="{D60F3DC2-46EC-47F6-B45E-E592126311F0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8338" y="15448"/>
                                    <a:ext cx="4243" cy="455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6" name="Rectangle 28">
                                    <a:extLst>
                                      <a:ext uri="{FF2B5EF4-FFF2-40B4-BE49-F238E27FC236}">
                                        <a16:creationId xmlns:a16="http://schemas.microsoft.com/office/drawing/2014/main" id="{181DD8EC-1362-42CD-ACE1-0193ADCB77AC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-2" y="15449"/>
                                    <a:ext cx="4245" cy="455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7" name="Line 27">
                                    <a:extLst>
                                      <a:ext uri="{FF2B5EF4-FFF2-40B4-BE49-F238E27FC236}">
                                        <a16:creationId xmlns:a16="http://schemas.microsoft.com/office/drawing/2014/main" id="{25A50825-81C9-49AE-A171-E17E681BB00E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V="1">
                                    <a:off x="457" y="10906"/>
                                    <a:ext cx="3714" cy="4549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 type="none" w="sm" len="sm"/>
                                    <a:tailEnd type="triangle" w="sm" len="sm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8" name="Line 26">
                                    <a:extLst>
                                      <a:ext uri="{FF2B5EF4-FFF2-40B4-BE49-F238E27FC236}">
                                        <a16:creationId xmlns:a16="http://schemas.microsoft.com/office/drawing/2014/main" id="{A2056981-A599-484A-9A2D-B3E96D165A7F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H="1" flipV="1">
                                    <a:off x="8408" y="10906"/>
                                    <a:ext cx="3714" cy="4549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 type="none" w="sm" len="sm"/>
                                    <a:tailEnd type="triangle" w="sm" len="sm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 dirty="0"/>
                                  </a:p>
                                </p:txBody>
                              </p:sp>
                              <p:sp>
                                <p:nvSpPr>
                                  <p:cNvPr id="49" name="Line 25">
                                    <a:extLst>
                                      <a:ext uri="{FF2B5EF4-FFF2-40B4-BE49-F238E27FC236}">
                                        <a16:creationId xmlns:a16="http://schemas.microsoft.com/office/drawing/2014/main" id="{3D73AAB4-360B-48B1-ACAD-CCD519C38D13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V="1">
                                    <a:off x="5546" y="2726"/>
                                    <a:ext cx="4242" cy="4549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 type="none" w="sm" len="sm"/>
                                    <a:tailEnd type="triangle" w="sm" len="sm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50" name="Line 24">
                                    <a:extLst>
                                      <a:ext uri="{FF2B5EF4-FFF2-40B4-BE49-F238E27FC236}">
                                        <a16:creationId xmlns:a16="http://schemas.microsoft.com/office/drawing/2014/main" id="{0BE8B662-491D-44A5-9356-C17876C28074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H="1" flipV="1">
                                    <a:off x="14061" y="2376"/>
                                    <a:ext cx="4774" cy="4550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 type="none" w="sm" len="sm"/>
                                    <a:tailEnd type="triangle" w="sm" len="sm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40" name="Rectangle 22">
                                  <a:extLst>
                                    <a:ext uri="{FF2B5EF4-FFF2-40B4-BE49-F238E27FC236}">
                                      <a16:creationId xmlns:a16="http://schemas.microsoft.com/office/drawing/2014/main" id="{7E410AF9-B2C4-4F74-9D1A-C6DDC50F4403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910" y="3354"/>
                                  <a:ext cx="1645" cy="1404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12700" tIns="12700" rIns="12700" bIns="1270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</a:pPr>
                                  <a:r>
                                    <a:rPr kumimoji="0" lang="zh-CN" altLang="zh-CN" sz="1600" b="1" i="0" u="none" strike="noStrike" cap="none" normalizeH="0" baseline="0" dirty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黑体" panose="02010609060101010101" pitchFamily="49" charset="-122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a:t>古生成区域环境</a:t>
                                  </a:r>
                                  <a:r>
                                    <a:rPr kumimoji="0" lang="en-US" altLang="zh-CN" sz="1600" b="1" i="0" u="none" strike="noStrike" cap="none" normalizeH="0" baseline="0" dirty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Times New Roman" panose="020206030504050203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a:t>HYPE</a:t>
                                  </a:r>
                                  <a:endParaRPr kumimoji="0" lang="en-US" altLang="zh-CN" sz="1800" b="0" i="0" u="none" strike="noStrike" cap="none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  <p:sp>
                        <p:nvSpPr>
                          <p:cNvPr id="31" name="Rectangle 18">
                            <a:extLst>
                              <a:ext uri="{FF2B5EF4-FFF2-40B4-BE49-F238E27FC236}">
                                <a16:creationId xmlns:a16="http://schemas.microsoft.com/office/drawing/2014/main" id="{A891F07B-EA6D-47EC-8473-7F9F727968A9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571" y="5545"/>
                            <a:ext cx="1599" cy="1124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vert="horz" wrap="square" lIns="12700" tIns="12700" rIns="12700" bIns="1270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zh-CN" altLang="zh-CN" sz="1600" b="1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黑体" panose="02010609060101010101" pitchFamily="49" charset="-122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a:t>火成岩侵入形</a:t>
                            </a:r>
                            <a:r>
                              <a:rPr kumimoji="0" lang="zh-CN" altLang="en-US" sz="1600" b="1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Times New Roman" panose="020206030504050203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a:t>   </a:t>
                            </a:r>
                            <a:r>
                              <a:rPr kumimoji="0" lang="en-US" altLang="zh-CN" sz="1600" b="1" i="0" u="none" strike="noStrike" cap="none" normalizeH="0" baseline="0" dirty="0" err="1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Times New Roman" panose="020206030504050203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a:t>SMIR</a:t>
                            </a:r>
                            <a:endParaRPr kumimoji="0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9" name="Rectangle 16">
                          <a:extLst>
                            <a:ext uri="{FF2B5EF4-FFF2-40B4-BE49-F238E27FC236}">
                              <a16:creationId xmlns:a16="http://schemas.microsoft.com/office/drawing/2014/main" id="{AD5A34E5-D9D4-4ADC-9304-A43E001EDFA6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437" y="5631"/>
                          <a:ext cx="1645" cy="112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12700" tIns="12700" rIns="12700" bIns="1270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zh-CN" sz="16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火成岩纹理</a:t>
                          </a:r>
                          <a:r>
                            <a:rPr kumimoji="0" lang="zh-CN" altLang="en-US" sz="16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kumimoji="0" lang="en-US" altLang="zh-CN" sz="16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STIR</a:t>
                          </a:r>
                          <a:endPara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</p:grpSp>
              <p:sp>
                <p:nvSpPr>
                  <p:cNvPr id="22" name="Rectangle 12">
                    <a:extLst>
                      <a:ext uri="{FF2B5EF4-FFF2-40B4-BE49-F238E27FC236}">
                        <a16:creationId xmlns:a16="http://schemas.microsoft.com/office/drawing/2014/main" id="{969DBE8F-AD11-4BD2-87C3-E7C0D66256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90" y="8155"/>
                    <a:ext cx="1645" cy="1123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700" tIns="12700" rIns="12700" bIns="12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晶粒大小合适</a:t>
                    </a:r>
                    <a:endParaRPr kumimoji="0" lang="zh-CN" altLang="zh-CN" sz="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   </a:t>
                    </a:r>
                    <a:r>
                      <a: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FMGS</a:t>
                    </a:r>
                    <a:endParaRPr kumimoji="0" lang="en-US" altLang="zh-CN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9" name="Rectangle 10">
                  <a:extLst>
                    <a:ext uri="{FF2B5EF4-FFF2-40B4-BE49-F238E27FC236}">
                      <a16:creationId xmlns:a16="http://schemas.microsoft.com/office/drawing/2014/main" id="{AD095E99-9412-4F05-9F43-1291E8D524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4" y="8155"/>
                  <a:ext cx="1645" cy="112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700" tIns="12700" rIns="12700" bIns="12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zh-CN" sz="1600" b="1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FMGS</a:t>
                  </a:r>
                  <a:r>
                    <a:rPr kumimoji="0" lang="en-US" altLang="zh-CN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 &amp; PT</a:t>
                  </a:r>
                  <a:endPara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7" name="AutoShape 8">
                <a:extLst>
                  <a:ext uri="{FF2B5EF4-FFF2-40B4-BE49-F238E27FC236}">
                    <a16:creationId xmlns:a16="http://schemas.microsoft.com/office/drawing/2014/main" id="{B35A0AD8-D571-4954-A129-693161D74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" y="8327"/>
                <a:ext cx="1487" cy="839"/>
              </a:xfrm>
              <a:prstGeom prst="callout2">
                <a:avLst>
                  <a:gd name="adj1" fmla="val 23838"/>
                  <a:gd name="adj2" fmla="val -8069"/>
                  <a:gd name="adj3" fmla="val 23838"/>
                  <a:gd name="adj4" fmla="val -64491"/>
                  <a:gd name="adj5" fmla="val 58727"/>
                  <a:gd name="adj6" fmla="val -125111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arrow" w="sm" len="sm"/>
              </a:ln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斑状晶体结构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1D0C0566-CCF7-47CB-A472-AEDBCA994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6" y="7048"/>
              <a:ext cx="1175" cy="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r>
                <a:rPr kumimoji="0" lang="en-US" altLang="zh-CN" sz="1600" b="1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</a:p>
          </p:txBody>
        </p:sp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8E8FFB62-5022-49CE-B118-23A8D4C892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9" y="8062"/>
              <a:ext cx="8039" cy="2209"/>
              <a:chOff x="2079" y="8062"/>
              <a:chExt cx="8039" cy="2209"/>
            </a:xfrm>
          </p:grpSpPr>
          <p:sp>
            <p:nvSpPr>
              <p:cNvPr id="13" name="AutoShape 5">
                <a:extLst>
                  <a:ext uri="{FF2B5EF4-FFF2-40B4-BE49-F238E27FC236}">
                    <a16:creationId xmlns:a16="http://schemas.microsoft.com/office/drawing/2014/main" id="{C7FB3C55-B3C3-4462-BEA5-4D565252D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7" y="8062"/>
                <a:ext cx="822" cy="1262"/>
              </a:xfrm>
              <a:prstGeom prst="callout2">
                <a:avLst>
                  <a:gd name="adj1" fmla="val 71509"/>
                  <a:gd name="adj2" fmla="val 119046"/>
                  <a:gd name="adj3" fmla="val 71509"/>
                  <a:gd name="adj4" fmla="val 135713"/>
                  <a:gd name="adj5" fmla="val 38176"/>
                  <a:gd name="adj6" fmla="val 185713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arrow" w="sm" len="sm"/>
              </a:ln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晶粒大小合适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Rectangle 4">
                <a:extLst>
                  <a:ext uri="{FF2B5EF4-FFF2-40B4-BE49-F238E27FC236}">
                    <a16:creationId xmlns:a16="http://schemas.microsoft.com/office/drawing/2014/main" id="{490FE62E-4CD6-478E-AD1D-579082F97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9" y="9428"/>
                <a:ext cx="4181" cy="8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kumimoji="0" lang="en-US" altLang="zh-CN" sz="1600" b="1" i="0" u="none" strike="noStrike" cap="none" normalizeH="0" baseline="-3000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                       </a:t>
                </a:r>
                <a:r>
                  <a:rPr kumimoji="0" lang="en-US" altLang="zh-CN" sz="16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E</a:t>
                </a:r>
                <a:r>
                  <a:rPr kumimoji="0" lang="en-US" altLang="zh-CN" sz="1600" b="1" i="0" u="none" strike="noStrike" cap="none" normalizeH="0" baseline="-3000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</a:p>
            </p:txBody>
          </p:sp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6B107201-7101-4DC7-9131-B1EDDC38F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0" y="9649"/>
                <a:ext cx="3558" cy="60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图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  </a:t>
                </a:r>
                <a:r>
                  <a:rPr kumimoji="0" lang="en-US" altLang="zh-CN" sz="16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PCDA</a:t>
                </a:r>
                <a:r>
                  <a:rPr kumimoji="0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推理网</a:t>
                </a: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B726286-DA0F-4422-9E83-0E12829F5F3E}"/>
                  </a:ext>
                </a:extLst>
              </p:cNvPr>
              <p:cNvSpPr txBox="1"/>
              <p:nvPr/>
            </p:nvSpPr>
            <p:spPr>
              <a:xfrm>
                <a:off x="5681437" y="2110126"/>
                <a:ext cx="6482340" cy="4557723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  <a:prstDash val="dashDot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1. </a:t>
                </a:r>
                <a:r>
                  <a:rPr lang="zh-CN" altLang="zh-CN" sz="20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求后验几率</a:t>
                </a:r>
                <a:r>
                  <a:rPr lang="zh-CN" altLang="en-US" sz="20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𝑆𝑇𝐼𝑅</m:t>
                        </m:r>
                      </m:e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  <m:r>
                          <a:rPr lang="en-US" altLang="zh-CN" sz="2000" b="0" i="1" baseline="-250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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𝑆𝑇𝐼𝑅</m:t>
                        </m:r>
                      </m:e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  <m:r>
                          <a:rPr lang="en-US" altLang="zh-CN" sz="2000" b="0" i="1" baseline="-250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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𝐻𝑌𝑃𝐸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𝐸</m:t>
                    </m:r>
                    <m:r>
                      <a:rPr lang="en-US" altLang="zh-CN" sz="2000" b="0" i="1" baseline="-250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3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 </m:t>
                    </m:r>
                  </m:oMath>
                </a14:m>
                <a:endParaRPr lang="en-US" altLang="zh-CN" sz="20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𝑶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b="1" i="1" dirty="0" err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𝑺𝑻𝑰𝑹</m:t>
                    </m:r>
                    <m:r>
                      <a:rPr lang="en-US" altLang="zh-CN" sz="2000" b="1" i="1" dirty="0" err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r>
                      <a:rPr lang="en-US" altLang="zh-CN" sz="2000" b="1" i="1" dirty="0" err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𝑬</m:t>
                    </m:r>
                    <m:r>
                      <a:rPr lang="en-US" altLang="zh-CN" sz="2000" b="1" i="1" baseline="-25000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𝟐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zh-CN" sz="20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因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err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dirty="0" err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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err="1">
                        <a:latin typeface="Cambria Math" panose="02040503050406030204" pitchFamily="18" charset="0"/>
                      </a:rPr>
                      <m:t>𝐹𝑀𝐺𝑆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altLang="zh-CN" sz="2000" b="0" i="1" dirty="0" err="1">
                        <a:latin typeface="Cambria Math" panose="02040503050406030204" pitchFamily="18" charset="0"/>
                      </a:rPr>
                      <m:t>𝑃𝑇</m:t>
                    </m:r>
                    <m:r>
                      <a:rPr lang="en-US" altLang="zh-CN" sz="2000" b="0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dirty="0" err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baseline="-25000" dirty="0" err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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) = 1 &gt; 0</m:t>
                    </m:r>
                  </m:oMath>
                </a14:m>
                <a:r>
                  <a:rPr lang="zh-CN" altLang="en-US" sz="20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zh-CN" sz="20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所以应选择公式（</a:t>
                </a:r>
                <a:r>
                  <a:rPr lang="en-US" altLang="zh-CN" sz="20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r>
                  <a:rPr lang="zh-CN" altLang="zh-CN" sz="20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）中的第二式</a:t>
                </a:r>
                <a:endParaRPr lang="en-US" altLang="zh-CN" sz="2000" dirty="0">
                  <a:solidFill>
                    <a:srgbClr val="FF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r>
                        <a:rPr lang="en-US" altLang="zh-CN" sz="200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00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𝑆𝑇𝐼𝑅</m:t>
                      </m:r>
                      <m:r>
                        <a:rPr lang="en-US" altLang="zh-CN" sz="200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</m:t>
                      </m:r>
                      <m:sSub>
                        <m:sSubPr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′) = 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𝑆𝑇𝐼𝑅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)+[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𝑆𝑇𝐼𝑅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𝐹𝑀𝐺𝑆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&amp;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𝑃𝑇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)−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𝑆𝑇𝐼𝑅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)]×1/5</m:t>
                      </m:r>
                    </m:oMath>
                    <m:oMath xmlns:m="http://schemas.openxmlformats.org/officeDocument/2006/math"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      =0.1+[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𝑆𝑇𝐼𝑅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𝐹𝑀𝐺𝑆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&amp;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𝑃𝑇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)−0.1]×0.2</m:t>
                      </m:r>
                    </m:oMath>
                  </m:oMathPara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又：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𝑆𝑇𝐼𝑅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│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𝐹𝑀𝐺𝑆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𝑃𝑇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𝑆𝑇𝐼𝑅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│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𝐹𝑀𝐺𝑆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𝑃𝑇</m:t>
                            </m:r>
                          </m:e>
                        </m:d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𝑆𝑇𝐼𝑅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│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𝐹𝑀𝐺𝑆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𝑃𝑇</m:t>
                            </m:r>
                          </m:e>
                        </m:d>
                      </m:den>
                    </m:f>
                  </m:oMath>
                </a14:m>
                <a:endParaRPr lang="en-US" altLang="zh-CN" sz="2000" i="1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𝐿𝑆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𝑆𝑇𝐼𝑅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𝐿𝑆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𝑆𝑇𝐼𝑅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20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100</m:t>
                          </m:r>
                          <m:r>
                            <a:rPr lang="en-US" altLang="zh-CN" sz="2000" i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altLang="zh-CN" sz="20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0.111111</m:t>
                          </m:r>
                        </m:num>
                        <m:den>
                          <m:r>
                            <a:rPr lang="en-US" altLang="zh-CN" sz="2000" i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1+</m:t>
                          </m:r>
                          <m:r>
                            <m:rPr>
                              <m:nor/>
                            </m:rPr>
                            <a:rPr lang="en-US" altLang="zh-CN" sz="20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100</m:t>
                          </m:r>
                          <m:r>
                            <a:rPr lang="en-US" altLang="zh-CN" sz="2000" i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altLang="zh-CN" sz="20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0.111111</m:t>
                          </m:r>
                        </m:den>
                      </m:f>
                      <m:r>
                        <a:rPr lang="en-US" altLang="zh-CN" sz="2000" i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0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0.917431</m:t>
                      </m:r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zh-CN" sz="20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将此结果代入上式得</a:t>
                </a:r>
                <a:r>
                  <a:rPr lang="en-US" altLang="zh-CN" sz="20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r>
                        <a:rPr lang="en-US" altLang="zh-CN" sz="2000" b="0" i="1" dirty="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000" b="0" i="1" dirty="0" err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𝑆𝑇𝐼𝑅</m:t>
                      </m:r>
                      <m:r>
                        <a:rPr lang="en-US" altLang="zh-CN" sz="2000" b="0" i="1" dirty="0" err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</m:t>
                      </m:r>
                      <m:r>
                        <a:rPr lang="en-US" altLang="zh-CN" sz="2000" b="0" i="1" dirty="0" err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</m:t>
                      </m:r>
                      <m:r>
                        <a:rPr lang="en-US" altLang="zh-CN" sz="2000" b="0" i="1" baseline="-25000" dirty="0" err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2</m:t>
                      </m:r>
                      <m:r>
                        <a:rPr lang="en-US" altLang="zh-CN" sz="2000" b="0" i="1" dirty="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</m:t>
                      </m:r>
                      <m:r>
                        <a:rPr lang="en-US" altLang="zh-CN" sz="2000" b="0" i="1" dirty="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 = 0.263486       </m:t>
                      </m:r>
                      <m:r>
                        <a:rPr lang="en-US" altLang="zh-CN" sz="2000" b="0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𝑂</m:t>
                      </m:r>
                      <m:r>
                        <a:rPr lang="en-US" altLang="zh-CN" sz="2000" b="0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000" b="0" i="1" dirty="0" err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𝑆𝑇𝐼𝑅</m:t>
                      </m:r>
                      <m:r>
                        <a:rPr lang="en-US" altLang="zh-CN" sz="2000" b="0" i="1" dirty="0" err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</m:t>
                      </m:r>
                      <m:r>
                        <a:rPr lang="en-US" altLang="zh-CN" sz="2000" b="0" i="1" dirty="0" err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</m:t>
                      </m:r>
                      <m:r>
                        <a:rPr lang="en-US" altLang="zh-CN" sz="2000" b="0" i="1" baseline="-25000" dirty="0" err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2</m:t>
                      </m:r>
                      <m:r>
                        <a:rPr lang="en-US" altLang="zh-CN" sz="2000" b="0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</m:t>
                      </m:r>
                      <m:r>
                        <a:rPr lang="en-US" altLang="zh-CN" sz="2000" b="0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 = 0.357748</m:t>
                      </m:r>
                    </m:oMath>
                  </m:oMathPara>
                </a14:m>
                <a:endParaRPr lang="en-US" altLang="zh-CN" sz="24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B726286-DA0F-4422-9E83-0E12829F5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437" y="2110126"/>
                <a:ext cx="6482340" cy="4557723"/>
              </a:xfrm>
              <a:prstGeom prst="rect">
                <a:avLst/>
              </a:prstGeom>
              <a:blipFill>
                <a:blip r:embed="rId3"/>
                <a:stretch>
                  <a:fillRect l="-938"/>
                </a:stretch>
              </a:blipFill>
              <a:ln w="19050">
                <a:solidFill>
                  <a:srgbClr val="7030A0"/>
                </a:solidFill>
                <a:prstDash val="dash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4" name="图片 63">
            <a:extLst>
              <a:ext uri="{FF2B5EF4-FFF2-40B4-BE49-F238E27FC236}">
                <a16:creationId xmlns:a16="http://schemas.microsoft.com/office/drawing/2014/main" id="{9EE2C3CA-3188-48AA-9550-3A0934C7DC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2"/>
          <a:stretch/>
        </p:blipFill>
        <p:spPr>
          <a:xfrm>
            <a:off x="5424151" y="231723"/>
            <a:ext cx="6119473" cy="12898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B40B4F0-2ABE-43DF-B6CD-8A21940CEBF2}"/>
                  </a:ext>
                </a:extLst>
              </p:cNvPr>
              <p:cNvSpPr txBox="1"/>
              <p:nvPr/>
            </p:nvSpPr>
            <p:spPr>
              <a:xfrm>
                <a:off x="-104084" y="1877488"/>
                <a:ext cx="2811804" cy="1015663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𝐶</m:t>
                      </m:r>
                      <m:d>
                        <m:dPr>
                          <m:ctrlPr>
                            <a:rPr lang="en-US" altLang="zh-CN" sz="2000" b="0" i="1" dirty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000" b="0" i="1" dirty="0" err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𝐹𝑀𝐺𝑆</m:t>
                          </m:r>
                        </m:e>
                        <m:e>
                          <m:r>
                            <a:rPr lang="en-US" altLang="zh-CN" sz="2000" b="0" i="1" dirty="0" err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𝐸</m:t>
                          </m:r>
                          <m:r>
                            <a:rPr lang="en-US" altLang="zh-CN" sz="2000" b="0" i="1" baseline="-25000" dirty="0" err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  <m:r>
                            <a:rPr lang="en-US" altLang="zh-CN" sz="2000" b="0" i="1" dirty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</m:t>
                          </m:r>
                        </m:e>
                      </m:d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=3</m:t>
                      </m:r>
                    </m:oMath>
                  </m:oMathPara>
                </a14:m>
                <a:endParaRPr lang="en-US" altLang="zh-CN" sz="2000" b="0" i="1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𝐶</m:t>
                      </m:r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000" b="0" i="1" dirty="0" err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𝐹𝑀𝐺𝑆</m:t>
                      </m:r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&amp; </m:t>
                      </m:r>
                      <m:r>
                        <a:rPr lang="en-US" altLang="zh-CN" sz="2000" b="0" i="1" dirty="0" err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𝑃𝑇</m:t>
                      </m:r>
                      <m:r>
                        <a:rPr lang="en-US" altLang="zh-CN" sz="2000" b="0" i="1" dirty="0" err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</m:t>
                      </m:r>
                      <m:r>
                        <a:rPr lang="en-US" altLang="zh-CN" sz="2000" b="0" i="1" dirty="0" err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</m:t>
                      </m:r>
                      <m:r>
                        <a:rPr lang="en-US" altLang="zh-CN" sz="2000" b="0" i="1" baseline="-25000" dirty="0" err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2</m:t>
                      </m:r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</m:t>
                      </m:r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)=1</m:t>
                      </m:r>
                    </m:oMath>
                  </m:oMathPara>
                </a14:m>
                <a:endParaRPr lang="en-US" altLang="zh-CN" sz="2000" b="0" i="1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𝐶</m:t>
                      </m:r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000" b="0" i="1" dirty="0" err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𝑆𝑀𝐼𝑅</m:t>
                      </m:r>
                      <m:r>
                        <a:rPr lang="en-US" altLang="zh-CN" sz="2000" b="0" i="1" dirty="0" err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</m:t>
                      </m:r>
                      <m:r>
                        <a:rPr lang="en-US" altLang="zh-CN" sz="2000" b="0" i="1" dirty="0" err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</m:t>
                      </m:r>
                      <m:r>
                        <a:rPr lang="en-US" altLang="zh-CN" sz="2000" b="0" i="1" baseline="-25000" dirty="0" err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3</m:t>
                      </m:r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</m:t>
                      </m:r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  <m:r>
                        <a:rPr lang="en-US" altLang="zh-CN" sz="2000" b="0" i="1" dirty="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</m:t>
                      </m:r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2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B40B4F0-2ABE-43DF-B6CD-8A21940CE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084" y="1877488"/>
                <a:ext cx="2811804" cy="1015663"/>
              </a:xfrm>
              <a:prstGeom prst="rect">
                <a:avLst/>
              </a:prstGeom>
              <a:blipFill>
                <a:blip r:embed="rId5"/>
                <a:stretch>
                  <a:fillRect b="-3529"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>
            <a:extLst>
              <a:ext uri="{FF2B5EF4-FFF2-40B4-BE49-F238E27FC236}">
                <a16:creationId xmlns:a16="http://schemas.microsoft.com/office/drawing/2014/main" id="{8F56BFB0-9A6C-4873-B715-0A4BABE3E8C0}"/>
              </a:ext>
            </a:extLst>
          </p:cNvPr>
          <p:cNvSpPr txBox="1"/>
          <p:nvPr/>
        </p:nvSpPr>
        <p:spPr>
          <a:xfrm>
            <a:off x="706133" y="6284080"/>
            <a:ext cx="46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3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A740E90-BC04-4ADD-86DD-41A6E708BA09}"/>
              </a:ext>
            </a:extLst>
          </p:cNvPr>
          <p:cNvSpPr txBox="1"/>
          <p:nvPr/>
        </p:nvSpPr>
        <p:spPr>
          <a:xfrm>
            <a:off x="3005904" y="6300949"/>
            <a:ext cx="46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1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6937B84-5DDB-40D5-81DF-8457477BC099}"/>
              </a:ext>
            </a:extLst>
          </p:cNvPr>
          <p:cNvSpPr txBox="1"/>
          <p:nvPr/>
        </p:nvSpPr>
        <p:spPr>
          <a:xfrm>
            <a:off x="5230122" y="4708341"/>
            <a:ext cx="46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-2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2728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确定性证据的不确定性处理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01" y="1385144"/>
            <a:ext cx="10614360" cy="503940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SzPts val="1600"/>
              <a:buFont typeface="Wingdings" panose="05000000000000000000" pitchFamily="2" charset="2"/>
              <a:buChar char="l"/>
              <a:tabLst>
                <a:tab pos="468630" algn="l"/>
                <a:tab pos="3771900" algn="l"/>
                <a:tab pos="4000500" algn="l"/>
                <a:tab pos="4114800" algn="l"/>
              </a:tabLst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例：斑状铜矿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PCDA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模型的部分推理网络，计算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HYPE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后验几率</a:t>
            </a:r>
            <a:endParaRPr lang="zh-CN" altLang="zh-CN" sz="24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411E25B-F75F-46B0-8B60-103F51B43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18EFB74C-FAB6-46A5-9028-258F4A5FA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BC72A983-C38F-473B-90C3-B01B3AC3E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" y="2513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830E702-074A-4879-AFDA-A6DD9485D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B7821C93-CDEA-4EF4-B363-E9A78339D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342900" algn="l"/>
              </a:tabLst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6320C2B0-8BA7-497B-BF9A-33602F01F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Group 1">
            <a:extLst>
              <a:ext uri="{FF2B5EF4-FFF2-40B4-BE49-F238E27FC236}">
                <a16:creationId xmlns:a16="http://schemas.microsoft.com/office/drawing/2014/main" id="{5178A8AD-51A9-4EE5-86D4-674B574A274F}"/>
              </a:ext>
            </a:extLst>
          </p:cNvPr>
          <p:cNvGrpSpPr>
            <a:grpSpLocks/>
          </p:cNvGrpSpPr>
          <p:nvPr/>
        </p:nvGrpSpPr>
        <p:grpSpPr bwMode="auto">
          <a:xfrm>
            <a:off x="58162" y="2001059"/>
            <a:ext cx="5597977" cy="4618758"/>
            <a:chOff x="1420" y="2775"/>
            <a:chExt cx="9061" cy="7496"/>
          </a:xfrm>
        </p:grpSpPr>
        <p:grpSp>
          <p:nvGrpSpPr>
            <p:cNvPr id="10" name="Group 7">
              <a:extLst>
                <a:ext uri="{FF2B5EF4-FFF2-40B4-BE49-F238E27FC236}">
                  <a16:creationId xmlns:a16="http://schemas.microsoft.com/office/drawing/2014/main" id="{F874100B-4EBB-4795-B89F-13A85DD7AD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0" y="2775"/>
              <a:ext cx="9038" cy="6620"/>
              <a:chOff x="1420" y="2775"/>
              <a:chExt cx="9038" cy="6620"/>
            </a:xfrm>
          </p:grpSpPr>
          <p:grpSp>
            <p:nvGrpSpPr>
              <p:cNvPr id="16" name="Group 9">
                <a:extLst>
                  <a:ext uri="{FF2B5EF4-FFF2-40B4-BE49-F238E27FC236}">
                    <a16:creationId xmlns:a16="http://schemas.microsoft.com/office/drawing/2014/main" id="{1784315A-519D-4EB0-9337-4BA3B3150C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20" y="2775"/>
                <a:ext cx="9038" cy="6620"/>
                <a:chOff x="1420" y="2775"/>
                <a:chExt cx="9038" cy="6620"/>
              </a:xfrm>
            </p:grpSpPr>
            <p:grpSp>
              <p:nvGrpSpPr>
                <p:cNvPr id="18" name="Group 11">
                  <a:extLst>
                    <a:ext uri="{FF2B5EF4-FFF2-40B4-BE49-F238E27FC236}">
                      <a16:creationId xmlns:a16="http://schemas.microsoft.com/office/drawing/2014/main" id="{4EB986A2-793F-4215-90FD-D458860265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20" y="2775"/>
                  <a:ext cx="9038" cy="6620"/>
                  <a:chOff x="1420" y="2775"/>
                  <a:chExt cx="9038" cy="6620"/>
                </a:xfrm>
              </p:grpSpPr>
              <p:grpSp>
                <p:nvGrpSpPr>
                  <p:cNvPr id="20" name="Group 13">
                    <a:extLst>
                      <a:ext uri="{FF2B5EF4-FFF2-40B4-BE49-F238E27FC236}">
                        <a16:creationId xmlns:a16="http://schemas.microsoft.com/office/drawing/2014/main" id="{78AD1532-17CD-406F-87BB-AEE54F22F8A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20" y="2775"/>
                    <a:ext cx="9038" cy="6620"/>
                    <a:chOff x="1420" y="2775"/>
                    <a:chExt cx="9038" cy="6620"/>
                  </a:xfrm>
                </p:grpSpPr>
                <p:sp>
                  <p:nvSpPr>
                    <p:cNvPr id="23" name="Rectangle 39">
                      <a:extLst>
                        <a:ext uri="{FF2B5EF4-FFF2-40B4-BE49-F238E27FC236}">
                          <a16:creationId xmlns:a16="http://schemas.microsoft.com/office/drawing/2014/main" id="{7383A657-65AE-436F-8196-61759FFD847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09" y="7274"/>
                      <a:ext cx="2114" cy="83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12700" tIns="12700" rIns="12700" bIns="1270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100,    10</a:t>
                      </a:r>
                      <a:r>
                        <a:rPr kumimoji="0" lang="en-US" altLang="zh-CN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p:txBody>
                </p:sp>
                <p:grpSp>
                  <p:nvGrpSpPr>
                    <p:cNvPr id="24" name="Group 14">
                      <a:extLst>
                        <a:ext uri="{FF2B5EF4-FFF2-40B4-BE49-F238E27FC236}">
                          <a16:creationId xmlns:a16="http://schemas.microsoft.com/office/drawing/2014/main" id="{47C6FB99-7DAD-4D03-BAA5-558F202589E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20" y="2775"/>
                      <a:ext cx="9038" cy="6620"/>
                      <a:chOff x="1420" y="2775"/>
                      <a:chExt cx="9038" cy="6620"/>
                    </a:xfrm>
                  </p:grpSpPr>
                  <p:sp>
                    <p:nvSpPr>
                      <p:cNvPr id="25" name="Rectangle 38">
                        <a:extLst>
                          <a:ext uri="{FF2B5EF4-FFF2-40B4-BE49-F238E27FC236}">
                            <a16:creationId xmlns:a16="http://schemas.microsoft.com/office/drawing/2014/main" id="{72633D3B-7DCC-4D60-8E46-0B045ACE4C6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0" y="7274"/>
                        <a:ext cx="1879" cy="83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12700" tIns="12700" rIns="12700" bIns="1270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kumimoji="0" lang="en-US" altLang="zh-CN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 2 ,        10</a:t>
                        </a:r>
                        <a:r>
                          <a:rPr kumimoji="0" lang="en-US" altLang="zh-CN" sz="1600" b="1" i="0" u="none" strike="noStrike" cap="none" normalizeH="0" baseline="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a:t></a:t>
                        </a:r>
                        <a:r>
                          <a:rPr kumimoji="0" lang="en-US" altLang="zh-CN" sz="1600" b="1" i="0" u="none" strike="noStrike" cap="none" normalizeH="0" baseline="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6  </a:t>
                        </a:r>
                        <a:endParaRPr kumimoji="0" lang="en-US" altLang="zh-CN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endParaRPr>
                      </a:p>
                    </p:txBody>
                  </p:sp>
                  <p:grpSp>
                    <p:nvGrpSpPr>
                      <p:cNvPr id="27" name="Group 15">
                        <a:extLst>
                          <a:ext uri="{FF2B5EF4-FFF2-40B4-BE49-F238E27FC236}">
                            <a16:creationId xmlns:a16="http://schemas.microsoft.com/office/drawing/2014/main" id="{49E6DC47-E2F7-49EA-838A-D7F0E5DA16D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65" y="2775"/>
                        <a:ext cx="8993" cy="6620"/>
                        <a:chOff x="1465" y="2775"/>
                        <a:chExt cx="8993" cy="6620"/>
                      </a:xfrm>
                    </p:grpSpPr>
                    <p:grpSp>
                      <p:nvGrpSpPr>
                        <p:cNvPr id="28" name="Group 17">
                          <a:extLst>
                            <a:ext uri="{FF2B5EF4-FFF2-40B4-BE49-F238E27FC236}">
                              <a16:creationId xmlns:a16="http://schemas.microsoft.com/office/drawing/2014/main" id="{1F2CAE43-E012-4C7D-B6C3-55C9634E3EB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465" y="2775"/>
                          <a:ext cx="8993" cy="6620"/>
                          <a:chOff x="1465" y="2775"/>
                          <a:chExt cx="8993" cy="6620"/>
                        </a:xfrm>
                      </p:grpSpPr>
                      <p:grpSp>
                        <p:nvGrpSpPr>
                          <p:cNvPr id="30" name="Group 19">
                            <a:extLst>
                              <a:ext uri="{FF2B5EF4-FFF2-40B4-BE49-F238E27FC236}">
                                <a16:creationId xmlns:a16="http://schemas.microsoft.com/office/drawing/2014/main" id="{B3A246F7-4B23-4CC0-9220-5B21FC4E3A0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465" y="2775"/>
                            <a:ext cx="8993" cy="6620"/>
                            <a:chOff x="1465" y="2775"/>
                            <a:chExt cx="8993" cy="6620"/>
                          </a:xfrm>
                        </p:grpSpPr>
                        <p:sp>
                          <p:nvSpPr>
                            <p:cNvPr id="32" name="Rectangle 37">
                              <a:extLst>
                                <a:ext uri="{FF2B5EF4-FFF2-40B4-BE49-F238E27FC236}">
                                  <a16:creationId xmlns:a16="http://schemas.microsoft.com/office/drawing/2014/main" id="{BF528058-D8A8-4016-8D01-F93D32AEFC0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9753" y="4909"/>
                              <a:ext cx="705" cy="563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1600" b="1" i="0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0.03</a:t>
                              </a:r>
                              <a:endParaRPr kumimoji="0" lang="en-US" altLang="zh-CN" sz="18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3" name="Rectangle 36">
                              <a:extLst>
                                <a:ext uri="{FF2B5EF4-FFF2-40B4-BE49-F238E27FC236}">
                                  <a16:creationId xmlns:a16="http://schemas.microsoft.com/office/drawing/2014/main" id="{B1A81A34-3ED8-421F-9F86-322CDA7E884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8196" y="3867"/>
                              <a:ext cx="1645" cy="835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1600" b="1" i="0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300 , 0.0001</a:t>
                              </a:r>
                              <a:endParaRPr kumimoji="0" lang="en-US" altLang="zh-CN" sz="18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34" name="Group 20">
                              <a:extLst>
                                <a:ext uri="{FF2B5EF4-FFF2-40B4-BE49-F238E27FC236}">
                                  <a16:creationId xmlns:a16="http://schemas.microsoft.com/office/drawing/2014/main" id="{F65714D5-F1C9-467E-8293-41FF5510E5DB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465" y="2775"/>
                              <a:ext cx="8860" cy="6620"/>
                              <a:chOff x="1465" y="2775"/>
                              <a:chExt cx="8860" cy="6620"/>
                            </a:xfrm>
                          </p:grpSpPr>
                          <p:sp>
                            <p:nvSpPr>
                              <p:cNvPr id="35" name="Rectangle 35">
                                <a:extLst>
                                  <a:ext uri="{FF2B5EF4-FFF2-40B4-BE49-F238E27FC236}">
                                    <a16:creationId xmlns:a16="http://schemas.microsoft.com/office/drawing/2014/main" id="{2CC6A5C1-15FB-4FCC-918E-03503707E17C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826" y="4262"/>
                                <a:ext cx="1175" cy="544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vert="horz" wrap="square" lIns="12700" tIns="12700" rIns="12700" bIns="1270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</a:pPr>
                                <a:r>
                                  <a:rPr kumimoji="0" lang="en-US" altLang="zh-CN" sz="1600" b="1" i="0" u="none" strike="noStrike" cap="none" normalizeH="0" baseline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a:t>65 , 0.01    </a:t>
                                </a:r>
                                <a:endParaRPr kumimoji="0" lang="en-US" altLang="zh-CN" sz="18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6" name="Rectangle 34">
                                <a:extLst>
                                  <a:ext uri="{FF2B5EF4-FFF2-40B4-BE49-F238E27FC236}">
                                    <a16:creationId xmlns:a16="http://schemas.microsoft.com/office/drawing/2014/main" id="{4795B17B-6005-485D-B21B-1D34A29C4E64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660" y="5079"/>
                                <a:ext cx="940" cy="488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vert="horz" wrap="square" lIns="12700" tIns="12700" rIns="12700" bIns="1270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</a:pPr>
                                <a:r>
                                  <a:rPr kumimoji="0" lang="en-US" altLang="zh-CN" sz="1600" b="1" i="0" u="none" strike="noStrike" cap="none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a:t>0.1</a:t>
                                </a:r>
                                <a:endParaRPr kumimoji="0" lang="en-US" altLang="zh-CN" sz="1800" b="0" i="0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Arial" panose="020B0604020202020204" pitchFamily="34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37" name="Group 21">
                                <a:extLst>
                                  <a:ext uri="{FF2B5EF4-FFF2-40B4-BE49-F238E27FC236}">
                                    <a16:creationId xmlns:a16="http://schemas.microsoft.com/office/drawing/2014/main" id="{7FDDBFEA-CFE0-4A75-B8DC-BA786AC098C0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465" y="2775"/>
                                <a:ext cx="8860" cy="6620"/>
                                <a:chOff x="1465" y="2775"/>
                                <a:chExt cx="8860" cy="6620"/>
                              </a:xfrm>
                            </p:grpSpPr>
                            <p:sp>
                              <p:nvSpPr>
                                <p:cNvPr id="38" name="Rectangle 33">
                                  <a:extLst>
                                    <a:ext uri="{FF2B5EF4-FFF2-40B4-BE49-F238E27FC236}">
                                      <a16:creationId xmlns:a16="http://schemas.microsoft.com/office/drawing/2014/main" id="{461D5D35-0F7C-4129-88C2-856CDE9C0A7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6825" y="2775"/>
                                  <a:ext cx="706" cy="534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12700" tIns="12700" rIns="12700" bIns="1270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</a:pPr>
                                  <a:r>
                                    <a:rPr kumimoji="0" lang="en-US" altLang="zh-CN" sz="1600" b="1" i="0" u="none" strike="noStrike" cap="none" normalizeH="0" baseline="0" dirty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0.01</a:t>
                                  </a:r>
                                  <a:endParaRPr kumimoji="0" lang="en-US" altLang="zh-CN" sz="1800" b="0" i="0" u="none" strike="noStrike" cap="none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Arial" panose="020B0604020202020204" pitchFamily="34" charset="0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39" name="Group 23">
                                  <a:extLst>
                                    <a:ext uri="{FF2B5EF4-FFF2-40B4-BE49-F238E27FC236}">
                                      <a16:creationId xmlns:a16="http://schemas.microsoft.com/office/drawing/2014/main" id="{58FA8B73-24D0-4C97-8D47-A7D1CE499FEA}"/>
                                    </a:ext>
                                  </a:extLst>
                                </p:cNvPr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1465" y="3225"/>
                                  <a:ext cx="8860" cy="6170"/>
                                  <a:chOff x="-2" y="0"/>
                                  <a:chExt cx="20003" cy="19999"/>
                                </a:xfrm>
                              </p:grpSpPr>
                              <p:sp>
                                <p:nvSpPr>
                                  <p:cNvPr id="41" name="Rectangle 32">
                                    <a:extLst>
                                      <a:ext uri="{FF2B5EF4-FFF2-40B4-BE49-F238E27FC236}">
                                        <a16:creationId xmlns:a16="http://schemas.microsoft.com/office/drawing/2014/main" id="{C3E37BD6-3CAD-4066-B484-B38BB6262C08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9786" y="0"/>
                                    <a:ext cx="4244" cy="5458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2" name="Rectangle 31">
                                    <a:extLst>
                                      <a:ext uri="{FF2B5EF4-FFF2-40B4-BE49-F238E27FC236}">
                                        <a16:creationId xmlns:a16="http://schemas.microsoft.com/office/drawing/2014/main" id="{8C44649E-630E-4560-8334-FA3CD0F5838C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4168" y="7271"/>
                                    <a:ext cx="4243" cy="454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4" name="Rectangle 30">
                                    <a:extLst>
                                      <a:ext uri="{FF2B5EF4-FFF2-40B4-BE49-F238E27FC236}">
                                        <a16:creationId xmlns:a16="http://schemas.microsoft.com/office/drawing/2014/main" id="{7D729AF6-6B3E-4E53-BA23-135E3C11672D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15759" y="6921"/>
                                    <a:ext cx="4242" cy="489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5" name="Rectangle 29">
                                    <a:extLst>
                                      <a:ext uri="{FF2B5EF4-FFF2-40B4-BE49-F238E27FC236}">
                                        <a16:creationId xmlns:a16="http://schemas.microsoft.com/office/drawing/2014/main" id="{D60F3DC2-46EC-47F6-B45E-E592126311F0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8338" y="15448"/>
                                    <a:ext cx="4243" cy="455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6" name="Rectangle 28">
                                    <a:extLst>
                                      <a:ext uri="{FF2B5EF4-FFF2-40B4-BE49-F238E27FC236}">
                                        <a16:creationId xmlns:a16="http://schemas.microsoft.com/office/drawing/2014/main" id="{181DD8EC-1362-42CD-ACE1-0193ADCB77AC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-2" y="15449"/>
                                    <a:ext cx="4245" cy="455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7" name="Line 27">
                                    <a:extLst>
                                      <a:ext uri="{FF2B5EF4-FFF2-40B4-BE49-F238E27FC236}">
                                        <a16:creationId xmlns:a16="http://schemas.microsoft.com/office/drawing/2014/main" id="{25A50825-81C9-49AE-A171-E17E681BB00E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V="1">
                                    <a:off x="457" y="10906"/>
                                    <a:ext cx="3714" cy="4549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 type="none" w="sm" len="sm"/>
                                    <a:tailEnd type="triangle" w="sm" len="sm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8" name="Line 26">
                                    <a:extLst>
                                      <a:ext uri="{FF2B5EF4-FFF2-40B4-BE49-F238E27FC236}">
                                        <a16:creationId xmlns:a16="http://schemas.microsoft.com/office/drawing/2014/main" id="{A2056981-A599-484A-9A2D-B3E96D165A7F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H="1" flipV="1">
                                    <a:off x="8408" y="10906"/>
                                    <a:ext cx="3714" cy="4549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 type="none" w="sm" len="sm"/>
                                    <a:tailEnd type="triangle" w="sm" len="sm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 dirty="0"/>
                                  </a:p>
                                </p:txBody>
                              </p:sp>
                              <p:sp>
                                <p:nvSpPr>
                                  <p:cNvPr id="49" name="Line 25">
                                    <a:extLst>
                                      <a:ext uri="{FF2B5EF4-FFF2-40B4-BE49-F238E27FC236}">
                                        <a16:creationId xmlns:a16="http://schemas.microsoft.com/office/drawing/2014/main" id="{3D73AAB4-360B-48B1-ACAD-CCD519C38D13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V="1">
                                    <a:off x="5546" y="2726"/>
                                    <a:ext cx="4242" cy="4549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 type="none" w="sm" len="sm"/>
                                    <a:tailEnd type="triangle" w="sm" len="sm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50" name="Line 24">
                                    <a:extLst>
                                      <a:ext uri="{FF2B5EF4-FFF2-40B4-BE49-F238E27FC236}">
                                        <a16:creationId xmlns:a16="http://schemas.microsoft.com/office/drawing/2014/main" id="{0BE8B662-491D-44A5-9356-C17876C28074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H="1" flipV="1">
                                    <a:off x="14061" y="2376"/>
                                    <a:ext cx="4774" cy="4550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 type="none" w="sm" len="sm"/>
                                    <a:tailEnd type="triangle" w="sm" len="sm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40" name="Rectangle 22">
                                  <a:extLst>
                                    <a:ext uri="{FF2B5EF4-FFF2-40B4-BE49-F238E27FC236}">
                                      <a16:creationId xmlns:a16="http://schemas.microsoft.com/office/drawing/2014/main" id="{7E410AF9-B2C4-4F74-9D1A-C6DDC50F4403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910" y="3354"/>
                                  <a:ext cx="1645" cy="1404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12700" tIns="12700" rIns="12700" bIns="1270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</a:pPr>
                                  <a:r>
                                    <a:rPr kumimoji="0" lang="zh-CN" altLang="zh-CN" sz="1600" b="1" i="0" u="none" strike="noStrike" cap="none" normalizeH="0" baseline="0" dirty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黑体" panose="02010609060101010101" pitchFamily="49" charset="-122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a:t>古生成区域环境</a:t>
                                  </a:r>
                                  <a:r>
                                    <a:rPr kumimoji="0" lang="en-US" altLang="zh-CN" sz="1600" b="1" i="0" u="none" strike="noStrike" cap="none" normalizeH="0" baseline="0" dirty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Times New Roman" panose="020206030504050203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a:t>HYPE</a:t>
                                  </a:r>
                                  <a:endParaRPr kumimoji="0" lang="en-US" altLang="zh-CN" sz="1800" b="0" i="0" u="none" strike="noStrike" cap="none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  <p:sp>
                        <p:nvSpPr>
                          <p:cNvPr id="31" name="Rectangle 18">
                            <a:extLst>
                              <a:ext uri="{FF2B5EF4-FFF2-40B4-BE49-F238E27FC236}">
                                <a16:creationId xmlns:a16="http://schemas.microsoft.com/office/drawing/2014/main" id="{A891F07B-EA6D-47EC-8473-7F9F727968A9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571" y="5545"/>
                            <a:ext cx="1599" cy="1124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vert="horz" wrap="square" lIns="12700" tIns="12700" rIns="12700" bIns="1270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zh-CN" altLang="zh-CN" sz="1600" b="1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黑体" panose="02010609060101010101" pitchFamily="49" charset="-122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a:t>火成岩侵入形</a:t>
                            </a:r>
                            <a:r>
                              <a:rPr kumimoji="0" lang="zh-CN" altLang="en-US" sz="1600" b="1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Times New Roman" panose="020206030504050203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a:t>   </a:t>
                            </a:r>
                            <a:r>
                              <a:rPr kumimoji="0" lang="en-US" altLang="zh-CN" sz="1600" b="1" i="0" u="none" strike="noStrike" cap="none" normalizeH="0" baseline="0" dirty="0" err="1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Times New Roman" panose="020206030504050203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a:t>SMIR</a:t>
                            </a:r>
                            <a:endParaRPr kumimoji="0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9" name="Rectangle 16">
                          <a:extLst>
                            <a:ext uri="{FF2B5EF4-FFF2-40B4-BE49-F238E27FC236}">
                              <a16:creationId xmlns:a16="http://schemas.microsoft.com/office/drawing/2014/main" id="{AD5A34E5-D9D4-4ADC-9304-A43E001EDFA6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437" y="5631"/>
                          <a:ext cx="1645" cy="112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12700" tIns="12700" rIns="12700" bIns="1270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zh-CN" sz="16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火成岩纹理</a:t>
                          </a:r>
                          <a:r>
                            <a:rPr kumimoji="0" lang="zh-CN" altLang="en-US" sz="16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kumimoji="0" lang="en-US" altLang="zh-CN" sz="16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STIR</a:t>
                          </a:r>
                          <a:endPara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</p:grpSp>
              <p:sp>
                <p:nvSpPr>
                  <p:cNvPr id="22" name="Rectangle 12">
                    <a:extLst>
                      <a:ext uri="{FF2B5EF4-FFF2-40B4-BE49-F238E27FC236}">
                        <a16:creationId xmlns:a16="http://schemas.microsoft.com/office/drawing/2014/main" id="{969DBE8F-AD11-4BD2-87C3-E7C0D66256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90" y="8155"/>
                    <a:ext cx="1645" cy="1123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700" tIns="12700" rIns="12700" bIns="12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晶粒大小合适</a:t>
                    </a:r>
                    <a:endParaRPr kumimoji="0" lang="zh-CN" altLang="zh-CN" sz="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   </a:t>
                    </a:r>
                    <a:r>
                      <a: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FMGS</a:t>
                    </a:r>
                    <a:endParaRPr kumimoji="0" lang="en-US" altLang="zh-CN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9" name="Rectangle 10">
                  <a:extLst>
                    <a:ext uri="{FF2B5EF4-FFF2-40B4-BE49-F238E27FC236}">
                      <a16:creationId xmlns:a16="http://schemas.microsoft.com/office/drawing/2014/main" id="{AD095E99-9412-4F05-9F43-1291E8D524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4" y="8155"/>
                  <a:ext cx="1645" cy="112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700" tIns="12700" rIns="12700" bIns="12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zh-CN" sz="1600" b="1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FMGS</a:t>
                  </a:r>
                  <a:r>
                    <a:rPr kumimoji="0" lang="en-US" altLang="zh-CN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 &amp; PT</a:t>
                  </a:r>
                  <a:endPara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7" name="AutoShape 8">
                <a:extLst>
                  <a:ext uri="{FF2B5EF4-FFF2-40B4-BE49-F238E27FC236}">
                    <a16:creationId xmlns:a16="http://schemas.microsoft.com/office/drawing/2014/main" id="{B35A0AD8-D571-4954-A129-693161D74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" y="8327"/>
                <a:ext cx="1487" cy="839"/>
              </a:xfrm>
              <a:prstGeom prst="callout2">
                <a:avLst>
                  <a:gd name="adj1" fmla="val 23838"/>
                  <a:gd name="adj2" fmla="val -8069"/>
                  <a:gd name="adj3" fmla="val 23838"/>
                  <a:gd name="adj4" fmla="val -64491"/>
                  <a:gd name="adj5" fmla="val 58727"/>
                  <a:gd name="adj6" fmla="val -125111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arrow" w="sm" len="sm"/>
              </a:ln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斑状晶体结构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1D0C0566-CCF7-47CB-A472-AEDBCA994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6" y="7048"/>
              <a:ext cx="1175" cy="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r>
                <a:rPr kumimoji="0" lang="en-US" altLang="zh-CN" sz="1600" b="1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</a:p>
          </p:txBody>
        </p:sp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8E8FFB62-5022-49CE-B118-23A8D4C892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9" y="8062"/>
              <a:ext cx="8039" cy="2209"/>
              <a:chOff x="2079" y="8062"/>
              <a:chExt cx="8039" cy="2209"/>
            </a:xfrm>
          </p:grpSpPr>
          <p:sp>
            <p:nvSpPr>
              <p:cNvPr id="13" name="AutoShape 5">
                <a:extLst>
                  <a:ext uri="{FF2B5EF4-FFF2-40B4-BE49-F238E27FC236}">
                    <a16:creationId xmlns:a16="http://schemas.microsoft.com/office/drawing/2014/main" id="{C7FB3C55-B3C3-4462-BEA5-4D565252D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7" y="8062"/>
                <a:ext cx="822" cy="1262"/>
              </a:xfrm>
              <a:prstGeom prst="callout2">
                <a:avLst>
                  <a:gd name="adj1" fmla="val 71509"/>
                  <a:gd name="adj2" fmla="val 119046"/>
                  <a:gd name="adj3" fmla="val 71509"/>
                  <a:gd name="adj4" fmla="val 135713"/>
                  <a:gd name="adj5" fmla="val 38176"/>
                  <a:gd name="adj6" fmla="val 185713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arrow" w="sm" len="sm"/>
              </a:ln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晶粒大小合适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Rectangle 4">
                <a:extLst>
                  <a:ext uri="{FF2B5EF4-FFF2-40B4-BE49-F238E27FC236}">
                    <a16:creationId xmlns:a16="http://schemas.microsoft.com/office/drawing/2014/main" id="{490FE62E-4CD6-478E-AD1D-579082F97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9" y="9428"/>
                <a:ext cx="4181" cy="8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kumimoji="0" lang="en-US" altLang="zh-CN" sz="1600" b="1" i="0" u="none" strike="noStrike" cap="none" normalizeH="0" baseline="-3000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                       </a:t>
                </a:r>
                <a:r>
                  <a:rPr kumimoji="0" lang="en-US" altLang="zh-CN" sz="16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E</a:t>
                </a:r>
                <a:r>
                  <a:rPr kumimoji="0" lang="en-US" altLang="zh-CN" sz="1600" b="1" i="0" u="none" strike="noStrike" cap="none" normalizeH="0" baseline="-3000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</a:p>
            </p:txBody>
          </p:sp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6B107201-7101-4DC7-9131-B1EDDC38F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0" y="9649"/>
                <a:ext cx="3558" cy="60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图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  </a:t>
                </a:r>
                <a:r>
                  <a:rPr kumimoji="0" lang="en-US" altLang="zh-CN" sz="16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PCDA</a:t>
                </a:r>
                <a:r>
                  <a:rPr kumimoji="0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推理网</a:t>
                </a: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B726286-DA0F-4422-9E83-0E12829F5F3E}"/>
                  </a:ext>
                </a:extLst>
              </p:cNvPr>
              <p:cNvSpPr txBox="1"/>
              <p:nvPr/>
            </p:nvSpPr>
            <p:spPr>
              <a:xfrm>
                <a:off x="5681437" y="2110126"/>
                <a:ext cx="6482340" cy="2861424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  <a:prstDash val="dashDot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1. </a:t>
                </a:r>
                <a:r>
                  <a:rPr lang="zh-CN" altLang="zh-CN" sz="20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求后验几率</a:t>
                </a:r>
                <a:r>
                  <a:rPr lang="zh-CN" altLang="en-US" sz="20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𝑆𝑇𝐼𝑅</m:t>
                        </m:r>
                      </m:e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  <m:r>
                          <a:rPr lang="en-US" altLang="zh-CN" sz="2000" b="0" i="1" baseline="-250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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𝑆𝑇𝐼𝑅</m:t>
                        </m:r>
                      </m:e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  <m:r>
                          <a:rPr lang="en-US" altLang="zh-CN" sz="2000" b="0" i="1" baseline="-250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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𝐻𝑌𝑃𝐸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𝐸</m:t>
                    </m:r>
                    <m:r>
                      <a:rPr lang="en-US" altLang="zh-CN" sz="2000" b="0" i="1" baseline="-250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3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 </m:t>
                    </m:r>
                  </m:oMath>
                </a14:m>
                <a:endParaRPr lang="en-US" altLang="zh-CN" sz="20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𝑺𝑻𝑰𝑹</m:t>
                    </m:r>
                    <m:r>
                      <a:rPr lang="en-US" altLang="zh-CN" sz="2000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000" b="1" i="1" baseline="-25000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</m:t>
                    </m:r>
                    <m:r>
                      <a:rPr lang="en-US" altLang="zh-C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altLang="zh-CN" sz="2000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000" b="1" i="1" baseline="-25000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</m:t>
                    </m:r>
                    <m:r>
                      <a:rPr lang="en-US" altLang="zh-C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由公式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(9)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知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b="0" i="1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𝑆𝑇𝐼𝑅</m:t>
                          </m:r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│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 &amp; 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0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 </m:t>
                          </m:r>
                        </m:e>
                      </m:d>
                    </m:oMath>
                  </m:oMathPara>
                </a14:m>
                <a:endParaRPr lang="en-US" altLang="zh-CN" sz="2000" i="1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𝑂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𝑆𝑇𝐼𝑅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𝑂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𝑆𝑇𝐼𝑅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×</m:t>
                    </m:r>
                    <m:f>
                      <m:f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𝑂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𝑆𝑇𝐼𝑅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𝑂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𝑆𝑇𝐼𝑅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×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𝑆𝑇𝐼𝑅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=0.564143</a:t>
                </a:r>
              </a:p>
              <a:p>
                <a:pPr lvl="0">
                  <a:lnSpc>
                    <a:spcPct val="125000"/>
                  </a:lnSpc>
                  <a:defRPr/>
                </a:pPr>
                <a:endParaRPr lang="zh-CN" altLang="zh-CN" sz="1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 panose="02010600030101010101" pitchFamily="2" charset="-122"/>
                  <a:cs typeface="+mn-cs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zh-CN" sz="2000" dirty="0">
                  <a:solidFill>
                    <a:srgbClr val="FF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B726286-DA0F-4422-9E83-0E12829F5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437" y="2110126"/>
                <a:ext cx="6482340" cy="2861424"/>
              </a:xfrm>
              <a:prstGeom prst="rect">
                <a:avLst/>
              </a:prstGeom>
              <a:blipFill>
                <a:blip r:embed="rId3"/>
                <a:stretch>
                  <a:fillRect l="-938" t="-634"/>
                </a:stretch>
              </a:blipFill>
              <a:ln w="19050">
                <a:solidFill>
                  <a:srgbClr val="7030A0"/>
                </a:solidFill>
                <a:prstDash val="dash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A0BAE58-D728-4350-86D1-A3F6C6D94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706" y="556756"/>
            <a:ext cx="8766194" cy="723029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17729EC7-B806-4861-8BAC-40B0D8D2DF70}"/>
              </a:ext>
            </a:extLst>
          </p:cNvPr>
          <p:cNvSpPr txBox="1"/>
          <p:nvPr/>
        </p:nvSpPr>
        <p:spPr>
          <a:xfrm>
            <a:off x="706133" y="6284080"/>
            <a:ext cx="46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3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F47ECF9-9151-4EBE-8315-924C4507162E}"/>
              </a:ext>
            </a:extLst>
          </p:cNvPr>
          <p:cNvSpPr txBox="1"/>
          <p:nvPr/>
        </p:nvSpPr>
        <p:spPr>
          <a:xfrm>
            <a:off x="3005904" y="6300949"/>
            <a:ext cx="46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1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D5BCE6E-4379-46F2-8933-67B0D5B41A46}"/>
              </a:ext>
            </a:extLst>
          </p:cNvPr>
          <p:cNvSpPr txBox="1"/>
          <p:nvPr/>
        </p:nvSpPr>
        <p:spPr>
          <a:xfrm>
            <a:off x="5230122" y="4708341"/>
            <a:ext cx="46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-2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2816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确定性证据的不确定性处理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01" y="1385144"/>
            <a:ext cx="10614360" cy="503940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SzPts val="1600"/>
              <a:buFont typeface="Wingdings" panose="05000000000000000000" pitchFamily="2" charset="2"/>
              <a:buChar char="l"/>
              <a:tabLst>
                <a:tab pos="468630" algn="l"/>
                <a:tab pos="3771900" algn="l"/>
                <a:tab pos="4000500" algn="l"/>
                <a:tab pos="4114800" algn="l"/>
              </a:tabLst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例：斑状铜矿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PCDA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模型的部分推理网络，计算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HYPE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后验几率</a:t>
            </a:r>
            <a:endParaRPr lang="zh-CN" altLang="zh-CN" sz="24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411E25B-F75F-46B0-8B60-103F51B43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18EFB74C-FAB6-46A5-9028-258F4A5FA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BC72A983-C38F-473B-90C3-B01B3AC3E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" y="2513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830E702-074A-4879-AFDA-A6DD9485D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B7821C93-CDEA-4EF4-B363-E9A78339D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342900" algn="l"/>
              </a:tabLst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6320C2B0-8BA7-497B-BF9A-33602F01F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Group 1">
            <a:extLst>
              <a:ext uri="{FF2B5EF4-FFF2-40B4-BE49-F238E27FC236}">
                <a16:creationId xmlns:a16="http://schemas.microsoft.com/office/drawing/2014/main" id="{5178A8AD-51A9-4EE5-86D4-674B574A274F}"/>
              </a:ext>
            </a:extLst>
          </p:cNvPr>
          <p:cNvGrpSpPr>
            <a:grpSpLocks/>
          </p:cNvGrpSpPr>
          <p:nvPr/>
        </p:nvGrpSpPr>
        <p:grpSpPr bwMode="auto">
          <a:xfrm>
            <a:off x="58162" y="2001059"/>
            <a:ext cx="5597977" cy="4618758"/>
            <a:chOff x="1420" y="2775"/>
            <a:chExt cx="9061" cy="7496"/>
          </a:xfrm>
        </p:grpSpPr>
        <p:grpSp>
          <p:nvGrpSpPr>
            <p:cNvPr id="10" name="Group 7">
              <a:extLst>
                <a:ext uri="{FF2B5EF4-FFF2-40B4-BE49-F238E27FC236}">
                  <a16:creationId xmlns:a16="http://schemas.microsoft.com/office/drawing/2014/main" id="{F874100B-4EBB-4795-B89F-13A85DD7AD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0" y="2775"/>
              <a:ext cx="9038" cy="6620"/>
              <a:chOff x="1420" y="2775"/>
              <a:chExt cx="9038" cy="6620"/>
            </a:xfrm>
          </p:grpSpPr>
          <p:grpSp>
            <p:nvGrpSpPr>
              <p:cNvPr id="16" name="Group 9">
                <a:extLst>
                  <a:ext uri="{FF2B5EF4-FFF2-40B4-BE49-F238E27FC236}">
                    <a16:creationId xmlns:a16="http://schemas.microsoft.com/office/drawing/2014/main" id="{1784315A-519D-4EB0-9337-4BA3B3150C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20" y="2775"/>
                <a:ext cx="9038" cy="6620"/>
                <a:chOff x="1420" y="2775"/>
                <a:chExt cx="9038" cy="6620"/>
              </a:xfrm>
            </p:grpSpPr>
            <p:grpSp>
              <p:nvGrpSpPr>
                <p:cNvPr id="18" name="Group 11">
                  <a:extLst>
                    <a:ext uri="{FF2B5EF4-FFF2-40B4-BE49-F238E27FC236}">
                      <a16:creationId xmlns:a16="http://schemas.microsoft.com/office/drawing/2014/main" id="{4EB986A2-793F-4215-90FD-D458860265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20" y="2775"/>
                  <a:ext cx="9038" cy="6620"/>
                  <a:chOff x="1420" y="2775"/>
                  <a:chExt cx="9038" cy="6620"/>
                </a:xfrm>
              </p:grpSpPr>
              <p:grpSp>
                <p:nvGrpSpPr>
                  <p:cNvPr id="20" name="Group 13">
                    <a:extLst>
                      <a:ext uri="{FF2B5EF4-FFF2-40B4-BE49-F238E27FC236}">
                        <a16:creationId xmlns:a16="http://schemas.microsoft.com/office/drawing/2014/main" id="{78AD1532-17CD-406F-87BB-AEE54F22F8A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20" y="2775"/>
                    <a:ext cx="9038" cy="6620"/>
                    <a:chOff x="1420" y="2775"/>
                    <a:chExt cx="9038" cy="6620"/>
                  </a:xfrm>
                </p:grpSpPr>
                <p:sp>
                  <p:nvSpPr>
                    <p:cNvPr id="23" name="Rectangle 39">
                      <a:extLst>
                        <a:ext uri="{FF2B5EF4-FFF2-40B4-BE49-F238E27FC236}">
                          <a16:creationId xmlns:a16="http://schemas.microsoft.com/office/drawing/2014/main" id="{7383A657-65AE-436F-8196-61759FFD847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09" y="7274"/>
                      <a:ext cx="2114" cy="83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12700" tIns="12700" rIns="12700" bIns="1270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100,    10</a:t>
                      </a:r>
                      <a:r>
                        <a:rPr kumimoji="0" lang="en-US" altLang="zh-CN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p:txBody>
                </p:sp>
                <p:grpSp>
                  <p:nvGrpSpPr>
                    <p:cNvPr id="24" name="Group 14">
                      <a:extLst>
                        <a:ext uri="{FF2B5EF4-FFF2-40B4-BE49-F238E27FC236}">
                          <a16:creationId xmlns:a16="http://schemas.microsoft.com/office/drawing/2014/main" id="{47C6FB99-7DAD-4D03-BAA5-558F202589E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20" y="2775"/>
                      <a:ext cx="9038" cy="6620"/>
                      <a:chOff x="1420" y="2775"/>
                      <a:chExt cx="9038" cy="6620"/>
                    </a:xfrm>
                  </p:grpSpPr>
                  <p:sp>
                    <p:nvSpPr>
                      <p:cNvPr id="25" name="Rectangle 38">
                        <a:extLst>
                          <a:ext uri="{FF2B5EF4-FFF2-40B4-BE49-F238E27FC236}">
                            <a16:creationId xmlns:a16="http://schemas.microsoft.com/office/drawing/2014/main" id="{72633D3B-7DCC-4D60-8E46-0B045ACE4C6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0" y="7274"/>
                        <a:ext cx="1879" cy="83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12700" tIns="12700" rIns="12700" bIns="1270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kumimoji="0" lang="en-US" altLang="zh-CN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 2 ,        10</a:t>
                        </a:r>
                        <a:r>
                          <a:rPr kumimoji="0" lang="en-US" altLang="zh-CN" sz="1600" b="1" i="0" u="none" strike="noStrike" cap="none" normalizeH="0" baseline="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a:t></a:t>
                        </a:r>
                        <a:r>
                          <a:rPr kumimoji="0" lang="en-US" altLang="zh-CN" sz="1600" b="1" i="0" u="none" strike="noStrike" cap="none" normalizeH="0" baseline="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6  </a:t>
                        </a:r>
                        <a:endParaRPr kumimoji="0" lang="en-US" altLang="zh-CN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endParaRPr>
                      </a:p>
                    </p:txBody>
                  </p:sp>
                  <p:grpSp>
                    <p:nvGrpSpPr>
                      <p:cNvPr id="27" name="Group 15">
                        <a:extLst>
                          <a:ext uri="{FF2B5EF4-FFF2-40B4-BE49-F238E27FC236}">
                            <a16:creationId xmlns:a16="http://schemas.microsoft.com/office/drawing/2014/main" id="{49E6DC47-E2F7-49EA-838A-D7F0E5DA16D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65" y="2775"/>
                        <a:ext cx="8993" cy="6620"/>
                        <a:chOff x="1465" y="2775"/>
                        <a:chExt cx="8993" cy="6620"/>
                      </a:xfrm>
                    </p:grpSpPr>
                    <p:grpSp>
                      <p:nvGrpSpPr>
                        <p:cNvPr id="28" name="Group 17">
                          <a:extLst>
                            <a:ext uri="{FF2B5EF4-FFF2-40B4-BE49-F238E27FC236}">
                              <a16:creationId xmlns:a16="http://schemas.microsoft.com/office/drawing/2014/main" id="{1F2CAE43-E012-4C7D-B6C3-55C9634E3EB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465" y="2775"/>
                          <a:ext cx="8993" cy="6620"/>
                          <a:chOff x="1465" y="2775"/>
                          <a:chExt cx="8993" cy="6620"/>
                        </a:xfrm>
                      </p:grpSpPr>
                      <p:grpSp>
                        <p:nvGrpSpPr>
                          <p:cNvPr id="30" name="Group 19">
                            <a:extLst>
                              <a:ext uri="{FF2B5EF4-FFF2-40B4-BE49-F238E27FC236}">
                                <a16:creationId xmlns:a16="http://schemas.microsoft.com/office/drawing/2014/main" id="{B3A246F7-4B23-4CC0-9220-5B21FC4E3A0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465" y="2775"/>
                            <a:ext cx="8993" cy="6620"/>
                            <a:chOff x="1465" y="2775"/>
                            <a:chExt cx="8993" cy="6620"/>
                          </a:xfrm>
                        </p:grpSpPr>
                        <p:sp>
                          <p:nvSpPr>
                            <p:cNvPr id="32" name="Rectangle 37">
                              <a:extLst>
                                <a:ext uri="{FF2B5EF4-FFF2-40B4-BE49-F238E27FC236}">
                                  <a16:creationId xmlns:a16="http://schemas.microsoft.com/office/drawing/2014/main" id="{BF528058-D8A8-4016-8D01-F93D32AEFC0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9753" y="4909"/>
                              <a:ext cx="705" cy="563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1600" b="1" i="0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0.03</a:t>
                              </a:r>
                              <a:endParaRPr kumimoji="0" lang="en-US" altLang="zh-CN" sz="18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3" name="Rectangle 36">
                              <a:extLst>
                                <a:ext uri="{FF2B5EF4-FFF2-40B4-BE49-F238E27FC236}">
                                  <a16:creationId xmlns:a16="http://schemas.microsoft.com/office/drawing/2014/main" id="{B1A81A34-3ED8-421F-9F86-322CDA7E884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8196" y="3867"/>
                              <a:ext cx="1645" cy="835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1600" b="1" i="0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300 , 0.0001</a:t>
                              </a:r>
                              <a:endParaRPr kumimoji="0" lang="en-US" altLang="zh-CN" sz="18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34" name="Group 20">
                              <a:extLst>
                                <a:ext uri="{FF2B5EF4-FFF2-40B4-BE49-F238E27FC236}">
                                  <a16:creationId xmlns:a16="http://schemas.microsoft.com/office/drawing/2014/main" id="{F65714D5-F1C9-467E-8293-41FF5510E5DB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465" y="2775"/>
                              <a:ext cx="8860" cy="6620"/>
                              <a:chOff x="1465" y="2775"/>
                              <a:chExt cx="8860" cy="6620"/>
                            </a:xfrm>
                          </p:grpSpPr>
                          <p:sp>
                            <p:nvSpPr>
                              <p:cNvPr id="35" name="Rectangle 35">
                                <a:extLst>
                                  <a:ext uri="{FF2B5EF4-FFF2-40B4-BE49-F238E27FC236}">
                                    <a16:creationId xmlns:a16="http://schemas.microsoft.com/office/drawing/2014/main" id="{2CC6A5C1-15FB-4FCC-918E-03503707E17C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826" y="4262"/>
                                <a:ext cx="1175" cy="544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vert="horz" wrap="square" lIns="12700" tIns="12700" rIns="12700" bIns="1270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</a:pPr>
                                <a:r>
                                  <a:rPr kumimoji="0" lang="en-US" altLang="zh-CN" sz="1600" b="1" i="0" u="none" strike="noStrike" cap="none" normalizeH="0" baseline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a:t>65 , 0.01    </a:t>
                                </a:r>
                                <a:endParaRPr kumimoji="0" lang="en-US" altLang="zh-CN" sz="18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6" name="Rectangle 34">
                                <a:extLst>
                                  <a:ext uri="{FF2B5EF4-FFF2-40B4-BE49-F238E27FC236}">
                                    <a16:creationId xmlns:a16="http://schemas.microsoft.com/office/drawing/2014/main" id="{4795B17B-6005-485D-B21B-1D34A29C4E64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660" y="5079"/>
                                <a:ext cx="940" cy="488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vert="horz" wrap="square" lIns="12700" tIns="12700" rIns="12700" bIns="1270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</a:pPr>
                                <a:r>
                                  <a:rPr kumimoji="0" lang="en-US" altLang="zh-CN" sz="1600" b="1" i="0" u="none" strike="noStrike" cap="none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a:t>0.1</a:t>
                                </a:r>
                                <a:endParaRPr kumimoji="0" lang="en-US" altLang="zh-CN" sz="1800" b="0" i="0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Arial" panose="020B0604020202020204" pitchFamily="34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37" name="Group 21">
                                <a:extLst>
                                  <a:ext uri="{FF2B5EF4-FFF2-40B4-BE49-F238E27FC236}">
                                    <a16:creationId xmlns:a16="http://schemas.microsoft.com/office/drawing/2014/main" id="{7FDDBFEA-CFE0-4A75-B8DC-BA786AC098C0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465" y="2775"/>
                                <a:ext cx="8860" cy="6620"/>
                                <a:chOff x="1465" y="2775"/>
                                <a:chExt cx="8860" cy="6620"/>
                              </a:xfrm>
                            </p:grpSpPr>
                            <p:sp>
                              <p:nvSpPr>
                                <p:cNvPr id="38" name="Rectangle 33">
                                  <a:extLst>
                                    <a:ext uri="{FF2B5EF4-FFF2-40B4-BE49-F238E27FC236}">
                                      <a16:creationId xmlns:a16="http://schemas.microsoft.com/office/drawing/2014/main" id="{461D5D35-0F7C-4129-88C2-856CDE9C0A7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6825" y="2775"/>
                                  <a:ext cx="706" cy="534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12700" tIns="12700" rIns="12700" bIns="1270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</a:pPr>
                                  <a:r>
                                    <a:rPr kumimoji="0" lang="en-US" altLang="zh-CN" sz="1600" b="1" i="0" u="none" strike="noStrike" cap="none" normalizeH="0" baseline="0" dirty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0.01</a:t>
                                  </a:r>
                                  <a:endParaRPr kumimoji="0" lang="en-US" altLang="zh-CN" sz="1800" b="0" i="0" u="none" strike="noStrike" cap="none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Arial" panose="020B0604020202020204" pitchFamily="34" charset="0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39" name="Group 23">
                                  <a:extLst>
                                    <a:ext uri="{FF2B5EF4-FFF2-40B4-BE49-F238E27FC236}">
                                      <a16:creationId xmlns:a16="http://schemas.microsoft.com/office/drawing/2014/main" id="{58FA8B73-24D0-4C97-8D47-A7D1CE499FEA}"/>
                                    </a:ext>
                                  </a:extLst>
                                </p:cNvPr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1465" y="3225"/>
                                  <a:ext cx="8860" cy="6170"/>
                                  <a:chOff x="-2" y="0"/>
                                  <a:chExt cx="20003" cy="19999"/>
                                </a:xfrm>
                              </p:grpSpPr>
                              <p:sp>
                                <p:nvSpPr>
                                  <p:cNvPr id="41" name="Rectangle 32">
                                    <a:extLst>
                                      <a:ext uri="{FF2B5EF4-FFF2-40B4-BE49-F238E27FC236}">
                                        <a16:creationId xmlns:a16="http://schemas.microsoft.com/office/drawing/2014/main" id="{C3E37BD6-3CAD-4066-B484-B38BB6262C08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9786" y="0"/>
                                    <a:ext cx="4244" cy="5458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2" name="Rectangle 31">
                                    <a:extLst>
                                      <a:ext uri="{FF2B5EF4-FFF2-40B4-BE49-F238E27FC236}">
                                        <a16:creationId xmlns:a16="http://schemas.microsoft.com/office/drawing/2014/main" id="{8C44649E-630E-4560-8334-FA3CD0F5838C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4168" y="7271"/>
                                    <a:ext cx="4243" cy="454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4" name="Rectangle 30">
                                    <a:extLst>
                                      <a:ext uri="{FF2B5EF4-FFF2-40B4-BE49-F238E27FC236}">
                                        <a16:creationId xmlns:a16="http://schemas.microsoft.com/office/drawing/2014/main" id="{7D729AF6-6B3E-4E53-BA23-135E3C11672D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15759" y="6921"/>
                                    <a:ext cx="4242" cy="489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5" name="Rectangle 29">
                                    <a:extLst>
                                      <a:ext uri="{FF2B5EF4-FFF2-40B4-BE49-F238E27FC236}">
                                        <a16:creationId xmlns:a16="http://schemas.microsoft.com/office/drawing/2014/main" id="{D60F3DC2-46EC-47F6-B45E-E592126311F0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8338" y="15448"/>
                                    <a:ext cx="4243" cy="455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6" name="Rectangle 28">
                                    <a:extLst>
                                      <a:ext uri="{FF2B5EF4-FFF2-40B4-BE49-F238E27FC236}">
                                        <a16:creationId xmlns:a16="http://schemas.microsoft.com/office/drawing/2014/main" id="{181DD8EC-1362-42CD-ACE1-0193ADCB77AC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-2" y="15449"/>
                                    <a:ext cx="4245" cy="455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7" name="Line 27">
                                    <a:extLst>
                                      <a:ext uri="{FF2B5EF4-FFF2-40B4-BE49-F238E27FC236}">
                                        <a16:creationId xmlns:a16="http://schemas.microsoft.com/office/drawing/2014/main" id="{25A50825-81C9-49AE-A171-E17E681BB00E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V="1">
                                    <a:off x="457" y="10906"/>
                                    <a:ext cx="3714" cy="4549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 type="none" w="sm" len="sm"/>
                                    <a:tailEnd type="triangle" w="sm" len="sm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8" name="Line 26">
                                    <a:extLst>
                                      <a:ext uri="{FF2B5EF4-FFF2-40B4-BE49-F238E27FC236}">
                                        <a16:creationId xmlns:a16="http://schemas.microsoft.com/office/drawing/2014/main" id="{A2056981-A599-484A-9A2D-B3E96D165A7F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H="1" flipV="1">
                                    <a:off x="8408" y="10906"/>
                                    <a:ext cx="3714" cy="4549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 type="none" w="sm" len="sm"/>
                                    <a:tailEnd type="triangle" w="sm" len="sm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 dirty="0"/>
                                  </a:p>
                                </p:txBody>
                              </p:sp>
                              <p:sp>
                                <p:nvSpPr>
                                  <p:cNvPr id="49" name="Line 25">
                                    <a:extLst>
                                      <a:ext uri="{FF2B5EF4-FFF2-40B4-BE49-F238E27FC236}">
                                        <a16:creationId xmlns:a16="http://schemas.microsoft.com/office/drawing/2014/main" id="{3D73AAB4-360B-48B1-ACAD-CCD519C38D13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V="1">
                                    <a:off x="5546" y="2726"/>
                                    <a:ext cx="4242" cy="4549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 type="none" w="sm" len="sm"/>
                                    <a:tailEnd type="triangle" w="sm" len="sm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50" name="Line 24">
                                    <a:extLst>
                                      <a:ext uri="{FF2B5EF4-FFF2-40B4-BE49-F238E27FC236}">
                                        <a16:creationId xmlns:a16="http://schemas.microsoft.com/office/drawing/2014/main" id="{0BE8B662-491D-44A5-9356-C17876C28074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H="1" flipV="1">
                                    <a:off x="14061" y="2376"/>
                                    <a:ext cx="4774" cy="4550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 type="none" w="sm" len="sm"/>
                                    <a:tailEnd type="triangle" w="sm" len="sm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40" name="Rectangle 22">
                                  <a:extLst>
                                    <a:ext uri="{FF2B5EF4-FFF2-40B4-BE49-F238E27FC236}">
                                      <a16:creationId xmlns:a16="http://schemas.microsoft.com/office/drawing/2014/main" id="{7E410AF9-B2C4-4F74-9D1A-C6DDC50F4403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910" y="3354"/>
                                  <a:ext cx="1645" cy="1404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12700" tIns="12700" rIns="12700" bIns="1270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</a:pPr>
                                  <a:r>
                                    <a:rPr kumimoji="0" lang="zh-CN" altLang="zh-CN" sz="1600" b="1" i="0" u="none" strike="noStrike" cap="none" normalizeH="0" baseline="0" dirty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黑体" panose="02010609060101010101" pitchFamily="49" charset="-122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a:t>古生成区域环境</a:t>
                                  </a:r>
                                  <a:r>
                                    <a:rPr kumimoji="0" lang="en-US" altLang="zh-CN" sz="1600" b="1" i="0" u="none" strike="noStrike" cap="none" normalizeH="0" baseline="0" dirty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Times New Roman" panose="020206030504050203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a:t>HYPE</a:t>
                                  </a:r>
                                  <a:endParaRPr kumimoji="0" lang="en-US" altLang="zh-CN" sz="1800" b="0" i="0" u="none" strike="noStrike" cap="none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  <p:sp>
                        <p:nvSpPr>
                          <p:cNvPr id="31" name="Rectangle 18">
                            <a:extLst>
                              <a:ext uri="{FF2B5EF4-FFF2-40B4-BE49-F238E27FC236}">
                                <a16:creationId xmlns:a16="http://schemas.microsoft.com/office/drawing/2014/main" id="{A891F07B-EA6D-47EC-8473-7F9F727968A9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571" y="5545"/>
                            <a:ext cx="1599" cy="1124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vert="horz" wrap="square" lIns="12700" tIns="12700" rIns="12700" bIns="1270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zh-CN" altLang="zh-CN" sz="1600" b="1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黑体" panose="02010609060101010101" pitchFamily="49" charset="-122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a:t>火成岩侵入形</a:t>
                            </a:r>
                            <a:r>
                              <a:rPr kumimoji="0" lang="zh-CN" altLang="en-US" sz="1600" b="1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Times New Roman" panose="020206030504050203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a:t>   </a:t>
                            </a:r>
                            <a:r>
                              <a:rPr kumimoji="0" lang="en-US" altLang="zh-CN" sz="1600" b="1" i="0" u="none" strike="noStrike" cap="none" normalizeH="0" baseline="0" dirty="0" err="1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Times New Roman" panose="020206030504050203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a:t>SMIR</a:t>
                            </a:r>
                            <a:endParaRPr kumimoji="0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9" name="Rectangle 16">
                          <a:extLst>
                            <a:ext uri="{FF2B5EF4-FFF2-40B4-BE49-F238E27FC236}">
                              <a16:creationId xmlns:a16="http://schemas.microsoft.com/office/drawing/2014/main" id="{AD5A34E5-D9D4-4ADC-9304-A43E001EDFA6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437" y="5631"/>
                          <a:ext cx="1645" cy="112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12700" tIns="12700" rIns="12700" bIns="1270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zh-CN" sz="16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火成岩纹理</a:t>
                          </a:r>
                          <a:r>
                            <a:rPr kumimoji="0" lang="zh-CN" altLang="en-US" sz="16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kumimoji="0" lang="en-US" altLang="zh-CN" sz="16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STIR</a:t>
                          </a:r>
                          <a:endPara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</p:grpSp>
              <p:sp>
                <p:nvSpPr>
                  <p:cNvPr id="22" name="Rectangle 12">
                    <a:extLst>
                      <a:ext uri="{FF2B5EF4-FFF2-40B4-BE49-F238E27FC236}">
                        <a16:creationId xmlns:a16="http://schemas.microsoft.com/office/drawing/2014/main" id="{969DBE8F-AD11-4BD2-87C3-E7C0D66256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90" y="8155"/>
                    <a:ext cx="1645" cy="1123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700" tIns="12700" rIns="12700" bIns="12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晶粒大小合适</a:t>
                    </a:r>
                    <a:endParaRPr kumimoji="0" lang="zh-CN" altLang="zh-CN" sz="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   </a:t>
                    </a:r>
                    <a:r>
                      <a: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FMGS</a:t>
                    </a:r>
                    <a:endParaRPr kumimoji="0" lang="en-US" altLang="zh-CN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9" name="Rectangle 10">
                  <a:extLst>
                    <a:ext uri="{FF2B5EF4-FFF2-40B4-BE49-F238E27FC236}">
                      <a16:creationId xmlns:a16="http://schemas.microsoft.com/office/drawing/2014/main" id="{AD095E99-9412-4F05-9F43-1291E8D524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4" y="8155"/>
                  <a:ext cx="1645" cy="112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700" tIns="12700" rIns="12700" bIns="12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zh-CN" sz="1600" b="1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FMGS</a:t>
                  </a:r>
                  <a:r>
                    <a:rPr kumimoji="0" lang="en-US" altLang="zh-CN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 &amp; PT</a:t>
                  </a:r>
                  <a:endPara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7" name="AutoShape 8">
                <a:extLst>
                  <a:ext uri="{FF2B5EF4-FFF2-40B4-BE49-F238E27FC236}">
                    <a16:creationId xmlns:a16="http://schemas.microsoft.com/office/drawing/2014/main" id="{B35A0AD8-D571-4954-A129-693161D74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" y="8327"/>
                <a:ext cx="1487" cy="839"/>
              </a:xfrm>
              <a:prstGeom prst="callout2">
                <a:avLst>
                  <a:gd name="adj1" fmla="val 23838"/>
                  <a:gd name="adj2" fmla="val -8069"/>
                  <a:gd name="adj3" fmla="val 23838"/>
                  <a:gd name="adj4" fmla="val -64491"/>
                  <a:gd name="adj5" fmla="val 58727"/>
                  <a:gd name="adj6" fmla="val -125111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arrow" w="sm" len="sm"/>
              </a:ln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斑状晶体结构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1D0C0566-CCF7-47CB-A472-AEDBCA994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6" y="7048"/>
              <a:ext cx="1175" cy="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r>
                <a:rPr kumimoji="0" lang="en-US" altLang="zh-CN" sz="1600" b="1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</a:p>
          </p:txBody>
        </p:sp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8E8FFB62-5022-49CE-B118-23A8D4C892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9" y="8062"/>
              <a:ext cx="8039" cy="2209"/>
              <a:chOff x="2079" y="8062"/>
              <a:chExt cx="8039" cy="2209"/>
            </a:xfrm>
          </p:grpSpPr>
          <p:sp>
            <p:nvSpPr>
              <p:cNvPr id="13" name="AutoShape 5">
                <a:extLst>
                  <a:ext uri="{FF2B5EF4-FFF2-40B4-BE49-F238E27FC236}">
                    <a16:creationId xmlns:a16="http://schemas.microsoft.com/office/drawing/2014/main" id="{C7FB3C55-B3C3-4462-BEA5-4D565252D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7" y="8062"/>
                <a:ext cx="822" cy="1262"/>
              </a:xfrm>
              <a:prstGeom prst="callout2">
                <a:avLst>
                  <a:gd name="adj1" fmla="val 71509"/>
                  <a:gd name="adj2" fmla="val 119046"/>
                  <a:gd name="adj3" fmla="val 71509"/>
                  <a:gd name="adj4" fmla="val 135713"/>
                  <a:gd name="adj5" fmla="val 38176"/>
                  <a:gd name="adj6" fmla="val 185713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arrow" w="sm" len="sm"/>
              </a:ln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晶粒大小合适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Rectangle 4">
                <a:extLst>
                  <a:ext uri="{FF2B5EF4-FFF2-40B4-BE49-F238E27FC236}">
                    <a16:creationId xmlns:a16="http://schemas.microsoft.com/office/drawing/2014/main" id="{490FE62E-4CD6-478E-AD1D-579082F97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9" y="9428"/>
                <a:ext cx="4181" cy="8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kumimoji="0" lang="en-US" altLang="zh-CN" sz="1600" b="1" i="0" u="none" strike="noStrike" cap="none" normalizeH="0" baseline="-3000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                       </a:t>
                </a:r>
                <a:r>
                  <a:rPr kumimoji="0" lang="en-US" altLang="zh-CN" sz="16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E</a:t>
                </a:r>
                <a:r>
                  <a:rPr kumimoji="0" lang="en-US" altLang="zh-CN" sz="1600" b="1" i="0" u="none" strike="noStrike" cap="none" normalizeH="0" baseline="-3000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</a:p>
            </p:txBody>
          </p:sp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6B107201-7101-4DC7-9131-B1EDDC38F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0" y="9649"/>
                <a:ext cx="3558" cy="60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图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  </a:t>
                </a:r>
                <a:r>
                  <a:rPr kumimoji="0" lang="en-US" altLang="zh-CN" sz="16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PCDA</a:t>
                </a:r>
                <a:r>
                  <a:rPr kumimoji="0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推理网</a:t>
                </a: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B726286-DA0F-4422-9E83-0E12829F5F3E}"/>
                  </a:ext>
                </a:extLst>
              </p:cNvPr>
              <p:cNvSpPr txBox="1"/>
              <p:nvPr/>
            </p:nvSpPr>
            <p:spPr>
              <a:xfrm>
                <a:off x="5681437" y="2110126"/>
                <a:ext cx="6482340" cy="4663328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  <a:prstDash val="dashDot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1. </a:t>
                </a:r>
                <a:r>
                  <a:rPr lang="zh-CN" altLang="zh-CN" sz="20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求后验几率</a:t>
                </a:r>
                <a:r>
                  <a:rPr lang="zh-CN" altLang="en-US" sz="20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𝑆𝑇𝐼𝑅</m:t>
                        </m:r>
                      </m:e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  <m:r>
                          <a:rPr lang="en-US" altLang="zh-CN" sz="2000" b="0" i="1" baseline="-250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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𝑆𝑇𝐼𝑅</m:t>
                        </m:r>
                      </m:e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  <m:r>
                          <a:rPr lang="en-US" altLang="zh-CN" sz="2000" b="0" i="1" baseline="-250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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𝐻𝑌𝑃𝐸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𝐸</m:t>
                    </m:r>
                    <m:r>
                      <a:rPr lang="en-US" altLang="zh-CN" sz="2000" b="0" i="1" baseline="-250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3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 </m:t>
                    </m:r>
                  </m:oMath>
                </a14:m>
                <a:endParaRPr lang="en-US" altLang="zh-CN" sz="20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𝑶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𝑯𝒀𝑷𝑬</m:t>
                    </m:r>
                    <m:r>
                      <a:rPr lang="en-US" altLang="zh-CN" sz="2000" b="1" i="1" dirty="0" err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r>
                      <a:rPr lang="en-US" altLang="zh-CN" sz="2000" b="1" i="1" dirty="0" err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𝑬</m:t>
                    </m:r>
                    <m:r>
                      <a:rPr lang="en-US" altLang="zh-CN" sz="2000" b="1" i="1" baseline="-25000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𝟑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zh-CN" sz="20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因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err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altLang="zh-CN" sz="2000" b="0" i="1" dirty="0" err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000" b="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</m:t>
                        </m:r>
                      </m:e>
                    </m:d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sz="20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𝑆𝑀𝐼𝑅</m:t>
                        </m:r>
                      </m:e>
                      <m:e>
                        <m:r>
                          <a:rPr lang="en-US" altLang="zh-CN" sz="2000" b="0" i="1" dirty="0" err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000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b="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</m:t>
                        </m:r>
                      </m:e>
                    </m:d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zh-CN" sz="20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所以应选择公式（</a:t>
                </a:r>
                <a:r>
                  <a:rPr lang="en-US" altLang="zh-CN" sz="20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r>
                  <a:rPr lang="zh-CN" altLang="zh-CN" sz="20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）中的第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一</a:t>
                </a:r>
                <a:r>
                  <a:rPr lang="zh-CN" altLang="zh-CN" sz="20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式</a:t>
                </a:r>
                <a:endParaRPr lang="en-US" altLang="zh-CN" sz="2000" dirty="0">
                  <a:solidFill>
                    <a:srgbClr val="FF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𝐻𝑌𝑃𝐸</m:t>
                          </m:r>
                        </m:e>
                        <m:e>
                          <m:sSubSup>
                            <m:sSubSupPr>
                              <m:ctrlPr>
                                <a:rPr lang="en-US" altLang="zh-CN" sz="20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sz="20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 = 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𝐻𝑌𝑃𝐸</m:t>
                          </m:r>
                        </m:e>
                        <m:e>
                          <m:r>
                            <a:rPr lang="en-US" altLang="zh-CN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𝑆𝑀𝐼𝑅</m:t>
                          </m:r>
                        </m:e>
                      </m:d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𝐻𝑌𝑃𝐸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 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𝐻𝑌𝑃𝐸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¬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𝑆𝑀𝐼𝑅</m:t>
                              </m:r>
                            </m:e>
                          </m:d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[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𝑆𝑀𝐼𝑅</m:t>
                          </m:r>
                        </m:e>
                        <m:e>
                          <m:r>
                            <a:rPr lang="en-US" altLang="zh-CN" sz="2000" i="1" dirty="0" err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000" i="1" baseline="-25000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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/5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1]</m:t>
                      </m:r>
                    </m:oMath>
                    <m:oMath xmlns:m="http://schemas.openxmlformats.org/officeDocument/2006/math"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𝐻𝑌𝑃𝐸</m:t>
                          </m:r>
                        </m:e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𝑆𝑀𝐼𝑅</m:t>
                          </m:r>
                        </m:e>
                      </m:d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+[</m:t>
                      </m:r>
                      <m:r>
                        <a:rPr lang="en-US" altLang="zh-CN" sz="2000" b="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0.01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𝐻𝑌𝑃𝐸</m:t>
                          </m:r>
                        </m:e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𝑆𝑀𝐼𝑅</m:t>
                          </m:r>
                        </m:e>
                      </m:d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]×0.</m:t>
                      </m:r>
                      <m:r>
                        <a:rPr lang="en-US" altLang="zh-CN" sz="2000" b="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6</m:t>
                      </m:r>
                    </m:oMath>
                  </m:oMathPara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又：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𝐻𝑌𝑃𝐸</m:t>
                        </m:r>
                      </m:e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𝑆𝑀𝐼𝑅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𝐻𝑌𝑃𝐸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𝑆𝑀𝐼𝑅</m:t>
                            </m:r>
                          </m:e>
                        </m:d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𝐻𝑌𝑃𝐸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𝑆𝑀𝐼𝑅</m:t>
                            </m:r>
                          </m:e>
                        </m:d>
                      </m:den>
                    </m:f>
                  </m:oMath>
                </a14:m>
                <a:endParaRPr lang="en-US" altLang="zh-CN" sz="20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𝐻𝑌𝑃𝐸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𝐿𝑁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𝐻𝑌𝑃𝐸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0.0001</m:t>
                          </m:r>
                          <m:r>
                            <a:rPr lang="en-US" altLang="zh-CN" sz="2000" i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×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010101</m:t>
                          </m:r>
                        </m:num>
                        <m:den>
                          <m:r>
                            <a:rPr lang="en-US" altLang="zh-CN" sz="2000" i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1+</m:t>
                          </m:r>
                          <m:r>
                            <m:rPr>
                              <m:nor/>
                            </m:rPr>
                            <a:rPr lang="en-US" altLang="zh-CN" sz="20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0.0001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×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010101</m:t>
                          </m:r>
                        </m:den>
                      </m:f>
                      <m:r>
                        <a:rPr lang="en-US" altLang="zh-CN" sz="2000" i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0.00000101</m:t>
                      </m:r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zh-CN" sz="20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将此结果代入上式得</a:t>
                </a:r>
                <a:r>
                  <a:rPr lang="en-US" altLang="zh-CN" sz="20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𝐻𝑌𝑃𝐸</m:t>
                          </m:r>
                        </m:e>
                        <m:e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 </m:t>
                      </m:r>
                      <m:r>
                        <a:rPr lang="en-US" altLang="zh-CN" sz="2000" b="0" i="1" dirty="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 0.006       </m:t>
                      </m:r>
                      <m:r>
                        <a:rPr lang="en-US" altLang="zh-CN" sz="2000" b="0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𝑂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𝐻𝑌𝑃𝐸</m:t>
                          </m:r>
                        </m:e>
                        <m:e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000" b="0" i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 0.006037</m:t>
                      </m:r>
                    </m:oMath>
                  </m:oMathPara>
                </a14:m>
                <a:endParaRPr lang="en-US" altLang="zh-CN" sz="24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B726286-DA0F-4422-9E83-0E12829F5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437" y="2110126"/>
                <a:ext cx="6482340" cy="4663328"/>
              </a:xfrm>
              <a:prstGeom prst="rect">
                <a:avLst/>
              </a:prstGeom>
              <a:blipFill>
                <a:blip r:embed="rId3"/>
                <a:stretch>
                  <a:fillRect l="-938" r="-4690"/>
                </a:stretch>
              </a:blipFill>
              <a:ln w="19050">
                <a:solidFill>
                  <a:srgbClr val="7030A0"/>
                </a:solidFill>
                <a:prstDash val="dash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4" name="图片 63">
            <a:extLst>
              <a:ext uri="{FF2B5EF4-FFF2-40B4-BE49-F238E27FC236}">
                <a16:creationId xmlns:a16="http://schemas.microsoft.com/office/drawing/2014/main" id="{9EE2C3CA-3188-48AA-9550-3A0934C7DC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2"/>
          <a:stretch/>
        </p:blipFill>
        <p:spPr>
          <a:xfrm>
            <a:off x="5424151" y="231723"/>
            <a:ext cx="6119473" cy="12898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540E64E-58B8-4DA1-9540-4F65BFC9CFC9}"/>
                  </a:ext>
                </a:extLst>
              </p:cNvPr>
              <p:cNvSpPr txBox="1"/>
              <p:nvPr/>
            </p:nvSpPr>
            <p:spPr>
              <a:xfrm>
                <a:off x="-104084" y="1877488"/>
                <a:ext cx="2811804" cy="1015663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𝐶</m:t>
                      </m:r>
                      <m:d>
                        <m:dPr>
                          <m:ctrlPr>
                            <a:rPr lang="en-US" altLang="zh-CN" sz="2000" b="0" i="1" dirty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000" b="0" i="1" dirty="0" err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𝐹𝑀𝐺𝑆</m:t>
                          </m:r>
                        </m:e>
                        <m:e>
                          <m:r>
                            <a:rPr lang="en-US" altLang="zh-CN" sz="2000" b="0" i="1" dirty="0" err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𝐸</m:t>
                          </m:r>
                          <m:r>
                            <a:rPr lang="en-US" altLang="zh-CN" sz="2000" b="0" i="1" baseline="-25000" dirty="0" err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  <m:r>
                            <a:rPr lang="en-US" altLang="zh-CN" sz="2000" b="0" i="1" dirty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</m:t>
                          </m:r>
                        </m:e>
                      </m:d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=3</m:t>
                      </m:r>
                    </m:oMath>
                  </m:oMathPara>
                </a14:m>
                <a:endParaRPr lang="en-US" altLang="zh-CN" sz="2000" b="0" i="1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𝐶</m:t>
                      </m:r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000" b="0" i="1" dirty="0" err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𝐹𝑀𝐺𝑆</m:t>
                      </m:r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&amp; </m:t>
                      </m:r>
                      <m:r>
                        <a:rPr lang="en-US" altLang="zh-CN" sz="2000" b="0" i="1" dirty="0" err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𝑃𝑇</m:t>
                      </m:r>
                      <m:r>
                        <a:rPr lang="en-US" altLang="zh-CN" sz="2000" b="0" i="1" dirty="0" err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</m:t>
                      </m:r>
                      <m:r>
                        <a:rPr lang="en-US" altLang="zh-CN" sz="2000" b="0" i="1" dirty="0" err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</m:t>
                      </m:r>
                      <m:r>
                        <a:rPr lang="en-US" altLang="zh-CN" sz="2000" b="0" i="1" baseline="-25000" dirty="0" err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2</m:t>
                      </m:r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</m:t>
                      </m:r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)=1</m:t>
                      </m:r>
                    </m:oMath>
                  </m:oMathPara>
                </a14:m>
                <a:endParaRPr lang="en-US" altLang="zh-CN" sz="2000" b="0" i="1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𝐶</m:t>
                      </m:r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000" b="0" i="1" dirty="0" err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𝑆𝑀𝐼𝑅</m:t>
                      </m:r>
                      <m:r>
                        <a:rPr lang="en-US" altLang="zh-CN" sz="2000" b="0" i="1" dirty="0" err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</m:t>
                      </m:r>
                      <m:r>
                        <a:rPr lang="en-US" altLang="zh-CN" sz="2000" b="0" i="1" dirty="0" err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</m:t>
                      </m:r>
                      <m:r>
                        <a:rPr lang="en-US" altLang="zh-CN" sz="2000" b="0" i="1" baseline="-25000" dirty="0" err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3</m:t>
                      </m:r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</m:t>
                      </m:r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  <m:r>
                        <a:rPr lang="en-US" altLang="zh-CN" sz="2000" b="0" i="1" dirty="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</m:t>
                      </m:r>
                      <m:r>
                        <a:rPr lang="en-US" altLang="zh-CN" sz="2000" b="0" i="1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2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540E64E-58B8-4DA1-9540-4F65BFC9C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084" y="1877488"/>
                <a:ext cx="2811804" cy="1015663"/>
              </a:xfrm>
              <a:prstGeom prst="rect">
                <a:avLst/>
              </a:prstGeom>
              <a:blipFill>
                <a:blip r:embed="rId5"/>
                <a:stretch>
                  <a:fillRect b="-3529"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>
            <a:extLst>
              <a:ext uri="{FF2B5EF4-FFF2-40B4-BE49-F238E27FC236}">
                <a16:creationId xmlns:a16="http://schemas.microsoft.com/office/drawing/2014/main" id="{B0E06383-FC9C-42FC-9FB0-1F6B15FB5C36}"/>
              </a:ext>
            </a:extLst>
          </p:cNvPr>
          <p:cNvSpPr txBox="1"/>
          <p:nvPr/>
        </p:nvSpPr>
        <p:spPr>
          <a:xfrm>
            <a:off x="706133" y="6284080"/>
            <a:ext cx="46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3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2A7C1AF-F6CB-45BA-BD3F-80532C7EF2F7}"/>
              </a:ext>
            </a:extLst>
          </p:cNvPr>
          <p:cNvSpPr txBox="1"/>
          <p:nvPr/>
        </p:nvSpPr>
        <p:spPr>
          <a:xfrm>
            <a:off x="3005904" y="6300949"/>
            <a:ext cx="46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1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27AB31B-E9BB-46FD-9114-E0D6D64ED988}"/>
              </a:ext>
            </a:extLst>
          </p:cNvPr>
          <p:cNvSpPr txBox="1"/>
          <p:nvPr/>
        </p:nvSpPr>
        <p:spPr>
          <a:xfrm>
            <a:off x="5230122" y="4708341"/>
            <a:ext cx="46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-2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4551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确定性证据的不确定性处理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01" y="1385144"/>
            <a:ext cx="10614360" cy="503940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SzPts val="1600"/>
              <a:buFont typeface="Wingdings" panose="05000000000000000000" pitchFamily="2" charset="2"/>
              <a:buChar char="l"/>
              <a:tabLst>
                <a:tab pos="468630" algn="l"/>
                <a:tab pos="3771900" algn="l"/>
                <a:tab pos="4000500" algn="l"/>
                <a:tab pos="4114800" algn="l"/>
              </a:tabLst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例：斑状铜矿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PCDA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模型的部分推理网络，计算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HYPE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后验几率</a:t>
            </a:r>
            <a:endParaRPr lang="zh-CN" altLang="zh-CN" sz="24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411E25B-F75F-46B0-8B60-103F51B43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18EFB74C-FAB6-46A5-9028-258F4A5FA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BC72A983-C38F-473B-90C3-B01B3AC3E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" y="2513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830E702-074A-4879-AFDA-A6DD9485D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B7821C93-CDEA-4EF4-B363-E9A78339D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342900" algn="l"/>
              </a:tabLst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6320C2B0-8BA7-497B-BF9A-33602F01F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Group 1">
            <a:extLst>
              <a:ext uri="{FF2B5EF4-FFF2-40B4-BE49-F238E27FC236}">
                <a16:creationId xmlns:a16="http://schemas.microsoft.com/office/drawing/2014/main" id="{5178A8AD-51A9-4EE5-86D4-674B574A274F}"/>
              </a:ext>
            </a:extLst>
          </p:cNvPr>
          <p:cNvGrpSpPr>
            <a:grpSpLocks/>
          </p:cNvGrpSpPr>
          <p:nvPr/>
        </p:nvGrpSpPr>
        <p:grpSpPr bwMode="auto">
          <a:xfrm>
            <a:off x="58162" y="2001059"/>
            <a:ext cx="5597977" cy="4618758"/>
            <a:chOff x="1420" y="2775"/>
            <a:chExt cx="9061" cy="7496"/>
          </a:xfrm>
        </p:grpSpPr>
        <p:grpSp>
          <p:nvGrpSpPr>
            <p:cNvPr id="10" name="Group 7">
              <a:extLst>
                <a:ext uri="{FF2B5EF4-FFF2-40B4-BE49-F238E27FC236}">
                  <a16:creationId xmlns:a16="http://schemas.microsoft.com/office/drawing/2014/main" id="{F874100B-4EBB-4795-B89F-13A85DD7AD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0" y="2775"/>
              <a:ext cx="9038" cy="6620"/>
              <a:chOff x="1420" y="2775"/>
              <a:chExt cx="9038" cy="6620"/>
            </a:xfrm>
          </p:grpSpPr>
          <p:grpSp>
            <p:nvGrpSpPr>
              <p:cNvPr id="16" name="Group 9">
                <a:extLst>
                  <a:ext uri="{FF2B5EF4-FFF2-40B4-BE49-F238E27FC236}">
                    <a16:creationId xmlns:a16="http://schemas.microsoft.com/office/drawing/2014/main" id="{1784315A-519D-4EB0-9337-4BA3B3150C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20" y="2775"/>
                <a:ext cx="9038" cy="6620"/>
                <a:chOff x="1420" y="2775"/>
                <a:chExt cx="9038" cy="6620"/>
              </a:xfrm>
            </p:grpSpPr>
            <p:grpSp>
              <p:nvGrpSpPr>
                <p:cNvPr id="18" name="Group 11">
                  <a:extLst>
                    <a:ext uri="{FF2B5EF4-FFF2-40B4-BE49-F238E27FC236}">
                      <a16:creationId xmlns:a16="http://schemas.microsoft.com/office/drawing/2014/main" id="{4EB986A2-793F-4215-90FD-D458860265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20" y="2775"/>
                  <a:ext cx="9038" cy="6620"/>
                  <a:chOff x="1420" y="2775"/>
                  <a:chExt cx="9038" cy="6620"/>
                </a:xfrm>
              </p:grpSpPr>
              <p:grpSp>
                <p:nvGrpSpPr>
                  <p:cNvPr id="20" name="Group 13">
                    <a:extLst>
                      <a:ext uri="{FF2B5EF4-FFF2-40B4-BE49-F238E27FC236}">
                        <a16:creationId xmlns:a16="http://schemas.microsoft.com/office/drawing/2014/main" id="{78AD1532-17CD-406F-87BB-AEE54F22F8A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20" y="2775"/>
                    <a:ext cx="9038" cy="6620"/>
                    <a:chOff x="1420" y="2775"/>
                    <a:chExt cx="9038" cy="6620"/>
                  </a:xfrm>
                </p:grpSpPr>
                <p:sp>
                  <p:nvSpPr>
                    <p:cNvPr id="23" name="Rectangle 39">
                      <a:extLst>
                        <a:ext uri="{FF2B5EF4-FFF2-40B4-BE49-F238E27FC236}">
                          <a16:creationId xmlns:a16="http://schemas.microsoft.com/office/drawing/2014/main" id="{7383A657-65AE-436F-8196-61759FFD847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09" y="7274"/>
                      <a:ext cx="2114" cy="83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12700" tIns="12700" rIns="12700" bIns="1270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100,    10</a:t>
                      </a:r>
                      <a:r>
                        <a:rPr kumimoji="0" lang="en-US" altLang="zh-CN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p:txBody>
                </p:sp>
                <p:grpSp>
                  <p:nvGrpSpPr>
                    <p:cNvPr id="24" name="Group 14">
                      <a:extLst>
                        <a:ext uri="{FF2B5EF4-FFF2-40B4-BE49-F238E27FC236}">
                          <a16:creationId xmlns:a16="http://schemas.microsoft.com/office/drawing/2014/main" id="{47C6FB99-7DAD-4D03-BAA5-558F202589E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20" y="2775"/>
                      <a:ext cx="9038" cy="6620"/>
                      <a:chOff x="1420" y="2775"/>
                      <a:chExt cx="9038" cy="6620"/>
                    </a:xfrm>
                  </p:grpSpPr>
                  <p:sp>
                    <p:nvSpPr>
                      <p:cNvPr id="25" name="Rectangle 38">
                        <a:extLst>
                          <a:ext uri="{FF2B5EF4-FFF2-40B4-BE49-F238E27FC236}">
                            <a16:creationId xmlns:a16="http://schemas.microsoft.com/office/drawing/2014/main" id="{72633D3B-7DCC-4D60-8E46-0B045ACE4C6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0" y="7274"/>
                        <a:ext cx="1879" cy="83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12700" tIns="12700" rIns="12700" bIns="1270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kumimoji="0" lang="en-US" altLang="zh-CN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 2 ,        10</a:t>
                        </a:r>
                        <a:r>
                          <a:rPr kumimoji="0" lang="en-US" altLang="zh-CN" sz="1600" b="1" i="0" u="none" strike="noStrike" cap="none" normalizeH="0" baseline="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a:t></a:t>
                        </a:r>
                        <a:r>
                          <a:rPr kumimoji="0" lang="en-US" altLang="zh-CN" sz="1600" b="1" i="0" u="none" strike="noStrike" cap="none" normalizeH="0" baseline="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6  </a:t>
                        </a:r>
                        <a:endParaRPr kumimoji="0" lang="en-US" altLang="zh-CN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endParaRPr>
                      </a:p>
                    </p:txBody>
                  </p:sp>
                  <p:grpSp>
                    <p:nvGrpSpPr>
                      <p:cNvPr id="27" name="Group 15">
                        <a:extLst>
                          <a:ext uri="{FF2B5EF4-FFF2-40B4-BE49-F238E27FC236}">
                            <a16:creationId xmlns:a16="http://schemas.microsoft.com/office/drawing/2014/main" id="{49E6DC47-E2F7-49EA-838A-D7F0E5DA16D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65" y="2775"/>
                        <a:ext cx="8993" cy="6620"/>
                        <a:chOff x="1465" y="2775"/>
                        <a:chExt cx="8993" cy="6620"/>
                      </a:xfrm>
                    </p:grpSpPr>
                    <p:grpSp>
                      <p:nvGrpSpPr>
                        <p:cNvPr id="28" name="Group 17">
                          <a:extLst>
                            <a:ext uri="{FF2B5EF4-FFF2-40B4-BE49-F238E27FC236}">
                              <a16:creationId xmlns:a16="http://schemas.microsoft.com/office/drawing/2014/main" id="{1F2CAE43-E012-4C7D-B6C3-55C9634E3EB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465" y="2775"/>
                          <a:ext cx="8993" cy="6620"/>
                          <a:chOff x="1465" y="2775"/>
                          <a:chExt cx="8993" cy="6620"/>
                        </a:xfrm>
                      </p:grpSpPr>
                      <p:grpSp>
                        <p:nvGrpSpPr>
                          <p:cNvPr id="30" name="Group 19">
                            <a:extLst>
                              <a:ext uri="{FF2B5EF4-FFF2-40B4-BE49-F238E27FC236}">
                                <a16:creationId xmlns:a16="http://schemas.microsoft.com/office/drawing/2014/main" id="{B3A246F7-4B23-4CC0-9220-5B21FC4E3A0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465" y="2775"/>
                            <a:ext cx="8993" cy="6620"/>
                            <a:chOff x="1465" y="2775"/>
                            <a:chExt cx="8993" cy="6620"/>
                          </a:xfrm>
                        </p:grpSpPr>
                        <p:sp>
                          <p:nvSpPr>
                            <p:cNvPr id="32" name="Rectangle 37">
                              <a:extLst>
                                <a:ext uri="{FF2B5EF4-FFF2-40B4-BE49-F238E27FC236}">
                                  <a16:creationId xmlns:a16="http://schemas.microsoft.com/office/drawing/2014/main" id="{BF528058-D8A8-4016-8D01-F93D32AEFC0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9753" y="4909"/>
                              <a:ext cx="705" cy="563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1600" b="1" i="0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0.03</a:t>
                              </a:r>
                              <a:endParaRPr kumimoji="0" lang="en-US" altLang="zh-CN" sz="18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3" name="Rectangle 36">
                              <a:extLst>
                                <a:ext uri="{FF2B5EF4-FFF2-40B4-BE49-F238E27FC236}">
                                  <a16:creationId xmlns:a16="http://schemas.microsoft.com/office/drawing/2014/main" id="{B1A81A34-3ED8-421F-9F86-322CDA7E884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8196" y="3867"/>
                              <a:ext cx="1645" cy="835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1600" b="1" i="0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300 , 0.0001</a:t>
                              </a:r>
                              <a:endParaRPr kumimoji="0" lang="en-US" altLang="zh-CN" sz="18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34" name="Group 20">
                              <a:extLst>
                                <a:ext uri="{FF2B5EF4-FFF2-40B4-BE49-F238E27FC236}">
                                  <a16:creationId xmlns:a16="http://schemas.microsoft.com/office/drawing/2014/main" id="{F65714D5-F1C9-467E-8293-41FF5510E5DB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465" y="2775"/>
                              <a:ext cx="8860" cy="6620"/>
                              <a:chOff x="1465" y="2775"/>
                              <a:chExt cx="8860" cy="6620"/>
                            </a:xfrm>
                          </p:grpSpPr>
                          <p:sp>
                            <p:nvSpPr>
                              <p:cNvPr id="35" name="Rectangle 35">
                                <a:extLst>
                                  <a:ext uri="{FF2B5EF4-FFF2-40B4-BE49-F238E27FC236}">
                                    <a16:creationId xmlns:a16="http://schemas.microsoft.com/office/drawing/2014/main" id="{2CC6A5C1-15FB-4FCC-918E-03503707E17C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826" y="4262"/>
                                <a:ext cx="1175" cy="544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vert="horz" wrap="square" lIns="12700" tIns="12700" rIns="12700" bIns="1270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</a:pPr>
                                <a:r>
                                  <a:rPr kumimoji="0" lang="en-US" altLang="zh-CN" sz="1600" b="1" i="0" u="none" strike="noStrike" cap="none" normalizeH="0" baseline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a:t>65 , 0.01    </a:t>
                                </a:r>
                                <a:endParaRPr kumimoji="0" lang="en-US" altLang="zh-CN" sz="18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6" name="Rectangle 34">
                                <a:extLst>
                                  <a:ext uri="{FF2B5EF4-FFF2-40B4-BE49-F238E27FC236}">
                                    <a16:creationId xmlns:a16="http://schemas.microsoft.com/office/drawing/2014/main" id="{4795B17B-6005-485D-B21B-1D34A29C4E64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660" y="5079"/>
                                <a:ext cx="940" cy="488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vert="horz" wrap="square" lIns="12700" tIns="12700" rIns="12700" bIns="1270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</a:pPr>
                                <a:r>
                                  <a:rPr kumimoji="0" lang="en-US" altLang="zh-CN" sz="1600" b="1" i="0" u="none" strike="noStrike" cap="none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a:t>0.1</a:t>
                                </a:r>
                                <a:endParaRPr kumimoji="0" lang="en-US" altLang="zh-CN" sz="1800" b="0" i="0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Arial" panose="020B0604020202020204" pitchFamily="34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37" name="Group 21">
                                <a:extLst>
                                  <a:ext uri="{FF2B5EF4-FFF2-40B4-BE49-F238E27FC236}">
                                    <a16:creationId xmlns:a16="http://schemas.microsoft.com/office/drawing/2014/main" id="{7FDDBFEA-CFE0-4A75-B8DC-BA786AC098C0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465" y="2775"/>
                                <a:ext cx="8860" cy="6620"/>
                                <a:chOff x="1465" y="2775"/>
                                <a:chExt cx="8860" cy="6620"/>
                              </a:xfrm>
                            </p:grpSpPr>
                            <p:sp>
                              <p:nvSpPr>
                                <p:cNvPr id="38" name="Rectangle 33">
                                  <a:extLst>
                                    <a:ext uri="{FF2B5EF4-FFF2-40B4-BE49-F238E27FC236}">
                                      <a16:creationId xmlns:a16="http://schemas.microsoft.com/office/drawing/2014/main" id="{461D5D35-0F7C-4129-88C2-856CDE9C0A7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6825" y="2775"/>
                                  <a:ext cx="706" cy="534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12700" tIns="12700" rIns="12700" bIns="1270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</a:pPr>
                                  <a:r>
                                    <a:rPr kumimoji="0" lang="en-US" altLang="zh-CN" sz="1600" b="1" i="0" u="none" strike="noStrike" cap="none" normalizeH="0" baseline="0" dirty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0.01</a:t>
                                  </a:r>
                                  <a:endParaRPr kumimoji="0" lang="en-US" altLang="zh-CN" sz="1800" b="0" i="0" u="none" strike="noStrike" cap="none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Arial" panose="020B0604020202020204" pitchFamily="34" charset="0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39" name="Group 23">
                                  <a:extLst>
                                    <a:ext uri="{FF2B5EF4-FFF2-40B4-BE49-F238E27FC236}">
                                      <a16:creationId xmlns:a16="http://schemas.microsoft.com/office/drawing/2014/main" id="{58FA8B73-24D0-4C97-8D47-A7D1CE499FEA}"/>
                                    </a:ext>
                                  </a:extLst>
                                </p:cNvPr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1465" y="3225"/>
                                  <a:ext cx="8860" cy="6170"/>
                                  <a:chOff x="-2" y="0"/>
                                  <a:chExt cx="20003" cy="19999"/>
                                </a:xfrm>
                              </p:grpSpPr>
                              <p:sp>
                                <p:nvSpPr>
                                  <p:cNvPr id="41" name="Rectangle 32">
                                    <a:extLst>
                                      <a:ext uri="{FF2B5EF4-FFF2-40B4-BE49-F238E27FC236}">
                                        <a16:creationId xmlns:a16="http://schemas.microsoft.com/office/drawing/2014/main" id="{C3E37BD6-3CAD-4066-B484-B38BB6262C08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9786" y="0"/>
                                    <a:ext cx="4244" cy="5458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2" name="Rectangle 31">
                                    <a:extLst>
                                      <a:ext uri="{FF2B5EF4-FFF2-40B4-BE49-F238E27FC236}">
                                        <a16:creationId xmlns:a16="http://schemas.microsoft.com/office/drawing/2014/main" id="{8C44649E-630E-4560-8334-FA3CD0F5838C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4168" y="7271"/>
                                    <a:ext cx="4243" cy="454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4" name="Rectangle 30">
                                    <a:extLst>
                                      <a:ext uri="{FF2B5EF4-FFF2-40B4-BE49-F238E27FC236}">
                                        <a16:creationId xmlns:a16="http://schemas.microsoft.com/office/drawing/2014/main" id="{7D729AF6-6B3E-4E53-BA23-135E3C11672D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15759" y="6921"/>
                                    <a:ext cx="4242" cy="489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5" name="Rectangle 29">
                                    <a:extLst>
                                      <a:ext uri="{FF2B5EF4-FFF2-40B4-BE49-F238E27FC236}">
                                        <a16:creationId xmlns:a16="http://schemas.microsoft.com/office/drawing/2014/main" id="{D60F3DC2-46EC-47F6-B45E-E592126311F0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8338" y="15448"/>
                                    <a:ext cx="4243" cy="455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6" name="Rectangle 28">
                                    <a:extLst>
                                      <a:ext uri="{FF2B5EF4-FFF2-40B4-BE49-F238E27FC236}">
                                        <a16:creationId xmlns:a16="http://schemas.microsoft.com/office/drawing/2014/main" id="{181DD8EC-1362-42CD-ACE1-0193ADCB77AC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-2" y="15449"/>
                                    <a:ext cx="4245" cy="455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7" name="Line 27">
                                    <a:extLst>
                                      <a:ext uri="{FF2B5EF4-FFF2-40B4-BE49-F238E27FC236}">
                                        <a16:creationId xmlns:a16="http://schemas.microsoft.com/office/drawing/2014/main" id="{25A50825-81C9-49AE-A171-E17E681BB00E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V="1">
                                    <a:off x="457" y="10906"/>
                                    <a:ext cx="3714" cy="4549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 type="none" w="sm" len="sm"/>
                                    <a:tailEnd type="triangle" w="sm" len="sm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8" name="Line 26">
                                    <a:extLst>
                                      <a:ext uri="{FF2B5EF4-FFF2-40B4-BE49-F238E27FC236}">
                                        <a16:creationId xmlns:a16="http://schemas.microsoft.com/office/drawing/2014/main" id="{A2056981-A599-484A-9A2D-B3E96D165A7F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H="1" flipV="1">
                                    <a:off x="8408" y="10906"/>
                                    <a:ext cx="3714" cy="4549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 type="none" w="sm" len="sm"/>
                                    <a:tailEnd type="triangle" w="sm" len="sm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 dirty="0"/>
                                  </a:p>
                                </p:txBody>
                              </p:sp>
                              <p:sp>
                                <p:nvSpPr>
                                  <p:cNvPr id="49" name="Line 25">
                                    <a:extLst>
                                      <a:ext uri="{FF2B5EF4-FFF2-40B4-BE49-F238E27FC236}">
                                        <a16:creationId xmlns:a16="http://schemas.microsoft.com/office/drawing/2014/main" id="{3D73AAB4-360B-48B1-ACAD-CCD519C38D13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V="1">
                                    <a:off x="5546" y="2726"/>
                                    <a:ext cx="4242" cy="4549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 type="none" w="sm" len="sm"/>
                                    <a:tailEnd type="triangle" w="sm" len="sm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50" name="Line 24">
                                    <a:extLst>
                                      <a:ext uri="{FF2B5EF4-FFF2-40B4-BE49-F238E27FC236}">
                                        <a16:creationId xmlns:a16="http://schemas.microsoft.com/office/drawing/2014/main" id="{0BE8B662-491D-44A5-9356-C17876C28074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H="1" flipV="1">
                                    <a:off x="14061" y="2376"/>
                                    <a:ext cx="4774" cy="4550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 type="none" w="sm" len="sm"/>
                                    <a:tailEnd type="triangle" w="sm" len="sm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40" name="Rectangle 22">
                                  <a:extLst>
                                    <a:ext uri="{FF2B5EF4-FFF2-40B4-BE49-F238E27FC236}">
                                      <a16:creationId xmlns:a16="http://schemas.microsoft.com/office/drawing/2014/main" id="{7E410AF9-B2C4-4F74-9D1A-C6DDC50F4403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910" y="3354"/>
                                  <a:ext cx="1645" cy="1404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12700" tIns="12700" rIns="12700" bIns="1270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</a:pPr>
                                  <a:r>
                                    <a:rPr kumimoji="0" lang="zh-CN" altLang="zh-CN" sz="1600" b="1" i="0" u="none" strike="noStrike" cap="none" normalizeH="0" baseline="0" dirty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黑体" panose="02010609060101010101" pitchFamily="49" charset="-122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a:t>古生成区域环境</a:t>
                                  </a:r>
                                  <a:r>
                                    <a:rPr kumimoji="0" lang="en-US" altLang="zh-CN" sz="1600" b="1" i="0" u="none" strike="noStrike" cap="none" normalizeH="0" baseline="0" dirty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Times New Roman" panose="020206030504050203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a:t>HYPE</a:t>
                                  </a:r>
                                  <a:endParaRPr kumimoji="0" lang="en-US" altLang="zh-CN" sz="1800" b="0" i="0" u="none" strike="noStrike" cap="none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  <p:sp>
                        <p:nvSpPr>
                          <p:cNvPr id="31" name="Rectangle 18">
                            <a:extLst>
                              <a:ext uri="{FF2B5EF4-FFF2-40B4-BE49-F238E27FC236}">
                                <a16:creationId xmlns:a16="http://schemas.microsoft.com/office/drawing/2014/main" id="{A891F07B-EA6D-47EC-8473-7F9F727968A9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571" y="5545"/>
                            <a:ext cx="1599" cy="1124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vert="horz" wrap="square" lIns="12700" tIns="12700" rIns="12700" bIns="1270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zh-CN" altLang="zh-CN" sz="1600" b="1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黑体" panose="02010609060101010101" pitchFamily="49" charset="-122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a:t>火成岩侵入形</a:t>
                            </a:r>
                            <a:r>
                              <a:rPr kumimoji="0" lang="zh-CN" altLang="en-US" sz="1600" b="1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Times New Roman" panose="020206030504050203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a:t>   </a:t>
                            </a:r>
                            <a:r>
                              <a:rPr kumimoji="0" lang="en-US" altLang="zh-CN" sz="1600" b="1" i="0" u="none" strike="noStrike" cap="none" normalizeH="0" baseline="0" dirty="0" err="1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Times New Roman" panose="020206030504050203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a:t>SMIR</a:t>
                            </a:r>
                            <a:endParaRPr kumimoji="0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9" name="Rectangle 16">
                          <a:extLst>
                            <a:ext uri="{FF2B5EF4-FFF2-40B4-BE49-F238E27FC236}">
                              <a16:creationId xmlns:a16="http://schemas.microsoft.com/office/drawing/2014/main" id="{AD5A34E5-D9D4-4ADC-9304-A43E001EDFA6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437" y="5631"/>
                          <a:ext cx="1645" cy="112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12700" tIns="12700" rIns="12700" bIns="1270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zh-CN" sz="16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火成岩纹理</a:t>
                          </a:r>
                          <a:r>
                            <a:rPr kumimoji="0" lang="zh-CN" altLang="en-US" sz="16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kumimoji="0" lang="en-US" altLang="zh-CN" sz="16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STIR</a:t>
                          </a:r>
                          <a:endPara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</p:grpSp>
              <p:sp>
                <p:nvSpPr>
                  <p:cNvPr id="22" name="Rectangle 12">
                    <a:extLst>
                      <a:ext uri="{FF2B5EF4-FFF2-40B4-BE49-F238E27FC236}">
                        <a16:creationId xmlns:a16="http://schemas.microsoft.com/office/drawing/2014/main" id="{969DBE8F-AD11-4BD2-87C3-E7C0D66256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90" y="8155"/>
                    <a:ext cx="1645" cy="1123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700" tIns="12700" rIns="12700" bIns="12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晶粒大小合适</a:t>
                    </a:r>
                    <a:endParaRPr kumimoji="0" lang="zh-CN" altLang="zh-CN" sz="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   </a:t>
                    </a:r>
                    <a:r>
                      <a: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FMGS</a:t>
                    </a:r>
                    <a:endParaRPr kumimoji="0" lang="en-US" altLang="zh-CN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9" name="Rectangle 10">
                  <a:extLst>
                    <a:ext uri="{FF2B5EF4-FFF2-40B4-BE49-F238E27FC236}">
                      <a16:creationId xmlns:a16="http://schemas.microsoft.com/office/drawing/2014/main" id="{AD095E99-9412-4F05-9F43-1291E8D524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4" y="8155"/>
                  <a:ext cx="1645" cy="112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700" tIns="12700" rIns="12700" bIns="12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zh-CN" sz="1600" b="1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FMGS</a:t>
                  </a:r>
                  <a:r>
                    <a:rPr kumimoji="0" lang="en-US" altLang="zh-CN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 &amp; PT</a:t>
                  </a:r>
                  <a:endPara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7" name="AutoShape 8">
                <a:extLst>
                  <a:ext uri="{FF2B5EF4-FFF2-40B4-BE49-F238E27FC236}">
                    <a16:creationId xmlns:a16="http://schemas.microsoft.com/office/drawing/2014/main" id="{B35A0AD8-D571-4954-A129-693161D74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" y="8327"/>
                <a:ext cx="1487" cy="839"/>
              </a:xfrm>
              <a:prstGeom prst="callout2">
                <a:avLst>
                  <a:gd name="adj1" fmla="val 23838"/>
                  <a:gd name="adj2" fmla="val -8069"/>
                  <a:gd name="adj3" fmla="val 23838"/>
                  <a:gd name="adj4" fmla="val -64491"/>
                  <a:gd name="adj5" fmla="val 58727"/>
                  <a:gd name="adj6" fmla="val -125111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arrow" w="sm" len="sm"/>
              </a:ln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斑状晶体结构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1D0C0566-CCF7-47CB-A472-AEDBCA994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6" y="7048"/>
              <a:ext cx="1175" cy="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r>
                <a:rPr kumimoji="0" lang="en-US" altLang="zh-CN" sz="1600" b="1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</a:p>
          </p:txBody>
        </p:sp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8E8FFB62-5022-49CE-B118-23A8D4C892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9" y="8062"/>
              <a:ext cx="8039" cy="2209"/>
              <a:chOff x="2079" y="8062"/>
              <a:chExt cx="8039" cy="2209"/>
            </a:xfrm>
          </p:grpSpPr>
          <p:sp>
            <p:nvSpPr>
              <p:cNvPr id="13" name="AutoShape 5">
                <a:extLst>
                  <a:ext uri="{FF2B5EF4-FFF2-40B4-BE49-F238E27FC236}">
                    <a16:creationId xmlns:a16="http://schemas.microsoft.com/office/drawing/2014/main" id="{C7FB3C55-B3C3-4462-BEA5-4D565252D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7" y="8062"/>
                <a:ext cx="822" cy="1262"/>
              </a:xfrm>
              <a:prstGeom prst="callout2">
                <a:avLst>
                  <a:gd name="adj1" fmla="val 71509"/>
                  <a:gd name="adj2" fmla="val 119046"/>
                  <a:gd name="adj3" fmla="val 71509"/>
                  <a:gd name="adj4" fmla="val 135713"/>
                  <a:gd name="adj5" fmla="val 38176"/>
                  <a:gd name="adj6" fmla="val 185713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arrow" w="sm" len="sm"/>
              </a:ln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晶粒大小合适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Rectangle 4">
                <a:extLst>
                  <a:ext uri="{FF2B5EF4-FFF2-40B4-BE49-F238E27FC236}">
                    <a16:creationId xmlns:a16="http://schemas.microsoft.com/office/drawing/2014/main" id="{490FE62E-4CD6-478E-AD1D-579082F97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9" y="9428"/>
                <a:ext cx="4181" cy="8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kumimoji="0" lang="en-US" altLang="zh-CN" sz="1600" b="1" i="0" u="none" strike="noStrike" cap="none" normalizeH="0" baseline="-3000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                       </a:t>
                </a:r>
                <a:r>
                  <a:rPr kumimoji="0" lang="en-US" altLang="zh-CN" sz="16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E</a:t>
                </a:r>
                <a:r>
                  <a:rPr kumimoji="0" lang="en-US" altLang="zh-CN" sz="1600" b="1" i="0" u="none" strike="noStrike" cap="none" normalizeH="0" baseline="-3000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</a:p>
            </p:txBody>
          </p:sp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6B107201-7101-4DC7-9131-B1EDDC38F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0" y="9649"/>
                <a:ext cx="3558" cy="60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图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  </a:t>
                </a:r>
                <a:r>
                  <a:rPr kumimoji="0" lang="en-US" altLang="zh-CN" sz="16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PCDA</a:t>
                </a:r>
                <a:r>
                  <a:rPr kumimoji="0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推理网</a:t>
                </a: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B726286-DA0F-4422-9E83-0E12829F5F3E}"/>
                  </a:ext>
                </a:extLst>
              </p:cNvPr>
              <p:cNvSpPr txBox="1"/>
              <p:nvPr/>
            </p:nvSpPr>
            <p:spPr>
              <a:xfrm>
                <a:off x="5681437" y="2110126"/>
                <a:ext cx="6482340" cy="4538487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  <a:prstDash val="dashDot"/>
              </a:ln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25000"/>
                  </a:lnSpc>
                  <a:defRPr/>
                </a:pP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 </a:t>
                </a:r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求后验几率</a:t>
                </a:r>
                <a:r>
                  <a:rPr lang="zh-CN" altLang="en-US" sz="20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𝐻𝑌𝑃𝐸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 &amp;</m:t>
                    </m:r>
                    <m:sSubSup>
                      <m:sSub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 &amp;</m:t>
                    </m:r>
                    <m:sSubSup>
                      <m:sSub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defRPr/>
                </a:pPr>
                <a:r>
                  <a:rPr lang="zh-CN" altLang="zh-CN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先求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𝑂</m:t>
                    </m:r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i="1" dirty="0" err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𝐻𝑌𝑃𝐸</m:t>
                    </m:r>
                    <m:r>
                      <a:rPr lang="en-US" altLang="zh-CN" sz="2000" i="1" dirty="0" err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r>
                      <a:rPr lang="en-US" altLang="zh-CN" sz="2000" i="1" dirty="0" err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𝐸</m:t>
                    </m:r>
                    <m:r>
                      <a:rPr lang="en-US" altLang="zh-CN" sz="2000" i="1" baseline="-25000" dirty="0" err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sym typeface="Symbol" panose="05050102010706020507" pitchFamily="18" charset="2"/>
                      </a:rPr>
                      <m:t></m:t>
                    </m:r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&amp; </m:t>
                    </m:r>
                    <m:r>
                      <a:rPr lang="en-US" altLang="zh-CN" sz="2000" i="1" dirty="0" err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𝐸</m:t>
                    </m:r>
                    <m:r>
                      <a:rPr lang="en-US" altLang="zh-CN" sz="2000" i="1" baseline="-25000" dirty="0" err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</m:t>
                    </m:r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sym typeface="Symbol" panose="05050102010706020507" pitchFamily="18" charset="2"/>
                      </a:rPr>
                      <m:t></m:t>
                    </m:r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endParaRPr lang="en-US" altLang="zh-CN" sz="20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defRPr/>
                </a:pPr>
                <a:r>
                  <a:rPr lang="en-US" altLang="zh-CN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//* HYPE</a:t>
                </a:r>
                <a:r>
                  <a:rPr lang="zh-CN" altLang="zh-CN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STIR</a:t>
                </a:r>
                <a:r>
                  <a:rPr lang="zh-CN" altLang="zh-CN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000" b="1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E1</a:t>
                </a:r>
                <a:r>
                  <a:rPr lang="en-US" altLang="zh-CN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altLang="zh-CN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&amp;</a:t>
                </a:r>
                <a:r>
                  <a:rPr lang="en-US" altLang="zh-CN" sz="2000" b="1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E2</a:t>
                </a:r>
                <a:r>
                  <a:rPr lang="en-US" altLang="zh-CN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altLang="zh-CN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分别是</a:t>
                </a:r>
                <a:r>
                  <a:rPr lang="en-US" altLang="zh-CN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lang="zh-CN" altLang="zh-CN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zh-CN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altLang="zh-CN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*//</a:t>
                </a:r>
                <a:endParaRPr lang="zh-CN" altLang="zh-CN" sz="20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𝑆𝑇𝐼𝑅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│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&amp;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 </m:t>
                        </m:r>
                      </m:e>
                    </m:d>
                    <m:r>
                      <a:rPr lang="en-US" altLang="zh-CN" sz="2000" i="1" dirty="0" err="1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=0.564143</m:t>
                    </m:r>
                  </m:oMath>
                </a14:m>
                <a:r>
                  <a:rPr lang="en-US" altLang="zh-CN" sz="20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</a:t>
                </a:r>
                <a:r>
                  <a:rPr lang="en-US" altLang="zh-CN" sz="20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000" i="1" dirty="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𝑆𝑇𝐼𝑅</m:t>
                    </m:r>
                    <m:r>
                      <a:rPr lang="en-US" altLang="zh-CN" sz="2000" i="1" dirty="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)=0.111111</m:t>
                    </m:r>
                  </m:oMath>
                </a14:m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𝑆𝑇𝐼𝑅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│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 &amp; 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 </m:t>
                        </m:r>
                      </m:e>
                    </m:d>
                    <m:r>
                      <a:rPr lang="en-US" altLang="zh-CN" sz="2000" i="1" dirty="0" err="1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000" i="1" dirty="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000" i="1" dirty="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𝑆𝑇𝐼𝑅</m:t>
                    </m:r>
                    <m:r>
                      <a:rPr lang="en-US" altLang="zh-CN" sz="2000" i="1" dirty="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，又有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000" i="1" dirty="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err="1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𝑆𝑇</m:t>
                    </m:r>
                    <m:r>
                      <a:rPr lang="en-US" altLang="zh-CN" sz="2000" i="1" dirty="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𝐼𝑅</m:t>
                    </m:r>
                    <m:r>
                      <a:rPr lang="en-US" altLang="zh-CN" sz="2000" i="1" dirty="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 &amp; 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i="1" dirty="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000" i="1" dirty="0" err="1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&gt; </m:t>
                    </m:r>
                    <m:r>
                      <a:rPr lang="en-US" altLang="zh-CN" sz="2000" i="1" dirty="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000" i="1" dirty="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𝑆𝑇𝐼𝑅</m:t>
                    </m:r>
                    <m:r>
                      <a:rPr lang="en-US" altLang="zh-CN" sz="2000" i="1" dirty="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，故应选用公式（</a:t>
                </a:r>
                <a:r>
                  <a:rPr lang="en-US" altLang="zh-CN" sz="20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7</a:t>
                </a:r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）中的第</a:t>
                </a:r>
                <a:r>
                  <a:rPr lang="zh-CN" altLang="en-US" sz="20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二</a:t>
                </a:r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式，</a:t>
                </a:r>
                <a:endParaRPr lang="en-US" altLang="zh-CN" sz="20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r>
                        <a:rPr lang="en-US" altLang="zh-CN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𝐻𝑌𝑃𝐸</m:t>
                      </m:r>
                      <m:r>
                        <a:rPr lang="en-US" altLang="zh-CN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</m:t>
                      </m:r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′&amp;</m:t>
                      </m:r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′)</m:t>
                      </m:r>
                    </m:oMath>
                    <m:oMath xmlns:m="http://schemas.openxmlformats.org/officeDocument/2006/math"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𝐻𝑌𝑃𝐸</m:t>
                      </m:r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)+</m:t>
                      </m:r>
                      <m:f>
                        <m:f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𝐻𝑌𝑃𝐸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|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𝑆𝑇𝐼𝑅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)−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𝐻𝑌𝑃𝐸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1−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𝑆𝑇𝐼𝑅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den>
                      </m:f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 ×</m:t>
                      </m:r>
                    </m:oMath>
                    <m:oMath xmlns:m="http://schemas.openxmlformats.org/officeDocument/2006/math"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  [</m:t>
                      </m:r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𝑆𝑇𝐼𝑅</m:t>
                      </m:r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</m:t>
                      </m:r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′&amp;</m:t>
                      </m:r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′)−</m:t>
                      </m:r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𝑆𝑇𝐼𝑅</m:t>
                      </m:r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)]</m:t>
                      </m:r>
                    </m:oMath>
                    <m:oMath xmlns:m="http://schemas.openxmlformats.org/officeDocument/2006/math"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=0.01+</m:t>
                      </m:r>
                      <m:f>
                        <m:f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𝐻𝑌𝑃𝐸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|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𝑆𝑇𝐼𝑅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)−0.01</m:t>
                          </m:r>
                        </m:num>
                        <m:den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1−0.1</m:t>
                          </m:r>
                        </m:den>
                      </m:f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×[</m:t>
                      </m:r>
                      <m:f>
                        <m:f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𝑂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𝑆𝑇𝐼𝑅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′&amp;</m:t>
                          </m:r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′)</m:t>
                          </m:r>
                        </m:num>
                        <m:den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1+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𝑂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𝑆𝑇𝐼𝑅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′&amp;</m:t>
                          </m:r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′)</m:t>
                          </m:r>
                        </m:den>
                      </m:f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−0.1]</m:t>
                      </m:r>
                    </m:oMath>
                  </m:oMathPara>
                </a14:m>
                <a:endParaRPr lang="zh-CN" altLang="zh-CN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B726286-DA0F-4422-9E83-0E12829F5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437" y="2110126"/>
                <a:ext cx="6482340" cy="4538487"/>
              </a:xfrm>
              <a:prstGeom prst="rect">
                <a:avLst/>
              </a:prstGeom>
              <a:blipFill>
                <a:blip r:embed="rId3"/>
                <a:stretch>
                  <a:fillRect l="-938"/>
                </a:stretch>
              </a:blipFill>
              <a:ln w="19050">
                <a:solidFill>
                  <a:srgbClr val="7030A0"/>
                </a:solidFill>
                <a:prstDash val="dash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图片 52">
            <a:extLst>
              <a:ext uri="{FF2B5EF4-FFF2-40B4-BE49-F238E27FC236}">
                <a16:creationId xmlns:a16="http://schemas.microsoft.com/office/drawing/2014/main" id="{4962D2C3-653F-4E0E-B442-1C27C7BB2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789" y="185962"/>
            <a:ext cx="4656459" cy="1325561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F6E53B22-DBC7-4EF4-848B-E020FD879399}"/>
              </a:ext>
            </a:extLst>
          </p:cNvPr>
          <p:cNvSpPr txBox="1"/>
          <p:nvPr/>
        </p:nvSpPr>
        <p:spPr>
          <a:xfrm>
            <a:off x="706133" y="6284080"/>
            <a:ext cx="46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3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7AEAF2A-FF4F-40B1-B11A-BAC9D8C1B107}"/>
              </a:ext>
            </a:extLst>
          </p:cNvPr>
          <p:cNvSpPr txBox="1"/>
          <p:nvPr/>
        </p:nvSpPr>
        <p:spPr>
          <a:xfrm>
            <a:off x="3005904" y="6300949"/>
            <a:ext cx="46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1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BCDC444-8C9C-489B-8AF6-180C81B4E412}"/>
              </a:ext>
            </a:extLst>
          </p:cNvPr>
          <p:cNvSpPr txBox="1"/>
          <p:nvPr/>
        </p:nvSpPr>
        <p:spPr>
          <a:xfrm>
            <a:off x="5230122" y="4708341"/>
            <a:ext cx="46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-2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545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确定性证据的不确定性处理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01" y="1385144"/>
            <a:ext cx="10614360" cy="503940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SzPts val="1600"/>
              <a:buFont typeface="Wingdings" panose="05000000000000000000" pitchFamily="2" charset="2"/>
              <a:buChar char="l"/>
              <a:tabLst>
                <a:tab pos="468630" algn="l"/>
                <a:tab pos="3771900" algn="l"/>
                <a:tab pos="4000500" algn="l"/>
                <a:tab pos="4114800" algn="l"/>
              </a:tabLst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例：斑状铜矿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PCDA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模型的部分推理网络，计算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HYPE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后验几率</a:t>
            </a:r>
            <a:endParaRPr lang="zh-CN" altLang="zh-CN" sz="24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411E25B-F75F-46B0-8B60-103F51B43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18EFB74C-FAB6-46A5-9028-258F4A5FA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BC72A983-C38F-473B-90C3-B01B3AC3E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" y="2513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830E702-074A-4879-AFDA-A6DD9485D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B7821C93-CDEA-4EF4-B363-E9A78339D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342900" algn="l"/>
              </a:tabLst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6320C2B0-8BA7-497B-BF9A-33602F01F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Group 1">
            <a:extLst>
              <a:ext uri="{FF2B5EF4-FFF2-40B4-BE49-F238E27FC236}">
                <a16:creationId xmlns:a16="http://schemas.microsoft.com/office/drawing/2014/main" id="{5178A8AD-51A9-4EE5-86D4-674B574A274F}"/>
              </a:ext>
            </a:extLst>
          </p:cNvPr>
          <p:cNvGrpSpPr>
            <a:grpSpLocks/>
          </p:cNvGrpSpPr>
          <p:nvPr/>
        </p:nvGrpSpPr>
        <p:grpSpPr bwMode="auto">
          <a:xfrm>
            <a:off x="58162" y="2001059"/>
            <a:ext cx="5597977" cy="4618758"/>
            <a:chOff x="1420" y="2775"/>
            <a:chExt cx="9061" cy="7496"/>
          </a:xfrm>
        </p:grpSpPr>
        <p:grpSp>
          <p:nvGrpSpPr>
            <p:cNvPr id="10" name="Group 7">
              <a:extLst>
                <a:ext uri="{FF2B5EF4-FFF2-40B4-BE49-F238E27FC236}">
                  <a16:creationId xmlns:a16="http://schemas.microsoft.com/office/drawing/2014/main" id="{F874100B-4EBB-4795-B89F-13A85DD7AD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0" y="2775"/>
              <a:ext cx="9038" cy="6620"/>
              <a:chOff x="1420" y="2775"/>
              <a:chExt cx="9038" cy="6620"/>
            </a:xfrm>
          </p:grpSpPr>
          <p:grpSp>
            <p:nvGrpSpPr>
              <p:cNvPr id="16" name="Group 9">
                <a:extLst>
                  <a:ext uri="{FF2B5EF4-FFF2-40B4-BE49-F238E27FC236}">
                    <a16:creationId xmlns:a16="http://schemas.microsoft.com/office/drawing/2014/main" id="{1784315A-519D-4EB0-9337-4BA3B3150C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20" y="2775"/>
                <a:ext cx="9038" cy="6620"/>
                <a:chOff x="1420" y="2775"/>
                <a:chExt cx="9038" cy="6620"/>
              </a:xfrm>
            </p:grpSpPr>
            <p:grpSp>
              <p:nvGrpSpPr>
                <p:cNvPr id="18" name="Group 11">
                  <a:extLst>
                    <a:ext uri="{FF2B5EF4-FFF2-40B4-BE49-F238E27FC236}">
                      <a16:creationId xmlns:a16="http://schemas.microsoft.com/office/drawing/2014/main" id="{4EB986A2-793F-4215-90FD-D458860265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20" y="2775"/>
                  <a:ext cx="9038" cy="6620"/>
                  <a:chOff x="1420" y="2775"/>
                  <a:chExt cx="9038" cy="6620"/>
                </a:xfrm>
              </p:grpSpPr>
              <p:grpSp>
                <p:nvGrpSpPr>
                  <p:cNvPr id="20" name="Group 13">
                    <a:extLst>
                      <a:ext uri="{FF2B5EF4-FFF2-40B4-BE49-F238E27FC236}">
                        <a16:creationId xmlns:a16="http://schemas.microsoft.com/office/drawing/2014/main" id="{78AD1532-17CD-406F-87BB-AEE54F22F8A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20" y="2775"/>
                    <a:ext cx="9038" cy="6620"/>
                    <a:chOff x="1420" y="2775"/>
                    <a:chExt cx="9038" cy="6620"/>
                  </a:xfrm>
                </p:grpSpPr>
                <p:sp>
                  <p:nvSpPr>
                    <p:cNvPr id="23" name="Rectangle 39">
                      <a:extLst>
                        <a:ext uri="{FF2B5EF4-FFF2-40B4-BE49-F238E27FC236}">
                          <a16:creationId xmlns:a16="http://schemas.microsoft.com/office/drawing/2014/main" id="{7383A657-65AE-436F-8196-61759FFD847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09" y="7274"/>
                      <a:ext cx="2114" cy="83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12700" tIns="12700" rIns="12700" bIns="1270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100,    10</a:t>
                      </a:r>
                      <a:r>
                        <a:rPr kumimoji="0" lang="en-US" altLang="zh-CN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p:txBody>
                </p:sp>
                <p:grpSp>
                  <p:nvGrpSpPr>
                    <p:cNvPr id="24" name="Group 14">
                      <a:extLst>
                        <a:ext uri="{FF2B5EF4-FFF2-40B4-BE49-F238E27FC236}">
                          <a16:creationId xmlns:a16="http://schemas.microsoft.com/office/drawing/2014/main" id="{47C6FB99-7DAD-4D03-BAA5-558F202589E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20" y="2775"/>
                      <a:ext cx="9038" cy="6620"/>
                      <a:chOff x="1420" y="2775"/>
                      <a:chExt cx="9038" cy="6620"/>
                    </a:xfrm>
                  </p:grpSpPr>
                  <p:sp>
                    <p:nvSpPr>
                      <p:cNvPr id="25" name="Rectangle 38">
                        <a:extLst>
                          <a:ext uri="{FF2B5EF4-FFF2-40B4-BE49-F238E27FC236}">
                            <a16:creationId xmlns:a16="http://schemas.microsoft.com/office/drawing/2014/main" id="{72633D3B-7DCC-4D60-8E46-0B045ACE4C6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0" y="7274"/>
                        <a:ext cx="1879" cy="83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12700" tIns="12700" rIns="12700" bIns="1270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kumimoji="0" lang="en-US" altLang="zh-CN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 2 ,        10</a:t>
                        </a:r>
                        <a:r>
                          <a:rPr kumimoji="0" lang="en-US" altLang="zh-CN" sz="1600" b="1" i="0" u="none" strike="noStrike" cap="none" normalizeH="0" baseline="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a:t></a:t>
                        </a:r>
                        <a:r>
                          <a:rPr kumimoji="0" lang="en-US" altLang="zh-CN" sz="1600" b="1" i="0" u="none" strike="noStrike" cap="none" normalizeH="0" baseline="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6  </a:t>
                        </a:r>
                        <a:endParaRPr kumimoji="0" lang="en-US" altLang="zh-CN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endParaRPr>
                      </a:p>
                    </p:txBody>
                  </p:sp>
                  <p:grpSp>
                    <p:nvGrpSpPr>
                      <p:cNvPr id="27" name="Group 15">
                        <a:extLst>
                          <a:ext uri="{FF2B5EF4-FFF2-40B4-BE49-F238E27FC236}">
                            <a16:creationId xmlns:a16="http://schemas.microsoft.com/office/drawing/2014/main" id="{49E6DC47-E2F7-49EA-838A-D7F0E5DA16D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65" y="2775"/>
                        <a:ext cx="8993" cy="6620"/>
                        <a:chOff x="1465" y="2775"/>
                        <a:chExt cx="8993" cy="6620"/>
                      </a:xfrm>
                    </p:grpSpPr>
                    <p:grpSp>
                      <p:nvGrpSpPr>
                        <p:cNvPr id="28" name="Group 17">
                          <a:extLst>
                            <a:ext uri="{FF2B5EF4-FFF2-40B4-BE49-F238E27FC236}">
                              <a16:creationId xmlns:a16="http://schemas.microsoft.com/office/drawing/2014/main" id="{1F2CAE43-E012-4C7D-B6C3-55C9634E3EB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465" y="2775"/>
                          <a:ext cx="8993" cy="6620"/>
                          <a:chOff x="1465" y="2775"/>
                          <a:chExt cx="8993" cy="6620"/>
                        </a:xfrm>
                      </p:grpSpPr>
                      <p:grpSp>
                        <p:nvGrpSpPr>
                          <p:cNvPr id="30" name="Group 19">
                            <a:extLst>
                              <a:ext uri="{FF2B5EF4-FFF2-40B4-BE49-F238E27FC236}">
                                <a16:creationId xmlns:a16="http://schemas.microsoft.com/office/drawing/2014/main" id="{B3A246F7-4B23-4CC0-9220-5B21FC4E3A0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465" y="2775"/>
                            <a:ext cx="8993" cy="6620"/>
                            <a:chOff x="1465" y="2775"/>
                            <a:chExt cx="8993" cy="6620"/>
                          </a:xfrm>
                        </p:grpSpPr>
                        <p:sp>
                          <p:nvSpPr>
                            <p:cNvPr id="32" name="Rectangle 37">
                              <a:extLst>
                                <a:ext uri="{FF2B5EF4-FFF2-40B4-BE49-F238E27FC236}">
                                  <a16:creationId xmlns:a16="http://schemas.microsoft.com/office/drawing/2014/main" id="{BF528058-D8A8-4016-8D01-F93D32AEFC0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9753" y="4909"/>
                              <a:ext cx="705" cy="563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1600" b="1" i="0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0.03</a:t>
                              </a:r>
                              <a:endParaRPr kumimoji="0" lang="en-US" altLang="zh-CN" sz="18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3" name="Rectangle 36">
                              <a:extLst>
                                <a:ext uri="{FF2B5EF4-FFF2-40B4-BE49-F238E27FC236}">
                                  <a16:creationId xmlns:a16="http://schemas.microsoft.com/office/drawing/2014/main" id="{B1A81A34-3ED8-421F-9F86-322CDA7E884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8196" y="3867"/>
                              <a:ext cx="1645" cy="835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1600" b="1" i="0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300 , 0.0001</a:t>
                              </a:r>
                              <a:endParaRPr kumimoji="0" lang="en-US" altLang="zh-CN" sz="18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34" name="Group 20">
                              <a:extLst>
                                <a:ext uri="{FF2B5EF4-FFF2-40B4-BE49-F238E27FC236}">
                                  <a16:creationId xmlns:a16="http://schemas.microsoft.com/office/drawing/2014/main" id="{F65714D5-F1C9-467E-8293-41FF5510E5DB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465" y="2775"/>
                              <a:ext cx="8860" cy="6620"/>
                              <a:chOff x="1465" y="2775"/>
                              <a:chExt cx="8860" cy="6620"/>
                            </a:xfrm>
                          </p:grpSpPr>
                          <p:sp>
                            <p:nvSpPr>
                              <p:cNvPr id="35" name="Rectangle 35">
                                <a:extLst>
                                  <a:ext uri="{FF2B5EF4-FFF2-40B4-BE49-F238E27FC236}">
                                    <a16:creationId xmlns:a16="http://schemas.microsoft.com/office/drawing/2014/main" id="{2CC6A5C1-15FB-4FCC-918E-03503707E17C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826" y="4262"/>
                                <a:ext cx="1175" cy="544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vert="horz" wrap="square" lIns="12700" tIns="12700" rIns="12700" bIns="1270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</a:pPr>
                                <a:r>
                                  <a:rPr kumimoji="0" lang="en-US" altLang="zh-CN" sz="1600" b="1" i="0" u="none" strike="noStrike" cap="none" normalizeH="0" baseline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a:t>65 , 0.01    </a:t>
                                </a:r>
                                <a:endParaRPr kumimoji="0" lang="en-US" altLang="zh-CN" sz="18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6" name="Rectangle 34">
                                <a:extLst>
                                  <a:ext uri="{FF2B5EF4-FFF2-40B4-BE49-F238E27FC236}">
                                    <a16:creationId xmlns:a16="http://schemas.microsoft.com/office/drawing/2014/main" id="{4795B17B-6005-485D-B21B-1D34A29C4E64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660" y="5079"/>
                                <a:ext cx="940" cy="488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vert="horz" wrap="square" lIns="12700" tIns="12700" rIns="12700" bIns="1270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</a:pPr>
                                <a:r>
                                  <a:rPr kumimoji="0" lang="en-US" altLang="zh-CN" sz="1600" b="1" i="0" u="none" strike="noStrike" cap="none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a:t>0.1</a:t>
                                </a:r>
                                <a:endParaRPr kumimoji="0" lang="en-US" altLang="zh-CN" sz="1800" b="0" i="0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Arial" panose="020B0604020202020204" pitchFamily="34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37" name="Group 21">
                                <a:extLst>
                                  <a:ext uri="{FF2B5EF4-FFF2-40B4-BE49-F238E27FC236}">
                                    <a16:creationId xmlns:a16="http://schemas.microsoft.com/office/drawing/2014/main" id="{7FDDBFEA-CFE0-4A75-B8DC-BA786AC098C0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465" y="2775"/>
                                <a:ext cx="8860" cy="6620"/>
                                <a:chOff x="1465" y="2775"/>
                                <a:chExt cx="8860" cy="6620"/>
                              </a:xfrm>
                            </p:grpSpPr>
                            <p:sp>
                              <p:nvSpPr>
                                <p:cNvPr id="38" name="Rectangle 33">
                                  <a:extLst>
                                    <a:ext uri="{FF2B5EF4-FFF2-40B4-BE49-F238E27FC236}">
                                      <a16:creationId xmlns:a16="http://schemas.microsoft.com/office/drawing/2014/main" id="{461D5D35-0F7C-4129-88C2-856CDE9C0A7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6825" y="2775"/>
                                  <a:ext cx="706" cy="534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12700" tIns="12700" rIns="12700" bIns="1270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</a:pPr>
                                  <a:r>
                                    <a:rPr kumimoji="0" lang="en-US" altLang="zh-CN" sz="1600" b="1" i="0" u="none" strike="noStrike" cap="none" normalizeH="0" baseline="0" dirty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0.01</a:t>
                                  </a:r>
                                  <a:endParaRPr kumimoji="0" lang="en-US" altLang="zh-CN" sz="1800" b="0" i="0" u="none" strike="noStrike" cap="none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Arial" panose="020B0604020202020204" pitchFamily="34" charset="0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39" name="Group 23">
                                  <a:extLst>
                                    <a:ext uri="{FF2B5EF4-FFF2-40B4-BE49-F238E27FC236}">
                                      <a16:creationId xmlns:a16="http://schemas.microsoft.com/office/drawing/2014/main" id="{58FA8B73-24D0-4C97-8D47-A7D1CE499FEA}"/>
                                    </a:ext>
                                  </a:extLst>
                                </p:cNvPr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1465" y="3225"/>
                                  <a:ext cx="8860" cy="6170"/>
                                  <a:chOff x="-2" y="0"/>
                                  <a:chExt cx="20003" cy="19999"/>
                                </a:xfrm>
                              </p:grpSpPr>
                              <p:sp>
                                <p:nvSpPr>
                                  <p:cNvPr id="41" name="Rectangle 32">
                                    <a:extLst>
                                      <a:ext uri="{FF2B5EF4-FFF2-40B4-BE49-F238E27FC236}">
                                        <a16:creationId xmlns:a16="http://schemas.microsoft.com/office/drawing/2014/main" id="{C3E37BD6-3CAD-4066-B484-B38BB6262C08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9786" y="0"/>
                                    <a:ext cx="4244" cy="5458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2" name="Rectangle 31">
                                    <a:extLst>
                                      <a:ext uri="{FF2B5EF4-FFF2-40B4-BE49-F238E27FC236}">
                                        <a16:creationId xmlns:a16="http://schemas.microsoft.com/office/drawing/2014/main" id="{8C44649E-630E-4560-8334-FA3CD0F5838C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4168" y="7271"/>
                                    <a:ext cx="4243" cy="454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4" name="Rectangle 30">
                                    <a:extLst>
                                      <a:ext uri="{FF2B5EF4-FFF2-40B4-BE49-F238E27FC236}">
                                        <a16:creationId xmlns:a16="http://schemas.microsoft.com/office/drawing/2014/main" id="{7D729AF6-6B3E-4E53-BA23-135E3C11672D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15759" y="6921"/>
                                    <a:ext cx="4242" cy="489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5" name="Rectangle 29">
                                    <a:extLst>
                                      <a:ext uri="{FF2B5EF4-FFF2-40B4-BE49-F238E27FC236}">
                                        <a16:creationId xmlns:a16="http://schemas.microsoft.com/office/drawing/2014/main" id="{D60F3DC2-46EC-47F6-B45E-E592126311F0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8338" y="15448"/>
                                    <a:ext cx="4243" cy="455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6" name="Rectangle 28">
                                    <a:extLst>
                                      <a:ext uri="{FF2B5EF4-FFF2-40B4-BE49-F238E27FC236}">
                                        <a16:creationId xmlns:a16="http://schemas.microsoft.com/office/drawing/2014/main" id="{181DD8EC-1362-42CD-ACE1-0193ADCB77AC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-2" y="15449"/>
                                    <a:ext cx="4245" cy="455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7" name="Line 27">
                                    <a:extLst>
                                      <a:ext uri="{FF2B5EF4-FFF2-40B4-BE49-F238E27FC236}">
                                        <a16:creationId xmlns:a16="http://schemas.microsoft.com/office/drawing/2014/main" id="{25A50825-81C9-49AE-A171-E17E681BB00E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V="1">
                                    <a:off x="457" y="10906"/>
                                    <a:ext cx="3714" cy="4549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 type="none" w="sm" len="sm"/>
                                    <a:tailEnd type="triangle" w="sm" len="sm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8" name="Line 26">
                                    <a:extLst>
                                      <a:ext uri="{FF2B5EF4-FFF2-40B4-BE49-F238E27FC236}">
                                        <a16:creationId xmlns:a16="http://schemas.microsoft.com/office/drawing/2014/main" id="{A2056981-A599-484A-9A2D-B3E96D165A7F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H="1" flipV="1">
                                    <a:off x="8408" y="10906"/>
                                    <a:ext cx="3714" cy="4549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 type="none" w="sm" len="sm"/>
                                    <a:tailEnd type="triangle" w="sm" len="sm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 dirty="0"/>
                                  </a:p>
                                </p:txBody>
                              </p:sp>
                              <p:sp>
                                <p:nvSpPr>
                                  <p:cNvPr id="49" name="Line 25">
                                    <a:extLst>
                                      <a:ext uri="{FF2B5EF4-FFF2-40B4-BE49-F238E27FC236}">
                                        <a16:creationId xmlns:a16="http://schemas.microsoft.com/office/drawing/2014/main" id="{3D73AAB4-360B-48B1-ACAD-CCD519C38D13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V="1">
                                    <a:off x="5546" y="2726"/>
                                    <a:ext cx="4242" cy="4549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 type="none" w="sm" len="sm"/>
                                    <a:tailEnd type="triangle" w="sm" len="sm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50" name="Line 24">
                                    <a:extLst>
                                      <a:ext uri="{FF2B5EF4-FFF2-40B4-BE49-F238E27FC236}">
                                        <a16:creationId xmlns:a16="http://schemas.microsoft.com/office/drawing/2014/main" id="{0BE8B662-491D-44A5-9356-C17876C28074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H="1" flipV="1">
                                    <a:off x="14061" y="2376"/>
                                    <a:ext cx="4774" cy="4550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 type="none" w="sm" len="sm"/>
                                    <a:tailEnd type="triangle" w="sm" len="sm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40" name="Rectangle 22">
                                  <a:extLst>
                                    <a:ext uri="{FF2B5EF4-FFF2-40B4-BE49-F238E27FC236}">
                                      <a16:creationId xmlns:a16="http://schemas.microsoft.com/office/drawing/2014/main" id="{7E410AF9-B2C4-4F74-9D1A-C6DDC50F4403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910" y="3354"/>
                                  <a:ext cx="1645" cy="1404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12700" tIns="12700" rIns="12700" bIns="1270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</a:pPr>
                                  <a:r>
                                    <a:rPr kumimoji="0" lang="zh-CN" altLang="zh-CN" sz="1600" b="1" i="0" u="none" strike="noStrike" cap="none" normalizeH="0" baseline="0" dirty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黑体" panose="02010609060101010101" pitchFamily="49" charset="-122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a:t>古生成区域环境</a:t>
                                  </a:r>
                                  <a:r>
                                    <a:rPr kumimoji="0" lang="en-US" altLang="zh-CN" sz="1600" b="1" i="0" u="none" strike="noStrike" cap="none" normalizeH="0" baseline="0" dirty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Times New Roman" panose="020206030504050203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a:t>HYPE</a:t>
                                  </a:r>
                                  <a:endParaRPr kumimoji="0" lang="en-US" altLang="zh-CN" sz="1800" b="0" i="0" u="none" strike="noStrike" cap="none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  <p:sp>
                        <p:nvSpPr>
                          <p:cNvPr id="31" name="Rectangle 18">
                            <a:extLst>
                              <a:ext uri="{FF2B5EF4-FFF2-40B4-BE49-F238E27FC236}">
                                <a16:creationId xmlns:a16="http://schemas.microsoft.com/office/drawing/2014/main" id="{A891F07B-EA6D-47EC-8473-7F9F727968A9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571" y="5545"/>
                            <a:ext cx="1599" cy="1124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vert="horz" wrap="square" lIns="12700" tIns="12700" rIns="12700" bIns="1270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zh-CN" altLang="zh-CN" sz="1600" b="1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黑体" panose="02010609060101010101" pitchFamily="49" charset="-122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a:t>火成岩侵入形</a:t>
                            </a:r>
                            <a:r>
                              <a:rPr kumimoji="0" lang="zh-CN" altLang="en-US" sz="1600" b="1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Times New Roman" panose="020206030504050203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a:t>   </a:t>
                            </a:r>
                            <a:r>
                              <a:rPr kumimoji="0" lang="en-US" altLang="zh-CN" sz="1600" b="1" i="0" u="none" strike="noStrike" cap="none" normalizeH="0" baseline="0" dirty="0" err="1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Times New Roman" panose="020206030504050203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a:t>SMIR</a:t>
                            </a:r>
                            <a:endParaRPr kumimoji="0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9" name="Rectangle 16">
                          <a:extLst>
                            <a:ext uri="{FF2B5EF4-FFF2-40B4-BE49-F238E27FC236}">
                              <a16:creationId xmlns:a16="http://schemas.microsoft.com/office/drawing/2014/main" id="{AD5A34E5-D9D4-4ADC-9304-A43E001EDFA6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437" y="5631"/>
                          <a:ext cx="1645" cy="112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12700" tIns="12700" rIns="12700" bIns="1270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zh-CN" sz="16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火成岩纹理</a:t>
                          </a:r>
                          <a:r>
                            <a:rPr kumimoji="0" lang="zh-CN" altLang="en-US" sz="16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kumimoji="0" lang="en-US" altLang="zh-CN" sz="16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STIR</a:t>
                          </a:r>
                          <a:endPara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</p:grpSp>
              <p:sp>
                <p:nvSpPr>
                  <p:cNvPr id="22" name="Rectangle 12">
                    <a:extLst>
                      <a:ext uri="{FF2B5EF4-FFF2-40B4-BE49-F238E27FC236}">
                        <a16:creationId xmlns:a16="http://schemas.microsoft.com/office/drawing/2014/main" id="{969DBE8F-AD11-4BD2-87C3-E7C0D66256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90" y="8155"/>
                    <a:ext cx="1645" cy="1123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700" tIns="12700" rIns="12700" bIns="12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晶粒大小合适</a:t>
                    </a:r>
                    <a:endParaRPr kumimoji="0" lang="zh-CN" altLang="zh-CN" sz="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   </a:t>
                    </a:r>
                    <a:r>
                      <a: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FMGS</a:t>
                    </a:r>
                    <a:endParaRPr kumimoji="0" lang="en-US" altLang="zh-CN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9" name="Rectangle 10">
                  <a:extLst>
                    <a:ext uri="{FF2B5EF4-FFF2-40B4-BE49-F238E27FC236}">
                      <a16:creationId xmlns:a16="http://schemas.microsoft.com/office/drawing/2014/main" id="{AD095E99-9412-4F05-9F43-1291E8D524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4" y="8155"/>
                  <a:ext cx="1645" cy="112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700" tIns="12700" rIns="12700" bIns="12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zh-CN" sz="1600" b="1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FMGS</a:t>
                  </a:r>
                  <a:r>
                    <a:rPr kumimoji="0" lang="en-US" altLang="zh-CN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 &amp; PT</a:t>
                  </a:r>
                  <a:endPara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7" name="AutoShape 8">
                <a:extLst>
                  <a:ext uri="{FF2B5EF4-FFF2-40B4-BE49-F238E27FC236}">
                    <a16:creationId xmlns:a16="http://schemas.microsoft.com/office/drawing/2014/main" id="{B35A0AD8-D571-4954-A129-693161D74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" y="8327"/>
                <a:ext cx="1487" cy="839"/>
              </a:xfrm>
              <a:prstGeom prst="callout2">
                <a:avLst>
                  <a:gd name="adj1" fmla="val 23838"/>
                  <a:gd name="adj2" fmla="val -8069"/>
                  <a:gd name="adj3" fmla="val 23838"/>
                  <a:gd name="adj4" fmla="val -64491"/>
                  <a:gd name="adj5" fmla="val 58727"/>
                  <a:gd name="adj6" fmla="val -125111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arrow" w="sm" len="sm"/>
              </a:ln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斑状晶体结构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1D0C0566-CCF7-47CB-A472-AEDBCA994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6" y="7048"/>
              <a:ext cx="1175" cy="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r>
                <a:rPr kumimoji="0" lang="en-US" altLang="zh-CN" sz="1600" b="1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</a:p>
          </p:txBody>
        </p:sp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8E8FFB62-5022-49CE-B118-23A8D4C892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9" y="8062"/>
              <a:ext cx="8039" cy="2209"/>
              <a:chOff x="2079" y="8062"/>
              <a:chExt cx="8039" cy="2209"/>
            </a:xfrm>
          </p:grpSpPr>
          <p:sp>
            <p:nvSpPr>
              <p:cNvPr id="13" name="AutoShape 5">
                <a:extLst>
                  <a:ext uri="{FF2B5EF4-FFF2-40B4-BE49-F238E27FC236}">
                    <a16:creationId xmlns:a16="http://schemas.microsoft.com/office/drawing/2014/main" id="{C7FB3C55-B3C3-4462-BEA5-4D565252D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7" y="8062"/>
                <a:ext cx="822" cy="1262"/>
              </a:xfrm>
              <a:prstGeom prst="callout2">
                <a:avLst>
                  <a:gd name="adj1" fmla="val 71509"/>
                  <a:gd name="adj2" fmla="val 119046"/>
                  <a:gd name="adj3" fmla="val 71509"/>
                  <a:gd name="adj4" fmla="val 135713"/>
                  <a:gd name="adj5" fmla="val 38176"/>
                  <a:gd name="adj6" fmla="val 185713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arrow" w="sm" len="sm"/>
              </a:ln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晶粒大小合适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Rectangle 4">
                <a:extLst>
                  <a:ext uri="{FF2B5EF4-FFF2-40B4-BE49-F238E27FC236}">
                    <a16:creationId xmlns:a16="http://schemas.microsoft.com/office/drawing/2014/main" id="{490FE62E-4CD6-478E-AD1D-579082F97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9" y="9428"/>
                <a:ext cx="4181" cy="8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kumimoji="0" lang="en-US" altLang="zh-CN" sz="1600" b="1" i="0" u="none" strike="noStrike" cap="none" normalizeH="0" baseline="-3000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                       </a:t>
                </a:r>
                <a:r>
                  <a:rPr kumimoji="0" lang="en-US" altLang="zh-CN" sz="16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E</a:t>
                </a:r>
                <a:r>
                  <a:rPr kumimoji="0" lang="en-US" altLang="zh-CN" sz="1600" b="1" i="0" u="none" strike="noStrike" cap="none" normalizeH="0" baseline="-3000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</a:p>
            </p:txBody>
          </p:sp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6B107201-7101-4DC7-9131-B1EDDC38F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0" y="9649"/>
                <a:ext cx="3558" cy="60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图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  </a:t>
                </a:r>
                <a:r>
                  <a:rPr kumimoji="0" lang="en-US" altLang="zh-CN" sz="16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PCDA</a:t>
                </a:r>
                <a:r>
                  <a:rPr kumimoji="0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推理网</a:t>
                </a: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B726286-DA0F-4422-9E83-0E12829F5F3E}"/>
                  </a:ext>
                </a:extLst>
              </p:cNvPr>
              <p:cNvSpPr txBox="1"/>
              <p:nvPr/>
            </p:nvSpPr>
            <p:spPr>
              <a:xfrm>
                <a:off x="5681437" y="2110126"/>
                <a:ext cx="6482340" cy="4451540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  <a:prstDash val="dashDot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  <a:defRPr/>
                </a:pP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 </a:t>
                </a:r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求后验几率</a:t>
                </a:r>
                <a:r>
                  <a:rPr lang="zh-CN" altLang="en-US" sz="20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err="1">
                        <a:latin typeface="Cambria Math" panose="02040503050406030204" pitchFamily="18" charset="0"/>
                      </a:rPr>
                      <m:t>𝐻𝑌𝑃𝐸</m:t>
                    </m:r>
                    <m:r>
                      <a:rPr lang="en-US" altLang="zh-CN" sz="2000" b="0" i="1" dirty="0" err="1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dirty="0" err="1">
                        <a:latin typeface="Cambria Math" panose="02040503050406030204" pitchFamily="18" charset="0"/>
                      </a:rPr>
                      <m:t> &amp;</m:t>
                    </m:r>
                    <m:sSubSup>
                      <m:sSub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dirty="0" err="1">
                        <a:latin typeface="Cambria Math" panose="02040503050406030204" pitchFamily="18" charset="0"/>
                      </a:rPr>
                      <m:t> &amp;</m:t>
                    </m:r>
                    <m:sSubSup>
                      <m:sSub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dirty="0" err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defRPr/>
                </a:pPr>
                <a:r>
                  <a:rPr lang="zh-CN" altLang="zh-CN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先求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𝑂</m:t>
                    </m:r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i="1" dirty="0" err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𝐻𝑌𝑃𝐸</m:t>
                    </m:r>
                    <m:r>
                      <a:rPr lang="en-US" altLang="zh-CN" sz="2000" i="1" dirty="0" err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r>
                      <a:rPr lang="en-US" altLang="zh-CN" sz="2000" i="1" dirty="0" err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𝐸</m:t>
                    </m:r>
                    <m:r>
                      <a:rPr lang="en-US" altLang="zh-CN" sz="2000" i="1" baseline="-25000" dirty="0" err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sym typeface="Symbol" panose="05050102010706020507" pitchFamily="18" charset="2"/>
                      </a:rPr>
                      <m:t></m:t>
                    </m:r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&amp; </m:t>
                    </m:r>
                    <m:r>
                      <a:rPr lang="en-US" altLang="zh-CN" sz="2000" i="1" dirty="0" err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𝐸</m:t>
                    </m:r>
                    <m:r>
                      <a:rPr lang="en-US" altLang="zh-CN" sz="2000" i="1" baseline="-25000" dirty="0" err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</m:t>
                    </m:r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sym typeface="Symbol" panose="05050102010706020507" pitchFamily="18" charset="2"/>
                      </a:rPr>
                      <m:t></m:t>
                    </m:r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endParaRPr lang="en-US" altLang="zh-CN" sz="20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defRPr/>
                </a:pPr>
                <a:r>
                  <a:rPr lang="en-US" altLang="zh-CN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//* HYPE</a:t>
                </a:r>
                <a:r>
                  <a:rPr lang="zh-CN" altLang="zh-CN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STIR</a:t>
                </a:r>
                <a:r>
                  <a:rPr lang="zh-CN" altLang="zh-CN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000" b="1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E1</a:t>
                </a:r>
                <a:r>
                  <a:rPr lang="en-US" altLang="zh-CN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altLang="zh-CN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&amp;</a:t>
                </a:r>
                <a:r>
                  <a:rPr lang="en-US" altLang="zh-CN" sz="2000" b="1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E2</a:t>
                </a:r>
                <a:r>
                  <a:rPr lang="en-US" altLang="zh-CN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altLang="zh-CN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分别是</a:t>
                </a:r>
                <a:r>
                  <a:rPr lang="en-US" altLang="zh-CN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lang="zh-CN" altLang="zh-CN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zh-CN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altLang="zh-CN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*//</a:t>
                </a:r>
                <a:endParaRPr lang="zh-CN" altLang="zh-CN" sz="20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r>
                        <a:rPr lang="en-US" altLang="zh-CN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𝐻𝑌𝑃𝐸</m:t>
                      </m:r>
                      <m:r>
                        <a:rPr lang="en-US" altLang="zh-CN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</m:t>
                      </m:r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′&amp;</m:t>
                      </m:r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′)</m:t>
                      </m:r>
                    </m:oMath>
                    <m:oMath xmlns:m="http://schemas.openxmlformats.org/officeDocument/2006/math"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=0.01+</m:t>
                      </m:r>
                      <m:f>
                        <m:f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𝐻𝑌𝑃𝐸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|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𝑆𝑇𝐼𝑅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)−0.01</m:t>
                          </m:r>
                        </m:num>
                        <m:den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1−0.1</m:t>
                          </m:r>
                        </m:den>
                      </m:f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×[</m:t>
                      </m:r>
                      <m:f>
                        <m:f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𝑂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𝑆𝑇𝐼𝑅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′&amp;</m:t>
                          </m:r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′)</m:t>
                          </m:r>
                        </m:num>
                        <m:den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1+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𝑂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𝑆𝑇𝐼𝑅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′&amp;</m:t>
                          </m:r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′)</m:t>
                          </m:r>
                        </m:den>
                      </m:f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−0.1]</m:t>
                      </m:r>
                    </m:oMath>
                  </m:oMathPara>
                </a14:m>
                <a:endParaRPr lang="en-US" altLang="zh-CN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CN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𝐻𝑌𝑃𝐸</m:t>
                      </m:r>
                      <m:r>
                        <a:rPr lang="en-US" altLang="zh-CN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𝑆𝑇𝐼𝑅</m:t>
                      </m:r>
                      <m:r>
                        <a:rPr lang="en-US" altLang="zh-CN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𝑂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𝐻𝑌𝑃𝐸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𝑆𝑇𝐼𝑅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𝑂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𝐻𝑌𝑃𝐸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𝑆𝑇𝐼𝑅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𝐿𝑆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×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𝑂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𝐻𝑌𝑃𝐸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𝐿𝑆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×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𝑂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𝐻𝑌𝑃𝐸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65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×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0.010101</m:t>
                          </m:r>
                        </m:num>
                        <m:den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1+65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×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0.01010</m:t>
                          </m:r>
                        </m:den>
                      </m:f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=0.396341</m:t>
                      </m:r>
                    </m:oMath>
                  </m:oMathPara>
                </a14:m>
                <a:endParaRPr lang="en-US" altLang="zh-CN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1430" algn="just">
                  <a:spcBef>
                    <a:spcPts val="1200"/>
                  </a:spcBef>
                </a:pPr>
                <a:r>
                  <a:rPr lang="zh-CN" altLang="zh-CN" sz="20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将此代入上式得</a:t>
                </a:r>
              </a:p>
              <a:p>
                <a:pPr marL="11430" algn="ctr"/>
                <a:r>
                  <a:rPr lang="en-US" altLang="zh-CN" sz="20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000" i="1" dirty="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d>
                      <m:dPr>
                        <m:ctrlPr>
                          <a:rPr lang="en-US" altLang="zh-CN" sz="2000" i="1" dirty="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i="1" dirty="0" err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𝐻𝑌𝑃𝐸</m:t>
                        </m:r>
                        <m:r>
                          <a:rPr lang="en-US" altLang="zh-CN" sz="2000" i="1" dirty="0" err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│</m:t>
                        </m:r>
                        <m:r>
                          <a:rPr lang="en-US" altLang="zh-CN" sz="2000" i="1" dirty="0" err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  <m:r>
                          <a:rPr lang="en-US" altLang="zh-CN" sz="2000" i="1" baseline="-25000" dirty="0" err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  <m:r>
                          <a:rPr lang="en-US" altLang="zh-CN" sz="2000" i="1" dirty="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Symbol" panose="05050102010706020507" pitchFamily="18" charset="2"/>
                          </a:rPr>
                          <m:t></m:t>
                        </m:r>
                        <m:r>
                          <a:rPr lang="en-US" altLang="zh-CN" sz="2000" i="1" dirty="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&amp; </m:t>
                        </m:r>
                        <m:r>
                          <a:rPr lang="en-US" altLang="zh-CN" sz="2000" i="1" dirty="0" err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  <m:r>
                          <a:rPr lang="en-US" altLang="zh-CN" sz="2000" i="1" baseline="-25000" dirty="0" err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  <m:r>
                          <a:rPr lang="en-US" altLang="zh-CN" sz="2000" i="1" dirty="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Symbol" panose="05050102010706020507" pitchFamily="18" charset="2"/>
                          </a:rPr>
                          <m:t></m:t>
                        </m:r>
                      </m:e>
                    </m:d>
                    <m:r>
                      <a:rPr lang="en-US" altLang="zh-CN" sz="2000" i="1" dirty="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 </m:t>
                    </m:r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0.121898  </m:t>
                    </m:r>
                  </m:oMath>
                </a14:m>
                <a:endParaRPr lang="en-US" altLang="zh-CN" sz="2000" i="1" dirty="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12065" indent="203835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sz="2000" i="1" dirty="0" smtClean="0"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𝑂</m:t>
                      </m:r>
                      <m:r>
                        <a:rPr lang="en-US" altLang="zh-CN" sz="2000" i="1" dirty="0" smtClean="0"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sz="2000" i="1" dirty="0" err="1" smtClean="0"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𝐻𝑌𝑃𝐸</m:t>
                      </m:r>
                      <m:r>
                        <a:rPr lang="en-US" altLang="zh-CN" sz="2000" i="1" dirty="0" err="1" smtClean="0"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|</m:t>
                      </m:r>
                      <m:r>
                        <a:rPr lang="en-US" altLang="zh-CN" sz="2000" i="1" dirty="0" err="1" smtClean="0"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𝐸</m:t>
                      </m:r>
                      <m:r>
                        <a:rPr lang="en-US" altLang="zh-CN" sz="2000" i="1" baseline="-25000" dirty="0" err="1" smtClean="0"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1</m:t>
                      </m:r>
                      <m:r>
                        <a:rPr lang="en-US" altLang="zh-CN" sz="2000" i="1" dirty="0" smtClean="0"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m:t></m:t>
                      </m:r>
                      <m:r>
                        <a:rPr lang="en-US" altLang="zh-CN" sz="2000" i="1" dirty="0" smtClean="0"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&amp; </m:t>
                      </m:r>
                      <m:r>
                        <a:rPr lang="en-US" altLang="zh-CN" sz="2000" i="1" dirty="0" err="1" smtClean="0"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𝐸</m:t>
                      </m:r>
                      <m:r>
                        <a:rPr lang="en-US" altLang="zh-CN" sz="2000" i="1" baseline="-25000" dirty="0" err="1" smtClean="0"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2</m:t>
                      </m:r>
                      <m:r>
                        <a:rPr lang="en-US" altLang="zh-CN" sz="2000" i="1" dirty="0" smtClean="0"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m:t></m:t>
                      </m:r>
                      <m:r>
                        <a:rPr lang="en-US" altLang="zh-CN" sz="2000" i="1" dirty="0" smtClean="0"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 = </m:t>
                      </m:r>
                      <m:r>
                        <a:rPr lang="en-US" altLang="zh-CN" sz="2000" i="1" dirty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0.139098</m:t>
                      </m:r>
                    </m:oMath>
                  </m:oMathPara>
                </a14:m>
                <a:endParaRPr lang="zh-CN" altLang="zh-CN" sz="20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B726286-DA0F-4422-9E83-0E12829F5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437" y="2110126"/>
                <a:ext cx="6482340" cy="4451540"/>
              </a:xfrm>
              <a:prstGeom prst="rect">
                <a:avLst/>
              </a:prstGeom>
              <a:blipFill>
                <a:blip r:embed="rId3"/>
                <a:stretch>
                  <a:fillRect l="-938" b="-409"/>
                </a:stretch>
              </a:blipFill>
              <a:ln w="19050">
                <a:solidFill>
                  <a:srgbClr val="7030A0"/>
                </a:solidFill>
                <a:prstDash val="dash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本框 50">
            <a:extLst>
              <a:ext uri="{FF2B5EF4-FFF2-40B4-BE49-F238E27FC236}">
                <a16:creationId xmlns:a16="http://schemas.microsoft.com/office/drawing/2014/main" id="{47E7C51F-34F8-40AF-AA20-4C4F12A167AB}"/>
              </a:ext>
            </a:extLst>
          </p:cNvPr>
          <p:cNvSpPr txBox="1"/>
          <p:nvPr/>
        </p:nvSpPr>
        <p:spPr>
          <a:xfrm>
            <a:off x="706133" y="6284080"/>
            <a:ext cx="46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3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7DC1C41-4025-41F6-A7EC-6CA6C906C598}"/>
              </a:ext>
            </a:extLst>
          </p:cNvPr>
          <p:cNvSpPr txBox="1"/>
          <p:nvPr/>
        </p:nvSpPr>
        <p:spPr>
          <a:xfrm>
            <a:off x="3005904" y="6300949"/>
            <a:ext cx="46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1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EF11D1-B535-40EA-9753-621566E497DF}"/>
              </a:ext>
            </a:extLst>
          </p:cNvPr>
          <p:cNvSpPr txBox="1"/>
          <p:nvPr/>
        </p:nvSpPr>
        <p:spPr>
          <a:xfrm>
            <a:off x="5230122" y="4708341"/>
            <a:ext cx="46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-2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504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确定性证据的不确定性处理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01" y="1385144"/>
            <a:ext cx="10614360" cy="503940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SzPts val="1600"/>
              <a:buFont typeface="Wingdings" panose="05000000000000000000" pitchFamily="2" charset="2"/>
              <a:buChar char="l"/>
              <a:tabLst>
                <a:tab pos="468630" algn="l"/>
                <a:tab pos="3771900" algn="l"/>
                <a:tab pos="4000500" algn="l"/>
                <a:tab pos="4114800" algn="l"/>
              </a:tabLst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例：斑状铜矿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PCDA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模型的部分推理网络，计算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HYPE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后验几率</a:t>
            </a:r>
            <a:endParaRPr lang="zh-CN" altLang="zh-CN" sz="24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411E25B-F75F-46B0-8B60-103F51B43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18EFB74C-FAB6-46A5-9028-258F4A5FA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BC72A983-C38F-473B-90C3-B01B3AC3E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" y="2513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830E702-074A-4879-AFDA-A6DD9485D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B7821C93-CDEA-4EF4-B363-E9A78339D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342900" algn="l"/>
              </a:tabLst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6320C2B0-8BA7-497B-BF9A-33602F01F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Group 1">
            <a:extLst>
              <a:ext uri="{FF2B5EF4-FFF2-40B4-BE49-F238E27FC236}">
                <a16:creationId xmlns:a16="http://schemas.microsoft.com/office/drawing/2014/main" id="{5178A8AD-51A9-4EE5-86D4-674B574A274F}"/>
              </a:ext>
            </a:extLst>
          </p:cNvPr>
          <p:cNvGrpSpPr>
            <a:grpSpLocks/>
          </p:cNvGrpSpPr>
          <p:nvPr/>
        </p:nvGrpSpPr>
        <p:grpSpPr bwMode="auto">
          <a:xfrm>
            <a:off x="58162" y="2001059"/>
            <a:ext cx="5597977" cy="4618758"/>
            <a:chOff x="1420" y="2775"/>
            <a:chExt cx="9061" cy="7496"/>
          </a:xfrm>
        </p:grpSpPr>
        <p:grpSp>
          <p:nvGrpSpPr>
            <p:cNvPr id="10" name="Group 7">
              <a:extLst>
                <a:ext uri="{FF2B5EF4-FFF2-40B4-BE49-F238E27FC236}">
                  <a16:creationId xmlns:a16="http://schemas.microsoft.com/office/drawing/2014/main" id="{F874100B-4EBB-4795-B89F-13A85DD7AD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0" y="2775"/>
              <a:ext cx="9038" cy="6620"/>
              <a:chOff x="1420" y="2775"/>
              <a:chExt cx="9038" cy="6620"/>
            </a:xfrm>
          </p:grpSpPr>
          <p:grpSp>
            <p:nvGrpSpPr>
              <p:cNvPr id="16" name="Group 9">
                <a:extLst>
                  <a:ext uri="{FF2B5EF4-FFF2-40B4-BE49-F238E27FC236}">
                    <a16:creationId xmlns:a16="http://schemas.microsoft.com/office/drawing/2014/main" id="{1784315A-519D-4EB0-9337-4BA3B3150C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20" y="2775"/>
                <a:ext cx="9038" cy="6620"/>
                <a:chOff x="1420" y="2775"/>
                <a:chExt cx="9038" cy="6620"/>
              </a:xfrm>
            </p:grpSpPr>
            <p:grpSp>
              <p:nvGrpSpPr>
                <p:cNvPr id="18" name="Group 11">
                  <a:extLst>
                    <a:ext uri="{FF2B5EF4-FFF2-40B4-BE49-F238E27FC236}">
                      <a16:creationId xmlns:a16="http://schemas.microsoft.com/office/drawing/2014/main" id="{4EB986A2-793F-4215-90FD-D458860265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20" y="2775"/>
                  <a:ext cx="9038" cy="6620"/>
                  <a:chOff x="1420" y="2775"/>
                  <a:chExt cx="9038" cy="6620"/>
                </a:xfrm>
              </p:grpSpPr>
              <p:grpSp>
                <p:nvGrpSpPr>
                  <p:cNvPr id="20" name="Group 13">
                    <a:extLst>
                      <a:ext uri="{FF2B5EF4-FFF2-40B4-BE49-F238E27FC236}">
                        <a16:creationId xmlns:a16="http://schemas.microsoft.com/office/drawing/2014/main" id="{78AD1532-17CD-406F-87BB-AEE54F22F8A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20" y="2775"/>
                    <a:ext cx="9038" cy="6620"/>
                    <a:chOff x="1420" y="2775"/>
                    <a:chExt cx="9038" cy="6620"/>
                  </a:xfrm>
                </p:grpSpPr>
                <p:sp>
                  <p:nvSpPr>
                    <p:cNvPr id="23" name="Rectangle 39">
                      <a:extLst>
                        <a:ext uri="{FF2B5EF4-FFF2-40B4-BE49-F238E27FC236}">
                          <a16:creationId xmlns:a16="http://schemas.microsoft.com/office/drawing/2014/main" id="{7383A657-65AE-436F-8196-61759FFD847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09" y="7274"/>
                      <a:ext cx="2114" cy="83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12700" tIns="12700" rIns="12700" bIns="1270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100,    10</a:t>
                      </a:r>
                      <a:r>
                        <a:rPr kumimoji="0" lang="en-US" altLang="zh-CN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p:txBody>
                </p:sp>
                <p:grpSp>
                  <p:nvGrpSpPr>
                    <p:cNvPr id="24" name="Group 14">
                      <a:extLst>
                        <a:ext uri="{FF2B5EF4-FFF2-40B4-BE49-F238E27FC236}">
                          <a16:creationId xmlns:a16="http://schemas.microsoft.com/office/drawing/2014/main" id="{47C6FB99-7DAD-4D03-BAA5-558F202589E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20" y="2775"/>
                      <a:ext cx="9038" cy="6620"/>
                      <a:chOff x="1420" y="2775"/>
                      <a:chExt cx="9038" cy="6620"/>
                    </a:xfrm>
                  </p:grpSpPr>
                  <p:sp>
                    <p:nvSpPr>
                      <p:cNvPr id="25" name="Rectangle 38">
                        <a:extLst>
                          <a:ext uri="{FF2B5EF4-FFF2-40B4-BE49-F238E27FC236}">
                            <a16:creationId xmlns:a16="http://schemas.microsoft.com/office/drawing/2014/main" id="{72633D3B-7DCC-4D60-8E46-0B045ACE4C6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0" y="7274"/>
                        <a:ext cx="1879" cy="83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12700" tIns="12700" rIns="12700" bIns="1270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kumimoji="0" lang="en-US" altLang="zh-CN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 2 ,        10</a:t>
                        </a:r>
                        <a:r>
                          <a:rPr kumimoji="0" lang="en-US" altLang="zh-CN" sz="1600" b="1" i="0" u="none" strike="noStrike" cap="none" normalizeH="0" baseline="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a:t></a:t>
                        </a:r>
                        <a:r>
                          <a:rPr kumimoji="0" lang="en-US" altLang="zh-CN" sz="1600" b="1" i="0" u="none" strike="noStrike" cap="none" normalizeH="0" baseline="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6  </a:t>
                        </a:r>
                        <a:endParaRPr kumimoji="0" lang="en-US" altLang="zh-CN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endParaRPr>
                      </a:p>
                    </p:txBody>
                  </p:sp>
                  <p:grpSp>
                    <p:nvGrpSpPr>
                      <p:cNvPr id="27" name="Group 15">
                        <a:extLst>
                          <a:ext uri="{FF2B5EF4-FFF2-40B4-BE49-F238E27FC236}">
                            <a16:creationId xmlns:a16="http://schemas.microsoft.com/office/drawing/2014/main" id="{49E6DC47-E2F7-49EA-838A-D7F0E5DA16D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65" y="2775"/>
                        <a:ext cx="8993" cy="6620"/>
                        <a:chOff x="1465" y="2775"/>
                        <a:chExt cx="8993" cy="6620"/>
                      </a:xfrm>
                    </p:grpSpPr>
                    <p:grpSp>
                      <p:nvGrpSpPr>
                        <p:cNvPr id="28" name="Group 17">
                          <a:extLst>
                            <a:ext uri="{FF2B5EF4-FFF2-40B4-BE49-F238E27FC236}">
                              <a16:creationId xmlns:a16="http://schemas.microsoft.com/office/drawing/2014/main" id="{1F2CAE43-E012-4C7D-B6C3-55C9634E3EB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465" y="2775"/>
                          <a:ext cx="8993" cy="6620"/>
                          <a:chOff x="1465" y="2775"/>
                          <a:chExt cx="8993" cy="6620"/>
                        </a:xfrm>
                      </p:grpSpPr>
                      <p:grpSp>
                        <p:nvGrpSpPr>
                          <p:cNvPr id="30" name="Group 19">
                            <a:extLst>
                              <a:ext uri="{FF2B5EF4-FFF2-40B4-BE49-F238E27FC236}">
                                <a16:creationId xmlns:a16="http://schemas.microsoft.com/office/drawing/2014/main" id="{B3A246F7-4B23-4CC0-9220-5B21FC4E3A0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465" y="2775"/>
                            <a:ext cx="8993" cy="6620"/>
                            <a:chOff x="1465" y="2775"/>
                            <a:chExt cx="8993" cy="6620"/>
                          </a:xfrm>
                        </p:grpSpPr>
                        <p:sp>
                          <p:nvSpPr>
                            <p:cNvPr id="32" name="Rectangle 37">
                              <a:extLst>
                                <a:ext uri="{FF2B5EF4-FFF2-40B4-BE49-F238E27FC236}">
                                  <a16:creationId xmlns:a16="http://schemas.microsoft.com/office/drawing/2014/main" id="{BF528058-D8A8-4016-8D01-F93D32AEFC0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9753" y="4909"/>
                              <a:ext cx="705" cy="563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1600" b="1" i="0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0.03</a:t>
                              </a:r>
                              <a:endParaRPr kumimoji="0" lang="en-US" altLang="zh-CN" sz="18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3" name="Rectangle 36">
                              <a:extLst>
                                <a:ext uri="{FF2B5EF4-FFF2-40B4-BE49-F238E27FC236}">
                                  <a16:creationId xmlns:a16="http://schemas.microsoft.com/office/drawing/2014/main" id="{B1A81A34-3ED8-421F-9F86-322CDA7E884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8196" y="3867"/>
                              <a:ext cx="1645" cy="835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1600" b="1" i="0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300 , 0.0001</a:t>
                              </a:r>
                              <a:endParaRPr kumimoji="0" lang="en-US" altLang="zh-CN" sz="18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34" name="Group 20">
                              <a:extLst>
                                <a:ext uri="{FF2B5EF4-FFF2-40B4-BE49-F238E27FC236}">
                                  <a16:creationId xmlns:a16="http://schemas.microsoft.com/office/drawing/2014/main" id="{F65714D5-F1C9-467E-8293-41FF5510E5DB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465" y="2775"/>
                              <a:ext cx="8860" cy="6620"/>
                              <a:chOff x="1465" y="2775"/>
                              <a:chExt cx="8860" cy="6620"/>
                            </a:xfrm>
                          </p:grpSpPr>
                          <p:sp>
                            <p:nvSpPr>
                              <p:cNvPr id="35" name="Rectangle 35">
                                <a:extLst>
                                  <a:ext uri="{FF2B5EF4-FFF2-40B4-BE49-F238E27FC236}">
                                    <a16:creationId xmlns:a16="http://schemas.microsoft.com/office/drawing/2014/main" id="{2CC6A5C1-15FB-4FCC-918E-03503707E17C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826" y="4262"/>
                                <a:ext cx="1175" cy="544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vert="horz" wrap="square" lIns="12700" tIns="12700" rIns="12700" bIns="1270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</a:pPr>
                                <a:r>
                                  <a:rPr kumimoji="0" lang="en-US" altLang="zh-CN" sz="1600" b="1" i="0" u="none" strike="noStrike" cap="none" normalizeH="0" baseline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a:t>65 , 0.01    </a:t>
                                </a:r>
                                <a:endParaRPr kumimoji="0" lang="en-US" altLang="zh-CN" sz="18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6" name="Rectangle 34">
                                <a:extLst>
                                  <a:ext uri="{FF2B5EF4-FFF2-40B4-BE49-F238E27FC236}">
                                    <a16:creationId xmlns:a16="http://schemas.microsoft.com/office/drawing/2014/main" id="{4795B17B-6005-485D-B21B-1D34A29C4E64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660" y="5079"/>
                                <a:ext cx="940" cy="488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vert="horz" wrap="square" lIns="12700" tIns="12700" rIns="12700" bIns="1270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</a:pPr>
                                <a:r>
                                  <a:rPr kumimoji="0" lang="en-US" altLang="zh-CN" sz="1600" b="1" i="0" u="none" strike="noStrike" cap="none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a:t>0.1</a:t>
                                </a:r>
                                <a:endParaRPr kumimoji="0" lang="en-US" altLang="zh-CN" sz="1800" b="0" i="0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Arial" panose="020B0604020202020204" pitchFamily="34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37" name="Group 21">
                                <a:extLst>
                                  <a:ext uri="{FF2B5EF4-FFF2-40B4-BE49-F238E27FC236}">
                                    <a16:creationId xmlns:a16="http://schemas.microsoft.com/office/drawing/2014/main" id="{7FDDBFEA-CFE0-4A75-B8DC-BA786AC098C0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465" y="2775"/>
                                <a:ext cx="8860" cy="6620"/>
                                <a:chOff x="1465" y="2775"/>
                                <a:chExt cx="8860" cy="6620"/>
                              </a:xfrm>
                            </p:grpSpPr>
                            <p:sp>
                              <p:nvSpPr>
                                <p:cNvPr id="38" name="Rectangle 33">
                                  <a:extLst>
                                    <a:ext uri="{FF2B5EF4-FFF2-40B4-BE49-F238E27FC236}">
                                      <a16:creationId xmlns:a16="http://schemas.microsoft.com/office/drawing/2014/main" id="{461D5D35-0F7C-4129-88C2-856CDE9C0A7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6825" y="2775"/>
                                  <a:ext cx="706" cy="534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12700" tIns="12700" rIns="12700" bIns="1270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</a:pPr>
                                  <a:r>
                                    <a:rPr kumimoji="0" lang="en-US" altLang="zh-CN" sz="1600" b="1" i="0" u="none" strike="noStrike" cap="none" normalizeH="0" baseline="0" dirty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0.01</a:t>
                                  </a:r>
                                  <a:endParaRPr kumimoji="0" lang="en-US" altLang="zh-CN" sz="1800" b="0" i="0" u="none" strike="noStrike" cap="none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Arial" panose="020B0604020202020204" pitchFamily="34" charset="0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39" name="Group 23">
                                  <a:extLst>
                                    <a:ext uri="{FF2B5EF4-FFF2-40B4-BE49-F238E27FC236}">
                                      <a16:creationId xmlns:a16="http://schemas.microsoft.com/office/drawing/2014/main" id="{58FA8B73-24D0-4C97-8D47-A7D1CE499FEA}"/>
                                    </a:ext>
                                  </a:extLst>
                                </p:cNvPr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1465" y="3225"/>
                                  <a:ext cx="8860" cy="6170"/>
                                  <a:chOff x="-2" y="0"/>
                                  <a:chExt cx="20003" cy="19999"/>
                                </a:xfrm>
                              </p:grpSpPr>
                              <p:sp>
                                <p:nvSpPr>
                                  <p:cNvPr id="41" name="Rectangle 32">
                                    <a:extLst>
                                      <a:ext uri="{FF2B5EF4-FFF2-40B4-BE49-F238E27FC236}">
                                        <a16:creationId xmlns:a16="http://schemas.microsoft.com/office/drawing/2014/main" id="{C3E37BD6-3CAD-4066-B484-B38BB6262C08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9786" y="0"/>
                                    <a:ext cx="4244" cy="5458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2" name="Rectangle 31">
                                    <a:extLst>
                                      <a:ext uri="{FF2B5EF4-FFF2-40B4-BE49-F238E27FC236}">
                                        <a16:creationId xmlns:a16="http://schemas.microsoft.com/office/drawing/2014/main" id="{8C44649E-630E-4560-8334-FA3CD0F5838C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4168" y="7271"/>
                                    <a:ext cx="4243" cy="454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4" name="Rectangle 30">
                                    <a:extLst>
                                      <a:ext uri="{FF2B5EF4-FFF2-40B4-BE49-F238E27FC236}">
                                        <a16:creationId xmlns:a16="http://schemas.microsoft.com/office/drawing/2014/main" id="{7D729AF6-6B3E-4E53-BA23-135E3C11672D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15759" y="6921"/>
                                    <a:ext cx="4242" cy="489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5" name="Rectangle 29">
                                    <a:extLst>
                                      <a:ext uri="{FF2B5EF4-FFF2-40B4-BE49-F238E27FC236}">
                                        <a16:creationId xmlns:a16="http://schemas.microsoft.com/office/drawing/2014/main" id="{D60F3DC2-46EC-47F6-B45E-E592126311F0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8338" y="15448"/>
                                    <a:ext cx="4243" cy="455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6" name="Rectangle 28">
                                    <a:extLst>
                                      <a:ext uri="{FF2B5EF4-FFF2-40B4-BE49-F238E27FC236}">
                                        <a16:creationId xmlns:a16="http://schemas.microsoft.com/office/drawing/2014/main" id="{181DD8EC-1362-42CD-ACE1-0193ADCB77AC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-2" y="15449"/>
                                    <a:ext cx="4245" cy="455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7" name="Line 27">
                                    <a:extLst>
                                      <a:ext uri="{FF2B5EF4-FFF2-40B4-BE49-F238E27FC236}">
                                        <a16:creationId xmlns:a16="http://schemas.microsoft.com/office/drawing/2014/main" id="{25A50825-81C9-49AE-A171-E17E681BB00E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V="1">
                                    <a:off x="457" y="10906"/>
                                    <a:ext cx="3714" cy="4549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 type="none" w="sm" len="sm"/>
                                    <a:tailEnd type="triangle" w="sm" len="sm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48" name="Line 26">
                                    <a:extLst>
                                      <a:ext uri="{FF2B5EF4-FFF2-40B4-BE49-F238E27FC236}">
                                        <a16:creationId xmlns:a16="http://schemas.microsoft.com/office/drawing/2014/main" id="{A2056981-A599-484A-9A2D-B3E96D165A7F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H="1" flipV="1">
                                    <a:off x="8408" y="10906"/>
                                    <a:ext cx="3714" cy="4549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 type="none" w="sm" len="sm"/>
                                    <a:tailEnd type="triangle" w="sm" len="sm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 dirty="0"/>
                                  </a:p>
                                </p:txBody>
                              </p:sp>
                              <p:sp>
                                <p:nvSpPr>
                                  <p:cNvPr id="49" name="Line 25">
                                    <a:extLst>
                                      <a:ext uri="{FF2B5EF4-FFF2-40B4-BE49-F238E27FC236}">
                                        <a16:creationId xmlns:a16="http://schemas.microsoft.com/office/drawing/2014/main" id="{3D73AAB4-360B-48B1-ACAD-CCD519C38D13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V="1">
                                    <a:off x="5546" y="2726"/>
                                    <a:ext cx="4242" cy="4549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 type="none" w="sm" len="sm"/>
                                    <a:tailEnd type="triangle" w="sm" len="sm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50" name="Line 24">
                                    <a:extLst>
                                      <a:ext uri="{FF2B5EF4-FFF2-40B4-BE49-F238E27FC236}">
                                        <a16:creationId xmlns:a16="http://schemas.microsoft.com/office/drawing/2014/main" id="{0BE8B662-491D-44A5-9356-C17876C28074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H="1" flipV="1">
                                    <a:off x="14061" y="2376"/>
                                    <a:ext cx="4774" cy="4550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 type="none" w="sm" len="sm"/>
                                    <a:tailEnd type="triangle" w="sm" len="sm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40" name="Rectangle 22">
                                  <a:extLst>
                                    <a:ext uri="{FF2B5EF4-FFF2-40B4-BE49-F238E27FC236}">
                                      <a16:creationId xmlns:a16="http://schemas.microsoft.com/office/drawing/2014/main" id="{7E410AF9-B2C4-4F74-9D1A-C6DDC50F4403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910" y="3354"/>
                                  <a:ext cx="1645" cy="1404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12700" tIns="12700" rIns="12700" bIns="1270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</a:pPr>
                                  <a:r>
                                    <a:rPr kumimoji="0" lang="zh-CN" altLang="zh-CN" sz="1600" b="1" i="0" u="none" strike="noStrike" cap="none" normalizeH="0" baseline="0" dirty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黑体" panose="02010609060101010101" pitchFamily="49" charset="-122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a:t>古生成区域环境</a:t>
                                  </a:r>
                                  <a:r>
                                    <a:rPr kumimoji="0" lang="en-US" altLang="zh-CN" sz="1600" b="1" i="0" u="none" strike="noStrike" cap="none" normalizeH="0" baseline="0" dirty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Times New Roman" panose="020206030504050203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a:t>HYPE</a:t>
                                  </a:r>
                                  <a:endParaRPr kumimoji="0" lang="en-US" altLang="zh-CN" sz="1800" b="0" i="0" u="none" strike="noStrike" cap="none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  <p:sp>
                        <p:nvSpPr>
                          <p:cNvPr id="31" name="Rectangle 18">
                            <a:extLst>
                              <a:ext uri="{FF2B5EF4-FFF2-40B4-BE49-F238E27FC236}">
                                <a16:creationId xmlns:a16="http://schemas.microsoft.com/office/drawing/2014/main" id="{A891F07B-EA6D-47EC-8473-7F9F727968A9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571" y="5545"/>
                            <a:ext cx="1599" cy="1124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vert="horz" wrap="square" lIns="12700" tIns="12700" rIns="12700" bIns="1270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zh-CN" altLang="zh-CN" sz="1600" b="1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黑体" panose="02010609060101010101" pitchFamily="49" charset="-122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a:t>火成岩侵入形</a:t>
                            </a:r>
                            <a:r>
                              <a:rPr kumimoji="0" lang="zh-CN" altLang="en-US" sz="1600" b="1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Times New Roman" panose="020206030504050203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a:t>   </a:t>
                            </a:r>
                            <a:r>
                              <a:rPr kumimoji="0" lang="en-US" altLang="zh-CN" sz="1600" b="1" i="0" u="none" strike="noStrike" cap="none" normalizeH="0" baseline="0" dirty="0" err="1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Times New Roman" panose="020206030504050203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a:t>SMIR</a:t>
                            </a:r>
                            <a:endParaRPr kumimoji="0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9" name="Rectangle 16">
                          <a:extLst>
                            <a:ext uri="{FF2B5EF4-FFF2-40B4-BE49-F238E27FC236}">
                              <a16:creationId xmlns:a16="http://schemas.microsoft.com/office/drawing/2014/main" id="{AD5A34E5-D9D4-4ADC-9304-A43E001EDFA6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437" y="5631"/>
                          <a:ext cx="1645" cy="112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12700" tIns="12700" rIns="12700" bIns="1270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zh-CN" sz="16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火成岩纹理</a:t>
                          </a:r>
                          <a:r>
                            <a:rPr kumimoji="0" lang="zh-CN" altLang="en-US" sz="16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kumimoji="0" lang="en-US" altLang="zh-CN" sz="16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STIR</a:t>
                          </a:r>
                          <a:endPara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</p:grpSp>
              <p:sp>
                <p:nvSpPr>
                  <p:cNvPr id="22" name="Rectangle 12">
                    <a:extLst>
                      <a:ext uri="{FF2B5EF4-FFF2-40B4-BE49-F238E27FC236}">
                        <a16:creationId xmlns:a16="http://schemas.microsoft.com/office/drawing/2014/main" id="{969DBE8F-AD11-4BD2-87C3-E7C0D66256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90" y="8155"/>
                    <a:ext cx="1645" cy="1123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700" tIns="12700" rIns="12700" bIns="12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晶粒大小合适</a:t>
                    </a:r>
                    <a:endParaRPr kumimoji="0" lang="zh-CN" altLang="zh-CN" sz="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   </a:t>
                    </a:r>
                    <a:r>
                      <a: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FMGS</a:t>
                    </a:r>
                    <a:endParaRPr kumimoji="0" lang="en-US" altLang="zh-CN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9" name="Rectangle 10">
                  <a:extLst>
                    <a:ext uri="{FF2B5EF4-FFF2-40B4-BE49-F238E27FC236}">
                      <a16:creationId xmlns:a16="http://schemas.microsoft.com/office/drawing/2014/main" id="{AD095E99-9412-4F05-9F43-1291E8D524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4" y="8155"/>
                  <a:ext cx="1645" cy="112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700" tIns="12700" rIns="12700" bIns="12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zh-CN" sz="1600" b="1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FMGS</a:t>
                  </a:r>
                  <a:r>
                    <a:rPr kumimoji="0" lang="en-US" altLang="zh-CN" sz="16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 &amp; PT</a:t>
                  </a:r>
                  <a:endPara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7" name="AutoShape 8">
                <a:extLst>
                  <a:ext uri="{FF2B5EF4-FFF2-40B4-BE49-F238E27FC236}">
                    <a16:creationId xmlns:a16="http://schemas.microsoft.com/office/drawing/2014/main" id="{B35A0AD8-D571-4954-A129-693161D74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" y="8327"/>
                <a:ext cx="1487" cy="839"/>
              </a:xfrm>
              <a:prstGeom prst="callout2">
                <a:avLst>
                  <a:gd name="adj1" fmla="val 23838"/>
                  <a:gd name="adj2" fmla="val -8069"/>
                  <a:gd name="adj3" fmla="val 23838"/>
                  <a:gd name="adj4" fmla="val -64491"/>
                  <a:gd name="adj5" fmla="val 58727"/>
                  <a:gd name="adj6" fmla="val -125111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arrow" w="sm" len="sm"/>
              </a:ln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斑状晶体结构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1D0C0566-CCF7-47CB-A472-AEDBCA994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6" y="7048"/>
              <a:ext cx="1175" cy="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r>
                <a:rPr kumimoji="0" lang="en-US" altLang="zh-CN" sz="1600" b="1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</a:p>
          </p:txBody>
        </p:sp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8E8FFB62-5022-49CE-B118-23A8D4C892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9" y="8062"/>
              <a:ext cx="8039" cy="2209"/>
              <a:chOff x="2079" y="8062"/>
              <a:chExt cx="8039" cy="2209"/>
            </a:xfrm>
          </p:grpSpPr>
          <p:sp>
            <p:nvSpPr>
              <p:cNvPr id="13" name="AutoShape 5">
                <a:extLst>
                  <a:ext uri="{FF2B5EF4-FFF2-40B4-BE49-F238E27FC236}">
                    <a16:creationId xmlns:a16="http://schemas.microsoft.com/office/drawing/2014/main" id="{C7FB3C55-B3C3-4462-BEA5-4D565252D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7" y="8062"/>
                <a:ext cx="822" cy="1262"/>
              </a:xfrm>
              <a:prstGeom prst="callout2">
                <a:avLst>
                  <a:gd name="adj1" fmla="val 71509"/>
                  <a:gd name="adj2" fmla="val 119046"/>
                  <a:gd name="adj3" fmla="val 71509"/>
                  <a:gd name="adj4" fmla="val 135713"/>
                  <a:gd name="adj5" fmla="val 38176"/>
                  <a:gd name="adj6" fmla="val 185713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arrow" w="sm" len="sm"/>
              </a:ln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晶粒大小合适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Rectangle 4">
                <a:extLst>
                  <a:ext uri="{FF2B5EF4-FFF2-40B4-BE49-F238E27FC236}">
                    <a16:creationId xmlns:a16="http://schemas.microsoft.com/office/drawing/2014/main" id="{490FE62E-4CD6-478E-AD1D-579082F97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9" y="9428"/>
                <a:ext cx="4181" cy="8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kumimoji="0" lang="en-US" altLang="zh-CN" sz="1600" b="1" i="0" u="none" strike="noStrike" cap="none" normalizeH="0" baseline="-3000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                       </a:t>
                </a:r>
                <a:r>
                  <a:rPr kumimoji="0" lang="en-US" altLang="zh-CN" sz="16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E</a:t>
                </a:r>
                <a:r>
                  <a:rPr kumimoji="0" lang="en-US" altLang="zh-CN" sz="1600" b="1" i="0" u="none" strike="noStrike" cap="none" normalizeH="0" baseline="-3000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</a:p>
            </p:txBody>
          </p:sp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6B107201-7101-4DC7-9131-B1EDDC38F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0" y="9649"/>
                <a:ext cx="3558" cy="60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图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  </a:t>
                </a:r>
                <a:r>
                  <a:rPr kumimoji="0" lang="en-US" altLang="zh-CN" sz="16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PCDA</a:t>
                </a:r>
                <a:r>
                  <a:rPr kumimoji="0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推理网</a:t>
                </a: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B726286-DA0F-4422-9E83-0E12829F5F3E}"/>
                  </a:ext>
                </a:extLst>
              </p:cNvPr>
              <p:cNvSpPr txBox="1"/>
              <p:nvPr/>
            </p:nvSpPr>
            <p:spPr>
              <a:xfrm>
                <a:off x="5681437" y="2110126"/>
                <a:ext cx="6482340" cy="4237057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  <a:prstDash val="dashDot"/>
              </a:ln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25000"/>
                  </a:lnSpc>
                  <a:defRPr/>
                </a:pP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 </a:t>
                </a:r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求后验几率</a:t>
                </a:r>
                <a:r>
                  <a:rPr lang="zh-CN" altLang="en-US" sz="20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err="1">
                        <a:latin typeface="Cambria Math" panose="02040503050406030204" pitchFamily="18" charset="0"/>
                      </a:rPr>
                      <m:t>𝐻𝑌𝑃𝐸</m:t>
                    </m:r>
                    <m:r>
                      <a:rPr lang="en-US" altLang="zh-CN" sz="2000" b="0" i="1" dirty="0" err="1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dirty="0" err="1">
                        <a:latin typeface="Cambria Math" panose="02040503050406030204" pitchFamily="18" charset="0"/>
                      </a:rPr>
                      <m:t> &amp;</m:t>
                    </m:r>
                    <m:sSubSup>
                      <m:sSub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dirty="0" err="1">
                        <a:latin typeface="Cambria Math" panose="02040503050406030204" pitchFamily="18" charset="0"/>
                      </a:rPr>
                      <m:t> &amp;</m:t>
                    </m:r>
                    <m:sSubSup>
                      <m:sSub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dirty="0" err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defRPr/>
                </a:pPr>
                <a:r>
                  <a:rPr lang="zh-CN" altLang="zh-CN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𝐻𝑌𝑃𝐸</m:t>
                    </m:r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′&amp;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′&amp;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zh-CN" sz="2000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𝐻𝑌𝑃𝐸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′&amp;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′&amp;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′)</m:t>
                      </m:r>
                    </m:oMath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𝐻𝑌𝑃𝐸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′&amp;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𝐻𝑌𝑃𝐸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𝐻𝑌𝑃𝐸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𝐻𝑌𝑃𝐸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𝐻𝑌𝑃𝐸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0.139098×0.006037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0.010101</m:t>
                          </m:r>
                        </m:den>
                      </m:f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=0.083134</m:t>
                      </m:r>
                    </m:oMath>
                  </m:oMathPara>
                </a14:m>
                <a:endParaRPr lang="en-US" altLang="zh-CN" i="1" dirty="0"/>
              </a:p>
              <a:p>
                <a:pPr>
                  <a:defRPr/>
                </a:pPr>
                <a:endParaRPr lang="en-US" altLang="zh-CN" sz="2000" b="1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zh-CN" altLang="zh-CN" sz="2000" b="1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由计算得出</a:t>
                </a:r>
                <a:r>
                  <a:rPr lang="en-US" altLang="zh-CN" sz="2000" b="1" dirty="0" err="1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HPYE</a:t>
                </a:r>
                <a:r>
                  <a:rPr lang="zh-CN" altLang="zh-CN" sz="2000" b="1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的几率值从</a:t>
                </a:r>
                <a:r>
                  <a:rPr lang="en-US" altLang="zh-CN" sz="2000" b="1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0.010101</a:t>
                </a:r>
                <a:r>
                  <a:rPr lang="zh-CN" altLang="zh-CN" sz="2000" b="1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（先验几率）增强到</a:t>
                </a:r>
                <a:r>
                  <a:rPr lang="en-US" altLang="zh-CN" sz="2000" b="1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0.083134</a:t>
                </a:r>
                <a:r>
                  <a:rPr lang="zh-CN" altLang="zh-CN" sz="2000" b="1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（后验几率）。</a:t>
                </a:r>
                <a:endParaRPr lang="zh-CN" altLang="zh-CN" sz="20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endParaRPr lang="zh-CN" altLang="zh-CN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B726286-DA0F-4422-9E83-0E12829F5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437" y="2110126"/>
                <a:ext cx="6482340" cy="4237057"/>
              </a:xfrm>
              <a:prstGeom prst="rect">
                <a:avLst/>
              </a:prstGeom>
              <a:blipFill>
                <a:blip r:embed="rId3"/>
                <a:stretch>
                  <a:fillRect l="-938"/>
                </a:stretch>
              </a:blipFill>
              <a:ln w="19050">
                <a:solidFill>
                  <a:srgbClr val="7030A0"/>
                </a:solidFill>
                <a:prstDash val="dash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本框 50">
            <a:extLst>
              <a:ext uri="{FF2B5EF4-FFF2-40B4-BE49-F238E27FC236}">
                <a16:creationId xmlns:a16="http://schemas.microsoft.com/office/drawing/2014/main" id="{8DEF4864-22D6-45CD-ADDC-04A61E8480FE}"/>
              </a:ext>
            </a:extLst>
          </p:cNvPr>
          <p:cNvSpPr txBox="1"/>
          <p:nvPr/>
        </p:nvSpPr>
        <p:spPr>
          <a:xfrm>
            <a:off x="706133" y="6284080"/>
            <a:ext cx="46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3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D888837-4F42-4657-B20B-53C433DE03C7}"/>
              </a:ext>
            </a:extLst>
          </p:cNvPr>
          <p:cNvSpPr txBox="1"/>
          <p:nvPr/>
        </p:nvSpPr>
        <p:spPr>
          <a:xfrm>
            <a:off x="3005904" y="6300949"/>
            <a:ext cx="46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1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2AA4A76-A44F-4645-AF56-B0DA2507005C}"/>
              </a:ext>
            </a:extLst>
          </p:cNvPr>
          <p:cNvSpPr txBox="1"/>
          <p:nvPr/>
        </p:nvSpPr>
        <p:spPr>
          <a:xfrm>
            <a:off x="5230122" y="4708341"/>
            <a:ext cx="46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-2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5221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讨  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01" y="1385144"/>
            <a:ext cx="10614360" cy="503940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SzPts val="1600"/>
              <a:buFont typeface="Wingdings" panose="05000000000000000000" pitchFamily="2" charset="2"/>
              <a:buChar char="l"/>
              <a:tabLst>
                <a:tab pos="468630" algn="l"/>
                <a:tab pos="3771900" algn="l"/>
                <a:tab pos="4000500" algn="l"/>
                <a:tab pos="4114800" algn="l"/>
              </a:tabLst>
            </a:pPr>
            <a:r>
              <a:rPr lang="zh-CN" altLang="en-US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概率论是处理不精确信息和随机信息的一个强有力的技术。它能用于天气预报，金融规划，和矿产预测等领域。</a:t>
            </a:r>
            <a:endParaRPr lang="en-US" altLang="zh-CN" sz="2000" b="1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SzPts val="1600"/>
              <a:buFont typeface="Wingdings" panose="05000000000000000000" pitchFamily="2" charset="2"/>
              <a:buChar char="l"/>
              <a:tabLst>
                <a:tab pos="468630" algn="l"/>
                <a:tab pos="3771900" algn="l"/>
                <a:tab pos="4000500" algn="l"/>
                <a:tab pos="4114800" algn="l"/>
              </a:tabLst>
            </a:pPr>
            <a:r>
              <a:rPr lang="zh-CN" altLang="en-US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想使用概率论首先必须提供相关的先验概率，然而，提供这些先验概率通常是十分困难的，有时甚至是完全不可能的。一般说来，许多现实世界问题的可靠统计信息是得不到的，那么做假设又常常使贝叶斯途径产生不一致性。</a:t>
            </a:r>
            <a:endParaRPr lang="en-US" altLang="zh-CN" sz="2000" b="1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SzPts val="1600"/>
              <a:buFont typeface="Wingdings" panose="05000000000000000000" pitchFamily="2" charset="2"/>
              <a:buChar char="l"/>
              <a:tabLst>
                <a:tab pos="468630" algn="l"/>
                <a:tab pos="3771900" algn="l"/>
                <a:tab pos="4000500" algn="l"/>
                <a:tab pos="4114800" algn="l"/>
              </a:tabLst>
            </a:pPr>
            <a:r>
              <a:rPr lang="zh-CN" altLang="en-US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为了简化使用贝叶斯方法解决现实世界问题，还需要假定前提证据是条件独立的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 PROSPECTOR</a:t>
            </a:r>
            <a:r>
              <a:rPr lang="zh-CN" altLang="en-US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在处理规则前件中诸证据的逻辑与、逻辑或时，也做了诸证据是条件独立的假定。</a:t>
            </a:r>
            <a:endParaRPr lang="en-US" altLang="zh-CN" sz="2000" b="1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SzPts val="1600"/>
              <a:buFont typeface="Wingdings" panose="05000000000000000000" pitchFamily="2" charset="2"/>
              <a:buChar char="l"/>
              <a:tabLst>
                <a:tab pos="468630" algn="l"/>
                <a:tab pos="3771900" algn="l"/>
                <a:tab pos="4000500" algn="l"/>
                <a:tab pos="4114800" algn="l"/>
              </a:tabLst>
            </a:pPr>
            <a:r>
              <a:rPr lang="zh-CN" altLang="zh-CN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对规则前件中诸证据的逻辑与的处理方法，使规则后件即假设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zh-CN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对任何一个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sz="20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|E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反映迟钝，除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min{P(</a:t>
            </a:r>
            <a:r>
              <a:rPr lang="en-US" altLang="zh-CN" sz="20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baseline="-250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|E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)}</a:t>
            </a:r>
            <a:r>
              <a:rPr lang="zh-CN" altLang="zh-CN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之外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buSzPts val="1600"/>
              <a:buFont typeface="Wingdings" panose="05000000000000000000" pitchFamily="2" charset="2"/>
              <a:buChar char="l"/>
              <a:tabLst>
                <a:tab pos="468630" algn="l"/>
                <a:tab pos="3771900" algn="l"/>
                <a:tab pos="4000500" algn="l"/>
                <a:tab pos="4114800" algn="l"/>
              </a:tabLst>
            </a:pPr>
            <a:endParaRPr lang="zh-CN" altLang="zh-CN" sz="2000" b="1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411E25B-F75F-46B0-8B60-103F51B43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18EFB74C-FAB6-46A5-9028-258F4A5FA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BC72A983-C38F-473B-90C3-B01B3AC3E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" y="2513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830E702-074A-4879-AFDA-A6DD9485D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B7821C93-CDEA-4EF4-B363-E9A78339D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342900" algn="l"/>
              </a:tabLst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6320C2B0-8BA7-497B-BF9A-33602F01F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5613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讨  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801" y="1385144"/>
                <a:ext cx="10614360" cy="5039409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  <a:buSzPts val="1600"/>
                  <a:buFont typeface="Wingdings" panose="05000000000000000000" pitchFamily="2" charset="2"/>
                  <a:buChar char="l"/>
                  <a:tabLst>
                    <a:tab pos="468630" algn="l"/>
                    <a:tab pos="3771900" algn="l"/>
                    <a:tab pos="4000500" algn="l"/>
                    <a:tab pos="4114800" algn="l"/>
                  </a:tabLst>
                </a:pPr>
                <a:r>
                  <a:rPr lang="zh-CN" altLang="en-US" sz="20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除上面叙述的以外，基于概率论的处理方法的重要不足，是其对无知的处理无能为力。即使在无知的情况下，对各种可能性之出现概率论也必须分配以相等的概率值。例如，假如你没有任何先验知识，那么你必须假设每一种可能性的概率</a:t>
                </a:r>
                <a:r>
                  <a:rPr lang="en-US" altLang="zh-CN" sz="20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200" b="1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，其中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是可能性总数。这种做法似乎有点孤注一掷，有一种解释是所谓的中立原理（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the principle of indifference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）。</a:t>
                </a:r>
                <a:endParaRPr lang="en-US" altLang="zh-CN" sz="2000" b="1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buSzPts val="1600"/>
                  <a:buFont typeface="Wingdings" panose="05000000000000000000" pitchFamily="2" charset="2"/>
                  <a:buChar char="l"/>
                  <a:tabLst>
                    <a:tab pos="468630" algn="l"/>
                    <a:tab pos="3771900" algn="l"/>
                    <a:tab pos="4000500" algn="l"/>
                    <a:tab pos="4114800" algn="l"/>
                  </a:tabLst>
                </a:pPr>
                <a:r>
                  <a:rPr lang="zh-CN" altLang="zh-CN" sz="20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应用中立原理的一个极端例子：存在两种可能性有石油或没有石油，分别用</a:t>
                </a:r>
                <a:r>
                  <a:rPr lang="en-US" altLang="zh-CN" sz="20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lang="zh-CN" altLang="zh-CN" sz="20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0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0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lang="zh-CN" altLang="zh-CN" sz="20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表示。当任何知识都没有的情况下，</a:t>
                </a:r>
                <a:r>
                  <a:rPr lang="en-US" altLang="zh-CN" sz="20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P(H)</a:t>
                </a:r>
                <a:r>
                  <a:rPr lang="zh-CN" altLang="zh-CN" sz="20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0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20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0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H)</a:t>
                </a:r>
                <a:r>
                  <a:rPr lang="zh-CN" altLang="zh-CN" sz="20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都应等于</a:t>
                </a:r>
                <a:r>
                  <a:rPr lang="en-US" altLang="zh-CN" sz="20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50%.  </a:t>
                </a:r>
                <a:r>
                  <a:rPr lang="zh-CN" altLang="zh-CN" sz="20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如果不加思索的应用很可能导致荒谬的结果。例如，在你家的地底下有或没有石油的问题。假定不存在你家地下有没有石油的任何知识，那么借助中立原理可推出：你家的地底下有石油的可能性为</a:t>
                </a:r>
                <a:r>
                  <a:rPr lang="en-US" altLang="zh-CN" sz="20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50%.  </a:t>
                </a:r>
                <a:r>
                  <a:rPr lang="zh-CN" altLang="zh-CN" sz="20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如果是这样，那将为你发财致富提供了一个极好的机会。</a:t>
                </a:r>
                <a:endParaRPr lang="zh-CN" altLang="zh-CN" sz="20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buSzPts val="1600"/>
                  <a:buFont typeface="Wingdings" panose="05000000000000000000" pitchFamily="2" charset="2"/>
                  <a:buChar char="l"/>
                  <a:tabLst>
                    <a:tab pos="468630" algn="l"/>
                    <a:tab pos="3771900" algn="l"/>
                    <a:tab pos="4000500" algn="l"/>
                    <a:tab pos="4114800" algn="l"/>
                  </a:tabLst>
                </a:pPr>
                <a:endParaRPr lang="zh-CN" altLang="zh-CN" sz="1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SzPts val="1600"/>
                  <a:buFont typeface="Wingdings" panose="05000000000000000000" pitchFamily="2" charset="2"/>
                  <a:buChar char="l"/>
                  <a:tabLst>
                    <a:tab pos="468630" algn="l"/>
                    <a:tab pos="3771900" algn="l"/>
                    <a:tab pos="4000500" algn="l"/>
                    <a:tab pos="4114800" algn="l"/>
                  </a:tabLst>
                </a:pPr>
                <a:endParaRPr lang="zh-CN" altLang="zh-CN" sz="2000" b="1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801" y="1385144"/>
                <a:ext cx="10614360" cy="5039409"/>
              </a:xfrm>
              <a:blipFill>
                <a:blip r:embed="rId3"/>
                <a:stretch>
                  <a:fillRect l="-230" r="-2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4">
            <a:extLst>
              <a:ext uri="{FF2B5EF4-FFF2-40B4-BE49-F238E27FC236}">
                <a16:creationId xmlns:a16="http://schemas.microsoft.com/office/drawing/2014/main" id="{7411E25B-F75F-46B0-8B60-103F51B43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18EFB74C-FAB6-46A5-9028-258F4A5FA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BC72A983-C38F-473B-90C3-B01B3AC3E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" y="2513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830E702-074A-4879-AFDA-A6DD9485D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B7821C93-CDEA-4EF4-B363-E9A78339D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342900" algn="l"/>
              </a:tabLst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6320C2B0-8BA7-497B-BF9A-33602F01F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97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背景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假定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是一命题，从传统意义上说来，如果事件和命题不能被重复，那么符号</a:t>
            </a:r>
            <a:r>
              <a:rPr lang="en-US" altLang="zh-CN" sz="2400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A|B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不见得是概率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。代之，</a:t>
            </a:r>
            <a:r>
              <a:rPr lang="en-US" altLang="zh-CN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A|B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能被解释为：给定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是真的</a:t>
            </a:r>
            <a:r>
              <a:rPr lang="zh-CN" altLang="en-US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信任程度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degree of belief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）。</a:t>
            </a:r>
            <a:endParaRPr lang="en-US" altLang="zh-CN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 </a:t>
            </a:r>
            <a:r>
              <a:rPr lang="en-US" altLang="zh-CN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A|B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1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，我们确信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无疑是真的。如果 </a:t>
            </a:r>
            <a:r>
              <a:rPr lang="en-US" altLang="zh-CN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A|B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0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，我们确信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无疑是假的。如果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&lt;</a:t>
            </a:r>
            <a:r>
              <a:rPr lang="en-US" altLang="zh-CN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A|B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&lt; 1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，我们不能肯定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是真还是假。</a:t>
            </a:r>
            <a:endParaRPr lang="en-US" altLang="zh-CN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条件概率被看作</a:t>
            </a:r>
            <a:r>
              <a:rPr lang="zh-CN" altLang="en-US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似然或似真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likelihood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</a:t>
            </a:r>
            <a:r>
              <a:rPr lang="en-US" altLang="zh-CN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H|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表示基于某证据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的假设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的似真性。虽然 </a:t>
            </a:r>
            <a:r>
              <a:rPr lang="en-US" altLang="zh-CN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H|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有条件概率的形式，但是它确实指与概率不同的事物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似然性或信任度（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likelihood  or the degree of belief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 。</a:t>
            </a:r>
            <a:endParaRPr lang="en-US" altLang="zh-CN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0797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作业</a:t>
            </a:r>
            <a:endParaRPr lang="zh-CN" altLang="en-US" dirty="0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411E25B-F75F-46B0-8B60-103F51B43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18EFB74C-FAB6-46A5-9028-258F4A5FA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BC72A983-C38F-473B-90C3-B01B3AC3E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" y="2513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830E702-074A-4879-AFDA-A6DD9485D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B7821C93-CDEA-4EF4-B363-E9A78339D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342900" algn="l"/>
              </a:tabLst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6320C2B0-8BA7-497B-BF9A-33602F01F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04">
            <a:extLst>
              <a:ext uri="{FF2B5EF4-FFF2-40B4-BE49-F238E27FC236}">
                <a16:creationId xmlns:a16="http://schemas.microsoft.com/office/drawing/2014/main" id="{38EDD2BC-8BDB-473F-A6F2-57C0ED3C5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Group 1">
            <a:extLst>
              <a:ext uri="{FF2B5EF4-FFF2-40B4-BE49-F238E27FC236}">
                <a16:creationId xmlns:a16="http://schemas.microsoft.com/office/drawing/2014/main" id="{DAD629A1-8585-41D0-A8E7-41D7E9B2D213}"/>
              </a:ext>
            </a:extLst>
          </p:cNvPr>
          <p:cNvGrpSpPr>
            <a:grpSpLocks/>
          </p:cNvGrpSpPr>
          <p:nvPr/>
        </p:nvGrpSpPr>
        <p:grpSpPr bwMode="auto">
          <a:xfrm>
            <a:off x="5329161" y="164269"/>
            <a:ext cx="6645645" cy="6554102"/>
            <a:chOff x="1382" y="1360"/>
            <a:chExt cx="9117" cy="9247"/>
          </a:xfrm>
        </p:grpSpPr>
        <p:sp>
          <p:nvSpPr>
            <p:cNvPr id="11" name="Rectangle 103">
              <a:extLst>
                <a:ext uri="{FF2B5EF4-FFF2-40B4-BE49-F238E27FC236}">
                  <a16:creationId xmlns:a16="http://schemas.microsoft.com/office/drawing/2014/main" id="{0674A512-7798-40BF-A4C6-71D253552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9159"/>
              <a:ext cx="541" cy="3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4 , 1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81D5C2C5-0DC7-4F94-8696-809010DF14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2" y="1360"/>
              <a:ext cx="9117" cy="9247"/>
              <a:chOff x="1382" y="1360"/>
              <a:chExt cx="9117" cy="9247"/>
            </a:xfrm>
          </p:grpSpPr>
          <p:sp>
            <p:nvSpPr>
              <p:cNvPr id="13" name="Rectangle 102">
                <a:extLst>
                  <a:ext uri="{FF2B5EF4-FFF2-40B4-BE49-F238E27FC236}">
                    <a16:creationId xmlns:a16="http://schemas.microsoft.com/office/drawing/2014/main" id="{84FAD8F0-8264-4C1D-98F4-0C9B1EF2E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2" y="7392"/>
                <a:ext cx="541" cy="3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9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20 , 1</a:t>
                </a:r>
                <a:endPara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14" name="Group 3">
                <a:extLst>
                  <a:ext uri="{FF2B5EF4-FFF2-40B4-BE49-F238E27FC236}">
                    <a16:creationId xmlns:a16="http://schemas.microsoft.com/office/drawing/2014/main" id="{DFDE3FA0-8E66-4A7C-87A9-62E52E0B02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82" y="1360"/>
                <a:ext cx="9117" cy="9247"/>
                <a:chOff x="1382" y="1360"/>
                <a:chExt cx="9117" cy="9247"/>
              </a:xfrm>
            </p:grpSpPr>
            <p:sp>
              <p:nvSpPr>
                <p:cNvPr id="15" name="Rectangle 101">
                  <a:extLst>
                    <a:ext uri="{FF2B5EF4-FFF2-40B4-BE49-F238E27FC236}">
                      <a16:creationId xmlns:a16="http://schemas.microsoft.com/office/drawing/2014/main" id="{73C735E8-2CB0-4FB7-B495-0AE9B82CD9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3" y="6560"/>
                  <a:ext cx="542" cy="3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700" tIns="12700" rIns="12700" bIns="12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9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75 , 1</a:t>
                  </a:r>
                  <a:endPara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6" name="Group 4">
                  <a:extLst>
                    <a:ext uri="{FF2B5EF4-FFF2-40B4-BE49-F238E27FC236}">
                      <a16:creationId xmlns:a16="http://schemas.microsoft.com/office/drawing/2014/main" id="{9BADC137-C388-4580-8D03-B9D35E09298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82" y="1360"/>
                  <a:ext cx="9117" cy="9247"/>
                  <a:chOff x="1382" y="1360"/>
                  <a:chExt cx="9117" cy="9247"/>
                </a:xfrm>
              </p:grpSpPr>
              <p:sp>
                <p:nvSpPr>
                  <p:cNvPr id="17" name="Rectangle 100">
                    <a:extLst>
                      <a:ext uri="{FF2B5EF4-FFF2-40B4-BE49-F238E27FC236}">
                        <a16:creationId xmlns:a16="http://schemas.microsoft.com/office/drawing/2014/main" id="{29640F48-3102-4CD3-8489-BBE6F4750B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78" y="6631"/>
                    <a:ext cx="1393" cy="469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700" tIns="12700" rIns="12700" bIns="12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  </a:t>
                    </a:r>
                    <a:r>
                      <a: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 1 , 0.0002</a:t>
                    </a:r>
                    <a:endParaRPr kumimoji="0" lang="en-US" altLang="zh-CN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grpSp>
                <p:nvGrpSpPr>
                  <p:cNvPr id="18" name="Group 5">
                    <a:extLst>
                      <a:ext uri="{FF2B5EF4-FFF2-40B4-BE49-F238E27FC236}">
                        <a16:creationId xmlns:a16="http://schemas.microsoft.com/office/drawing/2014/main" id="{3EF20577-2E84-428E-A6B1-4E8C4E3D1D7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82" y="1360"/>
                    <a:ext cx="9117" cy="9247"/>
                    <a:chOff x="1382" y="1360"/>
                    <a:chExt cx="9117" cy="9247"/>
                  </a:xfrm>
                </p:grpSpPr>
                <p:grpSp>
                  <p:nvGrpSpPr>
                    <p:cNvPr id="19" name="Group 7">
                      <a:extLst>
                        <a:ext uri="{FF2B5EF4-FFF2-40B4-BE49-F238E27FC236}">
                          <a16:creationId xmlns:a16="http://schemas.microsoft.com/office/drawing/2014/main" id="{3FFC51FB-C851-466B-B22B-9501540F022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82" y="1360"/>
                      <a:ext cx="9117" cy="9247"/>
                      <a:chOff x="1382" y="1360"/>
                      <a:chExt cx="9117" cy="9247"/>
                    </a:xfrm>
                  </p:grpSpPr>
                  <p:grpSp>
                    <p:nvGrpSpPr>
                      <p:cNvPr id="22" name="Group 9">
                        <a:extLst>
                          <a:ext uri="{FF2B5EF4-FFF2-40B4-BE49-F238E27FC236}">
                            <a16:creationId xmlns:a16="http://schemas.microsoft.com/office/drawing/2014/main" id="{A3EDD37F-2511-46A8-9F14-DF9E3E8920D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82" y="1360"/>
                        <a:ext cx="9117" cy="9247"/>
                        <a:chOff x="1382" y="1360"/>
                        <a:chExt cx="9117" cy="9247"/>
                      </a:xfrm>
                    </p:grpSpPr>
                    <p:sp>
                      <p:nvSpPr>
                        <p:cNvPr id="24" name="Rectangle 99">
                          <a:extLst>
                            <a:ext uri="{FF2B5EF4-FFF2-40B4-BE49-F238E27FC236}">
                              <a16:creationId xmlns:a16="http://schemas.microsoft.com/office/drawing/2014/main" id="{08D4A7C3-CA00-4C20-809B-CCFCE4C98F6B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58" y="9659"/>
                          <a:ext cx="1441" cy="313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12700" tIns="12700" rIns="12700" bIns="1270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9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RCVP    </a:t>
                          </a:r>
                          <a:r>
                            <a:rPr kumimoji="0" lang="en-US" altLang="zh-CN" sz="9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0.001</a:t>
                          </a:r>
                          <a:endPara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p:txBody>
                    </p:sp>
                    <p:grpSp>
                      <p:nvGrpSpPr>
                        <p:cNvPr id="25" name="Group 10">
                          <a:extLst>
                            <a:ext uri="{FF2B5EF4-FFF2-40B4-BE49-F238E27FC236}">
                              <a16:creationId xmlns:a16="http://schemas.microsoft.com/office/drawing/2014/main" id="{A93F8A01-8237-4497-B453-41004DD9384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382" y="1360"/>
                          <a:ext cx="9117" cy="9247"/>
                          <a:chOff x="1382" y="1360"/>
                          <a:chExt cx="9117" cy="9247"/>
                        </a:xfrm>
                      </p:grpSpPr>
                      <p:grpSp>
                        <p:nvGrpSpPr>
                          <p:cNvPr id="27" name="Group 12">
                            <a:extLst>
                              <a:ext uri="{FF2B5EF4-FFF2-40B4-BE49-F238E27FC236}">
                                <a16:creationId xmlns:a16="http://schemas.microsoft.com/office/drawing/2014/main" id="{51902780-F16A-42D2-AEE5-DAFF27B9B11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382" y="1360"/>
                            <a:ext cx="9117" cy="9247"/>
                            <a:chOff x="1382" y="1360"/>
                            <a:chExt cx="9117" cy="9247"/>
                          </a:xfrm>
                        </p:grpSpPr>
                        <p:sp>
                          <p:nvSpPr>
                            <p:cNvPr id="29" name="Rectangle 98">
                              <a:extLst>
                                <a:ext uri="{FF2B5EF4-FFF2-40B4-BE49-F238E27FC236}">
                                  <a16:creationId xmlns:a16="http://schemas.microsoft.com/office/drawing/2014/main" id="{68C474A1-CC62-460E-9A8C-3BE3E193D800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8042" y="8367"/>
                              <a:ext cx="1982" cy="469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9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PT             </a:t>
                              </a:r>
                              <a:r>
                                <a:rPr kumimoji="0" lang="en-US" altLang="zh-CN" sz="900" b="1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 0.01</a:t>
                              </a:r>
                              <a:endParaRPr kumimoji="0" lang="en-US" altLang="zh-CN" sz="18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0" name="Rectangle 97">
                              <a:extLst>
                                <a:ext uri="{FF2B5EF4-FFF2-40B4-BE49-F238E27FC236}">
                                  <a16:creationId xmlns:a16="http://schemas.microsoft.com/office/drawing/2014/main" id="{E358556B-9468-4C94-83AC-AD0CDAB82F1B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202" y="8498"/>
                              <a:ext cx="721" cy="313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900" b="1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  0.001</a:t>
                              </a:r>
                              <a:endParaRPr kumimoji="0" lang="en-US" altLang="zh-CN" sz="18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1" name="Rectangle 96">
                              <a:extLst>
                                <a:ext uri="{FF2B5EF4-FFF2-40B4-BE49-F238E27FC236}">
                                  <a16:creationId xmlns:a16="http://schemas.microsoft.com/office/drawing/2014/main" id="{CE04B91B-BE1E-42C1-B002-162328DA46A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498" y="8515"/>
                              <a:ext cx="541" cy="313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9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RCIB</a:t>
                              </a:r>
                              <a:endParaRPr kumimoji="0" lang="en-US" altLang="zh-CN" sz="18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2" name="Rectangle 95">
                              <a:extLst>
                                <a:ext uri="{FF2B5EF4-FFF2-40B4-BE49-F238E27FC236}">
                                  <a16:creationId xmlns:a16="http://schemas.microsoft.com/office/drawing/2014/main" id="{AC9A68BE-47B1-4F72-92F2-992440FF568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362" y="7440"/>
                              <a:ext cx="541" cy="313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900" b="1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0.001</a:t>
                              </a:r>
                              <a:endParaRPr kumimoji="0" lang="en-US" altLang="zh-CN" sz="18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3" name="Rectangle 94">
                              <a:extLst>
                                <a:ext uri="{FF2B5EF4-FFF2-40B4-BE49-F238E27FC236}">
                                  <a16:creationId xmlns:a16="http://schemas.microsoft.com/office/drawing/2014/main" id="{4CD14D3A-517D-4E2B-9374-EEF940D1CAB6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10" y="6037"/>
                              <a:ext cx="901" cy="468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9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300 ,1</a:t>
                              </a:r>
                              <a:endParaRPr kumimoji="0" lang="en-US" altLang="zh-CN" sz="18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4" name="Rectangle 93">
                              <a:extLst>
                                <a:ext uri="{FF2B5EF4-FFF2-40B4-BE49-F238E27FC236}">
                                  <a16:creationId xmlns:a16="http://schemas.microsoft.com/office/drawing/2014/main" id="{3A9F5596-02D2-4E11-B721-24F83B37DFDA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314" y="6348"/>
                              <a:ext cx="721" cy="313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900" b="1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0.001</a:t>
                              </a:r>
                              <a:endParaRPr kumimoji="0" lang="en-US" altLang="zh-CN" sz="18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5" name="Rectangle 92">
                              <a:extLst>
                                <a:ext uri="{FF2B5EF4-FFF2-40B4-BE49-F238E27FC236}">
                                  <a16:creationId xmlns:a16="http://schemas.microsoft.com/office/drawing/2014/main" id="{6CA4EFFA-8FAE-4C81-95F5-E615FEDEF2B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922" y="8811"/>
                              <a:ext cx="721" cy="469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9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SMIRA</a:t>
                              </a:r>
                              <a:endParaRPr kumimoji="0" lang="en-US" altLang="zh-CN" sz="18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6" name="Rectangle 91">
                              <a:extLst>
                                <a:ext uri="{FF2B5EF4-FFF2-40B4-BE49-F238E27FC236}">
                                  <a16:creationId xmlns:a16="http://schemas.microsoft.com/office/drawing/2014/main" id="{0408370E-D538-4640-80E9-6C0665AEA153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8734" y="6039"/>
                              <a:ext cx="1441" cy="470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9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100 , </a:t>
                              </a:r>
                              <a:r>
                                <a:rPr kumimoji="0" lang="en-US" altLang="zh-CN" sz="900" b="1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0.000001</a:t>
                              </a:r>
                              <a:endParaRPr kumimoji="0" lang="en-US" altLang="zh-CN" sz="18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7" name="Rectangle 90">
                              <a:extLst>
                                <a:ext uri="{FF2B5EF4-FFF2-40B4-BE49-F238E27FC236}">
                                  <a16:creationId xmlns:a16="http://schemas.microsoft.com/office/drawing/2014/main" id="{93CFB5D4-09BD-4C05-A515-E177A5FDA17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702" y="6664"/>
                              <a:ext cx="1621" cy="313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9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2 </a:t>
                              </a:r>
                              <a:r>
                                <a:rPr kumimoji="0" lang="en-US" altLang="zh-CN" sz="900" b="1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,</a:t>
                              </a:r>
                              <a:r>
                                <a:rPr kumimoji="0" lang="en-US" altLang="zh-CN" sz="9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 </a:t>
                              </a:r>
                              <a:r>
                                <a:rPr kumimoji="0" lang="en-US" altLang="zh-CN" sz="900" b="1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0.000001</a:t>
                              </a:r>
                              <a:endParaRPr kumimoji="0" lang="en-US" altLang="zh-CN" sz="18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8" name="Rectangle 89">
                              <a:extLst>
                                <a:ext uri="{FF2B5EF4-FFF2-40B4-BE49-F238E27FC236}">
                                  <a16:creationId xmlns:a16="http://schemas.microsoft.com/office/drawing/2014/main" id="{39813870-9645-4DC6-BB4D-C403694D64C6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098" y="8364"/>
                              <a:ext cx="541" cy="313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9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FMGS</a:t>
                              </a:r>
                              <a:endParaRPr kumimoji="0" lang="en-US" altLang="zh-CN" sz="18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9" name="Rectangle 88">
                              <a:extLst>
                                <a:ext uri="{FF2B5EF4-FFF2-40B4-BE49-F238E27FC236}">
                                  <a16:creationId xmlns:a16="http://schemas.microsoft.com/office/drawing/2014/main" id="{DCA136D8-D7B3-49F6-95D6-792054A27981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760" y="5078"/>
                              <a:ext cx="514" cy="194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0" tIns="0" rIns="0" bIns="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900" b="1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0.03</a:t>
                              </a:r>
                              <a:endParaRPr kumimoji="0" lang="en-US" altLang="zh-CN" sz="18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0" name="Rectangle 87">
                              <a:extLst>
                                <a:ext uri="{FF2B5EF4-FFF2-40B4-BE49-F238E27FC236}">
                                  <a16:creationId xmlns:a16="http://schemas.microsoft.com/office/drawing/2014/main" id="{EA415B8D-A628-48BF-8B57-0B3C1EC3A347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26" y="4990"/>
                              <a:ext cx="721" cy="313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9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SMIR</a:t>
                              </a:r>
                              <a:endParaRPr kumimoji="0" lang="en-US" altLang="zh-CN" sz="18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1" name="Rectangle 86">
                              <a:extLst>
                                <a:ext uri="{FF2B5EF4-FFF2-40B4-BE49-F238E27FC236}">
                                  <a16:creationId xmlns:a16="http://schemas.microsoft.com/office/drawing/2014/main" id="{F1BA61A9-3CE9-4626-8A60-0C679BAE9DAA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398" y="4759"/>
                              <a:ext cx="1081" cy="344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9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300 </a:t>
                              </a:r>
                              <a:r>
                                <a:rPr kumimoji="0" lang="en-US" altLang="zh-CN" sz="900" b="1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, 0.0001</a:t>
                              </a:r>
                              <a:r>
                                <a:rPr kumimoji="0" lang="en-US" altLang="zh-CN" sz="700" b="1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 </a:t>
                              </a:r>
                              <a:r>
                                <a:rPr kumimoji="0" lang="en-US" altLang="zh-CN" sz="7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 </a:t>
                              </a:r>
                              <a:endParaRPr kumimoji="0" lang="en-US" altLang="zh-CN" sz="18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2" name="Rectangle 85">
                              <a:extLst>
                                <a:ext uri="{FF2B5EF4-FFF2-40B4-BE49-F238E27FC236}">
                                  <a16:creationId xmlns:a16="http://schemas.microsoft.com/office/drawing/2014/main" id="{5DE3FF9E-A043-4E1B-983E-D0B1A765129E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818" y="4647"/>
                              <a:ext cx="901" cy="313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9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65 ,</a:t>
                              </a:r>
                              <a:r>
                                <a:rPr kumimoji="0" lang="en-US" altLang="zh-CN" sz="900" b="1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 0.01</a:t>
                              </a:r>
                              <a:endParaRPr kumimoji="0" lang="en-US" altLang="zh-CN" sz="18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4" name="Rectangle 84">
                              <a:extLst>
                                <a:ext uri="{FF2B5EF4-FFF2-40B4-BE49-F238E27FC236}">
                                  <a16:creationId xmlns:a16="http://schemas.microsoft.com/office/drawing/2014/main" id="{58F25FA6-3D06-4246-A6A8-FC5EEE4A634B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7338" y="3699"/>
                              <a:ext cx="2161" cy="313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900" b="0" i="0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CVR</a:t>
                              </a:r>
                              <a:r>
                                <a:rPr kumimoji="0" lang="en-US" altLang="zh-CN" sz="900" b="0" i="0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             </a:t>
                              </a:r>
                              <a:r>
                                <a:rPr kumimoji="0" lang="en-US" altLang="zh-CN" sz="900" b="1" i="0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 0.001</a:t>
                              </a:r>
                              <a:endParaRPr kumimoji="0" lang="en-US" altLang="zh-CN" sz="18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5" name="Rectangle 83">
                              <a:extLst>
                                <a:ext uri="{FF2B5EF4-FFF2-40B4-BE49-F238E27FC236}">
                                  <a16:creationId xmlns:a16="http://schemas.microsoft.com/office/drawing/2014/main" id="{1782D256-6BC5-4FFE-88BC-B429834A31A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622" y="3478"/>
                              <a:ext cx="901" cy="314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9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800 , 1</a:t>
                              </a:r>
                              <a:endParaRPr kumimoji="0" lang="en-US" altLang="zh-CN" sz="18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6" name="Rectangle 82">
                              <a:extLst>
                                <a:ext uri="{FF2B5EF4-FFF2-40B4-BE49-F238E27FC236}">
                                  <a16:creationId xmlns:a16="http://schemas.microsoft.com/office/drawing/2014/main" id="{7136CEDD-D5D7-4BEA-B58D-59C8F72F037B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954" y="3699"/>
                              <a:ext cx="2341" cy="313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9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HYPE              </a:t>
                              </a:r>
                              <a:r>
                                <a:rPr kumimoji="0" lang="en-US" altLang="zh-CN" sz="900" b="1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 0.01</a:t>
                              </a:r>
                              <a:endParaRPr kumimoji="0" lang="en-US" altLang="zh-CN" sz="18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7" name="Rectangle 81">
                              <a:extLst>
                                <a:ext uri="{FF2B5EF4-FFF2-40B4-BE49-F238E27FC236}">
                                  <a16:creationId xmlns:a16="http://schemas.microsoft.com/office/drawing/2014/main" id="{44AF412C-1DC9-4A3D-822C-9EE5A1B4E88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490" y="3451"/>
                              <a:ext cx="901" cy="313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900" b="1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200 , .0002</a:t>
                              </a:r>
                              <a:endParaRPr kumimoji="0" lang="en-US" altLang="zh-CN" sz="18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8" name="Rectangle 80">
                              <a:extLst>
                                <a:ext uri="{FF2B5EF4-FFF2-40B4-BE49-F238E27FC236}">
                                  <a16:creationId xmlns:a16="http://schemas.microsoft.com/office/drawing/2014/main" id="{223CC808-7845-4AF6-B296-C49F3D9743E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7798" y="2452"/>
                              <a:ext cx="2161" cy="313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9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OTFS              </a:t>
                              </a:r>
                              <a:r>
                                <a:rPr kumimoji="0" lang="en-US" altLang="zh-CN" sz="900" b="1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 0.1</a:t>
                              </a:r>
                              <a:endParaRPr kumimoji="0" lang="en-US" altLang="zh-CN" sz="18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9" name="Rectangle 79">
                              <a:extLst>
                                <a:ext uri="{FF2B5EF4-FFF2-40B4-BE49-F238E27FC236}">
                                  <a16:creationId xmlns:a16="http://schemas.microsoft.com/office/drawing/2014/main" id="{717255EE-5FB9-4D3A-AFBD-C8657FD08ACA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710" y="1360"/>
                              <a:ext cx="1728" cy="313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9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FRE      </a:t>
                              </a:r>
                              <a:r>
                                <a:rPr kumimoji="0" lang="en-US" altLang="zh-CN" sz="900" b="1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 0.001</a:t>
                              </a:r>
                              <a:endParaRPr kumimoji="0" lang="en-US" altLang="zh-CN" sz="18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50" name="Rectangle 78">
                              <a:extLst>
                                <a:ext uri="{FF2B5EF4-FFF2-40B4-BE49-F238E27FC236}">
                                  <a16:creationId xmlns:a16="http://schemas.microsoft.com/office/drawing/2014/main" id="{FC7B1DA3-CD02-440E-ABF0-9914E00F5F5C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8651" y="1999"/>
                              <a:ext cx="1153" cy="313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900" b="1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 5 , 0.7</a:t>
                              </a:r>
                              <a:endParaRPr kumimoji="0" lang="en-US" altLang="zh-CN" sz="18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51" name="Rectangle 77">
                              <a:extLst>
                                <a:ext uri="{FF2B5EF4-FFF2-40B4-BE49-F238E27FC236}">
                                  <a16:creationId xmlns:a16="http://schemas.microsoft.com/office/drawing/2014/main" id="{6C4EC0AA-5B57-4FAB-89AE-2BF41131852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428" y="2467"/>
                              <a:ext cx="1920" cy="313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9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 FLE          </a:t>
                              </a:r>
                              <a:r>
                                <a:rPr kumimoji="0" lang="en-US" altLang="zh-CN" sz="900" b="1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0.005</a:t>
                              </a:r>
                              <a:endParaRPr kumimoji="0" lang="en-US" altLang="zh-CN" sz="18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52" name="Rectangle 76">
                              <a:extLst>
                                <a:ext uri="{FF2B5EF4-FFF2-40B4-BE49-F238E27FC236}">
                                  <a16:creationId xmlns:a16="http://schemas.microsoft.com/office/drawing/2014/main" id="{61D2667E-642D-43D3-9F3D-FEE83535EE9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948" y="2015"/>
                              <a:ext cx="1153" cy="313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900" b="1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5700 , .0001</a:t>
                              </a:r>
                              <a:endParaRPr kumimoji="0" lang="en-US" altLang="zh-CN" sz="18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53" name="Group 33">
                              <a:extLst>
                                <a:ext uri="{FF2B5EF4-FFF2-40B4-BE49-F238E27FC236}">
                                  <a16:creationId xmlns:a16="http://schemas.microsoft.com/office/drawing/2014/main" id="{5416786A-1CF7-4A2C-91C4-BB69EA7D8C83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498" y="1689"/>
                              <a:ext cx="8689" cy="8918"/>
                              <a:chOff x="0" y="0"/>
                              <a:chExt cx="20000" cy="19998"/>
                            </a:xfrm>
                          </p:grpSpPr>
                          <p:grpSp>
                            <p:nvGrpSpPr>
                              <p:cNvPr id="74" name="Group 73">
                                <a:extLst>
                                  <a:ext uri="{FF2B5EF4-FFF2-40B4-BE49-F238E27FC236}">
                                    <a16:creationId xmlns:a16="http://schemas.microsoft.com/office/drawing/2014/main" id="{4D61D8CC-DB19-4540-961B-B69809C390DF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928" y="0"/>
                                <a:ext cx="3535" cy="1751"/>
                                <a:chOff x="0" y="0"/>
                                <a:chExt cx="20000" cy="20000"/>
                              </a:xfrm>
                            </p:grpSpPr>
                            <p:sp>
                              <p:nvSpPr>
                                <p:cNvPr id="114" name="Rectangle 75">
                                  <a:extLst>
                                    <a:ext uri="{FF2B5EF4-FFF2-40B4-BE49-F238E27FC236}">
                                      <a16:creationId xmlns:a16="http://schemas.microsoft.com/office/drawing/2014/main" id="{013E6192-F9B7-4646-892F-B1F0A709593B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20000" cy="2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:ln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115" name="Rectangle 74">
                                  <a:extLst>
                                    <a:ext uri="{FF2B5EF4-FFF2-40B4-BE49-F238E27FC236}">
                                      <a16:creationId xmlns:a16="http://schemas.microsoft.com/office/drawing/2014/main" id="{F114BB75-3CCA-48BE-8E48-A9A02576391A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324" y="2479"/>
                                  <a:ext cx="17516" cy="16002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12700" tIns="12700" rIns="12700" bIns="1270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</a:pPr>
                                  <a:r>
                                    <a:rPr kumimoji="0" lang="en-US" altLang="zh-CN" sz="900" b="0" i="0" u="none" strike="noStrike" cap="none" normalizeH="0" baseline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Favorable Regional</a:t>
                                  </a:r>
                                  <a:endParaRPr kumimoji="0" lang="en-US" altLang="zh-CN" sz="400" b="0" i="0" u="none" strike="noStrike" cap="none" normalizeH="0" baseline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</a:endParaRPr>
                                </a:p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</a:pPr>
                                  <a:r>
                                    <a:rPr kumimoji="0" lang="en-US" altLang="zh-CN" sz="900" b="0" i="0" u="none" strike="noStrike" cap="none" normalizeH="0" baseline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Environment</a:t>
                                  </a:r>
                                  <a:endParaRPr kumimoji="0" lang="en-US" altLang="zh-CN" sz="1800" b="0" i="0" u="none" strike="noStrike" cap="none" normalizeH="0" baseline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75" name="Rectangle 72">
                                <a:extLst>
                                  <a:ext uri="{FF2B5EF4-FFF2-40B4-BE49-F238E27FC236}">
                                    <a16:creationId xmlns:a16="http://schemas.microsoft.com/office/drawing/2014/main" id="{2D3C2741-EC9E-48D1-AC21-F190BB718D6B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4255" y="2451"/>
                                <a:ext cx="5303" cy="1751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76" name="Rectangle 71">
                                <a:extLst>
                                  <a:ext uri="{FF2B5EF4-FFF2-40B4-BE49-F238E27FC236}">
                                    <a16:creationId xmlns:a16="http://schemas.microsoft.com/office/drawing/2014/main" id="{E20283E0-A4E1-4250-A90D-1A971FE088D6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3254" y="5249"/>
                                <a:ext cx="5421" cy="1752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77" name="Rectangle 70">
                                <a:extLst>
                                  <a:ext uri="{FF2B5EF4-FFF2-40B4-BE49-F238E27FC236}">
                                    <a16:creationId xmlns:a16="http://schemas.microsoft.com/office/drawing/2014/main" id="{B36C794C-D6B1-4BF3-8822-E711B5A76430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211" y="5249"/>
                                <a:ext cx="5303" cy="1752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78" name="Rectangle 69">
                                <a:extLst>
                                  <a:ext uri="{FF2B5EF4-FFF2-40B4-BE49-F238E27FC236}">
                                    <a16:creationId xmlns:a16="http://schemas.microsoft.com/office/drawing/2014/main" id="{E5B1FF99-AF99-493D-B417-B44D1FA5A4FD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211" y="8048"/>
                                <a:ext cx="5303" cy="1751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79" name="Rectangle 68">
                                <a:extLst>
                                  <a:ext uri="{FF2B5EF4-FFF2-40B4-BE49-F238E27FC236}">
                                    <a16:creationId xmlns:a16="http://schemas.microsoft.com/office/drawing/2014/main" id="{08B00992-2CEC-4A9D-B725-847C71E1F503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3371" y="8048"/>
                                <a:ext cx="6629" cy="1751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grpSp>
                            <p:nvGrpSpPr>
                              <p:cNvPr id="80" name="Group 41">
                                <a:extLst>
                                  <a:ext uri="{FF2B5EF4-FFF2-40B4-BE49-F238E27FC236}">
                                    <a16:creationId xmlns:a16="http://schemas.microsoft.com/office/drawing/2014/main" id="{22ECE4B7-A28A-4F57-9E82-3E9E84974691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9795"/>
                                <a:ext cx="20000" cy="10203"/>
                                <a:chOff x="0" y="0"/>
                                <a:chExt cx="20000" cy="19997"/>
                              </a:xfrm>
                            </p:grpSpPr>
                            <p:grpSp>
                              <p:nvGrpSpPr>
                                <p:cNvPr id="88" name="Group 56">
                                  <a:extLst>
                                    <a:ext uri="{FF2B5EF4-FFF2-40B4-BE49-F238E27FC236}">
                                      <a16:creationId xmlns:a16="http://schemas.microsoft.com/office/drawing/2014/main" id="{BEA307FA-E4CD-4D11-A785-EB60282D274C}"/>
                                    </a:ext>
                                  </a:extLst>
                                </p:cNvPr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0" y="2746"/>
                                  <a:ext cx="8072" cy="17251"/>
                                  <a:chOff x="-1" y="0"/>
                                  <a:chExt cx="20003" cy="19993"/>
                                </a:xfrm>
                              </p:grpSpPr>
                              <p:sp>
                                <p:nvSpPr>
                                  <p:cNvPr id="103" name="Rectangle 67">
                                    <a:extLst>
                                      <a:ext uri="{FF2B5EF4-FFF2-40B4-BE49-F238E27FC236}">
                                        <a16:creationId xmlns:a16="http://schemas.microsoft.com/office/drawing/2014/main" id="{233159A2-3A62-4A48-8468-6289BDE1D511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292" y="0"/>
                                    <a:ext cx="7669" cy="3185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104" name="Rectangle 66">
                                    <a:extLst>
                                      <a:ext uri="{FF2B5EF4-FFF2-40B4-BE49-F238E27FC236}">
                                        <a16:creationId xmlns:a16="http://schemas.microsoft.com/office/drawing/2014/main" id="{F326583A-17AA-430C-B27C-857FBD34B997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148" y="5563"/>
                                    <a:ext cx="7674" cy="3185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105" name="Rectangle 65">
                                    <a:extLst>
                                      <a:ext uri="{FF2B5EF4-FFF2-40B4-BE49-F238E27FC236}">
                                        <a16:creationId xmlns:a16="http://schemas.microsoft.com/office/drawing/2014/main" id="{79295D05-648A-4E1A-820E-C3F4FA674E07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148" y="10881"/>
                                    <a:ext cx="7672" cy="318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106" name="Rectangle 64">
                                    <a:extLst>
                                      <a:ext uri="{FF2B5EF4-FFF2-40B4-BE49-F238E27FC236}">
                                        <a16:creationId xmlns:a16="http://schemas.microsoft.com/office/drawing/2014/main" id="{40D5E6F1-F36A-4373-8C58-92EC3EEA5947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-1" y="16812"/>
                                    <a:ext cx="7675" cy="318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grpSp>
                                <p:nvGrpSpPr>
                                  <p:cNvPr id="107" name="Group 61">
                                    <a:extLst>
                                      <a:ext uri="{FF2B5EF4-FFF2-40B4-BE49-F238E27FC236}">
                                        <a16:creationId xmlns:a16="http://schemas.microsoft.com/office/drawing/2014/main" id="{C3179C18-142B-4DD7-ACF8-18E2DB393BE8}"/>
                                      </a:ext>
                                    </a:extLst>
                                  </p:cNvPr>
                                  <p:cNvGrpSpPr>
                                    <a:grpSpLocks/>
                                  </p:cNvGrpSpPr>
                                  <p:nvPr/>
                                </p:nvGrpSpPr>
                                <p:grpSpPr bwMode="auto">
                                  <a:xfrm>
                                    <a:off x="12332" y="4775"/>
                                    <a:ext cx="7670" cy="6359"/>
                                    <a:chOff x="0" y="0"/>
                                    <a:chExt cx="20000" cy="20000"/>
                                  </a:xfrm>
                                </p:grpSpPr>
                                <p:sp>
                                  <p:nvSpPr>
                                    <p:cNvPr id="112" name="Rectangle 63">
                                      <a:extLst>
                                        <a:ext uri="{FF2B5EF4-FFF2-40B4-BE49-F238E27FC236}">
                                          <a16:creationId xmlns:a16="http://schemas.microsoft.com/office/drawing/2014/main" id="{C8C8459F-C4E8-4A2B-B4B2-232AB21F4D14}"/>
                                        </a:ext>
                                      </a:extLst>
                                    </p:cNvPr>
                                    <p:cNvSpPr>
                                      <a:spLocks noChangeArrowheads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0" y="0"/>
                                      <a:ext cx="20000" cy="20000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rgbClr val="FFFFFF"/>
                                    </a:solidFill>
                                    <a:ln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</p:spPr>
                                  <p:txBody>
                                    <a:bodyPr vert="horz" wrap="square" lIns="91440" tIns="45720" rIns="91440" bIns="45720" numCol="1" anchor="t" anchorCtr="0" compatLnSpc="1">
                                      <a:prstTxWarp prst="textNoShape">
                                        <a:avLst/>
                                      </a:prstTxWarp>
                                    </a:bodyPr>
                                    <a:lstStyle/>
                                    <a:p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113" name="Oval 62">
                                      <a:extLst>
                                        <a:ext uri="{FF2B5EF4-FFF2-40B4-BE49-F238E27FC236}">
                                          <a16:creationId xmlns:a16="http://schemas.microsoft.com/office/drawing/2014/main" id="{728A6124-24BE-4B7E-9D76-667BD261A400}"/>
                                        </a:ext>
                                      </a:extLst>
                                    </p:cNvPr>
                                    <p:cNvSpPr>
                                      <a:spLocks noChangeArrowheads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2347" y="4658"/>
                                      <a:ext cx="14300" cy="10005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FFFF"/>
                                    </a:solidFill>
                                    <a:ln w="9525">
                                      <a:solidFill>
                                        <a:srgbClr val="000000"/>
                                      </a:solidFill>
                                      <a:round/>
                                      <a:headEnd/>
                                      <a:tailEnd/>
                                    </a:ln>
                                  </p:spPr>
                                  <p:txBody>
                                    <a:bodyPr vert="horz" wrap="square" lIns="91440" tIns="45720" rIns="91440" bIns="45720" numCol="1" anchor="t" anchorCtr="0" compatLnSpc="1">
                                      <a:prstTxWarp prst="textNoShape">
                                        <a:avLst/>
                                      </a:prstTxWarp>
                                    </a:bodyPr>
                                    <a:lstStyle/>
                                    <a:p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108" name="Line 60">
                                    <a:extLst>
                                      <a:ext uri="{FF2B5EF4-FFF2-40B4-BE49-F238E27FC236}">
                                        <a16:creationId xmlns:a16="http://schemas.microsoft.com/office/drawing/2014/main" id="{55D51071-9F42-4446-BF72-78DB0601121D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7956" y="877"/>
                                    <a:ext cx="6577" cy="5567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 type="none" w="sm" len="sm"/>
                                    <a:tailEnd type="triangle" w="sm" len="sm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109" name="Line 59">
                                    <a:extLst>
                                      <a:ext uri="{FF2B5EF4-FFF2-40B4-BE49-F238E27FC236}">
                                        <a16:creationId xmlns:a16="http://schemas.microsoft.com/office/drawing/2014/main" id="{3A819BCC-8635-4A67-AF53-4CF2F7B2AABE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7956" y="6356"/>
                                    <a:ext cx="5482" cy="802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 type="none" w="sm" len="sm"/>
                                    <a:tailEnd type="triangle" w="sm" len="sm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110" name="Line 58">
                                    <a:extLst>
                                      <a:ext uri="{FF2B5EF4-FFF2-40B4-BE49-F238E27FC236}">
                                        <a16:creationId xmlns:a16="http://schemas.microsoft.com/office/drawing/2014/main" id="{BE4C8188-7C18-4204-80E3-54863EA3BB71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V="1">
                                    <a:off x="7956" y="8743"/>
                                    <a:ext cx="5482" cy="3181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 type="none" w="sm" len="sm"/>
                                    <a:tailEnd type="triangle" w="sm" len="sm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111" name="Line 57">
                                    <a:extLst>
                                      <a:ext uri="{FF2B5EF4-FFF2-40B4-BE49-F238E27FC236}">
                                        <a16:creationId xmlns:a16="http://schemas.microsoft.com/office/drawing/2014/main" id="{ACA9ADA9-C7FE-4709-A191-DFED9632B4CD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V="1">
                                    <a:off x="7659" y="9531"/>
                                    <a:ext cx="7674" cy="8744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 type="none" w="sm" len="sm"/>
                                    <a:tailEnd type="triangle" w="sm" len="sm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89" name="Line 55">
                                  <a:extLst>
                                    <a:ext uri="{FF2B5EF4-FFF2-40B4-BE49-F238E27FC236}">
                                      <a16:creationId xmlns:a16="http://schemas.microsoft.com/office/drawing/2014/main" id="{FF4D74FF-6CB5-4E82-A189-9C3E6A7172BE}"/>
                                    </a:ext>
                                  </a:extLst>
                                </p:cNvPr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 flipV="1">
                                  <a:off x="3211" y="0"/>
                                  <a:ext cx="885" cy="2746"/>
                                </a:xfrm>
                                <a:prstGeom prst="line">
                                  <a:avLst/>
                                </a:prstGeom>
                                <a:noFill/>
                                <a:ln w="9525">
                                  <a:solidFill>
                                    <a:srgbClr val="000000"/>
                                  </a:solidFill>
                                  <a:round/>
                                  <a:headEnd type="none" w="sm" len="sm"/>
                                  <a:tailEnd type="triangle" w="sm" len="sm"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90" name="Line 54">
                                  <a:extLst>
                                    <a:ext uri="{FF2B5EF4-FFF2-40B4-BE49-F238E27FC236}">
                                      <a16:creationId xmlns:a16="http://schemas.microsoft.com/office/drawing/2014/main" id="{C36FBC7F-16A3-4EA7-B48B-DA9AE44ADDAD}"/>
                                    </a:ext>
                                  </a:extLst>
                                </p:cNvPr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 flipV="1">
                                  <a:off x="3211" y="0"/>
                                  <a:ext cx="1328" cy="7546"/>
                                </a:xfrm>
                                <a:prstGeom prst="line">
                                  <a:avLst/>
                                </a:prstGeom>
                                <a:noFill/>
                                <a:ln w="9525">
                                  <a:solidFill>
                                    <a:srgbClr val="000000"/>
                                  </a:solidFill>
                                  <a:round/>
                                  <a:headEnd type="none" w="sm" len="sm"/>
                                  <a:tailEnd type="triangle" w="sm" len="sm"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91" name="Line 53">
                                  <a:extLst>
                                    <a:ext uri="{FF2B5EF4-FFF2-40B4-BE49-F238E27FC236}">
                                      <a16:creationId xmlns:a16="http://schemas.microsoft.com/office/drawing/2014/main" id="{5A67898F-DC18-4D75-96DD-D8014B710109}"/>
                                    </a:ext>
                                  </a:extLst>
                                </p:cNvPr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 flipV="1">
                                  <a:off x="3211" y="0"/>
                                  <a:ext cx="1770" cy="12345"/>
                                </a:xfrm>
                                <a:prstGeom prst="line">
                                  <a:avLst/>
                                </a:prstGeom>
                                <a:noFill/>
                                <a:ln w="9525">
                                  <a:solidFill>
                                    <a:srgbClr val="000000"/>
                                  </a:solidFill>
                                  <a:round/>
                                  <a:headEnd type="none" w="sm" len="sm"/>
                                  <a:tailEnd type="triangle" w="sm" len="sm"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92" name="Line 52">
                                  <a:extLst>
                                    <a:ext uri="{FF2B5EF4-FFF2-40B4-BE49-F238E27FC236}">
                                      <a16:creationId xmlns:a16="http://schemas.microsoft.com/office/drawing/2014/main" id="{09A59C0A-EF93-4194-8069-5E0D0E46E9B4}"/>
                                    </a:ext>
                                  </a:extLst>
                                </p:cNvPr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 flipV="1">
                                  <a:off x="3211" y="0"/>
                                  <a:ext cx="2212" cy="17143"/>
                                </a:xfrm>
                                <a:prstGeom prst="line">
                                  <a:avLst/>
                                </a:prstGeom>
                                <a:noFill/>
                                <a:ln w="9525">
                                  <a:solidFill>
                                    <a:srgbClr val="000000"/>
                                  </a:solidFill>
                                  <a:round/>
                                  <a:headEnd type="none" w="sm" len="sm"/>
                                  <a:tailEnd type="triangle" w="sm" len="sm"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grpSp>
                              <p:nvGrpSpPr>
                                <p:cNvPr id="93" name="Group 42">
                                  <a:extLst>
                                    <a:ext uri="{FF2B5EF4-FFF2-40B4-BE49-F238E27FC236}">
                                      <a16:creationId xmlns:a16="http://schemas.microsoft.com/office/drawing/2014/main" id="{92604B0D-582C-4047-9736-F0102751ECA6}"/>
                                    </a:ext>
                                  </a:extLst>
                                </p:cNvPr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8512" y="4"/>
                                  <a:ext cx="11488" cy="18437"/>
                                  <a:chOff x="0" y="-1"/>
                                  <a:chExt cx="19999" cy="20001"/>
                                </a:xfrm>
                              </p:grpSpPr>
                              <p:sp>
                                <p:nvSpPr>
                                  <p:cNvPr id="94" name="Rectangle 51">
                                    <a:extLst>
                                      <a:ext uri="{FF2B5EF4-FFF2-40B4-BE49-F238E27FC236}">
                                        <a16:creationId xmlns:a16="http://schemas.microsoft.com/office/drawing/2014/main" id="{E9E1817D-45AC-4F8E-B3BD-73DEA2C05785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0" y="12644"/>
                                    <a:ext cx="9232" cy="7356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95" name="Rectangle 50">
                                    <a:extLst>
                                      <a:ext uri="{FF2B5EF4-FFF2-40B4-BE49-F238E27FC236}">
                                        <a16:creationId xmlns:a16="http://schemas.microsoft.com/office/drawing/2014/main" id="{CBD7BB19-6E56-4520-9FEB-C0DF1CE3C6DC}"/>
                                      </a:ext>
                                    </a:extLst>
                                  </p:cNvPr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10767" y="12644"/>
                                    <a:ext cx="9232" cy="7356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grpSp>
                                <p:nvGrpSpPr>
                                  <p:cNvPr id="96" name="Group 47">
                                    <a:extLst>
                                      <a:ext uri="{FF2B5EF4-FFF2-40B4-BE49-F238E27FC236}">
                                        <a16:creationId xmlns:a16="http://schemas.microsoft.com/office/drawing/2014/main" id="{AA5D3979-3A2A-4858-8244-B0409EB51B02}"/>
                                      </a:ext>
                                    </a:extLst>
                                  </p:cNvPr>
                                  <p:cNvGrpSpPr>
                                    <a:grpSpLocks/>
                                  </p:cNvGrpSpPr>
                                  <p:nvPr/>
                                </p:nvGrpSpPr>
                                <p:grpSpPr bwMode="auto">
                                  <a:xfrm>
                                    <a:off x="13076" y="2974"/>
                                    <a:ext cx="4618" cy="5211"/>
                                    <a:chOff x="0" y="0"/>
                                    <a:chExt cx="20000" cy="20000"/>
                                  </a:xfrm>
                                </p:grpSpPr>
                                <p:sp>
                                  <p:nvSpPr>
                                    <p:cNvPr id="101" name="Rectangle 49">
                                      <a:extLst>
                                        <a:ext uri="{FF2B5EF4-FFF2-40B4-BE49-F238E27FC236}">
                                          <a16:creationId xmlns:a16="http://schemas.microsoft.com/office/drawing/2014/main" id="{54A1AE68-97BE-4982-908B-C61F5A4BA913}"/>
                                        </a:ext>
                                      </a:extLst>
                                    </p:cNvPr>
                                    <p:cNvSpPr>
                                      <a:spLocks noChangeArrowheads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0" y="0"/>
                                      <a:ext cx="20000" cy="20000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rgbClr val="FFFFFF"/>
                                    </a:solidFill>
                                    <a:ln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</p:spPr>
                                  <p:txBody>
                                    <a:bodyPr vert="horz" wrap="square" lIns="91440" tIns="45720" rIns="91440" bIns="45720" numCol="1" anchor="t" anchorCtr="0" compatLnSpc="1">
                                      <a:prstTxWarp prst="textNoShape">
                                        <a:avLst/>
                                      </a:prstTxWarp>
                                    </a:bodyPr>
                                    <a:lstStyle/>
                                    <a:p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102" name="Oval 48">
                                      <a:extLst>
                                        <a:ext uri="{FF2B5EF4-FFF2-40B4-BE49-F238E27FC236}">
                                          <a16:creationId xmlns:a16="http://schemas.microsoft.com/office/drawing/2014/main" id="{902607B4-95CA-4D8E-B7F8-69F9774C5D1C}"/>
                                        </a:ext>
                                      </a:extLst>
                                    </p:cNvPr>
                                    <p:cNvSpPr>
                                      <a:spLocks noChangeArrowheads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1468" y="5638"/>
                                      <a:ext cx="16678" cy="8586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FFFF"/>
                                    </a:solidFill>
                                    <a:ln w="9525">
                                      <a:solidFill>
                                        <a:srgbClr val="000000"/>
                                      </a:solidFill>
                                      <a:round/>
                                      <a:headEnd/>
                                      <a:tailEnd/>
                                    </a:ln>
                                  </p:spPr>
                                  <p:txBody>
                                    <a:bodyPr vert="horz" wrap="square" lIns="91440" tIns="45720" rIns="91440" bIns="45720" numCol="1" anchor="t" anchorCtr="0" compatLnSpc="1">
                                      <a:prstTxWarp prst="textNoShape">
                                        <a:avLst/>
                                      </a:prstTxWarp>
                                    </a:bodyPr>
                                    <a:lstStyle/>
                                    <a:p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97" name="Line 46">
                                    <a:extLst>
                                      <a:ext uri="{FF2B5EF4-FFF2-40B4-BE49-F238E27FC236}">
                                        <a16:creationId xmlns:a16="http://schemas.microsoft.com/office/drawing/2014/main" id="{4AB993C6-7C63-40AB-B492-4EBFE2B92998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V="1">
                                    <a:off x="1539" y="-1"/>
                                    <a:ext cx="6923" cy="12648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 type="none" w="sm" len="sm"/>
                                    <a:tailEnd type="triangle" w="sm" len="sm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98" name="Line 45">
                                    <a:extLst>
                                      <a:ext uri="{FF2B5EF4-FFF2-40B4-BE49-F238E27FC236}">
                                        <a16:creationId xmlns:a16="http://schemas.microsoft.com/office/drawing/2014/main" id="{70471360-ABB7-4B24-B825-FDC57FF9D8A2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V="1">
                                    <a:off x="3078" y="5950"/>
                                    <a:ext cx="10771" cy="6697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 type="none" w="sm" len="sm"/>
                                    <a:tailEnd type="triangle" w="sm" len="sm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99" name="Line 44">
                                    <a:extLst>
                                      <a:ext uri="{FF2B5EF4-FFF2-40B4-BE49-F238E27FC236}">
                                        <a16:creationId xmlns:a16="http://schemas.microsoft.com/office/drawing/2014/main" id="{A61E4A39-95B6-4403-8F06-19D7F66A9E51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V="1">
                                    <a:off x="15877" y="6618"/>
                                    <a:ext cx="3" cy="5953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 type="none" w="sm" len="sm"/>
                                    <a:tailEnd type="triangle" w="sm" len="sm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  <p:sp>
                                <p:nvSpPr>
                                  <p:cNvPr id="100" name="Line 43">
                                    <a:extLst>
                                      <a:ext uri="{FF2B5EF4-FFF2-40B4-BE49-F238E27FC236}">
                                        <a16:creationId xmlns:a16="http://schemas.microsoft.com/office/drawing/2014/main" id="{583562A3-9109-4CB4-A3FF-5A646A52B086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H="1" flipV="1">
                                    <a:off x="13076" y="-1"/>
                                    <a:ext cx="2311" cy="4467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 type="none" w="sm" len="sm"/>
                                    <a:tailEnd type="triangle" w="sm" len="sm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endParaRPr lang="zh-CN" altLang="en-US"/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81" name="Line 40">
                                <a:extLst>
                                  <a:ext uri="{FF2B5EF4-FFF2-40B4-BE49-F238E27FC236}">
                                    <a16:creationId xmlns:a16="http://schemas.microsoft.com/office/drawing/2014/main" id="{30EBFF9C-2FD3-444F-9BCE-B1F1CE2CA665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3652" y="6999"/>
                                <a:ext cx="1771" cy="1051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round/>
                                <a:headEnd type="none" w="sm" len="sm"/>
                                <a:tailEnd type="triangle" w="sm" len="sm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82" name="Line 39">
                                <a:extLst>
                                  <a:ext uri="{FF2B5EF4-FFF2-40B4-BE49-F238E27FC236}">
                                    <a16:creationId xmlns:a16="http://schemas.microsoft.com/office/drawing/2014/main" id="{15923A84-8EB0-42BB-B4A8-BB0F37CFCC77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H="1" flipV="1">
                                <a:off x="8512" y="6999"/>
                                <a:ext cx="4861" cy="1051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round/>
                                <a:headEnd type="none" w="sm" len="sm"/>
                                <a:tailEnd type="triangle" w="sm" len="sm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83" name="Line 38">
                                <a:extLst>
                                  <a:ext uri="{FF2B5EF4-FFF2-40B4-BE49-F238E27FC236}">
                                    <a16:creationId xmlns:a16="http://schemas.microsoft.com/office/drawing/2014/main" id="{F03E5DF8-CBDF-4728-82EC-CF1BA9D1E6E2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418" y="4200"/>
                                <a:ext cx="2213" cy="1052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round/>
                                <a:headEnd type="none" w="sm" len="sm"/>
                                <a:tailEnd type="triangle" w="sm" len="sm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84" name="Line 37">
                                <a:extLst>
                                  <a:ext uri="{FF2B5EF4-FFF2-40B4-BE49-F238E27FC236}">
                                    <a16:creationId xmlns:a16="http://schemas.microsoft.com/office/drawing/2014/main" id="{511331CB-D737-4109-8AC8-42E2E06F9405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H="1" flipV="1">
                                <a:off x="11005" y="4173"/>
                                <a:ext cx="2212" cy="1401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round/>
                                <a:headEnd type="none" w="sm" len="sm"/>
                                <a:tailEnd type="triangle" w="sm" len="sm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85" name="Line 36">
                                <a:extLst>
                                  <a:ext uri="{FF2B5EF4-FFF2-40B4-BE49-F238E27FC236}">
                                    <a16:creationId xmlns:a16="http://schemas.microsoft.com/office/drawing/2014/main" id="{DF6E9968-2CB3-43A9-8AB9-30AF95850421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7550" y="700"/>
                                <a:ext cx="4419" cy="1751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round/>
                                <a:headEnd type="none" w="sm" len="sm"/>
                                <a:tailEnd type="triangle" w="sm" len="sm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86" name="Line 35">
                                <a:extLst>
                                  <a:ext uri="{FF2B5EF4-FFF2-40B4-BE49-F238E27FC236}">
                                    <a16:creationId xmlns:a16="http://schemas.microsoft.com/office/drawing/2014/main" id="{48827115-415F-48E5-8695-72AB0AA9598B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H="1" flipV="1">
                                <a:off x="15502" y="700"/>
                                <a:ext cx="3096" cy="1751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round/>
                                <a:headEnd type="none" w="sm" len="sm"/>
                                <a:tailEnd type="triangle" w="sm" len="sm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87" name="Rectangle 34">
                                <a:extLst>
                                  <a:ext uri="{FF2B5EF4-FFF2-40B4-BE49-F238E27FC236}">
                                    <a16:creationId xmlns:a16="http://schemas.microsoft.com/office/drawing/2014/main" id="{8C2F5FAC-DEE3-4E67-B8D6-2FF731929111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7628" y="2650"/>
                                <a:ext cx="3095" cy="1401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vert="horz" wrap="square" lIns="12700" tIns="12700" rIns="12700" bIns="1270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</a:pPr>
                                <a:r>
                                  <a:rPr kumimoji="0" lang="en-US" altLang="zh-CN" sz="900" b="0" i="0" u="none" strike="noStrike" cap="none" normalizeH="0" baseline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a:t>Favorable Level of Erosion</a:t>
                                </a:r>
                                <a:endParaRPr kumimoji="0" lang="en-US" altLang="zh-CN" sz="4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</a:endParaRPr>
                              </a:p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</a:pPr>
                                <a:r>
                                  <a:rPr kumimoji="0" lang="en-US" altLang="zh-CN" sz="900" b="0" i="0" u="none" strike="noStrike" cap="none" normalizeH="0" baseline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a:t>OF </a:t>
                                </a:r>
                                <a:endParaRPr kumimoji="0" lang="en-US" altLang="zh-CN" sz="18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54" name="Rectangle 32">
                              <a:extLst>
                                <a:ext uri="{FF2B5EF4-FFF2-40B4-BE49-F238E27FC236}">
                                  <a16:creationId xmlns:a16="http://schemas.microsoft.com/office/drawing/2014/main" id="{85D2F145-9353-4120-A344-EDAB30283F9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378" y="2782"/>
                              <a:ext cx="2089" cy="781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55" name="Rectangle 31">
                              <a:extLst>
                                <a:ext uri="{FF2B5EF4-FFF2-40B4-BE49-F238E27FC236}">
                                  <a16:creationId xmlns:a16="http://schemas.microsoft.com/office/drawing/2014/main" id="{97C6EAF7-6277-4E68-A66A-E06459DA07D1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510" y="2888"/>
                              <a:ext cx="1801" cy="625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9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Favorable Level of</a:t>
                              </a:r>
                              <a:endParaRPr kumimoji="0" lang="en-US" altLang="zh-CN" sz="4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</a:endParaRPr>
                            </a:p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9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Erosion</a:t>
                              </a:r>
                              <a:endParaRPr kumimoji="0" lang="en-US" altLang="zh-CN" sz="18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56" name="Rectangle 30">
                              <a:extLst>
                                <a:ext uri="{FF2B5EF4-FFF2-40B4-BE49-F238E27FC236}">
                                  <a16:creationId xmlns:a16="http://schemas.microsoft.com/office/drawing/2014/main" id="{8BDFAC8A-3D2C-403A-95A2-2630C5AEAB1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7850" y="2888"/>
                              <a:ext cx="1982" cy="625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9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Older Throughgoing Fault </a:t>
                              </a:r>
                              <a:endParaRPr kumimoji="0" lang="en-US" altLang="zh-CN" sz="4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</a:endParaRPr>
                            </a:p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9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System</a:t>
                              </a:r>
                              <a:endParaRPr kumimoji="0" lang="en-US" altLang="zh-CN" sz="18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57" name="Rectangle 29">
                              <a:extLst>
                                <a:ext uri="{FF2B5EF4-FFF2-40B4-BE49-F238E27FC236}">
                                  <a16:creationId xmlns:a16="http://schemas.microsoft.com/office/drawing/2014/main" id="{CD50F7C3-1A21-4D79-A9D6-7AE2595FE992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954" y="4120"/>
                              <a:ext cx="2161" cy="625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9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  Hypabyssal   Regional </a:t>
                              </a:r>
                              <a:endParaRPr kumimoji="0" lang="en-US" altLang="zh-CN" sz="4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</a:endParaRPr>
                            </a:p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9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       Environment</a:t>
                              </a:r>
                              <a:endParaRPr kumimoji="0" lang="en-US" altLang="zh-CN" sz="18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58" name="Rectangle 28">
                              <a:extLst>
                                <a:ext uri="{FF2B5EF4-FFF2-40B4-BE49-F238E27FC236}">
                                  <a16:creationId xmlns:a16="http://schemas.microsoft.com/office/drawing/2014/main" id="{C16A0798-5C29-465C-BB54-D385BD08DF96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7454" y="4136"/>
                              <a:ext cx="1981" cy="625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9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Coeval    Volcanic</a:t>
                              </a:r>
                              <a:endParaRPr kumimoji="0" lang="en-US" altLang="zh-CN" sz="4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</a:endParaRPr>
                            </a:p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9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      Rocks</a:t>
                              </a:r>
                              <a:endParaRPr kumimoji="0" lang="en-US" altLang="zh-CN" sz="18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59" name="Rectangle 27">
                              <a:extLst>
                                <a:ext uri="{FF2B5EF4-FFF2-40B4-BE49-F238E27FC236}">
                                  <a16:creationId xmlns:a16="http://schemas.microsoft.com/office/drawing/2014/main" id="{7161CEA6-7F87-4019-A41C-7682E7462AB3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7402" y="4947"/>
                              <a:ext cx="2881" cy="313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9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STIR                     </a:t>
                              </a:r>
                              <a:r>
                                <a:rPr kumimoji="0" lang="en-US" altLang="zh-CN" sz="900" b="1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 0.1</a:t>
                              </a:r>
                              <a:endParaRPr kumimoji="0" lang="en-US" altLang="zh-CN" sz="18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0" name="Rectangle 26">
                              <a:extLst>
                                <a:ext uri="{FF2B5EF4-FFF2-40B4-BE49-F238E27FC236}">
                                  <a16:creationId xmlns:a16="http://schemas.microsoft.com/office/drawing/2014/main" id="{EF9B4500-A990-4123-9B10-2507C0365297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7438" y="5303"/>
                              <a:ext cx="2701" cy="737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1000" b="0" i="0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Suggestive    Texture of</a:t>
                              </a:r>
                              <a:endParaRPr kumimoji="0" lang="en-US" altLang="zh-CN" sz="4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</a:endParaRPr>
                            </a:p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1000" b="0" i="0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  Igneous     Rocks</a:t>
                              </a:r>
                              <a:endParaRPr kumimoji="0" lang="en-US" altLang="zh-CN" sz="18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1" name="Rectangle 25">
                              <a:extLst>
                                <a:ext uri="{FF2B5EF4-FFF2-40B4-BE49-F238E27FC236}">
                                  <a16:creationId xmlns:a16="http://schemas.microsoft.com/office/drawing/2014/main" id="{EC5361FA-0106-4A4C-9413-EC3B1F07DA8C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938" y="5292"/>
                              <a:ext cx="2161" cy="749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10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Suggestive Morphology </a:t>
                              </a:r>
                              <a:endParaRPr kumimoji="0" lang="en-US" altLang="zh-CN" sz="4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</a:endParaRPr>
                            </a:p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10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 Of  Igneous  Rocks</a:t>
                              </a:r>
                              <a:endParaRPr kumimoji="0" lang="en-US" altLang="zh-CN" sz="18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2" name="Rectangle 24">
                              <a:extLst>
                                <a:ext uri="{FF2B5EF4-FFF2-40B4-BE49-F238E27FC236}">
                                  <a16:creationId xmlns:a16="http://schemas.microsoft.com/office/drawing/2014/main" id="{02533669-BEF8-42C1-AB8C-770A87E086F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7637" y="6352"/>
                              <a:ext cx="938" cy="313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9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FMGS&amp;PTP</a:t>
                              </a:r>
                              <a:endParaRPr kumimoji="0" lang="en-US" altLang="zh-CN" sz="18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3" name="Rectangle 23">
                              <a:extLst>
                                <a:ext uri="{FF2B5EF4-FFF2-40B4-BE49-F238E27FC236}">
                                  <a16:creationId xmlns:a16="http://schemas.microsoft.com/office/drawing/2014/main" id="{F3AB8698-F96A-4C6D-B750-BC6207CBB781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9598" y="6351"/>
                              <a:ext cx="901" cy="313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900" b="1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0.01</a:t>
                              </a:r>
                              <a:endParaRPr kumimoji="0" lang="en-US" altLang="zh-CN" sz="18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4" name="Rectangle 22">
                              <a:extLst>
                                <a:ext uri="{FF2B5EF4-FFF2-40B4-BE49-F238E27FC236}">
                                  <a16:creationId xmlns:a16="http://schemas.microsoft.com/office/drawing/2014/main" id="{F3C81089-EF3C-4A7D-9C40-AFA1B65880DB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7105" y="8380"/>
                              <a:ext cx="722" cy="313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900" b="1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0.01</a:t>
                              </a:r>
                              <a:endParaRPr kumimoji="0" lang="en-US" altLang="zh-CN" sz="18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5" name="Rectangle 21">
                              <a:extLst>
                                <a:ext uri="{FF2B5EF4-FFF2-40B4-BE49-F238E27FC236}">
                                  <a16:creationId xmlns:a16="http://schemas.microsoft.com/office/drawing/2014/main" id="{1271BFFF-F2DD-4952-96B6-6D4D17F27C1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7978" y="8848"/>
                              <a:ext cx="2161" cy="1249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10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     Prophyritic</a:t>
                              </a:r>
                              <a:endParaRPr kumimoji="0" lang="en-US" altLang="zh-CN" sz="4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</a:endParaRPr>
                            </a:p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10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      Texture</a:t>
                              </a:r>
                              <a:endParaRPr kumimoji="0" lang="en-US" altLang="zh-CN" sz="4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</a:endParaRPr>
                            </a:p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endParaRPr kumimoji="0" lang="en-US" altLang="zh-CN" sz="18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6" name="Rectangle 20">
                              <a:extLst>
                                <a:ext uri="{FF2B5EF4-FFF2-40B4-BE49-F238E27FC236}">
                                  <a16:creationId xmlns:a16="http://schemas.microsoft.com/office/drawing/2014/main" id="{79E20115-9954-4D55-8A0E-E56923A3E6C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278" y="8848"/>
                              <a:ext cx="2161" cy="1249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>
                              <a:lvl1pPr indent="274638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1pPr>
                              <a:lvl2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2pPr>
                              <a:lvl3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3pPr>
                              <a:lvl4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4pPr>
                              <a:lvl5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5pPr>
                              <a:lvl6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6pPr>
                              <a:lvl7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7pPr>
                              <a:lvl8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8pPr>
                              <a:lvl9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9pPr>
                            </a:lstStyle>
                            <a:p>
                              <a:pPr marL="0" marR="0" lvl="0" indent="274638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10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  Fine         To</a:t>
                              </a:r>
                              <a:endParaRPr kumimoji="0" lang="en-US" altLang="zh-CN" sz="4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</a:endParaRPr>
                            </a:p>
                            <a:p>
                              <a:pPr marL="0" marR="0" lvl="0" indent="274638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10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  Medium</a:t>
                              </a:r>
                              <a:endParaRPr kumimoji="0" lang="en-US" altLang="zh-CN" sz="4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</a:endParaRPr>
                            </a:p>
                            <a:p>
                              <a:pPr marL="0" marR="0" lvl="0" indent="274638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10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  </a:t>
                              </a:r>
                              <a:endParaRPr kumimoji="0" lang="en-US" altLang="zh-CN" sz="4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</a:endParaRPr>
                            </a:p>
                            <a:p>
                              <a:pPr marL="0" marR="0" lvl="0" indent="274638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10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    Grain  Size</a:t>
                              </a:r>
                              <a:endParaRPr kumimoji="0" lang="en-US" altLang="zh-CN" sz="4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</a:endParaRPr>
                            </a:p>
                            <a:p>
                              <a:pPr marL="0" marR="0" lvl="0" indent="274638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endParaRPr kumimoji="0" lang="en-US" altLang="zh-CN" sz="18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7" name="Rectangle 19">
                              <a:extLst>
                                <a:ext uri="{FF2B5EF4-FFF2-40B4-BE49-F238E27FC236}">
                                  <a16:creationId xmlns:a16="http://schemas.microsoft.com/office/drawing/2014/main" id="{5C3C9FC2-6937-4BBC-8169-4120690B4E8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018" y="8068"/>
                              <a:ext cx="541" cy="313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10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 OR</a:t>
                              </a:r>
                              <a:endParaRPr kumimoji="0" lang="en-US" altLang="zh-CN" sz="18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8" name="Rectangle 18">
                              <a:extLst>
                                <a:ext uri="{FF2B5EF4-FFF2-40B4-BE49-F238E27FC236}">
                                  <a16:creationId xmlns:a16="http://schemas.microsoft.com/office/drawing/2014/main" id="{4867A81F-116F-45FC-9191-D37D49A7EE5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8762" y="7083"/>
                              <a:ext cx="541" cy="313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10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AND</a:t>
                              </a:r>
                              <a:endParaRPr kumimoji="0" lang="en-US" altLang="zh-CN" sz="18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9" name="Rectangle 17">
                              <a:extLst>
                                <a:ext uri="{FF2B5EF4-FFF2-40B4-BE49-F238E27FC236}">
                                  <a16:creationId xmlns:a16="http://schemas.microsoft.com/office/drawing/2014/main" id="{FF9372A7-0A82-4DDA-94E3-00116D686321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662" y="7286"/>
                              <a:ext cx="721" cy="313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1000" b="1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0. 001</a:t>
                              </a:r>
                              <a:endParaRPr kumimoji="0" lang="en-US" altLang="zh-CN" sz="18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70" name="Rectangle 16">
                              <a:extLst>
                                <a:ext uri="{FF2B5EF4-FFF2-40B4-BE49-F238E27FC236}">
                                  <a16:creationId xmlns:a16="http://schemas.microsoft.com/office/drawing/2014/main" id="{135E1DD1-4C73-4F92-9760-3BE5A009DB6E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418" y="6349"/>
                              <a:ext cx="721" cy="313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9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RCS</a:t>
                              </a:r>
                              <a:endParaRPr kumimoji="0" lang="en-US" altLang="zh-CN" sz="18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71" name="Rectangle 15">
                              <a:extLst>
                                <a:ext uri="{FF2B5EF4-FFF2-40B4-BE49-F238E27FC236}">
                                  <a16:creationId xmlns:a16="http://schemas.microsoft.com/office/drawing/2014/main" id="{0C52BABC-C19B-4542-8B6B-8BE0849BDF91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678" y="6817"/>
                              <a:ext cx="1081" cy="469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10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  Stocks</a:t>
                              </a:r>
                              <a:endParaRPr kumimoji="0" lang="en-US" altLang="zh-CN" sz="18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72" name="Rectangle 14">
                              <a:extLst>
                                <a:ext uri="{FF2B5EF4-FFF2-40B4-BE49-F238E27FC236}">
                                  <a16:creationId xmlns:a16="http://schemas.microsoft.com/office/drawing/2014/main" id="{13A4DD96-880C-49E7-9D54-95B581E1CCFB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382" y="7440"/>
                              <a:ext cx="721" cy="313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9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RCAD</a:t>
                              </a:r>
                              <a:endParaRPr kumimoji="0" lang="en-US" altLang="zh-CN" sz="18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73" name="Rectangle 13">
                              <a:extLst>
                                <a:ext uri="{FF2B5EF4-FFF2-40B4-BE49-F238E27FC236}">
                                  <a16:creationId xmlns:a16="http://schemas.microsoft.com/office/drawing/2014/main" id="{0C746419-1CB7-4456-A79B-DA137E8AAE6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662" y="7875"/>
                              <a:ext cx="1081" cy="469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12700" tIns="12700" rIns="12700" bIns="1270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1000" b="0" i="0" u="none" strike="noStrike" cap="none" normalizeH="0" baseline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  Dikes</a:t>
                              </a:r>
                              <a:endParaRPr kumimoji="0" lang="en-US" altLang="zh-CN" sz="18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8" name="Rectangle 11">
                            <a:extLst>
                              <a:ext uri="{FF2B5EF4-FFF2-40B4-BE49-F238E27FC236}">
                                <a16:creationId xmlns:a16="http://schemas.microsoft.com/office/drawing/2014/main" id="{5D35931C-36E6-4D27-A800-185A3B1FFAB4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662" y="8924"/>
                            <a:ext cx="1081" cy="469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vert="horz" wrap="square" lIns="12700" tIns="12700" rIns="12700" bIns="1270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en-US" altLang="zh-CN" sz="900" b="0" i="0" u="none" strike="noStrike" cap="none" normalizeH="0" baseline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a:t>RCIB</a:t>
                            </a:r>
                            <a:endParaRPr kumimoji="0" lang="en-US" altLang="zh-CN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3" name="Rectangle 8">
                        <a:extLst>
                          <a:ext uri="{FF2B5EF4-FFF2-40B4-BE49-F238E27FC236}">
                            <a16:creationId xmlns:a16="http://schemas.microsoft.com/office/drawing/2014/main" id="{A7F92F6E-8AEF-4743-AE67-74D58F8DA48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42" y="10064"/>
                        <a:ext cx="901" cy="46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12700" tIns="12700" rIns="12700" bIns="1270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9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RCVP</a:t>
                        </a:r>
                        <a:endPara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20" name="Line 6">
                      <a:extLst>
                        <a:ext uri="{FF2B5EF4-FFF2-40B4-BE49-F238E27FC236}">
                          <a16:creationId xmlns:a16="http://schemas.microsoft.com/office/drawing/2014/main" id="{0C66878E-1872-4B0A-8ED5-4D32B826161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442" y="6040"/>
                      <a:ext cx="1" cy="156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sm" len="sm"/>
                      <a:tailEnd type="triangl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</p:grpSp>
      <p:sp>
        <p:nvSpPr>
          <p:cNvPr id="116" name="Rectangle 156">
            <a:extLst>
              <a:ext uri="{FF2B5EF4-FFF2-40B4-BE49-F238E27FC236}">
                <a16:creationId xmlns:a16="http://schemas.microsoft.com/office/drawing/2014/main" id="{5E9BECE5-33CA-4834-90C0-DC87D49EB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E4E9DCB1-4AE2-4FE9-BB67-E1CE77B452B6}"/>
              </a:ext>
            </a:extLst>
          </p:cNvPr>
          <p:cNvSpPr txBox="1"/>
          <p:nvPr/>
        </p:nvSpPr>
        <p:spPr>
          <a:xfrm>
            <a:off x="570538" y="2188827"/>
            <a:ext cx="4561106" cy="2346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给定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zh-CN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个初始节点的两组合适概率值（或可信度值），计算顶层节点 </a:t>
            </a:r>
            <a:r>
              <a:rPr lang="en-US" altLang="zh-CN" sz="20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FRE</a:t>
            </a:r>
            <a:r>
              <a:rPr lang="zh-CN" altLang="zh-CN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的后验几率和概率值。两组不同的值，使得需要选择公式（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zh-CN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）（或公式（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zh-CN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））中的第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式或第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式。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51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背景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2407"/>
                <a:ext cx="10873154" cy="5588048"/>
              </a:xfrm>
            </p:spPr>
            <p:txBody>
              <a:bodyPr>
                <a:normAutofit fontScale="70000" lnSpcReduction="20000"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sz="31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概率</a:t>
                </a:r>
                <a:r>
                  <a:rPr lang="zh-CN" altLang="en-US" sz="31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指的是</a:t>
                </a:r>
                <a:r>
                  <a:rPr lang="zh-CN" altLang="en-US" sz="31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可重复</a:t>
                </a:r>
                <a:r>
                  <a:rPr lang="zh-CN" altLang="en-US" sz="31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事件，而</a:t>
                </a:r>
                <a:r>
                  <a:rPr lang="zh-CN" altLang="en-US" sz="31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似然性</a:t>
                </a:r>
                <a:r>
                  <a:rPr lang="zh-CN" altLang="en-US" sz="31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指的是我们对非重复事件的</a:t>
                </a:r>
                <a:r>
                  <a:rPr lang="zh-CN" altLang="en-US" sz="31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信任度</a:t>
                </a:r>
                <a:r>
                  <a:rPr lang="zh-CN" altLang="en-US" sz="31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。因为专家系统是人类专家的模型，所以 </a:t>
                </a:r>
                <a:r>
                  <a:rPr lang="en-US" altLang="zh-CN" sz="3100" b="1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31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31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H|</a:t>
                </a:r>
                <a:r>
                  <a:rPr lang="en-US" altLang="zh-CN" sz="31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31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31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通常是指：</a:t>
                </a:r>
                <a:r>
                  <a:rPr lang="zh-CN" altLang="en-US" sz="31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在某一证据</a:t>
                </a:r>
                <a:r>
                  <a:rPr lang="en-US" altLang="zh-CN" sz="31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en-US" sz="31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存在的条件下，专家对某一假设</a:t>
                </a:r>
                <a:r>
                  <a:rPr lang="en-US" altLang="zh-CN" sz="31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lang="zh-CN" altLang="en-US" sz="31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为真的信任度</a:t>
                </a:r>
                <a:r>
                  <a:rPr lang="zh-CN" altLang="en-US" sz="31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。如果被讨论的事件是可重复的，那么</a:t>
                </a:r>
                <a:r>
                  <a:rPr lang="en-US" altLang="zh-CN" sz="3100" b="1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31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31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H|</a:t>
                </a:r>
                <a:r>
                  <a:rPr lang="en-US" altLang="zh-CN" sz="31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31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31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自然就是概率。</a:t>
                </a:r>
                <a:endParaRPr lang="en-US" altLang="zh-CN" sz="31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sz="31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一种表达这种似然性的方式，是使用赌博中的几率（</a:t>
                </a:r>
                <a:r>
                  <a:rPr lang="en-US" altLang="zh-CN" sz="31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odds</a:t>
                </a:r>
                <a:r>
                  <a:rPr lang="zh-CN" altLang="en-US" sz="31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）。给定某证据</a:t>
                </a:r>
                <a:r>
                  <a:rPr lang="en-US" altLang="zh-CN" sz="31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sz="31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31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31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相对于</a:t>
                </a:r>
                <a:r>
                  <a:rPr lang="en-US" altLang="zh-CN" sz="31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31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的可能性是</a:t>
                </a:r>
                <a:endParaRPr lang="en-US" altLang="zh-CN" sz="31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310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𝑜𝑑𝑑𝑠</m:t>
                      </m:r>
                      <m:r>
                        <a:rPr lang="en-US" altLang="zh-CN" sz="310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31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1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altLang="zh-CN" sz="31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31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31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31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sz="31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31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altLang="zh-CN" sz="31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31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31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31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sz="31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31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zh-CN" sz="3100" b="1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3100" b="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3100" b="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=¬​</m:t>
                    </m:r>
                    <m:r>
                      <a:rPr lang="en-US" altLang="zh-CN" sz="3100" b="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zh-CN" sz="3100" b="1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，则有</a:t>
                </a:r>
                <a:endParaRPr lang="en-US" altLang="zh-CN" sz="31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3100" b="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𝑜𝑑𝑑𝑠</m:t>
                      </m:r>
                      <m:r>
                        <a:rPr lang="en-US" altLang="zh-CN" sz="3100" b="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31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100" b="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altLang="zh-CN" sz="3100" b="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3100" b="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3100" b="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3100" b="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sz="3100" b="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3100" b="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altLang="zh-CN" sz="3100" b="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(¬</m:t>
                          </m:r>
                          <m:r>
                            <a:rPr lang="en-US" altLang="zh-CN" sz="3100" b="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3100" b="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3100" b="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sz="3100" b="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3100" b="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31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100" b="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altLang="zh-CN" sz="3100" b="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3100" b="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3100" b="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3100" b="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sz="3100" b="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3100" b="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3100" b="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altLang="zh-CN" sz="3100" b="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altLang="zh-CN" sz="3100" b="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3100" b="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3100" b="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3100" b="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sz="3100" b="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310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zh-CN" sz="3100" b="1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3100" b="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sz="3100" b="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3100" b="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sz="3100" b="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3100" b="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r>
                      <a:rPr lang="en-US" altLang="zh-CN" sz="3100" b="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</m:t>
                    </m:r>
                    <m:r>
                      <a:rPr lang="en-US" altLang="zh-CN" sz="3100" b="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  <m:r>
                      <a:rPr lang="en-US" altLang="zh-CN" sz="3100" b="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3100" b="1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，则又有</a:t>
                </a:r>
                <a:endParaRPr lang="en-US" altLang="zh-CN" sz="31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zh-CN" sz="3400" b="1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400" b="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𝑜𝑑𝑑𝑠</m:t>
                    </m:r>
                    <m:r>
                      <a:rPr lang="en-US" altLang="zh-CN" sz="3400" b="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zh-CN" altLang="zh-CN" sz="3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400" b="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num>
                      <m:den>
                        <m:r>
                          <a:rPr lang="en-US" altLang="zh-CN" sz="3400" b="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1−</m:t>
                        </m:r>
                        <m:r>
                          <a:rPr lang="en-US" altLang="zh-CN" sz="3400" b="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den>
                    </m:f>
                    <m:r>
                      <a:rPr lang="en-US" altLang="zh-CN" sz="34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,  </m:t>
                    </m:r>
                    <m:r>
                      <a:rPr lang="en-US" altLang="zh-CN" sz="3400" b="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sz="3400" b="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zh-CN" altLang="zh-CN" sz="3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400" b="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𝑜𝑑𝑑𝑠</m:t>
                        </m:r>
                      </m:num>
                      <m:den>
                        <m:r>
                          <a:rPr lang="en-US" altLang="zh-CN" sz="3400" b="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1+</m:t>
                        </m:r>
                        <m:r>
                          <a:rPr lang="en-US" altLang="zh-CN" sz="3400" b="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𝑜𝑑𝑑𝑠</m:t>
                        </m:r>
                      </m:den>
                    </m:f>
                  </m:oMath>
                </a14:m>
                <a:endParaRPr lang="zh-CN" altLang="zh-CN" sz="3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2407"/>
                <a:ext cx="10873154" cy="5588048"/>
              </a:xfrm>
              <a:blipFill>
                <a:blip r:embed="rId3"/>
                <a:stretch>
                  <a:fillRect l="-729" r="-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94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背景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2475" y="1572407"/>
                <a:ext cx="11389556" cy="4983138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zh-CN" altLang="en-US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用赌博中几率来说，如果把</a:t>
                </a:r>
                <a:r>
                  <a:rPr lang="en-US" altLang="zh-CN" sz="2400" b="1" i="1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b="1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解释为赢</a:t>
                </a:r>
                <a:r>
                  <a:rPr lang="zh-CN" altLang="en-US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的可能性，那么</a:t>
                </a:r>
                <a:r>
                  <a:rPr lang="en-US" altLang="zh-CN" sz="2400" b="1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－</a:t>
                </a:r>
                <a:r>
                  <a:rPr lang="en-US" altLang="zh-CN" sz="2400" b="1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b="1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则应被解释为输</a:t>
                </a:r>
                <a:r>
                  <a:rPr lang="zh-CN" altLang="en-US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的可能性。于是我们有：</a:t>
                </a:r>
                <a:endParaRPr lang="en-US" altLang="zh-CN" sz="2400" b="1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𝑜</m:t>
                      </m:r>
                      <m:r>
                        <a:rPr lang="en-US" altLang="zh-CN" sz="240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𝑑𝑑𝑠</m:t>
                      </m:r>
                      <m:r>
                        <a:rPr lang="en-US" altLang="zh-CN" sz="240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zh-CN" sz="24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赢</m:t>
                          </m:r>
                        </m:num>
                        <m:den>
                          <m:r>
                            <a:rPr lang="zh-CN" altLang="zh-CN" sz="24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输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342900" lvl="0" indent="-342900" algn="just">
                  <a:lnSpc>
                    <a:spcPct val="125000"/>
                  </a:lnSpc>
                  <a:spcBef>
                    <a:spcPts val="0"/>
                  </a:spcBef>
                  <a:buSzPts val="1050"/>
                  <a:buFont typeface="Wingdings" panose="05000000000000000000" pitchFamily="2" charset="2"/>
                  <a:buChar char=""/>
                  <a:tabLst>
                    <a:tab pos="533400" algn="l"/>
                  </a:tabLst>
                </a:pP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几率函数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odds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（简记为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</a:t>
                </a: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）与概率函数显然有如下关系：</a:t>
                </a:r>
                <a:r>
                  <a:rPr lang="zh-CN" altLang="zh-CN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当概率取值</a:t>
                </a:r>
                <a:r>
                  <a:rPr lang="en-US" altLang="zh-CN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 </a:t>
                </a:r>
                <a:r>
                  <a:rPr lang="en-US" altLang="zh-CN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</a:t>
                </a:r>
                <a:r>
                  <a:rPr lang="en-US" altLang="zh-CN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1</a:t>
                </a:r>
                <a:r>
                  <a:rPr lang="zh-CN" altLang="zh-CN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时，必有几率函数取值</a:t>
                </a:r>
                <a:r>
                  <a:rPr lang="en-US" altLang="zh-CN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  </a:t>
                </a:r>
                <a:r>
                  <a:rPr lang="en-US" altLang="zh-CN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</a:t>
                </a:r>
                <a:r>
                  <a:rPr lang="en-US" altLang="zh-CN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</a:t>
                </a:r>
                <a:r>
                  <a:rPr lang="en-US" altLang="zh-CN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342900" lvl="0" indent="-342900" algn="just">
                  <a:lnSpc>
                    <a:spcPct val="125000"/>
                  </a:lnSpc>
                  <a:spcBef>
                    <a:spcPts val="600"/>
                  </a:spcBef>
                  <a:buSzPts val="1050"/>
                  <a:buFont typeface="Wingdings" panose="05000000000000000000" pitchFamily="2" charset="2"/>
                  <a:buChar char=""/>
                  <a:tabLst>
                    <a:tab pos="533400" algn="l"/>
                  </a:tabLst>
                </a:pPr>
                <a:endParaRPr lang="en-US" altLang="zh-CN" sz="2400" b="1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25000"/>
                  </a:lnSpc>
                  <a:spcBef>
                    <a:spcPts val="600"/>
                  </a:spcBef>
                  <a:buSzPts val="1050"/>
                  <a:buFont typeface="Wingdings" panose="05000000000000000000" pitchFamily="2" charset="2"/>
                  <a:buChar char=""/>
                  <a:tabLst>
                    <a:tab pos="533400" algn="l"/>
                  </a:tabLst>
                </a:pPr>
                <a:r>
                  <a:rPr lang="en-US" altLang="zh-CN" sz="2400" b="1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PROSPECTOR</a:t>
                </a:r>
                <a:r>
                  <a:rPr lang="zh-CN" altLang="en-US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是国际上著名的一个用于勘察固体矿的专家系统，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1982</a:t>
                </a:r>
                <a:r>
                  <a:rPr lang="zh-CN" altLang="en-US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年美国地质调查资源分析局利用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PROSPECTOR</a:t>
                </a:r>
                <a:r>
                  <a:rPr lang="zh-CN" altLang="en-US" sz="2400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预测了华盛顿州一个勘探地段的钼矿位置，随后的实际钻井证明了其预测的正确性。</a:t>
                </a:r>
                <a:endParaRPr lang="en-US" altLang="zh-CN" sz="24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</a:pPr>
                <a:endParaRPr lang="zh-CN" altLang="zh-CN" sz="3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475" y="1572407"/>
                <a:ext cx="11389556" cy="4983138"/>
              </a:xfrm>
              <a:blipFill>
                <a:blip r:embed="rId3"/>
                <a:stretch>
                  <a:fillRect l="-749" r="-3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28FC8F1-BEB0-4F92-80C0-4486CE875982}"/>
                  </a:ext>
                </a:extLst>
              </p:cNvPr>
              <p:cNvSpPr txBox="1"/>
              <p:nvPr/>
            </p:nvSpPr>
            <p:spPr>
              <a:xfrm>
                <a:off x="5268350" y="3704778"/>
                <a:ext cx="1526345" cy="6090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𝑜𝑑𝑑𝑠</m:t>
                      </m:r>
                      <m:r>
                        <a:rPr lang="en-US" altLang="zh-CN" sz="1800" b="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zh-CN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</m:num>
                        <m:den>
                          <m:r>
                            <a:rPr lang="en-US" altLang="zh-CN" sz="1800" b="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1−</m:t>
                          </m:r>
                          <m:r>
                            <a:rPr lang="en-US" altLang="zh-CN" sz="1800" b="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28FC8F1-BEB0-4F92-80C0-4486CE875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350" y="3704778"/>
                <a:ext cx="1526345" cy="6090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63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背景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75" y="1572407"/>
            <a:ext cx="11389556" cy="4983138"/>
          </a:xfrm>
        </p:spPr>
        <p:txBody>
          <a:bodyPr>
            <a:normAutofit/>
          </a:bodyPr>
          <a:lstStyle/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基于贝叶斯理论的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PROSPECTOR</a:t>
            </a:r>
            <a:r>
              <a:rPr lang="zh-CN" altLang="en-US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采用</a:t>
            </a:r>
            <a:r>
              <a:rPr lang="zh-CN" altLang="en-US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规则</a:t>
            </a:r>
            <a:r>
              <a:rPr lang="zh-CN" altLang="en-US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表达领域知识，每条规则有</a:t>
            </a:r>
            <a:r>
              <a:rPr lang="zh-CN" altLang="en-US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两个规则强度</a:t>
            </a:r>
            <a:r>
              <a:rPr lang="zh-CN" altLang="en-US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</a:t>
            </a:r>
            <a:r>
              <a:rPr lang="zh-CN" altLang="en-US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LN.  </a:t>
            </a:r>
            <a:r>
              <a:rPr lang="zh-CN" altLang="en-US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当领域专家和知识工程师在抽取规则时，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</a:t>
            </a:r>
            <a:r>
              <a:rPr lang="zh-CN" altLang="en-US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LN</a:t>
            </a:r>
            <a:r>
              <a:rPr lang="zh-CN" altLang="en-US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是由领域专家给出的，且有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LS, 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LN≥0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. </a:t>
            </a:r>
            <a:r>
              <a:rPr lang="zh-CN" altLang="en-US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一条规则，可表成如下形式：</a:t>
            </a:r>
            <a:endParaRPr lang="en-US" altLang="zh-CN" sz="2400" b="1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Bef>
                <a:spcPts val="600"/>
              </a:spcBef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Bef>
                <a:spcPts val="600"/>
              </a:spcBef>
            </a:pPr>
            <a:endParaRPr lang="en-US" altLang="zh-CN" sz="2400" b="1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方框表示节点，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表示规则前提，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en-US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表示规则后件或结论，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</a:t>
            </a:r>
            <a:r>
              <a:rPr lang="zh-CN" altLang="en-US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是规则的</a:t>
            </a:r>
            <a:r>
              <a:rPr lang="zh-CN" altLang="en-US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充分性度量</a:t>
            </a:r>
            <a:r>
              <a:rPr lang="zh-CN" altLang="en-US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LN</a:t>
            </a:r>
            <a:r>
              <a:rPr lang="zh-CN" altLang="en-US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是规则的</a:t>
            </a:r>
            <a:r>
              <a:rPr lang="zh-CN" altLang="en-US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必要性度量</a:t>
            </a:r>
            <a:r>
              <a:rPr lang="zh-CN" altLang="en-US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除初始节点（或曰叶节点）外，每个节点都有一个先验概率，记为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P(H)</a:t>
            </a:r>
            <a:r>
              <a:rPr lang="zh-CN" altLang="en-US" sz="24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，用图表达如下：</a:t>
            </a:r>
            <a:endParaRPr lang="zh-CN" altLang="zh-CN" sz="2400" b="1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endParaRPr lang="zh-CN" altLang="zh-CN" sz="31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825C1F-F56E-425E-B960-A18388975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971" y="3056594"/>
            <a:ext cx="4137294" cy="10073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24D2284-6CD3-463D-A25E-1FFF1D270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644" y="5598970"/>
            <a:ext cx="1408747" cy="112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7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4400" b="1" dirty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背景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75" y="1572407"/>
            <a:ext cx="11389556" cy="4983138"/>
          </a:xfrm>
        </p:spPr>
        <p:txBody>
          <a:bodyPr>
            <a:normAutofit/>
          </a:bodyPr>
          <a:lstStyle/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PROSPECTOR</a:t>
            </a:r>
            <a:r>
              <a:rPr lang="zh-CN" altLang="en-US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不确定性</a:t>
            </a:r>
            <a:r>
              <a:rPr lang="zh-CN" altLang="en-US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推理过程，就是根据证据的概率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P(E)</a:t>
            </a:r>
            <a:r>
              <a:rPr lang="zh-CN" altLang="en-US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b="1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E|S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，利用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</a:t>
            </a:r>
            <a:r>
              <a:rPr lang="zh-CN" altLang="en-US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LN</a:t>
            </a:r>
            <a:r>
              <a:rPr lang="zh-CN" altLang="en-US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把结论</a:t>
            </a:r>
            <a:r>
              <a:rPr lang="en-US" altLang="zh-CN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en-US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的先验概率</a:t>
            </a:r>
            <a:r>
              <a:rPr lang="en-US" altLang="zh-CN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P(H)</a:t>
            </a:r>
            <a:r>
              <a:rPr lang="zh-CN" altLang="en-US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更新为后验概率</a:t>
            </a:r>
            <a:r>
              <a:rPr lang="en-US" altLang="zh-CN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</a:t>
            </a:r>
            <a:r>
              <a:rPr lang="en-US" altLang="zh-CN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H|E</a:t>
            </a:r>
            <a:r>
              <a:rPr lang="en-US" altLang="zh-CN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的过程</a:t>
            </a:r>
            <a:r>
              <a:rPr lang="zh-CN" altLang="en-US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。实现从叶节点到假说节点的逐步不确定性推理，称之为概率传播。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Bef>
                <a:spcPts val="600"/>
              </a:spcBef>
            </a:pPr>
            <a:endParaRPr lang="en-US" altLang="zh-CN" sz="2400" b="1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endParaRPr lang="zh-CN" altLang="zh-CN" sz="31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89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5011</TotalTime>
  <Words>7135</Words>
  <Application>Microsoft Office PowerPoint</Application>
  <PresentationFormat>宽屏</PresentationFormat>
  <Paragraphs>733</Paragraphs>
  <Slides>50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0" baseType="lpstr">
      <vt:lpstr>等线</vt:lpstr>
      <vt:lpstr>等线 Light</vt:lpstr>
      <vt:lpstr>黑体</vt:lpstr>
      <vt:lpstr>宋体</vt:lpstr>
      <vt:lpstr>微软雅黑</vt:lpstr>
      <vt:lpstr>Arial</vt:lpstr>
      <vt:lpstr>Cambria Math</vt:lpstr>
      <vt:lpstr>Times New Roman</vt:lpstr>
      <vt:lpstr>Wingdings</vt:lpstr>
      <vt:lpstr>Office 主题​​</vt:lpstr>
      <vt:lpstr>知识工程</vt:lpstr>
      <vt:lpstr>PowerPoint 演示文稿</vt:lpstr>
      <vt:lpstr>第 5 章  主观贝叶斯</vt:lpstr>
      <vt:lpstr>1.背景</vt:lpstr>
      <vt:lpstr>1.背景</vt:lpstr>
      <vt:lpstr>1.背景</vt:lpstr>
      <vt:lpstr>1.背景</vt:lpstr>
      <vt:lpstr>1.背景</vt:lpstr>
      <vt:lpstr>1.背景</vt:lpstr>
      <vt:lpstr>2.确定性证据的不确定性处理</vt:lpstr>
      <vt:lpstr>2.确定性证据的不确定性处理</vt:lpstr>
      <vt:lpstr>2.确定性证据的不确定性处理</vt:lpstr>
      <vt:lpstr>2.确定性证据的不确定性处理</vt:lpstr>
      <vt:lpstr>2.确定性证据的不确定性处理</vt:lpstr>
      <vt:lpstr>2.确定性证据的不确定性处理</vt:lpstr>
      <vt:lpstr>2.确定性证据的不确定性处理</vt:lpstr>
      <vt:lpstr>2.确定性证据的不确定性处理</vt:lpstr>
      <vt:lpstr>2.确定性证据的不确定性处理</vt:lpstr>
      <vt:lpstr>2.确定性证据的不确定性处理</vt:lpstr>
      <vt:lpstr>2.确定性证据的不确定性处理</vt:lpstr>
      <vt:lpstr>2.确定性证据的不确定性处理</vt:lpstr>
      <vt:lpstr>2.确定性证据的不确定性处理</vt:lpstr>
      <vt:lpstr>2.确定性证据的不确定性处理</vt:lpstr>
      <vt:lpstr>3.不确定性证据的不确定性处理</vt:lpstr>
      <vt:lpstr>3.不确定性证据的不确定性处理</vt:lpstr>
      <vt:lpstr>3.不确定性证据的不确定性处理</vt:lpstr>
      <vt:lpstr>3.不确定性证据的不确定性处理</vt:lpstr>
      <vt:lpstr>3.不确定性证据的不确定性处理</vt:lpstr>
      <vt:lpstr>3.不确定性证据的不确定性处理</vt:lpstr>
      <vt:lpstr>3.不确定性证据的不确定性处理</vt:lpstr>
      <vt:lpstr>3.不确定性证据的不确定性处理</vt:lpstr>
      <vt:lpstr>3.不确定性证据的不确定性处理</vt:lpstr>
      <vt:lpstr>3.不确定性证据的不确定性处理</vt:lpstr>
      <vt:lpstr>3.不确定性证据的不确定性处理</vt:lpstr>
      <vt:lpstr>3.不确定性证据的不确定性处理</vt:lpstr>
      <vt:lpstr>3.不确定性证据的不确定性处理</vt:lpstr>
      <vt:lpstr>3.不确定性证据的不确定性处理</vt:lpstr>
      <vt:lpstr>3.不确定性证据的不确定性处理</vt:lpstr>
      <vt:lpstr>3.不确定性证据的不确定性处理</vt:lpstr>
      <vt:lpstr>3.不确定性证据的不确定性处理</vt:lpstr>
      <vt:lpstr>3.不确定性证据的不确定性处理</vt:lpstr>
      <vt:lpstr>3.不确定性证据的不确定性处理</vt:lpstr>
      <vt:lpstr>3.不确定性证据的不确定性处理</vt:lpstr>
      <vt:lpstr>3.不确定性证据的不确定性处理</vt:lpstr>
      <vt:lpstr>3.不确定性证据的不确定性处理</vt:lpstr>
      <vt:lpstr>3.不确定性证据的不确定性处理</vt:lpstr>
      <vt:lpstr>3.不确定性证据的不确定性处理</vt:lpstr>
      <vt:lpstr>4.讨  论</vt:lpstr>
      <vt:lpstr>4.讨  论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知识工程</dc:title>
  <dc:creator>Xueyan Liu</dc:creator>
  <cp:lastModifiedBy>yang bo</cp:lastModifiedBy>
  <cp:revision>249</cp:revision>
  <dcterms:created xsi:type="dcterms:W3CDTF">2025-02-24T03:24:53Z</dcterms:created>
  <dcterms:modified xsi:type="dcterms:W3CDTF">2025-04-07T13:22:16Z</dcterms:modified>
</cp:coreProperties>
</file>