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8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310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311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7B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1" autoAdjust="0"/>
  </p:normalViewPr>
  <p:slideViewPr>
    <p:cSldViewPr snapToGrid="0">
      <p:cViewPr varScale="1">
        <p:scale>
          <a:sx n="77" d="100"/>
          <a:sy n="77" d="100"/>
        </p:scale>
        <p:origin x="41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CAAB3-21D2-41D9-815D-2E6AD0C3B5A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3F23-DACD-4051-BEE6-C451F5278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6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0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3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86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76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-1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CF(H , E)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+1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80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58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9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基于以上分析，美国政府决定不再推荐</a:t>
            </a:r>
            <a:r>
              <a:rPr lang="en-US" altLang="zh-CN" dirty="0"/>
              <a:t>40</a:t>
            </a:r>
            <a:r>
              <a:rPr lang="zh-CN" altLang="en-US" dirty="0"/>
              <a:t>岁妇女进行每年一次的乳腺</a:t>
            </a:r>
            <a:r>
              <a:rPr lang="en-US" altLang="zh-CN" dirty="0"/>
              <a:t>X</a:t>
            </a:r>
            <a:r>
              <a:rPr lang="zh-CN" altLang="en-US" dirty="0"/>
              <a:t>射线检查，以避免给她们带来毫无必要的心理恐惧和压力，这些心理作用反而会导致十分有害的结果。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19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模糊逻辑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98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03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36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90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4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05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8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27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35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1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7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80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55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6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2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b="1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H|E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不同时为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</a:t>
            </a:r>
          </a:p>
          <a:p>
            <a:r>
              <a:rPr lang="zh-CN" altLang="en-US" dirty="0"/>
              <a:t>因果关系：概率论中，若</a:t>
            </a:r>
            <a:r>
              <a:rPr lang="en-US" altLang="zh-CN" dirty="0"/>
              <a:t>E</a:t>
            </a:r>
            <a:r>
              <a:rPr lang="zh-CN" altLang="en-US" dirty="0"/>
              <a:t>对</a:t>
            </a:r>
            <a:r>
              <a:rPr lang="en-US" altLang="zh-CN" dirty="0"/>
              <a:t>H</a:t>
            </a:r>
            <a:r>
              <a:rPr lang="zh-CN" altLang="en-US" dirty="0"/>
              <a:t>存在因果关系，</a:t>
            </a:r>
            <a:r>
              <a:rPr lang="zh-CN" altLang="en-US" b="0" dirty="0"/>
              <a:t>则对</a:t>
            </a:r>
            <a:r>
              <a:rPr lang="en-US" altLang="zh-CN" b="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H</a:t>
            </a:r>
            <a:r>
              <a:rPr lang="zh-CN" altLang="en-US" b="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也有因果关系。但是，事实上，证据对假设支持，不一定对非假设也支持。所以不能直接用因果。</a:t>
            </a:r>
            <a:endParaRPr lang="en-US" altLang="zh-CN" b="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8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4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8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0BC6-6E14-4B10-BDD4-A8D9A5784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03E1E6-90AF-4C0D-8513-B95F2CE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DDF40-2B48-40F7-974E-085D40D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36CCA-BBA1-442A-858D-2EB37E54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87D12-5C00-4A58-8ACC-6D758611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5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84C53-DCDE-47DC-A292-12C2F6F4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98664-6D3C-4C8E-A6A3-BE36C9D4B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4A5B9-785B-4E30-B71B-1671C25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4C4EC-AAD4-4082-902E-6FBD1104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E5499-6398-4165-A53B-924E4A87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0F2CF-23D4-42EE-B827-E9896E6A3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F759C-EFAE-4512-937E-4D0B886F0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66868-4FD1-4CAB-A158-81D510A2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09598-B395-4680-9894-25853565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F94DB-D352-4A55-B22D-F89910CA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3A70-4B02-4049-B3D9-8CCCD9EE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1F512-ABA6-41CE-82C1-6406048A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AC418-3DFE-4E46-AB58-07A5279D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85886-98BB-4FA0-AD1C-6F175FC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1A50D-17E2-4448-BA3D-E2478FD1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6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C53FB-03D3-4DB7-B434-B64F312B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A719C-8D1E-4CB7-A78A-36BF8951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B7B2-780E-4E93-8C03-5B7D3A0D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98192-311F-4697-B99E-636F219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20F80-5BCD-40FE-8532-A9F1C8FE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DE1BD-E6ED-42A6-AF05-B91B43CE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AF189-B866-4FD8-87AA-07A21DE6E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D47B7-B3F7-464B-810F-C9C8533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C1861-E1A9-473B-82C6-EAA0FFB9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8F279-CB6B-4954-B759-954E8859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608DB-CCC2-475B-B33C-27F08CCA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155B5-8CA2-427B-A5E8-02D41383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572B4-11F0-42EA-A68C-5E9EAB08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959E3-FD40-40A5-A90E-5FE5C30E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87EA3B-5604-4E99-9925-13BE97FC4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52A043-8E3A-423E-A499-6C198B2BF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A40457-9091-47D0-93E4-F2F1C3D2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A5B671-0DDE-41F2-8DDE-D2E32BE8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0827E-3CA3-48F6-85F5-0A4B0833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5D68B-B087-42E9-8D58-FA7A1D0E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F8AC57-1C97-4D52-AAE8-F4AA96EF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A98E62-58AC-48CC-A0CF-95F1DC10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C1686-3752-4FC9-925C-7E6783F3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9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DEB71-7EA7-4459-B081-877B9050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5159F-9656-4B51-8A0C-A66734C2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116F0-A1FC-4347-951C-56104278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4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D7E6-912E-49B6-B96D-E37FC9D6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D9AEC-823C-484E-8CD4-01E710E5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99107-1A52-4AF6-908A-4587E19DF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93B23-45C3-4554-BB60-E2C6449D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C90B2-A14A-41E8-B383-BF7357E7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AB311-3630-458F-A7C3-2DD6571A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89D6-6F1F-4212-AF5F-C4FD1198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0C2DF1-E5F8-47CB-A4C0-3903E7F91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6E8AD-941F-4573-853E-4AC00EEE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F0817-5B9F-4EF4-A4F1-A10BF6B1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C922D-94E5-459A-912C-B6DC0A8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9B7C7-44D5-4AE7-89D9-AEDA1236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462A0-547C-4DBA-BC47-FA3C8F55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71E9B-14B7-44AA-9692-3CE9E9D1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2EA97-256B-42A6-A5C0-086589375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C8AB-948C-4D7D-8EC3-ECCFA14B3C5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F3626-1F38-481C-9B05-095204B85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0369B-7E10-4009-93F4-D8C219689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F03-567A-4CAB-ADA0-9E714ECE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B27F0-20DA-4033-8E55-1D69FD522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知识工程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8EC22-16DD-4AB9-91B7-6C11D27C5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23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9755" cy="466725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内科专家不同意式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(4.3)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说明数字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0.7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0.3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信任的似然性度量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，而不是</a:t>
            </a: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信任的概率值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这个基本问题是：</a:t>
            </a:r>
            <a:r>
              <a:rPr lang="en-US" altLang="zh-CN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b="1" kern="1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蕴涵了</a:t>
            </a:r>
            <a:r>
              <a:rPr lang="en-US" altLang="zh-CN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之间的原因和结果关系，但</a:t>
            </a:r>
            <a:r>
              <a:rPr lang="en-US" altLang="zh-CN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之间也许没有或者不一定有原因与结果关系。</a:t>
            </a:r>
            <a:endParaRPr lang="en-US" altLang="zh-CN" b="1" kern="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但是，在概率论中：</a:t>
            </a:r>
            <a:r>
              <a:rPr lang="zh-CN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之间有原因和结果关系，</a:t>
            </a:r>
            <a:r>
              <a:rPr lang="zh-CN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H|E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 = 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H|E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是正确的，那么就蕴涵着：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之间也有原因和结果关系。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71FEF1-E63C-484E-B98E-5A5F246FEDAB}"/>
              </a:ext>
            </a:extLst>
          </p:cNvPr>
          <p:cNvSpPr txBox="1"/>
          <p:nvPr/>
        </p:nvSpPr>
        <p:spPr>
          <a:xfrm>
            <a:off x="3037270" y="5781760"/>
            <a:ext cx="5391953" cy="58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所以，在实际应用中概率论存在缺陷！</a:t>
            </a:r>
            <a:endParaRPr lang="zh-CN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9755" cy="466725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概率论的这些问题导致肖特里夫（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Shortliffe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年）研究表达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的其它方式。用于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MYCIN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的方法是以从卡纳普（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Carnap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年）的确认理论导出的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确定因子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为基础的。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zh-CN" altLang="zh-CN" sz="2000" b="1" kern="10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9755" cy="466725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确定因子（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Certain Factor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MYCIN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中，确认度最初被定义为确定因子，它是信任和不信任之间的差。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ctr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E) = MB(H, E)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MD(H, E)</a:t>
            </a: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是在证据</a:t>
            </a:r>
            <a:r>
              <a:rPr lang="en-US" altLang="zh-CN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前提下</a:t>
            </a:r>
            <a:r>
              <a:rPr lang="zh-CN" altLang="zh-CN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的确定因子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MB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是由于</a:t>
            </a: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之存在所引起的关于</a:t>
            </a: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信任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增长的度量，</a:t>
            </a: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是由于</a:t>
            </a: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之存在所引起的关于</a:t>
            </a: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不信任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增长的度量。</a:t>
            </a: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2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884"/>
                <a:ext cx="10649755" cy="5439333"/>
              </a:xfrm>
            </p:spPr>
            <p:txBody>
              <a:bodyPr>
                <a:normAutofit lnSpcReduction="10000"/>
              </a:bodyPr>
              <a:lstStyle/>
              <a:p>
                <a:pPr marL="0" lvl="1" indent="0" algn="ctr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:r>
                  <a:rPr lang="en-US" altLang="zh-CN" b="1" kern="100" dirty="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</a:rPr>
                  <a:t>CF(H , E) = MB(H , E)</a:t>
                </a:r>
                <a:r>
                  <a:rPr lang="zh-CN" altLang="zh-CN" b="1" kern="100" dirty="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b="1" kern="100" dirty="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</a:rPr>
                  <a:t>MD(H , E)</a:t>
                </a:r>
              </a:p>
              <a:p>
                <a:pPr marL="0" lvl="1" indent="0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:r>
                  <a:rPr lang="zh-CN" altLang="zh-CN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信任和不信任之度量通过</a:t>
                </a:r>
                <a:r>
                  <a:rPr lang="zh-CN" altLang="zh-CN" b="1" kern="100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</a:t>
                </a:r>
                <a:r>
                  <a:rPr lang="zh-CN" altLang="zh-CN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被定义的</a:t>
                </a:r>
                <a:endParaRPr lang="en-US" altLang="zh-CN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𝑀𝐵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𝑀𝐵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, 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        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[0,1]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</m:e>
                                        </m:func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), 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)]−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</m:e>
                                        </m:func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0]−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否则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(4.4)</a:t>
                </a:r>
              </a:p>
              <a:p>
                <a:pPr marL="0" lvl="1" indent="0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  <m:r>
                      <a:rPr lang="en-US" altLang="zh-CN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, 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       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[0,1]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</m:e>
                                        </m:func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), 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)]−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</m:e>
                                        </m:func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0]−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否则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en-US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(4.5)</a:t>
                </a:r>
              </a:p>
              <a:p>
                <a:pPr marL="0" lvl="1" indent="0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:endParaRPr lang="zh-CN" altLang="zh-CN" sz="18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:endPara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884"/>
                <a:ext cx="10649755" cy="5439333"/>
              </a:xfrm>
              <a:blipFill>
                <a:blip r:embed="rId3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BCBAD0-5038-4EE1-8A18-088C398A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649" y="2864907"/>
            <a:ext cx="2028929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分别写成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 [1, 0] 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 [1, 0] 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是为了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两个公式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之间具有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对称性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要想把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之公式变成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之公式，只须将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MB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之公式中的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换成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1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884"/>
            <a:ext cx="10649755" cy="515295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E81755-53A7-4EFA-ABF0-7D97B03B6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26494"/>
              </p:ext>
            </p:extLst>
          </p:nvPr>
        </p:nvGraphicFramePr>
        <p:xfrm>
          <a:off x="1159029" y="4524354"/>
          <a:ext cx="9611247" cy="187200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4554792">
                  <a:extLst>
                    <a:ext uri="{9D8B030D-6E8A-4147-A177-3AD203B41FA5}">
                      <a16:colId xmlns:a16="http://schemas.microsoft.com/office/drawing/2014/main" val="1798179775"/>
                    </a:ext>
                  </a:extLst>
                </a:gridCol>
                <a:gridCol w="5056455">
                  <a:extLst>
                    <a:ext uri="{9D8B030D-6E8A-4147-A177-3AD203B41FA5}">
                      <a16:colId xmlns:a16="http://schemas.microsoft.com/office/drawing/2014/main" val="131993059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MB , MD , CF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的取值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697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203200" algn="just">
                        <a:tabLst>
                          <a:tab pos="48006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假说肯定为真，即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H|E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= 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MB = 1 , MD = 0 , CF = 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08469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假说肯定为假，即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H|E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= 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MB = 0 , MD = 1 , CF = -1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03256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缺乏证据，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H|E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= P(H)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MB = 0, MD = 0 , CF = 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0297"/>
                  </a:ext>
                </a:extLst>
              </a:tr>
            </a:tbl>
          </a:graphicData>
        </a:graphic>
      </p:graphicFrame>
      <p:pic>
        <p:nvPicPr>
          <p:cNvPr id="46" name="图片 45">
            <a:extLst>
              <a:ext uri="{FF2B5EF4-FFF2-40B4-BE49-F238E27FC236}">
                <a16:creationId xmlns:a16="http://schemas.microsoft.com/office/drawing/2014/main" id="{A2FF1C90-CFBD-47EB-BD12-FC928F37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82" y="1510923"/>
            <a:ext cx="6153927" cy="2818705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347154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884"/>
            <a:ext cx="10649755" cy="515295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B4DAD6-4B65-4A10-9C42-C2E7B051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18" y="2272554"/>
            <a:ext cx="5943877" cy="372383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F27570F-74CD-4C8A-9B8B-3E8553C3E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2" y="3032611"/>
            <a:ext cx="5249499" cy="2404447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374031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E671F78-5F77-4604-B8FB-6C47BDD4EC4A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0" y="457200"/>
          <a:ext cx="1428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r:id="rId4" imgW="126890" imgH="241091" progId="Equation.3">
                  <p:embed/>
                </p:oleObj>
              </mc:Choice>
              <mc:Fallback>
                <p:oleObj r:id="rId4" imgW="126890" imgH="2410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0" y="457200"/>
                        <a:ext cx="142875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D09AB6F2-A016-4568-A075-C9727FE7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6" y="1675276"/>
            <a:ext cx="618868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4638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46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之间的关系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46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bmk="_Hlk42937153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1" i="0" u="none" strike="noStrike" cap="none" normalizeH="0" baseline="0" dirty="0" bmk="_Hlk42937153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</a:t>
            </a:r>
            <a:r>
              <a:rPr kumimoji="0" lang="zh-CN" altLang="en-US" sz="2400" b="1" i="0" u="none" strike="noStrike" cap="none" normalizeH="0" baseline="0" dirty="0" bmk="_Hlk42937153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满足互斥律，即：</a:t>
            </a:r>
            <a:endParaRPr kumimoji="0" lang="en-US" altLang="zh-CN" sz="2400" b="1" i="0" u="none" strike="noStrike" cap="none" normalizeH="0" baseline="0" dirty="0" bmk="_Hlk42937153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46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r>
              <a:rPr kumimoji="0" lang="zh-CN" altLang="en-US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MB[H, E] &gt; 0 </a:t>
            </a:r>
            <a:r>
              <a:rPr kumimoji="0" lang="zh-CN" altLang="en-US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时，必有</a:t>
            </a:r>
            <a:r>
              <a:rPr kumimoji="0" lang="en-US" altLang="zh-CN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MD[H, E] = 0 </a:t>
            </a:r>
            <a:r>
              <a:rPr kumimoji="0" lang="zh-CN" altLang="en-US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2746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r>
              <a:rPr kumimoji="0" lang="zh-CN" altLang="en-US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MD[H, E] &gt; 0 </a:t>
            </a:r>
            <a:r>
              <a:rPr kumimoji="0" lang="zh-CN" altLang="en-US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时，必有</a:t>
            </a:r>
            <a:r>
              <a:rPr kumimoji="0" lang="en-US" altLang="zh-CN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MB[H, E] = 0 </a:t>
            </a:r>
            <a:r>
              <a:rPr kumimoji="0" lang="zh-CN" altLang="en-US" sz="2400" b="0" i="0" u="none" strike="noStrike" cap="none" normalizeH="0" baseline="0" dirty="0" bmk="_Hlk42937153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bmk="_Hlk42937153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46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endParaRPr kumimoji="0" lang="en-US" altLang="zh-CN" sz="2400" b="1" i="0" u="none" strike="noStrike" cap="none" normalizeH="0" baseline="0" dirty="0" bmk="_Hlk42937153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r>
              <a:rPr kumimoji="0" lang="zh-CN" altLang="en-US" sz="2400" b="1" i="0" u="none" strike="noStrike" cap="none" normalizeH="0" baseline="0" dirty="0" bmk="_Hlk42937153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含义：同一个证据</a:t>
            </a:r>
            <a:r>
              <a:rPr kumimoji="0" lang="en-US" altLang="zh-CN" sz="2400" b="1" i="0" u="none" strike="noStrike" cap="none" normalizeH="0" baseline="0" dirty="0" bmk="_Hlk42937153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 bmk="_Hlk42937153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不可能同时既增长了对假设</a:t>
            </a:r>
            <a:r>
              <a:rPr kumimoji="0" lang="en-US" altLang="zh-CN" sz="2400" b="1" i="0" u="none" strike="noStrike" cap="none" normalizeH="0" baseline="0" dirty="0" bmk="_Hlk42937153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i="0" u="none" strike="noStrike" cap="none" normalizeH="0" baseline="0" dirty="0" bmk="_Hlk42937153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的信任，又增长了对假设</a:t>
            </a:r>
            <a:r>
              <a:rPr kumimoji="0" lang="en-US" altLang="zh-CN" sz="2400" b="1" i="0" u="none" strike="noStrike" cap="none" normalizeH="0" baseline="0" dirty="0" bmk="_Hlk42937153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i="0" u="none" strike="noStrike" cap="none" normalizeH="0" baseline="0" dirty="0" bmk="_Hlk42937153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的不信任。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746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0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81E8DEB-F488-4302-B1E6-272C6CAA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ED78F7B-EE1E-42E5-88D5-E052711B0DA1}"/>
              </a:ext>
            </a:extLst>
          </p:cNvPr>
          <p:cNvSpPr>
            <a:spLocks/>
          </p:cNvSpPr>
          <p:nvPr/>
        </p:nvSpPr>
        <p:spPr bwMode="auto">
          <a:xfrm>
            <a:off x="347266" y="2991505"/>
            <a:ext cx="169467" cy="874989"/>
          </a:xfrm>
          <a:prstGeom prst="leftBrace">
            <a:avLst>
              <a:gd name="adj1" fmla="val 45238"/>
              <a:gd name="adj2" fmla="val 50000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5DD67B-2CC6-42FE-9184-D6E2FFA17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952" y="2664270"/>
            <a:ext cx="5249499" cy="2404447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  <a:prstDash val="dashDot"/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BB8610C-F2C8-4F69-967D-6E5BEE2314A9}"/>
              </a:ext>
            </a:extLst>
          </p:cNvPr>
          <p:cNvSpPr txBox="1"/>
          <p:nvPr/>
        </p:nvSpPr>
        <p:spPr>
          <a:xfrm flipH="1">
            <a:off x="431999" y="6047122"/>
            <a:ext cx="272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如何证明？</a:t>
            </a:r>
          </a:p>
        </p:txBody>
      </p:sp>
    </p:spTree>
    <p:extLst>
      <p:ext uri="{BB962C8B-B14F-4D97-AF65-F5344CB8AC3E}">
        <p14:creationId xmlns:p14="http://schemas.microsoft.com/office/powerpoint/2010/main" val="88373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E671F78-5F77-4604-B8FB-6C47BDD4EC4A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0" y="457200"/>
          <a:ext cx="1428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r:id="rId4" imgW="126890" imgH="241091" progId="Equation.3">
                  <p:embed/>
                </p:oleObj>
              </mc:Choice>
              <mc:Fallback>
                <p:oleObj r:id="rId4" imgW="126890" imgH="241091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E671F78-5F77-4604-B8FB-6C47BDD4E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0" y="457200"/>
                        <a:ext cx="142875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5933E450-4ECF-48FA-886C-7638BA37DA19}"/>
              </a:ext>
            </a:extLst>
          </p:cNvPr>
          <p:cNvSpPr/>
          <p:nvPr/>
        </p:nvSpPr>
        <p:spPr>
          <a:xfrm>
            <a:off x="2914022" y="2934119"/>
            <a:ext cx="6380703" cy="2406577"/>
          </a:xfrm>
          <a:prstGeom prst="roundRect">
            <a:avLst>
              <a:gd name="adj" fmla="val 998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09AB6F2-A016-4568-A075-C9727FE74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780992"/>
                <a:ext cx="10355502" cy="3765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746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800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indent="0" algn="just">
                  <a:lnSpc>
                    <a:spcPct val="150000"/>
                  </a:lnSpc>
                  <a:tabLst>
                    <a:tab pos="48006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注意，由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MB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MD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之定义，有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, 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𝑴𝑫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由互斥律可导出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MB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MD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之间的关系：</a:t>
                </a:r>
              </a:p>
              <a:p>
                <a:pPr indent="274320" algn="just">
                  <a:tabLst>
                    <a:tab pos="48006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kern="100"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𝑀𝐵</m:t>
                      </m:r>
                      <m:r>
                        <a:rPr lang="en-US" altLang="zh-CN" sz="2400" b="0" i="1" kern="100"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lang="en-US" altLang="zh-CN" sz="2400" b="0" i="1" kern="100"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lang="en-US" altLang="zh-CN" sz="2400" b="0" i="1" kern="100"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 , </m:t>
                      </m:r>
                      <m:r>
                        <a:rPr lang="en-US" altLang="zh-CN" sz="2400" b="0" i="1" kern="100"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lang="en-US" altLang="zh-CN" sz="2400" b="0" i="1" kern="100"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𝐶𝐹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)  </m:t>
                                </m:r>
                                <m:r>
                                  <a:rPr lang="zh-CN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若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𝐶𝐹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0       </m:t>
                                </m:r>
                                <m:r>
                                  <a:rPr lang="zh-CN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若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𝐶𝐹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𝐻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𝐸</m:t>
                                </m:r>
                                <m:r>
                                  <a:rPr lang="en-US" altLang="zh-CN" sz="2400" b="0" i="1" kern="10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400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4800600" algn="l"/>
                  </a:tabLst>
                </a:pP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𝑀𝐷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 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 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     </m:t>
                              </m:r>
                              <m: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若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𝐶𝐹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)≥0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𝐶𝐹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 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 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) </m:t>
                              </m:r>
                              <m: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若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𝐶𝐹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)&lt;0 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274638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800600" algn="l"/>
                  </a:tabLst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09AB6F2-A016-4568-A075-C9727FE74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780992"/>
                <a:ext cx="10355502" cy="3765133"/>
              </a:xfrm>
              <a:prstGeom prst="rect">
                <a:avLst/>
              </a:prstGeom>
              <a:blipFill>
                <a:blip r:embed="rId6"/>
                <a:stretch>
                  <a:fillRect l="-942" r="-8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>
            <a:extLst>
              <a:ext uri="{FF2B5EF4-FFF2-40B4-BE49-F238E27FC236}">
                <a16:creationId xmlns:a16="http://schemas.microsoft.com/office/drawing/2014/main" id="{781E8DEB-F488-4302-B1E6-272C6CAA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102602-1BC9-432B-A19F-5AC92879C482}"/>
              </a:ext>
            </a:extLst>
          </p:cNvPr>
          <p:cNvSpPr txBox="1"/>
          <p:nvPr/>
        </p:nvSpPr>
        <p:spPr>
          <a:xfrm>
            <a:off x="2424165" y="5687365"/>
            <a:ext cx="7069014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ctr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E) = MB(H , E)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MD(H , E)</a:t>
            </a:r>
          </a:p>
        </p:txBody>
      </p:sp>
    </p:spTree>
    <p:extLst>
      <p:ext uri="{BB962C8B-B14F-4D97-AF65-F5344CB8AC3E}">
        <p14:creationId xmlns:p14="http://schemas.microsoft.com/office/powerpoint/2010/main" val="123732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36"/>
            <a:ext cx="10649755" cy="5439333"/>
          </a:xfrm>
        </p:spPr>
        <p:txBody>
          <a:bodyPr>
            <a:normAutofit fontScale="92500"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值的意义：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确定性因子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指出了对基于某（或某些）证据的一个假说的纯的信任。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正值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意味着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证据支持假说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，因为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 &gt; MD  . 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意味着证据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肯定地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证明了假说。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等于零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意的情况是：由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 = MB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 = 0, 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推知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 = MD = 0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，就是说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没有任何证据存在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//* 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 = MB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 = 0 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能否推出：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 = MD &gt; 0  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？*</a:t>
            </a:r>
            <a:r>
              <a:rPr lang="en-US" altLang="zh-CN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负值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意味着证据赞同否定假说，因为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 &lt; MD .  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对此的另一种解释是：不信任一个假说的理由多于信任它的理由。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 = - 0.7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意味着不信任比信任大 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0.7 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MB=</a:t>
            </a:r>
            <a:r>
              <a:rPr lang="en-US" altLang="zh-CN" sz="2400" b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0,MD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=0.7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 = 0.7(MB=</a:t>
            </a:r>
            <a:r>
              <a:rPr lang="en-US" altLang="zh-CN" sz="2400" b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0.7,MD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=0) 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意味着信任比不信任大 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0.7  . </a:t>
            </a: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7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22" y="1515825"/>
            <a:ext cx="11090320" cy="5208220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确定性因子与概率论的比较</a:t>
            </a:r>
            <a:endParaRPr lang="en-US" altLang="zh-CN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确定性因子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Certainty Factor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）允许专家在没有提交关于一个假说的不信任（一个数值）的时候，去表达一个信任值，正如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ctr">
              <a:lnSpc>
                <a:spcPct val="125000"/>
              </a:lnSpc>
              <a:buNone/>
              <a:tabLst>
                <a:tab pos="266700" algn="l"/>
              </a:tabLst>
            </a:pPr>
            <a:r>
              <a:rPr lang="en-US" altLang="zh-CN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E) </a:t>
            </a:r>
            <a:r>
              <a:rPr lang="zh-CN" altLang="en-US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 </a:t>
            </a:r>
            <a:r>
              <a:rPr lang="en-US" altLang="zh-CN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H, E) = 0  </a:t>
            </a:r>
          </a:p>
          <a:p>
            <a:pPr marL="0" lvl="1" indent="0">
              <a:lnSpc>
                <a:spcPct val="125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这意味着：当证据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用程度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确认了一个假说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时，关于假说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的确认程度却不是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H|E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  <a:r>
              <a:rPr lang="zh-CN" altLang="en-US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概率论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所期待的是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ctr">
              <a:lnSpc>
                <a:spcPct val="125000"/>
              </a:lnSpc>
              <a:buNone/>
              <a:tabLst>
                <a:tab pos="266700" algn="l"/>
              </a:tabLst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 H, E)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CF(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H, E) = 1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证据以量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支持一个假说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的同时，又以相同的量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减少了对假说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的支持（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或者说，以相同的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量增加了对假说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的反驳</a:t>
            </a: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），以致于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 H , E) </a:t>
            </a: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, E) </a:t>
            </a:r>
            <a:r>
              <a:rPr lang="zh-CN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之和为零。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4E7C11-894B-41B7-B12C-DFC2EA798F49}"/>
              </a:ext>
            </a:extLst>
          </p:cNvPr>
          <p:cNvSpPr txBox="1"/>
          <p:nvPr/>
        </p:nvSpPr>
        <p:spPr>
          <a:xfrm>
            <a:off x="1167303" y="492519"/>
            <a:ext cx="4113112" cy="613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章：绪论：专家系统概论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知识表示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章：产生式系统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章：框架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不确定性处理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章：确定性理论 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章：主观贝叶斯方法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章：证据理论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章：多智能体系统（强化学习）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章：贝叶斯网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章：粗糙集理论</a:t>
            </a:r>
          </a:p>
        </p:txBody>
      </p:sp>
    </p:spTree>
    <p:extLst>
      <p:ext uri="{BB962C8B-B14F-4D97-AF65-F5344CB8AC3E}">
        <p14:creationId xmlns:p14="http://schemas.microsoft.com/office/powerpoint/2010/main" val="148982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302AF5-02D6-46E4-BAD9-6A8C748E08B4}"/>
              </a:ext>
            </a:extLst>
          </p:cNvPr>
          <p:cNvSpPr/>
          <p:nvPr/>
        </p:nvSpPr>
        <p:spPr>
          <a:xfrm>
            <a:off x="3420684" y="4449651"/>
            <a:ext cx="778747" cy="4069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37"/>
            <a:ext cx="10649755" cy="5208220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确定性因子与概率论的比较</a:t>
            </a:r>
            <a:endParaRPr lang="en-US" altLang="zh-CN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  <a:tabLst>
                <a:tab pos="266700" algn="l"/>
              </a:tabLst>
            </a:pPr>
            <a:r>
              <a:rPr lang="zh-CN" altLang="en-US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例：以当某学生的最后一门课程的成绩为‘</a:t>
            </a:r>
            <a:r>
              <a:rPr lang="en-US" altLang="zh-CN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A’</a:t>
            </a:r>
            <a:r>
              <a:rPr lang="zh-CN" altLang="en-US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时，他能否获得学位为例。</a:t>
            </a:r>
            <a:r>
              <a:rPr lang="en-US" altLang="zh-CN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表示能获得学位，</a:t>
            </a:r>
            <a:r>
              <a:rPr lang="en-US" altLang="zh-CN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表示最后一门课程的成绩为‘</a:t>
            </a:r>
            <a:r>
              <a:rPr lang="en-US" altLang="zh-CN" sz="22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A’</a:t>
            </a:r>
          </a:p>
          <a:p>
            <a:pPr marL="0" lvl="1" indent="0">
              <a:lnSpc>
                <a:spcPct val="125000"/>
              </a:lnSpc>
              <a:buNone/>
              <a:tabLst>
                <a:tab pos="266700" algn="l"/>
              </a:tabLst>
            </a:pP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E) =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0.70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MB(H , E)  =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0.7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MD(H , E)  = 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如果他的最后一门课程的成绩为‘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’，他</a:t>
            </a:r>
            <a:r>
              <a:rPr lang="zh-CN" altLang="zh-CN" sz="2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70 % </a:t>
            </a:r>
            <a:r>
              <a:rPr lang="zh-CN" altLang="zh-CN" sz="2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的把握获得学位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25000"/>
              </a:lnSpc>
              <a:buNone/>
              <a:tabLst>
                <a:tab pos="266700" algn="l"/>
              </a:tabLst>
            </a:pP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 , E)  = 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0.70 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MB(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 , E)  =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MD(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 , E)  = 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0.7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如果他的最后一门课程的成绩为‘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’，他</a:t>
            </a:r>
            <a:r>
              <a:rPr lang="zh-CN" altLang="zh-CN" sz="2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有 </a:t>
            </a:r>
            <a:r>
              <a:rPr lang="en-US" altLang="zh-CN" sz="2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70 %</a:t>
            </a:r>
            <a:r>
              <a:rPr lang="zh-CN" altLang="zh-CN" sz="2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的把握得不到学位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zh-CN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392FD2-12FA-41AE-9241-4D419B41C829}"/>
              </a:ext>
            </a:extLst>
          </p:cNvPr>
          <p:cNvSpPr txBox="1"/>
          <p:nvPr/>
        </p:nvSpPr>
        <p:spPr>
          <a:xfrm>
            <a:off x="3890115" y="5643856"/>
            <a:ext cx="2953378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-1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CF(H , E)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+1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33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不确定性因子的计算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37"/>
            <a:ext cx="10649755" cy="4027540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不确定性因子的值也称为</a:t>
            </a:r>
            <a:r>
              <a:rPr lang="zh-CN" altLang="en-US" sz="22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不确定性值</a:t>
            </a:r>
            <a:r>
              <a:rPr lang="zh-CN" altLang="en-US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研究三个问题：</a:t>
            </a: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证据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不确定性值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如何表示？</a:t>
            </a: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	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不确定性值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如何表示？</a:t>
            </a:r>
          </a:p>
          <a:p>
            <a:pPr marL="0" lvl="1" indent="0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	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不确定性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1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确定性因子的计算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536"/>
                <a:ext cx="11214798" cy="5610155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  <a:tabLst>
                    <a:tab pos="266700" algn="l"/>
                  </a:tabLst>
                </a:pPr>
                <a:r>
                  <a:rPr lang="zh-CN" altLang="en-US" b="1" kern="100" dirty="0">
                    <a:solidFill>
                      <a:srgbClr val="C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证据的不确定性的描述</a:t>
                </a:r>
                <a:endPara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0000"/>
                  </a:lnSpc>
                  <a:buNone/>
                  <a:tabLst>
                    <a:tab pos="266700" algn="l"/>
                  </a:tabLs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代表与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有关的所有证据，把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分别看成一条虚拟规则的前提和结论，</a:t>
                </a:r>
                <a:r>
                  <a:rPr lang="zh-CN" altLang="zh-CN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𝒆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 </m:t>
                        </m:r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𝑪𝑭</m:t>
                        </m:r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, </m:t>
                        </m:r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𝒆</m:t>
                        </m:r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) </m:t>
                        </m:r>
                      </m:e>
                    </m:groupChr>
                    <m:r>
                      <a:rPr lang="en-US" altLang="zh-CN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zh-CN" altLang="en-US" b="1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zh-CN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注意：这里 </a:t>
                </a:r>
                <a:r>
                  <a:rPr lang="en-US" altLang="zh-CN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CF(E , e)</a:t>
                </a:r>
                <a:r>
                  <a:rPr lang="en-US" altLang="zh-CN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当前的不确定性值，而不是规则强度。</a:t>
                </a:r>
                <a:r>
                  <a:rPr lang="zh-CN" altLang="en-US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这正是称其为虚拟规则的原因。</a:t>
                </a:r>
                <a:endParaRPr lang="en-US" altLang="zh-CN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p"/>
                  <a:tabLst>
                    <a:tab pos="480060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肯定为真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CF(E , e) = 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p"/>
                  <a:tabLst>
                    <a:tab pos="480060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肯定为假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CF(E , e) = 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p"/>
                  <a:tabLst>
                    <a:tab pos="480060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当初始对</a:t>
                </a:r>
                <a:r>
                  <a:rPr lang="en-US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一无所知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时，或用户还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未获得与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有关的任何证据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CF(E , e) = 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p"/>
                  <a:tabLst>
                    <a:tab pos="480060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某种程度为真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 &lt; CF(E , e) &lt; 1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p"/>
                  <a:tabLst>
                    <a:tab pos="480060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某种程度为假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&lt; CF(E , e) &lt; 0</a:t>
                </a:r>
                <a:r>
                  <a:rPr lang="zh-CN" altLang="zh-CN" sz="2400" b="1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zh-CN" altLang="en-US" sz="2400" b="1" kern="1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536"/>
                <a:ext cx="11214798" cy="5610155"/>
              </a:xfrm>
              <a:blipFill>
                <a:blip r:embed="rId3"/>
                <a:stretch>
                  <a:fillRect l="-870" t="-217" r="-3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2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确定性因子的计算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536"/>
                <a:ext cx="11214798" cy="5610155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  <a:tabLst>
                    <a:tab pos="266700" algn="l"/>
                  </a:tabLst>
                </a:pPr>
                <a:r>
                  <a:rPr lang="zh-CN" altLang="en-US" b="1" kern="100" dirty="0">
                    <a:solidFill>
                      <a:srgbClr val="C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更新命题（或证据）的不确定性值的算法</a:t>
                </a:r>
                <a:endParaRPr lang="en-US" altLang="zh-CN" b="1" kern="100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266700" algn="l"/>
                  </a:tabLs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规则前件中诸证据的组合方法</a:t>
                </a:r>
                <a:r>
                  <a:rPr lang="zh-CN" altLang="en-US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表示与前件中的证据相关的所有证据</a:t>
                </a: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𝐶𝐹</m:t>
                    </m:r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, </m:t>
                    </m:r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zh-CN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𝐶𝐹</m:t>
                    </m:r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, </m:t>
                    </m:r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zh-CN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zh-CN" b="1" i="1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kern="10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的当前不确定性值</a:t>
                </a:r>
              </a:p>
              <a:p>
                <a:pPr marL="0" lvl="1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266700" algn="l"/>
                  </a:tabLst>
                </a:pPr>
                <a:endParaRPr lang="en-US" altLang="zh-CN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536"/>
                <a:ext cx="11214798" cy="5610155"/>
              </a:xfrm>
              <a:blipFill>
                <a:blip r:embed="rId3"/>
                <a:stretch>
                  <a:fillRect l="-870" t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06DF20-45AE-497D-8B9E-7C7A667B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94035"/>
              </p:ext>
            </p:extLst>
          </p:nvPr>
        </p:nvGraphicFramePr>
        <p:xfrm>
          <a:off x="2610477" y="3156781"/>
          <a:ext cx="6709368" cy="146304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36456">
                  <a:extLst>
                    <a:ext uri="{9D8B030D-6E8A-4147-A177-3AD203B41FA5}">
                      <a16:colId xmlns:a16="http://schemas.microsoft.com/office/drawing/2014/main" val="3904845676"/>
                    </a:ext>
                  </a:extLst>
                </a:gridCol>
                <a:gridCol w="4472912">
                  <a:extLst>
                    <a:ext uri="{9D8B030D-6E8A-4147-A177-3AD203B41FA5}">
                      <a16:colId xmlns:a16="http://schemas.microsoft.com/office/drawing/2014/main" val="6012474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zh-C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规则前件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zh-C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规则前件的不确定性值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315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min{CF(</a:t>
                      </a:r>
                      <a:r>
                        <a:rPr lang="en-US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e) , CF(</a:t>
                      </a:r>
                      <a:r>
                        <a:rPr lang="en-US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e)}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46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</a:t>
                      </a:r>
                      <a:r>
                        <a:rPr lang="en-US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E</a:t>
                      </a:r>
                      <a:r>
                        <a:rPr lang="en-US" sz="2400" b="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max{CF(</a:t>
                      </a:r>
                      <a:r>
                        <a:rPr lang="en-US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e) , CF(</a:t>
                      </a:r>
                      <a:r>
                        <a:rPr lang="en-US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e)}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06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800600" algn="l"/>
                        </a:tabLst>
                      </a:pPr>
                      <a:r>
                        <a:rPr lang="zh-C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CF(E , e)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72417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D5518B1-4EF8-4C28-978B-070C555F81B2}"/>
              </a:ext>
            </a:extLst>
          </p:cNvPr>
          <p:cNvSpPr txBox="1"/>
          <p:nvPr/>
        </p:nvSpPr>
        <p:spPr>
          <a:xfrm>
            <a:off x="1024931" y="4723411"/>
            <a:ext cx="10328869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1940" algn="just">
              <a:lnSpc>
                <a:spcPct val="125000"/>
              </a:lnSpc>
              <a:tabLst>
                <a:tab pos="4800600" algn="l"/>
              </a:tabLst>
            </a:pP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给出一个规则之前件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相关的所有证据，前件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中诸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baseline="-25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的当前不确定性值为：</a:t>
            </a:r>
            <a:endParaRPr lang="en-US" altLang="zh-CN" sz="2000" b="1" kern="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81940" algn="just">
              <a:lnSpc>
                <a:spcPct val="125000"/>
              </a:lnSpc>
              <a:tabLst>
                <a:tab pos="4800600" algn="l"/>
              </a:tabLst>
            </a:pP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e)=0.9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=0.8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e)=0.3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e)=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e)=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0.4</a:t>
            </a:r>
            <a:endParaRPr lang="zh-CN" altLang="zh-CN" sz="2000" b="1" kern="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81940" algn="just">
              <a:lnSpc>
                <a:spcPct val="125000"/>
              </a:lnSpc>
              <a:tabLst>
                <a:tab pos="4800600" algn="l"/>
              </a:tabLst>
            </a:pP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= (</a:t>
            </a:r>
            <a:r>
              <a:rPr lang="en-US" altLang="zh-CN" sz="20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OR (</a:t>
            </a:r>
            <a:r>
              <a:rPr lang="en-US" altLang="zh-CN" sz="20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NOT </a:t>
            </a:r>
            <a:r>
              <a:rPr lang="en-US" altLang="zh-CN" sz="20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不确定性值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81940" algn="just">
              <a:tabLst>
                <a:tab pos="342900" algn="l"/>
                <a:tab pos="48006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 = max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min</a:t>
            </a:r>
            <a:r>
              <a:rPr lang="en-US" altLang="zh-CN" sz="1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e), CF(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e), CF(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e)</a:t>
            </a:r>
            <a:r>
              <a:rPr lang="en-US" altLang="zh-CN" sz="1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min</a:t>
            </a:r>
            <a:r>
              <a:rPr lang="en-US" altLang="zh-CN" sz="1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e), -CF(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e)</a:t>
            </a:r>
            <a:r>
              <a:rPr lang="en-US" altLang="zh-CN" sz="1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 indent="281940" algn="just">
              <a:tabLst>
                <a:tab pos="342900" algn="l"/>
                <a:tab pos="48006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= max{min{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0.9 , 0.8 , 0.3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}, min{-0.5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-(-0.4)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81940" algn="just">
              <a:tabLst>
                <a:tab pos="342900" algn="l"/>
                <a:tab pos="48006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= max{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0.3 ,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-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}=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3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确定性因子的计算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958" y="1383497"/>
                <a:ext cx="10908323" cy="5218270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  <a:tabLst>
                    <a:tab pos="266700" algn="l"/>
                  </a:tabLst>
                </a:pPr>
                <a:r>
                  <a:rPr lang="zh-CN" altLang="en-US" b="1" kern="100" dirty="0">
                    <a:solidFill>
                      <a:srgbClr val="C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一条规则中的不确定性值的传播</a:t>
                </a:r>
                <a:endParaRPr lang="en-US" altLang="zh-CN" b="1" kern="100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266700" algn="l"/>
                  </a:tabLst>
                </a:pPr>
                <a:r>
                  <a:rPr lang="en-US" altLang="zh-CN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MYCIN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中的规则 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 E  THEN  H  CF(H, E) 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CF(H , E) 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分别是规则的</a:t>
                </a:r>
                <a:r>
                  <a:rPr lang="zh-CN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前件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，规则之</a:t>
                </a:r>
                <a:r>
                  <a:rPr lang="zh-CN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后件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（或曰结论），规则</a:t>
                </a:r>
                <a:r>
                  <a:rPr lang="zh-CN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强度</a:t>
                </a:r>
                <a:r>
                  <a:rPr lang="zh-CN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266700" algn="l"/>
                  </a:tabLst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规则强度表示：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为真（或者说，规则前件为真）时，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为真的程度。</a:t>
                </a:r>
                <a:endParaRPr lang="zh-CN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266700" algn="l"/>
                  </a:tabLst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规则也可表成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 </m:t>
                        </m:r>
                        <m:r>
                          <a:rPr lang="en-US" altLang="zh-CN" b="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𝐶𝐹</m:t>
                        </m:r>
                        <m:r>
                          <a:rPr lang="en-US" altLang="zh-CN" b="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b="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 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r>
                          <a:rPr lang="en-US" altLang="zh-CN" b="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) </m:t>
                        </m:r>
                      </m:e>
                    </m:groupCh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266700" algn="l"/>
                  </a:tabLs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计算方法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266700" algn="l"/>
                  </a:tabLst>
                </a:pPr>
                <a:endPara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958" y="1383497"/>
                <a:ext cx="10908323" cy="5218270"/>
              </a:xfrm>
              <a:blipFill>
                <a:blip r:embed="rId3"/>
                <a:stretch>
                  <a:fillRect l="-838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ADBD77-4450-4405-9642-92592D3BF5D2}"/>
              </a:ext>
            </a:extLst>
          </p:cNvPr>
          <p:cNvSpPr txBox="1"/>
          <p:nvPr/>
        </p:nvSpPr>
        <p:spPr>
          <a:xfrm>
            <a:off x="614271" y="4449651"/>
            <a:ext cx="11069516" cy="2194084"/>
          </a:xfrm>
          <a:prstGeom prst="roundRect">
            <a:avLst>
              <a:gd name="adj" fmla="val 820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tabLst>
                <a:tab pos="342900" algn="l"/>
                <a:tab pos="4800600" algn="l"/>
              </a:tabLst>
            </a:pP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有规则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THEN  H  CF(H,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zh-CN" altLang="zh-CN" sz="2000" b="1" kern="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表示与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有关的所有证据，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=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000" kern="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CF(H, E) = 0.7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e) = 0.5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e) = 0.6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e) = 0.3  </a:t>
            </a:r>
          </a:p>
          <a:p>
            <a:pPr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en-US" altLang="zh-CN" sz="20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前件的不确定性：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CF(E , e) = 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e) = min{CF(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e) , 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e) , CF(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baseline="-250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e)} = min{0.5 , 0.6 , 0.3} = 0.3 &gt; 0.2  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可见规则</a:t>
            </a:r>
            <a:r>
              <a:rPr lang="en-US" altLang="zh-CN" sz="20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满足触发条件，这里的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表示规则触发阈值。</a:t>
            </a:r>
            <a:endParaRPr lang="en-US" altLang="zh-CN" sz="2000" b="1" kern="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en-US" altLang="zh-CN" sz="20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后件（或结论）的不确定性：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e) = CF(E, e)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E) = 0.3</a:t>
            </a:r>
            <a:r>
              <a:rPr lang="zh-CN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0.7 = 0.21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8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3D2E484-B034-4BE1-B913-1E49663FB731}"/>
              </a:ext>
            </a:extLst>
          </p:cNvPr>
          <p:cNvSpPr/>
          <p:nvPr/>
        </p:nvSpPr>
        <p:spPr>
          <a:xfrm>
            <a:off x="4215284" y="1874018"/>
            <a:ext cx="2969287" cy="8842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确定性因子的计算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59" y="1383497"/>
            <a:ext cx="9953730" cy="521827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两条后件相同之规则的结论的不确定性值的综合</a:t>
            </a:r>
            <a:endParaRPr lang="en-US" altLang="zh-CN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ctr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H      CF(H, </a:t>
            </a:r>
            <a:r>
              <a:rPr lang="en-US" altLang="zh-CN" i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ctr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H       CF(H, </a:t>
            </a:r>
            <a:r>
              <a:rPr lang="en-US" altLang="zh-CN" i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endParaRPr lang="en-US" altLang="zh-CN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D6D55-C9BC-44A8-B807-0EC2F0D1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8" y="2960123"/>
            <a:ext cx="7148742" cy="3660165"/>
          </a:xfrm>
          <a:prstGeom prst="rect">
            <a:avLst/>
          </a:prstGeom>
          <a:ln w="12700">
            <a:noFill/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6ED269B-3D60-4C4F-A8F5-74F0A190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792" y="1946277"/>
            <a:ext cx="4354723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4638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4800600" algn="l"/>
              </a:tabLs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如果另有一条满足触发条件的规则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，其后件也是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表示与规则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之前件中的证据相关的所有证据，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，那么可用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公式计算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e) =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的综合结果：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48006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 &amp; e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CF(H, e) +CF(H, e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e)×CF(H, e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0.71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0.105 = 0.605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D3BFC4-48F2-43F9-9CF4-48A9605E56D3}"/>
              </a:ext>
            </a:extLst>
          </p:cNvPr>
          <p:cNvSpPr txBox="1"/>
          <p:nvPr/>
        </p:nvSpPr>
        <p:spPr>
          <a:xfrm>
            <a:off x="7415684" y="5809896"/>
            <a:ext cx="4731096" cy="985838"/>
          </a:xfrm>
          <a:prstGeom prst="roundRect">
            <a:avLst>
              <a:gd name="adj" fmla="val 1104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具有可交换性</a:t>
            </a:r>
            <a:r>
              <a:rPr lang="zh-CN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i="1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&amp;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i="1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= CF(H ,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i="1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&amp;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1800" i="1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，在被综合（或组合）的结论相同的一组规则中，两两综合次序与综合结果无关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A5669E-2192-4DC8-96FC-3F3C2F81848B}"/>
              </a:ext>
            </a:extLst>
          </p:cNvPr>
          <p:cNvSpPr txBox="1"/>
          <p:nvPr/>
        </p:nvSpPr>
        <p:spPr>
          <a:xfrm>
            <a:off x="6752304" y="44387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9616AF-D8AF-441D-82FA-8C5306111144}"/>
              </a:ext>
            </a:extLst>
          </p:cNvPr>
          <p:cNvSpPr/>
          <p:nvPr/>
        </p:nvSpPr>
        <p:spPr>
          <a:xfrm>
            <a:off x="1964453" y="3041202"/>
            <a:ext cx="5270360" cy="58046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92171E-844B-4D53-A7BE-5819282494C5}"/>
              </a:ext>
            </a:extLst>
          </p:cNvPr>
          <p:cNvSpPr/>
          <p:nvPr/>
        </p:nvSpPr>
        <p:spPr>
          <a:xfrm>
            <a:off x="1971153" y="3645063"/>
            <a:ext cx="5270360" cy="58046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5CDE49-6D83-44A9-AC5E-8B9640927079}"/>
              </a:ext>
            </a:extLst>
          </p:cNvPr>
          <p:cNvSpPr/>
          <p:nvPr/>
        </p:nvSpPr>
        <p:spPr>
          <a:xfrm>
            <a:off x="1971153" y="4269258"/>
            <a:ext cx="4781151" cy="88256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5CC0BE-D398-479D-B002-8A735306194A}"/>
              </a:ext>
            </a:extLst>
          </p:cNvPr>
          <p:cNvSpPr/>
          <p:nvPr/>
        </p:nvSpPr>
        <p:spPr>
          <a:xfrm>
            <a:off x="1971153" y="5195554"/>
            <a:ext cx="4781151" cy="129732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4.MYCIN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的不确定性值计算的封闭性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9" y="1690688"/>
            <a:ext cx="10400882" cy="5218270"/>
          </a:xfrm>
        </p:spPr>
        <p:txBody>
          <a:bodyPr>
            <a:no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计算封闭性：计算前与计算后取值范围一致。</a:t>
            </a:r>
            <a:endParaRPr lang="en-US" altLang="zh-CN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 , +1]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，显然只须对公式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(4.6)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证明封闭性。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证明：假设有两条规则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相关的所有证据。</a:t>
            </a:r>
            <a:endParaRPr lang="en-US" altLang="zh-CN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a.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&amp;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= 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=  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= 1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因为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所以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0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 0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CF(H,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&amp;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1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zh-CN" altLang="zh-CN" sz="20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4.MYCIN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的不确定性值计算的封闭性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9" y="1690688"/>
            <a:ext cx="10400882" cy="5218270"/>
          </a:xfrm>
        </p:spPr>
        <p:txBody>
          <a:bodyPr>
            <a:no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计算封闭性：计算前与计算后取值范围一致。</a:t>
            </a:r>
            <a:endParaRPr lang="en-US" altLang="zh-CN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 , +1]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，显然只须对公式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(4.6)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证明封闭性。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证明：假设有两条规则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相关的所有证据。</a:t>
            </a:r>
            <a:endParaRPr lang="en-US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b.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0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0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&amp;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=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 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buNone/>
              <a:tabLst>
                <a:tab pos="342900" algn="l"/>
                <a:tab pos="4800600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=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(|CF(H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)|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|CF(H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)|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|CF(H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)|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|CF(H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)|)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buNone/>
              <a:tabLst>
                <a:tab pos="342900" algn="l"/>
                <a:tab pos="4800600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故由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可知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-1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&amp;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0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zh-CN" altLang="zh-CN" sz="20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24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4.MYCIN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的不确定性值计算的封闭性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9" y="1690688"/>
            <a:ext cx="10400882" cy="5218270"/>
          </a:xfrm>
        </p:spPr>
        <p:txBody>
          <a:bodyPr>
            <a:no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计算封闭性：计算前与计算后取值范围一致。</a:t>
            </a:r>
            <a:endParaRPr lang="en-US" altLang="zh-CN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 , +1]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，显然只须对公式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(4.6)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证明封闭性。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证明：假设有两条规则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相关的所有证据。</a:t>
            </a:r>
            <a:endParaRPr lang="en-US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pt-BR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pt-BR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.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pt-BR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)×CF(H,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pt-BR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= -1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zh-CN" altLang="pt-BR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由公式 </a:t>
            </a:r>
            <a:r>
              <a:rPr lang="pt-BR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(4.5) </a:t>
            </a:r>
            <a:r>
              <a:rPr lang="zh-CN" altLang="pt-BR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，可知</a:t>
            </a:r>
            <a:r>
              <a:rPr lang="pt-BR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pt-BR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&amp;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pt-BR" altLang="zh-CN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 = 0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3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4.MYCIN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的不确定性值计算的封闭性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9" y="1690688"/>
            <a:ext cx="10400882" cy="5218270"/>
          </a:xfrm>
        </p:spPr>
        <p:txBody>
          <a:bodyPr>
            <a:no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计算封闭性：计算前与计算后取值范围一致。</a:t>
            </a:r>
            <a:endParaRPr lang="en-US" altLang="zh-CN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 , +1]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，显然只须对公式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(4.6)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证明封闭性。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证明：假设有两条规则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相关的所有证据。</a:t>
            </a:r>
            <a:endParaRPr lang="en-US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d.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0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并且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不妨令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0 , CF(H 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&gt; 0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d1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假定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)|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)|,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显然有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None/>
              <a:tabLst>
                <a:tab pos="342900" algn="l"/>
                <a:tab pos="48006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61D6AD-5E7B-4FEA-A839-DEFB4EECF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1646"/>
              </p:ext>
            </p:extLst>
          </p:nvPr>
        </p:nvGraphicFramePr>
        <p:xfrm>
          <a:off x="7589865" y="4484025"/>
          <a:ext cx="4420014" cy="68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r:id="rId4" imgW="2959100" imgH="457200" progId="Equation.2">
                  <p:embed/>
                </p:oleObj>
              </mc:Choice>
              <mc:Fallback>
                <p:oleObj r:id="rId4" imgW="2959100" imgH="4572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65" y="4484025"/>
                        <a:ext cx="4420014" cy="6832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A98DA25-EF4F-4E83-A1FA-C3BDFFBA1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991" y="5351017"/>
            <a:ext cx="4366009" cy="10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确定性因子理论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确定性因子理论的研究背景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信任和不信任的概念及度量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确定性因子的计算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MYCIN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的不确定性值（不确定性因子）计算的封闭性</a:t>
            </a:r>
          </a:p>
        </p:txBody>
      </p:sp>
    </p:spTree>
    <p:extLst>
      <p:ext uri="{BB962C8B-B14F-4D97-AF65-F5344CB8AC3E}">
        <p14:creationId xmlns:p14="http://schemas.microsoft.com/office/powerpoint/2010/main" val="320345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4.MYCIN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的不确定性值计算的封闭性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9" y="1690688"/>
            <a:ext cx="10400882" cy="5218270"/>
          </a:xfrm>
        </p:spPr>
        <p:txBody>
          <a:bodyPr>
            <a:no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计算封闭性：计算前与计算后取值范围一致。</a:t>
            </a:r>
            <a:endParaRPr lang="en-US" altLang="zh-CN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 , +1]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，显然只须对公式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(4.6)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证明封闭性。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证明：假设有两条规则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  CF(H,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相关的所有证据。</a:t>
            </a:r>
            <a:endParaRPr lang="en-US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d.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0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并且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不妨令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0 , 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&gt; 0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显然有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342900" algn="l"/>
                <a:tab pos="4800600" algn="l"/>
              </a:tabLst>
            </a:pPr>
            <a:endParaRPr lang="en-US" altLang="zh-CN" sz="1200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endParaRPr lang="en-US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 = 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；当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|CF(H,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)| = 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-1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-1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X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0 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.   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None/>
              <a:tabLst>
                <a:tab pos="342900" algn="l"/>
                <a:tab pos="48006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899510-E748-4628-991D-5C42FF24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5310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E61908E-F7E6-4BF8-9676-01243A650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61180"/>
              </p:ext>
            </p:extLst>
          </p:nvPr>
        </p:nvGraphicFramePr>
        <p:xfrm>
          <a:off x="1379706" y="5284795"/>
          <a:ext cx="4634232" cy="62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r:id="rId4" imgW="3416300" imgH="457200" progId="Equation.2">
                  <p:embed/>
                </p:oleObj>
              </mc:Choice>
              <mc:Fallback>
                <p:oleObj r:id="rId4" imgW="3416300" imgH="4572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706" y="5284795"/>
                        <a:ext cx="4634232" cy="620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33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4.MYCIN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的不确定性值计算的封闭性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9" y="1690688"/>
            <a:ext cx="10400882" cy="52182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342900" algn="l"/>
                <a:tab pos="48006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899510-E748-4628-991D-5C42FF24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5310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88CB28-857F-48B8-9536-79676309E053}"/>
              </a:ext>
            </a:extLst>
          </p:cNvPr>
          <p:cNvSpPr txBox="1">
            <a:spLocks/>
          </p:cNvSpPr>
          <p:nvPr/>
        </p:nvSpPr>
        <p:spPr>
          <a:xfrm>
            <a:off x="413196" y="1547446"/>
            <a:ext cx="10400882" cy="521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E2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0.8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RULE3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E3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RULE4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E4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AND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E5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THEN 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RULE5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E6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AND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E7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OR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E8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E3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1.0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800600" algn="l"/>
              </a:tabLst>
            </a:pP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RULE6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E9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THEN  H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RULE7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THEN  H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的不确定性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29AE62-DE71-4C7E-868C-C7B8743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66" y="1881306"/>
            <a:ext cx="5555378" cy="39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19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729AE62-DE71-4C7E-868C-C7B8743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38" y="2474519"/>
            <a:ext cx="5357807" cy="38515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4.MYCIN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的不确定性值计算的封闭性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253" y="1550011"/>
                <a:ext cx="10400882" cy="521827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0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输入数据：</a:t>
                </a:r>
                <a:endParaRPr lang="en-US" altLang="zh-CN" sz="2000" b="1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  <a:tabLst>
                    <a:tab pos="342900" algn="l"/>
                    <a:tab pos="48006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相关的所有证据</a:t>
                </a:r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 </m:t>
                    </m:r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相关的所有证据</a:t>
                </a:r>
                <a:endParaRPr lang="en-US" altLang="zh-CN" sz="20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  <a:tabLst>
                    <a:tab pos="342900" algn="l"/>
                    <a:tab pos="48006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相关的所有证据</a:t>
                </a:r>
                <a:r>
                  <a:rPr lang="en-US" altLang="zh-CN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相关的所有证据</a:t>
                </a:r>
                <a:endParaRPr lang="en-US" altLang="zh-CN" sz="20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ts val="1200"/>
                  </a:spcBef>
                  <a:buNone/>
                  <a:tabLst>
                    <a:tab pos="342900" algn="l"/>
                    <a:tab pos="48006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0.8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  </m:t>
                    </m:r>
                  </m:oMath>
                </a14:m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𝐶𝐹</m:t>
                    </m:r>
                    <m:d>
                      <m:dPr>
                        <m:ctrlP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=0.9</m:t>
                    </m:r>
                  </m:oMath>
                </a14:m>
                <a:endParaRPr lang="en-US" altLang="zh-CN" sz="2000" i="1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ts val="1800"/>
                  </a:spcBef>
                  <a:buNone/>
                  <a:tabLst>
                    <a:tab pos="342900" algn="l"/>
                    <a:tab pos="48006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𝐶𝐹</m:t>
                      </m:r>
                      <m:d>
                        <m:d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=0.9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  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𝐶𝐹</m:t>
                      </m:r>
                      <m:d>
                        <m:dPr>
                          <m:ctrlPr>
                            <a:rPr lang="en-US" altLang="zh-CN" sz="200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sSup>
                            <m:sSup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=0.8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</m:t>
                      </m:r>
                    </m:oMath>
                  </m:oMathPara>
                </a14:m>
                <a:endParaRPr lang="en-US" altLang="zh-CN" sz="20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342900" algn="l"/>
                    <a:tab pos="48006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𝐶𝐹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)=0.9</m:t>
                    </m:r>
                  </m:oMath>
                </a14:m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𝐶𝐹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0.3</m:t>
                    </m:r>
                  </m:oMath>
                </a14:m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𝐶𝐹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)=0.8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  </m:t>
                    </m:r>
                  </m:oMath>
                </a14:m>
                <a:endParaRPr lang="en-US" altLang="zh-CN" sz="20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 algn="just">
                  <a:spcBef>
                    <a:spcPts val="1000"/>
                  </a:spcBef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0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按正确顺序手工计算的结果</a:t>
                </a:r>
              </a:p>
              <a:p>
                <a:pPr marL="0" lvl="1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2667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𝐶𝐹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1 , 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)=0.648</m:t>
                    </m:r>
                  </m:oMath>
                </a14:m>
                <a:r>
                  <a:rPr lang="en-US" altLang="zh-CN" sz="2000" b="1" kern="1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𝐶𝐹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1 , 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0.64</m:t>
                    </m:r>
                  </m:oMath>
                </a14:m>
                <a:endParaRPr lang="en-US" altLang="zh-CN" sz="2000" b="1" kern="1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1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1 , 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)=0.72</m:t>
                      </m:r>
                    </m:oMath>
                  </m:oMathPara>
                </a14:m>
                <a:endParaRPr lang="en-US" altLang="zh-CN" sz="2000" b="1" kern="1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1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1, 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&amp;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&amp;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)=0.726222222</m:t>
                      </m:r>
                    </m:oMath>
                  </m:oMathPara>
                </a14:m>
                <a:endParaRPr lang="en-US" altLang="zh-CN" sz="2000" b="1" kern="1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1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&amp;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&amp;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)=0.72622222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×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0.9=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0.6535999998</m:t>
                      </m:r>
                    </m:oMath>
                  </m:oMathPara>
                </a14:m>
                <a:endParaRPr lang="en-US" altLang="zh-CN" sz="2000" b="1" kern="1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1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)=0.81</m:t>
                      </m:r>
                    </m:oMath>
                  </m:oMathPara>
                </a14:m>
                <a:endParaRPr lang="en-US" altLang="zh-CN" sz="2000" b="1" kern="1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1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2667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𝐶𝐹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&amp;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&amp;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&amp;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≈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0.93</m:t>
                    </m:r>
                  </m:oMath>
                </a14:m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000" b="1" kern="1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53" y="1550011"/>
                <a:ext cx="10400882" cy="5218270"/>
              </a:xfrm>
              <a:blipFill>
                <a:blip r:embed="rId4"/>
                <a:stretch>
                  <a:fillRect l="-645" t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899510-E748-4628-991D-5C42FF24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5310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88CB28-857F-48B8-9536-79676309E053}"/>
              </a:ext>
            </a:extLst>
          </p:cNvPr>
          <p:cNvSpPr txBox="1">
            <a:spLocks/>
          </p:cNvSpPr>
          <p:nvPr/>
        </p:nvSpPr>
        <p:spPr>
          <a:xfrm>
            <a:off x="838199" y="1486372"/>
            <a:ext cx="10400882" cy="521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0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确定性因子的困难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880"/>
            <a:ext cx="10400882" cy="52182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buNone/>
              <a:tabLst>
                <a:tab pos="342900" algn="l"/>
                <a:tab pos="4800600" algn="l"/>
              </a:tabLst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虽然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MYCIN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在疾病诊断方面取得了很大的成功，但是在确定性因子的</a:t>
            </a:r>
            <a:r>
              <a:rPr lang="zh-CN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方面却存在着一些困难。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buNone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它的主要优点是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不确定性的计算简单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信任和不信任清晰地被分开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能表达无知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  <a:tabLst>
                <a:tab pos="342900" algn="l"/>
                <a:tab pos="4800600" algn="l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CF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也很直观、容易被理解。</a:t>
            </a:r>
          </a:p>
          <a:p>
            <a:pPr marL="0" indent="0" algn="just">
              <a:lnSpc>
                <a:spcPct val="125000"/>
              </a:lnSpc>
              <a:buNone/>
              <a:tabLst>
                <a:tab pos="342900" algn="l"/>
                <a:tab pos="4800600" algn="l"/>
              </a:tabLst>
            </a:pP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  <a:tabLst>
                <a:tab pos="342900" algn="l"/>
                <a:tab pos="4800600" algn="l"/>
              </a:tabLst>
            </a:pPr>
            <a:endParaRPr lang="en-US" altLang="zh-CN" sz="2000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899510-E748-4628-991D-5C42FF24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5310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88CB28-857F-48B8-9536-79676309E053}"/>
              </a:ext>
            </a:extLst>
          </p:cNvPr>
          <p:cNvSpPr txBox="1">
            <a:spLocks/>
          </p:cNvSpPr>
          <p:nvPr/>
        </p:nvSpPr>
        <p:spPr>
          <a:xfrm>
            <a:off x="838199" y="1486372"/>
            <a:ext cx="10400882" cy="521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24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确定性因子的困难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058"/>
                <a:ext cx="10400882" cy="521827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确定性因子存在的主要困难：</a:t>
                </a:r>
                <a:endParaRPr lang="zh-CN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n"/>
                  <a:tabLst>
                    <a:tab pos="342900" algn="l"/>
                    <a:tab pos="4800600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有时确定性因子方法得到的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值和条件概率值相反。</a:t>
                </a:r>
              </a:p>
              <a:p>
                <a:pPr marL="0" lvl="0" indent="0" algn="just">
                  <a:lnSpc>
                    <a:spcPct val="125000"/>
                  </a:lnSpc>
                  <a:spcBef>
                    <a:spcPts val="0"/>
                  </a:spcBef>
                  <a:buSzPts val="1050"/>
                  <a:buNone/>
                  <a:tabLst>
                    <a:tab pos="342900" algn="l"/>
                    <a:tab pos="541020" algn="l"/>
                    <a:tab pos="4800600" algn="l"/>
                  </a:tabLst>
                </a:pP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例，如果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2000" b="1" kern="1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1" kern="100" baseline="-250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0.8   P(</a:t>
                </a:r>
                <a:r>
                  <a:rPr lang="en-US" altLang="zh-CN" sz="2000" b="1" kern="1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1" kern="100" baseline="-250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0.2    P(</a:t>
                </a:r>
                <a:r>
                  <a:rPr lang="en-US" altLang="zh-CN" sz="2000" b="1" kern="1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1" kern="100" baseline="-250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E) = 0.9     P(</a:t>
                </a:r>
                <a:r>
                  <a:rPr lang="en-US" altLang="zh-CN" sz="2000" b="1" kern="1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1" kern="100" baseline="-250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 E) = 0.8</a:t>
                </a:r>
                <a:endParaRPr lang="zh-CN" altLang="zh-CN" sz="20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那么，我们有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CF(</a:t>
                </a:r>
                <a:r>
                  <a:rPr lang="en-US" altLang="zh-CN" sz="2000" b="1" kern="1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1" kern="100" baseline="-250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E) = 0.5  </a:t>
                </a: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CF(</a:t>
                </a:r>
                <a:r>
                  <a:rPr lang="en-US" altLang="zh-CN" sz="2000" b="1" kern="1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1" kern="100" baseline="-250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E) = 0.75 .</a:t>
                </a:r>
                <a:endParaRPr lang="en-US" altLang="zh-CN" sz="20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0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具有较高条件概率的假说却有较低的</a:t>
                </a:r>
                <a:r>
                  <a:rPr lang="en-US" altLang="zh-CN" sz="20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CF</a:t>
                </a:r>
                <a:r>
                  <a:rPr lang="zh-CN" altLang="zh-CN" sz="20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值，这是明显是一个矛盾。</a:t>
                </a:r>
                <a:endParaRPr lang="zh-CN" altLang="zh-CN" sz="2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Char char="n"/>
                  <a:tabLst>
                    <a:tab pos="342900" algn="l"/>
                    <a:tab pos="4800600" algn="l"/>
                  </a:tabLst>
                </a:pPr>
                <a:r>
                  <a:rPr lang="en-US" altLang="zh-CN" sz="2400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规则强度的概率独立问题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kern="1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MYCIN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中，未要求（从而不能保证）任一个推理链中的任意两条规则的确定性因子（规则强度）间是概率独立的。</a:t>
                </a:r>
                <a:endParaRPr lang="en-US" altLang="zh-CN" sz="24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某一个推理链中的任意两条规则是：</a:t>
                </a:r>
                <a14:m>
                  <m:oMath xmlns:m="http://schemas.openxmlformats.org/officeDocument/2006/math">
                    <m:r>
                      <a:rPr lang="en-US" altLang="zh-CN" sz="1800" b="1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𝒆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 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𝑪𝑭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𝑰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 </m:t>
                        </m:r>
                        <m:r>
                          <a:rPr lang="en-US" altLang="zh-CN" sz="18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𝒆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) </m:t>
                        </m:r>
                      </m:e>
                    </m:groupChr>
                    <m:r>
                      <a:rPr lang="en-US" altLang="zh-CN" sz="1800" b="1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altLang="zh-CN" sz="18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800" b="1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𝑰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 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𝑪𝑭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 </m:t>
                        </m:r>
                        <m:r>
                          <a:rPr lang="en-US" altLang="zh-CN" sz="18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𝑰</m:t>
                        </m:r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) </m:t>
                        </m:r>
                      </m:e>
                    </m:groupChr>
                    <m:r>
                      <a:rPr lang="en-US" altLang="zh-CN" sz="1800" b="1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𝑯</m:t>
                    </m:r>
                  </m:oMath>
                </a14:m>
                <a:r>
                  <a:rPr lang="en-US" altLang="zh-CN" sz="18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just">
                  <a:lnSpc>
                    <a:spcPct val="125000"/>
                  </a:lnSpc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转化为一条规则时有：</a:t>
                </a:r>
                <a:r>
                  <a:rPr lang="en-US" altLang="zh-CN" sz="20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𝒆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0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 </m:t>
                        </m:r>
                        <m:r>
                          <a:rPr lang="en-US" altLang="zh-CN" sz="20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𝑪𝑭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𝒆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)=</m:t>
                        </m:r>
                        <m:r>
                          <a:rPr lang="en-US" altLang="zh-CN" sz="2000" b="1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𝑪𝑭</m:t>
                        </m:r>
                        <m:d>
                          <m:dPr>
                            <m:ctrlPr>
                              <a:rPr lang="en-US" altLang="zh-CN" sz="2000" b="1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US" altLang="zh-CN" sz="2000" b="1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, </m:t>
                            </m:r>
                            <m:r>
                              <a:rPr lang="en-US" altLang="zh-CN" sz="2000" b="1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𝒆</m:t>
                            </m:r>
                          </m:e>
                        </m:d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𝑪𝑭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0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)  </m:t>
                        </m:r>
                      </m:e>
                    </m:groupChr>
                    <m:r>
                      <a:rPr lang="en-US" altLang="zh-CN" sz="2000" b="1" i="1" kern="1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𝑯</m:t>
                    </m:r>
                  </m:oMath>
                </a14:m>
                <a:r>
                  <a:rPr lang="en-US" altLang="zh-CN" sz="20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25000"/>
                  </a:lnSpc>
                  <a:buNone/>
                  <a:tabLst>
                    <a:tab pos="342900" algn="l"/>
                    <a:tab pos="4800600" algn="l"/>
                  </a:tabLst>
                </a:pP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b="1" kern="1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MYCIN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中就认为有下式成立：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000" b="1" kern="1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P(</a:t>
                </a:r>
                <a:r>
                  <a:rPr lang="en-US" altLang="zh-CN" sz="2000" b="1" kern="1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H|I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000" b="1" kern="1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I|e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,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但一般情况下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2000" b="1" kern="1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P(</a:t>
                </a:r>
                <a:r>
                  <a:rPr lang="en-US" altLang="zh-CN" sz="2000" b="1" kern="1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H|I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)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000" b="1" kern="1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I|e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)</a:t>
                </a:r>
                <a:endParaRPr lang="zh-CN" altLang="zh-CN" sz="20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buNone/>
                  <a:tabLst>
                    <a:tab pos="342900" algn="l"/>
                    <a:tab pos="4800600" algn="l"/>
                  </a:tabLst>
                </a:pP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buNone/>
                  <a:tabLst>
                    <a:tab pos="342900" algn="l"/>
                    <a:tab pos="4800600" algn="l"/>
                  </a:tabLst>
                </a:pP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buNone/>
                  <a:tabLst>
                    <a:tab pos="342900" algn="l"/>
                    <a:tab pos="4800600" algn="l"/>
                  </a:tabLst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Char char="n"/>
                  <a:tabLst>
                    <a:tab pos="342900" algn="l"/>
                    <a:tab pos="4800600" algn="l"/>
                  </a:tabLst>
                </a:pPr>
                <a:endParaRPr lang="zh-CN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  <a:tabLst>
                    <a:tab pos="342900" algn="l"/>
                    <a:tab pos="4800600" algn="l"/>
                  </a:tabLst>
                </a:pPr>
                <a:endParaRPr lang="en-US" altLang="zh-CN" sz="2000" b="1" kern="1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058"/>
                <a:ext cx="10400882" cy="5218270"/>
              </a:xfrm>
              <a:blipFill>
                <a:blip r:embed="rId3"/>
                <a:stretch>
                  <a:fillRect l="-879" t="-1636" r="-879" b="-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899510-E748-4628-991D-5C42FF24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5310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88CB28-857F-48B8-9536-79676309E053}"/>
              </a:ext>
            </a:extLst>
          </p:cNvPr>
          <p:cNvSpPr txBox="1">
            <a:spLocks/>
          </p:cNvSpPr>
          <p:nvPr/>
        </p:nvSpPr>
        <p:spPr>
          <a:xfrm>
            <a:off x="838199" y="1486372"/>
            <a:ext cx="10400882" cy="521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8222C49-3FB8-42C6-B8C9-2770E640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099" y="125673"/>
            <a:ext cx="4377428" cy="1837072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63438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确定性因子的困难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4058"/>
            <a:ext cx="10400882" cy="5218270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buFont typeface="Wingdings" panose="05000000000000000000" pitchFamily="2" charset="2"/>
              <a:buChar char="ü"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在上述问题存在的情况下，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MYCIN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还能取得如此的成功，主要是因为</a:t>
            </a:r>
            <a:r>
              <a:rPr lang="zh-CN" altLang="en-US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比较短的推理链和比较简单的假设（或假说）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缘故。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ü"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值得庆幸的是，在实际应用中相当数量的问题是能满足“比较短的推理链和比较简单的假设”的要求的。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ü"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亚当斯（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Adams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1985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年）具体说明了确定性因子理论实际上是标准概率论的近似。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ü"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实际应用问题常常具有较短的推理链，决不是说实际问题的解决只需一步推理，一般说来，不是很复杂的问题推理链大约不超过</a:t>
            </a:r>
            <a:r>
              <a:rPr lang="en-US" altLang="zh-CN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步（推理树大约在</a:t>
            </a:r>
            <a:r>
              <a:rPr lang="en-US" altLang="zh-CN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层）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25000"/>
              </a:lnSpc>
              <a:buNone/>
              <a:tabLst>
                <a:tab pos="342900" algn="l"/>
                <a:tab pos="4800600" algn="l"/>
              </a:tabLst>
            </a:pP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buNone/>
              <a:tabLst>
                <a:tab pos="342900" algn="l"/>
                <a:tab pos="4800600" algn="l"/>
              </a:tabLst>
            </a:pP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buNone/>
              <a:tabLst>
                <a:tab pos="342900" algn="l"/>
                <a:tab pos="48006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n"/>
              <a:tabLst>
                <a:tab pos="342900" algn="l"/>
                <a:tab pos="4800600" algn="l"/>
              </a:tabLst>
            </a:pPr>
            <a:endParaRPr lang="zh-CN" altLang="zh-CN" sz="24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342900" algn="l"/>
                <a:tab pos="4800600" algn="l"/>
              </a:tabLst>
            </a:pPr>
            <a:endParaRPr lang="en-US" altLang="zh-CN" sz="2000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899510-E748-4628-991D-5C42FF24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5310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88CB28-857F-48B8-9536-79676309E053}"/>
              </a:ext>
            </a:extLst>
          </p:cNvPr>
          <p:cNvSpPr txBox="1">
            <a:spLocks/>
          </p:cNvSpPr>
          <p:nvPr/>
        </p:nvSpPr>
        <p:spPr>
          <a:xfrm>
            <a:off x="-553497" y="-528322"/>
            <a:ext cx="10400882" cy="521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99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8855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作业：编程实现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89" y="1690688"/>
            <a:ext cx="10400882" cy="52182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342900" algn="l"/>
                <a:tab pos="48006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B52AC-E808-4A4E-8EB0-AEC9973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899510-E748-4628-991D-5C42FF24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5310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88CB28-857F-48B8-9536-79676309E053}"/>
              </a:ext>
            </a:extLst>
          </p:cNvPr>
          <p:cNvSpPr txBox="1">
            <a:spLocks/>
          </p:cNvSpPr>
          <p:nvPr/>
        </p:nvSpPr>
        <p:spPr>
          <a:xfrm>
            <a:off x="413196" y="1547446"/>
            <a:ext cx="10400882" cy="521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E2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0.8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RULE3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E3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RULE4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E4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AND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E5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THEN 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RULE5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E6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AND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E7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OR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E8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THEN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E3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1.0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800600" algn="l"/>
              </a:tabLst>
            </a:pP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RULE6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E9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THEN  H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RULE7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  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THEN  H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0.9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42900" algn="l"/>
                <a:tab pos="4800600" algn="l"/>
              </a:tabLst>
            </a:pPr>
            <a:r>
              <a:rPr lang="zh-CN" altLang="en-US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的不确定性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b="1" kern="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266700" algn="l"/>
              </a:tabLs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29AE62-DE71-4C7E-868C-C7B8743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66" y="1881306"/>
            <a:ext cx="5555378" cy="39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确定性因子理论的研究背景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确定性因子理论，也被称为确定性因子，确定性因子方法。使用确定性因子处理不确定性的方法，最初是为专家系统</a:t>
            </a: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MYCIN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开发的。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贝叶斯定理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在医疗诊断中的准确使用，需要知道许多概率值。例如，在给定某些证据的前提下，贝叶斯定理可用于决定某患者得的某一具体的疾病：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127B12E-465D-4A5D-AD17-8A59B750C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36259"/>
              </p:ext>
            </p:extLst>
          </p:nvPr>
        </p:nvGraphicFramePr>
        <p:xfrm>
          <a:off x="2024333" y="4215442"/>
          <a:ext cx="7705840" cy="128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4" imgW="4699000" imgH="787400" progId="Equation.2">
                  <p:embed/>
                </p:oleObj>
              </mc:Choice>
              <mc:Fallback>
                <p:oleObj r:id="rId4" imgW="4699000" imgH="7874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333" y="4215442"/>
                        <a:ext cx="7705840" cy="1288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513A6A2-6667-4270-89FE-5AE28BBAB9FE}"/>
              </a:ext>
            </a:extLst>
          </p:cNvPr>
          <p:cNvSpPr txBox="1"/>
          <p:nvPr/>
        </p:nvSpPr>
        <p:spPr>
          <a:xfrm>
            <a:off x="322053" y="5823020"/>
            <a:ext cx="11427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其中，关于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的求和遍及所有的疾病，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种疾病，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是与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有关的证据，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P(D</a:t>
            </a:r>
            <a:r>
              <a:rPr lang="en-US" altLang="zh-CN" sz="20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是在未获得任何证据之前患者得疾病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的先验概率，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E|D</a:t>
            </a:r>
            <a:r>
              <a:rPr lang="en-US" altLang="zh-CN" sz="2000" kern="100" baseline="-25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是在假设疾病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存在的前提下患者显现出证据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的条件概率。</a:t>
            </a:r>
            <a:endParaRPr lang="zh-CN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23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确定性因子理论的研究背景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5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r>
              <a:rPr lang="en-US" altLang="zh-CN" sz="2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Mammogram Testing </a:t>
            </a:r>
            <a:endParaRPr lang="zh-CN" altLang="zh-CN" sz="2400" b="1" kern="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岁左右的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女性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进行乳腺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射线检查，已知：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）患有乳腺癌的病人进行这项检查，结果呈阳性的概率是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0.8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sensitivity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）；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）患乳腺癌的先验概率是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0.004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，即：据统计，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个人中会有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人得乳腺癌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(prior)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）没有乳腺癌的人进行乳腺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射线检查，结果呈阳性的概率是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false positive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）；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问：如果某人的检查结果是阳性（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positive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），那么她患有乳腺癌的概率是多少？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127B12E-465D-4A5D-AD17-8A59B750C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12797"/>
              </p:ext>
            </p:extLst>
          </p:nvPr>
        </p:nvGraphicFramePr>
        <p:xfrm>
          <a:off x="6323220" y="1422581"/>
          <a:ext cx="5506471" cy="92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r:id="rId4" imgW="4699000" imgH="787400" progId="Equation.2">
                  <p:embed/>
                </p:oleObj>
              </mc:Choice>
              <mc:Fallback>
                <p:oleObj r:id="rId4" imgW="4699000" imgH="787400" progId="Equation.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127B12E-465D-4A5D-AD17-8A59B750C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220" y="1422581"/>
                        <a:ext cx="5506471" cy="92110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C00000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3FA33C1-8C0F-4B86-BE16-16845C50893E}"/>
              </a:ext>
            </a:extLst>
          </p:cNvPr>
          <p:cNvSpPr txBox="1"/>
          <p:nvPr/>
        </p:nvSpPr>
        <p:spPr>
          <a:xfrm>
            <a:off x="904277" y="4271284"/>
            <a:ext cx="104955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建模：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x=1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表示乳腺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射线检查结果是阳性；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y=1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表示患有乳腺癌；</a:t>
            </a: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sensitivity: p(x=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1|y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=1)=0.8  prior: p(y=1)=0.004  false positive: p(x=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1|y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=0) = 0.1</a:t>
            </a: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p(y=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1|x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=1)=?</a:t>
            </a:r>
          </a:p>
          <a:p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E38C688-3A9E-4355-9A95-A645B31A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045" y="5275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7381FEF-D444-4BB2-A33A-C59FC76F0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22611"/>
              </p:ext>
            </p:extLst>
          </p:nvPr>
        </p:nvGraphicFramePr>
        <p:xfrm>
          <a:off x="2746870" y="5086892"/>
          <a:ext cx="6329585" cy="134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r:id="rId6" imgW="3632200" imgH="774700" progId="Equation.3">
                  <p:embed/>
                </p:oleObj>
              </mc:Choice>
              <mc:Fallback>
                <p:oleObj r:id="rId6" imgW="3632200" imgH="77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870" y="5086892"/>
                        <a:ext cx="6329585" cy="1349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8B160FC-68ED-453C-A5CF-9F82C867F5AA}"/>
              </a:ext>
            </a:extLst>
          </p:cNvPr>
          <p:cNvSpPr txBox="1"/>
          <p:nvPr/>
        </p:nvSpPr>
        <p:spPr>
          <a:xfrm>
            <a:off x="838199" y="6488668"/>
            <a:ext cx="7004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结论：如果检查程阳性，仅有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3%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的可能性患乳腺癌！</a:t>
            </a:r>
          </a:p>
        </p:txBody>
      </p:sp>
    </p:spTree>
    <p:extLst>
      <p:ext uri="{BB962C8B-B14F-4D97-AF65-F5344CB8AC3E}">
        <p14:creationId xmlns:p14="http://schemas.microsoft.com/office/powerpoint/2010/main" val="35391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确定性因子理论的研究背景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Bayes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公式的困难：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要想确定出所有这些概率值，并且所有这些被确定出的概率值又都是相互一致的，通常是极其困难的，甚至是不可能的。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127B12E-465D-4A5D-AD17-8A59B750C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4982"/>
              </p:ext>
            </p:extLst>
          </p:nvPr>
        </p:nvGraphicFramePr>
        <p:xfrm>
          <a:off x="1869787" y="2552189"/>
          <a:ext cx="7023075" cy="117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4" imgW="4699000" imgH="787400" progId="Equation.2">
                  <p:embed/>
                </p:oleObj>
              </mc:Choice>
              <mc:Fallback>
                <p:oleObj r:id="rId4" imgW="4699000" imgH="787400" progId="Equation.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127B12E-465D-4A5D-AD17-8A59B750C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787" y="2552189"/>
                        <a:ext cx="7023075" cy="1174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4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确定性因子理论的研究背景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0413" cy="6641091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证据是趋向于一件件积累的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。表达增量证据的一个贝叶斯定理的方便形式是：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6862DC1-7913-4677-9093-C041CB076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7" y="4903644"/>
            <a:ext cx="12155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其中，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是添加到现存证据体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的新证据，由于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的添加产生了新证据 ，                   。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B047B38-4607-4093-87EB-306697DD1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74346"/>
              </p:ext>
            </p:extLst>
          </p:nvPr>
        </p:nvGraphicFramePr>
        <p:xfrm>
          <a:off x="10250162" y="4903644"/>
          <a:ext cx="1550899" cy="41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r:id="rId4" imgW="1143000" imgH="304800" progId="Equation.2">
                  <p:embed/>
                </p:oleObj>
              </mc:Choice>
              <mc:Fallback>
                <p:oleObj r:id="rId4" imgW="1143000" imgH="30480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0162" y="4903644"/>
                        <a:ext cx="1550899" cy="413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8CC47C1-59CC-42E8-BEF4-BED62E71F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84411"/>
              </p:ext>
            </p:extLst>
          </p:nvPr>
        </p:nvGraphicFramePr>
        <p:xfrm>
          <a:off x="3109723" y="2433008"/>
          <a:ext cx="5265936" cy="111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r:id="rId6" imgW="3721100" imgH="787400" progId="Equation.2">
                  <p:embed/>
                </p:oleObj>
              </mc:Choice>
              <mc:Fallback>
                <p:oleObj r:id="rId6" imgW="3721100" imgH="787400" progId="Equation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723" y="2433008"/>
                        <a:ext cx="5265936" cy="1112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36A6C94-A0E8-46D8-83AE-A4047C54E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93240"/>
              </p:ext>
            </p:extLst>
          </p:nvPr>
        </p:nvGraphicFramePr>
        <p:xfrm>
          <a:off x="1035723" y="3674907"/>
          <a:ext cx="4359643" cy="111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r:id="rId8" imgW="3073400" imgH="787400" progId="Equation.3">
                  <p:embed/>
                </p:oleObj>
              </mc:Choice>
              <mc:Fallback>
                <p:oleObj r:id="rId8" imgW="3073400" imgH="78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723" y="3674907"/>
                        <a:ext cx="4359643" cy="111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92D46BB-5FE2-48F1-A623-15DCF53AF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59202"/>
              </p:ext>
            </p:extLst>
          </p:nvPr>
        </p:nvGraphicFramePr>
        <p:xfrm>
          <a:off x="5592889" y="3674907"/>
          <a:ext cx="4478370" cy="109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r:id="rId10" imgW="3162300" imgH="774700" progId="Equation.3">
                  <p:embed/>
                </p:oleObj>
              </mc:Choice>
              <mc:Fallback>
                <p:oleObj r:id="rId10" imgW="3162300" imgH="77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889" y="3674907"/>
                        <a:ext cx="4478370" cy="1099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>
            <a:extLst>
              <a:ext uri="{FF2B5EF4-FFF2-40B4-BE49-F238E27FC236}">
                <a16:creationId xmlns:a16="http://schemas.microsoft.com/office/drawing/2014/main" id="{462DD34F-5F19-4CC4-BBBF-E9DC1E97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5605154"/>
            <a:ext cx="11496261" cy="11285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尽管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上述公式是精确的，但是，式中的所有概率值通常是不知道的。并且，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随着证据积聚的数量的增多，所需的概率值的数量会增加得更多，就是说情况会变得更糟。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7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9755" cy="466725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伴随医学专家出现的另一个问题是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信任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不信任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之间的关系。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直观上，不信任是信任的反面。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概率论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要求：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p(H)+p(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H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)=1</a:t>
            </a: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p(H)=1−p(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H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对于依赖于证据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的后验假说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endParaRPr lang="en-US" altLang="zh-CN" b="1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ctr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b="1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)=1−p(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H|E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 </a:t>
            </a: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</a:t>
            </a:r>
            <a:r>
              <a:rPr lang="zh-CN" altLang="en-US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当建造</a:t>
            </a: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MYCIN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的知识工程们开始访问医学专家时，知识工程们发现内科医生极其不愿意用公式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(4.1)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的形式去陈述他们（或她们）的知识。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2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信任和不信任的概念及度量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9755" cy="466725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例子：一条</a:t>
            </a: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MYCIN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1) 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生物的染色体是革兰氏阳性，并且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生物的结构是球菌，并且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生物的生长形态是链状的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zh-CN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THEN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有一个强度为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0.7</a:t>
            </a: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的参考性证据说明该生物的类别是链球菌</a:t>
            </a: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这条规则可写成后验概率形式：</a:t>
            </a:r>
            <a:endParaRPr lang="en-US" altLang="zh-CN" b="1" kern="1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66700" algn="l"/>
              </a:tabLst>
            </a:pPr>
            <a:endParaRPr lang="zh-CN" altLang="en-US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E16697-09DD-49D6-BF95-7B39A8C1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EB750-4C30-4B9F-BC69-F72EB10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84" y="245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A05B11-63D5-4309-A213-EDC6CC32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2723"/>
            <a:ext cx="6142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867B6A9-42C7-4099-BE4F-863A93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41392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A2F470E-1B94-4C52-8108-B475F052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5C71DBB-28D3-464A-B8B8-9D71967E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21C6DC-F9ED-452D-A96D-54ABF11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9BDB695-98A9-4FE8-BC03-BA9F3F9C3B18}"/>
              </a:ext>
            </a:extLst>
          </p:cNvPr>
          <p:cNvGrpSpPr/>
          <p:nvPr/>
        </p:nvGrpSpPr>
        <p:grpSpPr>
          <a:xfrm>
            <a:off x="3882980" y="5143973"/>
            <a:ext cx="4100954" cy="547771"/>
            <a:chOff x="3876541" y="5195488"/>
            <a:chExt cx="4100954" cy="547771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EE57E7C2-6A95-4B26-883C-1D004D8627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74219"/>
                </p:ext>
              </p:extLst>
            </p:nvPr>
          </p:nvGraphicFramePr>
          <p:xfrm>
            <a:off x="3876541" y="5265391"/>
            <a:ext cx="3250081" cy="477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r:id="rId4" imgW="2070100" imgH="304800" progId="Equation.2">
                    <p:embed/>
                  </p:oleObj>
                </mc:Choice>
                <mc:Fallback>
                  <p:oleObj r:id="rId4" imgW="2070100" imgH="304800" progId="Equation.2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541" y="5265391"/>
                          <a:ext cx="3250081" cy="4778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7BCCE23-ACCF-47B6-8389-59DA1407E700}"/>
                </a:ext>
              </a:extLst>
            </p:cNvPr>
            <p:cNvSpPr txBox="1"/>
            <p:nvPr/>
          </p:nvSpPr>
          <p:spPr>
            <a:xfrm>
              <a:off x="7126622" y="5195488"/>
              <a:ext cx="8508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6CE5F-32FA-44B3-BEE4-9B418640E644}"/>
              </a:ext>
            </a:extLst>
          </p:cNvPr>
          <p:cNvSpPr txBox="1"/>
          <p:nvPr/>
        </p:nvSpPr>
        <p:spPr>
          <a:xfrm>
            <a:off x="8737673" y="519581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(4.2)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 形 13">
            <a:extLst>
              <a:ext uri="{FF2B5EF4-FFF2-40B4-BE49-F238E27FC236}">
                <a16:creationId xmlns:a16="http://schemas.microsoft.com/office/drawing/2014/main" id="{0F99A77C-163E-46A2-9864-60538D7F434F}"/>
              </a:ext>
            </a:extLst>
          </p:cNvPr>
          <p:cNvSpPr/>
          <p:nvPr/>
        </p:nvSpPr>
        <p:spPr>
          <a:xfrm rot="18557866">
            <a:off x="3290872" y="5302552"/>
            <a:ext cx="373488" cy="20606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BEBB7E8-20BC-4D06-8633-774793D1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6AFE1F1-26FC-455C-B1F7-922D9188D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33555"/>
              </p:ext>
            </p:extLst>
          </p:nvPr>
        </p:nvGraphicFramePr>
        <p:xfrm>
          <a:off x="3058601" y="6031212"/>
          <a:ext cx="5278927" cy="47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r:id="rId6" imgW="3365500" imgH="304800" progId="Equation.2">
                  <p:embed/>
                </p:oleObj>
              </mc:Choice>
              <mc:Fallback>
                <p:oleObj r:id="rId6" imgW="3365500" imgH="3048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601" y="6031212"/>
                        <a:ext cx="5278927" cy="477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227C022-444C-46EB-978E-9FB929617A36}"/>
              </a:ext>
            </a:extLst>
          </p:cNvPr>
          <p:cNvSpPr txBox="1"/>
          <p:nvPr/>
        </p:nvSpPr>
        <p:spPr>
          <a:xfrm>
            <a:off x="8750885" y="603121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(4.3)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十字形 18">
            <a:extLst>
              <a:ext uri="{FF2B5EF4-FFF2-40B4-BE49-F238E27FC236}">
                <a16:creationId xmlns:a16="http://schemas.microsoft.com/office/drawing/2014/main" id="{A93E5CC2-44C3-47C9-95D7-6D3FE7636859}"/>
              </a:ext>
            </a:extLst>
          </p:cNvPr>
          <p:cNvSpPr/>
          <p:nvPr/>
        </p:nvSpPr>
        <p:spPr>
          <a:xfrm rot="2900579">
            <a:off x="2480308" y="5904121"/>
            <a:ext cx="551463" cy="542409"/>
          </a:xfrm>
          <a:prstGeom prst="plus">
            <a:avLst>
              <a:gd name="adj" fmla="val 44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5022</Words>
  <Application>Microsoft Office PowerPoint</Application>
  <PresentationFormat>宽屏</PresentationFormat>
  <Paragraphs>385</Paragraphs>
  <Slides>36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Equation.2</vt:lpstr>
      <vt:lpstr>Equation.3</vt:lpstr>
      <vt:lpstr>知识工程</vt:lpstr>
      <vt:lpstr>PowerPoint 演示文稿</vt:lpstr>
      <vt:lpstr>第 4 章  确定性因子理论</vt:lpstr>
      <vt:lpstr>1.确定性因子理论的研究背景</vt:lpstr>
      <vt:lpstr>1.确定性因子理论的研究背景</vt:lpstr>
      <vt:lpstr>1.确定性因子理论的研究背景</vt:lpstr>
      <vt:lpstr>1.确定性因子理论的研究背景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2. 信任和不信任的概念及度量</vt:lpstr>
      <vt:lpstr>3.不确定性因子的计算</vt:lpstr>
      <vt:lpstr>3.确定性因子的计算</vt:lpstr>
      <vt:lpstr>3.确定性因子的计算</vt:lpstr>
      <vt:lpstr>3.确定性因子的计算</vt:lpstr>
      <vt:lpstr>3.确定性因子的计算</vt:lpstr>
      <vt:lpstr>4.MYCIN的不确定性值计算的封闭性</vt:lpstr>
      <vt:lpstr>4.MYCIN的不确定性值计算的封闭性</vt:lpstr>
      <vt:lpstr>4.MYCIN的不确定性值计算的封闭性</vt:lpstr>
      <vt:lpstr>4.MYCIN的不确定性值计算的封闭性</vt:lpstr>
      <vt:lpstr>4.MYCIN的不确定性值计算的封闭性</vt:lpstr>
      <vt:lpstr>4.MYCIN的不确定性值计算的封闭性</vt:lpstr>
      <vt:lpstr>4.MYCIN的不确定性值计算的封闭性</vt:lpstr>
      <vt:lpstr>5.确定性因子的困难</vt:lpstr>
      <vt:lpstr>5.确定性因子的困难</vt:lpstr>
      <vt:lpstr>5.确定性因子的困难</vt:lpstr>
      <vt:lpstr>作业：编程实现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</dc:title>
  <dc:creator>Xueyan Liu</dc:creator>
  <cp:lastModifiedBy>yang bo</cp:lastModifiedBy>
  <cp:revision>80</cp:revision>
  <dcterms:created xsi:type="dcterms:W3CDTF">2025-03-09T13:47:24Z</dcterms:created>
  <dcterms:modified xsi:type="dcterms:W3CDTF">2025-04-01T03:28:46Z</dcterms:modified>
</cp:coreProperties>
</file>