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306" r:id="rId3"/>
    <p:sldId id="307" r:id="rId4"/>
    <p:sldId id="279" r:id="rId5"/>
    <p:sldId id="281" r:id="rId6"/>
    <p:sldId id="288" r:id="rId7"/>
    <p:sldId id="282" r:id="rId8"/>
    <p:sldId id="287" r:id="rId9"/>
    <p:sldId id="283" r:id="rId10"/>
    <p:sldId id="289" r:id="rId11"/>
    <p:sldId id="290" r:id="rId12"/>
    <p:sldId id="284" r:id="rId13"/>
    <p:sldId id="291" r:id="rId14"/>
    <p:sldId id="292" r:id="rId15"/>
    <p:sldId id="293" r:id="rId16"/>
    <p:sldId id="294" r:id="rId17"/>
    <p:sldId id="295" r:id="rId18"/>
    <p:sldId id="297" r:id="rId19"/>
    <p:sldId id="299" r:id="rId20"/>
    <p:sldId id="300" r:id="rId21"/>
    <p:sldId id="302" r:id="rId22"/>
    <p:sldId id="301" r:id="rId23"/>
    <p:sldId id="303" r:id="rId24"/>
    <p:sldId id="304" r:id="rId25"/>
    <p:sldId id="305" r:id="rId26"/>
    <p:sldId id="285" r:id="rId27"/>
    <p:sldId id="260" r:id="rId28"/>
    <p:sldId id="296" r:id="rId29"/>
    <p:sldId id="286" r:id="rId30"/>
  </p:sldIdLst>
  <p:sldSz cx="9001125" cy="5040313"/>
  <p:notesSz cx="6858000" cy="9144000"/>
  <p:custDataLst>
    <p:tags r:id="rId32"/>
  </p:custDataLst>
  <p:defaultTextStyle>
    <a:defPPr>
      <a:defRPr lang="zh-CN"/>
    </a:defPPr>
    <a:lvl1pPr marL="0" algn="l" defTabSz="802005" rtl="0" eaLnBrk="1" latinLnBrk="0" hangingPunct="1">
      <a:defRPr sz="1600" kern="1200">
        <a:solidFill>
          <a:schemeClr val="tx1"/>
        </a:solidFill>
        <a:latin typeface="+mn-lt"/>
        <a:ea typeface="+mn-ea"/>
        <a:cs typeface="+mn-cs"/>
      </a:defRPr>
    </a:lvl1pPr>
    <a:lvl2pPr marL="401320" algn="l" defTabSz="802005" rtl="0" eaLnBrk="1" latinLnBrk="0" hangingPunct="1">
      <a:defRPr sz="1600" kern="1200">
        <a:solidFill>
          <a:schemeClr val="tx1"/>
        </a:solidFill>
        <a:latin typeface="+mn-lt"/>
        <a:ea typeface="+mn-ea"/>
        <a:cs typeface="+mn-cs"/>
      </a:defRPr>
    </a:lvl2pPr>
    <a:lvl3pPr marL="802005" algn="l" defTabSz="802005" rtl="0" eaLnBrk="1" latinLnBrk="0" hangingPunct="1">
      <a:defRPr sz="1600" kern="1200">
        <a:solidFill>
          <a:schemeClr val="tx1"/>
        </a:solidFill>
        <a:latin typeface="+mn-lt"/>
        <a:ea typeface="+mn-ea"/>
        <a:cs typeface="+mn-cs"/>
      </a:defRPr>
    </a:lvl3pPr>
    <a:lvl4pPr marL="1203325" algn="l" defTabSz="802005" rtl="0" eaLnBrk="1" latinLnBrk="0" hangingPunct="1">
      <a:defRPr sz="1600" kern="1200">
        <a:solidFill>
          <a:schemeClr val="tx1"/>
        </a:solidFill>
        <a:latin typeface="+mn-lt"/>
        <a:ea typeface="+mn-ea"/>
        <a:cs typeface="+mn-cs"/>
      </a:defRPr>
    </a:lvl4pPr>
    <a:lvl5pPr marL="1604645" algn="l" defTabSz="802005" rtl="0" eaLnBrk="1" latinLnBrk="0" hangingPunct="1">
      <a:defRPr sz="1600" kern="1200">
        <a:solidFill>
          <a:schemeClr val="tx1"/>
        </a:solidFill>
        <a:latin typeface="+mn-lt"/>
        <a:ea typeface="+mn-ea"/>
        <a:cs typeface="+mn-cs"/>
      </a:defRPr>
    </a:lvl5pPr>
    <a:lvl6pPr marL="2005965" algn="l" defTabSz="802005" rtl="0" eaLnBrk="1" latinLnBrk="0" hangingPunct="1">
      <a:defRPr sz="1600" kern="1200">
        <a:solidFill>
          <a:schemeClr val="tx1"/>
        </a:solidFill>
        <a:latin typeface="+mn-lt"/>
        <a:ea typeface="+mn-ea"/>
        <a:cs typeface="+mn-cs"/>
      </a:defRPr>
    </a:lvl6pPr>
    <a:lvl7pPr marL="2406650" algn="l" defTabSz="802005" rtl="0" eaLnBrk="1" latinLnBrk="0" hangingPunct="1">
      <a:defRPr sz="1600" kern="1200">
        <a:solidFill>
          <a:schemeClr val="tx1"/>
        </a:solidFill>
        <a:latin typeface="+mn-lt"/>
        <a:ea typeface="+mn-ea"/>
        <a:cs typeface="+mn-cs"/>
      </a:defRPr>
    </a:lvl7pPr>
    <a:lvl8pPr marL="2807970" algn="l" defTabSz="802005" rtl="0" eaLnBrk="1" latinLnBrk="0" hangingPunct="1">
      <a:defRPr sz="1600" kern="1200">
        <a:solidFill>
          <a:schemeClr val="tx1"/>
        </a:solidFill>
        <a:latin typeface="+mn-lt"/>
        <a:ea typeface="+mn-ea"/>
        <a:cs typeface="+mn-cs"/>
      </a:defRPr>
    </a:lvl8pPr>
    <a:lvl9pPr marL="3209290" algn="l" defTabSz="802005"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8">
          <p15:clr>
            <a:srgbClr val="A4A3A4"/>
          </p15:clr>
        </p15:guide>
        <p15:guide id="2" pos="28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714" autoAdjust="0"/>
  </p:normalViewPr>
  <p:slideViewPr>
    <p:cSldViewPr>
      <p:cViewPr varScale="1">
        <p:scale>
          <a:sx n="108" d="100"/>
          <a:sy n="108" d="100"/>
        </p:scale>
        <p:origin x="1042" y="96"/>
      </p:cViewPr>
      <p:guideLst>
        <p:guide orient="horz" pos="1588"/>
        <p:guide pos="2835"/>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D47A7D-17EB-46D6-810B-AD9728A5A12C}" type="datetimeFigureOut">
              <a:rPr lang="zh-CN" altLang="en-US" smtClean="0"/>
              <a:t>2024/10/30</a:t>
            </a:fld>
            <a:endParaRPr lang="zh-CN" altLang="en-US"/>
          </a:p>
        </p:txBody>
      </p:sp>
      <p:sp>
        <p:nvSpPr>
          <p:cNvPr id="4" name="幻灯片图像占位符 3"/>
          <p:cNvSpPr>
            <a:spLocks noGrp="1" noRot="1" noChangeAspect="1"/>
          </p:cNvSpPr>
          <p:nvPr>
            <p:ph type="sldImg" idx="2"/>
          </p:nvPr>
        </p:nvSpPr>
        <p:spPr>
          <a:xfrm>
            <a:off x="674688" y="1143000"/>
            <a:ext cx="55086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7818C6-2C9E-4DD0-9709-91C88098569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7818C6-2C9E-4DD0-9709-91C88098569C}"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7818C6-2C9E-4DD0-9709-91C88098569C}" type="slidenum">
              <a:rPr lang="zh-CN" altLang="en-US" smtClean="0"/>
              <a:t>10</a:t>
            </a:fld>
            <a:endParaRPr lang="zh-CN" altLang="en-US"/>
          </a:p>
        </p:txBody>
      </p:sp>
    </p:spTree>
    <p:extLst>
      <p:ext uri="{BB962C8B-B14F-4D97-AF65-F5344CB8AC3E}">
        <p14:creationId xmlns:p14="http://schemas.microsoft.com/office/powerpoint/2010/main" val="819998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7818C6-2C9E-4DD0-9709-91C88098569C}" type="slidenum">
              <a:rPr lang="zh-CN" altLang="en-US" smtClean="0"/>
              <a:t>11</a:t>
            </a:fld>
            <a:endParaRPr lang="zh-CN" altLang="en-US"/>
          </a:p>
        </p:txBody>
      </p:sp>
    </p:spTree>
    <p:extLst>
      <p:ext uri="{BB962C8B-B14F-4D97-AF65-F5344CB8AC3E}">
        <p14:creationId xmlns:p14="http://schemas.microsoft.com/office/powerpoint/2010/main" val="4287780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7818C6-2C9E-4DD0-9709-91C88098569C}"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7818C6-2C9E-4DD0-9709-91C88098569C}" type="slidenum">
              <a:rPr lang="zh-CN" altLang="en-US" smtClean="0"/>
              <a:t>13</a:t>
            </a:fld>
            <a:endParaRPr lang="zh-CN" altLang="en-US"/>
          </a:p>
        </p:txBody>
      </p:sp>
    </p:spTree>
    <p:extLst>
      <p:ext uri="{BB962C8B-B14F-4D97-AF65-F5344CB8AC3E}">
        <p14:creationId xmlns:p14="http://schemas.microsoft.com/office/powerpoint/2010/main" val="15417876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7818C6-2C9E-4DD0-9709-91C88098569C}" type="slidenum">
              <a:rPr lang="zh-CN" altLang="en-US" smtClean="0"/>
              <a:t>14</a:t>
            </a:fld>
            <a:endParaRPr lang="zh-CN" altLang="en-US"/>
          </a:p>
        </p:txBody>
      </p:sp>
    </p:spTree>
    <p:extLst>
      <p:ext uri="{BB962C8B-B14F-4D97-AF65-F5344CB8AC3E}">
        <p14:creationId xmlns:p14="http://schemas.microsoft.com/office/powerpoint/2010/main" val="1451817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7818C6-2C9E-4DD0-9709-91C88098569C}" type="slidenum">
              <a:rPr lang="zh-CN" altLang="en-US" smtClean="0"/>
              <a:t>15</a:t>
            </a:fld>
            <a:endParaRPr lang="zh-CN" altLang="en-US"/>
          </a:p>
        </p:txBody>
      </p:sp>
    </p:spTree>
    <p:extLst>
      <p:ext uri="{BB962C8B-B14F-4D97-AF65-F5344CB8AC3E}">
        <p14:creationId xmlns:p14="http://schemas.microsoft.com/office/powerpoint/2010/main" val="3599485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7818C6-2C9E-4DD0-9709-91C88098569C}" type="slidenum">
              <a:rPr lang="zh-CN" altLang="en-US" smtClean="0"/>
              <a:t>16</a:t>
            </a:fld>
            <a:endParaRPr lang="zh-CN" altLang="en-US"/>
          </a:p>
        </p:txBody>
      </p:sp>
    </p:spTree>
    <p:extLst>
      <p:ext uri="{BB962C8B-B14F-4D97-AF65-F5344CB8AC3E}">
        <p14:creationId xmlns:p14="http://schemas.microsoft.com/office/powerpoint/2010/main" val="24479821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7818C6-2C9E-4DD0-9709-91C88098569C}" type="slidenum">
              <a:rPr lang="zh-CN" altLang="en-US" smtClean="0"/>
              <a:t>17</a:t>
            </a:fld>
            <a:endParaRPr lang="zh-CN" altLang="en-US"/>
          </a:p>
        </p:txBody>
      </p:sp>
    </p:spTree>
    <p:extLst>
      <p:ext uri="{BB962C8B-B14F-4D97-AF65-F5344CB8AC3E}">
        <p14:creationId xmlns:p14="http://schemas.microsoft.com/office/powerpoint/2010/main" val="2754504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7818C6-2C9E-4DD0-9709-91C88098569C}" type="slidenum">
              <a:rPr lang="zh-CN" altLang="en-US" smtClean="0"/>
              <a:t>18</a:t>
            </a:fld>
            <a:endParaRPr lang="zh-CN" altLang="en-US"/>
          </a:p>
        </p:txBody>
      </p:sp>
    </p:spTree>
    <p:extLst>
      <p:ext uri="{BB962C8B-B14F-4D97-AF65-F5344CB8AC3E}">
        <p14:creationId xmlns:p14="http://schemas.microsoft.com/office/powerpoint/2010/main" val="33503381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7818C6-2C9E-4DD0-9709-91C88098569C}" type="slidenum">
              <a:rPr lang="zh-CN" altLang="en-US" smtClean="0"/>
              <a:t>19</a:t>
            </a:fld>
            <a:endParaRPr lang="zh-CN" altLang="en-US"/>
          </a:p>
        </p:txBody>
      </p:sp>
    </p:spTree>
    <p:extLst>
      <p:ext uri="{BB962C8B-B14F-4D97-AF65-F5344CB8AC3E}">
        <p14:creationId xmlns:p14="http://schemas.microsoft.com/office/powerpoint/2010/main" val="2162160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7818C6-2C9E-4DD0-9709-91C88098569C}" type="slidenum">
              <a:rPr lang="zh-CN" altLang="en-US" smtClean="0"/>
              <a:t>2</a:t>
            </a:fld>
            <a:endParaRPr lang="zh-CN" altLang="en-US"/>
          </a:p>
        </p:txBody>
      </p:sp>
    </p:spTree>
    <p:extLst>
      <p:ext uri="{BB962C8B-B14F-4D97-AF65-F5344CB8AC3E}">
        <p14:creationId xmlns:p14="http://schemas.microsoft.com/office/powerpoint/2010/main" val="868002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7818C6-2C9E-4DD0-9709-91C88098569C}" type="slidenum">
              <a:rPr lang="zh-CN" altLang="en-US" smtClean="0"/>
              <a:t>20</a:t>
            </a:fld>
            <a:endParaRPr lang="zh-CN" altLang="en-US"/>
          </a:p>
        </p:txBody>
      </p:sp>
    </p:spTree>
    <p:extLst>
      <p:ext uri="{BB962C8B-B14F-4D97-AF65-F5344CB8AC3E}">
        <p14:creationId xmlns:p14="http://schemas.microsoft.com/office/powerpoint/2010/main" val="16797632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7818C6-2C9E-4DD0-9709-91C88098569C}" type="slidenum">
              <a:rPr lang="zh-CN" altLang="en-US" smtClean="0"/>
              <a:t>21</a:t>
            </a:fld>
            <a:endParaRPr lang="zh-CN" altLang="en-US"/>
          </a:p>
        </p:txBody>
      </p:sp>
    </p:spTree>
    <p:extLst>
      <p:ext uri="{BB962C8B-B14F-4D97-AF65-F5344CB8AC3E}">
        <p14:creationId xmlns:p14="http://schemas.microsoft.com/office/powerpoint/2010/main" val="2243992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7818C6-2C9E-4DD0-9709-91C88098569C}" type="slidenum">
              <a:rPr lang="zh-CN" altLang="en-US" smtClean="0"/>
              <a:t>22</a:t>
            </a:fld>
            <a:endParaRPr lang="zh-CN" altLang="en-US"/>
          </a:p>
        </p:txBody>
      </p:sp>
    </p:spTree>
    <p:extLst>
      <p:ext uri="{BB962C8B-B14F-4D97-AF65-F5344CB8AC3E}">
        <p14:creationId xmlns:p14="http://schemas.microsoft.com/office/powerpoint/2010/main" val="41552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7818C6-2C9E-4DD0-9709-91C88098569C}" type="slidenum">
              <a:rPr lang="zh-CN" altLang="en-US" smtClean="0"/>
              <a:t>23</a:t>
            </a:fld>
            <a:endParaRPr lang="zh-CN" altLang="en-US"/>
          </a:p>
        </p:txBody>
      </p:sp>
    </p:spTree>
    <p:extLst>
      <p:ext uri="{BB962C8B-B14F-4D97-AF65-F5344CB8AC3E}">
        <p14:creationId xmlns:p14="http://schemas.microsoft.com/office/powerpoint/2010/main" val="14718865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7818C6-2C9E-4DD0-9709-91C88098569C}" type="slidenum">
              <a:rPr lang="zh-CN" altLang="en-US" smtClean="0"/>
              <a:t>24</a:t>
            </a:fld>
            <a:endParaRPr lang="zh-CN" altLang="en-US"/>
          </a:p>
        </p:txBody>
      </p:sp>
    </p:spTree>
    <p:extLst>
      <p:ext uri="{BB962C8B-B14F-4D97-AF65-F5344CB8AC3E}">
        <p14:creationId xmlns:p14="http://schemas.microsoft.com/office/powerpoint/2010/main" val="40684786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7818C6-2C9E-4DD0-9709-91C88098569C}" type="slidenum">
              <a:rPr lang="zh-CN" altLang="en-US" smtClean="0"/>
              <a:t>25</a:t>
            </a:fld>
            <a:endParaRPr lang="zh-CN" altLang="en-US"/>
          </a:p>
        </p:txBody>
      </p:sp>
    </p:spTree>
    <p:extLst>
      <p:ext uri="{BB962C8B-B14F-4D97-AF65-F5344CB8AC3E}">
        <p14:creationId xmlns:p14="http://schemas.microsoft.com/office/powerpoint/2010/main" val="41323282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7818C6-2C9E-4DD0-9709-91C88098569C}"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7818C6-2C9E-4DD0-9709-91C88098569C}"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7818C6-2C9E-4DD0-9709-91C88098569C}" type="slidenum">
              <a:rPr lang="zh-CN" altLang="en-US" smtClean="0"/>
              <a:t>28</a:t>
            </a:fld>
            <a:endParaRPr lang="zh-CN" altLang="en-US"/>
          </a:p>
        </p:txBody>
      </p:sp>
    </p:spTree>
    <p:extLst>
      <p:ext uri="{BB962C8B-B14F-4D97-AF65-F5344CB8AC3E}">
        <p14:creationId xmlns:p14="http://schemas.microsoft.com/office/powerpoint/2010/main" val="32266523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7818C6-2C9E-4DD0-9709-91C88098569C}"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7818C6-2C9E-4DD0-9709-91C88098569C}" type="slidenum">
              <a:rPr lang="zh-CN" altLang="en-US" smtClean="0"/>
              <a:t>3</a:t>
            </a:fld>
            <a:endParaRPr lang="zh-CN" altLang="en-US"/>
          </a:p>
        </p:txBody>
      </p:sp>
    </p:spTree>
    <p:extLst>
      <p:ext uri="{BB962C8B-B14F-4D97-AF65-F5344CB8AC3E}">
        <p14:creationId xmlns:p14="http://schemas.microsoft.com/office/powerpoint/2010/main" val="2193336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87818C6-2C9E-4DD0-9709-91C88098569C}"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7818C6-2C9E-4DD0-9709-91C88098569C}"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7818C6-2C9E-4DD0-9709-91C88098569C}" type="slidenum">
              <a:rPr lang="zh-CN" altLang="en-US" smtClean="0"/>
              <a:t>6</a:t>
            </a:fld>
            <a:endParaRPr lang="zh-CN" altLang="en-US"/>
          </a:p>
        </p:txBody>
      </p:sp>
    </p:spTree>
    <p:extLst>
      <p:ext uri="{BB962C8B-B14F-4D97-AF65-F5344CB8AC3E}">
        <p14:creationId xmlns:p14="http://schemas.microsoft.com/office/powerpoint/2010/main" val="4069591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7818C6-2C9E-4DD0-9709-91C88098569C}"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7818C6-2C9E-4DD0-9709-91C88098569C}" type="slidenum">
              <a:rPr lang="zh-CN" altLang="en-US" smtClean="0"/>
              <a:t>8</a:t>
            </a:fld>
            <a:endParaRPr lang="zh-CN" altLang="en-US"/>
          </a:p>
        </p:txBody>
      </p:sp>
    </p:spTree>
    <p:extLst>
      <p:ext uri="{BB962C8B-B14F-4D97-AF65-F5344CB8AC3E}">
        <p14:creationId xmlns:p14="http://schemas.microsoft.com/office/powerpoint/2010/main" val="3637198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87818C6-2C9E-4DD0-9709-91C88098569C}"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75085" y="1565764"/>
            <a:ext cx="7650956" cy="1080400"/>
          </a:xfrm>
        </p:spPr>
        <p:txBody>
          <a:bodyPr/>
          <a:lstStyle/>
          <a:p>
            <a:r>
              <a:rPr lang="zh-CN" altLang="en-US"/>
              <a:t>单击此处编辑母版标题样式</a:t>
            </a:r>
          </a:p>
        </p:txBody>
      </p:sp>
      <p:sp>
        <p:nvSpPr>
          <p:cNvPr id="3" name="副标题 2"/>
          <p:cNvSpPr>
            <a:spLocks noGrp="1"/>
          </p:cNvSpPr>
          <p:nvPr>
            <p:ph type="subTitle" idx="1"/>
          </p:nvPr>
        </p:nvSpPr>
        <p:spPr>
          <a:xfrm>
            <a:off x="1350169" y="2856177"/>
            <a:ext cx="6300788" cy="1288080"/>
          </a:xfrm>
        </p:spPr>
        <p:txBody>
          <a:bodyPr/>
          <a:lstStyle>
            <a:lvl1pPr marL="0" indent="0" algn="ctr">
              <a:buNone/>
              <a:defRPr>
                <a:solidFill>
                  <a:schemeClr val="tx1">
                    <a:tint val="75000"/>
                  </a:schemeClr>
                </a:solidFill>
              </a:defRPr>
            </a:lvl1pPr>
            <a:lvl2pPr marL="401320" indent="0" algn="ctr">
              <a:buNone/>
              <a:defRPr>
                <a:solidFill>
                  <a:schemeClr val="tx1">
                    <a:tint val="75000"/>
                  </a:schemeClr>
                </a:solidFill>
              </a:defRPr>
            </a:lvl2pPr>
            <a:lvl3pPr marL="802005" indent="0" algn="ctr">
              <a:buNone/>
              <a:defRPr>
                <a:solidFill>
                  <a:schemeClr val="tx1">
                    <a:tint val="75000"/>
                  </a:schemeClr>
                </a:solidFill>
              </a:defRPr>
            </a:lvl3pPr>
            <a:lvl4pPr marL="1203325" indent="0" algn="ctr">
              <a:buNone/>
              <a:defRPr>
                <a:solidFill>
                  <a:schemeClr val="tx1">
                    <a:tint val="75000"/>
                  </a:schemeClr>
                </a:solidFill>
              </a:defRPr>
            </a:lvl4pPr>
            <a:lvl5pPr marL="1604645" indent="0" algn="ctr">
              <a:buNone/>
              <a:defRPr>
                <a:solidFill>
                  <a:schemeClr val="tx1">
                    <a:tint val="75000"/>
                  </a:schemeClr>
                </a:solidFill>
              </a:defRPr>
            </a:lvl5pPr>
            <a:lvl6pPr marL="2005965" indent="0" algn="ctr">
              <a:buNone/>
              <a:defRPr>
                <a:solidFill>
                  <a:schemeClr val="tx1">
                    <a:tint val="75000"/>
                  </a:schemeClr>
                </a:solidFill>
              </a:defRPr>
            </a:lvl6pPr>
            <a:lvl7pPr marL="2406650" indent="0" algn="ctr">
              <a:buNone/>
              <a:defRPr>
                <a:solidFill>
                  <a:schemeClr val="tx1">
                    <a:tint val="75000"/>
                  </a:schemeClr>
                </a:solidFill>
              </a:defRPr>
            </a:lvl7pPr>
            <a:lvl8pPr marL="2807970" indent="0" algn="ctr">
              <a:buNone/>
              <a:defRPr>
                <a:solidFill>
                  <a:schemeClr val="tx1">
                    <a:tint val="75000"/>
                  </a:schemeClr>
                </a:solidFill>
              </a:defRPr>
            </a:lvl8pPr>
            <a:lvl9pPr marL="320929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5816" y="201847"/>
            <a:ext cx="2025253" cy="4300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0056" y="201847"/>
            <a:ext cx="5925741" cy="4300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11027" y="3238868"/>
            <a:ext cx="7650956" cy="1001062"/>
          </a:xfrm>
        </p:spPr>
        <p:txBody>
          <a:bodyPr anchor="t"/>
          <a:lstStyle>
            <a:lvl1pPr algn="l">
              <a:defRPr sz="3500" b="1" cap="all"/>
            </a:lvl1pPr>
          </a:lstStyle>
          <a:p>
            <a:r>
              <a:rPr lang="zh-CN" altLang="en-US"/>
              <a:t>单击此处编辑母版标题样式</a:t>
            </a:r>
          </a:p>
        </p:txBody>
      </p:sp>
      <p:sp>
        <p:nvSpPr>
          <p:cNvPr id="3" name="文本占位符 2"/>
          <p:cNvSpPr>
            <a:spLocks noGrp="1"/>
          </p:cNvSpPr>
          <p:nvPr>
            <p:ph type="body" idx="1"/>
          </p:nvPr>
        </p:nvSpPr>
        <p:spPr>
          <a:xfrm>
            <a:off x="711027" y="2136300"/>
            <a:ext cx="7650956" cy="1102568"/>
          </a:xfrm>
        </p:spPr>
        <p:txBody>
          <a:bodyPr anchor="b"/>
          <a:lstStyle>
            <a:lvl1pPr marL="0" indent="0">
              <a:buNone/>
              <a:defRPr sz="1800">
                <a:solidFill>
                  <a:schemeClr val="tx1">
                    <a:tint val="75000"/>
                  </a:schemeClr>
                </a:solidFill>
              </a:defRPr>
            </a:lvl1pPr>
            <a:lvl2pPr marL="401320" indent="0">
              <a:buNone/>
              <a:defRPr sz="1600">
                <a:solidFill>
                  <a:schemeClr val="tx1">
                    <a:tint val="75000"/>
                  </a:schemeClr>
                </a:solidFill>
              </a:defRPr>
            </a:lvl2pPr>
            <a:lvl3pPr marL="802005" indent="0">
              <a:buNone/>
              <a:defRPr sz="1400">
                <a:solidFill>
                  <a:schemeClr val="tx1">
                    <a:tint val="75000"/>
                  </a:schemeClr>
                </a:solidFill>
              </a:defRPr>
            </a:lvl3pPr>
            <a:lvl4pPr marL="1203325" indent="0">
              <a:buNone/>
              <a:defRPr sz="1200">
                <a:solidFill>
                  <a:schemeClr val="tx1">
                    <a:tint val="75000"/>
                  </a:schemeClr>
                </a:solidFill>
              </a:defRPr>
            </a:lvl4pPr>
            <a:lvl5pPr marL="1604645" indent="0">
              <a:buNone/>
              <a:defRPr sz="1200">
                <a:solidFill>
                  <a:schemeClr val="tx1">
                    <a:tint val="75000"/>
                  </a:schemeClr>
                </a:solidFill>
              </a:defRPr>
            </a:lvl5pPr>
            <a:lvl6pPr marL="2005965" indent="0">
              <a:buNone/>
              <a:defRPr sz="1200">
                <a:solidFill>
                  <a:schemeClr val="tx1">
                    <a:tint val="75000"/>
                  </a:schemeClr>
                </a:solidFill>
              </a:defRPr>
            </a:lvl6pPr>
            <a:lvl7pPr marL="2406650" indent="0">
              <a:buNone/>
              <a:defRPr sz="1200">
                <a:solidFill>
                  <a:schemeClr val="tx1">
                    <a:tint val="75000"/>
                  </a:schemeClr>
                </a:solidFill>
              </a:defRPr>
            </a:lvl7pPr>
            <a:lvl8pPr marL="2807970" indent="0">
              <a:buNone/>
              <a:defRPr sz="1200">
                <a:solidFill>
                  <a:schemeClr val="tx1">
                    <a:tint val="75000"/>
                  </a:schemeClr>
                </a:solidFill>
              </a:defRPr>
            </a:lvl8pPr>
            <a:lvl9pPr marL="320929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2024/10/30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0056"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5572"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2024/10/30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2024/10/30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2024/10/30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0057" y="200679"/>
            <a:ext cx="2961308" cy="854053"/>
          </a:xfrm>
        </p:spPr>
        <p:txBody>
          <a:bodyPr anchor="b"/>
          <a:lstStyle>
            <a:lvl1pPr algn="l">
              <a:defRPr sz="1800" b="1"/>
            </a:lvl1pPr>
          </a:lstStyle>
          <a:p>
            <a:r>
              <a:rPr lang="zh-CN" altLang="en-US"/>
              <a:t>单击此处编辑母版标题样式</a:t>
            </a:r>
          </a:p>
        </p:txBody>
      </p:sp>
      <p:sp>
        <p:nvSpPr>
          <p:cNvPr id="3" name="内容占位符 2"/>
          <p:cNvSpPr>
            <a:spLocks noGrp="1"/>
          </p:cNvSpPr>
          <p:nvPr>
            <p:ph idx="1"/>
          </p:nvPr>
        </p:nvSpPr>
        <p:spPr>
          <a:xfrm>
            <a:off x="3519190" y="200679"/>
            <a:ext cx="5031879" cy="4301768"/>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0057" y="1054733"/>
            <a:ext cx="2961308" cy="3447714"/>
          </a:xfrm>
        </p:spPr>
        <p:txBody>
          <a:bodyPr/>
          <a:lstStyle>
            <a:lvl1pPr marL="0" indent="0">
              <a:buNone/>
              <a:defRPr sz="1200"/>
            </a:lvl1pPr>
            <a:lvl2pPr marL="401320" indent="0">
              <a:buNone/>
              <a:defRPr sz="1100"/>
            </a:lvl2pPr>
            <a:lvl3pPr marL="802005" indent="0">
              <a:buNone/>
              <a:defRPr sz="900"/>
            </a:lvl3pPr>
            <a:lvl4pPr marL="1203325" indent="0">
              <a:buNone/>
              <a:defRPr sz="800"/>
            </a:lvl4pPr>
            <a:lvl5pPr marL="1604645" indent="0">
              <a:buNone/>
              <a:defRPr sz="800"/>
            </a:lvl5pPr>
            <a:lvl6pPr marL="2005965" indent="0">
              <a:buNone/>
              <a:defRPr sz="800"/>
            </a:lvl6pPr>
            <a:lvl7pPr marL="2406650" indent="0">
              <a:buNone/>
              <a:defRPr sz="800"/>
            </a:lvl7pPr>
            <a:lvl8pPr marL="2807970" indent="0">
              <a:buNone/>
              <a:defRPr sz="800"/>
            </a:lvl8pPr>
            <a:lvl9pPr marL="3209290"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64284" y="3528219"/>
            <a:ext cx="5400675" cy="416526"/>
          </a:xfrm>
        </p:spPr>
        <p:txBody>
          <a:bodyPr anchor="b"/>
          <a:lstStyle>
            <a:lvl1pPr algn="l">
              <a:defRPr sz="1800" b="1"/>
            </a:lvl1pPr>
          </a:lstStyle>
          <a:p>
            <a:r>
              <a:rPr lang="zh-CN" altLang="en-US"/>
              <a:t>单击此处编辑母版标题样式</a:t>
            </a:r>
          </a:p>
        </p:txBody>
      </p:sp>
      <p:sp>
        <p:nvSpPr>
          <p:cNvPr id="3" name="图片占位符 2"/>
          <p:cNvSpPr>
            <a:spLocks noGrp="1"/>
          </p:cNvSpPr>
          <p:nvPr>
            <p:ph type="pic" idx="1"/>
          </p:nvPr>
        </p:nvSpPr>
        <p:spPr>
          <a:xfrm>
            <a:off x="1764284" y="450361"/>
            <a:ext cx="5400675" cy="3024188"/>
          </a:xfrm>
        </p:spPr>
        <p:txBody>
          <a:bodyPr/>
          <a:lstStyle>
            <a:lvl1pPr marL="0" indent="0">
              <a:buNone/>
              <a:defRPr sz="2800"/>
            </a:lvl1pPr>
            <a:lvl2pPr marL="401320" indent="0">
              <a:buNone/>
              <a:defRPr sz="2500"/>
            </a:lvl2pPr>
            <a:lvl3pPr marL="802005" indent="0">
              <a:buNone/>
              <a:defRPr sz="2100"/>
            </a:lvl3pPr>
            <a:lvl4pPr marL="1203325" indent="0">
              <a:buNone/>
              <a:defRPr sz="1800"/>
            </a:lvl4pPr>
            <a:lvl5pPr marL="1604645" indent="0">
              <a:buNone/>
              <a:defRPr sz="1800"/>
            </a:lvl5pPr>
            <a:lvl6pPr marL="2005965" indent="0">
              <a:buNone/>
              <a:defRPr sz="1800"/>
            </a:lvl6pPr>
            <a:lvl7pPr marL="2406650" indent="0">
              <a:buNone/>
              <a:defRPr sz="1800"/>
            </a:lvl7pPr>
            <a:lvl8pPr marL="2807970" indent="0">
              <a:buNone/>
              <a:defRPr sz="1800"/>
            </a:lvl8pPr>
            <a:lvl9pPr marL="3209290" indent="0">
              <a:buNone/>
              <a:defRPr sz="1800"/>
            </a:lvl9pPr>
          </a:lstStyle>
          <a:p>
            <a:endParaRPr lang="zh-CN" altLang="en-US"/>
          </a:p>
        </p:txBody>
      </p:sp>
      <p:sp>
        <p:nvSpPr>
          <p:cNvPr id="4" name="文本占位符 3"/>
          <p:cNvSpPr>
            <a:spLocks noGrp="1"/>
          </p:cNvSpPr>
          <p:nvPr>
            <p:ph type="body" sz="half" idx="2"/>
          </p:nvPr>
        </p:nvSpPr>
        <p:spPr>
          <a:xfrm>
            <a:off x="1764284" y="3944746"/>
            <a:ext cx="5400675" cy="591536"/>
          </a:xfrm>
        </p:spPr>
        <p:txBody>
          <a:bodyPr/>
          <a:lstStyle>
            <a:lvl1pPr marL="0" indent="0">
              <a:buNone/>
              <a:defRPr sz="1200"/>
            </a:lvl1pPr>
            <a:lvl2pPr marL="401320" indent="0">
              <a:buNone/>
              <a:defRPr sz="1100"/>
            </a:lvl2pPr>
            <a:lvl3pPr marL="802005" indent="0">
              <a:buNone/>
              <a:defRPr sz="900"/>
            </a:lvl3pPr>
            <a:lvl4pPr marL="1203325" indent="0">
              <a:buNone/>
              <a:defRPr sz="800"/>
            </a:lvl4pPr>
            <a:lvl5pPr marL="1604645" indent="0">
              <a:buNone/>
              <a:defRPr sz="800"/>
            </a:lvl5pPr>
            <a:lvl6pPr marL="2005965" indent="0">
              <a:buNone/>
              <a:defRPr sz="800"/>
            </a:lvl6pPr>
            <a:lvl7pPr marL="2406650" indent="0">
              <a:buNone/>
              <a:defRPr sz="800"/>
            </a:lvl7pPr>
            <a:lvl8pPr marL="2807970" indent="0">
              <a:buNone/>
              <a:defRPr sz="800"/>
            </a:lvl8pPr>
            <a:lvl9pPr marL="3209290"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2024/10/30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0056" y="201846"/>
            <a:ext cx="8101013" cy="840052"/>
          </a:xfrm>
          <a:prstGeom prst="rect">
            <a:avLst/>
          </a:prstGeom>
        </p:spPr>
        <p:txBody>
          <a:bodyPr vert="horz" lIns="80229" tIns="40115" rIns="80229" bIns="40115" rtlCol="0" anchor="ctr">
            <a:normAutofit/>
          </a:bodyPr>
          <a:lstStyle/>
          <a:p>
            <a:r>
              <a:rPr lang="zh-CN" altLang="en-US"/>
              <a:t>单击此处编辑母版标题样式</a:t>
            </a:r>
          </a:p>
        </p:txBody>
      </p:sp>
      <p:sp>
        <p:nvSpPr>
          <p:cNvPr id="3" name="文本占位符 2"/>
          <p:cNvSpPr>
            <a:spLocks noGrp="1"/>
          </p:cNvSpPr>
          <p:nvPr>
            <p:ph type="body" idx="1"/>
          </p:nvPr>
        </p:nvSpPr>
        <p:spPr>
          <a:xfrm>
            <a:off x="450056" y="1176073"/>
            <a:ext cx="8101013" cy="3326374"/>
          </a:xfrm>
          <a:prstGeom prst="rect">
            <a:avLst/>
          </a:prstGeom>
        </p:spPr>
        <p:txBody>
          <a:bodyPr vert="horz" lIns="80229" tIns="40115" rIns="80229" bIns="40115"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0056" y="4671624"/>
            <a:ext cx="2100263" cy="268350"/>
          </a:xfrm>
          <a:prstGeom prst="rect">
            <a:avLst/>
          </a:prstGeom>
        </p:spPr>
        <p:txBody>
          <a:bodyPr vert="horz" lIns="80229" tIns="40115" rIns="80229" bIns="40115" rtlCol="0" anchor="ctr"/>
          <a:lstStyle>
            <a:lvl1pPr algn="l">
              <a:defRPr sz="1100">
                <a:solidFill>
                  <a:schemeClr val="tx1">
                    <a:tint val="75000"/>
                  </a:schemeClr>
                </a:solidFill>
              </a:defRPr>
            </a:lvl1pPr>
          </a:lstStyle>
          <a:p>
            <a:fld id="{530820CF-B880-4189-942D-D702A7CBA730}" type="datetimeFigureOut">
              <a:rPr lang="zh-CN" altLang="en-US" smtClean="0"/>
              <a:t>2024/10/30</a:t>
            </a:fld>
            <a:endParaRPr lang="zh-CN" altLang="en-US"/>
          </a:p>
        </p:txBody>
      </p:sp>
      <p:sp>
        <p:nvSpPr>
          <p:cNvPr id="5" name="页脚占位符 4"/>
          <p:cNvSpPr>
            <a:spLocks noGrp="1"/>
          </p:cNvSpPr>
          <p:nvPr>
            <p:ph type="ftr" sz="quarter" idx="3"/>
          </p:nvPr>
        </p:nvSpPr>
        <p:spPr>
          <a:xfrm>
            <a:off x="3075385" y="4671624"/>
            <a:ext cx="2850356" cy="268350"/>
          </a:xfrm>
          <a:prstGeom prst="rect">
            <a:avLst/>
          </a:prstGeom>
        </p:spPr>
        <p:txBody>
          <a:bodyPr vert="horz" lIns="80229" tIns="40115" rIns="80229" bIns="40115" rtlCol="0" anchor="ctr"/>
          <a:lstStyle>
            <a:lvl1pPr algn="ctr">
              <a:defRPr sz="11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0806" y="4671624"/>
            <a:ext cx="2100263" cy="268350"/>
          </a:xfrm>
          <a:prstGeom prst="rect">
            <a:avLst/>
          </a:prstGeom>
        </p:spPr>
        <p:txBody>
          <a:bodyPr vert="horz" lIns="80229" tIns="40115" rIns="80229" bIns="40115" rtlCol="0" anchor="ctr"/>
          <a:lstStyle>
            <a:lvl1pPr algn="r">
              <a:defRPr sz="11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802005" rtl="0" eaLnBrk="1" latinLnBrk="0" hangingPunct="1">
        <a:spcBef>
          <a:spcPct val="0"/>
        </a:spcBef>
        <a:buNone/>
        <a:defRPr sz="3900" kern="1200">
          <a:solidFill>
            <a:schemeClr val="tx1"/>
          </a:solidFill>
          <a:latin typeface="+mj-lt"/>
          <a:ea typeface="+mj-ea"/>
          <a:cs typeface="+mj-cs"/>
        </a:defRPr>
      </a:lvl1pPr>
    </p:titleStyle>
    <p:bodyStyle>
      <a:lvl1pPr marL="300990" indent="-300990" algn="l" defTabSz="80200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652145" indent="-250825" algn="l" defTabSz="80200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2pPr>
      <a:lvl3pPr marL="1002665" indent="-200660" algn="l" defTabSz="80200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3pPr>
      <a:lvl4pPr marL="1403985"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1805305"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206625"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607310"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008630"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409950"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802005" rtl="0" eaLnBrk="1" latinLnBrk="0" hangingPunct="1">
        <a:defRPr sz="1600" kern="1200">
          <a:solidFill>
            <a:schemeClr val="tx1"/>
          </a:solidFill>
          <a:latin typeface="+mn-lt"/>
          <a:ea typeface="+mn-ea"/>
          <a:cs typeface="+mn-cs"/>
        </a:defRPr>
      </a:lvl1pPr>
      <a:lvl2pPr marL="401320" algn="l" defTabSz="802005" rtl="0" eaLnBrk="1" latinLnBrk="0" hangingPunct="1">
        <a:defRPr sz="1600" kern="1200">
          <a:solidFill>
            <a:schemeClr val="tx1"/>
          </a:solidFill>
          <a:latin typeface="+mn-lt"/>
          <a:ea typeface="+mn-ea"/>
          <a:cs typeface="+mn-cs"/>
        </a:defRPr>
      </a:lvl2pPr>
      <a:lvl3pPr marL="802005" algn="l" defTabSz="802005" rtl="0" eaLnBrk="1" latinLnBrk="0" hangingPunct="1">
        <a:defRPr sz="1600" kern="1200">
          <a:solidFill>
            <a:schemeClr val="tx1"/>
          </a:solidFill>
          <a:latin typeface="+mn-lt"/>
          <a:ea typeface="+mn-ea"/>
          <a:cs typeface="+mn-cs"/>
        </a:defRPr>
      </a:lvl3pPr>
      <a:lvl4pPr marL="1203325" algn="l" defTabSz="802005" rtl="0" eaLnBrk="1" latinLnBrk="0" hangingPunct="1">
        <a:defRPr sz="1600" kern="1200">
          <a:solidFill>
            <a:schemeClr val="tx1"/>
          </a:solidFill>
          <a:latin typeface="+mn-lt"/>
          <a:ea typeface="+mn-ea"/>
          <a:cs typeface="+mn-cs"/>
        </a:defRPr>
      </a:lvl4pPr>
      <a:lvl5pPr marL="1604645" algn="l" defTabSz="802005" rtl="0" eaLnBrk="1" latinLnBrk="0" hangingPunct="1">
        <a:defRPr sz="1600" kern="1200">
          <a:solidFill>
            <a:schemeClr val="tx1"/>
          </a:solidFill>
          <a:latin typeface="+mn-lt"/>
          <a:ea typeface="+mn-ea"/>
          <a:cs typeface="+mn-cs"/>
        </a:defRPr>
      </a:lvl5pPr>
      <a:lvl6pPr marL="2005965" algn="l" defTabSz="802005" rtl="0" eaLnBrk="1" latinLnBrk="0" hangingPunct="1">
        <a:defRPr sz="1600" kern="1200">
          <a:solidFill>
            <a:schemeClr val="tx1"/>
          </a:solidFill>
          <a:latin typeface="+mn-lt"/>
          <a:ea typeface="+mn-ea"/>
          <a:cs typeface="+mn-cs"/>
        </a:defRPr>
      </a:lvl6pPr>
      <a:lvl7pPr marL="2406650" algn="l" defTabSz="802005" rtl="0" eaLnBrk="1" latinLnBrk="0" hangingPunct="1">
        <a:defRPr sz="1600" kern="1200">
          <a:solidFill>
            <a:schemeClr val="tx1"/>
          </a:solidFill>
          <a:latin typeface="+mn-lt"/>
          <a:ea typeface="+mn-ea"/>
          <a:cs typeface="+mn-cs"/>
        </a:defRPr>
      </a:lvl7pPr>
      <a:lvl8pPr marL="2807970" algn="l" defTabSz="802005" rtl="0" eaLnBrk="1" latinLnBrk="0" hangingPunct="1">
        <a:defRPr sz="1600" kern="1200">
          <a:solidFill>
            <a:schemeClr val="tx1"/>
          </a:solidFill>
          <a:latin typeface="+mn-lt"/>
          <a:ea typeface="+mn-ea"/>
          <a:cs typeface="+mn-cs"/>
        </a:defRPr>
      </a:lvl8pPr>
      <a:lvl9pPr marL="3209290" algn="l" defTabSz="802005"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8" name="椭圆 27"/>
          <p:cNvSpPr/>
          <p:nvPr/>
        </p:nvSpPr>
        <p:spPr>
          <a:xfrm>
            <a:off x="1620242" y="1553418"/>
            <a:ext cx="1080120" cy="1080120"/>
          </a:xfrm>
          <a:prstGeom prst="ellipse">
            <a:avLst/>
          </a:prstGeom>
          <a:solidFill>
            <a:srgbClr val="004A82"/>
          </a:solidFill>
          <a:ln w="1016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3060402" y="1553418"/>
            <a:ext cx="1080120" cy="1080120"/>
          </a:xfrm>
          <a:prstGeom prst="ellipse">
            <a:avLst/>
          </a:prstGeom>
          <a:solidFill>
            <a:srgbClr val="004A82"/>
          </a:solidFill>
          <a:ln w="1016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4572570" y="1553418"/>
            <a:ext cx="1080120" cy="1080120"/>
          </a:xfrm>
          <a:prstGeom prst="ellipse">
            <a:avLst/>
          </a:prstGeom>
          <a:solidFill>
            <a:srgbClr val="004A82"/>
          </a:solidFill>
          <a:ln w="1016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156746" y="1553418"/>
            <a:ext cx="1080120" cy="1080120"/>
          </a:xfrm>
          <a:prstGeom prst="ellipse">
            <a:avLst/>
          </a:prstGeom>
          <a:solidFill>
            <a:srgbClr val="004A82"/>
          </a:solidFill>
          <a:ln w="1016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875746" y="1600800"/>
            <a:ext cx="1760720" cy="991364"/>
          </a:xfrm>
          <a:prstGeom prst="rect">
            <a:avLst/>
          </a:prstGeom>
        </p:spPr>
        <p:txBody>
          <a:bodyPr wrap="square" lIns="67376" tIns="33688" rIns="67376" bIns="33688">
            <a:spAutoFit/>
          </a:bodyPr>
          <a:lstStyle/>
          <a:p>
            <a:pPr marL="0" lvl="1"/>
            <a:r>
              <a:rPr lang="en-US" altLang="zh-CN" sz="6000" b="1" dirty="0">
                <a:solidFill>
                  <a:schemeClr val="bg1"/>
                </a:solidFill>
                <a:latin typeface="微软雅黑" pitchFamily="34" charset="-122"/>
                <a:ea typeface="微软雅黑" pitchFamily="34" charset="-122"/>
              </a:rPr>
              <a:t>2</a:t>
            </a:r>
            <a:endParaRPr lang="zh-CN" altLang="en-US" sz="6000" b="1" dirty="0">
              <a:solidFill>
                <a:schemeClr val="bg1"/>
              </a:solidFill>
              <a:latin typeface="微软雅黑" pitchFamily="34" charset="-122"/>
              <a:ea typeface="微软雅黑" pitchFamily="34" charset="-122"/>
            </a:endParaRPr>
          </a:p>
        </p:txBody>
      </p:sp>
      <p:sp>
        <p:nvSpPr>
          <p:cNvPr id="38" name="矩形 37"/>
          <p:cNvSpPr/>
          <p:nvPr/>
        </p:nvSpPr>
        <p:spPr>
          <a:xfrm>
            <a:off x="3315906" y="1600800"/>
            <a:ext cx="1760720" cy="991364"/>
          </a:xfrm>
          <a:prstGeom prst="rect">
            <a:avLst/>
          </a:prstGeom>
        </p:spPr>
        <p:txBody>
          <a:bodyPr wrap="square" lIns="67376" tIns="33688" rIns="67376" bIns="33688">
            <a:spAutoFit/>
          </a:bodyPr>
          <a:lstStyle/>
          <a:p>
            <a:pPr marL="0" lvl="1"/>
            <a:r>
              <a:rPr lang="en-US" altLang="zh-CN" sz="6000" b="1" dirty="0">
                <a:solidFill>
                  <a:schemeClr val="bg1"/>
                </a:solidFill>
                <a:latin typeface="微软雅黑" pitchFamily="34" charset="-122"/>
                <a:ea typeface="微软雅黑" pitchFamily="34" charset="-122"/>
              </a:rPr>
              <a:t>0</a:t>
            </a:r>
            <a:endParaRPr lang="zh-CN" altLang="en-US" sz="6000" b="1" dirty="0">
              <a:solidFill>
                <a:schemeClr val="bg1"/>
              </a:solidFill>
              <a:latin typeface="微软雅黑" pitchFamily="34" charset="-122"/>
              <a:ea typeface="微软雅黑" pitchFamily="34" charset="-122"/>
            </a:endParaRPr>
          </a:p>
        </p:txBody>
      </p:sp>
      <p:sp>
        <p:nvSpPr>
          <p:cNvPr id="39" name="矩形 38"/>
          <p:cNvSpPr/>
          <p:nvPr/>
        </p:nvSpPr>
        <p:spPr>
          <a:xfrm>
            <a:off x="4828074" y="1600800"/>
            <a:ext cx="1760720" cy="991364"/>
          </a:xfrm>
          <a:prstGeom prst="rect">
            <a:avLst/>
          </a:prstGeom>
        </p:spPr>
        <p:txBody>
          <a:bodyPr wrap="square" lIns="67376" tIns="33688" rIns="67376" bIns="33688">
            <a:spAutoFit/>
          </a:bodyPr>
          <a:lstStyle/>
          <a:p>
            <a:pPr marL="0" lvl="1"/>
            <a:r>
              <a:rPr lang="en-US" altLang="zh-CN" sz="6000" b="1" dirty="0">
                <a:solidFill>
                  <a:schemeClr val="bg1"/>
                </a:solidFill>
                <a:latin typeface="微软雅黑" pitchFamily="34" charset="-122"/>
                <a:ea typeface="微软雅黑" pitchFamily="34" charset="-122"/>
              </a:rPr>
              <a:t>2</a:t>
            </a:r>
            <a:endParaRPr lang="zh-CN" altLang="en-US" sz="6000" b="1" dirty="0">
              <a:solidFill>
                <a:schemeClr val="bg1"/>
              </a:solidFill>
              <a:latin typeface="微软雅黑" pitchFamily="34" charset="-122"/>
              <a:ea typeface="微软雅黑" pitchFamily="34" charset="-122"/>
            </a:endParaRPr>
          </a:p>
        </p:txBody>
      </p:sp>
      <p:sp>
        <p:nvSpPr>
          <p:cNvPr id="40" name="矩形 39"/>
          <p:cNvSpPr/>
          <p:nvPr/>
        </p:nvSpPr>
        <p:spPr>
          <a:xfrm>
            <a:off x="6412250" y="1600800"/>
            <a:ext cx="1760720" cy="991364"/>
          </a:xfrm>
          <a:prstGeom prst="rect">
            <a:avLst/>
          </a:prstGeom>
        </p:spPr>
        <p:txBody>
          <a:bodyPr wrap="square" lIns="67376" tIns="33688" rIns="67376" bIns="33688">
            <a:spAutoFit/>
          </a:bodyPr>
          <a:lstStyle/>
          <a:p>
            <a:pPr marL="0" lvl="1"/>
            <a:r>
              <a:rPr lang="en-US" altLang="zh-CN" sz="6000" b="1" dirty="0">
                <a:solidFill>
                  <a:schemeClr val="bg1"/>
                </a:solidFill>
                <a:latin typeface="微软雅黑" pitchFamily="34" charset="-122"/>
                <a:ea typeface="微软雅黑" pitchFamily="34" charset="-122"/>
              </a:rPr>
              <a:t>4</a:t>
            </a:r>
            <a:endParaRPr lang="zh-CN" altLang="en-US" sz="6000" b="1" dirty="0">
              <a:solidFill>
                <a:schemeClr val="bg1"/>
              </a:solidFill>
              <a:latin typeface="微软雅黑" pitchFamily="34" charset="-122"/>
              <a:ea typeface="微软雅黑" pitchFamily="34" charset="-122"/>
            </a:endParaRPr>
          </a:p>
        </p:txBody>
      </p:sp>
      <p:sp>
        <p:nvSpPr>
          <p:cNvPr id="42" name="矩形 41"/>
          <p:cNvSpPr/>
          <p:nvPr/>
        </p:nvSpPr>
        <p:spPr>
          <a:xfrm>
            <a:off x="307834" y="2952204"/>
            <a:ext cx="8529472" cy="683587"/>
          </a:xfrm>
          <a:prstGeom prst="rect">
            <a:avLst/>
          </a:prstGeom>
        </p:spPr>
        <p:txBody>
          <a:bodyPr wrap="square" lIns="67376" tIns="33688" rIns="67376" bIns="33688">
            <a:spAutoFit/>
          </a:bodyPr>
          <a:lstStyle/>
          <a:p>
            <a:pPr marL="0" lvl="1" algn="ctr"/>
            <a:r>
              <a:rPr lang="en-US" altLang="zh-CN" sz="4000" dirty="0">
                <a:solidFill>
                  <a:srgbClr val="004A82"/>
                </a:solidFill>
                <a:latin typeface="微软雅黑" pitchFamily="34" charset="-122"/>
                <a:ea typeface="微软雅黑" pitchFamily="34" charset="-122"/>
              </a:rPr>
              <a:t>DB-GPT: AI</a:t>
            </a:r>
            <a:r>
              <a:rPr lang="zh-CN" altLang="en-US" sz="4000" dirty="0">
                <a:solidFill>
                  <a:srgbClr val="004A82"/>
                </a:solidFill>
                <a:latin typeface="微软雅黑" pitchFamily="34" charset="-122"/>
                <a:ea typeface="微软雅黑" pitchFamily="34" charset="-122"/>
              </a:rPr>
              <a:t>原生数据应用开发框架</a:t>
            </a:r>
          </a:p>
        </p:txBody>
      </p:sp>
      <p:sp>
        <p:nvSpPr>
          <p:cNvPr id="44" name="矩形 43"/>
          <p:cNvSpPr/>
          <p:nvPr/>
        </p:nvSpPr>
        <p:spPr>
          <a:xfrm>
            <a:off x="1332209" y="4028161"/>
            <a:ext cx="6480720" cy="375811"/>
          </a:xfrm>
          <a:prstGeom prst="rect">
            <a:avLst/>
          </a:prstGeom>
        </p:spPr>
        <p:txBody>
          <a:bodyPr wrap="square" lIns="67376" tIns="33688" rIns="67376" bIns="33688">
            <a:spAutoFit/>
          </a:bodyPr>
          <a:lstStyle/>
          <a:p>
            <a:pPr marL="0" lvl="1" algn="ctr"/>
            <a:r>
              <a:rPr lang="zh-CN" altLang="en-US" sz="2000" dirty="0">
                <a:solidFill>
                  <a:srgbClr val="004A82"/>
                </a:solidFill>
                <a:latin typeface="微软雅黑" pitchFamily="34" charset="-122"/>
                <a:ea typeface="微软雅黑" pitchFamily="34" charset="-122"/>
              </a:rPr>
              <a:t>答辩人：</a:t>
            </a:r>
            <a:r>
              <a:rPr lang="zh-CN" altLang="en-US" sz="2000" dirty="0">
                <a:solidFill>
                  <a:srgbClr val="004A82"/>
                </a:solidFill>
                <a:latin typeface="微软雅黑" charset="0"/>
                <a:ea typeface="微软雅黑" charset="0"/>
              </a:rPr>
              <a:t>朱家顺</a:t>
            </a:r>
            <a:r>
              <a:rPr lang="zh-CN" altLang="en-US" sz="2000" dirty="0">
                <a:solidFill>
                  <a:srgbClr val="004A82"/>
                </a:solidFill>
                <a:latin typeface="微软雅黑" pitchFamily="34" charset="-122"/>
                <a:ea typeface="微软雅黑" pitchFamily="34" charset="-122"/>
              </a:rPr>
              <a:t>    论文作者：</a:t>
            </a:r>
            <a:r>
              <a:rPr lang="fr-FR" altLang="zh-CN" sz="2000" dirty="0">
                <a:solidFill>
                  <a:srgbClr val="004A82"/>
                </a:solidFill>
                <a:latin typeface="微软雅黑" pitchFamily="34" charset="-122"/>
                <a:ea typeface="微软雅黑" pitchFamily="34" charset="-122"/>
              </a:rPr>
              <a:t>Siqiao Xue et al., 2023</a:t>
            </a:r>
            <a:endParaRPr lang="zh-CN" altLang="en-US" sz="2000" dirty="0">
              <a:solidFill>
                <a:srgbClr val="004A82"/>
              </a:solidFill>
              <a:latin typeface="微软雅黑" pitchFamily="34" charset="-122"/>
              <a:ea typeface="微软雅黑" pitchFamily="34"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9184" y="578051"/>
            <a:ext cx="2526771" cy="68247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4730"/>
    </mc:Choice>
    <mc:Fallback xmlns="">
      <p:transition spd="slow" advTm="473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randombar(horizontal)">
                                      <p:cBhvr>
                                        <p:cTn id="7" dur="500"/>
                                        <p:tgtEl>
                                          <p:spTgt spid="37"/>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randombar(horizontal)">
                                      <p:cBhvr>
                                        <p:cTn id="11" dur="500"/>
                                        <p:tgtEl>
                                          <p:spTgt spid="38"/>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randombar(horizontal)">
                                      <p:cBhvr>
                                        <p:cTn id="15" dur="500"/>
                                        <p:tgtEl>
                                          <p:spTgt spid="39"/>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randombar(horizontal)">
                                      <p:cBhvr>
                                        <p:cTn id="19" dur="500"/>
                                        <p:tgtEl>
                                          <p:spTgt spid="4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wipe(left)">
                                      <p:cBhvr>
                                        <p:cTn id="23" dur="500"/>
                                        <p:tgtEl>
                                          <p:spTgt spid="42"/>
                                        </p:tgtEl>
                                      </p:cBhvr>
                                    </p:animEffect>
                                  </p:childTnLst>
                                </p:cTn>
                              </p:par>
                            </p:childTnLst>
                          </p:cTn>
                        </p:par>
                        <p:par>
                          <p:cTn id="24" fill="hold">
                            <p:stCondLst>
                              <p:cond delay="2500"/>
                            </p:stCondLst>
                            <p:childTnLst>
                              <p:par>
                                <p:cTn id="25" presetID="42" presetClass="entr" presetSubtype="0" fill="hold" grpId="0" nodeType="after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1000"/>
                                        <p:tgtEl>
                                          <p:spTgt spid="44"/>
                                        </p:tgtEl>
                                      </p:cBhvr>
                                    </p:animEffect>
                                    <p:anim calcmode="lin" valueType="num">
                                      <p:cBhvr>
                                        <p:cTn id="28" dur="1000" fill="hold"/>
                                        <p:tgtEl>
                                          <p:spTgt spid="44"/>
                                        </p:tgtEl>
                                        <p:attrNameLst>
                                          <p:attrName>ppt_x</p:attrName>
                                        </p:attrNameLst>
                                      </p:cBhvr>
                                      <p:tavLst>
                                        <p:tav tm="0">
                                          <p:val>
                                            <p:strVal val="#ppt_x"/>
                                          </p:val>
                                        </p:tav>
                                        <p:tav tm="100000">
                                          <p:val>
                                            <p:strVal val="#ppt_x"/>
                                          </p:val>
                                        </p:tav>
                                      </p:tavLst>
                                    </p:anim>
                                    <p:anim calcmode="lin" valueType="num">
                                      <p:cBhvr>
                                        <p:cTn id="2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42" grpId="0"/>
      <p:bldP spid="4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38"/>
          <p:cNvSpPr/>
          <p:nvPr/>
        </p:nvSpPr>
        <p:spPr>
          <a:xfrm>
            <a:off x="3492450" y="-576188"/>
            <a:ext cx="1728192" cy="1106898"/>
          </a:xfrm>
          <a:prstGeom prst="roundRect">
            <a:avLst/>
          </a:prstGeom>
          <a:solidFill>
            <a:srgbClr val="004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47"/>
          <p:cNvSpPr>
            <a:spLocks noChangeArrowheads="1"/>
          </p:cNvSpPr>
          <p:nvPr/>
        </p:nvSpPr>
        <p:spPr bwMode="auto">
          <a:xfrm>
            <a:off x="2393416" y="3375032"/>
            <a:ext cx="1735108" cy="437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76" tIns="33688" rIns="67376" bIns="33688">
            <a:spAutoFit/>
          </a:bodyPr>
          <a:lstStyle>
            <a:lvl1pPr>
              <a:spcBef>
                <a:spcPct val="20000"/>
              </a:spcBef>
              <a:buFont typeface="Arial" panose="020B0604020202020204" pitchFamily="34"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panose="020B0604020202020204" pitchFamily="34"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panose="020B0604020202020204" pitchFamily="34"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000" dirty="0">
                <a:solidFill>
                  <a:schemeClr val="tx1">
                    <a:lumMod val="50000"/>
                    <a:lumOff val="50000"/>
                  </a:schemeClr>
                </a:solidFill>
                <a:sym typeface="微软雅黑" pitchFamily="34" charset="-122"/>
              </a:rPr>
              <a:t>在此录入上述图表的综合描述说明。</a:t>
            </a:r>
          </a:p>
        </p:txBody>
      </p:sp>
      <p:sp>
        <p:nvSpPr>
          <p:cNvPr id="29" name="矩形 28"/>
          <p:cNvSpPr/>
          <p:nvPr/>
        </p:nvSpPr>
        <p:spPr>
          <a:xfrm>
            <a:off x="3531930" y="71884"/>
            <a:ext cx="1616704" cy="375811"/>
          </a:xfrm>
          <a:prstGeom prst="rect">
            <a:avLst/>
          </a:prstGeom>
        </p:spPr>
        <p:txBody>
          <a:bodyPr wrap="square" lIns="67376" tIns="33688" rIns="67376" bIns="33688">
            <a:spAutoFit/>
          </a:bodyPr>
          <a:lstStyle/>
          <a:p>
            <a:pPr marL="0" lvl="1" algn="ctr"/>
            <a:r>
              <a:rPr lang="zh-CN" altLang="en-US" sz="2000" dirty="0">
                <a:solidFill>
                  <a:schemeClr val="bg1"/>
                </a:solidFill>
                <a:latin typeface="微软雅黑" pitchFamily="34" charset="-122"/>
                <a:ea typeface="微软雅黑" pitchFamily="34" charset="-122"/>
              </a:rPr>
              <a:t>设计图</a:t>
            </a:r>
          </a:p>
        </p:txBody>
      </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8914" y="87334"/>
            <a:ext cx="1234083" cy="333321"/>
          </a:xfrm>
          <a:prstGeom prst="rect">
            <a:avLst/>
          </a:prstGeom>
        </p:spPr>
      </p:pic>
      <p:pic>
        <p:nvPicPr>
          <p:cNvPr id="1028" name="Picture 4" descr="Refer to caption">
            <a:extLst>
              <a:ext uri="{FF2B5EF4-FFF2-40B4-BE49-F238E27FC236}">
                <a16:creationId xmlns:a16="http://schemas.microsoft.com/office/drawing/2014/main" id="{A66AB246-32EC-4D18-9911-03E5B84F75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644" y="1305718"/>
            <a:ext cx="7915275"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981536"/>
      </p:ext>
    </p:extLst>
  </p:cSld>
  <p:clrMapOvr>
    <a:masterClrMapping/>
  </p:clrMapOvr>
  <mc:AlternateContent xmlns:mc="http://schemas.openxmlformats.org/markup-compatibility/2006" xmlns:p14="http://schemas.microsoft.com/office/powerpoint/2010/main">
    <mc:Choice Requires="p14">
      <p:transition spd="slow" p14:dur="2000" advTm="5424"/>
    </mc:Choice>
    <mc:Fallback xmlns="">
      <p:transition spd="slow" advTm="54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500"/>
                                  </p:stCondLst>
                                  <p:childTnLst>
                                    <p:set>
                                      <p:cBhvr>
                                        <p:cTn id="6" dur="1" fill="hold">
                                          <p:stCondLst>
                                            <p:cond delay="0"/>
                                          </p:stCondLst>
                                        </p:cTn>
                                        <p:tgtEl>
                                          <p:spTgt spid="24"/>
                                        </p:tgtEl>
                                        <p:attrNameLst>
                                          <p:attrName>style.visibility</p:attrName>
                                        </p:attrNameLst>
                                      </p:cBhvr>
                                      <p:to>
                                        <p:strVal val="visible"/>
                                      </p:to>
                                    </p:set>
                                    <p:animEffect transition="in" filter="randombar(horizontal)">
                                      <p:cBhvr>
                                        <p:cTn id="7" dur="4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38"/>
          <p:cNvSpPr/>
          <p:nvPr/>
        </p:nvSpPr>
        <p:spPr>
          <a:xfrm>
            <a:off x="3492450" y="-576188"/>
            <a:ext cx="1728192" cy="1106898"/>
          </a:xfrm>
          <a:prstGeom prst="roundRect">
            <a:avLst/>
          </a:prstGeom>
          <a:solidFill>
            <a:srgbClr val="004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531930" y="71884"/>
            <a:ext cx="1616704" cy="375811"/>
          </a:xfrm>
          <a:prstGeom prst="rect">
            <a:avLst/>
          </a:prstGeom>
        </p:spPr>
        <p:txBody>
          <a:bodyPr wrap="square" lIns="67376" tIns="33688" rIns="67376" bIns="33688">
            <a:spAutoFit/>
          </a:bodyPr>
          <a:lstStyle/>
          <a:p>
            <a:pPr marL="0" lvl="1" algn="ctr"/>
            <a:r>
              <a:rPr lang="zh-CN" altLang="en-US" sz="2000" dirty="0">
                <a:solidFill>
                  <a:schemeClr val="bg1"/>
                </a:solidFill>
                <a:latin typeface="微软雅黑" pitchFamily="34" charset="-122"/>
                <a:ea typeface="微软雅黑" pitchFamily="34" charset="-122"/>
              </a:rPr>
              <a:t>架构图</a:t>
            </a:r>
          </a:p>
        </p:txBody>
      </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8914" y="87334"/>
            <a:ext cx="1234083" cy="333321"/>
          </a:xfrm>
          <a:prstGeom prst="rect">
            <a:avLst/>
          </a:prstGeom>
        </p:spPr>
      </p:pic>
      <p:pic>
        <p:nvPicPr>
          <p:cNvPr id="3" name="图片 2">
            <a:extLst>
              <a:ext uri="{FF2B5EF4-FFF2-40B4-BE49-F238E27FC236}">
                <a16:creationId xmlns:a16="http://schemas.microsoft.com/office/drawing/2014/main" id="{671ED273-2EF5-480F-BD84-59453074660E}"/>
              </a:ext>
            </a:extLst>
          </p:cNvPr>
          <p:cNvPicPr>
            <a:picLocks noChangeAspect="1"/>
          </p:cNvPicPr>
          <p:nvPr/>
        </p:nvPicPr>
        <p:blipFill>
          <a:blip r:embed="rId4"/>
          <a:stretch>
            <a:fillRect/>
          </a:stretch>
        </p:blipFill>
        <p:spPr>
          <a:xfrm>
            <a:off x="36066" y="529394"/>
            <a:ext cx="4830808" cy="4439035"/>
          </a:xfrm>
          <a:prstGeom prst="rect">
            <a:avLst/>
          </a:prstGeom>
        </p:spPr>
      </p:pic>
      <p:pic>
        <p:nvPicPr>
          <p:cNvPr id="7" name="图片 6">
            <a:extLst>
              <a:ext uri="{FF2B5EF4-FFF2-40B4-BE49-F238E27FC236}">
                <a16:creationId xmlns:a16="http://schemas.microsoft.com/office/drawing/2014/main" id="{9E20E20E-28B6-4AB2-ABC8-AAEDF7EE31FC}"/>
              </a:ext>
            </a:extLst>
          </p:cNvPr>
          <p:cNvPicPr>
            <a:picLocks noChangeAspect="1"/>
          </p:cNvPicPr>
          <p:nvPr/>
        </p:nvPicPr>
        <p:blipFill>
          <a:blip r:embed="rId5"/>
          <a:stretch>
            <a:fillRect/>
          </a:stretch>
        </p:blipFill>
        <p:spPr>
          <a:xfrm>
            <a:off x="5123099" y="673644"/>
            <a:ext cx="3400989" cy="3693024"/>
          </a:xfrm>
          <a:prstGeom prst="rect">
            <a:avLst/>
          </a:prstGeom>
        </p:spPr>
      </p:pic>
    </p:spTree>
    <p:extLst>
      <p:ext uri="{BB962C8B-B14F-4D97-AF65-F5344CB8AC3E}">
        <p14:creationId xmlns:p14="http://schemas.microsoft.com/office/powerpoint/2010/main" val="961620939"/>
      </p:ext>
    </p:extLst>
  </p:cSld>
  <p:clrMapOvr>
    <a:masterClrMapping/>
  </p:clrMapOvr>
  <mc:AlternateContent xmlns:mc="http://schemas.openxmlformats.org/markup-compatibility/2006" xmlns:p14="http://schemas.microsoft.com/office/powerpoint/2010/main">
    <mc:Choice Requires="p14">
      <p:transition spd="slow" p14:dur="2000" advTm="5424"/>
    </mc:Choice>
    <mc:Fallback xmlns="">
      <p:transition spd="slow" advTm="542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8" name="图片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23732" y="-124"/>
            <a:ext cx="9160798" cy="5040313"/>
          </a:xfrm>
          <a:prstGeom prst="rect">
            <a:avLst/>
          </a:prstGeom>
        </p:spPr>
      </p:pic>
      <p:sp>
        <p:nvSpPr>
          <p:cNvPr id="29" name="椭圆 28"/>
          <p:cNvSpPr/>
          <p:nvPr/>
        </p:nvSpPr>
        <p:spPr>
          <a:xfrm>
            <a:off x="3813010" y="753681"/>
            <a:ext cx="1080120" cy="1080120"/>
          </a:xfrm>
          <a:prstGeom prst="ellipse">
            <a:avLst/>
          </a:prstGeom>
          <a:solidFill>
            <a:schemeClr val="bg1"/>
          </a:solidFill>
          <a:ln w="152400" cmpd="sng">
            <a:solidFill>
              <a:srgbClr val="004A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068514" y="801063"/>
            <a:ext cx="1760720" cy="991364"/>
          </a:xfrm>
          <a:prstGeom prst="rect">
            <a:avLst/>
          </a:prstGeom>
        </p:spPr>
        <p:txBody>
          <a:bodyPr wrap="square" lIns="67376" tIns="33688" rIns="67376" bIns="33688">
            <a:spAutoFit/>
          </a:bodyPr>
          <a:lstStyle/>
          <a:p>
            <a:pPr marL="0" lvl="1"/>
            <a:r>
              <a:rPr lang="en-US" altLang="zh-CN" sz="6000" dirty="0">
                <a:solidFill>
                  <a:srgbClr val="004A82"/>
                </a:solidFill>
                <a:latin typeface="微软雅黑" pitchFamily="34" charset="-122"/>
                <a:ea typeface="微软雅黑" pitchFamily="34" charset="-122"/>
              </a:rPr>
              <a:t>4</a:t>
            </a:r>
            <a:endParaRPr lang="zh-CN" altLang="en-US" sz="6000" dirty="0">
              <a:solidFill>
                <a:srgbClr val="004A82"/>
              </a:solidFill>
              <a:latin typeface="微软雅黑" pitchFamily="34" charset="-122"/>
              <a:ea typeface="微软雅黑" pitchFamily="34" charset="-122"/>
            </a:endParaRPr>
          </a:p>
        </p:txBody>
      </p:sp>
      <p:sp>
        <p:nvSpPr>
          <p:cNvPr id="46" name="矩形 45"/>
          <p:cNvSpPr/>
          <p:nvPr/>
        </p:nvSpPr>
        <p:spPr>
          <a:xfrm>
            <a:off x="3060402" y="2093243"/>
            <a:ext cx="2696824" cy="498921"/>
          </a:xfrm>
          <a:prstGeom prst="rect">
            <a:avLst/>
          </a:prstGeom>
        </p:spPr>
        <p:txBody>
          <a:bodyPr wrap="square" lIns="67376" tIns="33688" rIns="67376" bIns="33688">
            <a:spAutoFit/>
          </a:bodyPr>
          <a:lstStyle/>
          <a:p>
            <a:pPr marL="0" lvl="1"/>
            <a:r>
              <a:rPr lang="zh-CN" altLang="en-US" sz="2800" dirty="0">
                <a:solidFill>
                  <a:srgbClr val="004A82"/>
                </a:solidFill>
                <a:latin typeface="微软雅黑" pitchFamily="34" charset="-122"/>
                <a:ea typeface="微软雅黑" pitchFamily="34" charset="-122"/>
              </a:rPr>
              <a:t>实现与技术方法</a:t>
            </a:r>
          </a:p>
        </p:txBody>
      </p:sp>
    </p:spTree>
  </p:cSld>
  <p:clrMapOvr>
    <a:masterClrMapping/>
  </p:clrMapOvr>
  <mc:AlternateContent xmlns:mc="http://schemas.openxmlformats.org/markup-compatibility/2006" xmlns:p14="http://schemas.microsoft.com/office/powerpoint/2010/main">
    <mc:Choice Requires="p14">
      <p:transition spd="slow" p14:dur="2000" advTm="4824"/>
    </mc:Choice>
    <mc:Fallback xmlns="">
      <p:transition spd="slow" advTm="48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wipe(left)">
                                      <p:cBhvr>
                                        <p:cTn id="1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38"/>
          <p:cNvSpPr/>
          <p:nvPr/>
        </p:nvSpPr>
        <p:spPr>
          <a:xfrm>
            <a:off x="3492450" y="-576188"/>
            <a:ext cx="1728192" cy="1106898"/>
          </a:xfrm>
          <a:prstGeom prst="roundRect">
            <a:avLst/>
          </a:prstGeom>
          <a:solidFill>
            <a:srgbClr val="004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531930" y="71884"/>
            <a:ext cx="1616704" cy="375811"/>
          </a:xfrm>
          <a:prstGeom prst="rect">
            <a:avLst/>
          </a:prstGeom>
        </p:spPr>
        <p:txBody>
          <a:bodyPr wrap="square" lIns="67376" tIns="33688" rIns="67376" bIns="33688">
            <a:spAutoFit/>
          </a:bodyPr>
          <a:lstStyle/>
          <a:p>
            <a:pPr marL="0" lvl="1" algn="ctr"/>
            <a:r>
              <a:rPr lang="en-US" altLang="zh-CN" sz="2000" dirty="0">
                <a:solidFill>
                  <a:schemeClr val="bg1"/>
                </a:solidFill>
                <a:latin typeface="微软雅黑" pitchFamily="34" charset="-122"/>
                <a:ea typeface="微软雅黑" pitchFamily="34" charset="-122"/>
              </a:rPr>
              <a:t>RAG</a:t>
            </a:r>
            <a:endParaRPr lang="zh-CN" altLang="en-US" sz="2000" dirty="0">
              <a:solidFill>
                <a:schemeClr val="bg1"/>
              </a:solidFill>
              <a:latin typeface="微软雅黑" pitchFamily="34" charset="-122"/>
              <a:ea typeface="微软雅黑" pitchFamily="34" charset="-122"/>
            </a:endParaRPr>
          </a:p>
        </p:txBody>
      </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8914" y="87334"/>
            <a:ext cx="1234083" cy="333321"/>
          </a:xfrm>
          <a:prstGeom prst="rect">
            <a:avLst/>
          </a:prstGeom>
        </p:spPr>
      </p:pic>
      <p:sp>
        <p:nvSpPr>
          <p:cNvPr id="10" name="文本框 9">
            <a:extLst>
              <a:ext uri="{FF2B5EF4-FFF2-40B4-BE49-F238E27FC236}">
                <a16:creationId xmlns:a16="http://schemas.microsoft.com/office/drawing/2014/main" id="{4B26676A-52E9-471C-BE96-22F1E145A567}"/>
              </a:ext>
            </a:extLst>
          </p:cNvPr>
          <p:cNvSpPr txBox="1"/>
          <p:nvPr/>
        </p:nvSpPr>
        <p:spPr>
          <a:xfrm>
            <a:off x="398908" y="3096220"/>
            <a:ext cx="7915275" cy="338554"/>
          </a:xfrm>
          <a:prstGeom prst="rect">
            <a:avLst/>
          </a:prstGeom>
          <a:noFill/>
        </p:spPr>
        <p:txBody>
          <a:bodyPr wrap="square">
            <a:spAutoFit/>
          </a:bodyPr>
          <a:lstStyle/>
          <a:p>
            <a:r>
              <a:rPr lang="en-US" altLang="zh-CN" b="0" i="0" dirty="0">
                <a:solidFill>
                  <a:srgbClr val="292929"/>
                </a:solidFill>
                <a:effectLst/>
                <a:latin typeface="Noto Serif" panose="020B0604020202020204" pitchFamily="18" charset="0"/>
              </a:rPr>
              <a:t>RAG </a:t>
            </a:r>
            <a:r>
              <a:rPr lang="zh-CN" altLang="en-US" b="0" i="0" dirty="0">
                <a:solidFill>
                  <a:srgbClr val="292929"/>
                </a:solidFill>
                <a:effectLst/>
                <a:latin typeface="Noto Serif" panose="020B0604020202020204" pitchFamily="18" charset="0"/>
              </a:rPr>
              <a:t>管道由三个阶段组成：知识构建、知识检索和自适应上下文学习 </a:t>
            </a:r>
            <a:r>
              <a:rPr lang="en-US" altLang="zh-CN" b="0" i="0" dirty="0">
                <a:solidFill>
                  <a:srgbClr val="292929"/>
                </a:solidFill>
                <a:effectLst/>
                <a:latin typeface="Noto Serif" panose="020B0604020202020204" pitchFamily="18" charset="0"/>
              </a:rPr>
              <a:t>(ICL) </a:t>
            </a:r>
            <a:r>
              <a:rPr lang="zh-CN" altLang="en-US" b="0" i="0" dirty="0">
                <a:solidFill>
                  <a:srgbClr val="292929"/>
                </a:solidFill>
                <a:effectLst/>
                <a:latin typeface="Noto Serif" panose="020B0604020202020204" pitchFamily="18" charset="0"/>
              </a:rPr>
              <a:t>策略。</a:t>
            </a:r>
            <a:endParaRPr lang="zh-CN" altLang="en-US" dirty="0"/>
          </a:p>
        </p:txBody>
      </p:sp>
      <p:pic>
        <p:nvPicPr>
          <p:cNvPr id="3074" name="Picture 2" descr="Refer to caption">
            <a:extLst>
              <a:ext uri="{FF2B5EF4-FFF2-40B4-BE49-F238E27FC236}">
                <a16:creationId xmlns:a16="http://schemas.microsoft.com/office/drawing/2014/main" id="{762E1E4C-3C58-443D-A8F9-D4F2DD3E19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24" y="1178782"/>
            <a:ext cx="7915275" cy="140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338707"/>
      </p:ext>
    </p:extLst>
  </p:cSld>
  <p:clrMapOvr>
    <a:masterClrMapping/>
  </p:clrMapOvr>
  <mc:AlternateContent xmlns:mc="http://schemas.openxmlformats.org/markup-compatibility/2006" xmlns:p14="http://schemas.microsoft.com/office/powerpoint/2010/main">
    <mc:Choice Requires="p14">
      <p:transition spd="slow" p14:dur="2000" advTm="5424"/>
    </mc:Choice>
    <mc:Fallback xmlns="">
      <p:transition spd="slow" advTm="542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38"/>
          <p:cNvSpPr/>
          <p:nvPr/>
        </p:nvSpPr>
        <p:spPr>
          <a:xfrm>
            <a:off x="3492450" y="-576188"/>
            <a:ext cx="1728192" cy="1106898"/>
          </a:xfrm>
          <a:prstGeom prst="roundRect">
            <a:avLst/>
          </a:prstGeom>
          <a:solidFill>
            <a:srgbClr val="004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531930" y="71884"/>
            <a:ext cx="1616704" cy="375811"/>
          </a:xfrm>
          <a:prstGeom prst="rect">
            <a:avLst/>
          </a:prstGeom>
        </p:spPr>
        <p:txBody>
          <a:bodyPr wrap="square" lIns="67376" tIns="33688" rIns="67376" bIns="33688">
            <a:spAutoFit/>
          </a:bodyPr>
          <a:lstStyle/>
          <a:p>
            <a:pPr marL="0" lvl="1" algn="ctr"/>
            <a:r>
              <a:rPr lang="zh-CN" altLang="en-US" sz="2000" dirty="0">
                <a:solidFill>
                  <a:schemeClr val="bg1"/>
                </a:solidFill>
                <a:latin typeface="微软雅黑" pitchFamily="34" charset="-122"/>
                <a:ea typeface="微软雅黑" pitchFamily="34" charset="-122"/>
              </a:rPr>
              <a:t>知识构建</a:t>
            </a:r>
          </a:p>
        </p:txBody>
      </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8914" y="87334"/>
            <a:ext cx="1234083" cy="333321"/>
          </a:xfrm>
          <a:prstGeom prst="rect">
            <a:avLst/>
          </a:prstGeom>
        </p:spPr>
      </p:pic>
      <p:sp>
        <p:nvSpPr>
          <p:cNvPr id="10" name="文本框 9">
            <a:extLst>
              <a:ext uri="{FF2B5EF4-FFF2-40B4-BE49-F238E27FC236}">
                <a16:creationId xmlns:a16="http://schemas.microsoft.com/office/drawing/2014/main" id="{4B26676A-52E9-471C-BE96-22F1E145A567}"/>
              </a:ext>
            </a:extLst>
          </p:cNvPr>
          <p:cNvSpPr txBox="1"/>
          <p:nvPr/>
        </p:nvSpPr>
        <p:spPr>
          <a:xfrm>
            <a:off x="382644" y="3600276"/>
            <a:ext cx="7915275" cy="584775"/>
          </a:xfrm>
          <a:prstGeom prst="rect">
            <a:avLst/>
          </a:prstGeom>
          <a:noFill/>
        </p:spPr>
        <p:txBody>
          <a:bodyPr wrap="square">
            <a:spAutoFit/>
          </a:bodyPr>
          <a:lstStyle/>
          <a:p>
            <a:r>
              <a:rPr lang="zh-CN" altLang="en-US" b="0" i="0" dirty="0">
                <a:solidFill>
                  <a:srgbClr val="292929"/>
                </a:solidFill>
                <a:effectLst/>
                <a:latin typeface="Noto Serif" panose="02020600060500020200" pitchFamily="18" charset="0"/>
              </a:rPr>
              <a:t>除了现有的基于向量的知识表示之外，</a:t>
            </a:r>
            <a:r>
              <a:rPr lang="en-US" altLang="zh-CN" b="0" i="0" dirty="0">
                <a:solidFill>
                  <a:srgbClr val="292929"/>
                </a:solidFill>
                <a:effectLst/>
                <a:latin typeface="Noto Serif" panose="02020600060500020200" pitchFamily="18" charset="0"/>
              </a:rPr>
              <a:t>DB-GPT</a:t>
            </a:r>
            <a:r>
              <a:rPr lang="zh-CN" altLang="en-US" b="0" i="0" dirty="0">
                <a:solidFill>
                  <a:srgbClr val="292929"/>
                </a:solidFill>
                <a:effectLst/>
                <a:latin typeface="Noto Serif" panose="02020600060500020200" pitchFamily="18" charset="0"/>
              </a:rPr>
              <a:t>还结合了倒排索引和图索引技术，可以轻松准确地找到上下文相关的数据。</a:t>
            </a:r>
            <a:endParaRPr lang="zh-CN" altLang="en-US" dirty="0"/>
          </a:p>
        </p:txBody>
      </p:sp>
      <p:pic>
        <p:nvPicPr>
          <p:cNvPr id="3076" name="Picture 4" descr="Refer to caption">
            <a:extLst>
              <a:ext uri="{FF2B5EF4-FFF2-40B4-BE49-F238E27FC236}">
                <a16:creationId xmlns:a16="http://schemas.microsoft.com/office/drawing/2014/main" id="{D577B013-3979-4828-869A-E1F213B642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4851" y="753365"/>
            <a:ext cx="3991422" cy="2452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7677"/>
      </p:ext>
    </p:extLst>
  </p:cSld>
  <p:clrMapOvr>
    <a:masterClrMapping/>
  </p:clrMapOvr>
  <mc:AlternateContent xmlns:mc="http://schemas.openxmlformats.org/markup-compatibility/2006" xmlns:p14="http://schemas.microsoft.com/office/powerpoint/2010/main">
    <mc:Choice Requires="p14">
      <p:transition spd="slow" p14:dur="2000" advTm="5424"/>
    </mc:Choice>
    <mc:Fallback xmlns="">
      <p:transition spd="slow" advTm="5424"/>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38"/>
          <p:cNvSpPr/>
          <p:nvPr/>
        </p:nvSpPr>
        <p:spPr>
          <a:xfrm>
            <a:off x="3492450" y="-576188"/>
            <a:ext cx="1728192" cy="1106898"/>
          </a:xfrm>
          <a:prstGeom prst="roundRect">
            <a:avLst/>
          </a:prstGeom>
          <a:solidFill>
            <a:srgbClr val="004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531930" y="71884"/>
            <a:ext cx="1616704" cy="375811"/>
          </a:xfrm>
          <a:prstGeom prst="rect">
            <a:avLst/>
          </a:prstGeom>
        </p:spPr>
        <p:txBody>
          <a:bodyPr wrap="square" lIns="67376" tIns="33688" rIns="67376" bIns="33688">
            <a:spAutoFit/>
          </a:bodyPr>
          <a:lstStyle/>
          <a:p>
            <a:pPr marL="0" lvl="1" algn="ctr"/>
            <a:r>
              <a:rPr lang="zh-CN" altLang="en-US" sz="2000" dirty="0">
                <a:solidFill>
                  <a:schemeClr val="bg1"/>
                </a:solidFill>
                <a:latin typeface="微软雅黑" pitchFamily="34" charset="-122"/>
                <a:ea typeface="微软雅黑" pitchFamily="34" charset="-122"/>
              </a:rPr>
              <a:t>知识检索</a:t>
            </a:r>
          </a:p>
        </p:txBody>
      </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8914" y="87334"/>
            <a:ext cx="1234083" cy="333321"/>
          </a:xfrm>
          <a:prstGeom prst="rect">
            <a:avLst/>
          </a:prstGeom>
        </p:spPr>
      </p:pic>
      <p:sp>
        <p:nvSpPr>
          <p:cNvPr id="10" name="文本框 9">
            <a:extLst>
              <a:ext uri="{FF2B5EF4-FFF2-40B4-BE49-F238E27FC236}">
                <a16:creationId xmlns:a16="http://schemas.microsoft.com/office/drawing/2014/main" id="{4B26676A-52E9-471C-BE96-22F1E145A567}"/>
              </a:ext>
            </a:extLst>
          </p:cNvPr>
          <p:cNvSpPr txBox="1"/>
          <p:nvPr/>
        </p:nvSpPr>
        <p:spPr>
          <a:xfrm>
            <a:off x="382644" y="3600276"/>
            <a:ext cx="7915275" cy="584775"/>
          </a:xfrm>
          <a:prstGeom prst="rect">
            <a:avLst/>
          </a:prstGeom>
          <a:noFill/>
        </p:spPr>
        <p:txBody>
          <a:bodyPr wrap="square">
            <a:spAutoFit/>
          </a:bodyPr>
          <a:lstStyle/>
          <a:p>
            <a:r>
              <a:rPr lang="en-US" altLang="zh-CN" b="0" i="0" dirty="0">
                <a:solidFill>
                  <a:srgbClr val="292929"/>
                </a:solidFill>
                <a:effectLst/>
                <a:latin typeface="Noto Serif" panose="02020600060500020200" pitchFamily="18" charset="0"/>
              </a:rPr>
              <a:t>DG-GPT</a:t>
            </a:r>
            <a:r>
              <a:rPr lang="zh-CN" altLang="en-US" b="0" i="0" dirty="0">
                <a:solidFill>
                  <a:srgbClr val="292929"/>
                </a:solidFill>
                <a:effectLst/>
                <a:latin typeface="Noto Serif" panose="02020600060500020200" pitchFamily="18" charset="0"/>
              </a:rPr>
              <a:t>支持各种检索器模型，例如</a:t>
            </a:r>
            <a:r>
              <a:rPr lang="en-US" altLang="zh-CN" b="0" i="0" dirty="0" err="1">
                <a:solidFill>
                  <a:srgbClr val="292929"/>
                </a:solidFill>
                <a:effectLst/>
                <a:latin typeface="Noto Serif" panose="02020600060500020200" pitchFamily="18" charset="0"/>
              </a:rPr>
              <a:t>EmbeddingRetriever</a:t>
            </a:r>
            <a:r>
              <a:rPr lang="zh-CN" altLang="en-US" b="0" i="0" dirty="0">
                <a:solidFill>
                  <a:srgbClr val="292929"/>
                </a:solidFill>
                <a:effectLst/>
                <a:latin typeface="Noto Serif" panose="02020600060500020200" pitchFamily="18" charset="0"/>
              </a:rPr>
              <a:t>，它根据余弦相似度进行检索，、</a:t>
            </a:r>
            <a:r>
              <a:rPr lang="en-US" altLang="zh-CN" b="0" i="0" dirty="0" err="1">
                <a:solidFill>
                  <a:srgbClr val="292929"/>
                </a:solidFill>
                <a:effectLst/>
                <a:latin typeface="Noto Serif" panose="02020600060500020200" pitchFamily="18" charset="0"/>
              </a:rPr>
              <a:t>KeywordRetriever</a:t>
            </a:r>
            <a:r>
              <a:rPr lang="zh-CN" altLang="en-US" b="0" i="0" dirty="0">
                <a:solidFill>
                  <a:srgbClr val="292929"/>
                </a:solidFill>
                <a:effectLst/>
                <a:latin typeface="Noto Serif" panose="02020600060500020200" pitchFamily="18" charset="0"/>
              </a:rPr>
              <a:t>，匹配关键字而不是整个句子。</a:t>
            </a:r>
            <a:endParaRPr lang="zh-CN" altLang="en-US" dirty="0"/>
          </a:p>
        </p:txBody>
      </p:sp>
      <p:pic>
        <p:nvPicPr>
          <p:cNvPr id="4098" name="Picture 2" descr="Refer to caption">
            <a:extLst>
              <a:ext uri="{FF2B5EF4-FFF2-40B4-BE49-F238E27FC236}">
                <a16:creationId xmlns:a16="http://schemas.microsoft.com/office/drawing/2014/main" id="{0A47CCE8-45C5-4AAD-9965-F7592DA565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9461" y="755504"/>
            <a:ext cx="3674170" cy="2619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97967"/>
      </p:ext>
    </p:extLst>
  </p:cSld>
  <p:clrMapOvr>
    <a:masterClrMapping/>
  </p:clrMapOvr>
  <mc:AlternateContent xmlns:mc="http://schemas.openxmlformats.org/markup-compatibility/2006" xmlns:p14="http://schemas.microsoft.com/office/powerpoint/2010/main">
    <mc:Choice Requires="p14">
      <p:transition spd="slow" p14:dur="2000" advTm="5424"/>
    </mc:Choice>
    <mc:Fallback xmlns="">
      <p:transition spd="slow" advTm="5424"/>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38"/>
          <p:cNvSpPr/>
          <p:nvPr/>
        </p:nvSpPr>
        <p:spPr>
          <a:xfrm>
            <a:off x="3276426" y="-562361"/>
            <a:ext cx="2160240" cy="1106898"/>
          </a:xfrm>
          <a:prstGeom prst="roundRect">
            <a:avLst/>
          </a:prstGeom>
          <a:solidFill>
            <a:srgbClr val="004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204418" y="71884"/>
            <a:ext cx="2264776" cy="375811"/>
          </a:xfrm>
          <a:prstGeom prst="rect">
            <a:avLst/>
          </a:prstGeom>
        </p:spPr>
        <p:txBody>
          <a:bodyPr wrap="square" lIns="67376" tIns="33688" rIns="67376" bIns="33688">
            <a:spAutoFit/>
          </a:bodyPr>
          <a:lstStyle/>
          <a:p>
            <a:pPr marL="0" lvl="1" algn="ctr"/>
            <a:r>
              <a:rPr lang="zh-CN" altLang="en-US" sz="2000" dirty="0">
                <a:solidFill>
                  <a:schemeClr val="bg1"/>
                </a:solidFill>
                <a:latin typeface="微软雅黑" pitchFamily="34" charset="-122"/>
                <a:ea typeface="微软雅黑" pitchFamily="34" charset="-122"/>
              </a:rPr>
              <a:t>自适应上下文学习</a:t>
            </a:r>
          </a:p>
        </p:txBody>
      </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8914" y="87334"/>
            <a:ext cx="1234083" cy="333321"/>
          </a:xfrm>
          <a:prstGeom prst="rect">
            <a:avLst/>
          </a:prstGeom>
        </p:spPr>
      </p:pic>
      <p:sp>
        <p:nvSpPr>
          <p:cNvPr id="10" name="文本框 9">
            <a:extLst>
              <a:ext uri="{FF2B5EF4-FFF2-40B4-BE49-F238E27FC236}">
                <a16:creationId xmlns:a16="http://schemas.microsoft.com/office/drawing/2014/main" id="{4B26676A-52E9-471C-BE96-22F1E145A567}"/>
              </a:ext>
            </a:extLst>
          </p:cNvPr>
          <p:cNvSpPr txBox="1"/>
          <p:nvPr/>
        </p:nvSpPr>
        <p:spPr>
          <a:xfrm>
            <a:off x="382644" y="3600276"/>
            <a:ext cx="7915275" cy="830997"/>
          </a:xfrm>
          <a:prstGeom prst="rect">
            <a:avLst/>
          </a:prstGeom>
          <a:noFill/>
        </p:spPr>
        <p:txBody>
          <a:bodyPr wrap="square">
            <a:spAutoFit/>
          </a:bodyPr>
          <a:lstStyle/>
          <a:p>
            <a:r>
              <a:rPr lang="zh-CN" altLang="en-US" b="0" i="0" dirty="0">
                <a:solidFill>
                  <a:srgbClr val="000000"/>
                </a:solidFill>
                <a:effectLst/>
                <a:latin typeface="system-ui"/>
              </a:rPr>
              <a:t>基于数据中被查词条与查询语句的余弦相似度，</a:t>
            </a:r>
            <a:r>
              <a:rPr lang="zh-CN" altLang="en-US" dirty="0">
                <a:solidFill>
                  <a:srgbClr val="292929"/>
                </a:solidFill>
                <a:latin typeface="Noto Serif" panose="02020600060500020200" pitchFamily="18" charset="0"/>
              </a:rPr>
              <a:t>排序出前</a:t>
            </a:r>
            <a:r>
              <a:rPr lang="zh-CN" altLang="en-US" b="0" i="0" dirty="0">
                <a:solidFill>
                  <a:srgbClr val="292929"/>
                </a:solidFill>
                <a:effectLst/>
                <a:latin typeface="Noto Serif" panose="02020600060500020200" pitchFamily="18" charset="0"/>
              </a:rPr>
              <a:t> </a:t>
            </a:r>
            <a:r>
              <a:rPr lang="en-US" altLang="zh-CN" dirty="0"/>
              <a:t>K</a:t>
            </a:r>
            <a:r>
              <a:rPr lang="zh-CN" altLang="en-US" b="0" i="0" dirty="0">
                <a:solidFill>
                  <a:srgbClr val="292929"/>
                </a:solidFill>
                <a:effectLst/>
                <a:latin typeface="Noto Serif" panose="02020600060500020200" pitchFamily="18" charset="0"/>
              </a:rPr>
              <a:t> 个（</a:t>
            </a:r>
            <a:r>
              <a:rPr lang="en-US" altLang="zh-CN" b="0" i="0" dirty="0">
                <a:solidFill>
                  <a:srgbClr val="292929"/>
                </a:solidFill>
                <a:effectLst/>
                <a:latin typeface="Noto Serif" panose="02020600060500020200" pitchFamily="18" charset="0"/>
              </a:rPr>
              <a:t>K</a:t>
            </a:r>
            <a:r>
              <a:rPr lang="zh-CN" altLang="en-US" b="0" i="0" dirty="0">
                <a:solidFill>
                  <a:srgbClr val="292929"/>
                </a:solidFill>
                <a:effectLst/>
                <a:latin typeface="Noto Serif" panose="02020600060500020200" pitchFamily="18" charset="0"/>
              </a:rPr>
              <a:t>是超参）搜索结果词条的搜索结果，然后插入顶部 </a:t>
            </a:r>
            <a:r>
              <a:rPr lang="en-US" altLang="zh-CN" dirty="0"/>
              <a:t>J</a:t>
            </a:r>
            <a:r>
              <a:rPr lang="zh-CN" altLang="en-US" b="0" i="0" dirty="0">
                <a:solidFill>
                  <a:srgbClr val="292929"/>
                </a:solidFill>
                <a:effectLst/>
                <a:latin typeface="Noto Serif" panose="02020600060500020200" pitchFamily="18" charset="0"/>
              </a:rPr>
              <a:t> （</a:t>
            </a:r>
            <a:r>
              <a:rPr lang="en-US" altLang="zh-CN" dirty="0"/>
              <a:t>J≤K</a:t>
            </a:r>
            <a:r>
              <a:rPr lang="zh-CN" altLang="en-US" b="0" i="0" dirty="0">
                <a:solidFill>
                  <a:srgbClr val="292929"/>
                </a:solidFill>
                <a:effectLst/>
                <a:latin typeface="Noto Serif" panose="02020600060500020200" pitchFamily="18" charset="0"/>
              </a:rPr>
              <a:t> </a:t>
            </a:r>
            <a:r>
              <a:rPr lang="en-US" altLang="zh-CN" b="0" i="0" dirty="0">
                <a:solidFill>
                  <a:srgbClr val="292929"/>
                </a:solidFill>
                <a:effectLst/>
                <a:latin typeface="Noto Serif" panose="02020600060500020200" pitchFamily="18" charset="0"/>
              </a:rPr>
              <a:t>) </a:t>
            </a:r>
            <a:r>
              <a:rPr lang="zh-CN" altLang="en-US" b="0" i="0" dirty="0">
                <a:solidFill>
                  <a:srgbClr val="292929"/>
                </a:solidFill>
                <a:effectLst/>
                <a:latin typeface="Noto Serif" panose="02020600060500020200" pitchFamily="18" charset="0"/>
              </a:rPr>
              <a:t>结果进入预定义提示模板的上下文部分，最后</a:t>
            </a:r>
            <a:r>
              <a:rPr lang="en-US" altLang="zh-CN" b="0" i="0" dirty="0">
                <a:solidFill>
                  <a:srgbClr val="292929"/>
                </a:solidFill>
                <a:effectLst/>
                <a:latin typeface="Noto Serif" panose="02020600060500020200" pitchFamily="18" charset="0"/>
              </a:rPr>
              <a:t>LLM</a:t>
            </a:r>
            <a:r>
              <a:rPr lang="zh-CN" altLang="en-US" b="0" i="0" dirty="0">
                <a:solidFill>
                  <a:srgbClr val="292929"/>
                </a:solidFill>
                <a:effectLst/>
                <a:latin typeface="Noto Serif" panose="02020600060500020200" pitchFamily="18" charset="0"/>
              </a:rPr>
              <a:t>生成响应。</a:t>
            </a:r>
            <a:endParaRPr lang="zh-CN" altLang="en-US" dirty="0"/>
          </a:p>
        </p:txBody>
      </p:sp>
      <p:pic>
        <p:nvPicPr>
          <p:cNvPr id="5122" name="Picture 2" descr="Refer to caption">
            <a:extLst>
              <a:ext uri="{FF2B5EF4-FFF2-40B4-BE49-F238E27FC236}">
                <a16:creationId xmlns:a16="http://schemas.microsoft.com/office/drawing/2014/main" id="{583633E0-AB9F-4112-8729-296E7BB13F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4520" y="590616"/>
            <a:ext cx="4664572" cy="2963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378707"/>
      </p:ext>
    </p:extLst>
  </p:cSld>
  <p:clrMapOvr>
    <a:masterClrMapping/>
  </p:clrMapOvr>
  <mc:AlternateContent xmlns:mc="http://schemas.openxmlformats.org/markup-compatibility/2006" xmlns:p14="http://schemas.microsoft.com/office/powerpoint/2010/main">
    <mc:Choice Requires="p14">
      <p:transition spd="slow" p14:dur="2000" advTm="5424"/>
    </mc:Choice>
    <mc:Fallback xmlns="">
      <p:transition spd="slow" advTm="542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38"/>
          <p:cNvSpPr/>
          <p:nvPr/>
        </p:nvSpPr>
        <p:spPr>
          <a:xfrm>
            <a:off x="3276426" y="-562361"/>
            <a:ext cx="2160240" cy="1106898"/>
          </a:xfrm>
          <a:prstGeom prst="roundRect">
            <a:avLst/>
          </a:prstGeom>
          <a:solidFill>
            <a:srgbClr val="004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204418" y="71884"/>
            <a:ext cx="2264776" cy="375811"/>
          </a:xfrm>
          <a:prstGeom prst="rect">
            <a:avLst/>
          </a:prstGeom>
        </p:spPr>
        <p:txBody>
          <a:bodyPr wrap="square" lIns="67376" tIns="33688" rIns="67376" bIns="33688">
            <a:spAutoFit/>
          </a:bodyPr>
          <a:lstStyle/>
          <a:p>
            <a:pPr marL="0" lvl="1" algn="ctr"/>
            <a:r>
              <a:rPr lang="en-US" altLang="zh-CN" sz="2000" dirty="0">
                <a:solidFill>
                  <a:schemeClr val="bg1"/>
                </a:solidFill>
                <a:latin typeface="微软雅黑" pitchFamily="34" charset="-122"/>
                <a:ea typeface="微软雅黑" pitchFamily="34" charset="-122"/>
              </a:rPr>
              <a:t>Prompt</a:t>
            </a:r>
            <a:r>
              <a:rPr lang="zh-CN" altLang="en-US" sz="2000" dirty="0">
                <a:solidFill>
                  <a:schemeClr val="bg1"/>
                </a:solidFill>
                <a:latin typeface="微软雅黑" pitchFamily="34" charset="-122"/>
                <a:ea typeface="微软雅黑" pitchFamily="34" charset="-122"/>
              </a:rPr>
              <a:t>工程</a:t>
            </a:r>
          </a:p>
        </p:txBody>
      </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8914" y="87334"/>
            <a:ext cx="1234083" cy="333321"/>
          </a:xfrm>
          <a:prstGeom prst="rect">
            <a:avLst/>
          </a:prstGeom>
        </p:spPr>
      </p:pic>
      <p:sp>
        <p:nvSpPr>
          <p:cNvPr id="10" name="文本框 9">
            <a:extLst>
              <a:ext uri="{FF2B5EF4-FFF2-40B4-BE49-F238E27FC236}">
                <a16:creationId xmlns:a16="http://schemas.microsoft.com/office/drawing/2014/main" id="{4B26676A-52E9-471C-BE96-22F1E145A567}"/>
              </a:ext>
            </a:extLst>
          </p:cNvPr>
          <p:cNvSpPr txBox="1"/>
          <p:nvPr/>
        </p:nvSpPr>
        <p:spPr>
          <a:xfrm>
            <a:off x="382644" y="3960316"/>
            <a:ext cx="7915275" cy="584775"/>
          </a:xfrm>
          <a:prstGeom prst="rect">
            <a:avLst/>
          </a:prstGeom>
          <a:noFill/>
        </p:spPr>
        <p:txBody>
          <a:bodyPr wrap="square">
            <a:spAutoFit/>
          </a:bodyPr>
          <a:lstStyle/>
          <a:p>
            <a:r>
              <a:rPr lang="zh-CN" altLang="en-US" b="0" i="0" dirty="0">
                <a:solidFill>
                  <a:srgbClr val="000000"/>
                </a:solidFill>
                <a:effectLst/>
                <a:latin typeface="system-ui"/>
              </a:rPr>
              <a:t>比较简单，提出了一些约束，比如用户提及最新的问题时，注意数据的</a:t>
            </a:r>
            <a:r>
              <a:rPr lang="en-US" altLang="zh-CN" b="0" i="0" dirty="0">
                <a:solidFill>
                  <a:srgbClr val="000000"/>
                </a:solidFill>
                <a:effectLst/>
                <a:latin typeface="system-ui"/>
              </a:rPr>
              <a:t>date</a:t>
            </a:r>
            <a:r>
              <a:rPr lang="zh-CN" altLang="en-US" b="0" i="0" dirty="0">
                <a:solidFill>
                  <a:srgbClr val="000000"/>
                </a:solidFill>
                <a:effectLst/>
                <a:latin typeface="system-ui"/>
              </a:rPr>
              <a:t>；以及无法回答时的处理方式和回答语言约束。</a:t>
            </a:r>
            <a:endParaRPr lang="zh-CN" altLang="en-US" dirty="0"/>
          </a:p>
        </p:txBody>
      </p:sp>
      <p:pic>
        <p:nvPicPr>
          <p:cNvPr id="3" name="图片 2">
            <a:extLst>
              <a:ext uri="{FF2B5EF4-FFF2-40B4-BE49-F238E27FC236}">
                <a16:creationId xmlns:a16="http://schemas.microsoft.com/office/drawing/2014/main" id="{6F432C43-EFA3-47FD-998F-04DB8D036A5A}"/>
              </a:ext>
            </a:extLst>
          </p:cNvPr>
          <p:cNvPicPr>
            <a:picLocks noChangeAspect="1"/>
          </p:cNvPicPr>
          <p:nvPr/>
        </p:nvPicPr>
        <p:blipFill>
          <a:blip r:embed="rId4"/>
          <a:stretch>
            <a:fillRect/>
          </a:stretch>
        </p:blipFill>
        <p:spPr>
          <a:xfrm>
            <a:off x="514349" y="621759"/>
            <a:ext cx="7972425" cy="3371850"/>
          </a:xfrm>
          <a:prstGeom prst="rect">
            <a:avLst/>
          </a:prstGeom>
        </p:spPr>
      </p:pic>
    </p:spTree>
    <p:extLst>
      <p:ext uri="{BB962C8B-B14F-4D97-AF65-F5344CB8AC3E}">
        <p14:creationId xmlns:p14="http://schemas.microsoft.com/office/powerpoint/2010/main" val="2620103145"/>
      </p:ext>
    </p:extLst>
  </p:cSld>
  <p:clrMapOvr>
    <a:masterClrMapping/>
  </p:clrMapOvr>
  <mc:AlternateContent xmlns:mc="http://schemas.openxmlformats.org/markup-compatibility/2006" xmlns:p14="http://schemas.microsoft.com/office/powerpoint/2010/main">
    <mc:Choice Requires="p14">
      <p:transition spd="slow" p14:dur="2000" advTm="5424"/>
    </mc:Choice>
    <mc:Fallback xmlns="">
      <p:transition spd="slow" advTm="5424"/>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p:nvPr/>
        </p:nvSpPr>
        <p:spPr>
          <a:xfrm>
            <a:off x="1" y="1728068"/>
            <a:ext cx="8094961" cy="1714491"/>
          </a:xfrm>
          <a:prstGeom prst="rect">
            <a:avLst/>
          </a:prstGeom>
          <a:solidFill>
            <a:schemeClr val="bg1">
              <a:lumMod val="65000"/>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67382" tIns="33691" rIns="67382" bIns="33691" anchor="ctr"/>
          <a:lstStyle/>
          <a:p>
            <a:pPr algn="ctr">
              <a:defRPr/>
            </a:pPr>
            <a:endParaRPr lang="en-US">
              <a:solidFill>
                <a:schemeClr val="bg1">
                  <a:lumMod val="95000"/>
                </a:schemeClr>
              </a:solidFill>
            </a:endParaRPr>
          </a:p>
        </p:txBody>
      </p:sp>
      <p:sp>
        <p:nvSpPr>
          <p:cNvPr id="3" name="Rectangle 2"/>
          <p:cNvSpPr/>
          <p:nvPr/>
        </p:nvSpPr>
        <p:spPr>
          <a:xfrm>
            <a:off x="4510989" y="1728068"/>
            <a:ext cx="3604199" cy="1714491"/>
          </a:xfrm>
          <a:prstGeom prst="rect">
            <a:avLst/>
          </a:prstGeom>
          <a:blipFill>
            <a:blip r:embed="rId3"/>
            <a:srcRect/>
            <a:stretch>
              <a:fillRect/>
            </a:stretch>
          </a:blipFill>
          <a:ln w="2857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7382" tIns="33691" rIns="67382" bIns="33691" anchor="ctr"/>
          <a:lstStyle/>
          <a:p>
            <a:pPr algn="ctr">
              <a:defRPr/>
            </a:pPr>
            <a:endParaRPr lang="en-US">
              <a:solidFill>
                <a:schemeClr val="bg1">
                  <a:lumMod val="95000"/>
                </a:schemeClr>
              </a:solidFill>
            </a:endParaRPr>
          </a:p>
        </p:txBody>
      </p:sp>
      <p:sp>
        <p:nvSpPr>
          <p:cNvPr id="4" name="矩形 3"/>
          <p:cNvSpPr/>
          <p:nvPr/>
        </p:nvSpPr>
        <p:spPr>
          <a:xfrm>
            <a:off x="2396800" y="2069522"/>
            <a:ext cx="1867312" cy="298866"/>
          </a:xfrm>
          <a:prstGeom prst="rect">
            <a:avLst/>
          </a:prstGeom>
          <a:effectLst/>
        </p:spPr>
        <p:txBody>
          <a:bodyPr wrap="none" lIns="67376" tIns="33688" rIns="67376" bIns="33688">
            <a:spAutoFit/>
          </a:bodyPr>
          <a:lstStyle/>
          <a:p>
            <a:pPr algn="r"/>
            <a:r>
              <a:rPr lang="zh-CN" altLang="en-US" sz="1500" b="1" dirty="0">
                <a:solidFill>
                  <a:srgbClr val="2F5EB0"/>
                </a:solidFill>
                <a:latin typeface="微软雅黑" pitchFamily="34" charset="-122"/>
                <a:ea typeface="微软雅黑" pitchFamily="34" charset="-122"/>
              </a:rPr>
              <a:t>多种角色与数据交互</a:t>
            </a:r>
            <a:endParaRPr lang="en-US" altLang="zh-CN" sz="1500" b="1" dirty="0">
              <a:solidFill>
                <a:srgbClr val="2F5EB0"/>
              </a:solidFill>
              <a:latin typeface="微软雅黑" pitchFamily="34" charset="-122"/>
              <a:ea typeface="微软雅黑" pitchFamily="34" charset="-122"/>
            </a:endParaRPr>
          </a:p>
        </p:txBody>
      </p:sp>
      <p:sp>
        <p:nvSpPr>
          <p:cNvPr id="5" name="矩形 47"/>
          <p:cNvSpPr>
            <a:spLocks noChangeArrowheads="1"/>
          </p:cNvSpPr>
          <p:nvPr/>
        </p:nvSpPr>
        <p:spPr bwMode="auto">
          <a:xfrm>
            <a:off x="992773" y="2387057"/>
            <a:ext cx="3217910" cy="6487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76" tIns="33688" rIns="67376" bIns="33688">
            <a:spAutoFit/>
          </a:bodyPr>
          <a:lstStyle>
            <a:lvl1pPr>
              <a:spcBef>
                <a:spcPct val="20000"/>
              </a:spcBef>
              <a:buFont typeface="Arial" panose="020B0604020202020204" pitchFamily="34"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panose="020B0604020202020204" pitchFamily="34"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panose="020B0604020202020204" pitchFamily="34"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9pPr>
          </a:lstStyle>
          <a:p>
            <a:pPr algn="r">
              <a:lnSpc>
                <a:spcPct val="130000"/>
              </a:lnSpc>
              <a:spcBef>
                <a:spcPct val="0"/>
              </a:spcBef>
              <a:buNone/>
            </a:pPr>
            <a:r>
              <a:rPr lang="en-US" altLang="zh-CN" sz="1000" dirty="0">
                <a:solidFill>
                  <a:schemeClr val="tx1">
                    <a:lumMod val="50000"/>
                    <a:lumOff val="50000"/>
                  </a:schemeClr>
                </a:solidFill>
                <a:sym typeface="微软雅黑" pitchFamily="34" charset="-122"/>
              </a:rPr>
              <a:t>DB-GPT </a:t>
            </a:r>
            <a:r>
              <a:rPr lang="zh-CN" altLang="en-US" sz="1000" dirty="0">
                <a:solidFill>
                  <a:schemeClr val="tx1">
                    <a:lumMod val="50000"/>
                    <a:lumOff val="50000"/>
                  </a:schemeClr>
                </a:solidFill>
                <a:sym typeface="微软雅黑" pitchFamily="34" charset="-122"/>
              </a:rPr>
              <a:t>支持多种角色与数据交互，例如数据分析师、软件工程师和数据库架构师，提供数据库操作的整个流程以及精心编排的标准操作程序 </a:t>
            </a:r>
            <a:r>
              <a:rPr lang="en-US" altLang="zh-CN" sz="1000" dirty="0">
                <a:solidFill>
                  <a:schemeClr val="tx1">
                    <a:lumMod val="50000"/>
                    <a:lumOff val="50000"/>
                  </a:schemeClr>
                </a:solidFill>
                <a:sym typeface="微软雅黑" pitchFamily="34" charset="-122"/>
              </a:rPr>
              <a:t>(SOP)</a:t>
            </a:r>
            <a:r>
              <a:rPr lang="zh-CN" altLang="en-US" sz="1000" dirty="0">
                <a:solidFill>
                  <a:schemeClr val="tx1">
                    <a:lumMod val="50000"/>
                    <a:lumOff val="50000"/>
                  </a:schemeClr>
                </a:solidFill>
                <a:sym typeface="微软雅黑" pitchFamily="34" charset="-122"/>
              </a:rPr>
              <a:t>。</a:t>
            </a:r>
          </a:p>
        </p:txBody>
      </p:sp>
      <p:sp>
        <p:nvSpPr>
          <p:cNvPr id="30" name="圆角矩形 38"/>
          <p:cNvSpPr/>
          <p:nvPr/>
        </p:nvSpPr>
        <p:spPr>
          <a:xfrm>
            <a:off x="3492450" y="-576188"/>
            <a:ext cx="1728192" cy="1106898"/>
          </a:xfrm>
          <a:prstGeom prst="roundRect">
            <a:avLst/>
          </a:prstGeom>
          <a:solidFill>
            <a:srgbClr val="004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3531930" y="71884"/>
            <a:ext cx="1760720" cy="375811"/>
          </a:xfrm>
          <a:prstGeom prst="rect">
            <a:avLst/>
          </a:prstGeom>
        </p:spPr>
        <p:txBody>
          <a:bodyPr wrap="square" lIns="67376" tIns="33688" rIns="67376" bIns="33688">
            <a:spAutoFit/>
          </a:bodyPr>
          <a:lstStyle/>
          <a:p>
            <a:pPr marL="0" lvl="1"/>
            <a:r>
              <a:rPr lang="zh-CN" altLang="en-US" sz="2000" dirty="0">
                <a:solidFill>
                  <a:schemeClr val="bg1"/>
                </a:solidFill>
                <a:latin typeface="微软雅黑" pitchFamily="34" charset="-122"/>
                <a:ea typeface="微软雅黑" pitchFamily="34" charset="-122"/>
              </a:rPr>
              <a:t>多智能体策略</a:t>
            </a:r>
          </a:p>
        </p:txBody>
      </p:sp>
    </p:spTree>
    <p:extLst>
      <p:ext uri="{BB962C8B-B14F-4D97-AF65-F5344CB8AC3E}">
        <p14:creationId xmlns:p14="http://schemas.microsoft.com/office/powerpoint/2010/main" val="76846170"/>
      </p:ext>
    </p:extLst>
  </p:cSld>
  <p:clrMapOvr>
    <a:masterClrMapping/>
  </p:clrMapOvr>
  <mc:AlternateContent xmlns:mc="http://schemas.openxmlformats.org/markup-compatibility/2006" xmlns:p14="http://schemas.microsoft.com/office/powerpoint/2010/main">
    <mc:Choice Requires="p14">
      <p:transition spd="slow" p14:dur="2000" advTm="10859"/>
    </mc:Choice>
    <mc:Fallback xmlns="">
      <p:transition spd="slow" advTm="1085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0-#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38"/>
          <p:cNvSpPr/>
          <p:nvPr/>
        </p:nvSpPr>
        <p:spPr>
          <a:xfrm>
            <a:off x="3276426" y="-562361"/>
            <a:ext cx="2160240" cy="1106898"/>
          </a:xfrm>
          <a:prstGeom prst="roundRect">
            <a:avLst/>
          </a:prstGeom>
          <a:solidFill>
            <a:srgbClr val="004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204418" y="71884"/>
            <a:ext cx="2264776" cy="375811"/>
          </a:xfrm>
          <a:prstGeom prst="rect">
            <a:avLst/>
          </a:prstGeom>
        </p:spPr>
        <p:txBody>
          <a:bodyPr wrap="square" lIns="67376" tIns="33688" rIns="67376" bIns="33688">
            <a:spAutoFit/>
          </a:bodyPr>
          <a:lstStyle/>
          <a:p>
            <a:pPr marL="0" lvl="1" algn="ctr"/>
            <a:r>
              <a:rPr lang="zh-CN" altLang="en-US" sz="2000" dirty="0">
                <a:solidFill>
                  <a:schemeClr val="bg1"/>
                </a:solidFill>
                <a:latin typeface="微软雅黑" pitchFamily="34" charset="-122"/>
                <a:ea typeface="微软雅黑" pitchFamily="34" charset="-122"/>
              </a:rPr>
              <a:t>文本到</a:t>
            </a:r>
            <a:r>
              <a:rPr lang="en-US" altLang="zh-CN" sz="2000" dirty="0">
                <a:solidFill>
                  <a:schemeClr val="bg1"/>
                </a:solidFill>
                <a:latin typeface="微软雅黑" pitchFamily="34" charset="-122"/>
                <a:ea typeface="微软雅黑" pitchFamily="34" charset="-122"/>
              </a:rPr>
              <a:t>SQL</a:t>
            </a:r>
            <a:r>
              <a:rPr lang="zh-CN" altLang="en-US" sz="2000" dirty="0">
                <a:solidFill>
                  <a:schemeClr val="bg1"/>
                </a:solidFill>
                <a:latin typeface="微软雅黑" pitchFamily="34" charset="-122"/>
                <a:ea typeface="微软雅黑" pitchFamily="34" charset="-122"/>
              </a:rPr>
              <a:t>的微调</a:t>
            </a:r>
          </a:p>
        </p:txBody>
      </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8914" y="87334"/>
            <a:ext cx="1234083" cy="333321"/>
          </a:xfrm>
          <a:prstGeom prst="rect">
            <a:avLst/>
          </a:prstGeom>
        </p:spPr>
      </p:pic>
      <p:sp>
        <p:nvSpPr>
          <p:cNvPr id="10" name="文本框 9">
            <a:extLst>
              <a:ext uri="{FF2B5EF4-FFF2-40B4-BE49-F238E27FC236}">
                <a16:creationId xmlns:a16="http://schemas.microsoft.com/office/drawing/2014/main" id="{4B26676A-52E9-471C-BE96-22F1E145A567}"/>
              </a:ext>
            </a:extLst>
          </p:cNvPr>
          <p:cNvSpPr txBox="1"/>
          <p:nvPr/>
        </p:nvSpPr>
        <p:spPr>
          <a:xfrm>
            <a:off x="382644" y="3960316"/>
            <a:ext cx="7915275" cy="338554"/>
          </a:xfrm>
          <a:prstGeom prst="rect">
            <a:avLst/>
          </a:prstGeom>
          <a:noFill/>
        </p:spPr>
        <p:txBody>
          <a:bodyPr wrap="square">
            <a:spAutoFit/>
          </a:bodyPr>
          <a:lstStyle/>
          <a:p>
            <a:pPr algn="ctr"/>
            <a:r>
              <a:rPr lang="zh-CN" altLang="en-US" b="0" i="0" dirty="0">
                <a:solidFill>
                  <a:srgbClr val="000000"/>
                </a:solidFill>
                <a:effectLst/>
                <a:latin typeface="system-ui"/>
              </a:rPr>
              <a:t>给出文本转</a:t>
            </a:r>
            <a:r>
              <a:rPr lang="en-US" altLang="zh-CN" b="0" i="0" dirty="0">
                <a:solidFill>
                  <a:srgbClr val="000000"/>
                </a:solidFill>
                <a:effectLst/>
                <a:latin typeface="system-ui"/>
              </a:rPr>
              <a:t>SQL</a:t>
            </a:r>
            <a:r>
              <a:rPr lang="zh-CN" altLang="en-US" b="0" i="0" dirty="0">
                <a:solidFill>
                  <a:srgbClr val="000000"/>
                </a:solidFill>
                <a:effectLst/>
                <a:latin typeface="system-ui"/>
              </a:rPr>
              <a:t>的一个示例</a:t>
            </a:r>
            <a:endParaRPr lang="zh-CN" altLang="en-US" dirty="0"/>
          </a:p>
        </p:txBody>
      </p:sp>
      <p:pic>
        <p:nvPicPr>
          <p:cNvPr id="4" name="图片 3">
            <a:extLst>
              <a:ext uri="{FF2B5EF4-FFF2-40B4-BE49-F238E27FC236}">
                <a16:creationId xmlns:a16="http://schemas.microsoft.com/office/drawing/2014/main" id="{0AE1AAEB-4D18-419A-BB10-61E0961BF06E}"/>
              </a:ext>
            </a:extLst>
          </p:cNvPr>
          <p:cNvPicPr>
            <a:picLocks noChangeAspect="1"/>
          </p:cNvPicPr>
          <p:nvPr/>
        </p:nvPicPr>
        <p:blipFill>
          <a:blip r:embed="rId4"/>
          <a:stretch>
            <a:fillRect/>
          </a:stretch>
        </p:blipFill>
        <p:spPr>
          <a:xfrm>
            <a:off x="552449" y="632087"/>
            <a:ext cx="7896225" cy="3276600"/>
          </a:xfrm>
          <a:prstGeom prst="rect">
            <a:avLst/>
          </a:prstGeom>
        </p:spPr>
      </p:pic>
    </p:spTree>
    <p:extLst>
      <p:ext uri="{BB962C8B-B14F-4D97-AF65-F5344CB8AC3E}">
        <p14:creationId xmlns:p14="http://schemas.microsoft.com/office/powerpoint/2010/main" val="1959563284"/>
      </p:ext>
    </p:extLst>
  </p:cSld>
  <p:clrMapOvr>
    <a:masterClrMapping/>
  </p:clrMapOvr>
  <mc:AlternateContent xmlns:mc="http://schemas.openxmlformats.org/markup-compatibility/2006" xmlns:p14="http://schemas.microsoft.com/office/powerpoint/2010/main">
    <mc:Choice Requires="p14">
      <p:transition spd="slow" p14:dur="2000" advTm="5424"/>
    </mc:Choice>
    <mc:Fallback xmlns="">
      <p:transition spd="slow" advTm="542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38"/>
          <p:cNvSpPr/>
          <p:nvPr/>
        </p:nvSpPr>
        <p:spPr>
          <a:xfrm>
            <a:off x="3741047" y="-553449"/>
            <a:ext cx="1519029" cy="1106898"/>
          </a:xfrm>
          <a:prstGeom prst="roundRect">
            <a:avLst/>
          </a:prstGeom>
          <a:solidFill>
            <a:srgbClr val="004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37678" y="94623"/>
            <a:ext cx="2275052" cy="375811"/>
          </a:xfrm>
          <a:prstGeom prst="rect">
            <a:avLst/>
          </a:prstGeom>
        </p:spPr>
        <p:txBody>
          <a:bodyPr wrap="square" lIns="67376" tIns="33688" rIns="67376" bIns="33688">
            <a:spAutoFit/>
          </a:bodyPr>
          <a:lstStyle/>
          <a:p>
            <a:pPr marL="0" lvl="1"/>
            <a:r>
              <a:rPr lang="en-US" altLang="zh-CN" sz="2000" dirty="0">
                <a:solidFill>
                  <a:schemeClr val="bg1"/>
                </a:solidFill>
                <a:latin typeface="微软雅黑" pitchFamily="34" charset="-122"/>
                <a:ea typeface="微软雅黑" pitchFamily="34" charset="-122"/>
              </a:rPr>
              <a:t>GitHub</a:t>
            </a:r>
            <a:r>
              <a:rPr lang="zh-CN" altLang="en-US" sz="2000" dirty="0">
                <a:solidFill>
                  <a:schemeClr val="bg1"/>
                </a:solidFill>
                <a:latin typeface="微软雅黑" pitchFamily="34" charset="-122"/>
                <a:ea typeface="微软雅黑" pitchFamily="34" charset="-122"/>
              </a:rPr>
              <a:t>仓库</a:t>
            </a:r>
          </a:p>
        </p:txBody>
      </p:sp>
      <p:pic>
        <p:nvPicPr>
          <p:cNvPr id="12" name="图片 11">
            <a:extLst>
              <a:ext uri="{FF2B5EF4-FFF2-40B4-BE49-F238E27FC236}">
                <a16:creationId xmlns:a16="http://schemas.microsoft.com/office/drawing/2014/main" id="{8884A427-909E-47D5-B438-15B958A54181}"/>
              </a:ext>
            </a:extLst>
          </p:cNvPr>
          <p:cNvPicPr>
            <a:picLocks noChangeAspect="1"/>
          </p:cNvPicPr>
          <p:nvPr/>
        </p:nvPicPr>
        <p:blipFill>
          <a:blip r:embed="rId3"/>
          <a:stretch>
            <a:fillRect/>
          </a:stretch>
        </p:blipFill>
        <p:spPr>
          <a:xfrm>
            <a:off x="630100" y="670610"/>
            <a:ext cx="7740923" cy="3699092"/>
          </a:xfrm>
          <a:prstGeom prst="rect">
            <a:avLst/>
          </a:prstGeom>
        </p:spPr>
      </p:pic>
    </p:spTree>
    <p:extLst>
      <p:ext uri="{BB962C8B-B14F-4D97-AF65-F5344CB8AC3E}">
        <p14:creationId xmlns:p14="http://schemas.microsoft.com/office/powerpoint/2010/main" val="663997186"/>
      </p:ext>
    </p:extLst>
  </p:cSld>
  <p:clrMapOvr>
    <a:masterClrMapping/>
  </p:clrMapOvr>
  <mc:AlternateContent xmlns:mc="http://schemas.openxmlformats.org/markup-compatibility/2006" xmlns:p14="http://schemas.microsoft.com/office/powerpoint/2010/main">
    <mc:Choice Requires="p14">
      <p:transition spd="slow" p14:dur="2000" advTm="6201"/>
    </mc:Choice>
    <mc:Fallback xmlns="">
      <p:transition spd="slow" advTm="620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38"/>
          <p:cNvSpPr/>
          <p:nvPr/>
        </p:nvSpPr>
        <p:spPr>
          <a:xfrm>
            <a:off x="3276426" y="-562361"/>
            <a:ext cx="2160240" cy="1106898"/>
          </a:xfrm>
          <a:prstGeom prst="roundRect">
            <a:avLst/>
          </a:prstGeom>
          <a:solidFill>
            <a:srgbClr val="004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204418" y="71884"/>
            <a:ext cx="2264776" cy="375811"/>
          </a:xfrm>
          <a:prstGeom prst="rect">
            <a:avLst/>
          </a:prstGeom>
        </p:spPr>
        <p:txBody>
          <a:bodyPr wrap="square" lIns="67376" tIns="33688" rIns="67376" bIns="33688">
            <a:spAutoFit/>
          </a:bodyPr>
          <a:lstStyle/>
          <a:p>
            <a:pPr marL="0" lvl="1" algn="ctr"/>
            <a:r>
              <a:rPr lang="zh-CN" altLang="en-US" sz="2000" dirty="0">
                <a:solidFill>
                  <a:schemeClr val="bg1"/>
                </a:solidFill>
                <a:latin typeface="微软雅黑" pitchFamily="34" charset="-122"/>
                <a:ea typeface="微软雅黑" pitchFamily="34" charset="-122"/>
              </a:rPr>
              <a:t>测试</a:t>
            </a:r>
          </a:p>
        </p:txBody>
      </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8914" y="87334"/>
            <a:ext cx="1234083" cy="333321"/>
          </a:xfrm>
          <a:prstGeom prst="rect">
            <a:avLst/>
          </a:prstGeom>
        </p:spPr>
      </p:pic>
      <p:pic>
        <p:nvPicPr>
          <p:cNvPr id="8" name="图片 7">
            <a:extLst>
              <a:ext uri="{FF2B5EF4-FFF2-40B4-BE49-F238E27FC236}">
                <a16:creationId xmlns:a16="http://schemas.microsoft.com/office/drawing/2014/main" id="{BDC10BCA-B752-47CA-BCFC-B387C8DE03E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2713" y="569929"/>
            <a:ext cx="7955697" cy="4246369"/>
          </a:xfrm>
          <a:prstGeom prst="rect">
            <a:avLst/>
          </a:prstGeom>
        </p:spPr>
      </p:pic>
    </p:spTree>
    <p:extLst>
      <p:ext uri="{BB962C8B-B14F-4D97-AF65-F5344CB8AC3E}">
        <p14:creationId xmlns:p14="http://schemas.microsoft.com/office/powerpoint/2010/main" val="4192994077"/>
      </p:ext>
    </p:extLst>
  </p:cSld>
  <p:clrMapOvr>
    <a:masterClrMapping/>
  </p:clrMapOvr>
  <mc:AlternateContent xmlns:mc="http://schemas.openxmlformats.org/markup-compatibility/2006" xmlns:p14="http://schemas.microsoft.com/office/powerpoint/2010/main">
    <mc:Choice Requires="p14">
      <p:transition spd="slow" p14:dur="2000" advTm="5424"/>
    </mc:Choice>
    <mc:Fallback xmlns="">
      <p:transition spd="slow" advTm="5424"/>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38"/>
          <p:cNvSpPr/>
          <p:nvPr/>
        </p:nvSpPr>
        <p:spPr>
          <a:xfrm>
            <a:off x="3276426" y="-562361"/>
            <a:ext cx="2160240" cy="1106898"/>
          </a:xfrm>
          <a:prstGeom prst="roundRect">
            <a:avLst/>
          </a:prstGeom>
          <a:solidFill>
            <a:srgbClr val="004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204418" y="71884"/>
            <a:ext cx="2264776" cy="375811"/>
          </a:xfrm>
          <a:prstGeom prst="rect">
            <a:avLst/>
          </a:prstGeom>
        </p:spPr>
        <p:txBody>
          <a:bodyPr wrap="square" lIns="67376" tIns="33688" rIns="67376" bIns="33688">
            <a:spAutoFit/>
          </a:bodyPr>
          <a:lstStyle/>
          <a:p>
            <a:pPr marL="0" lvl="1" algn="ctr"/>
            <a:r>
              <a:rPr lang="zh-CN" altLang="en-US" sz="2000" dirty="0">
                <a:solidFill>
                  <a:schemeClr val="bg1"/>
                </a:solidFill>
                <a:latin typeface="微软雅黑" pitchFamily="34" charset="-122"/>
                <a:ea typeface="微软雅黑" pitchFamily="34" charset="-122"/>
              </a:rPr>
              <a:t>测试</a:t>
            </a:r>
          </a:p>
        </p:txBody>
      </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8914" y="87334"/>
            <a:ext cx="1234083" cy="333321"/>
          </a:xfrm>
          <a:prstGeom prst="rect">
            <a:avLst/>
          </a:prstGeom>
        </p:spPr>
      </p:pic>
      <p:pic>
        <p:nvPicPr>
          <p:cNvPr id="8" name="图片 7">
            <a:extLst>
              <a:ext uri="{FF2B5EF4-FFF2-40B4-BE49-F238E27FC236}">
                <a16:creationId xmlns:a16="http://schemas.microsoft.com/office/drawing/2014/main" id="{BDC10BCA-B752-47CA-BCFC-B387C8DE03E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522713" y="569929"/>
            <a:ext cx="7955696" cy="4246368"/>
          </a:xfrm>
          <a:prstGeom prst="rect">
            <a:avLst/>
          </a:prstGeom>
        </p:spPr>
      </p:pic>
    </p:spTree>
    <p:extLst>
      <p:ext uri="{BB962C8B-B14F-4D97-AF65-F5344CB8AC3E}">
        <p14:creationId xmlns:p14="http://schemas.microsoft.com/office/powerpoint/2010/main" val="2402991300"/>
      </p:ext>
    </p:extLst>
  </p:cSld>
  <p:clrMapOvr>
    <a:masterClrMapping/>
  </p:clrMapOvr>
  <mc:AlternateContent xmlns:mc="http://schemas.openxmlformats.org/markup-compatibility/2006" xmlns:p14="http://schemas.microsoft.com/office/powerpoint/2010/main">
    <mc:Choice Requires="p14">
      <p:transition spd="slow" p14:dur="2000" advTm="5424"/>
    </mc:Choice>
    <mc:Fallback xmlns="">
      <p:transition spd="slow" advTm="5424"/>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38"/>
          <p:cNvSpPr/>
          <p:nvPr/>
        </p:nvSpPr>
        <p:spPr>
          <a:xfrm>
            <a:off x="3276426" y="-562361"/>
            <a:ext cx="2160240" cy="1106898"/>
          </a:xfrm>
          <a:prstGeom prst="roundRect">
            <a:avLst/>
          </a:prstGeom>
          <a:solidFill>
            <a:srgbClr val="004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204418" y="71884"/>
            <a:ext cx="2264776" cy="375811"/>
          </a:xfrm>
          <a:prstGeom prst="rect">
            <a:avLst/>
          </a:prstGeom>
        </p:spPr>
        <p:txBody>
          <a:bodyPr wrap="square" lIns="67376" tIns="33688" rIns="67376" bIns="33688">
            <a:spAutoFit/>
          </a:bodyPr>
          <a:lstStyle/>
          <a:p>
            <a:pPr marL="0" lvl="1" algn="ctr"/>
            <a:r>
              <a:rPr lang="zh-CN" altLang="en-US" sz="2000" dirty="0">
                <a:solidFill>
                  <a:schemeClr val="bg1"/>
                </a:solidFill>
                <a:latin typeface="微软雅黑" pitchFamily="34" charset="-122"/>
                <a:ea typeface="微软雅黑" pitchFamily="34" charset="-122"/>
              </a:rPr>
              <a:t>测试</a:t>
            </a:r>
          </a:p>
        </p:txBody>
      </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8914" y="87334"/>
            <a:ext cx="1234083" cy="333321"/>
          </a:xfrm>
          <a:prstGeom prst="rect">
            <a:avLst/>
          </a:prstGeom>
        </p:spPr>
      </p:pic>
      <p:pic>
        <p:nvPicPr>
          <p:cNvPr id="8" name="图片 7">
            <a:extLst>
              <a:ext uri="{FF2B5EF4-FFF2-40B4-BE49-F238E27FC236}">
                <a16:creationId xmlns:a16="http://schemas.microsoft.com/office/drawing/2014/main" id="{BDC10BCA-B752-47CA-BCFC-B387C8DE03E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522713" y="569929"/>
            <a:ext cx="7955696" cy="4246369"/>
          </a:xfrm>
          <a:prstGeom prst="rect">
            <a:avLst/>
          </a:prstGeom>
        </p:spPr>
      </p:pic>
    </p:spTree>
    <p:extLst>
      <p:ext uri="{BB962C8B-B14F-4D97-AF65-F5344CB8AC3E}">
        <p14:creationId xmlns:p14="http://schemas.microsoft.com/office/powerpoint/2010/main" val="1096171312"/>
      </p:ext>
    </p:extLst>
  </p:cSld>
  <p:clrMapOvr>
    <a:masterClrMapping/>
  </p:clrMapOvr>
  <mc:AlternateContent xmlns:mc="http://schemas.openxmlformats.org/markup-compatibility/2006" xmlns:p14="http://schemas.microsoft.com/office/powerpoint/2010/main">
    <mc:Choice Requires="p14">
      <p:transition spd="slow" p14:dur="2000" advTm="5424"/>
    </mc:Choice>
    <mc:Fallback xmlns="">
      <p:transition spd="slow" advTm="5424"/>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38"/>
          <p:cNvSpPr/>
          <p:nvPr/>
        </p:nvSpPr>
        <p:spPr>
          <a:xfrm>
            <a:off x="3276426" y="-562361"/>
            <a:ext cx="2160240" cy="1106898"/>
          </a:xfrm>
          <a:prstGeom prst="roundRect">
            <a:avLst/>
          </a:prstGeom>
          <a:solidFill>
            <a:srgbClr val="004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204418" y="71884"/>
            <a:ext cx="2264776" cy="375811"/>
          </a:xfrm>
          <a:prstGeom prst="rect">
            <a:avLst/>
          </a:prstGeom>
        </p:spPr>
        <p:txBody>
          <a:bodyPr wrap="square" lIns="67376" tIns="33688" rIns="67376" bIns="33688">
            <a:spAutoFit/>
          </a:bodyPr>
          <a:lstStyle/>
          <a:p>
            <a:pPr marL="0" lvl="1" algn="ctr"/>
            <a:r>
              <a:rPr lang="zh-CN" altLang="en-US" sz="2000" dirty="0">
                <a:solidFill>
                  <a:schemeClr val="bg1"/>
                </a:solidFill>
                <a:latin typeface="微软雅黑" pitchFamily="34" charset="-122"/>
                <a:ea typeface="微软雅黑" pitchFamily="34" charset="-122"/>
              </a:rPr>
              <a:t>测试</a:t>
            </a:r>
          </a:p>
        </p:txBody>
      </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8914" y="87334"/>
            <a:ext cx="1234083" cy="333321"/>
          </a:xfrm>
          <a:prstGeom prst="rect">
            <a:avLst/>
          </a:prstGeom>
        </p:spPr>
      </p:pic>
      <p:pic>
        <p:nvPicPr>
          <p:cNvPr id="8" name="图片 7">
            <a:extLst>
              <a:ext uri="{FF2B5EF4-FFF2-40B4-BE49-F238E27FC236}">
                <a16:creationId xmlns:a16="http://schemas.microsoft.com/office/drawing/2014/main" id="{BDC10BCA-B752-47CA-BCFC-B387C8DE03E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522713" y="569929"/>
            <a:ext cx="7955696" cy="4246368"/>
          </a:xfrm>
          <a:prstGeom prst="rect">
            <a:avLst/>
          </a:prstGeom>
        </p:spPr>
      </p:pic>
    </p:spTree>
    <p:extLst>
      <p:ext uri="{BB962C8B-B14F-4D97-AF65-F5344CB8AC3E}">
        <p14:creationId xmlns:p14="http://schemas.microsoft.com/office/powerpoint/2010/main" val="416807205"/>
      </p:ext>
    </p:extLst>
  </p:cSld>
  <p:clrMapOvr>
    <a:masterClrMapping/>
  </p:clrMapOvr>
  <mc:AlternateContent xmlns:mc="http://schemas.openxmlformats.org/markup-compatibility/2006" xmlns:p14="http://schemas.microsoft.com/office/powerpoint/2010/main">
    <mc:Choice Requires="p14">
      <p:transition spd="slow" p14:dur="2000" advTm="5424"/>
    </mc:Choice>
    <mc:Fallback xmlns="">
      <p:transition spd="slow" advTm="5424"/>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38"/>
          <p:cNvSpPr/>
          <p:nvPr/>
        </p:nvSpPr>
        <p:spPr>
          <a:xfrm>
            <a:off x="3276426" y="-562361"/>
            <a:ext cx="2160240" cy="1106898"/>
          </a:xfrm>
          <a:prstGeom prst="roundRect">
            <a:avLst/>
          </a:prstGeom>
          <a:solidFill>
            <a:srgbClr val="004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204418" y="71884"/>
            <a:ext cx="2264776" cy="375811"/>
          </a:xfrm>
          <a:prstGeom prst="rect">
            <a:avLst/>
          </a:prstGeom>
        </p:spPr>
        <p:txBody>
          <a:bodyPr wrap="square" lIns="67376" tIns="33688" rIns="67376" bIns="33688">
            <a:spAutoFit/>
          </a:bodyPr>
          <a:lstStyle/>
          <a:p>
            <a:pPr marL="0" lvl="1" algn="ctr"/>
            <a:r>
              <a:rPr lang="zh-CN" altLang="en-US" sz="2000" dirty="0">
                <a:solidFill>
                  <a:schemeClr val="bg1"/>
                </a:solidFill>
                <a:latin typeface="微软雅黑" pitchFamily="34" charset="-122"/>
                <a:ea typeface="微软雅黑" pitchFamily="34" charset="-122"/>
              </a:rPr>
              <a:t>测试</a:t>
            </a:r>
          </a:p>
        </p:txBody>
      </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8914" y="87334"/>
            <a:ext cx="1234083" cy="333321"/>
          </a:xfrm>
          <a:prstGeom prst="rect">
            <a:avLst/>
          </a:prstGeom>
        </p:spPr>
      </p:pic>
      <p:pic>
        <p:nvPicPr>
          <p:cNvPr id="8" name="图片 7">
            <a:extLst>
              <a:ext uri="{FF2B5EF4-FFF2-40B4-BE49-F238E27FC236}">
                <a16:creationId xmlns:a16="http://schemas.microsoft.com/office/drawing/2014/main" id="{BDC10BCA-B752-47CA-BCFC-B387C8DE03E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522713" y="569929"/>
            <a:ext cx="7955695" cy="4246368"/>
          </a:xfrm>
          <a:prstGeom prst="rect">
            <a:avLst/>
          </a:prstGeom>
        </p:spPr>
      </p:pic>
    </p:spTree>
    <p:extLst>
      <p:ext uri="{BB962C8B-B14F-4D97-AF65-F5344CB8AC3E}">
        <p14:creationId xmlns:p14="http://schemas.microsoft.com/office/powerpoint/2010/main" val="4076203471"/>
      </p:ext>
    </p:extLst>
  </p:cSld>
  <p:clrMapOvr>
    <a:masterClrMapping/>
  </p:clrMapOvr>
  <mc:AlternateContent xmlns:mc="http://schemas.openxmlformats.org/markup-compatibility/2006" xmlns:p14="http://schemas.microsoft.com/office/powerpoint/2010/main">
    <mc:Choice Requires="p14">
      <p:transition spd="slow" p14:dur="2000" advTm="5424"/>
    </mc:Choice>
    <mc:Fallback xmlns="">
      <p:transition spd="slow" advTm="5424"/>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38"/>
          <p:cNvSpPr/>
          <p:nvPr/>
        </p:nvSpPr>
        <p:spPr>
          <a:xfrm>
            <a:off x="3276426" y="-562361"/>
            <a:ext cx="2160240" cy="1106898"/>
          </a:xfrm>
          <a:prstGeom prst="roundRect">
            <a:avLst/>
          </a:prstGeom>
          <a:solidFill>
            <a:srgbClr val="004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204418" y="71884"/>
            <a:ext cx="2264776" cy="375811"/>
          </a:xfrm>
          <a:prstGeom prst="rect">
            <a:avLst/>
          </a:prstGeom>
        </p:spPr>
        <p:txBody>
          <a:bodyPr wrap="square" lIns="67376" tIns="33688" rIns="67376" bIns="33688">
            <a:spAutoFit/>
          </a:bodyPr>
          <a:lstStyle/>
          <a:p>
            <a:pPr marL="0" lvl="1" algn="ctr"/>
            <a:r>
              <a:rPr lang="zh-CN" altLang="en-US" sz="2000" dirty="0">
                <a:solidFill>
                  <a:schemeClr val="bg1"/>
                </a:solidFill>
                <a:latin typeface="微软雅黑" pitchFamily="34" charset="-122"/>
                <a:ea typeface="微软雅黑" pitchFamily="34" charset="-122"/>
              </a:rPr>
              <a:t>测试</a:t>
            </a:r>
          </a:p>
        </p:txBody>
      </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8914" y="87334"/>
            <a:ext cx="1234083" cy="333321"/>
          </a:xfrm>
          <a:prstGeom prst="rect">
            <a:avLst/>
          </a:prstGeom>
        </p:spPr>
      </p:pic>
      <p:pic>
        <p:nvPicPr>
          <p:cNvPr id="8" name="图片 7">
            <a:extLst>
              <a:ext uri="{FF2B5EF4-FFF2-40B4-BE49-F238E27FC236}">
                <a16:creationId xmlns:a16="http://schemas.microsoft.com/office/drawing/2014/main" id="{BDC10BCA-B752-47CA-BCFC-B387C8DE03E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597781" y="544537"/>
            <a:ext cx="5517529" cy="3645729"/>
          </a:xfrm>
          <a:prstGeom prst="rect">
            <a:avLst/>
          </a:prstGeom>
        </p:spPr>
      </p:pic>
      <p:sp>
        <p:nvSpPr>
          <p:cNvPr id="7" name="文本框 6">
            <a:extLst>
              <a:ext uri="{FF2B5EF4-FFF2-40B4-BE49-F238E27FC236}">
                <a16:creationId xmlns:a16="http://schemas.microsoft.com/office/drawing/2014/main" id="{B43DD754-FCB5-4023-B498-45991693C31F}"/>
              </a:ext>
            </a:extLst>
          </p:cNvPr>
          <p:cNvSpPr txBox="1"/>
          <p:nvPr/>
        </p:nvSpPr>
        <p:spPr>
          <a:xfrm>
            <a:off x="1116186" y="4209316"/>
            <a:ext cx="6624735" cy="584775"/>
          </a:xfrm>
          <a:prstGeom prst="rect">
            <a:avLst/>
          </a:prstGeom>
          <a:noFill/>
        </p:spPr>
        <p:txBody>
          <a:bodyPr wrap="square">
            <a:spAutoFit/>
          </a:bodyPr>
          <a:lstStyle/>
          <a:p>
            <a:r>
              <a:rPr lang="zh-CN" altLang="en-US" b="1" dirty="0"/>
              <a:t>数据对话对模型能力的要求相对较高，</a:t>
            </a:r>
            <a:r>
              <a:rPr lang="en-US" altLang="zh-CN" b="1" dirty="0" err="1"/>
              <a:t>ChatGPT</a:t>
            </a:r>
            <a:r>
              <a:rPr lang="en-US" altLang="zh-CN" b="1" dirty="0"/>
              <a:t>/GPT-4</a:t>
            </a:r>
            <a:r>
              <a:rPr lang="zh-CN" altLang="en-US" b="1" dirty="0"/>
              <a:t>有较高的成功率。其他开源模型可以尝试</a:t>
            </a:r>
            <a:r>
              <a:rPr lang="en-US" altLang="zh-CN" b="1" dirty="0"/>
              <a:t>Vicuna-13B</a:t>
            </a:r>
            <a:endParaRPr lang="zh-CN" altLang="en-US" dirty="0"/>
          </a:p>
        </p:txBody>
      </p:sp>
    </p:spTree>
    <p:extLst>
      <p:ext uri="{BB962C8B-B14F-4D97-AF65-F5344CB8AC3E}">
        <p14:creationId xmlns:p14="http://schemas.microsoft.com/office/powerpoint/2010/main" val="888333644"/>
      </p:ext>
    </p:extLst>
  </p:cSld>
  <p:clrMapOvr>
    <a:masterClrMapping/>
  </p:clrMapOvr>
  <mc:AlternateContent xmlns:mc="http://schemas.openxmlformats.org/markup-compatibility/2006" xmlns:p14="http://schemas.microsoft.com/office/powerpoint/2010/main">
    <mc:Choice Requires="p14">
      <p:transition spd="slow" p14:dur="2000" advTm="5424"/>
    </mc:Choice>
    <mc:Fallback xmlns="">
      <p:transition spd="slow" advTm="5424"/>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8" name="图片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23732" y="-124"/>
            <a:ext cx="9160798" cy="5040313"/>
          </a:xfrm>
          <a:prstGeom prst="rect">
            <a:avLst/>
          </a:prstGeom>
        </p:spPr>
      </p:pic>
      <p:sp>
        <p:nvSpPr>
          <p:cNvPr id="29" name="椭圆 28"/>
          <p:cNvSpPr/>
          <p:nvPr/>
        </p:nvSpPr>
        <p:spPr>
          <a:xfrm>
            <a:off x="3813010" y="753681"/>
            <a:ext cx="1080120" cy="1080120"/>
          </a:xfrm>
          <a:prstGeom prst="ellipse">
            <a:avLst/>
          </a:prstGeom>
          <a:solidFill>
            <a:schemeClr val="bg1"/>
          </a:solidFill>
          <a:ln w="152400" cmpd="sng">
            <a:solidFill>
              <a:srgbClr val="004A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068514" y="801063"/>
            <a:ext cx="1760720" cy="991364"/>
          </a:xfrm>
          <a:prstGeom prst="rect">
            <a:avLst/>
          </a:prstGeom>
        </p:spPr>
        <p:txBody>
          <a:bodyPr wrap="square" lIns="67376" tIns="33688" rIns="67376" bIns="33688">
            <a:spAutoFit/>
          </a:bodyPr>
          <a:lstStyle/>
          <a:p>
            <a:pPr marL="0" lvl="1"/>
            <a:r>
              <a:rPr lang="en-US" altLang="zh-CN" sz="6000" dirty="0">
                <a:solidFill>
                  <a:srgbClr val="004A82"/>
                </a:solidFill>
                <a:latin typeface="微软雅黑" pitchFamily="34" charset="-122"/>
                <a:ea typeface="微软雅黑" pitchFamily="34" charset="-122"/>
              </a:rPr>
              <a:t>5</a:t>
            </a:r>
            <a:endParaRPr lang="zh-CN" altLang="en-US" sz="6000" dirty="0">
              <a:solidFill>
                <a:srgbClr val="004A82"/>
              </a:solidFill>
              <a:latin typeface="微软雅黑" pitchFamily="34" charset="-122"/>
              <a:ea typeface="微软雅黑" pitchFamily="34" charset="-122"/>
            </a:endParaRPr>
          </a:p>
        </p:txBody>
      </p:sp>
      <p:sp>
        <p:nvSpPr>
          <p:cNvPr id="46" name="矩形 45"/>
          <p:cNvSpPr/>
          <p:nvPr/>
        </p:nvSpPr>
        <p:spPr>
          <a:xfrm>
            <a:off x="3387914" y="2093243"/>
            <a:ext cx="2696824" cy="498921"/>
          </a:xfrm>
          <a:prstGeom prst="rect">
            <a:avLst/>
          </a:prstGeom>
        </p:spPr>
        <p:txBody>
          <a:bodyPr wrap="square" lIns="67376" tIns="33688" rIns="67376" bIns="33688">
            <a:spAutoFit/>
          </a:bodyPr>
          <a:lstStyle/>
          <a:p>
            <a:pPr marL="0" lvl="1"/>
            <a:r>
              <a:rPr lang="zh-CN" altLang="en-US" sz="2800" dirty="0">
                <a:solidFill>
                  <a:srgbClr val="004A82"/>
                </a:solidFill>
                <a:latin typeface="微软雅黑" pitchFamily="34" charset="-122"/>
                <a:ea typeface="微软雅黑" pitchFamily="34" charset="-122"/>
              </a:rPr>
              <a:t>贡献与展望</a:t>
            </a:r>
          </a:p>
        </p:txBody>
      </p:sp>
    </p:spTree>
  </p:cSld>
  <p:clrMapOvr>
    <a:masterClrMapping/>
  </p:clrMapOvr>
  <mc:AlternateContent xmlns:mc="http://schemas.openxmlformats.org/markup-compatibility/2006" xmlns:p14="http://schemas.microsoft.com/office/powerpoint/2010/main">
    <mc:Choice Requires="p14">
      <p:transition spd="slow" p14:dur="2000" advTm="2296"/>
    </mc:Choice>
    <mc:Fallback xmlns="">
      <p:transition spd="slow" advTm="229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wipe(left)">
                                      <p:cBhvr>
                                        <p:cTn id="1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3"/>
          <p:cNvSpPr>
            <a:spLocks noChangeArrowheads="1"/>
          </p:cNvSpPr>
          <p:nvPr/>
        </p:nvSpPr>
        <p:spPr bwMode="auto">
          <a:xfrm>
            <a:off x="940552" y="1058170"/>
            <a:ext cx="3278780" cy="3263780"/>
          </a:xfrm>
          <a:prstGeom prst="ellipse">
            <a:avLst/>
          </a:prstGeom>
          <a:noFill/>
          <a:ln w="9525">
            <a:solidFill>
              <a:schemeClr val="accent1"/>
            </a:solidFill>
            <a:prstDash val="dash"/>
            <a:round/>
          </a:ln>
          <a:extLst>
            <a:ext uri="{909E8E84-426E-40DD-AFC4-6F175D3DCCD1}">
              <a14:hiddenFill xmlns:a14="http://schemas.microsoft.com/office/drawing/2010/main">
                <a:solidFill>
                  <a:srgbClr val="FFFFFF"/>
                </a:solidFill>
              </a14:hiddenFill>
            </a:ext>
          </a:extLst>
        </p:spPr>
        <p:txBody>
          <a:bodyPr lIns="67364" tIns="33682" rIns="67364" bIns="33682"/>
          <a:lstStyle>
            <a:lvl1pPr eaLnBrk="0" hangingPunct="0">
              <a:spcBef>
                <a:spcPct val="20000"/>
              </a:spcBef>
              <a:buChar char="•"/>
              <a:defRPr sz="2000">
                <a:solidFill>
                  <a:schemeClr val="accent1"/>
                </a:solidFill>
                <a:latin typeface="Arial" panose="020B0604020202020204" pitchFamily="34" charset="0"/>
                <a:ea typeface="微软雅黑"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eaLnBrk="1" hangingPunct="1">
              <a:spcBef>
                <a:spcPct val="0"/>
              </a:spcBef>
              <a:buFontTx/>
              <a:buNone/>
            </a:pPr>
            <a:endParaRPr lang="zh-CN" altLang="en-US" sz="1300">
              <a:solidFill>
                <a:schemeClr val="tx1"/>
              </a:solidFill>
              <a:ea typeface="宋体" pitchFamily="2" charset="-122"/>
            </a:endParaRPr>
          </a:p>
        </p:txBody>
      </p:sp>
      <p:sp>
        <p:nvSpPr>
          <p:cNvPr id="3" name="Oval 13"/>
          <p:cNvSpPr>
            <a:spLocks noChangeArrowheads="1"/>
          </p:cNvSpPr>
          <p:nvPr/>
        </p:nvSpPr>
        <p:spPr bwMode="auto">
          <a:xfrm>
            <a:off x="1413803" y="2579245"/>
            <a:ext cx="1244039" cy="1237624"/>
          </a:xfrm>
          <a:prstGeom prst="ellipse">
            <a:avLst/>
          </a:prstGeom>
          <a:solidFill>
            <a:srgbClr val="DCDADA"/>
          </a:solidFill>
          <a:ln>
            <a:noFill/>
          </a:ln>
          <a:extLst>
            <a:ext uri="{91240B29-F687-4F45-9708-019B960494DF}">
              <a14:hiddenLine xmlns:a14="http://schemas.microsoft.com/office/drawing/2010/main" w="9525">
                <a:solidFill>
                  <a:srgbClr val="000000"/>
                </a:solidFill>
                <a:round/>
              </a14:hiddenLine>
            </a:ext>
          </a:extLst>
        </p:spPr>
        <p:txBody>
          <a:bodyPr lIns="67364" tIns="33682" rIns="67364" bIns="33682"/>
          <a:lstStyle>
            <a:lvl1pPr eaLnBrk="0" hangingPunct="0">
              <a:spcBef>
                <a:spcPct val="20000"/>
              </a:spcBef>
              <a:buChar char="•"/>
              <a:defRPr sz="2000">
                <a:solidFill>
                  <a:schemeClr val="accent1"/>
                </a:solidFill>
                <a:latin typeface="Arial" panose="020B0604020202020204" pitchFamily="34" charset="0"/>
                <a:ea typeface="微软雅黑"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eaLnBrk="1" hangingPunct="1">
              <a:spcBef>
                <a:spcPct val="0"/>
              </a:spcBef>
              <a:buFontTx/>
              <a:buNone/>
            </a:pPr>
            <a:endParaRPr lang="zh-CN" altLang="en-US" sz="1300">
              <a:solidFill>
                <a:schemeClr val="tx1"/>
              </a:solidFill>
              <a:ea typeface="宋体" pitchFamily="2" charset="-122"/>
            </a:endParaRPr>
          </a:p>
        </p:txBody>
      </p:sp>
      <p:sp>
        <p:nvSpPr>
          <p:cNvPr id="4" name="Oval 14"/>
          <p:cNvSpPr>
            <a:spLocks noChangeArrowheads="1"/>
          </p:cNvSpPr>
          <p:nvPr/>
        </p:nvSpPr>
        <p:spPr bwMode="auto">
          <a:xfrm>
            <a:off x="1518058" y="2683061"/>
            <a:ext cx="1023814" cy="1019494"/>
          </a:xfrm>
          <a:prstGeom prst="ellipse">
            <a:avLst/>
          </a:prstGeom>
          <a:solidFill>
            <a:srgbClr val="004A82"/>
          </a:solidFill>
          <a:ln>
            <a:noFill/>
          </a:ln>
        </p:spPr>
        <p:txBody>
          <a:bodyPr lIns="67364" tIns="33682" rIns="67364" bIns="33682"/>
          <a:lstStyle>
            <a:lvl1pPr eaLnBrk="0" hangingPunct="0">
              <a:spcBef>
                <a:spcPct val="20000"/>
              </a:spcBef>
              <a:buChar char="•"/>
              <a:defRPr sz="2000">
                <a:solidFill>
                  <a:schemeClr val="accent1"/>
                </a:solidFill>
                <a:latin typeface="Arial" panose="020B0604020202020204" pitchFamily="34" charset="0"/>
                <a:ea typeface="微软雅黑"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eaLnBrk="1" hangingPunct="1">
              <a:spcBef>
                <a:spcPct val="0"/>
              </a:spcBef>
              <a:buFontTx/>
              <a:buNone/>
            </a:pPr>
            <a:endParaRPr lang="zh-CN" altLang="en-US" sz="1300">
              <a:solidFill>
                <a:schemeClr val="tx1"/>
              </a:solidFill>
              <a:ea typeface="宋体" pitchFamily="2" charset="-122"/>
            </a:endParaRPr>
          </a:p>
        </p:txBody>
      </p:sp>
      <p:sp>
        <p:nvSpPr>
          <p:cNvPr id="5" name="Oval 18"/>
          <p:cNvSpPr>
            <a:spLocks noChangeArrowheads="1"/>
          </p:cNvSpPr>
          <p:nvPr/>
        </p:nvSpPr>
        <p:spPr bwMode="auto">
          <a:xfrm>
            <a:off x="2649641" y="2376280"/>
            <a:ext cx="1244039" cy="1238790"/>
          </a:xfrm>
          <a:prstGeom prst="ellipse">
            <a:avLst/>
          </a:prstGeom>
          <a:solidFill>
            <a:srgbClr val="DCDADA"/>
          </a:solidFill>
          <a:ln>
            <a:noFill/>
          </a:ln>
          <a:extLst>
            <a:ext uri="{91240B29-F687-4F45-9708-019B960494DF}">
              <a14:hiddenLine xmlns:a14="http://schemas.microsoft.com/office/drawing/2010/main" w="9525">
                <a:solidFill>
                  <a:srgbClr val="000000"/>
                </a:solidFill>
                <a:round/>
              </a14:hiddenLine>
            </a:ext>
          </a:extLst>
        </p:spPr>
        <p:txBody>
          <a:bodyPr lIns="67364" tIns="33682" rIns="67364" bIns="33682"/>
          <a:lstStyle>
            <a:lvl1pPr eaLnBrk="0" hangingPunct="0">
              <a:spcBef>
                <a:spcPct val="20000"/>
              </a:spcBef>
              <a:buChar char="•"/>
              <a:defRPr sz="2000">
                <a:solidFill>
                  <a:schemeClr val="accent1"/>
                </a:solidFill>
                <a:latin typeface="Arial" panose="020B0604020202020204" pitchFamily="34" charset="0"/>
                <a:ea typeface="微软雅黑"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eaLnBrk="1" hangingPunct="1">
              <a:spcBef>
                <a:spcPct val="0"/>
              </a:spcBef>
              <a:buFontTx/>
              <a:buNone/>
            </a:pPr>
            <a:endParaRPr lang="zh-CN" altLang="en-US" sz="1300">
              <a:solidFill>
                <a:schemeClr val="tx1"/>
              </a:solidFill>
              <a:ea typeface="宋体" pitchFamily="2" charset="-122"/>
            </a:endParaRPr>
          </a:p>
        </p:txBody>
      </p:sp>
      <p:sp>
        <p:nvSpPr>
          <p:cNvPr id="6" name="Oval 19"/>
          <p:cNvSpPr>
            <a:spLocks noChangeArrowheads="1"/>
          </p:cNvSpPr>
          <p:nvPr/>
        </p:nvSpPr>
        <p:spPr bwMode="auto">
          <a:xfrm>
            <a:off x="2753897" y="2480096"/>
            <a:ext cx="1023814" cy="1019494"/>
          </a:xfrm>
          <a:prstGeom prst="ellipse">
            <a:avLst/>
          </a:prstGeom>
          <a:solidFill>
            <a:srgbClr val="004A82"/>
          </a:solidFill>
          <a:ln>
            <a:noFill/>
          </a:ln>
        </p:spPr>
        <p:txBody>
          <a:bodyPr lIns="67364" tIns="33682" rIns="67364" bIns="33682"/>
          <a:lstStyle>
            <a:lvl1pPr eaLnBrk="0" hangingPunct="0">
              <a:spcBef>
                <a:spcPct val="20000"/>
              </a:spcBef>
              <a:buChar char="•"/>
              <a:defRPr sz="2000">
                <a:solidFill>
                  <a:schemeClr val="accent1"/>
                </a:solidFill>
                <a:latin typeface="Arial" panose="020B0604020202020204" pitchFamily="34" charset="0"/>
                <a:ea typeface="微软雅黑"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eaLnBrk="1" hangingPunct="1">
              <a:spcBef>
                <a:spcPct val="0"/>
              </a:spcBef>
              <a:buFontTx/>
              <a:buNone/>
            </a:pPr>
            <a:endParaRPr lang="zh-CN" altLang="en-US" sz="1300">
              <a:solidFill>
                <a:schemeClr val="tx1"/>
              </a:solidFill>
              <a:ea typeface="宋体" pitchFamily="2" charset="-122"/>
            </a:endParaRPr>
          </a:p>
        </p:txBody>
      </p:sp>
      <p:sp>
        <p:nvSpPr>
          <p:cNvPr id="7" name="Oval 23"/>
          <p:cNvSpPr>
            <a:spLocks noChangeArrowheads="1"/>
          </p:cNvSpPr>
          <p:nvPr/>
        </p:nvSpPr>
        <p:spPr bwMode="auto">
          <a:xfrm>
            <a:off x="1822625" y="1437272"/>
            <a:ext cx="1242868" cy="1238790"/>
          </a:xfrm>
          <a:prstGeom prst="ellipse">
            <a:avLst/>
          </a:prstGeom>
          <a:solidFill>
            <a:srgbClr val="DCDADA"/>
          </a:solidFill>
          <a:ln>
            <a:noFill/>
          </a:ln>
          <a:extLst>
            <a:ext uri="{91240B29-F687-4F45-9708-019B960494DF}">
              <a14:hiddenLine xmlns:a14="http://schemas.microsoft.com/office/drawing/2010/main" w="9525">
                <a:solidFill>
                  <a:srgbClr val="000000"/>
                </a:solidFill>
                <a:round/>
              </a14:hiddenLine>
            </a:ext>
          </a:extLst>
        </p:spPr>
        <p:txBody>
          <a:bodyPr lIns="67364" tIns="33682" rIns="67364" bIns="33682"/>
          <a:lstStyle>
            <a:lvl1pPr eaLnBrk="0" hangingPunct="0">
              <a:spcBef>
                <a:spcPct val="20000"/>
              </a:spcBef>
              <a:buChar char="•"/>
              <a:defRPr sz="2000">
                <a:solidFill>
                  <a:schemeClr val="accent1"/>
                </a:solidFill>
                <a:latin typeface="Arial" panose="020B0604020202020204" pitchFamily="34" charset="0"/>
                <a:ea typeface="微软雅黑"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eaLnBrk="1" hangingPunct="1">
              <a:spcBef>
                <a:spcPct val="0"/>
              </a:spcBef>
              <a:buFontTx/>
              <a:buNone/>
            </a:pPr>
            <a:endParaRPr lang="zh-CN" altLang="en-US" sz="1300">
              <a:solidFill>
                <a:schemeClr val="tx1"/>
              </a:solidFill>
              <a:ea typeface="宋体" pitchFamily="2" charset="-122"/>
            </a:endParaRPr>
          </a:p>
        </p:txBody>
      </p:sp>
      <p:sp>
        <p:nvSpPr>
          <p:cNvPr id="8" name="Oval 24"/>
          <p:cNvSpPr>
            <a:spLocks noChangeArrowheads="1"/>
          </p:cNvSpPr>
          <p:nvPr/>
        </p:nvSpPr>
        <p:spPr bwMode="auto">
          <a:xfrm>
            <a:off x="1926881" y="1541088"/>
            <a:ext cx="1023814" cy="1019494"/>
          </a:xfrm>
          <a:prstGeom prst="ellipse">
            <a:avLst/>
          </a:prstGeom>
          <a:solidFill>
            <a:srgbClr val="004A82"/>
          </a:solidFill>
          <a:ln>
            <a:noFill/>
          </a:ln>
        </p:spPr>
        <p:txBody>
          <a:bodyPr lIns="67364" tIns="33682" rIns="67364" bIns="33682"/>
          <a:lstStyle>
            <a:lvl1pPr eaLnBrk="0" hangingPunct="0">
              <a:spcBef>
                <a:spcPct val="20000"/>
              </a:spcBef>
              <a:buChar char="•"/>
              <a:defRPr sz="2000">
                <a:solidFill>
                  <a:schemeClr val="accent1"/>
                </a:solidFill>
                <a:latin typeface="Arial" panose="020B0604020202020204" pitchFamily="34" charset="0"/>
                <a:ea typeface="微软雅黑"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eaLnBrk="1" hangingPunct="1">
              <a:spcBef>
                <a:spcPct val="0"/>
              </a:spcBef>
              <a:buFontTx/>
              <a:buNone/>
            </a:pPr>
            <a:endParaRPr lang="zh-CN" altLang="en-US" sz="1300">
              <a:solidFill>
                <a:schemeClr val="tx1"/>
              </a:solidFill>
              <a:ea typeface="宋体" pitchFamily="2" charset="-122"/>
            </a:endParaRPr>
          </a:p>
        </p:txBody>
      </p:sp>
      <p:sp>
        <p:nvSpPr>
          <p:cNvPr id="9" name="TextBox 10"/>
          <p:cNvSpPr txBox="1">
            <a:spLocks noChangeArrowheads="1"/>
          </p:cNvSpPr>
          <p:nvPr/>
        </p:nvSpPr>
        <p:spPr bwMode="auto">
          <a:xfrm>
            <a:off x="4582470" y="1083832"/>
            <a:ext cx="1931407" cy="375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364" tIns="33682" rIns="67364" bIns="33682">
            <a:spAutoFit/>
          </a:bodyPr>
          <a:lstStyle>
            <a:lvl1pPr eaLnBrk="0" hangingPunct="0">
              <a:spcBef>
                <a:spcPct val="20000"/>
              </a:spcBef>
              <a:buChar char="•"/>
              <a:defRPr sz="2000">
                <a:solidFill>
                  <a:schemeClr val="accent1"/>
                </a:solidFill>
                <a:latin typeface="Arial" panose="020B0604020202020204" pitchFamily="34" charset="0"/>
                <a:ea typeface="微软雅黑"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eaLnBrk="1" hangingPunct="1">
              <a:spcBef>
                <a:spcPct val="0"/>
              </a:spcBef>
              <a:buFontTx/>
              <a:buNone/>
            </a:pPr>
            <a:r>
              <a:rPr lang="zh-CN" altLang="en-US" b="1" dirty="0">
                <a:solidFill>
                  <a:schemeClr val="tx1"/>
                </a:solidFill>
                <a:latin typeface="微软雅黑" pitchFamily="34" charset="-122"/>
              </a:rPr>
              <a:t>数据库对话系统</a:t>
            </a:r>
          </a:p>
        </p:txBody>
      </p:sp>
      <p:sp>
        <p:nvSpPr>
          <p:cNvPr id="10" name="TextBox 11"/>
          <p:cNvSpPr txBox="1">
            <a:spLocks noChangeArrowheads="1"/>
          </p:cNvSpPr>
          <p:nvPr/>
        </p:nvSpPr>
        <p:spPr bwMode="auto">
          <a:xfrm>
            <a:off x="4582470" y="1353286"/>
            <a:ext cx="3613804" cy="678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64" tIns="33682" rIns="67364" bIns="33682">
            <a:spAutoFit/>
          </a:bodyPr>
          <a:lstStyle>
            <a:lvl1pPr eaLnBrk="0" hangingPunct="0">
              <a:spcBef>
                <a:spcPct val="20000"/>
              </a:spcBef>
              <a:buChar char="•"/>
              <a:defRPr sz="2000">
                <a:solidFill>
                  <a:schemeClr val="accent1"/>
                </a:solidFill>
                <a:latin typeface="Arial" panose="020B0604020202020204" pitchFamily="34" charset="0"/>
                <a:ea typeface="微软雅黑"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eaLnBrk="1" hangingPunct="1">
              <a:spcBef>
                <a:spcPct val="0"/>
              </a:spcBef>
              <a:buFontTx/>
              <a:buNone/>
            </a:pPr>
            <a:r>
              <a:rPr lang="zh-CN" altLang="en-US" sz="1300" dirty="0">
                <a:solidFill>
                  <a:schemeClr val="tx1"/>
                </a:solidFill>
                <a:latin typeface="微软雅黑" pitchFamily="34" charset="-122"/>
              </a:rPr>
              <a:t>我们提出了一个开源的、智能的数据库对话系统，该系统的性能优于现有的最佳解决方案，其在解决各种任务方面的卓越能力就证明了这一点。</a:t>
            </a:r>
            <a:endParaRPr lang="en-US" altLang="zh-CN" sz="1300" dirty="0">
              <a:solidFill>
                <a:schemeClr val="tx1"/>
              </a:solidFill>
              <a:latin typeface="微软雅黑" pitchFamily="34" charset="-122"/>
            </a:endParaRPr>
          </a:p>
        </p:txBody>
      </p:sp>
      <p:sp>
        <p:nvSpPr>
          <p:cNvPr id="11" name="TextBox 12"/>
          <p:cNvSpPr txBox="1">
            <a:spLocks noChangeArrowheads="1"/>
          </p:cNvSpPr>
          <p:nvPr/>
        </p:nvSpPr>
        <p:spPr bwMode="auto">
          <a:xfrm>
            <a:off x="2107278" y="1790712"/>
            <a:ext cx="678247" cy="668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64" tIns="33682" rIns="67364" bIns="33682">
            <a:spAutoFit/>
          </a:bodyPr>
          <a:lstStyle>
            <a:lvl1pPr eaLnBrk="0" hangingPunct="0">
              <a:spcBef>
                <a:spcPct val="20000"/>
              </a:spcBef>
              <a:buChar char="•"/>
              <a:defRPr sz="2000">
                <a:solidFill>
                  <a:schemeClr val="accent1"/>
                </a:solidFill>
                <a:latin typeface="Arial" panose="020B0604020202020204" pitchFamily="34" charset="0"/>
                <a:ea typeface="微软雅黑"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algn="ctr" eaLnBrk="1" hangingPunct="1">
              <a:spcBef>
                <a:spcPct val="0"/>
              </a:spcBef>
              <a:buFontTx/>
              <a:buNone/>
            </a:pPr>
            <a:r>
              <a:rPr lang="zh-CN" altLang="en-US" sz="1300" b="1" dirty="0">
                <a:solidFill>
                  <a:srgbClr val="F8F8F8"/>
                </a:solidFill>
                <a:latin typeface="微软雅黑" pitchFamily="34" charset="-122"/>
              </a:rPr>
              <a:t>数据库对话系统</a:t>
            </a:r>
          </a:p>
        </p:txBody>
      </p:sp>
      <p:sp>
        <p:nvSpPr>
          <p:cNvPr id="12" name="TextBox 11"/>
          <p:cNvSpPr txBox="1">
            <a:spLocks noChangeArrowheads="1"/>
          </p:cNvSpPr>
          <p:nvPr/>
        </p:nvSpPr>
        <p:spPr bwMode="auto">
          <a:xfrm>
            <a:off x="1673856" y="2964180"/>
            <a:ext cx="678247" cy="474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64" tIns="33682" rIns="67364" bIns="33682">
            <a:spAutoFit/>
          </a:bodyPr>
          <a:lstStyle>
            <a:lvl1pPr eaLnBrk="0" hangingPunct="0">
              <a:spcBef>
                <a:spcPct val="20000"/>
              </a:spcBef>
              <a:buChar char="•"/>
              <a:defRPr sz="2000">
                <a:solidFill>
                  <a:schemeClr val="accent1"/>
                </a:solidFill>
                <a:latin typeface="Arial" panose="020B0604020202020204" pitchFamily="34" charset="0"/>
                <a:ea typeface="微软雅黑"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algn="ctr" eaLnBrk="1" hangingPunct="1">
              <a:spcBef>
                <a:spcPct val="0"/>
              </a:spcBef>
              <a:buFontTx/>
              <a:buNone/>
            </a:pPr>
            <a:r>
              <a:rPr lang="zh-CN" altLang="en-US" sz="1300" b="1" dirty="0">
                <a:solidFill>
                  <a:srgbClr val="F8F8F8"/>
                </a:solidFill>
                <a:latin typeface="微软雅黑" pitchFamily="34" charset="-122"/>
              </a:rPr>
              <a:t>数据库</a:t>
            </a:r>
            <a:r>
              <a:rPr lang="en-US" altLang="zh-CN" sz="1300" b="1" dirty="0">
                <a:solidFill>
                  <a:srgbClr val="F8F8F8"/>
                </a:solidFill>
                <a:latin typeface="微软雅黑" pitchFamily="34" charset="-122"/>
              </a:rPr>
              <a:t>LLMs</a:t>
            </a:r>
            <a:endParaRPr lang="zh-CN" altLang="en-US" sz="1300" b="1" dirty="0">
              <a:solidFill>
                <a:srgbClr val="F8F8F8"/>
              </a:solidFill>
              <a:latin typeface="微软雅黑" pitchFamily="34" charset="-122"/>
            </a:endParaRPr>
          </a:p>
        </p:txBody>
      </p:sp>
      <p:sp>
        <p:nvSpPr>
          <p:cNvPr id="13" name="TextBox 12"/>
          <p:cNvSpPr txBox="1">
            <a:spLocks noChangeArrowheads="1"/>
          </p:cNvSpPr>
          <p:nvPr/>
        </p:nvSpPr>
        <p:spPr bwMode="auto">
          <a:xfrm>
            <a:off x="2953037" y="2713389"/>
            <a:ext cx="678247" cy="668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64" tIns="33682" rIns="67364" bIns="33682">
            <a:spAutoFit/>
          </a:bodyPr>
          <a:lstStyle>
            <a:lvl1pPr eaLnBrk="0" hangingPunct="0">
              <a:spcBef>
                <a:spcPct val="20000"/>
              </a:spcBef>
              <a:buChar char="•"/>
              <a:defRPr sz="2000">
                <a:solidFill>
                  <a:schemeClr val="accent1"/>
                </a:solidFill>
                <a:latin typeface="Arial" panose="020B0604020202020204" pitchFamily="34" charset="0"/>
                <a:ea typeface="微软雅黑"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algn="ctr" eaLnBrk="1" hangingPunct="1">
              <a:spcBef>
                <a:spcPct val="0"/>
              </a:spcBef>
              <a:buFontTx/>
              <a:buNone/>
            </a:pPr>
            <a:r>
              <a:rPr lang="zh-CN" altLang="en-US" sz="1300" b="1" dirty="0">
                <a:solidFill>
                  <a:srgbClr val="F8F8F8"/>
                </a:solidFill>
                <a:latin typeface="微软雅黑" pitchFamily="34" charset="-122"/>
              </a:rPr>
              <a:t>基于检索的对话系统</a:t>
            </a:r>
          </a:p>
        </p:txBody>
      </p:sp>
      <p:sp>
        <p:nvSpPr>
          <p:cNvPr id="14" name="TextBox 13"/>
          <p:cNvSpPr txBox="1">
            <a:spLocks noChangeArrowheads="1"/>
          </p:cNvSpPr>
          <p:nvPr/>
        </p:nvSpPr>
        <p:spPr bwMode="auto">
          <a:xfrm>
            <a:off x="4582470" y="2236303"/>
            <a:ext cx="1578746" cy="375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364" tIns="33682" rIns="67364" bIns="33682">
            <a:spAutoFit/>
          </a:bodyPr>
          <a:lstStyle>
            <a:lvl1pPr eaLnBrk="0" hangingPunct="0">
              <a:spcBef>
                <a:spcPct val="20000"/>
              </a:spcBef>
              <a:buChar char="•"/>
              <a:defRPr sz="2000">
                <a:solidFill>
                  <a:schemeClr val="accent1"/>
                </a:solidFill>
                <a:latin typeface="Arial" panose="020B0604020202020204" pitchFamily="34" charset="0"/>
                <a:ea typeface="微软雅黑"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eaLnBrk="1" hangingPunct="1">
              <a:spcBef>
                <a:spcPct val="0"/>
              </a:spcBef>
              <a:buFontTx/>
              <a:buNone/>
            </a:pPr>
            <a:r>
              <a:rPr lang="zh-CN" altLang="en-US" b="1" dirty="0">
                <a:solidFill>
                  <a:schemeClr val="tx1"/>
                </a:solidFill>
                <a:latin typeface="微软雅黑" pitchFamily="34" charset="-122"/>
              </a:rPr>
              <a:t>数据库</a:t>
            </a:r>
            <a:r>
              <a:rPr lang="en-US" altLang="zh-CN" b="1" dirty="0">
                <a:solidFill>
                  <a:schemeClr val="tx1"/>
                </a:solidFill>
                <a:latin typeface="微软雅黑" pitchFamily="34" charset="-122"/>
              </a:rPr>
              <a:t>LLMs</a:t>
            </a:r>
            <a:endParaRPr lang="zh-CN" altLang="en-US" b="1" dirty="0">
              <a:solidFill>
                <a:schemeClr val="tx1"/>
              </a:solidFill>
              <a:latin typeface="微软雅黑" pitchFamily="34" charset="-122"/>
            </a:endParaRPr>
          </a:p>
        </p:txBody>
      </p:sp>
      <p:sp>
        <p:nvSpPr>
          <p:cNvPr id="15" name="TextBox 14"/>
          <p:cNvSpPr txBox="1">
            <a:spLocks noChangeArrowheads="1"/>
          </p:cNvSpPr>
          <p:nvPr/>
        </p:nvSpPr>
        <p:spPr bwMode="auto">
          <a:xfrm>
            <a:off x="4582470" y="2505758"/>
            <a:ext cx="3613804" cy="468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64" tIns="33682" rIns="67364" bIns="33682">
            <a:spAutoFit/>
          </a:bodyPr>
          <a:lstStyle>
            <a:lvl1pPr eaLnBrk="0" hangingPunct="0">
              <a:spcBef>
                <a:spcPct val="20000"/>
              </a:spcBef>
              <a:buChar char="•"/>
              <a:defRPr sz="2000">
                <a:solidFill>
                  <a:schemeClr val="accent1"/>
                </a:solidFill>
                <a:latin typeface="Arial" panose="020B0604020202020204" pitchFamily="34" charset="0"/>
                <a:ea typeface="微软雅黑"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eaLnBrk="1" hangingPunct="1">
              <a:spcBef>
                <a:spcPct val="0"/>
              </a:spcBef>
              <a:buFontTx/>
              <a:buNone/>
            </a:pPr>
            <a:r>
              <a:rPr lang="zh-CN" altLang="en-US" sz="1300" dirty="0">
                <a:solidFill>
                  <a:schemeClr val="tx1"/>
                </a:solidFill>
                <a:latin typeface="微软雅黑" pitchFamily="34" charset="-122"/>
              </a:rPr>
              <a:t>我们的系统方法有助于建立数据库</a:t>
            </a:r>
            <a:r>
              <a:rPr lang="en-US" altLang="zh-CN" sz="1300" dirty="0">
                <a:solidFill>
                  <a:schemeClr val="tx1"/>
                </a:solidFill>
                <a:latin typeface="微软雅黑" pitchFamily="34" charset="-122"/>
              </a:rPr>
              <a:t>LLMs</a:t>
            </a:r>
            <a:r>
              <a:rPr lang="zh-CN" altLang="en-US" sz="1300" dirty="0">
                <a:solidFill>
                  <a:schemeClr val="tx1"/>
                </a:solidFill>
                <a:latin typeface="微软雅黑" pitchFamily="34" charset="-122"/>
              </a:rPr>
              <a:t>的研究方向。</a:t>
            </a:r>
          </a:p>
        </p:txBody>
      </p:sp>
      <p:sp>
        <p:nvSpPr>
          <p:cNvPr id="16" name="TextBox 15"/>
          <p:cNvSpPr txBox="1">
            <a:spLocks noChangeArrowheads="1"/>
          </p:cNvSpPr>
          <p:nvPr/>
        </p:nvSpPr>
        <p:spPr bwMode="auto">
          <a:xfrm>
            <a:off x="4582470" y="3379443"/>
            <a:ext cx="2444368" cy="375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364" tIns="33682" rIns="67364" bIns="33682">
            <a:spAutoFit/>
          </a:bodyPr>
          <a:lstStyle>
            <a:lvl1pPr eaLnBrk="0" hangingPunct="0">
              <a:spcBef>
                <a:spcPct val="20000"/>
              </a:spcBef>
              <a:buChar char="•"/>
              <a:defRPr sz="2000">
                <a:solidFill>
                  <a:schemeClr val="accent1"/>
                </a:solidFill>
                <a:latin typeface="Arial" panose="020B0604020202020204" pitchFamily="34" charset="0"/>
                <a:ea typeface="微软雅黑"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eaLnBrk="1" hangingPunct="1">
              <a:spcBef>
                <a:spcPct val="0"/>
              </a:spcBef>
              <a:buFontTx/>
              <a:buNone/>
            </a:pPr>
            <a:r>
              <a:rPr lang="zh-CN" altLang="en-US" b="1" dirty="0">
                <a:solidFill>
                  <a:schemeClr val="tx1"/>
                </a:solidFill>
                <a:latin typeface="微软雅黑" pitchFamily="34" charset="-122"/>
              </a:rPr>
              <a:t>基于检索的对话系统</a:t>
            </a:r>
          </a:p>
        </p:txBody>
      </p:sp>
      <p:sp>
        <p:nvSpPr>
          <p:cNvPr id="17" name="TextBox 16"/>
          <p:cNvSpPr txBox="1">
            <a:spLocks noChangeArrowheads="1"/>
          </p:cNvSpPr>
          <p:nvPr/>
        </p:nvSpPr>
        <p:spPr bwMode="auto">
          <a:xfrm>
            <a:off x="4582470" y="3648897"/>
            <a:ext cx="3613804" cy="678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64" tIns="33682" rIns="67364" bIns="33682">
            <a:spAutoFit/>
          </a:bodyPr>
          <a:lstStyle>
            <a:lvl1pPr eaLnBrk="0" hangingPunct="0">
              <a:spcBef>
                <a:spcPct val="20000"/>
              </a:spcBef>
              <a:buChar char="•"/>
              <a:defRPr sz="2000">
                <a:solidFill>
                  <a:schemeClr val="accent1"/>
                </a:solidFill>
                <a:latin typeface="Arial" panose="020B0604020202020204" pitchFamily="34" charset="0"/>
                <a:ea typeface="微软雅黑"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eaLnBrk="1" hangingPunct="1">
              <a:spcBef>
                <a:spcPct val="0"/>
              </a:spcBef>
              <a:buFontTx/>
              <a:buNone/>
            </a:pPr>
            <a:r>
              <a:rPr lang="zh-CN" altLang="en-US" sz="1300" dirty="0">
                <a:solidFill>
                  <a:schemeClr val="tx1"/>
                </a:solidFill>
                <a:latin typeface="微软雅黑" pitchFamily="34" charset="-122"/>
              </a:rPr>
              <a:t>此外，我们的训练和推理策略可能有助于在一般领域开发基于检索的对话系统，使我们能够解锁更广泛的实际应用。</a:t>
            </a:r>
            <a:endParaRPr lang="en-US" altLang="zh-CN" sz="1300" dirty="0">
              <a:solidFill>
                <a:schemeClr val="tx1"/>
              </a:solidFill>
              <a:latin typeface="微软雅黑" pitchFamily="34" charset="-122"/>
            </a:endParaRPr>
          </a:p>
        </p:txBody>
      </p:sp>
      <p:sp>
        <p:nvSpPr>
          <p:cNvPr id="18" name="圆角矩形 38"/>
          <p:cNvSpPr/>
          <p:nvPr/>
        </p:nvSpPr>
        <p:spPr>
          <a:xfrm>
            <a:off x="3492450" y="-576188"/>
            <a:ext cx="1728192" cy="1106898"/>
          </a:xfrm>
          <a:prstGeom prst="roundRect">
            <a:avLst/>
          </a:prstGeom>
          <a:solidFill>
            <a:srgbClr val="004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492450" y="71884"/>
            <a:ext cx="1728192" cy="375811"/>
          </a:xfrm>
          <a:prstGeom prst="rect">
            <a:avLst/>
          </a:prstGeom>
        </p:spPr>
        <p:txBody>
          <a:bodyPr wrap="square" lIns="67376" tIns="33688" rIns="67376" bIns="33688">
            <a:spAutoFit/>
          </a:bodyPr>
          <a:lstStyle/>
          <a:p>
            <a:pPr marL="0" lvl="1" algn="ctr"/>
            <a:r>
              <a:rPr lang="zh-CN" altLang="en-US" sz="2000" dirty="0">
                <a:solidFill>
                  <a:schemeClr val="bg1"/>
                </a:solidFill>
                <a:latin typeface="微软雅黑" pitchFamily="34" charset="-122"/>
                <a:ea typeface="微软雅黑" pitchFamily="34" charset="-122"/>
              </a:rPr>
              <a:t>贡献</a:t>
            </a:r>
          </a:p>
        </p:txBody>
      </p:sp>
    </p:spTree>
  </p:cSld>
  <p:clrMapOvr>
    <a:masterClrMapping/>
  </p:clrMapOvr>
  <mc:AlternateContent xmlns:mc="http://schemas.openxmlformats.org/markup-compatibility/2006" xmlns:p14="http://schemas.microsoft.com/office/powerpoint/2010/main">
    <mc:Choice Requires="p14">
      <p:transition spd="slow" p14:dur="2000" advTm="7903"/>
    </mc:Choice>
    <mc:Fallback xmlns="">
      <p:transition spd="slow" advTm="790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000"/>
                                        <p:tgtEl>
                                          <p:spTgt spid="2"/>
                                        </p:tgtEl>
                                      </p:cBhvr>
                                    </p:animEffect>
                                  </p:childTnLst>
                                </p:cTn>
                              </p:par>
                            </p:childTnLst>
                          </p:cTn>
                        </p:par>
                        <p:par>
                          <p:cTn id="8" fill="hold">
                            <p:stCondLst>
                              <p:cond delay="1000"/>
                            </p:stCondLst>
                            <p:childTnLst>
                              <p:par>
                                <p:cTn id="9" presetID="52"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Scale>
                                      <p:cBhvr>
                                        <p:cTn id="11"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2" dur="1000" decel="50000" fill="hold">
                                          <p:stCondLst>
                                            <p:cond delay="0"/>
                                          </p:stCondLst>
                                        </p:cTn>
                                        <p:tgtEl>
                                          <p:spTgt spid="7"/>
                                        </p:tgtEl>
                                        <p:attrNameLst>
                                          <p:attrName>ppt_x</p:attrName>
                                          <p:attrName>ppt_y</p:attrName>
                                        </p:attrNameLst>
                                      </p:cBhvr>
                                      <p:rCtr x="0" y="0"/>
                                    </p:animMotion>
                                    <p:animEffect transition="in" filter="fade">
                                      <p:cBhvr>
                                        <p:cTn id="13" dur="1000"/>
                                        <p:tgtEl>
                                          <p:spTgt spid="7"/>
                                        </p:tgtEl>
                                      </p:cBhvr>
                                    </p:animEffect>
                                  </p:childTnLst>
                                </p:cTn>
                              </p:par>
                              <p:par>
                                <p:cTn id="14" presetID="52"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Scale>
                                      <p:cBhvr>
                                        <p:cTn id="16"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7" dur="1000" decel="50000" fill="hold">
                                          <p:stCondLst>
                                            <p:cond delay="0"/>
                                          </p:stCondLst>
                                        </p:cTn>
                                        <p:tgtEl>
                                          <p:spTgt spid="8"/>
                                        </p:tgtEl>
                                        <p:attrNameLst>
                                          <p:attrName>ppt_x</p:attrName>
                                          <p:attrName>ppt_y</p:attrName>
                                        </p:attrNameLst>
                                      </p:cBhvr>
                                      <p:rCtr x="0" y="0"/>
                                    </p:animMotion>
                                    <p:animEffect transition="in" filter="fade">
                                      <p:cBhvr>
                                        <p:cTn id="18" dur="1000"/>
                                        <p:tgtEl>
                                          <p:spTgt spid="8"/>
                                        </p:tgtEl>
                                      </p:cBhvr>
                                    </p:animEffect>
                                  </p:childTnLst>
                                </p:cTn>
                              </p:par>
                              <p:par>
                                <p:cTn id="19" presetID="52"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Scale>
                                      <p:cBhvr>
                                        <p:cTn id="21"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2" dur="1000" decel="50000" fill="hold">
                                          <p:stCondLst>
                                            <p:cond delay="0"/>
                                          </p:stCondLst>
                                        </p:cTn>
                                        <p:tgtEl>
                                          <p:spTgt spid="11"/>
                                        </p:tgtEl>
                                        <p:attrNameLst>
                                          <p:attrName>ppt_x</p:attrName>
                                          <p:attrName>ppt_y</p:attrName>
                                        </p:attrNameLst>
                                      </p:cBhvr>
                                      <p:rCtr x="0" y="0"/>
                                    </p:animMotion>
                                    <p:animEffect transition="in" filter="fade">
                                      <p:cBhvr>
                                        <p:cTn id="23" dur="1000"/>
                                        <p:tgtEl>
                                          <p:spTgt spid="11"/>
                                        </p:tgtEl>
                                      </p:cBhvr>
                                    </p:animEffect>
                                  </p:childTnLst>
                                </p:cTn>
                              </p:par>
                            </p:childTnLst>
                          </p:cTn>
                        </p:par>
                        <p:par>
                          <p:cTn id="24" fill="hold">
                            <p:stCondLst>
                              <p:cond delay="2000"/>
                            </p:stCondLst>
                            <p:childTnLst>
                              <p:par>
                                <p:cTn id="25" presetID="52" presetClass="entr" presetSubtype="0"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Scale>
                                      <p:cBhvr>
                                        <p:cTn id="27"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8" dur="1000" decel="50000" fill="hold">
                                          <p:stCondLst>
                                            <p:cond delay="0"/>
                                          </p:stCondLst>
                                        </p:cTn>
                                        <p:tgtEl>
                                          <p:spTgt spid="3"/>
                                        </p:tgtEl>
                                        <p:attrNameLst>
                                          <p:attrName>ppt_x</p:attrName>
                                          <p:attrName>ppt_y</p:attrName>
                                        </p:attrNameLst>
                                      </p:cBhvr>
                                      <p:rCtr x="0" y="0"/>
                                    </p:animMotion>
                                    <p:animEffect transition="in" filter="fade">
                                      <p:cBhvr>
                                        <p:cTn id="29" dur="1000"/>
                                        <p:tgtEl>
                                          <p:spTgt spid="3"/>
                                        </p:tgtEl>
                                      </p:cBhvr>
                                    </p:animEffect>
                                  </p:childTnLst>
                                </p:cTn>
                              </p:par>
                              <p:par>
                                <p:cTn id="30" presetID="52" presetClass="entr" presetSubtype="0"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Scale>
                                      <p:cBhvr>
                                        <p:cTn id="32"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3" dur="1000" decel="50000" fill="hold">
                                          <p:stCondLst>
                                            <p:cond delay="0"/>
                                          </p:stCondLst>
                                        </p:cTn>
                                        <p:tgtEl>
                                          <p:spTgt spid="4"/>
                                        </p:tgtEl>
                                        <p:attrNameLst>
                                          <p:attrName>ppt_x</p:attrName>
                                          <p:attrName>ppt_y</p:attrName>
                                        </p:attrNameLst>
                                      </p:cBhvr>
                                      <p:rCtr x="0" y="0"/>
                                    </p:animMotion>
                                    <p:animEffect transition="in" filter="fade">
                                      <p:cBhvr>
                                        <p:cTn id="34" dur="1000"/>
                                        <p:tgtEl>
                                          <p:spTgt spid="4"/>
                                        </p:tgtEl>
                                      </p:cBhvr>
                                    </p:animEffect>
                                  </p:childTnLst>
                                </p:cTn>
                              </p:par>
                              <p:par>
                                <p:cTn id="35" presetID="52"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Scale>
                                      <p:cBhvr>
                                        <p:cTn id="37"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8" dur="1000" decel="50000" fill="hold">
                                          <p:stCondLst>
                                            <p:cond delay="0"/>
                                          </p:stCondLst>
                                        </p:cTn>
                                        <p:tgtEl>
                                          <p:spTgt spid="12"/>
                                        </p:tgtEl>
                                        <p:attrNameLst>
                                          <p:attrName>ppt_x</p:attrName>
                                          <p:attrName>ppt_y</p:attrName>
                                        </p:attrNameLst>
                                      </p:cBhvr>
                                      <p:rCtr x="0" y="0"/>
                                    </p:animMotion>
                                    <p:animEffect transition="in" filter="fade">
                                      <p:cBhvr>
                                        <p:cTn id="39" dur="1000"/>
                                        <p:tgtEl>
                                          <p:spTgt spid="12"/>
                                        </p:tgtEl>
                                      </p:cBhvr>
                                    </p:animEffect>
                                  </p:childTnLst>
                                </p:cTn>
                              </p:par>
                            </p:childTnLst>
                          </p:cTn>
                        </p:par>
                        <p:par>
                          <p:cTn id="40" fill="hold">
                            <p:stCondLst>
                              <p:cond delay="3000"/>
                            </p:stCondLst>
                            <p:childTnLst>
                              <p:par>
                                <p:cTn id="41" presetID="52" presetClass="entr" presetSubtype="0" fill="hold" grpId="0" nodeType="afterEffect">
                                  <p:stCondLst>
                                    <p:cond delay="0"/>
                                  </p:stCondLst>
                                  <p:childTnLst>
                                    <p:set>
                                      <p:cBhvr>
                                        <p:cTn id="42" dur="1" fill="hold">
                                          <p:stCondLst>
                                            <p:cond delay="0"/>
                                          </p:stCondLst>
                                        </p:cTn>
                                        <p:tgtEl>
                                          <p:spTgt spid="5"/>
                                        </p:tgtEl>
                                        <p:attrNameLst>
                                          <p:attrName>style.visibility</p:attrName>
                                        </p:attrNameLst>
                                      </p:cBhvr>
                                      <p:to>
                                        <p:strVal val="visible"/>
                                      </p:to>
                                    </p:set>
                                    <p:animScale>
                                      <p:cBhvr>
                                        <p:cTn id="43"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4" dur="1000" decel="50000" fill="hold">
                                          <p:stCondLst>
                                            <p:cond delay="0"/>
                                          </p:stCondLst>
                                        </p:cTn>
                                        <p:tgtEl>
                                          <p:spTgt spid="5"/>
                                        </p:tgtEl>
                                        <p:attrNameLst>
                                          <p:attrName>ppt_x</p:attrName>
                                          <p:attrName>ppt_y</p:attrName>
                                        </p:attrNameLst>
                                      </p:cBhvr>
                                      <p:rCtr x="0" y="0"/>
                                    </p:animMotion>
                                    <p:animEffect transition="in" filter="fade">
                                      <p:cBhvr>
                                        <p:cTn id="45" dur="1000"/>
                                        <p:tgtEl>
                                          <p:spTgt spid="5"/>
                                        </p:tgtEl>
                                      </p:cBhvr>
                                    </p:animEffect>
                                  </p:childTnLst>
                                </p:cTn>
                              </p:par>
                              <p:par>
                                <p:cTn id="46" presetID="52" presetClass="entr" presetSubtype="0" fill="hold" grpId="0" nodeType="withEffect">
                                  <p:stCondLst>
                                    <p:cond delay="0"/>
                                  </p:stCondLst>
                                  <p:childTnLst>
                                    <p:set>
                                      <p:cBhvr>
                                        <p:cTn id="47" dur="1" fill="hold">
                                          <p:stCondLst>
                                            <p:cond delay="0"/>
                                          </p:stCondLst>
                                        </p:cTn>
                                        <p:tgtEl>
                                          <p:spTgt spid="6"/>
                                        </p:tgtEl>
                                        <p:attrNameLst>
                                          <p:attrName>style.visibility</p:attrName>
                                        </p:attrNameLst>
                                      </p:cBhvr>
                                      <p:to>
                                        <p:strVal val="visible"/>
                                      </p:to>
                                    </p:set>
                                    <p:animScale>
                                      <p:cBhvr>
                                        <p:cTn id="48"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9" dur="1000" decel="50000" fill="hold">
                                          <p:stCondLst>
                                            <p:cond delay="0"/>
                                          </p:stCondLst>
                                        </p:cTn>
                                        <p:tgtEl>
                                          <p:spTgt spid="6"/>
                                        </p:tgtEl>
                                        <p:attrNameLst>
                                          <p:attrName>ppt_x</p:attrName>
                                          <p:attrName>ppt_y</p:attrName>
                                        </p:attrNameLst>
                                      </p:cBhvr>
                                      <p:rCtr x="0" y="0"/>
                                    </p:animMotion>
                                    <p:animEffect transition="in" filter="fade">
                                      <p:cBhvr>
                                        <p:cTn id="50" dur="1000"/>
                                        <p:tgtEl>
                                          <p:spTgt spid="6"/>
                                        </p:tgtEl>
                                      </p:cBhvr>
                                    </p:animEffect>
                                  </p:childTnLst>
                                </p:cTn>
                              </p:par>
                              <p:par>
                                <p:cTn id="51" presetID="52" presetClass="entr" presetSubtype="0"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Scale>
                                      <p:cBhvr>
                                        <p:cTn id="53"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4" dur="1000" decel="50000" fill="hold">
                                          <p:stCondLst>
                                            <p:cond delay="0"/>
                                          </p:stCondLst>
                                        </p:cTn>
                                        <p:tgtEl>
                                          <p:spTgt spid="13"/>
                                        </p:tgtEl>
                                        <p:attrNameLst>
                                          <p:attrName>ppt_x</p:attrName>
                                          <p:attrName>ppt_y</p:attrName>
                                        </p:attrNameLst>
                                      </p:cBhvr>
                                      <p:rCtr x="0" y="0"/>
                                    </p:animMotion>
                                    <p:animEffect transition="in" filter="fade">
                                      <p:cBhvr>
                                        <p:cTn id="55" dur="1000"/>
                                        <p:tgtEl>
                                          <p:spTgt spid="13"/>
                                        </p:tgtEl>
                                      </p:cBhvr>
                                    </p:animEffect>
                                  </p:childTnLst>
                                </p:cTn>
                              </p:par>
                            </p:childTnLst>
                          </p:cTn>
                        </p:par>
                        <p:par>
                          <p:cTn id="56" fill="hold">
                            <p:stCondLst>
                              <p:cond delay="4000"/>
                            </p:stCondLst>
                            <p:childTnLst>
                              <p:par>
                                <p:cTn id="57" presetID="2" presetClass="entr" presetSubtype="6"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 calcmode="lin" valueType="num">
                                      <p:cBhvr additive="base">
                                        <p:cTn id="59" dur="500" fill="hold"/>
                                        <p:tgtEl>
                                          <p:spTgt spid="9"/>
                                        </p:tgtEl>
                                        <p:attrNameLst>
                                          <p:attrName>ppt_x</p:attrName>
                                        </p:attrNameLst>
                                      </p:cBhvr>
                                      <p:tavLst>
                                        <p:tav tm="0">
                                          <p:val>
                                            <p:strVal val="1+#ppt_w/2"/>
                                          </p:val>
                                        </p:tav>
                                        <p:tav tm="100000">
                                          <p:val>
                                            <p:strVal val="#ppt_x"/>
                                          </p:val>
                                        </p:tav>
                                      </p:tavLst>
                                    </p:anim>
                                    <p:anim calcmode="lin" valueType="num">
                                      <p:cBhvr additive="base">
                                        <p:cTn id="60" dur="500" fill="hold"/>
                                        <p:tgtEl>
                                          <p:spTgt spid="9"/>
                                        </p:tgtEl>
                                        <p:attrNameLst>
                                          <p:attrName>ppt_y</p:attrName>
                                        </p:attrNameLst>
                                      </p:cBhvr>
                                      <p:tavLst>
                                        <p:tav tm="0">
                                          <p:val>
                                            <p:strVal val="1+#ppt_h/2"/>
                                          </p:val>
                                        </p:tav>
                                        <p:tav tm="100000">
                                          <p:val>
                                            <p:strVal val="#ppt_y"/>
                                          </p:val>
                                        </p:tav>
                                      </p:tavLst>
                                    </p:anim>
                                  </p:childTnLst>
                                </p:cTn>
                              </p:par>
                            </p:childTnLst>
                          </p:cTn>
                        </p:par>
                        <p:par>
                          <p:cTn id="61" fill="hold">
                            <p:stCondLst>
                              <p:cond delay="4500"/>
                            </p:stCondLst>
                            <p:childTnLst>
                              <p:par>
                                <p:cTn id="62" presetID="2" presetClass="entr" presetSubtype="6" fill="hold" grpId="0" nodeType="afterEffect">
                                  <p:stCondLst>
                                    <p:cond delay="0"/>
                                  </p:stCondLst>
                                  <p:childTnLst>
                                    <p:set>
                                      <p:cBhvr>
                                        <p:cTn id="63" dur="1" fill="hold">
                                          <p:stCondLst>
                                            <p:cond delay="0"/>
                                          </p:stCondLst>
                                        </p:cTn>
                                        <p:tgtEl>
                                          <p:spTgt spid="14"/>
                                        </p:tgtEl>
                                        <p:attrNameLst>
                                          <p:attrName>style.visibility</p:attrName>
                                        </p:attrNameLst>
                                      </p:cBhvr>
                                      <p:to>
                                        <p:strVal val="visible"/>
                                      </p:to>
                                    </p:set>
                                    <p:anim calcmode="lin" valueType="num">
                                      <p:cBhvr additive="base">
                                        <p:cTn id="64" dur="500" fill="hold"/>
                                        <p:tgtEl>
                                          <p:spTgt spid="14"/>
                                        </p:tgtEl>
                                        <p:attrNameLst>
                                          <p:attrName>ppt_x</p:attrName>
                                        </p:attrNameLst>
                                      </p:cBhvr>
                                      <p:tavLst>
                                        <p:tav tm="0">
                                          <p:val>
                                            <p:strVal val="1+#ppt_w/2"/>
                                          </p:val>
                                        </p:tav>
                                        <p:tav tm="100000">
                                          <p:val>
                                            <p:strVal val="#ppt_x"/>
                                          </p:val>
                                        </p:tav>
                                      </p:tavLst>
                                    </p:anim>
                                    <p:anim calcmode="lin" valueType="num">
                                      <p:cBhvr additive="base">
                                        <p:cTn id="65" dur="500" fill="hold"/>
                                        <p:tgtEl>
                                          <p:spTgt spid="14"/>
                                        </p:tgtEl>
                                        <p:attrNameLst>
                                          <p:attrName>ppt_y</p:attrName>
                                        </p:attrNameLst>
                                      </p:cBhvr>
                                      <p:tavLst>
                                        <p:tav tm="0">
                                          <p:val>
                                            <p:strVal val="1+#ppt_h/2"/>
                                          </p:val>
                                        </p:tav>
                                        <p:tav tm="100000">
                                          <p:val>
                                            <p:strVal val="#ppt_y"/>
                                          </p:val>
                                        </p:tav>
                                      </p:tavLst>
                                    </p:anim>
                                  </p:childTnLst>
                                </p:cTn>
                              </p:par>
                            </p:childTnLst>
                          </p:cTn>
                        </p:par>
                        <p:par>
                          <p:cTn id="66" fill="hold">
                            <p:stCondLst>
                              <p:cond delay="5000"/>
                            </p:stCondLst>
                            <p:childTnLst>
                              <p:par>
                                <p:cTn id="67" presetID="2" presetClass="entr" presetSubtype="6" fill="hold" grpId="0" nodeType="afterEffect">
                                  <p:stCondLst>
                                    <p:cond delay="0"/>
                                  </p:stCondLst>
                                  <p:childTnLst>
                                    <p:set>
                                      <p:cBhvr>
                                        <p:cTn id="68" dur="1" fill="hold">
                                          <p:stCondLst>
                                            <p:cond delay="0"/>
                                          </p:stCondLst>
                                        </p:cTn>
                                        <p:tgtEl>
                                          <p:spTgt spid="16"/>
                                        </p:tgtEl>
                                        <p:attrNameLst>
                                          <p:attrName>style.visibility</p:attrName>
                                        </p:attrNameLst>
                                      </p:cBhvr>
                                      <p:to>
                                        <p:strVal val="visible"/>
                                      </p:to>
                                    </p:set>
                                    <p:anim calcmode="lin" valueType="num">
                                      <p:cBhvr additive="base">
                                        <p:cTn id="69" dur="500" fill="hold"/>
                                        <p:tgtEl>
                                          <p:spTgt spid="16"/>
                                        </p:tgtEl>
                                        <p:attrNameLst>
                                          <p:attrName>ppt_x</p:attrName>
                                        </p:attrNameLst>
                                      </p:cBhvr>
                                      <p:tavLst>
                                        <p:tav tm="0">
                                          <p:val>
                                            <p:strVal val="1+#ppt_w/2"/>
                                          </p:val>
                                        </p:tav>
                                        <p:tav tm="100000">
                                          <p:val>
                                            <p:strVal val="#ppt_x"/>
                                          </p:val>
                                        </p:tav>
                                      </p:tavLst>
                                    </p:anim>
                                    <p:anim calcmode="lin" valueType="num">
                                      <p:cBhvr additive="base">
                                        <p:cTn id="70" dur="500" fill="hold"/>
                                        <p:tgtEl>
                                          <p:spTgt spid="16"/>
                                        </p:tgtEl>
                                        <p:attrNameLst>
                                          <p:attrName>ppt_y</p:attrName>
                                        </p:attrNameLst>
                                      </p:cBhvr>
                                      <p:tavLst>
                                        <p:tav tm="0">
                                          <p:val>
                                            <p:strVal val="1+#ppt_h/2"/>
                                          </p:val>
                                        </p:tav>
                                        <p:tav tm="100000">
                                          <p:val>
                                            <p:strVal val="#ppt_y"/>
                                          </p:val>
                                        </p:tav>
                                      </p:tavLst>
                                    </p:anim>
                                  </p:childTnLst>
                                </p:cTn>
                              </p:par>
                            </p:childTnLst>
                          </p:cTn>
                        </p:par>
                        <p:par>
                          <p:cTn id="71" fill="hold">
                            <p:stCondLst>
                              <p:cond delay="5500"/>
                            </p:stCondLst>
                            <p:childTnLst>
                              <p:par>
                                <p:cTn id="72" presetID="22" presetClass="entr" presetSubtype="1" fill="hold" grpId="0" nodeType="afterEffect">
                                  <p:stCondLst>
                                    <p:cond delay="0"/>
                                  </p:stCondLst>
                                  <p:childTnLst>
                                    <p:set>
                                      <p:cBhvr>
                                        <p:cTn id="73" dur="1" fill="hold">
                                          <p:stCondLst>
                                            <p:cond delay="0"/>
                                          </p:stCondLst>
                                        </p:cTn>
                                        <p:tgtEl>
                                          <p:spTgt spid="10"/>
                                        </p:tgtEl>
                                        <p:attrNameLst>
                                          <p:attrName>style.visibility</p:attrName>
                                        </p:attrNameLst>
                                      </p:cBhvr>
                                      <p:to>
                                        <p:strVal val="visible"/>
                                      </p:to>
                                    </p:set>
                                    <p:animEffect transition="in" filter="wipe(up)">
                                      <p:cBhvr>
                                        <p:cTn id="74" dur="500"/>
                                        <p:tgtEl>
                                          <p:spTgt spid="10"/>
                                        </p:tgtEl>
                                      </p:cBhvr>
                                    </p:animEffect>
                                  </p:childTnLst>
                                </p:cTn>
                              </p:par>
                            </p:childTnLst>
                          </p:cTn>
                        </p:par>
                        <p:par>
                          <p:cTn id="75" fill="hold">
                            <p:stCondLst>
                              <p:cond delay="6000"/>
                            </p:stCondLst>
                            <p:childTnLst>
                              <p:par>
                                <p:cTn id="76" presetID="22" presetClass="entr" presetSubtype="1" fill="hold" grpId="0" nodeType="after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wipe(up)">
                                      <p:cBhvr>
                                        <p:cTn id="78" dur="500"/>
                                        <p:tgtEl>
                                          <p:spTgt spid="15"/>
                                        </p:tgtEl>
                                      </p:cBhvr>
                                    </p:animEffect>
                                  </p:childTnLst>
                                </p:cTn>
                              </p:par>
                            </p:childTnLst>
                          </p:cTn>
                        </p:par>
                        <p:par>
                          <p:cTn id="79" fill="hold">
                            <p:stCondLst>
                              <p:cond delay="6500"/>
                            </p:stCondLst>
                            <p:childTnLst>
                              <p:par>
                                <p:cTn id="80" presetID="22" presetClass="entr" presetSubtype="1" fill="hold" grpId="0" nodeType="after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wipe(up)">
                                      <p:cBhvr>
                                        <p:cTn id="8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animBg="1" autoUpdateAnimBg="0"/>
      <p:bldP spid="4" grpId="0" animBg="1" autoUpdateAnimBg="0"/>
      <p:bldP spid="5" grpId="0" animBg="1" autoUpdateAnimBg="0"/>
      <p:bldP spid="6" grpId="0" animBg="1" autoUpdateAnimBg="0"/>
      <p:bldP spid="7" grpId="0" animBg="1" autoUpdateAnimBg="0"/>
      <p:bldP spid="8" grpId="0" animBg="1" autoUpdateAnimBg="0"/>
      <p:bldP spid="9" grpId="0" autoUpdateAnimBg="0"/>
      <p:bldP spid="10" grpId="0" autoUpdateAnimBg="0"/>
      <p:bldP spid="11" grpId="0" autoUpdateAnimBg="0"/>
      <p:bldP spid="12" grpId="0" autoUpdateAnimBg="0"/>
      <p:bldP spid="13" grpId="0" autoUpdateAnimBg="0"/>
      <p:bldP spid="14" grpId="0" autoUpdateAnimBg="0"/>
      <p:bldP spid="15" grpId="0" autoUpdateAnimBg="0"/>
      <p:bldP spid="16" grpId="0" autoUpdateAnimBg="0"/>
      <p:bldP spid="17"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圆角矩形 38"/>
          <p:cNvSpPr/>
          <p:nvPr/>
        </p:nvSpPr>
        <p:spPr>
          <a:xfrm>
            <a:off x="3492450" y="-576188"/>
            <a:ext cx="1728192" cy="1106898"/>
          </a:xfrm>
          <a:prstGeom prst="roundRect">
            <a:avLst/>
          </a:prstGeom>
          <a:solidFill>
            <a:srgbClr val="004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5"/>
          <p:cNvSpPr/>
          <p:nvPr/>
        </p:nvSpPr>
        <p:spPr>
          <a:xfrm rot="2919292">
            <a:off x="4574730" y="2096640"/>
            <a:ext cx="585674" cy="540342"/>
          </a:xfrm>
          <a:custGeom>
            <a:avLst/>
            <a:gdLst>
              <a:gd name="connsiteX0" fmla="*/ 0 w 1080120"/>
              <a:gd name="connsiteY0" fmla="*/ 0 h 1407198"/>
              <a:gd name="connsiteX1" fmla="*/ 1080120 w 1080120"/>
              <a:gd name="connsiteY1" fmla="*/ 0 h 1407198"/>
              <a:gd name="connsiteX2" fmla="*/ 1080120 w 1080120"/>
              <a:gd name="connsiteY2" fmla="*/ 1407198 h 1407198"/>
              <a:gd name="connsiteX3" fmla="*/ 0 w 1080120"/>
              <a:gd name="connsiteY3" fmla="*/ 1407198 h 1407198"/>
              <a:gd name="connsiteX4" fmla="*/ 0 w 1080120"/>
              <a:gd name="connsiteY4" fmla="*/ 0 h 1407198"/>
              <a:gd name="connsiteX0-1" fmla="*/ 0 w 1080120"/>
              <a:gd name="connsiteY0-2" fmla="*/ 0 h 1407198"/>
              <a:gd name="connsiteX1-3" fmla="*/ 1080120 w 1080120"/>
              <a:gd name="connsiteY1-4" fmla="*/ 0 h 1407198"/>
              <a:gd name="connsiteX2-5" fmla="*/ 1080120 w 1080120"/>
              <a:gd name="connsiteY2-6" fmla="*/ 1407198 h 1407198"/>
              <a:gd name="connsiteX3-7" fmla="*/ 0 w 1080120"/>
              <a:gd name="connsiteY3-8" fmla="*/ 1407198 h 1407198"/>
              <a:gd name="connsiteX4-9" fmla="*/ 0 w 1080120"/>
              <a:gd name="connsiteY4-10" fmla="*/ 0 h 1407198"/>
              <a:gd name="connsiteX0-11" fmla="*/ 0 w 1080120"/>
              <a:gd name="connsiteY0-12" fmla="*/ 0 h 1407198"/>
              <a:gd name="connsiteX1-13" fmla="*/ 1080120 w 1080120"/>
              <a:gd name="connsiteY1-14" fmla="*/ 0 h 1407198"/>
              <a:gd name="connsiteX2-15" fmla="*/ 1080120 w 1080120"/>
              <a:gd name="connsiteY2-16" fmla="*/ 1407198 h 1407198"/>
              <a:gd name="connsiteX3-17" fmla="*/ 0 w 1080120"/>
              <a:gd name="connsiteY3-18" fmla="*/ 1407198 h 1407198"/>
              <a:gd name="connsiteX4-19" fmla="*/ 0 w 1080120"/>
              <a:gd name="connsiteY4-20" fmla="*/ 0 h 1407198"/>
              <a:gd name="connsiteX0-21" fmla="*/ 0 w 1080120"/>
              <a:gd name="connsiteY0-22" fmla="*/ 0 h 1407198"/>
              <a:gd name="connsiteX1-23" fmla="*/ 1080120 w 1080120"/>
              <a:gd name="connsiteY1-24" fmla="*/ 0 h 1407198"/>
              <a:gd name="connsiteX2-25" fmla="*/ 1080120 w 1080120"/>
              <a:gd name="connsiteY2-26" fmla="*/ 1407198 h 1407198"/>
              <a:gd name="connsiteX3-27" fmla="*/ 0 w 1080120"/>
              <a:gd name="connsiteY3-28" fmla="*/ 1407198 h 1407198"/>
              <a:gd name="connsiteX4-29" fmla="*/ 0 w 1080120"/>
              <a:gd name="connsiteY4-30" fmla="*/ 0 h 1407198"/>
              <a:gd name="connsiteX0-31" fmla="*/ 0 w 1080120"/>
              <a:gd name="connsiteY0-32" fmla="*/ 0 h 1407198"/>
              <a:gd name="connsiteX1-33" fmla="*/ 1080120 w 1080120"/>
              <a:gd name="connsiteY1-34" fmla="*/ 0 h 1407198"/>
              <a:gd name="connsiteX2-35" fmla="*/ 1080120 w 1080120"/>
              <a:gd name="connsiteY2-36" fmla="*/ 1407198 h 1407198"/>
              <a:gd name="connsiteX3-37" fmla="*/ 0 w 1080120"/>
              <a:gd name="connsiteY3-38" fmla="*/ 1407198 h 1407198"/>
              <a:gd name="connsiteX4-39" fmla="*/ 0 w 1080120"/>
              <a:gd name="connsiteY4-40" fmla="*/ 0 h 1407198"/>
              <a:gd name="connsiteX0-41" fmla="*/ 0 w 1080120"/>
              <a:gd name="connsiteY0-42" fmla="*/ 0 h 1407198"/>
              <a:gd name="connsiteX1-43" fmla="*/ 1080120 w 1080120"/>
              <a:gd name="connsiteY1-44" fmla="*/ 0 h 1407198"/>
              <a:gd name="connsiteX2-45" fmla="*/ 1080120 w 1080120"/>
              <a:gd name="connsiteY2-46" fmla="*/ 1407198 h 1407198"/>
              <a:gd name="connsiteX3-47" fmla="*/ 0 w 1080120"/>
              <a:gd name="connsiteY3-48" fmla="*/ 1407198 h 1407198"/>
              <a:gd name="connsiteX4-49" fmla="*/ 0 w 1080120"/>
              <a:gd name="connsiteY4-50" fmla="*/ 0 h 1407198"/>
              <a:gd name="connsiteX0-51" fmla="*/ 0 w 1080120"/>
              <a:gd name="connsiteY0-52" fmla="*/ 0 h 1407198"/>
              <a:gd name="connsiteX1-53" fmla="*/ 1080120 w 1080120"/>
              <a:gd name="connsiteY1-54" fmla="*/ 0 h 1407198"/>
              <a:gd name="connsiteX2-55" fmla="*/ 1080120 w 1080120"/>
              <a:gd name="connsiteY2-56" fmla="*/ 1407198 h 1407198"/>
              <a:gd name="connsiteX3-57" fmla="*/ 0 w 1080120"/>
              <a:gd name="connsiteY3-58" fmla="*/ 1407198 h 1407198"/>
              <a:gd name="connsiteX4-59" fmla="*/ 0 w 1080120"/>
              <a:gd name="connsiteY4-60" fmla="*/ 0 h 14071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80120" h="1407198">
                <a:moveTo>
                  <a:pt x="0" y="0"/>
                </a:moveTo>
                <a:lnTo>
                  <a:pt x="1080120" y="0"/>
                </a:lnTo>
                <a:cubicBezTo>
                  <a:pt x="831575" y="585667"/>
                  <a:pt x="892944" y="1005638"/>
                  <a:pt x="1080120" y="1407198"/>
                </a:cubicBezTo>
                <a:lnTo>
                  <a:pt x="0" y="1407198"/>
                </a:lnTo>
                <a:cubicBezTo>
                  <a:pt x="171833" y="1017912"/>
                  <a:pt x="260819" y="542709"/>
                  <a:pt x="0" y="0"/>
                </a:cubicBezTo>
                <a:close/>
              </a:path>
            </a:pathLst>
          </a:custGeom>
          <a:solidFill>
            <a:schemeClr val="bg1">
              <a:lumMod val="7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7382" tIns="33691" rIns="67382" bIns="33691" rtlCol="0" anchor="ctr"/>
          <a:lstStyle/>
          <a:p>
            <a:pPr algn="ctr"/>
            <a:endParaRPr lang="zh-CN" altLang="en-US">
              <a:latin typeface="微软雅黑" pitchFamily="34" charset="-122"/>
              <a:ea typeface="微软雅黑" pitchFamily="34" charset="-122"/>
            </a:endParaRPr>
          </a:p>
        </p:txBody>
      </p:sp>
      <p:sp>
        <p:nvSpPr>
          <p:cNvPr id="3" name="矩形 5"/>
          <p:cNvSpPr/>
          <p:nvPr/>
        </p:nvSpPr>
        <p:spPr>
          <a:xfrm rot="18719445">
            <a:off x="3738238" y="2048019"/>
            <a:ext cx="585674" cy="540342"/>
          </a:xfrm>
          <a:custGeom>
            <a:avLst/>
            <a:gdLst>
              <a:gd name="connsiteX0" fmla="*/ 0 w 1080120"/>
              <a:gd name="connsiteY0" fmla="*/ 0 h 1407198"/>
              <a:gd name="connsiteX1" fmla="*/ 1080120 w 1080120"/>
              <a:gd name="connsiteY1" fmla="*/ 0 h 1407198"/>
              <a:gd name="connsiteX2" fmla="*/ 1080120 w 1080120"/>
              <a:gd name="connsiteY2" fmla="*/ 1407198 h 1407198"/>
              <a:gd name="connsiteX3" fmla="*/ 0 w 1080120"/>
              <a:gd name="connsiteY3" fmla="*/ 1407198 h 1407198"/>
              <a:gd name="connsiteX4" fmla="*/ 0 w 1080120"/>
              <a:gd name="connsiteY4" fmla="*/ 0 h 1407198"/>
              <a:gd name="connsiteX0-1" fmla="*/ 0 w 1080120"/>
              <a:gd name="connsiteY0-2" fmla="*/ 0 h 1407198"/>
              <a:gd name="connsiteX1-3" fmla="*/ 1080120 w 1080120"/>
              <a:gd name="connsiteY1-4" fmla="*/ 0 h 1407198"/>
              <a:gd name="connsiteX2-5" fmla="*/ 1080120 w 1080120"/>
              <a:gd name="connsiteY2-6" fmla="*/ 1407198 h 1407198"/>
              <a:gd name="connsiteX3-7" fmla="*/ 0 w 1080120"/>
              <a:gd name="connsiteY3-8" fmla="*/ 1407198 h 1407198"/>
              <a:gd name="connsiteX4-9" fmla="*/ 0 w 1080120"/>
              <a:gd name="connsiteY4-10" fmla="*/ 0 h 1407198"/>
              <a:gd name="connsiteX0-11" fmla="*/ 0 w 1080120"/>
              <a:gd name="connsiteY0-12" fmla="*/ 0 h 1407198"/>
              <a:gd name="connsiteX1-13" fmla="*/ 1080120 w 1080120"/>
              <a:gd name="connsiteY1-14" fmla="*/ 0 h 1407198"/>
              <a:gd name="connsiteX2-15" fmla="*/ 1080120 w 1080120"/>
              <a:gd name="connsiteY2-16" fmla="*/ 1407198 h 1407198"/>
              <a:gd name="connsiteX3-17" fmla="*/ 0 w 1080120"/>
              <a:gd name="connsiteY3-18" fmla="*/ 1407198 h 1407198"/>
              <a:gd name="connsiteX4-19" fmla="*/ 0 w 1080120"/>
              <a:gd name="connsiteY4-20" fmla="*/ 0 h 1407198"/>
              <a:gd name="connsiteX0-21" fmla="*/ 0 w 1080120"/>
              <a:gd name="connsiteY0-22" fmla="*/ 0 h 1407198"/>
              <a:gd name="connsiteX1-23" fmla="*/ 1080120 w 1080120"/>
              <a:gd name="connsiteY1-24" fmla="*/ 0 h 1407198"/>
              <a:gd name="connsiteX2-25" fmla="*/ 1080120 w 1080120"/>
              <a:gd name="connsiteY2-26" fmla="*/ 1407198 h 1407198"/>
              <a:gd name="connsiteX3-27" fmla="*/ 0 w 1080120"/>
              <a:gd name="connsiteY3-28" fmla="*/ 1407198 h 1407198"/>
              <a:gd name="connsiteX4-29" fmla="*/ 0 w 1080120"/>
              <a:gd name="connsiteY4-30" fmla="*/ 0 h 1407198"/>
              <a:gd name="connsiteX0-31" fmla="*/ 0 w 1080120"/>
              <a:gd name="connsiteY0-32" fmla="*/ 0 h 1407198"/>
              <a:gd name="connsiteX1-33" fmla="*/ 1080120 w 1080120"/>
              <a:gd name="connsiteY1-34" fmla="*/ 0 h 1407198"/>
              <a:gd name="connsiteX2-35" fmla="*/ 1080120 w 1080120"/>
              <a:gd name="connsiteY2-36" fmla="*/ 1407198 h 1407198"/>
              <a:gd name="connsiteX3-37" fmla="*/ 0 w 1080120"/>
              <a:gd name="connsiteY3-38" fmla="*/ 1407198 h 1407198"/>
              <a:gd name="connsiteX4-39" fmla="*/ 0 w 1080120"/>
              <a:gd name="connsiteY4-40" fmla="*/ 0 h 1407198"/>
              <a:gd name="connsiteX0-41" fmla="*/ 0 w 1080120"/>
              <a:gd name="connsiteY0-42" fmla="*/ 0 h 1407198"/>
              <a:gd name="connsiteX1-43" fmla="*/ 1080120 w 1080120"/>
              <a:gd name="connsiteY1-44" fmla="*/ 0 h 1407198"/>
              <a:gd name="connsiteX2-45" fmla="*/ 1080120 w 1080120"/>
              <a:gd name="connsiteY2-46" fmla="*/ 1407198 h 1407198"/>
              <a:gd name="connsiteX3-47" fmla="*/ 0 w 1080120"/>
              <a:gd name="connsiteY3-48" fmla="*/ 1407198 h 1407198"/>
              <a:gd name="connsiteX4-49" fmla="*/ 0 w 1080120"/>
              <a:gd name="connsiteY4-50" fmla="*/ 0 h 1407198"/>
              <a:gd name="connsiteX0-51" fmla="*/ 0 w 1080120"/>
              <a:gd name="connsiteY0-52" fmla="*/ 0 h 1407198"/>
              <a:gd name="connsiteX1-53" fmla="*/ 1080120 w 1080120"/>
              <a:gd name="connsiteY1-54" fmla="*/ 0 h 1407198"/>
              <a:gd name="connsiteX2-55" fmla="*/ 1080120 w 1080120"/>
              <a:gd name="connsiteY2-56" fmla="*/ 1407198 h 1407198"/>
              <a:gd name="connsiteX3-57" fmla="*/ 0 w 1080120"/>
              <a:gd name="connsiteY3-58" fmla="*/ 1407198 h 1407198"/>
              <a:gd name="connsiteX4-59" fmla="*/ 0 w 1080120"/>
              <a:gd name="connsiteY4-60" fmla="*/ 0 h 140719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80120" h="1407198">
                <a:moveTo>
                  <a:pt x="0" y="0"/>
                </a:moveTo>
                <a:lnTo>
                  <a:pt x="1080120" y="0"/>
                </a:lnTo>
                <a:cubicBezTo>
                  <a:pt x="831575" y="585667"/>
                  <a:pt x="892944" y="1005638"/>
                  <a:pt x="1080120" y="1407198"/>
                </a:cubicBezTo>
                <a:lnTo>
                  <a:pt x="0" y="1407198"/>
                </a:lnTo>
                <a:cubicBezTo>
                  <a:pt x="171833" y="1017912"/>
                  <a:pt x="260819" y="542709"/>
                  <a:pt x="0" y="0"/>
                </a:cubicBezTo>
                <a:close/>
              </a:path>
            </a:pathLst>
          </a:custGeom>
          <a:solidFill>
            <a:schemeClr val="bg1">
              <a:lumMod val="7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7382" tIns="33691" rIns="67382" bIns="33691" rtlCol="0" anchor="ctr"/>
          <a:lstStyle/>
          <a:p>
            <a:pPr algn="ctr"/>
            <a:endParaRPr lang="zh-CN" altLang="en-US">
              <a:latin typeface="微软雅黑" pitchFamily="34" charset="-122"/>
              <a:ea typeface="微软雅黑" pitchFamily="34" charset="-122"/>
            </a:endParaRPr>
          </a:p>
        </p:txBody>
      </p:sp>
      <p:grpSp>
        <p:nvGrpSpPr>
          <p:cNvPr id="4" name="组合 3"/>
          <p:cNvGrpSpPr/>
          <p:nvPr/>
        </p:nvGrpSpPr>
        <p:grpSpPr>
          <a:xfrm>
            <a:off x="3333303" y="1651714"/>
            <a:ext cx="744076" cy="740916"/>
            <a:chOff x="4416945" y="2276872"/>
            <a:chExt cx="1008112" cy="1008112"/>
          </a:xfrm>
        </p:grpSpPr>
        <p:sp>
          <p:nvSpPr>
            <p:cNvPr id="5" name="椭圆 4"/>
            <p:cNvSpPr/>
            <p:nvPr/>
          </p:nvSpPr>
          <p:spPr>
            <a:xfrm>
              <a:off x="4416945" y="2276872"/>
              <a:ext cx="1008112" cy="1008112"/>
            </a:xfrm>
            <a:prstGeom prst="ellipse">
              <a:avLst/>
            </a:prstGeom>
            <a:solidFill>
              <a:srgbClr val="004A8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6" name="Freeform 92"/>
            <p:cNvSpPr>
              <a:spLocks noEditPoints="1"/>
            </p:cNvSpPr>
            <p:nvPr/>
          </p:nvSpPr>
          <p:spPr bwMode="auto">
            <a:xfrm>
              <a:off x="4780507" y="2642667"/>
              <a:ext cx="280988" cy="287338"/>
            </a:xfrm>
            <a:custGeom>
              <a:avLst/>
              <a:gdLst>
                <a:gd name="T0" fmla="*/ 161 w 195"/>
                <a:gd name="T1" fmla="*/ 101 h 200"/>
                <a:gd name="T2" fmla="*/ 152 w 195"/>
                <a:gd name="T3" fmla="*/ 99 h 200"/>
                <a:gd name="T4" fmla="*/ 159 w 195"/>
                <a:gd name="T5" fmla="*/ 87 h 200"/>
                <a:gd name="T6" fmla="*/ 161 w 195"/>
                <a:gd name="T7" fmla="*/ 87 h 200"/>
                <a:gd name="T8" fmla="*/ 184 w 195"/>
                <a:gd name="T9" fmla="*/ 46 h 200"/>
                <a:gd name="T10" fmla="*/ 164 w 195"/>
                <a:gd name="T11" fmla="*/ 23 h 200"/>
                <a:gd name="T12" fmla="*/ 164 w 195"/>
                <a:gd name="T13" fmla="*/ 9 h 200"/>
                <a:gd name="T14" fmla="*/ 195 w 195"/>
                <a:gd name="T15" fmla="*/ 46 h 200"/>
                <a:gd name="T16" fmla="*/ 161 w 195"/>
                <a:gd name="T17" fmla="*/ 101 h 200"/>
                <a:gd name="T18" fmla="*/ 98 w 195"/>
                <a:gd name="T19" fmla="*/ 130 h 200"/>
                <a:gd name="T20" fmla="*/ 36 w 195"/>
                <a:gd name="T21" fmla="*/ 40 h 200"/>
                <a:gd name="T22" fmla="*/ 36 w 195"/>
                <a:gd name="T23" fmla="*/ 0 h 200"/>
                <a:gd name="T24" fmla="*/ 160 w 195"/>
                <a:gd name="T25" fmla="*/ 0 h 200"/>
                <a:gd name="T26" fmla="*/ 160 w 195"/>
                <a:gd name="T27" fmla="*/ 40 h 200"/>
                <a:gd name="T28" fmla="*/ 98 w 195"/>
                <a:gd name="T29" fmla="*/ 130 h 200"/>
                <a:gd name="T30" fmla="*/ 67 w 195"/>
                <a:gd name="T31" fmla="*/ 12 h 200"/>
                <a:gd name="T32" fmla="*/ 52 w 195"/>
                <a:gd name="T33" fmla="*/ 12 h 200"/>
                <a:gd name="T34" fmla="*/ 99 w 195"/>
                <a:gd name="T35" fmla="*/ 119 h 200"/>
                <a:gd name="T36" fmla="*/ 67 w 195"/>
                <a:gd name="T37" fmla="*/ 12 h 200"/>
                <a:gd name="T38" fmla="*/ 34 w 195"/>
                <a:gd name="T39" fmla="*/ 87 h 200"/>
                <a:gd name="T40" fmla="*/ 36 w 195"/>
                <a:gd name="T41" fmla="*/ 87 h 200"/>
                <a:gd name="T42" fmla="*/ 43 w 195"/>
                <a:gd name="T43" fmla="*/ 99 h 200"/>
                <a:gd name="T44" fmla="*/ 34 w 195"/>
                <a:gd name="T45" fmla="*/ 101 h 200"/>
                <a:gd name="T46" fmla="*/ 0 w 195"/>
                <a:gd name="T47" fmla="*/ 46 h 200"/>
                <a:gd name="T48" fmla="*/ 31 w 195"/>
                <a:gd name="T49" fmla="*/ 9 h 200"/>
                <a:gd name="T50" fmla="*/ 31 w 195"/>
                <a:gd name="T51" fmla="*/ 23 h 200"/>
                <a:gd name="T52" fmla="*/ 11 w 195"/>
                <a:gd name="T53" fmla="*/ 46 h 200"/>
                <a:gd name="T54" fmla="*/ 34 w 195"/>
                <a:gd name="T55" fmla="*/ 87 h 200"/>
                <a:gd name="T56" fmla="*/ 87 w 195"/>
                <a:gd name="T57" fmla="*/ 147 h 200"/>
                <a:gd name="T58" fmla="*/ 97 w 195"/>
                <a:gd name="T59" fmla="*/ 136 h 200"/>
                <a:gd name="T60" fmla="*/ 108 w 195"/>
                <a:gd name="T61" fmla="*/ 147 h 200"/>
                <a:gd name="T62" fmla="*/ 97 w 195"/>
                <a:gd name="T63" fmla="*/ 157 h 200"/>
                <a:gd name="T64" fmla="*/ 87 w 195"/>
                <a:gd name="T65" fmla="*/ 147 h 200"/>
                <a:gd name="T66" fmla="*/ 128 w 195"/>
                <a:gd name="T67" fmla="*/ 170 h 200"/>
                <a:gd name="T68" fmla="*/ 118 w 195"/>
                <a:gd name="T69" fmla="*/ 180 h 200"/>
                <a:gd name="T70" fmla="*/ 78 w 195"/>
                <a:gd name="T71" fmla="*/ 180 h 200"/>
                <a:gd name="T72" fmla="*/ 68 w 195"/>
                <a:gd name="T73" fmla="*/ 170 h 200"/>
                <a:gd name="T74" fmla="*/ 78 w 195"/>
                <a:gd name="T75" fmla="*/ 160 h 200"/>
                <a:gd name="T76" fmla="*/ 118 w 195"/>
                <a:gd name="T77" fmla="*/ 160 h 200"/>
                <a:gd name="T78" fmla="*/ 128 w 195"/>
                <a:gd name="T79" fmla="*/ 170 h 200"/>
                <a:gd name="T80" fmla="*/ 58 w 195"/>
                <a:gd name="T81" fmla="*/ 184 h 200"/>
                <a:gd name="T82" fmla="*/ 134 w 195"/>
                <a:gd name="T83" fmla="*/ 184 h 200"/>
                <a:gd name="T84" fmla="*/ 144 w 195"/>
                <a:gd name="T85" fmla="*/ 200 h 200"/>
                <a:gd name="T86" fmla="*/ 48 w 195"/>
                <a:gd name="T87" fmla="*/ 200 h 200"/>
                <a:gd name="T88" fmla="*/ 58 w 195"/>
                <a:gd name="T89" fmla="*/ 18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5" h="200">
                  <a:moveTo>
                    <a:pt x="161" y="101"/>
                  </a:moveTo>
                  <a:cubicBezTo>
                    <a:pt x="158" y="101"/>
                    <a:pt x="155" y="100"/>
                    <a:pt x="152" y="99"/>
                  </a:cubicBezTo>
                  <a:cubicBezTo>
                    <a:pt x="155" y="96"/>
                    <a:pt x="157" y="92"/>
                    <a:pt x="159" y="87"/>
                  </a:cubicBezTo>
                  <a:cubicBezTo>
                    <a:pt x="159" y="87"/>
                    <a:pt x="160" y="87"/>
                    <a:pt x="161" y="87"/>
                  </a:cubicBezTo>
                  <a:cubicBezTo>
                    <a:pt x="176" y="87"/>
                    <a:pt x="184" y="64"/>
                    <a:pt x="184" y="46"/>
                  </a:cubicBezTo>
                  <a:cubicBezTo>
                    <a:pt x="184" y="31"/>
                    <a:pt x="175" y="23"/>
                    <a:pt x="164" y="23"/>
                  </a:cubicBezTo>
                  <a:cubicBezTo>
                    <a:pt x="164" y="18"/>
                    <a:pt x="164" y="13"/>
                    <a:pt x="164" y="9"/>
                  </a:cubicBezTo>
                  <a:cubicBezTo>
                    <a:pt x="181" y="9"/>
                    <a:pt x="195" y="23"/>
                    <a:pt x="195" y="46"/>
                  </a:cubicBezTo>
                  <a:cubicBezTo>
                    <a:pt x="195" y="71"/>
                    <a:pt x="182" y="101"/>
                    <a:pt x="161" y="101"/>
                  </a:cubicBezTo>
                  <a:close/>
                  <a:moveTo>
                    <a:pt x="98" y="130"/>
                  </a:moveTo>
                  <a:cubicBezTo>
                    <a:pt x="65" y="130"/>
                    <a:pt x="36" y="90"/>
                    <a:pt x="36" y="40"/>
                  </a:cubicBezTo>
                  <a:cubicBezTo>
                    <a:pt x="36" y="37"/>
                    <a:pt x="36" y="3"/>
                    <a:pt x="36" y="0"/>
                  </a:cubicBezTo>
                  <a:cubicBezTo>
                    <a:pt x="160" y="0"/>
                    <a:pt x="160" y="0"/>
                    <a:pt x="160" y="0"/>
                  </a:cubicBezTo>
                  <a:cubicBezTo>
                    <a:pt x="160" y="3"/>
                    <a:pt x="160" y="37"/>
                    <a:pt x="160" y="40"/>
                  </a:cubicBezTo>
                  <a:cubicBezTo>
                    <a:pt x="160" y="90"/>
                    <a:pt x="131" y="130"/>
                    <a:pt x="98" y="130"/>
                  </a:cubicBezTo>
                  <a:close/>
                  <a:moveTo>
                    <a:pt x="67" y="12"/>
                  </a:moveTo>
                  <a:cubicBezTo>
                    <a:pt x="52" y="12"/>
                    <a:pt x="52" y="12"/>
                    <a:pt x="52" y="12"/>
                  </a:cubicBezTo>
                  <a:cubicBezTo>
                    <a:pt x="52" y="12"/>
                    <a:pt x="50" y="116"/>
                    <a:pt x="99" y="119"/>
                  </a:cubicBezTo>
                  <a:cubicBezTo>
                    <a:pt x="62" y="92"/>
                    <a:pt x="67" y="12"/>
                    <a:pt x="67" y="12"/>
                  </a:cubicBezTo>
                  <a:close/>
                  <a:moveTo>
                    <a:pt x="34" y="87"/>
                  </a:moveTo>
                  <a:cubicBezTo>
                    <a:pt x="35" y="87"/>
                    <a:pt x="36" y="87"/>
                    <a:pt x="36" y="87"/>
                  </a:cubicBezTo>
                  <a:cubicBezTo>
                    <a:pt x="38" y="92"/>
                    <a:pt x="40" y="96"/>
                    <a:pt x="43" y="99"/>
                  </a:cubicBezTo>
                  <a:cubicBezTo>
                    <a:pt x="40" y="100"/>
                    <a:pt x="37" y="101"/>
                    <a:pt x="34" y="101"/>
                  </a:cubicBezTo>
                  <a:cubicBezTo>
                    <a:pt x="13" y="101"/>
                    <a:pt x="0" y="71"/>
                    <a:pt x="0" y="46"/>
                  </a:cubicBezTo>
                  <a:cubicBezTo>
                    <a:pt x="0" y="23"/>
                    <a:pt x="14" y="9"/>
                    <a:pt x="31" y="9"/>
                  </a:cubicBezTo>
                  <a:cubicBezTo>
                    <a:pt x="31" y="13"/>
                    <a:pt x="31" y="18"/>
                    <a:pt x="31" y="23"/>
                  </a:cubicBezTo>
                  <a:cubicBezTo>
                    <a:pt x="20" y="23"/>
                    <a:pt x="11" y="31"/>
                    <a:pt x="11" y="46"/>
                  </a:cubicBezTo>
                  <a:cubicBezTo>
                    <a:pt x="11" y="64"/>
                    <a:pt x="19" y="87"/>
                    <a:pt x="34" y="87"/>
                  </a:cubicBezTo>
                  <a:close/>
                  <a:moveTo>
                    <a:pt x="87" y="147"/>
                  </a:moveTo>
                  <a:cubicBezTo>
                    <a:pt x="87" y="141"/>
                    <a:pt x="91" y="136"/>
                    <a:pt x="97" y="136"/>
                  </a:cubicBezTo>
                  <a:cubicBezTo>
                    <a:pt x="103" y="136"/>
                    <a:pt x="108" y="141"/>
                    <a:pt x="108" y="147"/>
                  </a:cubicBezTo>
                  <a:cubicBezTo>
                    <a:pt x="108" y="153"/>
                    <a:pt x="103" y="157"/>
                    <a:pt x="97" y="157"/>
                  </a:cubicBezTo>
                  <a:cubicBezTo>
                    <a:pt x="91" y="157"/>
                    <a:pt x="87" y="153"/>
                    <a:pt x="87" y="147"/>
                  </a:cubicBezTo>
                  <a:close/>
                  <a:moveTo>
                    <a:pt x="128" y="170"/>
                  </a:moveTo>
                  <a:cubicBezTo>
                    <a:pt x="128" y="176"/>
                    <a:pt x="123" y="180"/>
                    <a:pt x="118" y="180"/>
                  </a:cubicBezTo>
                  <a:cubicBezTo>
                    <a:pt x="78" y="180"/>
                    <a:pt x="78" y="180"/>
                    <a:pt x="78" y="180"/>
                  </a:cubicBezTo>
                  <a:cubicBezTo>
                    <a:pt x="72" y="180"/>
                    <a:pt x="68" y="176"/>
                    <a:pt x="68" y="170"/>
                  </a:cubicBezTo>
                  <a:cubicBezTo>
                    <a:pt x="68" y="165"/>
                    <a:pt x="72" y="160"/>
                    <a:pt x="78" y="160"/>
                  </a:cubicBezTo>
                  <a:cubicBezTo>
                    <a:pt x="118" y="160"/>
                    <a:pt x="118" y="160"/>
                    <a:pt x="118" y="160"/>
                  </a:cubicBezTo>
                  <a:cubicBezTo>
                    <a:pt x="123" y="160"/>
                    <a:pt x="128" y="165"/>
                    <a:pt x="128" y="170"/>
                  </a:cubicBezTo>
                  <a:close/>
                  <a:moveTo>
                    <a:pt x="58" y="184"/>
                  </a:moveTo>
                  <a:cubicBezTo>
                    <a:pt x="134" y="184"/>
                    <a:pt x="134" y="184"/>
                    <a:pt x="134" y="184"/>
                  </a:cubicBezTo>
                  <a:cubicBezTo>
                    <a:pt x="143" y="184"/>
                    <a:pt x="144" y="195"/>
                    <a:pt x="144" y="200"/>
                  </a:cubicBezTo>
                  <a:cubicBezTo>
                    <a:pt x="102" y="200"/>
                    <a:pt x="88" y="200"/>
                    <a:pt x="48" y="200"/>
                  </a:cubicBezTo>
                  <a:cubicBezTo>
                    <a:pt x="48" y="195"/>
                    <a:pt x="48" y="184"/>
                    <a:pt x="58" y="184"/>
                  </a:cubicBez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grpSp>
      <p:grpSp>
        <p:nvGrpSpPr>
          <p:cNvPr id="7" name="组合 6"/>
          <p:cNvGrpSpPr/>
          <p:nvPr/>
        </p:nvGrpSpPr>
        <p:grpSpPr>
          <a:xfrm>
            <a:off x="3978062" y="2233863"/>
            <a:ext cx="949047" cy="945016"/>
            <a:chOff x="5290496" y="3068960"/>
            <a:chExt cx="1285817" cy="1285817"/>
          </a:xfrm>
        </p:grpSpPr>
        <p:sp>
          <p:nvSpPr>
            <p:cNvPr id="8" name="椭圆 7"/>
            <p:cNvSpPr/>
            <p:nvPr/>
          </p:nvSpPr>
          <p:spPr>
            <a:xfrm>
              <a:off x="5290496" y="3068960"/>
              <a:ext cx="1285817" cy="1285817"/>
            </a:xfrm>
            <a:prstGeom prst="ellipse">
              <a:avLst/>
            </a:prstGeom>
            <a:solidFill>
              <a:srgbClr val="004A8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9" name="Freeform 90"/>
            <p:cNvSpPr>
              <a:spLocks noEditPoints="1"/>
            </p:cNvSpPr>
            <p:nvPr/>
          </p:nvSpPr>
          <p:spPr bwMode="auto">
            <a:xfrm>
              <a:off x="5837798" y="3501008"/>
              <a:ext cx="332982" cy="354529"/>
            </a:xfrm>
            <a:custGeom>
              <a:avLst/>
              <a:gdLst>
                <a:gd name="T0" fmla="*/ 20 w 188"/>
                <a:gd name="T1" fmla="*/ 116 h 200"/>
                <a:gd name="T2" fmla="*/ 160 w 188"/>
                <a:gd name="T3" fmla="*/ 96 h 200"/>
                <a:gd name="T4" fmla="*/ 180 w 188"/>
                <a:gd name="T5" fmla="*/ 56 h 200"/>
                <a:gd name="T6" fmla="*/ 180 w 188"/>
                <a:gd name="T7" fmla="*/ 36 h 200"/>
                <a:gd name="T8" fmla="*/ 20 w 188"/>
                <a:gd name="T9" fmla="*/ 8 h 200"/>
                <a:gd name="T10" fmla="*/ 188 w 188"/>
                <a:gd name="T11" fmla="*/ 104 h 200"/>
                <a:gd name="T12" fmla="*/ 120 w 188"/>
                <a:gd name="T13" fmla="*/ 36 h 200"/>
                <a:gd name="T14" fmla="*/ 120 w 188"/>
                <a:gd name="T15" fmla="*/ 56 h 200"/>
                <a:gd name="T16" fmla="*/ 100 w 188"/>
                <a:gd name="T17" fmla="*/ 36 h 200"/>
                <a:gd name="T18" fmla="*/ 40 w 188"/>
                <a:gd name="T19" fmla="*/ 56 h 200"/>
                <a:gd name="T20" fmla="*/ 60 w 188"/>
                <a:gd name="T21" fmla="*/ 56 h 200"/>
                <a:gd name="T22" fmla="*/ 40 w 188"/>
                <a:gd name="T23" fmla="*/ 96 h 200"/>
                <a:gd name="T24" fmla="*/ 60 w 188"/>
                <a:gd name="T25" fmla="*/ 96 h 200"/>
                <a:gd name="T26" fmla="*/ 80 w 188"/>
                <a:gd name="T27" fmla="*/ 96 h 200"/>
                <a:gd name="T28" fmla="*/ 140 w 188"/>
                <a:gd name="T29" fmla="*/ 76 h 200"/>
                <a:gd name="T30" fmla="*/ 120 w 188"/>
                <a:gd name="T31" fmla="*/ 76 h 200"/>
                <a:gd name="T32" fmla="*/ 160 w 188"/>
                <a:gd name="T33" fmla="*/ 56 h 200"/>
                <a:gd name="T34" fmla="*/ 140 w 188"/>
                <a:gd name="T35" fmla="*/ 56 h 200"/>
                <a:gd name="T36" fmla="*/ 120 w 188"/>
                <a:gd name="T37" fmla="*/ 56 h 200"/>
                <a:gd name="T38" fmla="*/ 60 w 188"/>
                <a:gd name="T39" fmla="*/ 76 h 200"/>
                <a:gd name="T40" fmla="*/ 80 w 188"/>
                <a:gd name="T41" fmla="*/ 76 h 200"/>
                <a:gd name="T42" fmla="*/ 16 w 188"/>
                <a:gd name="T43" fmla="*/ 192 h 200"/>
                <a:gd name="T44" fmla="*/ 0 w 188"/>
                <a:gd name="T45" fmla="*/ 8 h 200"/>
                <a:gd name="T46" fmla="*/ 16 w 188"/>
                <a:gd name="T47" fmla="*/ 124 h 200"/>
                <a:gd name="T48" fmla="*/ 16 w 188"/>
                <a:gd name="T49" fmla="*/ 124 h 200"/>
                <a:gd name="T50" fmla="*/ 140 w 188"/>
                <a:gd name="T51" fmla="*/ 96 h 200"/>
                <a:gd name="T52" fmla="*/ 120 w 188"/>
                <a:gd name="T53" fmla="*/ 116 h 200"/>
                <a:gd name="T54" fmla="*/ 120 w 188"/>
                <a:gd name="T55" fmla="*/ 96 h 200"/>
                <a:gd name="T56" fmla="*/ 60 w 188"/>
                <a:gd name="T57" fmla="*/ 116 h 200"/>
                <a:gd name="T58" fmla="*/ 80 w 188"/>
                <a:gd name="T59" fmla="*/ 116 h 200"/>
                <a:gd name="T60" fmla="*/ 40 w 188"/>
                <a:gd name="T61" fmla="*/ 96 h 200"/>
                <a:gd name="T62" fmla="*/ 20 w 188"/>
                <a:gd name="T63" fmla="*/ 76 h 200"/>
                <a:gd name="T64" fmla="*/ 40 w 188"/>
                <a:gd name="T65" fmla="*/ 76 h 200"/>
                <a:gd name="T66" fmla="*/ 20 w 188"/>
                <a:gd name="T67" fmla="*/ 16 h 200"/>
                <a:gd name="T68" fmla="*/ 40 w 188"/>
                <a:gd name="T69" fmla="*/ 36 h 200"/>
                <a:gd name="T70" fmla="*/ 60 w 188"/>
                <a:gd name="T71" fmla="*/ 16 h 200"/>
                <a:gd name="T72" fmla="*/ 80 w 188"/>
                <a:gd name="T73" fmla="*/ 36 h 200"/>
                <a:gd name="T74" fmla="*/ 100 w 188"/>
                <a:gd name="T75" fmla="*/ 16 h 200"/>
                <a:gd name="T76" fmla="*/ 120 w 188"/>
                <a:gd name="T77" fmla="*/ 36 h 200"/>
                <a:gd name="T78" fmla="*/ 140 w 188"/>
                <a:gd name="T79" fmla="*/ 16 h 200"/>
                <a:gd name="T80" fmla="*/ 160 w 188"/>
                <a:gd name="T81" fmla="*/ 36 h 200"/>
                <a:gd name="T82" fmla="*/ 20 w 188"/>
                <a:gd name="T83" fmla="*/ 8 h 200"/>
                <a:gd name="T84" fmla="*/ 20 w 188"/>
                <a:gd name="T85" fmla="*/ 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8" h="200">
                  <a:moveTo>
                    <a:pt x="168" y="124"/>
                  </a:moveTo>
                  <a:cubicBezTo>
                    <a:pt x="168" y="124"/>
                    <a:pt x="57" y="124"/>
                    <a:pt x="20" y="124"/>
                  </a:cubicBezTo>
                  <a:cubicBezTo>
                    <a:pt x="20" y="116"/>
                    <a:pt x="20" y="116"/>
                    <a:pt x="20" y="116"/>
                  </a:cubicBezTo>
                  <a:cubicBezTo>
                    <a:pt x="160" y="116"/>
                    <a:pt x="160" y="116"/>
                    <a:pt x="160" y="116"/>
                  </a:cubicBezTo>
                  <a:cubicBezTo>
                    <a:pt x="171" y="116"/>
                    <a:pt x="180" y="107"/>
                    <a:pt x="180" y="96"/>
                  </a:cubicBezTo>
                  <a:cubicBezTo>
                    <a:pt x="160" y="96"/>
                    <a:pt x="160" y="96"/>
                    <a:pt x="160" y="96"/>
                  </a:cubicBezTo>
                  <a:cubicBezTo>
                    <a:pt x="160" y="76"/>
                    <a:pt x="160" y="76"/>
                    <a:pt x="160" y="76"/>
                  </a:cubicBezTo>
                  <a:cubicBezTo>
                    <a:pt x="180" y="76"/>
                    <a:pt x="180" y="76"/>
                    <a:pt x="180" y="76"/>
                  </a:cubicBezTo>
                  <a:cubicBezTo>
                    <a:pt x="180" y="56"/>
                    <a:pt x="180" y="56"/>
                    <a:pt x="180" y="56"/>
                  </a:cubicBezTo>
                  <a:cubicBezTo>
                    <a:pt x="160" y="56"/>
                    <a:pt x="160" y="56"/>
                    <a:pt x="160" y="56"/>
                  </a:cubicBezTo>
                  <a:cubicBezTo>
                    <a:pt x="160" y="36"/>
                    <a:pt x="160" y="36"/>
                    <a:pt x="160" y="36"/>
                  </a:cubicBezTo>
                  <a:cubicBezTo>
                    <a:pt x="180" y="36"/>
                    <a:pt x="180" y="36"/>
                    <a:pt x="180" y="36"/>
                  </a:cubicBezTo>
                  <a:cubicBezTo>
                    <a:pt x="180" y="25"/>
                    <a:pt x="171" y="16"/>
                    <a:pt x="160" y="16"/>
                  </a:cubicBezTo>
                  <a:cubicBezTo>
                    <a:pt x="20" y="16"/>
                    <a:pt x="20" y="16"/>
                    <a:pt x="20" y="16"/>
                  </a:cubicBezTo>
                  <a:cubicBezTo>
                    <a:pt x="20" y="8"/>
                    <a:pt x="20" y="8"/>
                    <a:pt x="20" y="8"/>
                  </a:cubicBezTo>
                  <a:cubicBezTo>
                    <a:pt x="57" y="8"/>
                    <a:pt x="168" y="8"/>
                    <a:pt x="168" y="8"/>
                  </a:cubicBezTo>
                  <a:cubicBezTo>
                    <a:pt x="179" y="8"/>
                    <a:pt x="188" y="17"/>
                    <a:pt x="188" y="28"/>
                  </a:cubicBezTo>
                  <a:cubicBezTo>
                    <a:pt x="188" y="104"/>
                    <a:pt x="188" y="104"/>
                    <a:pt x="188" y="104"/>
                  </a:cubicBezTo>
                  <a:cubicBezTo>
                    <a:pt x="188" y="115"/>
                    <a:pt x="179" y="124"/>
                    <a:pt x="168" y="124"/>
                  </a:cubicBezTo>
                  <a:close/>
                  <a:moveTo>
                    <a:pt x="120" y="56"/>
                  </a:moveTo>
                  <a:cubicBezTo>
                    <a:pt x="120" y="36"/>
                    <a:pt x="120" y="36"/>
                    <a:pt x="120" y="36"/>
                  </a:cubicBezTo>
                  <a:cubicBezTo>
                    <a:pt x="140" y="36"/>
                    <a:pt x="140" y="36"/>
                    <a:pt x="140" y="36"/>
                  </a:cubicBezTo>
                  <a:cubicBezTo>
                    <a:pt x="140" y="56"/>
                    <a:pt x="140" y="56"/>
                    <a:pt x="140" y="56"/>
                  </a:cubicBezTo>
                  <a:lnTo>
                    <a:pt x="120" y="56"/>
                  </a:lnTo>
                  <a:close/>
                  <a:moveTo>
                    <a:pt x="80" y="56"/>
                  </a:moveTo>
                  <a:cubicBezTo>
                    <a:pt x="80" y="36"/>
                    <a:pt x="80" y="36"/>
                    <a:pt x="80" y="36"/>
                  </a:cubicBezTo>
                  <a:cubicBezTo>
                    <a:pt x="100" y="36"/>
                    <a:pt x="100" y="36"/>
                    <a:pt x="100" y="36"/>
                  </a:cubicBezTo>
                  <a:cubicBezTo>
                    <a:pt x="100" y="56"/>
                    <a:pt x="100" y="56"/>
                    <a:pt x="100" y="56"/>
                  </a:cubicBezTo>
                  <a:lnTo>
                    <a:pt x="80" y="56"/>
                  </a:lnTo>
                  <a:close/>
                  <a:moveTo>
                    <a:pt x="40" y="56"/>
                  </a:moveTo>
                  <a:cubicBezTo>
                    <a:pt x="40" y="36"/>
                    <a:pt x="40" y="36"/>
                    <a:pt x="40" y="36"/>
                  </a:cubicBezTo>
                  <a:cubicBezTo>
                    <a:pt x="60" y="36"/>
                    <a:pt x="60" y="36"/>
                    <a:pt x="60" y="36"/>
                  </a:cubicBezTo>
                  <a:cubicBezTo>
                    <a:pt x="60" y="56"/>
                    <a:pt x="60" y="56"/>
                    <a:pt x="60" y="56"/>
                  </a:cubicBezTo>
                  <a:lnTo>
                    <a:pt x="40" y="56"/>
                  </a:lnTo>
                  <a:close/>
                  <a:moveTo>
                    <a:pt x="60" y="96"/>
                  </a:moveTo>
                  <a:cubicBezTo>
                    <a:pt x="40" y="96"/>
                    <a:pt x="40" y="96"/>
                    <a:pt x="40" y="96"/>
                  </a:cubicBezTo>
                  <a:cubicBezTo>
                    <a:pt x="40" y="76"/>
                    <a:pt x="40" y="76"/>
                    <a:pt x="40" y="76"/>
                  </a:cubicBezTo>
                  <a:cubicBezTo>
                    <a:pt x="60" y="76"/>
                    <a:pt x="60" y="76"/>
                    <a:pt x="60" y="76"/>
                  </a:cubicBezTo>
                  <a:lnTo>
                    <a:pt x="60" y="96"/>
                  </a:lnTo>
                  <a:close/>
                  <a:moveTo>
                    <a:pt x="100" y="76"/>
                  </a:moveTo>
                  <a:cubicBezTo>
                    <a:pt x="100" y="96"/>
                    <a:pt x="100" y="96"/>
                    <a:pt x="100" y="96"/>
                  </a:cubicBezTo>
                  <a:cubicBezTo>
                    <a:pt x="80" y="96"/>
                    <a:pt x="80" y="96"/>
                    <a:pt x="80" y="96"/>
                  </a:cubicBezTo>
                  <a:cubicBezTo>
                    <a:pt x="80" y="76"/>
                    <a:pt x="80" y="76"/>
                    <a:pt x="80" y="76"/>
                  </a:cubicBezTo>
                  <a:lnTo>
                    <a:pt x="100" y="76"/>
                  </a:lnTo>
                  <a:close/>
                  <a:moveTo>
                    <a:pt x="140" y="76"/>
                  </a:moveTo>
                  <a:cubicBezTo>
                    <a:pt x="140" y="96"/>
                    <a:pt x="140" y="96"/>
                    <a:pt x="140" y="96"/>
                  </a:cubicBezTo>
                  <a:cubicBezTo>
                    <a:pt x="120" y="96"/>
                    <a:pt x="120" y="96"/>
                    <a:pt x="120" y="96"/>
                  </a:cubicBezTo>
                  <a:cubicBezTo>
                    <a:pt x="120" y="76"/>
                    <a:pt x="120" y="76"/>
                    <a:pt x="120" y="76"/>
                  </a:cubicBezTo>
                  <a:lnTo>
                    <a:pt x="140" y="76"/>
                  </a:lnTo>
                  <a:close/>
                  <a:moveTo>
                    <a:pt x="140" y="56"/>
                  </a:moveTo>
                  <a:cubicBezTo>
                    <a:pt x="160" y="56"/>
                    <a:pt x="160" y="56"/>
                    <a:pt x="160" y="56"/>
                  </a:cubicBezTo>
                  <a:cubicBezTo>
                    <a:pt x="160" y="76"/>
                    <a:pt x="160" y="76"/>
                    <a:pt x="160" y="76"/>
                  </a:cubicBezTo>
                  <a:cubicBezTo>
                    <a:pt x="140" y="76"/>
                    <a:pt x="140" y="76"/>
                    <a:pt x="140" y="76"/>
                  </a:cubicBezTo>
                  <a:lnTo>
                    <a:pt x="140" y="56"/>
                  </a:lnTo>
                  <a:close/>
                  <a:moveTo>
                    <a:pt x="100" y="76"/>
                  </a:moveTo>
                  <a:cubicBezTo>
                    <a:pt x="100" y="56"/>
                    <a:pt x="100" y="56"/>
                    <a:pt x="100" y="56"/>
                  </a:cubicBezTo>
                  <a:cubicBezTo>
                    <a:pt x="120" y="56"/>
                    <a:pt x="120" y="56"/>
                    <a:pt x="120" y="56"/>
                  </a:cubicBezTo>
                  <a:cubicBezTo>
                    <a:pt x="120" y="76"/>
                    <a:pt x="120" y="76"/>
                    <a:pt x="120" y="76"/>
                  </a:cubicBezTo>
                  <a:lnTo>
                    <a:pt x="100" y="76"/>
                  </a:lnTo>
                  <a:close/>
                  <a:moveTo>
                    <a:pt x="60" y="76"/>
                  </a:moveTo>
                  <a:cubicBezTo>
                    <a:pt x="60" y="56"/>
                    <a:pt x="60" y="56"/>
                    <a:pt x="60" y="56"/>
                  </a:cubicBezTo>
                  <a:cubicBezTo>
                    <a:pt x="80" y="56"/>
                    <a:pt x="80" y="56"/>
                    <a:pt x="80" y="56"/>
                  </a:cubicBezTo>
                  <a:cubicBezTo>
                    <a:pt x="80" y="76"/>
                    <a:pt x="80" y="76"/>
                    <a:pt x="80" y="76"/>
                  </a:cubicBezTo>
                  <a:lnTo>
                    <a:pt x="60" y="76"/>
                  </a:lnTo>
                  <a:close/>
                  <a:moveTo>
                    <a:pt x="16" y="124"/>
                  </a:moveTo>
                  <a:cubicBezTo>
                    <a:pt x="16" y="192"/>
                    <a:pt x="16" y="192"/>
                    <a:pt x="16" y="192"/>
                  </a:cubicBezTo>
                  <a:cubicBezTo>
                    <a:pt x="16" y="196"/>
                    <a:pt x="12" y="200"/>
                    <a:pt x="8" y="200"/>
                  </a:cubicBezTo>
                  <a:cubicBezTo>
                    <a:pt x="3" y="200"/>
                    <a:pt x="0" y="196"/>
                    <a:pt x="0" y="192"/>
                  </a:cubicBezTo>
                  <a:cubicBezTo>
                    <a:pt x="0" y="8"/>
                    <a:pt x="0" y="8"/>
                    <a:pt x="0" y="8"/>
                  </a:cubicBezTo>
                  <a:cubicBezTo>
                    <a:pt x="0" y="3"/>
                    <a:pt x="3" y="0"/>
                    <a:pt x="8" y="0"/>
                  </a:cubicBezTo>
                  <a:cubicBezTo>
                    <a:pt x="12" y="0"/>
                    <a:pt x="16" y="3"/>
                    <a:pt x="16" y="8"/>
                  </a:cubicBezTo>
                  <a:cubicBezTo>
                    <a:pt x="16" y="124"/>
                    <a:pt x="16" y="124"/>
                    <a:pt x="16" y="124"/>
                  </a:cubicBezTo>
                  <a:cubicBezTo>
                    <a:pt x="17" y="124"/>
                    <a:pt x="18" y="124"/>
                    <a:pt x="20" y="124"/>
                  </a:cubicBezTo>
                  <a:cubicBezTo>
                    <a:pt x="20" y="124"/>
                    <a:pt x="20" y="124"/>
                    <a:pt x="20" y="124"/>
                  </a:cubicBezTo>
                  <a:cubicBezTo>
                    <a:pt x="18" y="124"/>
                    <a:pt x="17" y="124"/>
                    <a:pt x="16" y="124"/>
                  </a:cubicBezTo>
                  <a:close/>
                  <a:moveTo>
                    <a:pt x="160" y="116"/>
                  </a:moveTo>
                  <a:cubicBezTo>
                    <a:pt x="140" y="116"/>
                    <a:pt x="140" y="116"/>
                    <a:pt x="140" y="116"/>
                  </a:cubicBezTo>
                  <a:cubicBezTo>
                    <a:pt x="140" y="96"/>
                    <a:pt x="140" y="96"/>
                    <a:pt x="140" y="96"/>
                  </a:cubicBezTo>
                  <a:cubicBezTo>
                    <a:pt x="160" y="96"/>
                    <a:pt x="160" y="96"/>
                    <a:pt x="160" y="96"/>
                  </a:cubicBezTo>
                  <a:lnTo>
                    <a:pt x="160" y="116"/>
                  </a:lnTo>
                  <a:close/>
                  <a:moveTo>
                    <a:pt x="120" y="116"/>
                  </a:moveTo>
                  <a:cubicBezTo>
                    <a:pt x="100" y="116"/>
                    <a:pt x="100" y="116"/>
                    <a:pt x="100" y="116"/>
                  </a:cubicBezTo>
                  <a:cubicBezTo>
                    <a:pt x="100" y="96"/>
                    <a:pt x="100" y="96"/>
                    <a:pt x="100" y="96"/>
                  </a:cubicBezTo>
                  <a:cubicBezTo>
                    <a:pt x="120" y="96"/>
                    <a:pt x="120" y="96"/>
                    <a:pt x="120" y="96"/>
                  </a:cubicBezTo>
                  <a:lnTo>
                    <a:pt x="120" y="116"/>
                  </a:lnTo>
                  <a:close/>
                  <a:moveTo>
                    <a:pt x="80" y="116"/>
                  </a:moveTo>
                  <a:cubicBezTo>
                    <a:pt x="60" y="116"/>
                    <a:pt x="60" y="116"/>
                    <a:pt x="60" y="116"/>
                  </a:cubicBezTo>
                  <a:cubicBezTo>
                    <a:pt x="60" y="96"/>
                    <a:pt x="60" y="96"/>
                    <a:pt x="60" y="96"/>
                  </a:cubicBezTo>
                  <a:cubicBezTo>
                    <a:pt x="80" y="96"/>
                    <a:pt x="80" y="96"/>
                    <a:pt x="80" y="96"/>
                  </a:cubicBezTo>
                  <a:lnTo>
                    <a:pt x="80" y="116"/>
                  </a:lnTo>
                  <a:close/>
                  <a:moveTo>
                    <a:pt x="20" y="116"/>
                  </a:moveTo>
                  <a:cubicBezTo>
                    <a:pt x="20" y="96"/>
                    <a:pt x="20" y="96"/>
                    <a:pt x="20" y="96"/>
                  </a:cubicBezTo>
                  <a:cubicBezTo>
                    <a:pt x="40" y="96"/>
                    <a:pt x="40" y="96"/>
                    <a:pt x="40" y="96"/>
                  </a:cubicBezTo>
                  <a:cubicBezTo>
                    <a:pt x="40" y="116"/>
                    <a:pt x="40" y="116"/>
                    <a:pt x="40" y="116"/>
                  </a:cubicBezTo>
                  <a:lnTo>
                    <a:pt x="20" y="116"/>
                  </a:lnTo>
                  <a:close/>
                  <a:moveTo>
                    <a:pt x="20" y="76"/>
                  </a:moveTo>
                  <a:cubicBezTo>
                    <a:pt x="20" y="56"/>
                    <a:pt x="20" y="56"/>
                    <a:pt x="20" y="56"/>
                  </a:cubicBezTo>
                  <a:cubicBezTo>
                    <a:pt x="40" y="56"/>
                    <a:pt x="40" y="56"/>
                    <a:pt x="40" y="56"/>
                  </a:cubicBezTo>
                  <a:cubicBezTo>
                    <a:pt x="40" y="76"/>
                    <a:pt x="40" y="76"/>
                    <a:pt x="40" y="76"/>
                  </a:cubicBezTo>
                  <a:lnTo>
                    <a:pt x="20" y="76"/>
                  </a:lnTo>
                  <a:close/>
                  <a:moveTo>
                    <a:pt x="20" y="36"/>
                  </a:moveTo>
                  <a:cubicBezTo>
                    <a:pt x="20" y="16"/>
                    <a:pt x="20" y="16"/>
                    <a:pt x="20" y="16"/>
                  </a:cubicBezTo>
                  <a:cubicBezTo>
                    <a:pt x="40" y="16"/>
                    <a:pt x="40" y="16"/>
                    <a:pt x="40" y="16"/>
                  </a:cubicBezTo>
                  <a:cubicBezTo>
                    <a:pt x="40" y="36"/>
                    <a:pt x="40" y="36"/>
                    <a:pt x="40" y="36"/>
                  </a:cubicBezTo>
                  <a:cubicBezTo>
                    <a:pt x="40" y="36"/>
                    <a:pt x="40" y="36"/>
                    <a:pt x="40" y="36"/>
                  </a:cubicBezTo>
                  <a:cubicBezTo>
                    <a:pt x="20" y="36"/>
                    <a:pt x="20" y="36"/>
                    <a:pt x="20" y="36"/>
                  </a:cubicBezTo>
                  <a:close/>
                  <a:moveTo>
                    <a:pt x="60" y="36"/>
                  </a:moveTo>
                  <a:cubicBezTo>
                    <a:pt x="60" y="16"/>
                    <a:pt x="60" y="16"/>
                    <a:pt x="60" y="16"/>
                  </a:cubicBezTo>
                  <a:cubicBezTo>
                    <a:pt x="80" y="16"/>
                    <a:pt x="80" y="16"/>
                    <a:pt x="80" y="16"/>
                  </a:cubicBezTo>
                  <a:cubicBezTo>
                    <a:pt x="80" y="36"/>
                    <a:pt x="80" y="36"/>
                    <a:pt x="80" y="36"/>
                  </a:cubicBezTo>
                  <a:cubicBezTo>
                    <a:pt x="80" y="36"/>
                    <a:pt x="80" y="36"/>
                    <a:pt x="80" y="36"/>
                  </a:cubicBezTo>
                  <a:cubicBezTo>
                    <a:pt x="60" y="36"/>
                    <a:pt x="60" y="36"/>
                    <a:pt x="60" y="36"/>
                  </a:cubicBezTo>
                  <a:close/>
                  <a:moveTo>
                    <a:pt x="100" y="36"/>
                  </a:moveTo>
                  <a:cubicBezTo>
                    <a:pt x="100" y="16"/>
                    <a:pt x="100" y="16"/>
                    <a:pt x="100" y="16"/>
                  </a:cubicBezTo>
                  <a:cubicBezTo>
                    <a:pt x="120" y="16"/>
                    <a:pt x="120" y="16"/>
                    <a:pt x="120" y="16"/>
                  </a:cubicBezTo>
                  <a:cubicBezTo>
                    <a:pt x="120" y="36"/>
                    <a:pt x="120" y="36"/>
                    <a:pt x="120" y="36"/>
                  </a:cubicBezTo>
                  <a:cubicBezTo>
                    <a:pt x="120" y="36"/>
                    <a:pt x="120" y="36"/>
                    <a:pt x="120" y="36"/>
                  </a:cubicBezTo>
                  <a:cubicBezTo>
                    <a:pt x="100" y="36"/>
                    <a:pt x="100" y="36"/>
                    <a:pt x="100" y="36"/>
                  </a:cubicBezTo>
                  <a:close/>
                  <a:moveTo>
                    <a:pt x="140" y="36"/>
                  </a:moveTo>
                  <a:cubicBezTo>
                    <a:pt x="140" y="16"/>
                    <a:pt x="140" y="16"/>
                    <a:pt x="140" y="16"/>
                  </a:cubicBezTo>
                  <a:cubicBezTo>
                    <a:pt x="160" y="16"/>
                    <a:pt x="160" y="16"/>
                    <a:pt x="160" y="16"/>
                  </a:cubicBezTo>
                  <a:cubicBezTo>
                    <a:pt x="160" y="36"/>
                    <a:pt x="160" y="36"/>
                    <a:pt x="160" y="36"/>
                  </a:cubicBezTo>
                  <a:cubicBezTo>
                    <a:pt x="160" y="36"/>
                    <a:pt x="160" y="36"/>
                    <a:pt x="160" y="36"/>
                  </a:cubicBezTo>
                  <a:cubicBezTo>
                    <a:pt x="140" y="36"/>
                    <a:pt x="140" y="36"/>
                    <a:pt x="140" y="36"/>
                  </a:cubicBezTo>
                  <a:close/>
                  <a:moveTo>
                    <a:pt x="20" y="8"/>
                  </a:moveTo>
                  <a:cubicBezTo>
                    <a:pt x="20" y="8"/>
                    <a:pt x="20" y="8"/>
                    <a:pt x="20" y="8"/>
                  </a:cubicBezTo>
                  <a:cubicBezTo>
                    <a:pt x="15" y="8"/>
                    <a:pt x="16" y="8"/>
                    <a:pt x="20" y="8"/>
                  </a:cubicBezTo>
                  <a:close/>
                  <a:moveTo>
                    <a:pt x="20" y="8"/>
                  </a:moveTo>
                  <a:cubicBezTo>
                    <a:pt x="20" y="8"/>
                    <a:pt x="20" y="8"/>
                    <a:pt x="20" y="8"/>
                  </a:cubicBezTo>
                  <a:cubicBezTo>
                    <a:pt x="43" y="8"/>
                    <a:pt x="27" y="8"/>
                    <a:pt x="20" y="8"/>
                  </a:cubicBez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grpSp>
      <p:grpSp>
        <p:nvGrpSpPr>
          <p:cNvPr id="10" name="组合 9"/>
          <p:cNvGrpSpPr/>
          <p:nvPr/>
        </p:nvGrpSpPr>
        <p:grpSpPr>
          <a:xfrm>
            <a:off x="4839508" y="1358405"/>
            <a:ext cx="1116115" cy="1111374"/>
            <a:chOff x="6457627" y="1877786"/>
            <a:chExt cx="1512168" cy="1512168"/>
          </a:xfrm>
        </p:grpSpPr>
        <p:sp>
          <p:nvSpPr>
            <p:cNvPr id="11" name="椭圆 10"/>
            <p:cNvSpPr/>
            <p:nvPr/>
          </p:nvSpPr>
          <p:spPr>
            <a:xfrm>
              <a:off x="6457627" y="1877786"/>
              <a:ext cx="1512168" cy="1512168"/>
            </a:xfrm>
            <a:prstGeom prst="ellipse">
              <a:avLst/>
            </a:prstGeom>
            <a:solidFill>
              <a:srgbClr val="004A8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itchFamily="34" charset="-122"/>
                <a:ea typeface="微软雅黑" pitchFamily="34" charset="-122"/>
              </a:endParaRPr>
            </a:p>
          </p:txBody>
        </p:sp>
        <p:sp>
          <p:nvSpPr>
            <p:cNvPr id="12" name="Freeform 96"/>
            <p:cNvSpPr>
              <a:spLocks noEditPoints="1"/>
            </p:cNvSpPr>
            <p:nvPr/>
          </p:nvSpPr>
          <p:spPr bwMode="auto">
            <a:xfrm>
              <a:off x="7030838" y="2430778"/>
              <a:ext cx="406183" cy="406183"/>
            </a:xfrm>
            <a:custGeom>
              <a:avLst/>
              <a:gdLst>
                <a:gd name="T0" fmla="*/ 140 w 200"/>
                <a:gd name="T1" fmla="*/ 200 h 200"/>
                <a:gd name="T2" fmla="*/ 140 w 200"/>
                <a:gd name="T3" fmla="*/ 184 h 200"/>
                <a:gd name="T4" fmla="*/ 200 w 200"/>
                <a:gd name="T5" fmla="*/ 184 h 200"/>
                <a:gd name="T6" fmla="*/ 200 w 200"/>
                <a:gd name="T7" fmla="*/ 200 h 200"/>
                <a:gd name="T8" fmla="*/ 140 w 200"/>
                <a:gd name="T9" fmla="*/ 200 h 200"/>
                <a:gd name="T10" fmla="*/ 160 w 200"/>
                <a:gd name="T11" fmla="*/ 87 h 200"/>
                <a:gd name="T12" fmla="*/ 40 w 200"/>
                <a:gd name="T13" fmla="*/ 87 h 200"/>
                <a:gd name="T14" fmla="*/ 40 w 200"/>
                <a:gd name="T15" fmla="*/ 180 h 200"/>
                <a:gd name="T16" fmla="*/ 20 w 200"/>
                <a:gd name="T17" fmla="*/ 180 h 200"/>
                <a:gd name="T18" fmla="*/ 20 w 200"/>
                <a:gd name="T19" fmla="*/ 10 h 200"/>
                <a:gd name="T20" fmla="*/ 30 w 200"/>
                <a:gd name="T21" fmla="*/ 0 h 200"/>
                <a:gd name="T22" fmla="*/ 40 w 200"/>
                <a:gd name="T23" fmla="*/ 10 h 200"/>
                <a:gd name="T24" fmla="*/ 40 w 200"/>
                <a:gd name="T25" fmla="*/ 28 h 200"/>
                <a:gd name="T26" fmla="*/ 160 w 200"/>
                <a:gd name="T27" fmla="*/ 28 h 200"/>
                <a:gd name="T28" fmla="*/ 160 w 200"/>
                <a:gd name="T29" fmla="*/ 10 h 200"/>
                <a:gd name="T30" fmla="*/ 170 w 200"/>
                <a:gd name="T31" fmla="*/ 0 h 200"/>
                <a:gd name="T32" fmla="*/ 180 w 200"/>
                <a:gd name="T33" fmla="*/ 10 h 200"/>
                <a:gd name="T34" fmla="*/ 180 w 200"/>
                <a:gd name="T35" fmla="*/ 180 h 200"/>
                <a:gd name="T36" fmla="*/ 160 w 200"/>
                <a:gd name="T37" fmla="*/ 180 h 200"/>
                <a:gd name="T38" fmla="*/ 160 w 200"/>
                <a:gd name="T39" fmla="*/ 87 h 200"/>
                <a:gd name="T40" fmla="*/ 140 w 200"/>
                <a:gd name="T41" fmla="*/ 40 h 200"/>
                <a:gd name="T42" fmla="*/ 140 w 200"/>
                <a:gd name="T43" fmla="*/ 60 h 200"/>
                <a:gd name="T44" fmla="*/ 120 w 200"/>
                <a:gd name="T45" fmla="*/ 60 h 200"/>
                <a:gd name="T46" fmla="*/ 120 w 200"/>
                <a:gd name="T47" fmla="*/ 40 h 200"/>
                <a:gd name="T48" fmla="*/ 100 w 200"/>
                <a:gd name="T49" fmla="*/ 40 h 200"/>
                <a:gd name="T50" fmla="*/ 100 w 200"/>
                <a:gd name="T51" fmla="*/ 60 h 200"/>
                <a:gd name="T52" fmla="*/ 80 w 200"/>
                <a:gd name="T53" fmla="*/ 60 h 200"/>
                <a:gd name="T54" fmla="*/ 80 w 200"/>
                <a:gd name="T55" fmla="*/ 40 h 200"/>
                <a:gd name="T56" fmla="*/ 60 w 200"/>
                <a:gd name="T57" fmla="*/ 40 h 200"/>
                <a:gd name="T58" fmla="*/ 60 w 200"/>
                <a:gd name="T59" fmla="*/ 60 h 200"/>
                <a:gd name="T60" fmla="*/ 40 w 200"/>
                <a:gd name="T61" fmla="*/ 60 h 200"/>
                <a:gd name="T62" fmla="*/ 40 w 200"/>
                <a:gd name="T63" fmla="*/ 80 h 200"/>
                <a:gd name="T64" fmla="*/ 60 w 200"/>
                <a:gd name="T65" fmla="*/ 80 h 200"/>
                <a:gd name="T66" fmla="*/ 60 w 200"/>
                <a:gd name="T67" fmla="*/ 60 h 200"/>
                <a:gd name="T68" fmla="*/ 80 w 200"/>
                <a:gd name="T69" fmla="*/ 60 h 200"/>
                <a:gd name="T70" fmla="*/ 80 w 200"/>
                <a:gd name="T71" fmla="*/ 80 h 200"/>
                <a:gd name="T72" fmla="*/ 100 w 200"/>
                <a:gd name="T73" fmla="*/ 80 h 200"/>
                <a:gd name="T74" fmla="*/ 100 w 200"/>
                <a:gd name="T75" fmla="*/ 60 h 200"/>
                <a:gd name="T76" fmla="*/ 120 w 200"/>
                <a:gd name="T77" fmla="*/ 60 h 200"/>
                <a:gd name="T78" fmla="*/ 120 w 200"/>
                <a:gd name="T79" fmla="*/ 80 h 200"/>
                <a:gd name="T80" fmla="*/ 140 w 200"/>
                <a:gd name="T81" fmla="*/ 80 h 200"/>
                <a:gd name="T82" fmla="*/ 140 w 200"/>
                <a:gd name="T83" fmla="*/ 60 h 200"/>
                <a:gd name="T84" fmla="*/ 160 w 200"/>
                <a:gd name="T85" fmla="*/ 60 h 200"/>
                <a:gd name="T86" fmla="*/ 160 w 200"/>
                <a:gd name="T87" fmla="*/ 40 h 200"/>
                <a:gd name="T88" fmla="*/ 140 w 200"/>
                <a:gd name="T89" fmla="*/ 40 h 200"/>
                <a:gd name="T90" fmla="*/ 60 w 200"/>
                <a:gd name="T91" fmla="*/ 200 h 200"/>
                <a:gd name="T92" fmla="*/ 0 w 200"/>
                <a:gd name="T93" fmla="*/ 200 h 200"/>
                <a:gd name="T94" fmla="*/ 0 w 200"/>
                <a:gd name="T95" fmla="*/ 184 h 200"/>
                <a:gd name="T96" fmla="*/ 60 w 200"/>
                <a:gd name="T97" fmla="*/ 184 h 200"/>
                <a:gd name="T98" fmla="*/ 60 w 200"/>
                <a:gd name="T99"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0" h="200">
                  <a:moveTo>
                    <a:pt x="140" y="200"/>
                  </a:moveTo>
                  <a:cubicBezTo>
                    <a:pt x="140" y="184"/>
                    <a:pt x="140" y="184"/>
                    <a:pt x="140" y="184"/>
                  </a:cubicBezTo>
                  <a:cubicBezTo>
                    <a:pt x="200" y="184"/>
                    <a:pt x="200" y="184"/>
                    <a:pt x="200" y="184"/>
                  </a:cubicBezTo>
                  <a:cubicBezTo>
                    <a:pt x="200" y="200"/>
                    <a:pt x="200" y="200"/>
                    <a:pt x="200" y="200"/>
                  </a:cubicBezTo>
                  <a:lnTo>
                    <a:pt x="140" y="200"/>
                  </a:lnTo>
                  <a:close/>
                  <a:moveTo>
                    <a:pt x="160" y="87"/>
                  </a:moveTo>
                  <a:cubicBezTo>
                    <a:pt x="40" y="87"/>
                    <a:pt x="40" y="87"/>
                    <a:pt x="40" y="87"/>
                  </a:cubicBezTo>
                  <a:cubicBezTo>
                    <a:pt x="40" y="180"/>
                    <a:pt x="40" y="180"/>
                    <a:pt x="40" y="180"/>
                  </a:cubicBezTo>
                  <a:cubicBezTo>
                    <a:pt x="20" y="180"/>
                    <a:pt x="20" y="180"/>
                    <a:pt x="20" y="180"/>
                  </a:cubicBezTo>
                  <a:cubicBezTo>
                    <a:pt x="20" y="10"/>
                    <a:pt x="20" y="10"/>
                    <a:pt x="20" y="10"/>
                  </a:cubicBezTo>
                  <a:cubicBezTo>
                    <a:pt x="20" y="4"/>
                    <a:pt x="24" y="0"/>
                    <a:pt x="30" y="0"/>
                  </a:cubicBezTo>
                  <a:cubicBezTo>
                    <a:pt x="35" y="0"/>
                    <a:pt x="40" y="4"/>
                    <a:pt x="40" y="10"/>
                  </a:cubicBezTo>
                  <a:cubicBezTo>
                    <a:pt x="40" y="28"/>
                    <a:pt x="40" y="28"/>
                    <a:pt x="40" y="28"/>
                  </a:cubicBezTo>
                  <a:cubicBezTo>
                    <a:pt x="160" y="28"/>
                    <a:pt x="160" y="28"/>
                    <a:pt x="160" y="28"/>
                  </a:cubicBezTo>
                  <a:cubicBezTo>
                    <a:pt x="160" y="10"/>
                    <a:pt x="160" y="10"/>
                    <a:pt x="160" y="10"/>
                  </a:cubicBezTo>
                  <a:cubicBezTo>
                    <a:pt x="160" y="4"/>
                    <a:pt x="164" y="0"/>
                    <a:pt x="170" y="0"/>
                  </a:cubicBezTo>
                  <a:cubicBezTo>
                    <a:pt x="175" y="0"/>
                    <a:pt x="180" y="4"/>
                    <a:pt x="180" y="10"/>
                  </a:cubicBezTo>
                  <a:cubicBezTo>
                    <a:pt x="180" y="180"/>
                    <a:pt x="180" y="180"/>
                    <a:pt x="180" y="180"/>
                  </a:cubicBezTo>
                  <a:cubicBezTo>
                    <a:pt x="160" y="180"/>
                    <a:pt x="160" y="180"/>
                    <a:pt x="160" y="180"/>
                  </a:cubicBezTo>
                  <a:lnTo>
                    <a:pt x="160" y="87"/>
                  </a:lnTo>
                  <a:close/>
                  <a:moveTo>
                    <a:pt x="140" y="40"/>
                  </a:moveTo>
                  <a:cubicBezTo>
                    <a:pt x="140" y="60"/>
                    <a:pt x="140" y="60"/>
                    <a:pt x="140" y="60"/>
                  </a:cubicBezTo>
                  <a:cubicBezTo>
                    <a:pt x="120" y="60"/>
                    <a:pt x="120" y="60"/>
                    <a:pt x="120" y="60"/>
                  </a:cubicBezTo>
                  <a:cubicBezTo>
                    <a:pt x="120" y="40"/>
                    <a:pt x="120" y="40"/>
                    <a:pt x="120" y="40"/>
                  </a:cubicBezTo>
                  <a:cubicBezTo>
                    <a:pt x="100" y="40"/>
                    <a:pt x="100" y="40"/>
                    <a:pt x="100" y="40"/>
                  </a:cubicBezTo>
                  <a:cubicBezTo>
                    <a:pt x="100" y="60"/>
                    <a:pt x="100" y="60"/>
                    <a:pt x="100" y="60"/>
                  </a:cubicBezTo>
                  <a:cubicBezTo>
                    <a:pt x="80" y="60"/>
                    <a:pt x="80" y="60"/>
                    <a:pt x="80" y="60"/>
                  </a:cubicBezTo>
                  <a:cubicBezTo>
                    <a:pt x="80" y="40"/>
                    <a:pt x="80" y="40"/>
                    <a:pt x="80" y="40"/>
                  </a:cubicBezTo>
                  <a:cubicBezTo>
                    <a:pt x="60" y="40"/>
                    <a:pt x="60" y="40"/>
                    <a:pt x="60" y="40"/>
                  </a:cubicBezTo>
                  <a:cubicBezTo>
                    <a:pt x="60" y="60"/>
                    <a:pt x="60" y="60"/>
                    <a:pt x="60" y="60"/>
                  </a:cubicBezTo>
                  <a:cubicBezTo>
                    <a:pt x="40" y="60"/>
                    <a:pt x="40" y="60"/>
                    <a:pt x="40" y="60"/>
                  </a:cubicBezTo>
                  <a:cubicBezTo>
                    <a:pt x="40" y="80"/>
                    <a:pt x="40" y="80"/>
                    <a:pt x="40" y="80"/>
                  </a:cubicBezTo>
                  <a:cubicBezTo>
                    <a:pt x="60" y="80"/>
                    <a:pt x="60" y="80"/>
                    <a:pt x="60" y="80"/>
                  </a:cubicBezTo>
                  <a:cubicBezTo>
                    <a:pt x="60" y="60"/>
                    <a:pt x="60" y="60"/>
                    <a:pt x="60" y="60"/>
                  </a:cubicBezTo>
                  <a:cubicBezTo>
                    <a:pt x="80" y="60"/>
                    <a:pt x="80" y="60"/>
                    <a:pt x="80" y="60"/>
                  </a:cubicBezTo>
                  <a:cubicBezTo>
                    <a:pt x="80" y="80"/>
                    <a:pt x="80" y="80"/>
                    <a:pt x="80" y="80"/>
                  </a:cubicBezTo>
                  <a:cubicBezTo>
                    <a:pt x="100" y="80"/>
                    <a:pt x="100" y="80"/>
                    <a:pt x="100" y="80"/>
                  </a:cubicBezTo>
                  <a:cubicBezTo>
                    <a:pt x="100" y="60"/>
                    <a:pt x="100" y="60"/>
                    <a:pt x="100" y="60"/>
                  </a:cubicBezTo>
                  <a:cubicBezTo>
                    <a:pt x="120" y="60"/>
                    <a:pt x="120" y="60"/>
                    <a:pt x="120" y="60"/>
                  </a:cubicBezTo>
                  <a:cubicBezTo>
                    <a:pt x="120" y="80"/>
                    <a:pt x="120" y="80"/>
                    <a:pt x="120" y="80"/>
                  </a:cubicBezTo>
                  <a:cubicBezTo>
                    <a:pt x="140" y="80"/>
                    <a:pt x="140" y="80"/>
                    <a:pt x="140" y="80"/>
                  </a:cubicBezTo>
                  <a:cubicBezTo>
                    <a:pt x="140" y="60"/>
                    <a:pt x="140" y="60"/>
                    <a:pt x="140" y="60"/>
                  </a:cubicBezTo>
                  <a:cubicBezTo>
                    <a:pt x="160" y="60"/>
                    <a:pt x="160" y="60"/>
                    <a:pt x="160" y="60"/>
                  </a:cubicBezTo>
                  <a:cubicBezTo>
                    <a:pt x="160" y="40"/>
                    <a:pt x="160" y="40"/>
                    <a:pt x="160" y="40"/>
                  </a:cubicBezTo>
                  <a:lnTo>
                    <a:pt x="140" y="40"/>
                  </a:lnTo>
                  <a:close/>
                  <a:moveTo>
                    <a:pt x="60" y="200"/>
                  </a:moveTo>
                  <a:cubicBezTo>
                    <a:pt x="0" y="200"/>
                    <a:pt x="0" y="200"/>
                    <a:pt x="0" y="200"/>
                  </a:cubicBezTo>
                  <a:cubicBezTo>
                    <a:pt x="0" y="184"/>
                    <a:pt x="0" y="184"/>
                    <a:pt x="0" y="184"/>
                  </a:cubicBezTo>
                  <a:cubicBezTo>
                    <a:pt x="60" y="184"/>
                    <a:pt x="60" y="184"/>
                    <a:pt x="60" y="184"/>
                  </a:cubicBezTo>
                  <a:lnTo>
                    <a:pt x="60" y="200"/>
                  </a:lnTo>
                  <a:close/>
                </a:path>
              </a:pathLst>
            </a:custGeom>
            <a:solidFill>
              <a:schemeClr val="bg1"/>
            </a:solidFill>
            <a:ln>
              <a:noFill/>
            </a:ln>
          </p:spPr>
          <p:txBody>
            <a:bodyPr vert="horz" wrap="square" lIns="91440" tIns="45720" rIns="91440" bIns="45720" numCol="1" anchor="t" anchorCtr="0" compatLnSpc="1"/>
            <a:lstStyle/>
            <a:p>
              <a:endParaRPr lang="zh-CN" altLang="en-US">
                <a:latin typeface="微软雅黑" pitchFamily="34" charset="-122"/>
                <a:ea typeface="微软雅黑" pitchFamily="34" charset="-122"/>
              </a:endParaRPr>
            </a:p>
          </p:txBody>
        </p:sp>
      </p:grpSp>
      <p:sp>
        <p:nvSpPr>
          <p:cNvPr id="13" name="弧形 12"/>
          <p:cNvSpPr/>
          <p:nvPr/>
        </p:nvSpPr>
        <p:spPr>
          <a:xfrm rot="15231781">
            <a:off x="3157940" y="1550821"/>
            <a:ext cx="976515" cy="980680"/>
          </a:xfrm>
          <a:prstGeom prst="arc">
            <a:avLst>
              <a:gd name="adj1" fmla="val 10956006"/>
              <a:gd name="adj2" fmla="val 0"/>
            </a:avLst>
          </a:prstGeom>
          <a:ln w="19050">
            <a:solidFill>
              <a:schemeClr val="bg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lIns="67382" tIns="33691" rIns="67382" bIns="33691" rtlCol="0" anchor="ctr"/>
          <a:lstStyle/>
          <a:p>
            <a:pPr algn="ctr"/>
            <a:endParaRPr lang="zh-CN" altLang="en-US">
              <a:latin typeface="微软雅黑" pitchFamily="34" charset="-122"/>
              <a:ea typeface="微软雅黑" pitchFamily="34" charset="-122"/>
            </a:endParaRPr>
          </a:p>
        </p:txBody>
      </p:sp>
      <p:sp>
        <p:nvSpPr>
          <p:cNvPr id="14" name="弧形 13"/>
          <p:cNvSpPr/>
          <p:nvPr/>
        </p:nvSpPr>
        <p:spPr>
          <a:xfrm rot="8176387">
            <a:off x="3925435" y="2219662"/>
            <a:ext cx="1141592" cy="1136743"/>
          </a:xfrm>
          <a:prstGeom prst="arc">
            <a:avLst>
              <a:gd name="adj1" fmla="val 13244638"/>
              <a:gd name="adj2" fmla="val 56923"/>
            </a:avLst>
          </a:prstGeom>
          <a:ln w="19050">
            <a:solidFill>
              <a:schemeClr val="bg1">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lIns="67382" tIns="33691" rIns="67382" bIns="33691" rtlCol="0" anchor="ctr"/>
          <a:lstStyle/>
          <a:p>
            <a:pPr algn="ctr"/>
            <a:endParaRPr lang="zh-CN" altLang="en-US"/>
          </a:p>
        </p:txBody>
      </p:sp>
      <p:sp>
        <p:nvSpPr>
          <p:cNvPr id="15" name="椭圆 14"/>
          <p:cNvSpPr/>
          <p:nvPr/>
        </p:nvSpPr>
        <p:spPr>
          <a:xfrm>
            <a:off x="3513326" y="1454954"/>
            <a:ext cx="265742" cy="264613"/>
          </a:xfrm>
          <a:prstGeom prst="ellipse">
            <a:avLst/>
          </a:prstGeom>
          <a:solidFill>
            <a:srgbClr val="7F7F7F">
              <a:alpha val="7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382" tIns="33691" rIns="67382" bIns="33691" rtlCol="0" anchor="ctr"/>
          <a:lstStyle/>
          <a:p>
            <a:pPr algn="ctr"/>
            <a:endParaRPr lang="zh-CN" altLang="en-US">
              <a:latin typeface="微软雅黑" pitchFamily="34" charset="-122"/>
              <a:ea typeface="微软雅黑" pitchFamily="34" charset="-122"/>
            </a:endParaRPr>
          </a:p>
        </p:txBody>
      </p:sp>
      <p:sp>
        <p:nvSpPr>
          <p:cNvPr id="16" name="标题 4"/>
          <p:cNvSpPr txBox="1"/>
          <p:nvPr/>
        </p:nvSpPr>
        <p:spPr>
          <a:xfrm>
            <a:off x="3481677" y="1462820"/>
            <a:ext cx="329039" cy="264613"/>
          </a:xfrm>
          <a:prstGeom prst="rect">
            <a:avLst/>
          </a:prstGeom>
        </p:spPr>
        <p:txBody>
          <a:bodyPr vert="horz" lIns="67382" tIns="33691" rIns="67382" bIns="3369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200" b="1" dirty="0">
                <a:solidFill>
                  <a:schemeClr val="bg1"/>
                </a:solidFill>
                <a:latin typeface="微软雅黑" pitchFamily="34" charset="-122"/>
                <a:ea typeface="微软雅黑" pitchFamily="34" charset="-122"/>
              </a:rPr>
              <a:t>01</a:t>
            </a:r>
          </a:p>
        </p:txBody>
      </p:sp>
      <p:sp>
        <p:nvSpPr>
          <p:cNvPr id="17" name="椭圆 16"/>
          <p:cNvSpPr/>
          <p:nvPr/>
        </p:nvSpPr>
        <p:spPr>
          <a:xfrm>
            <a:off x="3904338" y="2913989"/>
            <a:ext cx="265742" cy="264613"/>
          </a:xfrm>
          <a:prstGeom prst="ellipse">
            <a:avLst/>
          </a:prstGeom>
          <a:solidFill>
            <a:srgbClr val="7F7F7F">
              <a:alpha val="7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382" tIns="33691" rIns="67382" bIns="33691" rtlCol="0" anchor="ctr"/>
          <a:lstStyle/>
          <a:p>
            <a:pPr algn="ctr"/>
            <a:endParaRPr lang="zh-CN" altLang="en-US">
              <a:latin typeface="微软雅黑" pitchFamily="34" charset="-122"/>
              <a:ea typeface="微软雅黑" pitchFamily="34" charset="-122"/>
            </a:endParaRPr>
          </a:p>
        </p:txBody>
      </p:sp>
      <p:sp>
        <p:nvSpPr>
          <p:cNvPr id="18" name="标题 4"/>
          <p:cNvSpPr txBox="1"/>
          <p:nvPr/>
        </p:nvSpPr>
        <p:spPr>
          <a:xfrm>
            <a:off x="3872690" y="2921856"/>
            <a:ext cx="329039" cy="264613"/>
          </a:xfrm>
          <a:prstGeom prst="rect">
            <a:avLst/>
          </a:prstGeom>
        </p:spPr>
        <p:txBody>
          <a:bodyPr vert="horz" lIns="67382" tIns="33691" rIns="67382" bIns="3369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200" b="1" dirty="0">
                <a:solidFill>
                  <a:schemeClr val="bg1"/>
                </a:solidFill>
                <a:latin typeface="微软雅黑" pitchFamily="34" charset="-122"/>
                <a:ea typeface="微软雅黑" pitchFamily="34" charset="-122"/>
              </a:rPr>
              <a:t>02</a:t>
            </a:r>
          </a:p>
        </p:txBody>
      </p:sp>
      <p:sp>
        <p:nvSpPr>
          <p:cNvPr id="19" name="椭圆 18"/>
          <p:cNvSpPr/>
          <p:nvPr/>
        </p:nvSpPr>
        <p:spPr>
          <a:xfrm>
            <a:off x="5445639" y="1175411"/>
            <a:ext cx="265742" cy="264613"/>
          </a:xfrm>
          <a:prstGeom prst="ellipse">
            <a:avLst/>
          </a:prstGeom>
          <a:solidFill>
            <a:srgbClr val="7F7F7F">
              <a:alpha val="7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382" tIns="33691" rIns="67382" bIns="33691" rtlCol="0" anchor="ctr"/>
          <a:lstStyle/>
          <a:p>
            <a:pPr algn="ctr"/>
            <a:endParaRPr lang="zh-CN" altLang="en-US">
              <a:latin typeface="微软雅黑" pitchFamily="34" charset="-122"/>
              <a:ea typeface="微软雅黑" pitchFamily="34" charset="-122"/>
            </a:endParaRPr>
          </a:p>
        </p:txBody>
      </p:sp>
      <p:sp>
        <p:nvSpPr>
          <p:cNvPr id="20" name="标题 4"/>
          <p:cNvSpPr txBox="1"/>
          <p:nvPr/>
        </p:nvSpPr>
        <p:spPr>
          <a:xfrm>
            <a:off x="5413991" y="1183278"/>
            <a:ext cx="329039" cy="264613"/>
          </a:xfrm>
          <a:prstGeom prst="rect">
            <a:avLst/>
          </a:prstGeom>
        </p:spPr>
        <p:txBody>
          <a:bodyPr vert="horz" lIns="67382" tIns="33691" rIns="67382" bIns="33691"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200" b="1" dirty="0">
                <a:solidFill>
                  <a:schemeClr val="bg1"/>
                </a:solidFill>
                <a:latin typeface="微软雅黑" pitchFamily="34" charset="-122"/>
                <a:ea typeface="微软雅黑" pitchFamily="34" charset="-122"/>
              </a:rPr>
              <a:t>03</a:t>
            </a:r>
          </a:p>
        </p:txBody>
      </p:sp>
      <p:sp>
        <p:nvSpPr>
          <p:cNvPr id="21" name="矩形 20"/>
          <p:cNvSpPr/>
          <p:nvPr/>
        </p:nvSpPr>
        <p:spPr>
          <a:xfrm>
            <a:off x="1205874" y="1387102"/>
            <a:ext cx="1760720" cy="314255"/>
          </a:xfrm>
          <a:prstGeom prst="rect">
            <a:avLst/>
          </a:prstGeom>
        </p:spPr>
        <p:txBody>
          <a:bodyPr wrap="square" lIns="67376" tIns="33688" rIns="67376" bIns="33688">
            <a:spAutoFit/>
          </a:bodyPr>
          <a:lstStyle/>
          <a:p>
            <a:pPr marL="0" lvl="1"/>
            <a:r>
              <a:rPr lang="zh-CN" altLang="en-US" b="1" dirty="0">
                <a:solidFill>
                  <a:srgbClr val="2F5EB0"/>
                </a:solidFill>
                <a:latin typeface="微软雅黑" pitchFamily="34" charset="-122"/>
                <a:ea typeface="微软雅黑" pitchFamily="34" charset="-122"/>
              </a:rPr>
              <a:t>更强大的</a:t>
            </a:r>
            <a:r>
              <a:rPr lang="en-US" altLang="zh-CN" b="1" dirty="0">
                <a:solidFill>
                  <a:srgbClr val="2F5EB0"/>
                </a:solidFill>
                <a:latin typeface="微软雅黑" pitchFamily="34" charset="-122"/>
                <a:ea typeface="微软雅黑" pitchFamily="34" charset="-122"/>
              </a:rPr>
              <a:t>agent</a:t>
            </a:r>
            <a:endParaRPr lang="zh-CN" altLang="en-US" b="1" dirty="0">
              <a:solidFill>
                <a:srgbClr val="2F5EB0"/>
              </a:solidFill>
              <a:latin typeface="微软雅黑" pitchFamily="34" charset="-122"/>
              <a:ea typeface="微软雅黑" pitchFamily="34" charset="-122"/>
            </a:endParaRPr>
          </a:p>
        </p:txBody>
      </p:sp>
      <p:sp>
        <p:nvSpPr>
          <p:cNvPr id="22" name="矩形 47"/>
          <p:cNvSpPr>
            <a:spLocks noChangeArrowheads="1"/>
          </p:cNvSpPr>
          <p:nvPr/>
        </p:nvSpPr>
        <p:spPr bwMode="auto">
          <a:xfrm>
            <a:off x="1188194" y="1719812"/>
            <a:ext cx="1700746" cy="1160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76" tIns="33688" rIns="67376" bIns="33688">
            <a:spAutoFit/>
          </a:bodyPr>
          <a:lstStyle>
            <a:lvl1pPr>
              <a:spcBef>
                <a:spcPct val="20000"/>
              </a:spcBef>
              <a:buFont typeface="Arial" panose="020B0604020202020204" pitchFamily="34"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panose="020B0604020202020204" pitchFamily="34"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panose="020B0604020202020204" pitchFamily="34"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000" dirty="0">
                <a:solidFill>
                  <a:schemeClr val="tx1">
                    <a:lumMod val="50000"/>
                    <a:lumOff val="50000"/>
                  </a:schemeClr>
                </a:solidFill>
                <a:sym typeface="微软雅黑" pitchFamily="34" charset="-122"/>
              </a:rPr>
              <a:t>更强大的代理。用户可能希望我们的系统不仅能够执行分析，还能够提供更强大的能力，例如基于历史数据和预测决策的经典时间序列预测</a:t>
            </a:r>
          </a:p>
        </p:txBody>
      </p:sp>
      <p:sp>
        <p:nvSpPr>
          <p:cNvPr id="23" name="矩形 22"/>
          <p:cNvSpPr/>
          <p:nvPr/>
        </p:nvSpPr>
        <p:spPr>
          <a:xfrm>
            <a:off x="1980282" y="3137643"/>
            <a:ext cx="1997779" cy="314255"/>
          </a:xfrm>
          <a:prstGeom prst="rect">
            <a:avLst/>
          </a:prstGeom>
        </p:spPr>
        <p:txBody>
          <a:bodyPr wrap="square" lIns="67376" tIns="33688" rIns="67376" bIns="33688">
            <a:spAutoFit/>
          </a:bodyPr>
          <a:lstStyle/>
          <a:p>
            <a:pPr marL="0" lvl="1"/>
            <a:r>
              <a:rPr lang="zh-CN" altLang="en-US" b="1" dirty="0">
                <a:solidFill>
                  <a:srgbClr val="2F5EB0"/>
                </a:solidFill>
                <a:latin typeface="微软雅黑" pitchFamily="34" charset="-122"/>
                <a:ea typeface="微软雅黑" pitchFamily="34" charset="-122"/>
              </a:rPr>
              <a:t>更多的模型训练技术</a:t>
            </a:r>
          </a:p>
        </p:txBody>
      </p:sp>
      <p:sp>
        <p:nvSpPr>
          <p:cNvPr id="24" name="矩形 47"/>
          <p:cNvSpPr>
            <a:spLocks noChangeArrowheads="1"/>
          </p:cNvSpPr>
          <p:nvPr/>
        </p:nvSpPr>
        <p:spPr bwMode="auto">
          <a:xfrm>
            <a:off x="1980282" y="3457296"/>
            <a:ext cx="3168972" cy="79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76" tIns="33688" rIns="67376" bIns="33688">
            <a:spAutoFit/>
          </a:bodyPr>
          <a:lstStyle>
            <a:lvl1pPr>
              <a:spcBef>
                <a:spcPct val="20000"/>
              </a:spcBef>
              <a:buFont typeface="Arial" panose="020B0604020202020204" pitchFamily="34"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panose="020B0604020202020204" pitchFamily="34"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panose="020B0604020202020204" pitchFamily="34"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000" dirty="0">
                <a:solidFill>
                  <a:schemeClr val="tx1">
                    <a:lumMod val="50000"/>
                    <a:lumOff val="50000"/>
                  </a:schemeClr>
                </a:solidFill>
                <a:sym typeface="微软雅黑" pitchFamily="34" charset="-122"/>
              </a:rPr>
              <a:t>集成更多模型训练技术。除了预训练之外，社区还对语言模型的持续学习技术感兴趣，例如持续预训练、即时学习 。这些方法的整合将极大地促进这些领域的研究界。</a:t>
            </a:r>
          </a:p>
        </p:txBody>
      </p:sp>
      <p:sp>
        <p:nvSpPr>
          <p:cNvPr id="25" name="矩形 24"/>
          <p:cNvSpPr/>
          <p:nvPr/>
        </p:nvSpPr>
        <p:spPr>
          <a:xfrm>
            <a:off x="6221871" y="2079192"/>
            <a:ext cx="1680183" cy="314255"/>
          </a:xfrm>
          <a:prstGeom prst="rect">
            <a:avLst/>
          </a:prstGeom>
        </p:spPr>
        <p:txBody>
          <a:bodyPr wrap="square" lIns="67376" tIns="33688" rIns="67376" bIns="33688">
            <a:spAutoFit/>
          </a:bodyPr>
          <a:lstStyle/>
          <a:p>
            <a:pPr marL="0" lvl="1"/>
            <a:r>
              <a:rPr lang="zh-CN" altLang="en-US" b="1" dirty="0">
                <a:solidFill>
                  <a:srgbClr val="2F5EB0"/>
                </a:solidFill>
                <a:latin typeface="微软雅黑" pitchFamily="34" charset="-122"/>
                <a:ea typeface="微软雅黑" pitchFamily="34" charset="-122"/>
              </a:rPr>
              <a:t>更友好的界面</a:t>
            </a:r>
          </a:p>
        </p:txBody>
      </p:sp>
      <p:sp>
        <p:nvSpPr>
          <p:cNvPr id="26" name="矩形 47"/>
          <p:cNvSpPr>
            <a:spLocks noChangeArrowheads="1"/>
          </p:cNvSpPr>
          <p:nvPr/>
        </p:nvSpPr>
        <p:spPr bwMode="auto">
          <a:xfrm>
            <a:off x="6221365" y="2399242"/>
            <a:ext cx="1680690" cy="134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76" tIns="33688" rIns="67376" bIns="33688">
            <a:spAutoFit/>
          </a:bodyPr>
          <a:lstStyle>
            <a:lvl1pPr>
              <a:spcBef>
                <a:spcPct val="20000"/>
              </a:spcBef>
              <a:buFont typeface="Arial" panose="020B0604020202020204" pitchFamily="34"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panose="020B0604020202020204" pitchFamily="34"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panose="020B0604020202020204" pitchFamily="34"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000" dirty="0">
                <a:solidFill>
                  <a:schemeClr val="tx1">
                    <a:lumMod val="50000"/>
                    <a:lumOff val="50000"/>
                  </a:schemeClr>
                </a:solidFill>
                <a:sym typeface="微软雅黑" pitchFamily="34" charset="-122"/>
              </a:rPr>
              <a:t>更人性化的演示。用户可能希望我们的系统以更丰富的格式（例如表格和图表）呈现答案。我们推出了一个新项目 </a:t>
            </a:r>
            <a:r>
              <a:rPr lang="en-US" altLang="zh-CN" sz="1000" dirty="0">
                <a:solidFill>
                  <a:schemeClr val="tx1">
                    <a:lumMod val="50000"/>
                    <a:lumOff val="50000"/>
                  </a:schemeClr>
                </a:solidFill>
                <a:sym typeface="微软雅黑" pitchFamily="34" charset="-122"/>
              </a:rPr>
              <a:t>DB-GPT-Vis 2 </a:t>
            </a:r>
            <a:r>
              <a:rPr lang="zh-CN" altLang="en-US" sz="1000" dirty="0">
                <a:solidFill>
                  <a:schemeClr val="tx1">
                    <a:lumMod val="50000"/>
                    <a:lumOff val="50000"/>
                  </a:schemeClr>
                </a:solidFill>
                <a:sym typeface="微软雅黑" pitchFamily="34" charset="-122"/>
              </a:rPr>
              <a:t>，为</a:t>
            </a:r>
            <a:r>
              <a:rPr lang="en-US" altLang="zh-CN" sz="1000" dirty="0">
                <a:solidFill>
                  <a:schemeClr val="tx1">
                    <a:lumMod val="50000"/>
                    <a:lumOff val="50000"/>
                  </a:schemeClr>
                </a:solidFill>
                <a:sym typeface="微软雅黑" pitchFamily="34" charset="-122"/>
              </a:rPr>
              <a:t>LLMs</a:t>
            </a:r>
            <a:r>
              <a:rPr lang="zh-CN" altLang="en-US" sz="1000" dirty="0">
                <a:solidFill>
                  <a:schemeClr val="tx1">
                    <a:lumMod val="50000"/>
                    <a:lumOff val="50000"/>
                  </a:schemeClr>
                </a:solidFill>
                <a:sym typeface="微软雅黑" pitchFamily="34" charset="-122"/>
              </a:rPr>
              <a:t>提供支持的聊天框提供灵活多样的可视化组件。</a:t>
            </a:r>
          </a:p>
        </p:txBody>
      </p:sp>
      <p:sp>
        <p:nvSpPr>
          <p:cNvPr id="29" name="矩形 28"/>
          <p:cNvSpPr/>
          <p:nvPr/>
        </p:nvSpPr>
        <p:spPr>
          <a:xfrm>
            <a:off x="3492450" y="71884"/>
            <a:ext cx="1728192" cy="375811"/>
          </a:xfrm>
          <a:prstGeom prst="rect">
            <a:avLst/>
          </a:prstGeom>
        </p:spPr>
        <p:txBody>
          <a:bodyPr wrap="square" lIns="67376" tIns="33688" rIns="67376" bIns="33688">
            <a:spAutoFit/>
          </a:bodyPr>
          <a:lstStyle/>
          <a:p>
            <a:pPr marL="0" lvl="1" algn="ctr"/>
            <a:r>
              <a:rPr lang="zh-CN" altLang="en-US" sz="2000" dirty="0">
                <a:solidFill>
                  <a:schemeClr val="bg1"/>
                </a:solidFill>
                <a:latin typeface="微软雅黑" pitchFamily="34" charset="-122"/>
                <a:ea typeface="微软雅黑" pitchFamily="34" charset="-122"/>
              </a:rPr>
              <a:t>展望</a:t>
            </a:r>
          </a:p>
        </p:txBody>
      </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68914" y="87334"/>
            <a:ext cx="1234083" cy="333321"/>
          </a:xfrm>
          <a:prstGeom prst="rect">
            <a:avLst/>
          </a:prstGeom>
        </p:spPr>
      </p:pic>
    </p:spTree>
    <p:extLst>
      <p:ext uri="{BB962C8B-B14F-4D97-AF65-F5344CB8AC3E}">
        <p14:creationId xmlns:p14="http://schemas.microsoft.com/office/powerpoint/2010/main" val="2284959785"/>
      </p:ext>
    </p:extLst>
  </p:cSld>
  <p:clrMapOvr>
    <a:masterClrMapping/>
  </p:clrMapOvr>
  <mc:AlternateContent xmlns:mc="http://schemas.openxmlformats.org/markup-compatibility/2006" xmlns:p14="http://schemas.microsoft.com/office/powerpoint/2010/main">
    <mc:Choice Requires="p14">
      <p:transition spd="slow" p14:dur="2000" advTm="5424"/>
    </mc:Choice>
    <mc:Fallback xmlns="">
      <p:transition spd="slow" advTm="54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50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nodeType="withEffect">
                                  <p:stCondLst>
                                    <p:cond delay="500"/>
                                  </p:stCondLst>
                                  <p:childTnLst>
                                    <p:set>
                                      <p:cBhvr>
                                        <p:cTn id="16" dur="1" fill="hold">
                                          <p:stCondLst>
                                            <p:cond delay="0"/>
                                          </p:stCondLst>
                                        </p:cTn>
                                        <p:tgtEl>
                                          <p:spTgt spid="10"/>
                                        </p:tgtEl>
                                        <p:attrNameLst>
                                          <p:attrName>style.visibility</p:attrName>
                                        </p:attrNameLst>
                                      </p:cBhvr>
                                      <p:to>
                                        <p:strVal val="visible"/>
                                      </p:to>
                                    </p:set>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fltVal val="0"/>
                                          </p:val>
                                        </p:tav>
                                        <p:tav tm="100000">
                                          <p:val>
                                            <p:strVal val="#ppt_h"/>
                                          </p:val>
                                        </p:tav>
                                      </p:tavLst>
                                    </p:anim>
                                    <p:animEffect transition="in" filter="fade">
                                      <p:cBhvr>
                                        <p:cTn id="19" dur="500"/>
                                        <p:tgtEl>
                                          <p:spTgt spid="10"/>
                                        </p:tgtEl>
                                      </p:cBhvr>
                                    </p:animEffect>
                                  </p:childTnLst>
                                </p:cTn>
                              </p:par>
                              <p:par>
                                <p:cTn id="20" presetID="22" presetClass="entr" presetSubtype="8" fill="hold" grpId="0" nodeType="withEffect">
                                  <p:stCondLst>
                                    <p:cond delay="100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par>
                                <p:cTn id="23" presetID="22" presetClass="entr" presetSubtype="8" fill="hold" grpId="0" nodeType="withEffect">
                                  <p:stCondLst>
                                    <p:cond delay="100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par>
                                <p:cTn id="26" presetID="53" presetClass="entr" presetSubtype="16" fill="hold" grpId="0" nodeType="withEffect">
                                  <p:stCondLst>
                                    <p:cond delay="150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childTnLst>
                                </p:cTn>
                              </p:par>
                              <p:par>
                                <p:cTn id="31" presetID="53" presetClass="entr" presetSubtype="16" fill="hold" grpId="0" nodeType="withEffect">
                                  <p:stCondLst>
                                    <p:cond delay="1500"/>
                                  </p:stCondLst>
                                  <p:childTnLst>
                                    <p:set>
                                      <p:cBhvr>
                                        <p:cTn id="32" dur="1" fill="hold">
                                          <p:stCondLst>
                                            <p:cond delay="0"/>
                                          </p:stCondLst>
                                        </p:cTn>
                                        <p:tgtEl>
                                          <p:spTgt spid="16"/>
                                        </p:tgtEl>
                                        <p:attrNameLst>
                                          <p:attrName>style.visibility</p:attrName>
                                        </p:attrNameLst>
                                      </p:cBhvr>
                                      <p:to>
                                        <p:strVal val="visible"/>
                                      </p:to>
                                    </p:set>
                                    <p:anim calcmode="lin" valueType="num">
                                      <p:cBhvr>
                                        <p:cTn id="33" dur="500" fill="hold"/>
                                        <p:tgtEl>
                                          <p:spTgt spid="16"/>
                                        </p:tgtEl>
                                        <p:attrNameLst>
                                          <p:attrName>ppt_w</p:attrName>
                                        </p:attrNameLst>
                                      </p:cBhvr>
                                      <p:tavLst>
                                        <p:tav tm="0">
                                          <p:val>
                                            <p:fltVal val="0"/>
                                          </p:val>
                                        </p:tav>
                                        <p:tav tm="100000">
                                          <p:val>
                                            <p:strVal val="#ppt_w"/>
                                          </p:val>
                                        </p:tav>
                                      </p:tavLst>
                                    </p:anim>
                                    <p:anim calcmode="lin" valueType="num">
                                      <p:cBhvr>
                                        <p:cTn id="34" dur="500" fill="hold"/>
                                        <p:tgtEl>
                                          <p:spTgt spid="16"/>
                                        </p:tgtEl>
                                        <p:attrNameLst>
                                          <p:attrName>ppt_h</p:attrName>
                                        </p:attrNameLst>
                                      </p:cBhvr>
                                      <p:tavLst>
                                        <p:tav tm="0">
                                          <p:val>
                                            <p:fltVal val="0"/>
                                          </p:val>
                                        </p:tav>
                                        <p:tav tm="100000">
                                          <p:val>
                                            <p:strVal val="#ppt_h"/>
                                          </p:val>
                                        </p:tav>
                                      </p:tavLst>
                                    </p:anim>
                                    <p:animEffect transition="in" filter="fade">
                                      <p:cBhvr>
                                        <p:cTn id="35" dur="500"/>
                                        <p:tgtEl>
                                          <p:spTgt spid="16"/>
                                        </p:tgtEl>
                                      </p:cBhvr>
                                    </p:animEffect>
                                  </p:childTnLst>
                                </p:cTn>
                              </p:par>
                              <p:par>
                                <p:cTn id="36" presetID="53" presetClass="entr" presetSubtype="16" fill="hold" grpId="0" nodeType="withEffect">
                                  <p:stCondLst>
                                    <p:cond delay="1500"/>
                                  </p:stCondLst>
                                  <p:childTnLst>
                                    <p:set>
                                      <p:cBhvr>
                                        <p:cTn id="37" dur="1" fill="hold">
                                          <p:stCondLst>
                                            <p:cond delay="0"/>
                                          </p:stCondLst>
                                        </p:cTn>
                                        <p:tgtEl>
                                          <p:spTgt spid="17"/>
                                        </p:tgtEl>
                                        <p:attrNameLst>
                                          <p:attrName>style.visibility</p:attrName>
                                        </p:attrNameLst>
                                      </p:cBhvr>
                                      <p:to>
                                        <p:strVal val="visible"/>
                                      </p:to>
                                    </p:set>
                                    <p:anim calcmode="lin" valueType="num">
                                      <p:cBhvr>
                                        <p:cTn id="38" dur="500" fill="hold"/>
                                        <p:tgtEl>
                                          <p:spTgt spid="17"/>
                                        </p:tgtEl>
                                        <p:attrNameLst>
                                          <p:attrName>ppt_w</p:attrName>
                                        </p:attrNameLst>
                                      </p:cBhvr>
                                      <p:tavLst>
                                        <p:tav tm="0">
                                          <p:val>
                                            <p:fltVal val="0"/>
                                          </p:val>
                                        </p:tav>
                                        <p:tav tm="100000">
                                          <p:val>
                                            <p:strVal val="#ppt_w"/>
                                          </p:val>
                                        </p:tav>
                                      </p:tavLst>
                                    </p:anim>
                                    <p:anim calcmode="lin" valueType="num">
                                      <p:cBhvr>
                                        <p:cTn id="39" dur="500" fill="hold"/>
                                        <p:tgtEl>
                                          <p:spTgt spid="17"/>
                                        </p:tgtEl>
                                        <p:attrNameLst>
                                          <p:attrName>ppt_h</p:attrName>
                                        </p:attrNameLst>
                                      </p:cBhvr>
                                      <p:tavLst>
                                        <p:tav tm="0">
                                          <p:val>
                                            <p:fltVal val="0"/>
                                          </p:val>
                                        </p:tav>
                                        <p:tav tm="100000">
                                          <p:val>
                                            <p:strVal val="#ppt_h"/>
                                          </p:val>
                                        </p:tav>
                                      </p:tavLst>
                                    </p:anim>
                                    <p:animEffect transition="in" filter="fade">
                                      <p:cBhvr>
                                        <p:cTn id="40" dur="500"/>
                                        <p:tgtEl>
                                          <p:spTgt spid="17"/>
                                        </p:tgtEl>
                                      </p:cBhvr>
                                    </p:animEffect>
                                  </p:childTnLst>
                                </p:cTn>
                              </p:par>
                              <p:par>
                                <p:cTn id="41" presetID="53" presetClass="entr" presetSubtype="16" fill="hold" grpId="0" nodeType="withEffect">
                                  <p:stCondLst>
                                    <p:cond delay="1500"/>
                                  </p:stCondLst>
                                  <p:childTnLst>
                                    <p:set>
                                      <p:cBhvr>
                                        <p:cTn id="42" dur="1" fill="hold">
                                          <p:stCondLst>
                                            <p:cond delay="0"/>
                                          </p:stCondLst>
                                        </p:cTn>
                                        <p:tgtEl>
                                          <p:spTgt spid="18"/>
                                        </p:tgtEl>
                                        <p:attrNameLst>
                                          <p:attrName>style.visibility</p:attrName>
                                        </p:attrNameLst>
                                      </p:cBhvr>
                                      <p:to>
                                        <p:strVal val="visible"/>
                                      </p:to>
                                    </p:set>
                                    <p:anim calcmode="lin" valueType="num">
                                      <p:cBhvr>
                                        <p:cTn id="43" dur="500" fill="hold"/>
                                        <p:tgtEl>
                                          <p:spTgt spid="18"/>
                                        </p:tgtEl>
                                        <p:attrNameLst>
                                          <p:attrName>ppt_w</p:attrName>
                                        </p:attrNameLst>
                                      </p:cBhvr>
                                      <p:tavLst>
                                        <p:tav tm="0">
                                          <p:val>
                                            <p:fltVal val="0"/>
                                          </p:val>
                                        </p:tav>
                                        <p:tav tm="100000">
                                          <p:val>
                                            <p:strVal val="#ppt_w"/>
                                          </p:val>
                                        </p:tav>
                                      </p:tavLst>
                                    </p:anim>
                                    <p:anim calcmode="lin" valueType="num">
                                      <p:cBhvr>
                                        <p:cTn id="44" dur="500" fill="hold"/>
                                        <p:tgtEl>
                                          <p:spTgt spid="18"/>
                                        </p:tgtEl>
                                        <p:attrNameLst>
                                          <p:attrName>ppt_h</p:attrName>
                                        </p:attrNameLst>
                                      </p:cBhvr>
                                      <p:tavLst>
                                        <p:tav tm="0">
                                          <p:val>
                                            <p:fltVal val="0"/>
                                          </p:val>
                                        </p:tav>
                                        <p:tav tm="100000">
                                          <p:val>
                                            <p:strVal val="#ppt_h"/>
                                          </p:val>
                                        </p:tav>
                                      </p:tavLst>
                                    </p:anim>
                                    <p:animEffect transition="in" filter="fade">
                                      <p:cBhvr>
                                        <p:cTn id="45" dur="500"/>
                                        <p:tgtEl>
                                          <p:spTgt spid="18"/>
                                        </p:tgtEl>
                                      </p:cBhvr>
                                    </p:animEffect>
                                  </p:childTnLst>
                                </p:cTn>
                              </p:par>
                              <p:par>
                                <p:cTn id="46" presetID="53" presetClass="entr" presetSubtype="16" fill="hold" grpId="0" nodeType="withEffect">
                                  <p:stCondLst>
                                    <p:cond delay="1500"/>
                                  </p:stCondLst>
                                  <p:childTnLst>
                                    <p:set>
                                      <p:cBhvr>
                                        <p:cTn id="47" dur="1" fill="hold">
                                          <p:stCondLst>
                                            <p:cond delay="0"/>
                                          </p:stCondLst>
                                        </p:cTn>
                                        <p:tgtEl>
                                          <p:spTgt spid="19"/>
                                        </p:tgtEl>
                                        <p:attrNameLst>
                                          <p:attrName>style.visibility</p:attrName>
                                        </p:attrNameLst>
                                      </p:cBhvr>
                                      <p:to>
                                        <p:strVal val="visible"/>
                                      </p:to>
                                    </p:set>
                                    <p:anim calcmode="lin" valueType="num">
                                      <p:cBhvr>
                                        <p:cTn id="48" dur="500" fill="hold"/>
                                        <p:tgtEl>
                                          <p:spTgt spid="19"/>
                                        </p:tgtEl>
                                        <p:attrNameLst>
                                          <p:attrName>ppt_w</p:attrName>
                                        </p:attrNameLst>
                                      </p:cBhvr>
                                      <p:tavLst>
                                        <p:tav tm="0">
                                          <p:val>
                                            <p:fltVal val="0"/>
                                          </p:val>
                                        </p:tav>
                                        <p:tav tm="100000">
                                          <p:val>
                                            <p:strVal val="#ppt_w"/>
                                          </p:val>
                                        </p:tav>
                                      </p:tavLst>
                                    </p:anim>
                                    <p:anim calcmode="lin" valueType="num">
                                      <p:cBhvr>
                                        <p:cTn id="49" dur="500" fill="hold"/>
                                        <p:tgtEl>
                                          <p:spTgt spid="19"/>
                                        </p:tgtEl>
                                        <p:attrNameLst>
                                          <p:attrName>ppt_h</p:attrName>
                                        </p:attrNameLst>
                                      </p:cBhvr>
                                      <p:tavLst>
                                        <p:tav tm="0">
                                          <p:val>
                                            <p:fltVal val="0"/>
                                          </p:val>
                                        </p:tav>
                                        <p:tav tm="100000">
                                          <p:val>
                                            <p:strVal val="#ppt_h"/>
                                          </p:val>
                                        </p:tav>
                                      </p:tavLst>
                                    </p:anim>
                                    <p:animEffect transition="in" filter="fade">
                                      <p:cBhvr>
                                        <p:cTn id="50" dur="500"/>
                                        <p:tgtEl>
                                          <p:spTgt spid="19"/>
                                        </p:tgtEl>
                                      </p:cBhvr>
                                    </p:animEffect>
                                  </p:childTnLst>
                                </p:cTn>
                              </p:par>
                              <p:par>
                                <p:cTn id="51" presetID="53" presetClass="entr" presetSubtype="16" fill="hold" grpId="0" nodeType="withEffect">
                                  <p:stCondLst>
                                    <p:cond delay="1500"/>
                                  </p:stCondLst>
                                  <p:childTnLst>
                                    <p:set>
                                      <p:cBhvr>
                                        <p:cTn id="52" dur="1" fill="hold">
                                          <p:stCondLst>
                                            <p:cond delay="0"/>
                                          </p:stCondLst>
                                        </p:cTn>
                                        <p:tgtEl>
                                          <p:spTgt spid="20"/>
                                        </p:tgtEl>
                                        <p:attrNameLst>
                                          <p:attrName>style.visibility</p:attrName>
                                        </p:attrNameLst>
                                      </p:cBhvr>
                                      <p:to>
                                        <p:strVal val="visible"/>
                                      </p:to>
                                    </p:set>
                                    <p:anim calcmode="lin" valueType="num">
                                      <p:cBhvr>
                                        <p:cTn id="53" dur="500" fill="hold"/>
                                        <p:tgtEl>
                                          <p:spTgt spid="20"/>
                                        </p:tgtEl>
                                        <p:attrNameLst>
                                          <p:attrName>ppt_w</p:attrName>
                                        </p:attrNameLst>
                                      </p:cBhvr>
                                      <p:tavLst>
                                        <p:tav tm="0">
                                          <p:val>
                                            <p:fltVal val="0"/>
                                          </p:val>
                                        </p:tav>
                                        <p:tav tm="100000">
                                          <p:val>
                                            <p:strVal val="#ppt_w"/>
                                          </p:val>
                                        </p:tav>
                                      </p:tavLst>
                                    </p:anim>
                                    <p:anim calcmode="lin" valueType="num">
                                      <p:cBhvr>
                                        <p:cTn id="54" dur="500" fill="hold"/>
                                        <p:tgtEl>
                                          <p:spTgt spid="20"/>
                                        </p:tgtEl>
                                        <p:attrNameLst>
                                          <p:attrName>ppt_h</p:attrName>
                                        </p:attrNameLst>
                                      </p:cBhvr>
                                      <p:tavLst>
                                        <p:tav tm="0">
                                          <p:val>
                                            <p:fltVal val="0"/>
                                          </p:val>
                                        </p:tav>
                                        <p:tav tm="100000">
                                          <p:val>
                                            <p:strVal val="#ppt_h"/>
                                          </p:val>
                                        </p:tav>
                                      </p:tavLst>
                                    </p:anim>
                                    <p:animEffect transition="in" filter="fade">
                                      <p:cBhvr>
                                        <p:cTn id="55" dur="500"/>
                                        <p:tgtEl>
                                          <p:spTgt spid="20"/>
                                        </p:tgtEl>
                                      </p:cBhvr>
                                    </p:animEffect>
                                  </p:childTnLst>
                                </p:cTn>
                              </p:par>
                              <p:par>
                                <p:cTn id="56" presetID="14" presetClass="entr" presetSubtype="10" fill="hold" grpId="0" nodeType="withEffect">
                                  <p:stCondLst>
                                    <p:cond delay="2000"/>
                                  </p:stCondLst>
                                  <p:childTnLst>
                                    <p:set>
                                      <p:cBhvr>
                                        <p:cTn id="57" dur="1" fill="hold">
                                          <p:stCondLst>
                                            <p:cond delay="0"/>
                                          </p:stCondLst>
                                        </p:cTn>
                                        <p:tgtEl>
                                          <p:spTgt spid="21"/>
                                        </p:tgtEl>
                                        <p:attrNameLst>
                                          <p:attrName>style.visibility</p:attrName>
                                        </p:attrNameLst>
                                      </p:cBhvr>
                                      <p:to>
                                        <p:strVal val="visible"/>
                                      </p:to>
                                    </p:set>
                                    <p:animEffect transition="in" filter="randombar(horizontal)">
                                      <p:cBhvr>
                                        <p:cTn id="58" dur="400"/>
                                        <p:tgtEl>
                                          <p:spTgt spid="21"/>
                                        </p:tgtEl>
                                      </p:cBhvr>
                                    </p:animEffect>
                                  </p:childTnLst>
                                </p:cTn>
                              </p:par>
                              <p:par>
                                <p:cTn id="59" presetID="14" presetClass="entr" presetSubtype="10" fill="hold" grpId="0" nodeType="withEffect">
                                  <p:stCondLst>
                                    <p:cond delay="2000"/>
                                  </p:stCondLst>
                                  <p:childTnLst>
                                    <p:set>
                                      <p:cBhvr>
                                        <p:cTn id="60" dur="1" fill="hold">
                                          <p:stCondLst>
                                            <p:cond delay="0"/>
                                          </p:stCondLst>
                                        </p:cTn>
                                        <p:tgtEl>
                                          <p:spTgt spid="22"/>
                                        </p:tgtEl>
                                        <p:attrNameLst>
                                          <p:attrName>style.visibility</p:attrName>
                                        </p:attrNameLst>
                                      </p:cBhvr>
                                      <p:to>
                                        <p:strVal val="visible"/>
                                      </p:to>
                                    </p:set>
                                    <p:animEffect transition="in" filter="randombar(horizontal)">
                                      <p:cBhvr>
                                        <p:cTn id="61" dur="400"/>
                                        <p:tgtEl>
                                          <p:spTgt spid="22"/>
                                        </p:tgtEl>
                                      </p:cBhvr>
                                    </p:animEffect>
                                  </p:childTnLst>
                                </p:cTn>
                              </p:par>
                            </p:childTnLst>
                          </p:cTn>
                        </p:par>
                        <p:par>
                          <p:cTn id="62" fill="hold">
                            <p:stCondLst>
                              <p:cond delay="1000"/>
                            </p:stCondLst>
                            <p:childTnLst>
                              <p:par>
                                <p:cTn id="63" presetID="22" presetClass="entr" presetSubtype="1" fill="hold" grpId="0" nodeType="after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wipe(up)">
                                      <p:cBhvr>
                                        <p:cTn id="65" dur="500"/>
                                        <p:tgtEl>
                                          <p:spTgt spid="13"/>
                                        </p:tgtEl>
                                      </p:cBhvr>
                                    </p:animEffect>
                                  </p:childTnLst>
                                </p:cTn>
                              </p:par>
                              <p:par>
                                <p:cTn id="66" presetID="14" presetClass="entr" presetSubtype="10" fill="hold" grpId="0" nodeType="withEffect">
                                  <p:stCondLst>
                                    <p:cond delay="500"/>
                                  </p:stCondLst>
                                  <p:childTnLst>
                                    <p:set>
                                      <p:cBhvr>
                                        <p:cTn id="67" dur="1" fill="hold">
                                          <p:stCondLst>
                                            <p:cond delay="0"/>
                                          </p:stCondLst>
                                        </p:cTn>
                                        <p:tgtEl>
                                          <p:spTgt spid="23"/>
                                        </p:tgtEl>
                                        <p:attrNameLst>
                                          <p:attrName>style.visibility</p:attrName>
                                        </p:attrNameLst>
                                      </p:cBhvr>
                                      <p:to>
                                        <p:strVal val="visible"/>
                                      </p:to>
                                    </p:set>
                                    <p:animEffect transition="in" filter="randombar(horizontal)">
                                      <p:cBhvr>
                                        <p:cTn id="68" dur="400"/>
                                        <p:tgtEl>
                                          <p:spTgt spid="23"/>
                                        </p:tgtEl>
                                      </p:cBhvr>
                                    </p:animEffect>
                                  </p:childTnLst>
                                </p:cTn>
                              </p:par>
                              <p:par>
                                <p:cTn id="69" presetID="14" presetClass="entr" presetSubtype="10" fill="hold" grpId="0" nodeType="withEffect">
                                  <p:stCondLst>
                                    <p:cond delay="500"/>
                                  </p:stCondLst>
                                  <p:childTnLst>
                                    <p:set>
                                      <p:cBhvr>
                                        <p:cTn id="70" dur="1" fill="hold">
                                          <p:stCondLst>
                                            <p:cond delay="0"/>
                                          </p:stCondLst>
                                        </p:cTn>
                                        <p:tgtEl>
                                          <p:spTgt spid="24"/>
                                        </p:tgtEl>
                                        <p:attrNameLst>
                                          <p:attrName>style.visibility</p:attrName>
                                        </p:attrNameLst>
                                      </p:cBhvr>
                                      <p:to>
                                        <p:strVal val="visible"/>
                                      </p:to>
                                    </p:set>
                                    <p:animEffect transition="in" filter="randombar(horizontal)">
                                      <p:cBhvr>
                                        <p:cTn id="71" dur="400"/>
                                        <p:tgtEl>
                                          <p:spTgt spid="24"/>
                                        </p:tgtEl>
                                      </p:cBhvr>
                                    </p:animEffect>
                                  </p:childTnLst>
                                </p:cTn>
                              </p:par>
                            </p:childTnLst>
                          </p:cTn>
                        </p:par>
                        <p:par>
                          <p:cTn id="72" fill="hold">
                            <p:stCondLst>
                              <p:cond delay="1500"/>
                            </p:stCondLst>
                            <p:childTnLst>
                              <p:par>
                                <p:cTn id="73" presetID="22" presetClass="entr" presetSubtype="8" fill="hold" grpId="0" nodeType="after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wipe(left)">
                                      <p:cBhvr>
                                        <p:cTn id="75" dur="500"/>
                                        <p:tgtEl>
                                          <p:spTgt spid="14"/>
                                        </p:tgtEl>
                                      </p:cBhvr>
                                    </p:animEffect>
                                  </p:childTnLst>
                                </p:cTn>
                              </p:par>
                              <p:par>
                                <p:cTn id="76" presetID="14" presetClass="entr" presetSubtype="10" fill="hold" grpId="0" nodeType="withEffect">
                                  <p:stCondLst>
                                    <p:cond delay="500"/>
                                  </p:stCondLst>
                                  <p:childTnLst>
                                    <p:set>
                                      <p:cBhvr>
                                        <p:cTn id="77" dur="1" fill="hold">
                                          <p:stCondLst>
                                            <p:cond delay="0"/>
                                          </p:stCondLst>
                                        </p:cTn>
                                        <p:tgtEl>
                                          <p:spTgt spid="25"/>
                                        </p:tgtEl>
                                        <p:attrNameLst>
                                          <p:attrName>style.visibility</p:attrName>
                                        </p:attrNameLst>
                                      </p:cBhvr>
                                      <p:to>
                                        <p:strVal val="visible"/>
                                      </p:to>
                                    </p:set>
                                    <p:animEffect transition="in" filter="randombar(horizontal)">
                                      <p:cBhvr>
                                        <p:cTn id="78" dur="400"/>
                                        <p:tgtEl>
                                          <p:spTgt spid="25"/>
                                        </p:tgtEl>
                                      </p:cBhvr>
                                    </p:animEffect>
                                  </p:childTnLst>
                                </p:cTn>
                              </p:par>
                              <p:par>
                                <p:cTn id="79" presetID="14" presetClass="entr" presetSubtype="10" fill="hold" grpId="0" nodeType="withEffect">
                                  <p:stCondLst>
                                    <p:cond delay="500"/>
                                  </p:stCondLst>
                                  <p:childTnLst>
                                    <p:set>
                                      <p:cBhvr>
                                        <p:cTn id="80" dur="1" fill="hold">
                                          <p:stCondLst>
                                            <p:cond delay="0"/>
                                          </p:stCondLst>
                                        </p:cTn>
                                        <p:tgtEl>
                                          <p:spTgt spid="26"/>
                                        </p:tgtEl>
                                        <p:attrNameLst>
                                          <p:attrName>style.visibility</p:attrName>
                                        </p:attrNameLst>
                                      </p:cBhvr>
                                      <p:to>
                                        <p:strVal val="visible"/>
                                      </p:to>
                                    </p:set>
                                    <p:animEffect transition="in" filter="randombar(horizontal)">
                                      <p:cBhvr>
                                        <p:cTn id="81" dur="4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3" grpId="0" animBg="1"/>
      <p:bldP spid="14" grpId="0" animBg="1"/>
      <p:bldP spid="15" grpId="0" animBg="1"/>
      <p:bldP spid="16" grpId="0"/>
      <p:bldP spid="17" grpId="0" animBg="1"/>
      <p:bldP spid="18" grpId="0"/>
      <p:bldP spid="19" grpId="0" animBg="1"/>
      <p:bldP spid="20" grpId="0"/>
      <p:bldP spid="21" grpId="0"/>
      <p:bldP spid="22" grpId="0"/>
      <p:bldP spid="23" grpId="0"/>
      <p:bldP spid="24" grpId="0"/>
      <p:bldP spid="25" grpId="0"/>
      <p:bldP spid="26"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8" name="椭圆 27"/>
          <p:cNvSpPr/>
          <p:nvPr/>
        </p:nvSpPr>
        <p:spPr>
          <a:xfrm>
            <a:off x="1620242" y="1553418"/>
            <a:ext cx="1080120" cy="1080120"/>
          </a:xfrm>
          <a:prstGeom prst="ellipse">
            <a:avLst/>
          </a:prstGeom>
          <a:solidFill>
            <a:srgbClr val="004A82"/>
          </a:solidFill>
          <a:ln w="1016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3060402" y="1553418"/>
            <a:ext cx="1080120" cy="1080120"/>
          </a:xfrm>
          <a:prstGeom prst="ellipse">
            <a:avLst/>
          </a:prstGeom>
          <a:solidFill>
            <a:srgbClr val="004A82"/>
          </a:solidFill>
          <a:ln w="1016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4572570" y="1553418"/>
            <a:ext cx="1080120" cy="1080120"/>
          </a:xfrm>
          <a:prstGeom prst="ellipse">
            <a:avLst/>
          </a:prstGeom>
          <a:solidFill>
            <a:srgbClr val="004A82"/>
          </a:solidFill>
          <a:ln w="1016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156746" y="1553418"/>
            <a:ext cx="1080120" cy="1080120"/>
          </a:xfrm>
          <a:prstGeom prst="ellipse">
            <a:avLst/>
          </a:prstGeom>
          <a:solidFill>
            <a:srgbClr val="004A82"/>
          </a:solidFill>
          <a:ln w="1016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875746" y="1600800"/>
            <a:ext cx="1760720" cy="991364"/>
          </a:xfrm>
          <a:prstGeom prst="rect">
            <a:avLst/>
          </a:prstGeom>
        </p:spPr>
        <p:txBody>
          <a:bodyPr wrap="square" lIns="67376" tIns="33688" rIns="67376" bIns="33688">
            <a:spAutoFit/>
          </a:bodyPr>
          <a:lstStyle/>
          <a:p>
            <a:pPr marL="0" lvl="1"/>
            <a:r>
              <a:rPr lang="en-US" altLang="zh-CN" sz="6000" b="1" dirty="0">
                <a:solidFill>
                  <a:schemeClr val="bg1"/>
                </a:solidFill>
                <a:latin typeface="微软雅黑" pitchFamily="34" charset="-122"/>
                <a:ea typeface="微软雅黑" pitchFamily="34" charset="-122"/>
              </a:rPr>
              <a:t>2</a:t>
            </a:r>
            <a:endParaRPr lang="zh-CN" altLang="en-US" sz="6000" b="1" dirty="0">
              <a:solidFill>
                <a:schemeClr val="bg1"/>
              </a:solidFill>
              <a:latin typeface="微软雅黑" pitchFamily="34" charset="-122"/>
              <a:ea typeface="微软雅黑" pitchFamily="34" charset="-122"/>
            </a:endParaRPr>
          </a:p>
        </p:txBody>
      </p:sp>
      <p:sp>
        <p:nvSpPr>
          <p:cNvPr id="38" name="矩形 37"/>
          <p:cNvSpPr/>
          <p:nvPr/>
        </p:nvSpPr>
        <p:spPr>
          <a:xfrm>
            <a:off x="3315906" y="1600800"/>
            <a:ext cx="1760720" cy="991364"/>
          </a:xfrm>
          <a:prstGeom prst="rect">
            <a:avLst/>
          </a:prstGeom>
        </p:spPr>
        <p:txBody>
          <a:bodyPr wrap="square" lIns="67376" tIns="33688" rIns="67376" bIns="33688">
            <a:spAutoFit/>
          </a:bodyPr>
          <a:lstStyle/>
          <a:p>
            <a:pPr marL="0" lvl="1"/>
            <a:r>
              <a:rPr lang="en-US" altLang="zh-CN" sz="6000" b="1" dirty="0">
                <a:solidFill>
                  <a:schemeClr val="bg1"/>
                </a:solidFill>
                <a:latin typeface="微软雅黑" pitchFamily="34" charset="-122"/>
                <a:ea typeface="微软雅黑" pitchFamily="34" charset="-122"/>
              </a:rPr>
              <a:t>0</a:t>
            </a:r>
            <a:endParaRPr lang="zh-CN" altLang="en-US" sz="6000" b="1" dirty="0">
              <a:solidFill>
                <a:schemeClr val="bg1"/>
              </a:solidFill>
              <a:latin typeface="微软雅黑" pitchFamily="34" charset="-122"/>
              <a:ea typeface="微软雅黑" pitchFamily="34" charset="-122"/>
            </a:endParaRPr>
          </a:p>
        </p:txBody>
      </p:sp>
      <p:sp>
        <p:nvSpPr>
          <p:cNvPr id="39" name="矩形 38"/>
          <p:cNvSpPr/>
          <p:nvPr/>
        </p:nvSpPr>
        <p:spPr>
          <a:xfrm>
            <a:off x="4828074" y="1600800"/>
            <a:ext cx="1760720" cy="991364"/>
          </a:xfrm>
          <a:prstGeom prst="rect">
            <a:avLst/>
          </a:prstGeom>
        </p:spPr>
        <p:txBody>
          <a:bodyPr wrap="square" lIns="67376" tIns="33688" rIns="67376" bIns="33688">
            <a:spAutoFit/>
          </a:bodyPr>
          <a:lstStyle/>
          <a:p>
            <a:pPr marL="0" lvl="1"/>
            <a:r>
              <a:rPr lang="en-US" altLang="zh-CN" sz="6000" b="1" dirty="0">
                <a:solidFill>
                  <a:schemeClr val="bg1"/>
                </a:solidFill>
                <a:latin typeface="微软雅黑" pitchFamily="34" charset="-122"/>
                <a:ea typeface="微软雅黑" pitchFamily="34" charset="-122"/>
              </a:rPr>
              <a:t>2</a:t>
            </a:r>
            <a:endParaRPr lang="zh-CN" altLang="en-US" sz="6000" b="1" dirty="0">
              <a:solidFill>
                <a:schemeClr val="bg1"/>
              </a:solidFill>
              <a:latin typeface="微软雅黑" pitchFamily="34" charset="-122"/>
              <a:ea typeface="微软雅黑" pitchFamily="34" charset="-122"/>
            </a:endParaRPr>
          </a:p>
        </p:txBody>
      </p:sp>
      <p:sp>
        <p:nvSpPr>
          <p:cNvPr id="40" name="矩形 39"/>
          <p:cNvSpPr/>
          <p:nvPr/>
        </p:nvSpPr>
        <p:spPr>
          <a:xfrm>
            <a:off x="6412250" y="1600800"/>
            <a:ext cx="1760720" cy="991364"/>
          </a:xfrm>
          <a:prstGeom prst="rect">
            <a:avLst/>
          </a:prstGeom>
        </p:spPr>
        <p:txBody>
          <a:bodyPr wrap="square" lIns="67376" tIns="33688" rIns="67376" bIns="33688">
            <a:spAutoFit/>
          </a:bodyPr>
          <a:lstStyle/>
          <a:p>
            <a:pPr marL="0" lvl="1"/>
            <a:r>
              <a:rPr lang="en-US" altLang="zh-CN" sz="6000" b="1" dirty="0">
                <a:solidFill>
                  <a:schemeClr val="bg1"/>
                </a:solidFill>
                <a:latin typeface="微软雅黑" pitchFamily="34" charset="-122"/>
                <a:ea typeface="微软雅黑" pitchFamily="34" charset="-122"/>
              </a:rPr>
              <a:t>4</a:t>
            </a:r>
            <a:endParaRPr lang="zh-CN" altLang="en-US" sz="6000" b="1" dirty="0">
              <a:solidFill>
                <a:schemeClr val="bg1"/>
              </a:solidFill>
              <a:latin typeface="微软雅黑" pitchFamily="34" charset="-122"/>
              <a:ea typeface="微软雅黑" pitchFamily="34" charset="-122"/>
            </a:endParaRPr>
          </a:p>
        </p:txBody>
      </p:sp>
      <p:sp>
        <p:nvSpPr>
          <p:cNvPr id="42" name="矩形 41"/>
          <p:cNvSpPr/>
          <p:nvPr/>
        </p:nvSpPr>
        <p:spPr>
          <a:xfrm>
            <a:off x="180082" y="2915852"/>
            <a:ext cx="8529472" cy="945197"/>
          </a:xfrm>
          <a:prstGeom prst="rect">
            <a:avLst/>
          </a:prstGeom>
        </p:spPr>
        <p:txBody>
          <a:bodyPr wrap="square" lIns="67376" tIns="33688" rIns="67376" bIns="33688">
            <a:spAutoFit/>
          </a:bodyPr>
          <a:lstStyle/>
          <a:p>
            <a:pPr marL="0" lvl="1" algn="ctr"/>
            <a:r>
              <a:rPr lang="zh-CN" altLang="en-US" sz="5700" dirty="0">
                <a:solidFill>
                  <a:srgbClr val="004A82"/>
                </a:solidFill>
                <a:latin typeface="微软雅黑" pitchFamily="34" charset="-122"/>
                <a:ea typeface="微软雅黑" pitchFamily="34" charset="-122"/>
              </a:rPr>
              <a:t>感谢您的观看</a:t>
            </a:r>
          </a:p>
        </p:txBody>
      </p:sp>
      <p:sp>
        <p:nvSpPr>
          <p:cNvPr id="44" name="矩形 43"/>
          <p:cNvSpPr/>
          <p:nvPr/>
        </p:nvSpPr>
        <p:spPr>
          <a:xfrm>
            <a:off x="2268314" y="4032324"/>
            <a:ext cx="4680520" cy="374650"/>
          </a:xfrm>
          <a:prstGeom prst="rect">
            <a:avLst/>
          </a:prstGeom>
        </p:spPr>
        <p:txBody>
          <a:bodyPr wrap="square" lIns="67376" tIns="33688" rIns="67376" bIns="33688">
            <a:spAutoFit/>
          </a:bodyPr>
          <a:lstStyle/>
          <a:p>
            <a:pPr marL="0" lvl="1" algn="ctr"/>
            <a:r>
              <a:rPr lang="zh-CN" altLang="en-US" sz="2000" dirty="0">
                <a:solidFill>
                  <a:srgbClr val="004A82"/>
                </a:solidFill>
                <a:latin typeface="微软雅黑" pitchFamily="34" charset="-122"/>
                <a:ea typeface="微软雅黑" pitchFamily="34" charset="-122"/>
              </a:rPr>
              <a:t>答辩人：</a:t>
            </a:r>
            <a:r>
              <a:rPr lang="zh-CN" altLang="en-US" sz="2000" dirty="0">
                <a:solidFill>
                  <a:srgbClr val="004A82"/>
                </a:solidFill>
                <a:latin typeface="微软雅黑" charset="0"/>
                <a:ea typeface="微软雅黑" charset="0"/>
              </a:rPr>
              <a:t>朱家顺</a:t>
            </a:r>
            <a:endParaRPr lang="zh-CN" altLang="en-US" sz="2000" dirty="0">
              <a:solidFill>
                <a:srgbClr val="004A82"/>
              </a:solidFill>
              <a:latin typeface="微软雅黑" pitchFamily="34" charset="-122"/>
              <a:ea typeface="微软雅黑" pitchFamily="34" charset="-122"/>
            </a:endParaRPr>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9184" y="578051"/>
            <a:ext cx="2526771" cy="68247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5994"/>
    </mc:Choice>
    <mc:Fallback xmlns="">
      <p:transition spd="slow" advTm="599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randombar(horizontal)">
                                      <p:cBhvr>
                                        <p:cTn id="7" dur="500"/>
                                        <p:tgtEl>
                                          <p:spTgt spid="37"/>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randombar(horizontal)">
                                      <p:cBhvr>
                                        <p:cTn id="11" dur="500"/>
                                        <p:tgtEl>
                                          <p:spTgt spid="38"/>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randombar(horizontal)">
                                      <p:cBhvr>
                                        <p:cTn id="15" dur="500"/>
                                        <p:tgtEl>
                                          <p:spTgt spid="39"/>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randombar(horizontal)">
                                      <p:cBhvr>
                                        <p:cTn id="19" dur="500"/>
                                        <p:tgtEl>
                                          <p:spTgt spid="40"/>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wipe(left)">
                                      <p:cBhvr>
                                        <p:cTn id="23" dur="500"/>
                                        <p:tgtEl>
                                          <p:spTgt spid="42"/>
                                        </p:tgtEl>
                                      </p:cBhvr>
                                    </p:animEffect>
                                  </p:childTnLst>
                                </p:cTn>
                              </p:par>
                            </p:childTnLst>
                          </p:cTn>
                        </p:par>
                        <p:par>
                          <p:cTn id="24" fill="hold">
                            <p:stCondLst>
                              <p:cond delay="2500"/>
                            </p:stCondLst>
                            <p:childTnLst>
                              <p:par>
                                <p:cTn id="25" presetID="42" presetClass="entr" presetSubtype="0" fill="hold" grpId="0" nodeType="after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1000"/>
                                        <p:tgtEl>
                                          <p:spTgt spid="44"/>
                                        </p:tgtEl>
                                      </p:cBhvr>
                                    </p:animEffect>
                                    <p:anim calcmode="lin" valueType="num">
                                      <p:cBhvr>
                                        <p:cTn id="28" dur="1000" fill="hold"/>
                                        <p:tgtEl>
                                          <p:spTgt spid="44"/>
                                        </p:tgtEl>
                                        <p:attrNameLst>
                                          <p:attrName>ppt_x</p:attrName>
                                        </p:attrNameLst>
                                      </p:cBhvr>
                                      <p:tavLst>
                                        <p:tav tm="0">
                                          <p:val>
                                            <p:strVal val="#ppt_x"/>
                                          </p:val>
                                        </p:tav>
                                        <p:tav tm="100000">
                                          <p:val>
                                            <p:strVal val="#ppt_x"/>
                                          </p:val>
                                        </p:tav>
                                      </p:tavLst>
                                    </p:anim>
                                    <p:anim calcmode="lin" valueType="num">
                                      <p:cBhvr>
                                        <p:cTn id="29"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42" grpId="0"/>
      <p:bldP spid="4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DC9661D-4F55-4675-A753-CC58AF153CFD}"/>
              </a:ext>
            </a:extLst>
          </p:cNvPr>
          <p:cNvPicPr>
            <a:picLocks noChangeAspect="1"/>
          </p:cNvPicPr>
          <p:nvPr/>
        </p:nvPicPr>
        <p:blipFill>
          <a:blip r:embed="rId3"/>
          <a:stretch>
            <a:fillRect/>
          </a:stretch>
        </p:blipFill>
        <p:spPr>
          <a:xfrm>
            <a:off x="630100" y="670610"/>
            <a:ext cx="7740924" cy="3699092"/>
          </a:xfrm>
          <a:prstGeom prst="rect">
            <a:avLst/>
          </a:prstGeom>
        </p:spPr>
      </p:pic>
      <p:sp>
        <p:nvSpPr>
          <p:cNvPr id="22" name="圆角矩形 38"/>
          <p:cNvSpPr/>
          <p:nvPr/>
        </p:nvSpPr>
        <p:spPr>
          <a:xfrm>
            <a:off x="3741047" y="-553449"/>
            <a:ext cx="1519029" cy="1106898"/>
          </a:xfrm>
          <a:prstGeom prst="roundRect">
            <a:avLst/>
          </a:prstGeom>
          <a:solidFill>
            <a:srgbClr val="004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37679" y="94623"/>
            <a:ext cx="1519028" cy="375811"/>
          </a:xfrm>
          <a:prstGeom prst="rect">
            <a:avLst/>
          </a:prstGeom>
        </p:spPr>
        <p:txBody>
          <a:bodyPr wrap="square" lIns="67376" tIns="33688" rIns="67376" bIns="33688">
            <a:spAutoFit/>
          </a:bodyPr>
          <a:lstStyle/>
          <a:p>
            <a:pPr marL="0" lvl="1" algn="ctr"/>
            <a:r>
              <a:rPr lang="zh-CN" altLang="en-US" sz="2000" dirty="0">
                <a:solidFill>
                  <a:schemeClr val="bg1"/>
                </a:solidFill>
                <a:latin typeface="微软雅黑" pitchFamily="34" charset="-122"/>
                <a:ea typeface="微软雅黑" pitchFamily="34" charset="-122"/>
              </a:rPr>
              <a:t>论文作者</a:t>
            </a:r>
          </a:p>
        </p:txBody>
      </p:sp>
    </p:spTree>
    <p:extLst>
      <p:ext uri="{BB962C8B-B14F-4D97-AF65-F5344CB8AC3E}">
        <p14:creationId xmlns:p14="http://schemas.microsoft.com/office/powerpoint/2010/main" val="2978344333"/>
      </p:ext>
    </p:extLst>
  </p:cSld>
  <p:clrMapOvr>
    <a:masterClrMapping/>
  </p:clrMapOvr>
  <mc:AlternateContent xmlns:mc="http://schemas.openxmlformats.org/markup-compatibility/2006" xmlns:p14="http://schemas.microsoft.com/office/powerpoint/2010/main">
    <mc:Choice Requires="p14">
      <p:transition spd="slow" p14:dur="2000" advTm="6201"/>
    </mc:Choice>
    <mc:Fallback xmlns="">
      <p:transition spd="slow" advTm="620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8" name="图片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23732" y="-124"/>
            <a:ext cx="9160798" cy="5040313"/>
          </a:xfrm>
          <a:prstGeom prst="rect">
            <a:avLst/>
          </a:prstGeom>
        </p:spPr>
      </p:pic>
      <p:sp>
        <p:nvSpPr>
          <p:cNvPr id="29" name="椭圆 28"/>
          <p:cNvSpPr/>
          <p:nvPr/>
        </p:nvSpPr>
        <p:spPr>
          <a:xfrm>
            <a:off x="428634" y="2472774"/>
            <a:ext cx="1080120" cy="1080120"/>
          </a:xfrm>
          <a:prstGeom prst="ellipse">
            <a:avLst/>
          </a:prstGeom>
          <a:solidFill>
            <a:srgbClr val="004A82"/>
          </a:solidFill>
          <a:ln w="1524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0" name="矩形 29"/>
          <p:cNvSpPr/>
          <p:nvPr/>
        </p:nvSpPr>
        <p:spPr>
          <a:xfrm>
            <a:off x="684138" y="2637696"/>
            <a:ext cx="1760720" cy="806698"/>
          </a:xfrm>
          <a:prstGeom prst="rect">
            <a:avLst/>
          </a:prstGeom>
        </p:spPr>
        <p:txBody>
          <a:bodyPr wrap="square" lIns="67376" tIns="33688" rIns="67376" bIns="33688">
            <a:spAutoFit/>
          </a:bodyPr>
          <a:lstStyle/>
          <a:p>
            <a:pPr marL="0" lvl="1"/>
            <a:r>
              <a:rPr lang="en-US" altLang="zh-CN" sz="4800" dirty="0">
                <a:solidFill>
                  <a:schemeClr val="bg1"/>
                </a:solidFill>
                <a:latin typeface="微软雅黑" pitchFamily="34" charset="-122"/>
                <a:ea typeface="微软雅黑" pitchFamily="34" charset="-122"/>
              </a:rPr>
              <a:t>1</a:t>
            </a:r>
            <a:endParaRPr lang="zh-CN" altLang="en-US" sz="4800" dirty="0">
              <a:solidFill>
                <a:schemeClr val="bg1"/>
              </a:solidFill>
              <a:latin typeface="微软雅黑" pitchFamily="34" charset="-122"/>
              <a:ea typeface="微软雅黑" pitchFamily="34" charset="-122"/>
            </a:endParaRPr>
          </a:p>
        </p:txBody>
      </p:sp>
      <p:sp>
        <p:nvSpPr>
          <p:cNvPr id="31" name="椭圆 30"/>
          <p:cNvSpPr/>
          <p:nvPr/>
        </p:nvSpPr>
        <p:spPr>
          <a:xfrm>
            <a:off x="1980282" y="2232124"/>
            <a:ext cx="1080120" cy="1080120"/>
          </a:xfrm>
          <a:prstGeom prst="ellipse">
            <a:avLst/>
          </a:prstGeom>
          <a:solidFill>
            <a:srgbClr val="004A82"/>
          </a:solidFill>
          <a:ln w="1524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2" name="矩形 31"/>
          <p:cNvSpPr/>
          <p:nvPr/>
        </p:nvSpPr>
        <p:spPr>
          <a:xfrm>
            <a:off x="2268314" y="2397046"/>
            <a:ext cx="1760720" cy="806698"/>
          </a:xfrm>
          <a:prstGeom prst="rect">
            <a:avLst/>
          </a:prstGeom>
        </p:spPr>
        <p:txBody>
          <a:bodyPr wrap="square" lIns="67376" tIns="33688" rIns="67376" bIns="33688">
            <a:spAutoFit/>
          </a:bodyPr>
          <a:lstStyle/>
          <a:p>
            <a:pPr marL="0" lvl="1"/>
            <a:r>
              <a:rPr lang="en-US" altLang="zh-CN" sz="4800" dirty="0">
                <a:solidFill>
                  <a:schemeClr val="bg1"/>
                </a:solidFill>
                <a:latin typeface="微软雅黑" pitchFamily="34" charset="-122"/>
                <a:ea typeface="微软雅黑" pitchFamily="34" charset="-122"/>
              </a:rPr>
              <a:t>2</a:t>
            </a:r>
            <a:endParaRPr lang="zh-CN" altLang="en-US" sz="4800" dirty="0">
              <a:solidFill>
                <a:schemeClr val="bg1"/>
              </a:solidFill>
              <a:latin typeface="微软雅黑" pitchFamily="34" charset="-122"/>
              <a:ea typeface="微软雅黑" pitchFamily="34" charset="-122"/>
            </a:endParaRPr>
          </a:p>
        </p:txBody>
      </p:sp>
      <p:sp>
        <p:nvSpPr>
          <p:cNvPr id="33" name="椭圆 32"/>
          <p:cNvSpPr/>
          <p:nvPr/>
        </p:nvSpPr>
        <p:spPr>
          <a:xfrm>
            <a:off x="3708474" y="2088108"/>
            <a:ext cx="1080120" cy="1080120"/>
          </a:xfrm>
          <a:prstGeom prst="ellipse">
            <a:avLst/>
          </a:prstGeom>
          <a:solidFill>
            <a:srgbClr val="004A82"/>
          </a:solidFill>
          <a:ln w="1524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4" name="矩形 33"/>
          <p:cNvSpPr/>
          <p:nvPr/>
        </p:nvSpPr>
        <p:spPr>
          <a:xfrm>
            <a:off x="3996506" y="2253030"/>
            <a:ext cx="1760720" cy="806698"/>
          </a:xfrm>
          <a:prstGeom prst="rect">
            <a:avLst/>
          </a:prstGeom>
        </p:spPr>
        <p:txBody>
          <a:bodyPr wrap="square" lIns="67376" tIns="33688" rIns="67376" bIns="33688">
            <a:spAutoFit/>
          </a:bodyPr>
          <a:lstStyle/>
          <a:p>
            <a:pPr marL="0" lvl="1"/>
            <a:r>
              <a:rPr lang="en-US" altLang="zh-CN" sz="4800" dirty="0">
                <a:solidFill>
                  <a:schemeClr val="bg1"/>
                </a:solidFill>
                <a:latin typeface="微软雅黑" pitchFamily="34" charset="-122"/>
                <a:ea typeface="微软雅黑" pitchFamily="34" charset="-122"/>
              </a:rPr>
              <a:t>3</a:t>
            </a:r>
            <a:endParaRPr lang="zh-CN" altLang="en-US" sz="4800" dirty="0">
              <a:solidFill>
                <a:schemeClr val="bg1"/>
              </a:solidFill>
              <a:latin typeface="微软雅黑" pitchFamily="34" charset="-122"/>
              <a:ea typeface="微软雅黑" pitchFamily="34" charset="-122"/>
            </a:endParaRPr>
          </a:p>
        </p:txBody>
      </p:sp>
      <p:sp>
        <p:nvSpPr>
          <p:cNvPr id="35" name="椭圆 34"/>
          <p:cNvSpPr/>
          <p:nvPr/>
        </p:nvSpPr>
        <p:spPr>
          <a:xfrm>
            <a:off x="5364658" y="2088108"/>
            <a:ext cx="1080120" cy="1080120"/>
          </a:xfrm>
          <a:prstGeom prst="ellipse">
            <a:avLst/>
          </a:prstGeom>
          <a:solidFill>
            <a:srgbClr val="004A82"/>
          </a:solidFill>
          <a:ln w="1524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6" name="矩形 35"/>
          <p:cNvSpPr/>
          <p:nvPr/>
        </p:nvSpPr>
        <p:spPr>
          <a:xfrm>
            <a:off x="5652690" y="2253030"/>
            <a:ext cx="1760720" cy="806698"/>
          </a:xfrm>
          <a:prstGeom prst="rect">
            <a:avLst/>
          </a:prstGeom>
        </p:spPr>
        <p:txBody>
          <a:bodyPr wrap="square" lIns="67376" tIns="33688" rIns="67376" bIns="33688">
            <a:spAutoFit/>
          </a:bodyPr>
          <a:lstStyle/>
          <a:p>
            <a:pPr marL="0" lvl="1"/>
            <a:r>
              <a:rPr lang="en-US" altLang="zh-CN" sz="4800" dirty="0">
                <a:solidFill>
                  <a:schemeClr val="bg1"/>
                </a:solidFill>
                <a:latin typeface="微软雅黑" pitchFamily="34" charset="-122"/>
                <a:ea typeface="微软雅黑" pitchFamily="34" charset="-122"/>
              </a:rPr>
              <a:t>4</a:t>
            </a:r>
            <a:endParaRPr lang="zh-CN" altLang="en-US" sz="4800" dirty="0">
              <a:solidFill>
                <a:schemeClr val="bg1"/>
              </a:solidFill>
              <a:latin typeface="微软雅黑" pitchFamily="34" charset="-122"/>
              <a:ea typeface="微软雅黑" pitchFamily="34" charset="-122"/>
            </a:endParaRPr>
          </a:p>
        </p:txBody>
      </p:sp>
      <p:sp>
        <p:nvSpPr>
          <p:cNvPr id="37" name="椭圆 36"/>
          <p:cNvSpPr/>
          <p:nvPr/>
        </p:nvSpPr>
        <p:spPr>
          <a:xfrm>
            <a:off x="7020842" y="2376140"/>
            <a:ext cx="1080120" cy="1080120"/>
          </a:xfrm>
          <a:prstGeom prst="ellipse">
            <a:avLst/>
          </a:prstGeom>
          <a:solidFill>
            <a:srgbClr val="004A82"/>
          </a:solidFill>
          <a:ln w="1524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8" name="矩形 37"/>
          <p:cNvSpPr/>
          <p:nvPr/>
        </p:nvSpPr>
        <p:spPr>
          <a:xfrm>
            <a:off x="7308874" y="2541062"/>
            <a:ext cx="1760720" cy="806698"/>
          </a:xfrm>
          <a:prstGeom prst="rect">
            <a:avLst/>
          </a:prstGeom>
        </p:spPr>
        <p:txBody>
          <a:bodyPr wrap="square" lIns="67376" tIns="33688" rIns="67376" bIns="33688">
            <a:spAutoFit/>
          </a:bodyPr>
          <a:lstStyle/>
          <a:p>
            <a:pPr marL="0" lvl="1"/>
            <a:r>
              <a:rPr lang="en-US" altLang="zh-CN" sz="4800" dirty="0">
                <a:solidFill>
                  <a:schemeClr val="bg1"/>
                </a:solidFill>
                <a:latin typeface="微软雅黑" pitchFamily="34" charset="-122"/>
                <a:ea typeface="微软雅黑" pitchFamily="34" charset="-122"/>
              </a:rPr>
              <a:t>5</a:t>
            </a:r>
            <a:endParaRPr lang="zh-CN" altLang="en-US" sz="4800" dirty="0">
              <a:solidFill>
                <a:schemeClr val="bg1"/>
              </a:solidFill>
              <a:latin typeface="微软雅黑" pitchFamily="34" charset="-122"/>
              <a:ea typeface="微软雅黑" pitchFamily="34" charset="-122"/>
            </a:endParaRPr>
          </a:p>
        </p:txBody>
      </p:sp>
      <p:sp>
        <p:nvSpPr>
          <p:cNvPr id="39" name="圆角矩形 38"/>
          <p:cNvSpPr/>
          <p:nvPr/>
        </p:nvSpPr>
        <p:spPr>
          <a:xfrm>
            <a:off x="3492450" y="-288156"/>
            <a:ext cx="1728192" cy="1106898"/>
          </a:xfrm>
          <a:prstGeom prst="roundRect">
            <a:avLst/>
          </a:prstGeom>
          <a:solidFill>
            <a:srgbClr val="004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a:off x="-1116062" y="503932"/>
            <a:ext cx="4248472" cy="0"/>
          </a:xfrm>
          <a:prstGeom prst="line">
            <a:avLst/>
          </a:prstGeom>
          <a:ln>
            <a:solidFill>
              <a:srgbClr val="004A82"/>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5580682" y="503932"/>
            <a:ext cx="4248472" cy="0"/>
          </a:xfrm>
          <a:prstGeom prst="line">
            <a:avLst/>
          </a:prstGeom>
          <a:ln>
            <a:solidFill>
              <a:srgbClr val="004A82"/>
            </a:solidFill>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3708474" y="28035"/>
            <a:ext cx="1760720" cy="745142"/>
          </a:xfrm>
          <a:prstGeom prst="rect">
            <a:avLst/>
          </a:prstGeom>
        </p:spPr>
        <p:txBody>
          <a:bodyPr wrap="square" lIns="67376" tIns="33688" rIns="67376" bIns="33688">
            <a:spAutoFit/>
          </a:bodyPr>
          <a:lstStyle/>
          <a:p>
            <a:pPr marL="0" lvl="1"/>
            <a:r>
              <a:rPr lang="zh-CN" altLang="en-US" sz="4400" dirty="0">
                <a:solidFill>
                  <a:schemeClr val="bg1"/>
                </a:solidFill>
                <a:latin typeface="微软雅黑" pitchFamily="34" charset="-122"/>
                <a:ea typeface="微软雅黑" pitchFamily="34" charset="-122"/>
              </a:rPr>
              <a:t>目录</a:t>
            </a:r>
          </a:p>
        </p:txBody>
      </p:sp>
      <p:sp>
        <p:nvSpPr>
          <p:cNvPr id="46" name="矩形 45"/>
          <p:cNvSpPr/>
          <p:nvPr/>
        </p:nvSpPr>
        <p:spPr>
          <a:xfrm>
            <a:off x="219562" y="3734330"/>
            <a:ext cx="1760720" cy="375811"/>
          </a:xfrm>
          <a:prstGeom prst="rect">
            <a:avLst/>
          </a:prstGeom>
        </p:spPr>
        <p:txBody>
          <a:bodyPr wrap="square" lIns="67376" tIns="33688" rIns="67376" bIns="33688">
            <a:spAutoFit/>
          </a:bodyPr>
          <a:lstStyle/>
          <a:p>
            <a:pPr marL="0" lvl="1"/>
            <a:r>
              <a:rPr lang="zh-CN" altLang="en-US" sz="2000" dirty="0">
                <a:solidFill>
                  <a:schemeClr val="bg1"/>
                </a:solidFill>
                <a:latin typeface="微软雅黑" pitchFamily="34" charset="-122"/>
                <a:ea typeface="微软雅黑" pitchFamily="34" charset="-122"/>
              </a:rPr>
              <a:t>背景与动机</a:t>
            </a:r>
          </a:p>
        </p:txBody>
      </p:sp>
      <p:sp>
        <p:nvSpPr>
          <p:cNvPr id="47" name="矩形 46"/>
          <p:cNvSpPr/>
          <p:nvPr/>
        </p:nvSpPr>
        <p:spPr>
          <a:xfrm>
            <a:off x="1748476" y="3438378"/>
            <a:ext cx="1351888" cy="683587"/>
          </a:xfrm>
          <a:prstGeom prst="rect">
            <a:avLst/>
          </a:prstGeom>
        </p:spPr>
        <p:txBody>
          <a:bodyPr wrap="square" lIns="67376" tIns="33688" rIns="67376" bIns="33688">
            <a:spAutoFit/>
          </a:bodyPr>
          <a:lstStyle/>
          <a:p>
            <a:pPr marL="0" lvl="1" algn="ctr"/>
            <a:r>
              <a:rPr lang="zh-CN" altLang="en-US" sz="2000" dirty="0">
                <a:solidFill>
                  <a:schemeClr val="bg1"/>
                </a:solidFill>
                <a:latin typeface="微软雅黑" pitchFamily="34" charset="-122"/>
                <a:ea typeface="微软雅黑" pitchFamily="34" charset="-122"/>
              </a:rPr>
              <a:t>研究问题与目标</a:t>
            </a:r>
          </a:p>
        </p:txBody>
      </p:sp>
      <p:sp>
        <p:nvSpPr>
          <p:cNvPr id="48" name="矩形 47"/>
          <p:cNvSpPr/>
          <p:nvPr/>
        </p:nvSpPr>
        <p:spPr>
          <a:xfrm>
            <a:off x="3528454" y="3333668"/>
            <a:ext cx="1440160" cy="683587"/>
          </a:xfrm>
          <a:prstGeom prst="rect">
            <a:avLst/>
          </a:prstGeom>
        </p:spPr>
        <p:txBody>
          <a:bodyPr wrap="square" lIns="67376" tIns="33688" rIns="67376" bIns="33688">
            <a:spAutoFit/>
          </a:bodyPr>
          <a:lstStyle/>
          <a:p>
            <a:pPr marL="0" lvl="1" algn="ctr"/>
            <a:r>
              <a:rPr lang="en-US" altLang="zh-CN" sz="2000" dirty="0">
                <a:solidFill>
                  <a:schemeClr val="bg1"/>
                </a:solidFill>
                <a:latin typeface="微软雅黑" pitchFamily="34" charset="-122"/>
                <a:ea typeface="微软雅黑" pitchFamily="34" charset="-122"/>
              </a:rPr>
              <a:t>DB-GPT      </a:t>
            </a:r>
            <a:r>
              <a:rPr lang="zh-CN" altLang="en-US" sz="2000" dirty="0">
                <a:solidFill>
                  <a:schemeClr val="bg1"/>
                </a:solidFill>
                <a:latin typeface="微软雅黑" pitchFamily="34" charset="-122"/>
                <a:ea typeface="微软雅黑" pitchFamily="34" charset="-122"/>
              </a:rPr>
              <a:t>设计与架构</a:t>
            </a:r>
          </a:p>
        </p:txBody>
      </p:sp>
      <p:sp>
        <p:nvSpPr>
          <p:cNvPr id="49" name="矩形 48"/>
          <p:cNvSpPr/>
          <p:nvPr/>
        </p:nvSpPr>
        <p:spPr>
          <a:xfrm>
            <a:off x="5029869" y="3392536"/>
            <a:ext cx="1760720" cy="683587"/>
          </a:xfrm>
          <a:prstGeom prst="rect">
            <a:avLst/>
          </a:prstGeom>
        </p:spPr>
        <p:txBody>
          <a:bodyPr wrap="square" lIns="67376" tIns="33688" rIns="67376" bIns="33688">
            <a:spAutoFit/>
          </a:bodyPr>
          <a:lstStyle/>
          <a:p>
            <a:pPr marL="0" lvl="1" algn="ctr"/>
            <a:r>
              <a:rPr lang="zh-CN" altLang="en-US" sz="2000" dirty="0">
                <a:solidFill>
                  <a:schemeClr val="bg1"/>
                </a:solidFill>
                <a:latin typeface="微软雅黑" pitchFamily="34" charset="-122"/>
                <a:ea typeface="微软雅黑" pitchFamily="34" charset="-122"/>
              </a:rPr>
              <a:t>技术方法与实现</a:t>
            </a:r>
          </a:p>
        </p:txBody>
      </p:sp>
      <p:sp>
        <p:nvSpPr>
          <p:cNvPr id="50" name="矩形 49"/>
          <p:cNvSpPr/>
          <p:nvPr/>
        </p:nvSpPr>
        <p:spPr>
          <a:xfrm>
            <a:off x="6859557" y="3618887"/>
            <a:ext cx="1402690" cy="683587"/>
          </a:xfrm>
          <a:prstGeom prst="rect">
            <a:avLst/>
          </a:prstGeom>
        </p:spPr>
        <p:txBody>
          <a:bodyPr wrap="square" lIns="67376" tIns="33688" rIns="67376" bIns="33688">
            <a:spAutoFit/>
          </a:bodyPr>
          <a:lstStyle/>
          <a:p>
            <a:pPr marL="0" lvl="1" algn="ctr"/>
            <a:r>
              <a:rPr lang="zh-CN" altLang="en-US" sz="2000" dirty="0">
                <a:solidFill>
                  <a:schemeClr val="bg1"/>
                </a:solidFill>
                <a:latin typeface="微软雅黑" pitchFamily="34" charset="-122"/>
                <a:ea typeface="微软雅黑" pitchFamily="34" charset="-122"/>
              </a:rPr>
              <a:t>创新与贡献</a:t>
            </a:r>
          </a:p>
        </p:txBody>
      </p:sp>
    </p:spTree>
  </p:cSld>
  <p:clrMapOvr>
    <a:masterClrMapping/>
  </p:clrMapOvr>
  <mc:AlternateContent xmlns:mc="http://schemas.openxmlformats.org/markup-compatibility/2006" xmlns:p14="http://schemas.microsoft.com/office/powerpoint/2010/main">
    <mc:Choice Requires="p14">
      <p:transition spd="slow" p14:dur="2000" advTm="11744"/>
    </mc:Choice>
    <mc:Fallback xmlns="">
      <p:transition spd="slow" advTm="1174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randombar(horizontal)">
                                      <p:cBhvr>
                                        <p:cTn id="15" dur="500"/>
                                        <p:tgtEl>
                                          <p:spTgt spid="3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1000"/>
                                        <p:tgtEl>
                                          <p:spTgt spid="30"/>
                                        </p:tgtEl>
                                      </p:cBhvr>
                                    </p:animEffect>
                                    <p:anim calcmode="lin" valueType="num">
                                      <p:cBhvr>
                                        <p:cTn id="24" dur="1000" fill="hold"/>
                                        <p:tgtEl>
                                          <p:spTgt spid="30"/>
                                        </p:tgtEl>
                                        <p:attrNameLst>
                                          <p:attrName>ppt_x</p:attrName>
                                        </p:attrNameLst>
                                      </p:cBhvr>
                                      <p:tavLst>
                                        <p:tav tm="0">
                                          <p:val>
                                            <p:strVal val="#ppt_x"/>
                                          </p:val>
                                        </p:tav>
                                        <p:tav tm="100000">
                                          <p:val>
                                            <p:strVal val="#ppt_x"/>
                                          </p:val>
                                        </p:tav>
                                      </p:tavLst>
                                    </p:anim>
                                    <p:anim calcmode="lin" valueType="num">
                                      <p:cBhvr>
                                        <p:cTn id="25" dur="1000" fill="hold"/>
                                        <p:tgtEl>
                                          <p:spTgt spid="30"/>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10" presetClass="entr" presetSubtype="0" fill="hold" grpId="0" nodeType="after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childTnLst>
                          </p:cTn>
                        </p:par>
                        <p:par>
                          <p:cTn id="30" fill="hold">
                            <p:stCondLst>
                              <p:cond delay="3500"/>
                            </p:stCondLst>
                            <p:childTnLst>
                              <p:par>
                                <p:cTn id="31" presetID="42" presetClass="entr" presetSubtype="0"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1000"/>
                                        <p:tgtEl>
                                          <p:spTgt spid="32"/>
                                        </p:tgtEl>
                                      </p:cBhvr>
                                    </p:animEffect>
                                    <p:anim calcmode="lin" valueType="num">
                                      <p:cBhvr>
                                        <p:cTn id="34" dur="1000" fill="hold"/>
                                        <p:tgtEl>
                                          <p:spTgt spid="32"/>
                                        </p:tgtEl>
                                        <p:attrNameLst>
                                          <p:attrName>ppt_x</p:attrName>
                                        </p:attrNameLst>
                                      </p:cBhvr>
                                      <p:tavLst>
                                        <p:tav tm="0">
                                          <p:val>
                                            <p:strVal val="#ppt_x"/>
                                          </p:val>
                                        </p:tav>
                                        <p:tav tm="100000">
                                          <p:val>
                                            <p:strVal val="#ppt_x"/>
                                          </p:val>
                                        </p:tav>
                                      </p:tavLst>
                                    </p:anim>
                                    <p:anim calcmode="lin" valueType="num">
                                      <p:cBhvr>
                                        <p:cTn id="35" dur="1000" fill="hold"/>
                                        <p:tgtEl>
                                          <p:spTgt spid="32"/>
                                        </p:tgtEl>
                                        <p:attrNameLst>
                                          <p:attrName>ppt_y</p:attrName>
                                        </p:attrNameLst>
                                      </p:cBhvr>
                                      <p:tavLst>
                                        <p:tav tm="0">
                                          <p:val>
                                            <p:strVal val="#ppt_y+.1"/>
                                          </p:val>
                                        </p:tav>
                                        <p:tav tm="100000">
                                          <p:val>
                                            <p:strVal val="#ppt_y"/>
                                          </p:val>
                                        </p:tav>
                                      </p:tavLst>
                                    </p:anim>
                                  </p:childTnLst>
                                </p:cTn>
                              </p:par>
                            </p:childTnLst>
                          </p:cTn>
                        </p:par>
                        <p:par>
                          <p:cTn id="36" fill="hold">
                            <p:stCondLst>
                              <p:cond delay="4500"/>
                            </p:stCondLst>
                            <p:childTnLst>
                              <p:par>
                                <p:cTn id="37" presetID="10" presetClass="entr" presetSubtype="0"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fade">
                                      <p:cBhvr>
                                        <p:cTn id="39" dur="500"/>
                                        <p:tgtEl>
                                          <p:spTgt spid="47"/>
                                        </p:tgtEl>
                                      </p:cBhvr>
                                    </p:animEffect>
                                  </p:childTnLst>
                                </p:cTn>
                              </p:par>
                            </p:childTnLst>
                          </p:cTn>
                        </p:par>
                        <p:par>
                          <p:cTn id="40" fill="hold">
                            <p:stCondLst>
                              <p:cond delay="5000"/>
                            </p:stCondLst>
                            <p:childTnLst>
                              <p:par>
                                <p:cTn id="41" presetID="42" presetClass="entr" presetSubtype="0"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1000"/>
                                        <p:tgtEl>
                                          <p:spTgt spid="34"/>
                                        </p:tgtEl>
                                      </p:cBhvr>
                                    </p:animEffect>
                                    <p:anim calcmode="lin" valueType="num">
                                      <p:cBhvr>
                                        <p:cTn id="44" dur="1000" fill="hold"/>
                                        <p:tgtEl>
                                          <p:spTgt spid="34"/>
                                        </p:tgtEl>
                                        <p:attrNameLst>
                                          <p:attrName>ppt_x</p:attrName>
                                        </p:attrNameLst>
                                      </p:cBhvr>
                                      <p:tavLst>
                                        <p:tav tm="0">
                                          <p:val>
                                            <p:strVal val="#ppt_x"/>
                                          </p:val>
                                        </p:tav>
                                        <p:tav tm="100000">
                                          <p:val>
                                            <p:strVal val="#ppt_x"/>
                                          </p:val>
                                        </p:tav>
                                      </p:tavLst>
                                    </p:anim>
                                    <p:anim calcmode="lin" valueType="num">
                                      <p:cBhvr>
                                        <p:cTn id="45" dur="1000" fill="hold"/>
                                        <p:tgtEl>
                                          <p:spTgt spid="34"/>
                                        </p:tgtEl>
                                        <p:attrNameLst>
                                          <p:attrName>ppt_y</p:attrName>
                                        </p:attrNameLst>
                                      </p:cBhvr>
                                      <p:tavLst>
                                        <p:tav tm="0">
                                          <p:val>
                                            <p:strVal val="#ppt_y+.1"/>
                                          </p:val>
                                        </p:tav>
                                        <p:tav tm="100000">
                                          <p:val>
                                            <p:strVal val="#ppt_y"/>
                                          </p:val>
                                        </p:tav>
                                      </p:tavLst>
                                    </p:anim>
                                  </p:childTnLst>
                                </p:cTn>
                              </p:par>
                            </p:childTnLst>
                          </p:cTn>
                        </p:par>
                        <p:par>
                          <p:cTn id="46" fill="hold">
                            <p:stCondLst>
                              <p:cond delay="6000"/>
                            </p:stCondLst>
                            <p:childTnLst>
                              <p:par>
                                <p:cTn id="47" presetID="10" presetClass="entr" presetSubtype="0" fill="hold" nodeType="afterEffect">
                                  <p:stCondLst>
                                    <p:cond delay="0"/>
                                  </p:stCondLst>
                                  <p:childTnLst>
                                    <p:set>
                                      <p:cBhvr>
                                        <p:cTn id="48" dur="1" fill="hold">
                                          <p:stCondLst>
                                            <p:cond delay="0"/>
                                          </p:stCondLst>
                                        </p:cTn>
                                        <p:tgtEl>
                                          <p:spTgt spid="48">
                                            <p:txEl>
                                              <p:pRg st="0" end="0"/>
                                            </p:txEl>
                                          </p:spTgt>
                                        </p:tgtEl>
                                        <p:attrNameLst>
                                          <p:attrName>style.visibility</p:attrName>
                                        </p:attrNameLst>
                                      </p:cBhvr>
                                      <p:to>
                                        <p:strVal val="visible"/>
                                      </p:to>
                                    </p:set>
                                    <p:animEffect transition="in" filter="fade">
                                      <p:cBhvr>
                                        <p:cTn id="49" dur="500"/>
                                        <p:tgtEl>
                                          <p:spTgt spid="48">
                                            <p:txEl>
                                              <p:pRg st="0" end="0"/>
                                            </p:txEl>
                                          </p:spTgt>
                                        </p:tgtEl>
                                      </p:cBhvr>
                                    </p:animEffect>
                                  </p:childTnLst>
                                </p:cTn>
                              </p:par>
                            </p:childTnLst>
                          </p:cTn>
                        </p:par>
                        <p:par>
                          <p:cTn id="50" fill="hold">
                            <p:stCondLst>
                              <p:cond delay="6500"/>
                            </p:stCondLst>
                            <p:childTnLst>
                              <p:par>
                                <p:cTn id="51" presetID="42" presetClass="entr" presetSubtype="0" fill="hold" grpId="0" nodeType="after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fade">
                                      <p:cBhvr>
                                        <p:cTn id="53" dur="1000"/>
                                        <p:tgtEl>
                                          <p:spTgt spid="36"/>
                                        </p:tgtEl>
                                      </p:cBhvr>
                                    </p:animEffect>
                                    <p:anim calcmode="lin" valueType="num">
                                      <p:cBhvr>
                                        <p:cTn id="54" dur="1000" fill="hold"/>
                                        <p:tgtEl>
                                          <p:spTgt spid="36"/>
                                        </p:tgtEl>
                                        <p:attrNameLst>
                                          <p:attrName>ppt_x</p:attrName>
                                        </p:attrNameLst>
                                      </p:cBhvr>
                                      <p:tavLst>
                                        <p:tav tm="0">
                                          <p:val>
                                            <p:strVal val="#ppt_x"/>
                                          </p:val>
                                        </p:tav>
                                        <p:tav tm="100000">
                                          <p:val>
                                            <p:strVal val="#ppt_x"/>
                                          </p:val>
                                        </p:tav>
                                      </p:tavLst>
                                    </p:anim>
                                    <p:anim calcmode="lin" valueType="num">
                                      <p:cBhvr>
                                        <p:cTn id="55" dur="1000" fill="hold"/>
                                        <p:tgtEl>
                                          <p:spTgt spid="36"/>
                                        </p:tgtEl>
                                        <p:attrNameLst>
                                          <p:attrName>ppt_y</p:attrName>
                                        </p:attrNameLst>
                                      </p:cBhvr>
                                      <p:tavLst>
                                        <p:tav tm="0">
                                          <p:val>
                                            <p:strVal val="#ppt_y+.1"/>
                                          </p:val>
                                        </p:tav>
                                        <p:tav tm="100000">
                                          <p:val>
                                            <p:strVal val="#ppt_y"/>
                                          </p:val>
                                        </p:tav>
                                      </p:tavLst>
                                    </p:anim>
                                  </p:childTnLst>
                                </p:cTn>
                              </p:par>
                            </p:childTnLst>
                          </p:cTn>
                        </p:par>
                        <p:par>
                          <p:cTn id="56" fill="hold">
                            <p:stCondLst>
                              <p:cond delay="7500"/>
                            </p:stCondLst>
                            <p:childTnLst>
                              <p:par>
                                <p:cTn id="57" presetID="10" presetClass="entr" presetSubtype="0" fill="hold" grpId="0" nodeType="after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childTnLst>
                          </p:cTn>
                        </p:par>
                        <p:par>
                          <p:cTn id="60" fill="hold">
                            <p:stCondLst>
                              <p:cond delay="8000"/>
                            </p:stCondLst>
                            <p:childTnLst>
                              <p:par>
                                <p:cTn id="61" presetID="42" presetClass="entr" presetSubtype="0" fill="hold" grpId="0" nodeType="after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1000"/>
                                        <p:tgtEl>
                                          <p:spTgt spid="38"/>
                                        </p:tgtEl>
                                      </p:cBhvr>
                                    </p:animEffect>
                                    <p:anim calcmode="lin" valueType="num">
                                      <p:cBhvr>
                                        <p:cTn id="64" dur="1000" fill="hold"/>
                                        <p:tgtEl>
                                          <p:spTgt spid="38"/>
                                        </p:tgtEl>
                                        <p:attrNameLst>
                                          <p:attrName>ppt_x</p:attrName>
                                        </p:attrNameLst>
                                      </p:cBhvr>
                                      <p:tavLst>
                                        <p:tav tm="0">
                                          <p:val>
                                            <p:strVal val="#ppt_x"/>
                                          </p:val>
                                        </p:tav>
                                        <p:tav tm="100000">
                                          <p:val>
                                            <p:strVal val="#ppt_x"/>
                                          </p:val>
                                        </p:tav>
                                      </p:tavLst>
                                    </p:anim>
                                    <p:anim calcmode="lin" valueType="num">
                                      <p:cBhvr>
                                        <p:cTn id="65" dur="1000" fill="hold"/>
                                        <p:tgtEl>
                                          <p:spTgt spid="38"/>
                                        </p:tgtEl>
                                        <p:attrNameLst>
                                          <p:attrName>ppt_y</p:attrName>
                                        </p:attrNameLst>
                                      </p:cBhvr>
                                      <p:tavLst>
                                        <p:tav tm="0">
                                          <p:val>
                                            <p:strVal val="#ppt_y+.1"/>
                                          </p:val>
                                        </p:tav>
                                        <p:tav tm="100000">
                                          <p:val>
                                            <p:strVal val="#ppt_y"/>
                                          </p:val>
                                        </p:tav>
                                      </p:tavLst>
                                    </p:anim>
                                  </p:childTnLst>
                                </p:cTn>
                              </p:par>
                            </p:childTnLst>
                          </p:cTn>
                        </p:par>
                        <p:par>
                          <p:cTn id="66" fill="hold">
                            <p:stCondLst>
                              <p:cond delay="9000"/>
                            </p:stCondLst>
                            <p:childTnLst>
                              <p:par>
                                <p:cTn id="67" presetID="10" presetClass="entr" presetSubtype="0" fill="hold" grpId="0" nodeType="after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fade">
                                      <p:cBhvr>
                                        <p:cTn id="6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P spid="34" grpId="0"/>
      <p:bldP spid="36" grpId="0"/>
      <p:bldP spid="38" grpId="0"/>
      <p:bldP spid="39" grpId="0" animBg="1"/>
      <p:bldP spid="43" grpId="0"/>
      <p:bldP spid="46" grpId="0"/>
      <p:bldP spid="47" grpId="0"/>
      <p:bldP spid="49" grpId="0"/>
      <p:bldP spid="5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8" name="图片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23732" y="-124"/>
            <a:ext cx="9160798" cy="5040313"/>
          </a:xfrm>
          <a:prstGeom prst="rect">
            <a:avLst/>
          </a:prstGeom>
        </p:spPr>
      </p:pic>
      <p:sp>
        <p:nvSpPr>
          <p:cNvPr id="29" name="椭圆 28"/>
          <p:cNvSpPr/>
          <p:nvPr/>
        </p:nvSpPr>
        <p:spPr>
          <a:xfrm>
            <a:off x="3813010" y="753681"/>
            <a:ext cx="1080120" cy="1080120"/>
          </a:xfrm>
          <a:prstGeom prst="ellipse">
            <a:avLst/>
          </a:prstGeom>
          <a:solidFill>
            <a:schemeClr val="bg1"/>
          </a:solidFill>
          <a:ln w="152400" cmpd="sng">
            <a:solidFill>
              <a:srgbClr val="004A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068514" y="801063"/>
            <a:ext cx="1760720" cy="991364"/>
          </a:xfrm>
          <a:prstGeom prst="rect">
            <a:avLst/>
          </a:prstGeom>
        </p:spPr>
        <p:txBody>
          <a:bodyPr wrap="square" lIns="67376" tIns="33688" rIns="67376" bIns="33688">
            <a:spAutoFit/>
          </a:bodyPr>
          <a:lstStyle/>
          <a:p>
            <a:pPr marL="0" lvl="1"/>
            <a:r>
              <a:rPr lang="en-US" altLang="zh-CN" sz="6000" dirty="0">
                <a:solidFill>
                  <a:srgbClr val="004A82"/>
                </a:solidFill>
                <a:latin typeface="微软雅黑" pitchFamily="34" charset="-122"/>
                <a:ea typeface="微软雅黑" pitchFamily="34" charset="-122"/>
              </a:rPr>
              <a:t>1</a:t>
            </a:r>
            <a:endParaRPr lang="zh-CN" altLang="en-US" sz="6000" dirty="0">
              <a:solidFill>
                <a:srgbClr val="004A82"/>
              </a:solidFill>
              <a:latin typeface="微软雅黑" pitchFamily="34" charset="-122"/>
              <a:ea typeface="微软雅黑" pitchFamily="34" charset="-122"/>
            </a:endParaRPr>
          </a:p>
        </p:txBody>
      </p:sp>
      <p:sp>
        <p:nvSpPr>
          <p:cNvPr id="46" name="矩形 45"/>
          <p:cNvSpPr/>
          <p:nvPr/>
        </p:nvSpPr>
        <p:spPr>
          <a:xfrm>
            <a:off x="3387914" y="2093243"/>
            <a:ext cx="2696824" cy="498921"/>
          </a:xfrm>
          <a:prstGeom prst="rect">
            <a:avLst/>
          </a:prstGeom>
        </p:spPr>
        <p:txBody>
          <a:bodyPr wrap="square" lIns="67376" tIns="33688" rIns="67376" bIns="33688">
            <a:spAutoFit/>
          </a:bodyPr>
          <a:lstStyle/>
          <a:p>
            <a:pPr marL="0" lvl="1"/>
            <a:r>
              <a:rPr lang="zh-CN" altLang="en-US" sz="2800" dirty="0">
                <a:solidFill>
                  <a:srgbClr val="004A82"/>
                </a:solidFill>
                <a:latin typeface="微软雅黑" pitchFamily="34" charset="-122"/>
                <a:ea typeface="微软雅黑" pitchFamily="34" charset="-122"/>
              </a:rPr>
              <a:t>背景与动机</a:t>
            </a:r>
          </a:p>
        </p:txBody>
      </p:sp>
    </p:spTree>
  </p:cSld>
  <p:clrMapOvr>
    <a:masterClrMapping/>
  </p:clrMapOvr>
  <mc:AlternateContent xmlns:mc="http://schemas.openxmlformats.org/markup-compatibility/2006" xmlns:p14="http://schemas.microsoft.com/office/powerpoint/2010/main">
    <mc:Choice Requires="p14">
      <p:transition spd="slow" p14:dur="2000" advTm="5337"/>
    </mc:Choice>
    <mc:Fallback xmlns="">
      <p:transition spd="slow" advTm="533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wipe(left)">
                                      <p:cBhvr>
                                        <p:cTn id="1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a:spLocks noChangeArrowheads="1"/>
          </p:cNvSpPr>
          <p:nvPr/>
        </p:nvSpPr>
        <p:spPr bwMode="auto">
          <a:xfrm>
            <a:off x="2736600" y="1113979"/>
            <a:ext cx="5483376" cy="551739"/>
          </a:xfrm>
          <a:prstGeom prst="rect">
            <a:avLst/>
          </a:prstGeom>
          <a:solidFill>
            <a:schemeClr val="bg1">
              <a:lumMod val="95000"/>
            </a:schemeClr>
          </a:solidFill>
          <a:ln w="9525">
            <a:noFill/>
            <a:bevel/>
          </a:ln>
          <a:effectLst>
            <a:outerShdw blurRad="50800" dist="38100" dir="5400000" algn="t" rotWithShape="0">
              <a:prstClr val="black">
                <a:alpha val="40000"/>
              </a:prstClr>
            </a:outerShdw>
          </a:effectLst>
        </p:spPr>
        <p:txBody>
          <a:bodyPr lIns="67364" tIns="33682" rIns="67364" bIns="33682"/>
          <a:lstStyle>
            <a:lvl1pPr eaLnBrk="0" hangingPunct="0">
              <a:spcBef>
                <a:spcPct val="20000"/>
              </a:spcBef>
              <a:buChar char="•"/>
              <a:defRPr sz="2000">
                <a:solidFill>
                  <a:schemeClr val="accent1"/>
                </a:solidFill>
                <a:latin typeface="Arial" panose="020B0604020202020204" pitchFamily="34" charset="0"/>
                <a:ea typeface="微软雅黑"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eaLnBrk="1" hangingPunct="1">
              <a:spcBef>
                <a:spcPct val="0"/>
              </a:spcBef>
              <a:buFontTx/>
              <a:buNone/>
            </a:pPr>
            <a:endParaRPr lang="zh-CN" altLang="en-US" sz="1300">
              <a:solidFill>
                <a:schemeClr val="tx1"/>
              </a:solidFill>
              <a:ea typeface="宋体" pitchFamily="2" charset="-122"/>
            </a:endParaRPr>
          </a:p>
        </p:txBody>
      </p:sp>
      <p:sp>
        <p:nvSpPr>
          <p:cNvPr id="3" name="右箭头 4"/>
          <p:cNvSpPr>
            <a:spLocks noChangeArrowheads="1"/>
          </p:cNvSpPr>
          <p:nvPr/>
        </p:nvSpPr>
        <p:spPr bwMode="auto">
          <a:xfrm>
            <a:off x="2683886" y="1220127"/>
            <a:ext cx="425223" cy="339443"/>
          </a:xfrm>
          <a:prstGeom prst="rightArrow">
            <a:avLst>
              <a:gd name="adj1" fmla="val 50000"/>
              <a:gd name="adj2" fmla="val 50001"/>
            </a:avLst>
          </a:prstGeom>
          <a:solidFill>
            <a:srgbClr val="004A82"/>
          </a:solidFill>
          <a:ln>
            <a:noFill/>
          </a:ln>
        </p:spPr>
        <p:txBody>
          <a:bodyPr lIns="67364" tIns="33682" rIns="67364" bIns="33682"/>
          <a:lstStyle>
            <a:lvl1pPr eaLnBrk="0" hangingPunct="0">
              <a:spcBef>
                <a:spcPct val="20000"/>
              </a:spcBef>
              <a:buChar char="•"/>
              <a:defRPr sz="2000">
                <a:solidFill>
                  <a:schemeClr val="accent1"/>
                </a:solidFill>
                <a:latin typeface="Arial" panose="020B0604020202020204" pitchFamily="34" charset="0"/>
                <a:ea typeface="微软雅黑"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eaLnBrk="1" hangingPunct="1">
              <a:spcBef>
                <a:spcPct val="0"/>
              </a:spcBef>
              <a:buFontTx/>
              <a:buNone/>
            </a:pPr>
            <a:endParaRPr lang="zh-CN" altLang="en-US" sz="1300">
              <a:solidFill>
                <a:schemeClr val="tx1"/>
              </a:solidFill>
              <a:ea typeface="宋体" pitchFamily="2" charset="-122"/>
            </a:endParaRPr>
          </a:p>
        </p:txBody>
      </p:sp>
      <p:sp>
        <p:nvSpPr>
          <p:cNvPr id="4" name="矩形 5"/>
          <p:cNvSpPr>
            <a:spLocks noChangeArrowheads="1"/>
          </p:cNvSpPr>
          <p:nvPr/>
        </p:nvSpPr>
        <p:spPr bwMode="auto">
          <a:xfrm>
            <a:off x="965427" y="1113979"/>
            <a:ext cx="1806316" cy="551739"/>
          </a:xfrm>
          <a:prstGeom prst="rect">
            <a:avLst/>
          </a:prstGeom>
          <a:solidFill>
            <a:srgbClr val="004A82"/>
          </a:solidFill>
          <a:ln w="9525">
            <a:noFill/>
            <a:bevel/>
          </a:ln>
          <a:effectLst>
            <a:outerShdw blurRad="50800" dist="38100" dir="10800000" algn="r" rotWithShape="0">
              <a:prstClr val="black">
                <a:alpha val="40000"/>
              </a:prstClr>
            </a:outerShdw>
          </a:effectLst>
        </p:spPr>
        <p:txBody>
          <a:bodyPr lIns="67364" tIns="33682" rIns="67364" bIns="33682"/>
          <a:lstStyle>
            <a:lvl1pPr eaLnBrk="0" hangingPunct="0">
              <a:spcBef>
                <a:spcPct val="20000"/>
              </a:spcBef>
              <a:buChar char="•"/>
              <a:defRPr sz="2000">
                <a:solidFill>
                  <a:schemeClr val="accent1"/>
                </a:solidFill>
                <a:latin typeface="Arial" panose="020B0604020202020204" pitchFamily="34" charset="0"/>
                <a:ea typeface="微软雅黑"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eaLnBrk="1" hangingPunct="1">
              <a:spcBef>
                <a:spcPct val="0"/>
              </a:spcBef>
              <a:buFontTx/>
              <a:buNone/>
            </a:pPr>
            <a:endParaRPr lang="zh-CN" altLang="en-US" sz="1300">
              <a:solidFill>
                <a:schemeClr val="tx1"/>
              </a:solidFill>
              <a:ea typeface="宋体" pitchFamily="2" charset="-122"/>
            </a:endParaRPr>
          </a:p>
        </p:txBody>
      </p:sp>
      <p:sp>
        <p:nvSpPr>
          <p:cNvPr id="5" name="矩形 6"/>
          <p:cNvSpPr>
            <a:spLocks noChangeArrowheads="1"/>
          </p:cNvSpPr>
          <p:nvPr/>
        </p:nvSpPr>
        <p:spPr bwMode="auto">
          <a:xfrm>
            <a:off x="2736600" y="1936338"/>
            <a:ext cx="5483376" cy="971789"/>
          </a:xfrm>
          <a:prstGeom prst="rect">
            <a:avLst/>
          </a:prstGeom>
          <a:solidFill>
            <a:schemeClr val="bg1">
              <a:lumMod val="95000"/>
            </a:schemeClr>
          </a:solidFill>
          <a:ln w="9525">
            <a:noFill/>
            <a:bevel/>
          </a:ln>
          <a:effectLst>
            <a:outerShdw blurRad="50800" dist="38100" dir="5400000" algn="t" rotWithShape="0">
              <a:prstClr val="black">
                <a:alpha val="40000"/>
              </a:prstClr>
            </a:outerShdw>
          </a:effectLst>
        </p:spPr>
        <p:txBody>
          <a:bodyPr lIns="67364" tIns="33682" rIns="67364" bIns="33682"/>
          <a:lstStyle>
            <a:lvl1pPr eaLnBrk="0" hangingPunct="0">
              <a:spcBef>
                <a:spcPct val="20000"/>
              </a:spcBef>
              <a:buChar char="•"/>
              <a:defRPr sz="2000">
                <a:solidFill>
                  <a:schemeClr val="accent1"/>
                </a:solidFill>
                <a:latin typeface="Arial" panose="020B0604020202020204" pitchFamily="34" charset="0"/>
                <a:ea typeface="微软雅黑"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eaLnBrk="1" hangingPunct="1">
              <a:spcBef>
                <a:spcPct val="0"/>
              </a:spcBef>
              <a:buFontTx/>
              <a:buNone/>
            </a:pPr>
            <a:endParaRPr lang="zh-CN" altLang="en-US" sz="1300">
              <a:solidFill>
                <a:schemeClr val="tx1"/>
              </a:solidFill>
              <a:ea typeface="宋体" pitchFamily="2" charset="-122"/>
            </a:endParaRPr>
          </a:p>
        </p:txBody>
      </p:sp>
      <p:sp>
        <p:nvSpPr>
          <p:cNvPr id="6" name="右箭头 7"/>
          <p:cNvSpPr>
            <a:spLocks noChangeArrowheads="1"/>
          </p:cNvSpPr>
          <p:nvPr/>
        </p:nvSpPr>
        <p:spPr bwMode="auto">
          <a:xfrm>
            <a:off x="2683886" y="2042487"/>
            <a:ext cx="425223" cy="597865"/>
          </a:xfrm>
          <a:prstGeom prst="rightArrow">
            <a:avLst>
              <a:gd name="adj1" fmla="val 50000"/>
              <a:gd name="adj2" fmla="val 50001"/>
            </a:avLst>
          </a:prstGeom>
          <a:solidFill>
            <a:srgbClr val="004A82"/>
          </a:solidFill>
          <a:ln>
            <a:noFill/>
          </a:ln>
        </p:spPr>
        <p:txBody>
          <a:bodyPr lIns="67364" tIns="33682" rIns="67364" bIns="33682"/>
          <a:lstStyle>
            <a:lvl1pPr eaLnBrk="0" hangingPunct="0">
              <a:spcBef>
                <a:spcPct val="20000"/>
              </a:spcBef>
              <a:buChar char="•"/>
              <a:defRPr sz="2000">
                <a:solidFill>
                  <a:schemeClr val="accent1"/>
                </a:solidFill>
                <a:latin typeface="Arial" panose="020B0604020202020204" pitchFamily="34" charset="0"/>
                <a:ea typeface="微软雅黑"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eaLnBrk="1" hangingPunct="1">
              <a:spcBef>
                <a:spcPct val="0"/>
              </a:spcBef>
              <a:buFontTx/>
              <a:buNone/>
            </a:pPr>
            <a:endParaRPr lang="zh-CN" altLang="en-US" sz="1300">
              <a:solidFill>
                <a:schemeClr val="tx1"/>
              </a:solidFill>
              <a:ea typeface="宋体" pitchFamily="2" charset="-122"/>
            </a:endParaRPr>
          </a:p>
        </p:txBody>
      </p:sp>
      <p:sp>
        <p:nvSpPr>
          <p:cNvPr id="7" name="矩形 8"/>
          <p:cNvSpPr>
            <a:spLocks noChangeArrowheads="1"/>
          </p:cNvSpPr>
          <p:nvPr/>
        </p:nvSpPr>
        <p:spPr bwMode="auto">
          <a:xfrm>
            <a:off x="965427" y="1936338"/>
            <a:ext cx="1806316" cy="971789"/>
          </a:xfrm>
          <a:prstGeom prst="rect">
            <a:avLst/>
          </a:prstGeom>
          <a:solidFill>
            <a:srgbClr val="004A82"/>
          </a:solidFill>
          <a:ln w="9525">
            <a:noFill/>
            <a:bevel/>
          </a:ln>
          <a:effectLst>
            <a:outerShdw blurRad="50800" dist="38100" dir="10800000" algn="r" rotWithShape="0">
              <a:prstClr val="black">
                <a:alpha val="40000"/>
              </a:prstClr>
            </a:outerShdw>
          </a:effectLst>
        </p:spPr>
        <p:txBody>
          <a:bodyPr lIns="67364" tIns="33682" rIns="67364" bIns="33682"/>
          <a:lstStyle>
            <a:lvl1pPr eaLnBrk="0" hangingPunct="0">
              <a:spcBef>
                <a:spcPct val="20000"/>
              </a:spcBef>
              <a:buChar char="•"/>
              <a:defRPr sz="2000">
                <a:solidFill>
                  <a:schemeClr val="accent1"/>
                </a:solidFill>
                <a:latin typeface="Arial" panose="020B0604020202020204" pitchFamily="34" charset="0"/>
                <a:ea typeface="微软雅黑"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eaLnBrk="1" hangingPunct="1">
              <a:spcBef>
                <a:spcPct val="0"/>
              </a:spcBef>
              <a:buFontTx/>
              <a:buNone/>
            </a:pPr>
            <a:endParaRPr lang="zh-CN" altLang="en-US" sz="1300">
              <a:solidFill>
                <a:schemeClr val="tx1"/>
              </a:solidFill>
              <a:ea typeface="宋体" pitchFamily="2" charset="-122"/>
            </a:endParaRPr>
          </a:p>
        </p:txBody>
      </p:sp>
      <p:sp>
        <p:nvSpPr>
          <p:cNvPr id="8" name="矩形 9"/>
          <p:cNvSpPr>
            <a:spLocks noChangeArrowheads="1"/>
          </p:cNvSpPr>
          <p:nvPr/>
        </p:nvSpPr>
        <p:spPr bwMode="auto">
          <a:xfrm>
            <a:off x="2736600" y="3168228"/>
            <a:ext cx="5483376" cy="1224136"/>
          </a:xfrm>
          <a:prstGeom prst="rect">
            <a:avLst/>
          </a:prstGeom>
          <a:solidFill>
            <a:schemeClr val="bg1">
              <a:lumMod val="95000"/>
            </a:schemeClr>
          </a:solidFill>
          <a:ln w="9525">
            <a:noFill/>
            <a:bevel/>
          </a:ln>
          <a:effectLst>
            <a:outerShdw blurRad="50800" dist="38100" dir="5400000" algn="t" rotWithShape="0">
              <a:prstClr val="black">
                <a:alpha val="40000"/>
              </a:prstClr>
            </a:outerShdw>
          </a:effectLst>
        </p:spPr>
        <p:txBody>
          <a:bodyPr lIns="67364" tIns="33682" rIns="67364" bIns="33682"/>
          <a:lstStyle>
            <a:lvl1pPr eaLnBrk="0" hangingPunct="0">
              <a:spcBef>
                <a:spcPct val="20000"/>
              </a:spcBef>
              <a:buChar char="•"/>
              <a:defRPr sz="2000">
                <a:solidFill>
                  <a:schemeClr val="accent1"/>
                </a:solidFill>
                <a:latin typeface="Arial" panose="020B0604020202020204" pitchFamily="34" charset="0"/>
                <a:ea typeface="微软雅黑"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eaLnBrk="1" hangingPunct="1">
              <a:spcBef>
                <a:spcPct val="0"/>
              </a:spcBef>
              <a:buFontTx/>
              <a:buNone/>
            </a:pPr>
            <a:endParaRPr lang="zh-CN" altLang="en-US" sz="1300">
              <a:solidFill>
                <a:schemeClr val="tx1"/>
              </a:solidFill>
              <a:ea typeface="宋体" pitchFamily="2" charset="-122"/>
            </a:endParaRPr>
          </a:p>
        </p:txBody>
      </p:sp>
      <p:sp>
        <p:nvSpPr>
          <p:cNvPr id="9" name="右箭头 10"/>
          <p:cNvSpPr>
            <a:spLocks noChangeArrowheads="1"/>
          </p:cNvSpPr>
          <p:nvPr/>
        </p:nvSpPr>
        <p:spPr bwMode="auto">
          <a:xfrm>
            <a:off x="2683886" y="3274376"/>
            <a:ext cx="425223" cy="753118"/>
          </a:xfrm>
          <a:prstGeom prst="rightArrow">
            <a:avLst>
              <a:gd name="adj1" fmla="val 50000"/>
              <a:gd name="adj2" fmla="val 50001"/>
            </a:avLst>
          </a:prstGeom>
          <a:solidFill>
            <a:srgbClr val="004A82"/>
          </a:solidFill>
          <a:ln>
            <a:noFill/>
          </a:ln>
        </p:spPr>
        <p:txBody>
          <a:bodyPr lIns="67364" tIns="33682" rIns="67364" bIns="33682"/>
          <a:lstStyle>
            <a:lvl1pPr eaLnBrk="0" hangingPunct="0">
              <a:spcBef>
                <a:spcPct val="20000"/>
              </a:spcBef>
              <a:buChar char="•"/>
              <a:defRPr sz="2000">
                <a:solidFill>
                  <a:schemeClr val="accent1"/>
                </a:solidFill>
                <a:latin typeface="Arial" panose="020B0604020202020204" pitchFamily="34" charset="0"/>
                <a:ea typeface="微软雅黑"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eaLnBrk="1" hangingPunct="1">
              <a:spcBef>
                <a:spcPct val="0"/>
              </a:spcBef>
              <a:buFontTx/>
              <a:buNone/>
            </a:pPr>
            <a:endParaRPr lang="zh-CN" altLang="en-US" sz="1300">
              <a:solidFill>
                <a:schemeClr val="tx1"/>
              </a:solidFill>
              <a:ea typeface="宋体" pitchFamily="2" charset="-122"/>
            </a:endParaRPr>
          </a:p>
        </p:txBody>
      </p:sp>
      <p:sp>
        <p:nvSpPr>
          <p:cNvPr id="10" name="矩形 11"/>
          <p:cNvSpPr>
            <a:spLocks noChangeArrowheads="1"/>
          </p:cNvSpPr>
          <p:nvPr/>
        </p:nvSpPr>
        <p:spPr bwMode="auto">
          <a:xfrm>
            <a:off x="965427" y="3168228"/>
            <a:ext cx="1806316" cy="1224136"/>
          </a:xfrm>
          <a:prstGeom prst="rect">
            <a:avLst/>
          </a:prstGeom>
          <a:solidFill>
            <a:srgbClr val="004A82"/>
          </a:solidFill>
          <a:ln w="9525">
            <a:noFill/>
            <a:bevel/>
          </a:ln>
          <a:effectLst>
            <a:outerShdw blurRad="50800" dist="38100" dir="10800000" algn="r" rotWithShape="0">
              <a:prstClr val="black">
                <a:alpha val="40000"/>
              </a:prstClr>
            </a:outerShdw>
          </a:effectLst>
        </p:spPr>
        <p:txBody>
          <a:bodyPr lIns="67364" tIns="33682" rIns="67364" bIns="33682"/>
          <a:lstStyle>
            <a:lvl1pPr eaLnBrk="0" hangingPunct="0">
              <a:spcBef>
                <a:spcPct val="20000"/>
              </a:spcBef>
              <a:buChar char="•"/>
              <a:defRPr sz="2000">
                <a:solidFill>
                  <a:schemeClr val="accent1"/>
                </a:solidFill>
                <a:latin typeface="Arial" panose="020B0604020202020204" pitchFamily="34" charset="0"/>
                <a:ea typeface="微软雅黑"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eaLnBrk="1" hangingPunct="1">
              <a:spcBef>
                <a:spcPct val="0"/>
              </a:spcBef>
              <a:buFontTx/>
              <a:buNone/>
            </a:pPr>
            <a:endParaRPr lang="zh-CN" altLang="en-US" sz="1300">
              <a:solidFill>
                <a:schemeClr val="tx1"/>
              </a:solidFill>
              <a:ea typeface="宋体" pitchFamily="2" charset="-122"/>
            </a:endParaRPr>
          </a:p>
        </p:txBody>
      </p:sp>
      <p:sp>
        <p:nvSpPr>
          <p:cNvPr id="14" name="TextBox 13"/>
          <p:cNvSpPr txBox="1">
            <a:spLocks noChangeArrowheads="1"/>
          </p:cNvSpPr>
          <p:nvPr/>
        </p:nvSpPr>
        <p:spPr bwMode="auto">
          <a:xfrm>
            <a:off x="1047058" y="1231792"/>
            <a:ext cx="1636827" cy="314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64" tIns="33682" rIns="67364" bIns="33682">
            <a:spAutoFit/>
          </a:bodyPr>
          <a:lstStyle>
            <a:lvl1pPr eaLnBrk="0" hangingPunct="0">
              <a:spcBef>
                <a:spcPct val="20000"/>
              </a:spcBef>
              <a:buChar char="•"/>
              <a:defRPr sz="2000">
                <a:solidFill>
                  <a:schemeClr val="accent1"/>
                </a:solidFill>
                <a:latin typeface="Arial" panose="020B0604020202020204" pitchFamily="34" charset="0"/>
                <a:ea typeface="微软雅黑"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algn="ctr" eaLnBrk="1" hangingPunct="1">
              <a:spcBef>
                <a:spcPct val="0"/>
              </a:spcBef>
              <a:buFontTx/>
              <a:buNone/>
            </a:pPr>
            <a:r>
              <a:rPr lang="zh-CN" altLang="en-US" sz="1600" b="1" dirty="0">
                <a:solidFill>
                  <a:schemeClr val="bg1"/>
                </a:solidFill>
                <a:latin typeface="微软雅黑" pitchFamily="34" charset="-122"/>
              </a:rPr>
              <a:t>数据库查询复杂</a:t>
            </a:r>
          </a:p>
        </p:txBody>
      </p:sp>
      <p:sp>
        <p:nvSpPr>
          <p:cNvPr id="15" name="TextBox 14"/>
          <p:cNvSpPr txBox="1">
            <a:spLocks noChangeArrowheads="1"/>
          </p:cNvSpPr>
          <p:nvPr/>
        </p:nvSpPr>
        <p:spPr bwMode="auto">
          <a:xfrm>
            <a:off x="3225078" y="1167636"/>
            <a:ext cx="4728988" cy="268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64" tIns="33682" rIns="67364" bIns="33682">
            <a:spAutoFit/>
          </a:bodyPr>
          <a:lstStyle>
            <a:lvl1pPr eaLnBrk="0" hangingPunct="0">
              <a:spcBef>
                <a:spcPct val="20000"/>
              </a:spcBef>
              <a:buChar char="•"/>
              <a:defRPr sz="2000">
                <a:solidFill>
                  <a:schemeClr val="accent1"/>
                </a:solidFill>
                <a:latin typeface="Arial" panose="020B0604020202020204" pitchFamily="34" charset="0"/>
                <a:ea typeface="微软雅黑"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eaLnBrk="1" hangingPunct="1">
              <a:spcBef>
                <a:spcPct val="0"/>
              </a:spcBef>
              <a:buFontTx/>
              <a:buNone/>
            </a:pPr>
            <a:r>
              <a:rPr lang="zh-CN" altLang="en-US" sz="1300" dirty="0">
                <a:latin typeface="微软雅黑" pitchFamily="34" charset="-122"/>
              </a:rPr>
              <a:t>数据库管理和查询的复杂性，尤其是非技术用户的难度。</a:t>
            </a:r>
          </a:p>
        </p:txBody>
      </p:sp>
      <p:sp>
        <p:nvSpPr>
          <p:cNvPr id="16" name="TextBox 15"/>
          <p:cNvSpPr txBox="1">
            <a:spLocks noChangeArrowheads="1"/>
          </p:cNvSpPr>
          <p:nvPr/>
        </p:nvSpPr>
        <p:spPr bwMode="auto">
          <a:xfrm>
            <a:off x="1047058" y="2277921"/>
            <a:ext cx="1636827" cy="314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64" tIns="33682" rIns="67364" bIns="33682">
            <a:spAutoFit/>
          </a:bodyPr>
          <a:lstStyle>
            <a:lvl1pPr eaLnBrk="0" hangingPunct="0">
              <a:spcBef>
                <a:spcPct val="20000"/>
              </a:spcBef>
              <a:buChar char="•"/>
              <a:defRPr sz="2000">
                <a:solidFill>
                  <a:schemeClr val="accent1"/>
                </a:solidFill>
                <a:latin typeface="Arial" panose="020B0604020202020204" pitchFamily="34" charset="0"/>
                <a:ea typeface="微软雅黑"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algn="ctr" eaLnBrk="1" hangingPunct="1">
              <a:spcBef>
                <a:spcPct val="0"/>
              </a:spcBef>
              <a:buFontTx/>
              <a:buNone/>
            </a:pPr>
            <a:r>
              <a:rPr lang="zh-CN" altLang="en-US" sz="1600" b="1" dirty="0">
                <a:solidFill>
                  <a:schemeClr val="bg1"/>
                </a:solidFill>
                <a:latin typeface="微软雅黑" pitchFamily="34" charset="-122"/>
              </a:rPr>
              <a:t>大语言模型理解</a:t>
            </a:r>
          </a:p>
        </p:txBody>
      </p:sp>
      <p:sp>
        <p:nvSpPr>
          <p:cNvPr id="17" name="TextBox 16"/>
          <p:cNvSpPr txBox="1">
            <a:spLocks noChangeArrowheads="1"/>
          </p:cNvSpPr>
          <p:nvPr/>
        </p:nvSpPr>
        <p:spPr bwMode="auto">
          <a:xfrm>
            <a:off x="3225078" y="1978332"/>
            <a:ext cx="4728988" cy="929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64" tIns="33682" rIns="67364" bIns="33682">
            <a:spAutoFit/>
          </a:bodyPr>
          <a:lstStyle>
            <a:lvl1pPr eaLnBrk="0" hangingPunct="0">
              <a:spcBef>
                <a:spcPct val="20000"/>
              </a:spcBef>
              <a:buChar char="•"/>
              <a:defRPr sz="2000">
                <a:solidFill>
                  <a:schemeClr val="accent1"/>
                </a:solidFill>
                <a:latin typeface="Arial" panose="020B0604020202020204" pitchFamily="34" charset="0"/>
                <a:ea typeface="微软雅黑"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eaLnBrk="1" hangingPunct="1">
              <a:spcBef>
                <a:spcPct val="0"/>
              </a:spcBef>
              <a:buFontTx/>
              <a:buNone/>
            </a:pPr>
            <a:r>
              <a:rPr lang="zh-CN" altLang="en-US" sz="1400" dirty="0"/>
              <a:t>大语言模型（如 </a:t>
            </a:r>
            <a:r>
              <a:rPr lang="en-US" altLang="zh-CN" sz="1400" dirty="0"/>
              <a:t>GPT </a:t>
            </a:r>
            <a:r>
              <a:rPr lang="zh-CN" altLang="en-US" sz="1400" dirty="0"/>
              <a:t>系列、</a:t>
            </a:r>
            <a:r>
              <a:rPr lang="en-US" altLang="zh-CN" sz="1400" dirty="0"/>
              <a:t>BERT </a:t>
            </a:r>
            <a:r>
              <a:rPr lang="zh-CN" altLang="en-US" sz="1400" dirty="0"/>
              <a:t>等）在自然语言处理方面表现优异，尤其在自然语言生成、语言理解、对话系统等任务中展现了强大的能力。这些模型能够“理解”复杂的自然语言请求，并将其转化为更具结构化的信息。</a:t>
            </a:r>
            <a:endParaRPr lang="zh-CN" altLang="en-US" sz="1300" dirty="0">
              <a:latin typeface="微软雅黑" pitchFamily="34" charset="-122"/>
            </a:endParaRPr>
          </a:p>
        </p:txBody>
      </p:sp>
      <p:sp>
        <p:nvSpPr>
          <p:cNvPr id="18" name="TextBox 17"/>
          <p:cNvSpPr txBox="1">
            <a:spLocks noChangeArrowheads="1"/>
          </p:cNvSpPr>
          <p:nvPr/>
        </p:nvSpPr>
        <p:spPr bwMode="auto">
          <a:xfrm>
            <a:off x="1250842" y="3572195"/>
            <a:ext cx="1233496" cy="31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64" tIns="33682" rIns="67364" bIns="33682">
            <a:spAutoFit/>
          </a:bodyPr>
          <a:lstStyle>
            <a:lvl1pPr eaLnBrk="0" hangingPunct="0">
              <a:spcBef>
                <a:spcPct val="20000"/>
              </a:spcBef>
              <a:buChar char="•"/>
              <a:defRPr sz="2000">
                <a:solidFill>
                  <a:schemeClr val="accent1"/>
                </a:solidFill>
                <a:latin typeface="Arial" panose="020B0604020202020204" pitchFamily="34" charset="0"/>
                <a:ea typeface="微软雅黑"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algn="ctr" eaLnBrk="1" hangingPunct="1">
              <a:spcBef>
                <a:spcPct val="0"/>
              </a:spcBef>
              <a:buFontTx/>
              <a:buNone/>
            </a:pPr>
            <a:r>
              <a:rPr lang="zh-CN" altLang="en-US" sz="1600" b="1" dirty="0">
                <a:solidFill>
                  <a:schemeClr val="bg1"/>
                </a:solidFill>
                <a:latin typeface="微软雅黑" pitchFamily="34" charset="-122"/>
              </a:rPr>
              <a:t>数据隐私</a:t>
            </a:r>
          </a:p>
        </p:txBody>
      </p:sp>
      <p:sp>
        <p:nvSpPr>
          <p:cNvPr id="19" name="TextBox 18"/>
          <p:cNvSpPr txBox="1">
            <a:spLocks noChangeArrowheads="1"/>
          </p:cNvSpPr>
          <p:nvPr/>
        </p:nvSpPr>
        <p:spPr bwMode="auto">
          <a:xfrm>
            <a:off x="3225078" y="3210220"/>
            <a:ext cx="4728988" cy="1145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64" tIns="33682" rIns="67364" bIns="33682">
            <a:spAutoFit/>
          </a:bodyPr>
          <a:lstStyle>
            <a:lvl1pPr eaLnBrk="0" hangingPunct="0">
              <a:spcBef>
                <a:spcPct val="20000"/>
              </a:spcBef>
              <a:buChar char="•"/>
              <a:defRPr sz="2000">
                <a:solidFill>
                  <a:schemeClr val="accent1"/>
                </a:solidFill>
                <a:latin typeface="Arial" panose="020B0604020202020204" pitchFamily="34" charset="0"/>
                <a:ea typeface="微软雅黑"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itchFamily="2" charset="-122"/>
              </a:defRPr>
            </a:lvl9pPr>
          </a:lstStyle>
          <a:p>
            <a:pPr eaLnBrk="1" hangingPunct="1">
              <a:spcBef>
                <a:spcPct val="0"/>
              </a:spcBef>
              <a:buFontTx/>
              <a:buNone/>
            </a:pPr>
            <a:r>
              <a:rPr lang="zh-CN" altLang="en-US" sz="1400" dirty="0"/>
              <a:t>为了确保数据的安全性，研究者们希望设计一种“私有化”的 </a:t>
            </a:r>
            <a:r>
              <a:rPr lang="en-US" altLang="zh-CN" sz="1400" dirty="0"/>
              <a:t>LLM</a:t>
            </a:r>
            <a:r>
              <a:rPr lang="zh-CN" altLang="en-US" sz="1400" dirty="0"/>
              <a:t>，即可以在数据保护的前提下，使用 </a:t>
            </a:r>
            <a:r>
              <a:rPr lang="en-US" altLang="zh-CN" sz="1400" dirty="0"/>
              <a:t>LLM </a:t>
            </a:r>
            <a:r>
              <a:rPr lang="zh-CN" altLang="en-US" sz="1400" dirty="0"/>
              <a:t>实现智能化数据库交互。在这种私有化设计中，模型可以在本地化的、受限的数据环境中进行训练或推理，避免敏感信息的外泄。</a:t>
            </a:r>
            <a:endParaRPr lang="zh-CN" altLang="en-US" sz="1300" dirty="0">
              <a:latin typeface="微软雅黑" pitchFamily="34" charset="-122"/>
            </a:endParaRPr>
          </a:p>
        </p:txBody>
      </p:sp>
      <p:sp>
        <p:nvSpPr>
          <p:cNvPr id="22" name="圆角矩形 38"/>
          <p:cNvSpPr/>
          <p:nvPr/>
        </p:nvSpPr>
        <p:spPr>
          <a:xfrm>
            <a:off x="3741047" y="-553449"/>
            <a:ext cx="1519029" cy="1106898"/>
          </a:xfrm>
          <a:prstGeom prst="roundRect">
            <a:avLst/>
          </a:prstGeom>
          <a:solidFill>
            <a:srgbClr val="004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780528" y="94623"/>
            <a:ext cx="2275052" cy="375811"/>
          </a:xfrm>
          <a:prstGeom prst="rect">
            <a:avLst/>
          </a:prstGeom>
        </p:spPr>
        <p:txBody>
          <a:bodyPr wrap="square" lIns="67376" tIns="33688" rIns="67376" bIns="33688">
            <a:spAutoFit/>
          </a:bodyPr>
          <a:lstStyle/>
          <a:p>
            <a:pPr marL="0" lvl="1"/>
            <a:r>
              <a:rPr lang="zh-CN" altLang="en-US" sz="2000" dirty="0">
                <a:solidFill>
                  <a:schemeClr val="bg1"/>
                </a:solidFill>
                <a:latin typeface="微软雅黑" pitchFamily="34" charset="-122"/>
                <a:ea typeface="微软雅黑" pitchFamily="34" charset="-122"/>
              </a:rPr>
              <a:t>背景和动机</a:t>
            </a:r>
          </a:p>
        </p:txBody>
      </p:sp>
    </p:spTree>
    <p:extLst>
      <p:ext uri="{BB962C8B-B14F-4D97-AF65-F5344CB8AC3E}">
        <p14:creationId xmlns:p14="http://schemas.microsoft.com/office/powerpoint/2010/main" val="2803669152"/>
      </p:ext>
    </p:extLst>
  </p:cSld>
  <p:clrMapOvr>
    <a:masterClrMapping/>
  </p:clrMapOvr>
  <mc:AlternateContent xmlns:mc="http://schemas.openxmlformats.org/markup-compatibility/2006" xmlns:p14="http://schemas.microsoft.com/office/powerpoint/2010/main">
    <mc:Choice Requires="p14">
      <p:transition spd="slow" p14:dur="2000" advTm="6201"/>
    </mc:Choice>
    <mc:Fallback xmlns="">
      <p:transition spd="slow" advTm="620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0-#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2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40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40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childTnLst>
                          </p:cTn>
                        </p:par>
                        <p:par>
                          <p:cTn id="29" fill="hold">
                            <p:stCondLst>
                              <p:cond delay="900"/>
                            </p:stCondLst>
                            <p:childTnLst>
                              <p:par>
                                <p:cTn id="30" presetID="31" presetClass="entr" presetSubtype="0"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anim calcmode="lin" valueType="num">
                                      <p:cBhvr>
                                        <p:cTn id="34" dur="500" fill="hold"/>
                                        <p:tgtEl>
                                          <p:spTgt spid="14"/>
                                        </p:tgtEl>
                                        <p:attrNameLst>
                                          <p:attrName>style.rotation</p:attrName>
                                        </p:attrNameLst>
                                      </p:cBhvr>
                                      <p:tavLst>
                                        <p:tav tm="0">
                                          <p:val>
                                            <p:fltVal val="90"/>
                                          </p:val>
                                        </p:tav>
                                        <p:tav tm="100000">
                                          <p:val>
                                            <p:fltVal val="0"/>
                                          </p:val>
                                        </p:tav>
                                      </p:tavLst>
                                    </p:anim>
                                    <p:animEffect transition="in" filter="fade">
                                      <p:cBhvr>
                                        <p:cTn id="35" dur="500"/>
                                        <p:tgtEl>
                                          <p:spTgt spid="14"/>
                                        </p:tgtEl>
                                      </p:cBhvr>
                                    </p:animEffect>
                                  </p:childTnLst>
                                </p:cTn>
                              </p:par>
                            </p:childTnLst>
                          </p:cTn>
                        </p:par>
                        <p:par>
                          <p:cTn id="36" fill="hold">
                            <p:stCondLst>
                              <p:cond delay="1400"/>
                            </p:stCondLst>
                            <p:childTnLst>
                              <p:par>
                                <p:cTn id="37" presetID="22" presetClass="entr" presetSubtype="8"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cTn>
                              </p:par>
                            </p:childTnLst>
                          </p:cTn>
                        </p:par>
                        <p:par>
                          <p:cTn id="43" fill="hold">
                            <p:stCondLst>
                              <p:cond delay="1900"/>
                            </p:stCondLst>
                            <p:childTnLst>
                              <p:par>
                                <p:cTn id="44" presetID="31"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p:cTn id="46" dur="500" fill="hold"/>
                                        <p:tgtEl>
                                          <p:spTgt spid="16"/>
                                        </p:tgtEl>
                                        <p:attrNameLst>
                                          <p:attrName>ppt_w</p:attrName>
                                        </p:attrNameLst>
                                      </p:cBhvr>
                                      <p:tavLst>
                                        <p:tav tm="0">
                                          <p:val>
                                            <p:fltVal val="0"/>
                                          </p:val>
                                        </p:tav>
                                        <p:tav tm="100000">
                                          <p:val>
                                            <p:strVal val="#ppt_w"/>
                                          </p:val>
                                        </p:tav>
                                      </p:tavLst>
                                    </p:anim>
                                    <p:anim calcmode="lin" valueType="num">
                                      <p:cBhvr>
                                        <p:cTn id="47" dur="500" fill="hold"/>
                                        <p:tgtEl>
                                          <p:spTgt spid="16"/>
                                        </p:tgtEl>
                                        <p:attrNameLst>
                                          <p:attrName>ppt_h</p:attrName>
                                        </p:attrNameLst>
                                      </p:cBhvr>
                                      <p:tavLst>
                                        <p:tav tm="0">
                                          <p:val>
                                            <p:fltVal val="0"/>
                                          </p:val>
                                        </p:tav>
                                        <p:tav tm="100000">
                                          <p:val>
                                            <p:strVal val="#ppt_h"/>
                                          </p:val>
                                        </p:tav>
                                      </p:tavLst>
                                    </p:anim>
                                    <p:anim calcmode="lin" valueType="num">
                                      <p:cBhvr>
                                        <p:cTn id="48" dur="500" fill="hold"/>
                                        <p:tgtEl>
                                          <p:spTgt spid="16"/>
                                        </p:tgtEl>
                                        <p:attrNameLst>
                                          <p:attrName>style.rotation</p:attrName>
                                        </p:attrNameLst>
                                      </p:cBhvr>
                                      <p:tavLst>
                                        <p:tav tm="0">
                                          <p:val>
                                            <p:fltVal val="90"/>
                                          </p:val>
                                        </p:tav>
                                        <p:tav tm="100000">
                                          <p:val>
                                            <p:fltVal val="0"/>
                                          </p:val>
                                        </p:tav>
                                      </p:tavLst>
                                    </p:anim>
                                    <p:animEffect transition="in" filter="fade">
                                      <p:cBhvr>
                                        <p:cTn id="49" dur="500"/>
                                        <p:tgtEl>
                                          <p:spTgt spid="16"/>
                                        </p:tgtEl>
                                      </p:cBhvr>
                                    </p:animEffect>
                                  </p:childTnLst>
                                </p:cTn>
                              </p:par>
                            </p:childTnLst>
                          </p:cTn>
                        </p:par>
                        <p:par>
                          <p:cTn id="50" fill="hold">
                            <p:stCondLst>
                              <p:cond delay="2400"/>
                            </p:stCondLst>
                            <p:childTnLst>
                              <p:par>
                                <p:cTn id="51" presetID="22" presetClass="entr" presetSubtype="8"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left)">
                                      <p:cBhvr>
                                        <p:cTn id="53" dur="500"/>
                                        <p:tgtEl>
                                          <p:spTgt spid="17"/>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wipe(left)">
                                      <p:cBhvr>
                                        <p:cTn id="56" dur="500"/>
                                        <p:tgtEl>
                                          <p:spTgt spid="5"/>
                                        </p:tgtEl>
                                      </p:cBhvr>
                                    </p:animEffect>
                                  </p:childTnLst>
                                </p:cTn>
                              </p:par>
                            </p:childTnLst>
                          </p:cTn>
                        </p:par>
                        <p:par>
                          <p:cTn id="57" fill="hold">
                            <p:stCondLst>
                              <p:cond delay="2900"/>
                            </p:stCondLst>
                            <p:childTnLst>
                              <p:par>
                                <p:cTn id="58" presetID="31" presetClass="entr" presetSubtype="0" fill="hold" grpId="0" nodeType="afterEffect">
                                  <p:stCondLst>
                                    <p:cond delay="0"/>
                                  </p:stCondLst>
                                  <p:childTnLst>
                                    <p:set>
                                      <p:cBhvr>
                                        <p:cTn id="59" dur="1" fill="hold">
                                          <p:stCondLst>
                                            <p:cond delay="0"/>
                                          </p:stCondLst>
                                        </p:cTn>
                                        <p:tgtEl>
                                          <p:spTgt spid="18"/>
                                        </p:tgtEl>
                                        <p:attrNameLst>
                                          <p:attrName>style.visibility</p:attrName>
                                        </p:attrNameLst>
                                      </p:cBhvr>
                                      <p:to>
                                        <p:strVal val="visible"/>
                                      </p:to>
                                    </p:set>
                                    <p:anim calcmode="lin" valueType="num">
                                      <p:cBhvr>
                                        <p:cTn id="60" dur="500" fill="hold"/>
                                        <p:tgtEl>
                                          <p:spTgt spid="18"/>
                                        </p:tgtEl>
                                        <p:attrNameLst>
                                          <p:attrName>ppt_w</p:attrName>
                                        </p:attrNameLst>
                                      </p:cBhvr>
                                      <p:tavLst>
                                        <p:tav tm="0">
                                          <p:val>
                                            <p:fltVal val="0"/>
                                          </p:val>
                                        </p:tav>
                                        <p:tav tm="100000">
                                          <p:val>
                                            <p:strVal val="#ppt_w"/>
                                          </p:val>
                                        </p:tav>
                                      </p:tavLst>
                                    </p:anim>
                                    <p:anim calcmode="lin" valueType="num">
                                      <p:cBhvr>
                                        <p:cTn id="61" dur="500" fill="hold"/>
                                        <p:tgtEl>
                                          <p:spTgt spid="18"/>
                                        </p:tgtEl>
                                        <p:attrNameLst>
                                          <p:attrName>ppt_h</p:attrName>
                                        </p:attrNameLst>
                                      </p:cBhvr>
                                      <p:tavLst>
                                        <p:tav tm="0">
                                          <p:val>
                                            <p:fltVal val="0"/>
                                          </p:val>
                                        </p:tav>
                                        <p:tav tm="100000">
                                          <p:val>
                                            <p:strVal val="#ppt_h"/>
                                          </p:val>
                                        </p:tav>
                                      </p:tavLst>
                                    </p:anim>
                                    <p:anim calcmode="lin" valueType="num">
                                      <p:cBhvr>
                                        <p:cTn id="62" dur="500" fill="hold"/>
                                        <p:tgtEl>
                                          <p:spTgt spid="18"/>
                                        </p:tgtEl>
                                        <p:attrNameLst>
                                          <p:attrName>style.rotation</p:attrName>
                                        </p:attrNameLst>
                                      </p:cBhvr>
                                      <p:tavLst>
                                        <p:tav tm="0">
                                          <p:val>
                                            <p:fltVal val="90"/>
                                          </p:val>
                                        </p:tav>
                                        <p:tav tm="100000">
                                          <p:val>
                                            <p:fltVal val="0"/>
                                          </p:val>
                                        </p:tav>
                                      </p:tavLst>
                                    </p:anim>
                                    <p:animEffect transition="in" filter="fade">
                                      <p:cBhvr>
                                        <p:cTn id="63" dur="500"/>
                                        <p:tgtEl>
                                          <p:spTgt spid="18"/>
                                        </p:tgtEl>
                                      </p:cBhvr>
                                    </p:animEffect>
                                  </p:childTnLst>
                                </p:cTn>
                              </p:par>
                            </p:childTnLst>
                          </p:cTn>
                        </p:par>
                        <p:par>
                          <p:cTn id="64" fill="hold">
                            <p:stCondLst>
                              <p:cond delay="3400"/>
                            </p:stCondLst>
                            <p:childTnLst>
                              <p:par>
                                <p:cTn id="65" presetID="22" presetClass="entr" presetSubtype="8"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left)">
                                      <p:cBhvr>
                                        <p:cTn id="67" dur="500"/>
                                        <p:tgtEl>
                                          <p:spTgt spid="19"/>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wipe(left)">
                                      <p:cBhvr>
                                        <p:cTn id="7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animBg="1" autoUpdateAnimBg="0"/>
      <p:bldP spid="4" grpId="0" animBg="1" autoUpdateAnimBg="0"/>
      <p:bldP spid="5" grpId="0" animBg="1" autoUpdateAnimBg="0"/>
      <p:bldP spid="6" grpId="0" animBg="1" autoUpdateAnimBg="0"/>
      <p:bldP spid="7" grpId="0" animBg="1" autoUpdateAnimBg="0"/>
      <p:bldP spid="8" grpId="0" animBg="1" autoUpdateAnimBg="0"/>
      <p:bldP spid="9" grpId="0" animBg="1" autoUpdateAnimBg="0"/>
      <p:bldP spid="10" grpId="0" animBg="1" autoUpdateAnimBg="0"/>
      <p:bldP spid="14" grpId="0" autoUpdateAnimBg="0"/>
      <p:bldP spid="15" grpId="0" autoUpdateAnimBg="0"/>
      <p:bldP spid="16" grpId="0" autoUpdateAnimBg="0"/>
      <p:bldP spid="17" grpId="0" autoUpdateAnimBg="0"/>
      <p:bldP spid="18" grpId="0" autoUpdateAnimBg="0"/>
      <p:bldP spid="1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8" name="图片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23732" y="-124"/>
            <a:ext cx="9160798" cy="5040313"/>
          </a:xfrm>
          <a:prstGeom prst="rect">
            <a:avLst/>
          </a:prstGeom>
        </p:spPr>
      </p:pic>
      <p:sp>
        <p:nvSpPr>
          <p:cNvPr id="29" name="椭圆 28"/>
          <p:cNvSpPr/>
          <p:nvPr/>
        </p:nvSpPr>
        <p:spPr>
          <a:xfrm>
            <a:off x="3813010" y="753681"/>
            <a:ext cx="1080120" cy="1080120"/>
          </a:xfrm>
          <a:prstGeom prst="ellipse">
            <a:avLst/>
          </a:prstGeom>
          <a:solidFill>
            <a:schemeClr val="bg1"/>
          </a:solidFill>
          <a:ln w="152400" cmpd="sng">
            <a:solidFill>
              <a:srgbClr val="004A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068514" y="801063"/>
            <a:ext cx="1760720" cy="991364"/>
          </a:xfrm>
          <a:prstGeom prst="rect">
            <a:avLst/>
          </a:prstGeom>
        </p:spPr>
        <p:txBody>
          <a:bodyPr wrap="square" lIns="67376" tIns="33688" rIns="67376" bIns="33688">
            <a:spAutoFit/>
          </a:bodyPr>
          <a:lstStyle/>
          <a:p>
            <a:pPr marL="0" lvl="1"/>
            <a:r>
              <a:rPr lang="en-US" altLang="zh-CN" sz="6000" dirty="0">
                <a:solidFill>
                  <a:srgbClr val="004A82"/>
                </a:solidFill>
                <a:latin typeface="微软雅黑" pitchFamily="34" charset="-122"/>
                <a:ea typeface="微软雅黑" pitchFamily="34" charset="-122"/>
              </a:rPr>
              <a:t>2</a:t>
            </a:r>
            <a:endParaRPr lang="zh-CN" altLang="en-US" sz="6000" dirty="0">
              <a:solidFill>
                <a:srgbClr val="004A82"/>
              </a:solidFill>
              <a:latin typeface="微软雅黑" pitchFamily="34" charset="-122"/>
              <a:ea typeface="微软雅黑" pitchFamily="34" charset="-122"/>
            </a:endParaRPr>
          </a:p>
        </p:txBody>
      </p:sp>
      <p:sp>
        <p:nvSpPr>
          <p:cNvPr id="46" name="矩形 45"/>
          <p:cNvSpPr/>
          <p:nvPr/>
        </p:nvSpPr>
        <p:spPr>
          <a:xfrm>
            <a:off x="2628354" y="2093243"/>
            <a:ext cx="3600400" cy="498921"/>
          </a:xfrm>
          <a:prstGeom prst="rect">
            <a:avLst/>
          </a:prstGeom>
        </p:spPr>
        <p:txBody>
          <a:bodyPr wrap="square" lIns="67376" tIns="33688" rIns="67376" bIns="33688">
            <a:spAutoFit/>
          </a:bodyPr>
          <a:lstStyle/>
          <a:p>
            <a:pPr marL="0" lvl="1" algn="ctr"/>
            <a:r>
              <a:rPr lang="zh-CN" altLang="en-US" sz="2800" dirty="0">
                <a:solidFill>
                  <a:srgbClr val="004A82"/>
                </a:solidFill>
                <a:latin typeface="微软雅黑" pitchFamily="34" charset="-122"/>
                <a:ea typeface="微软雅黑" pitchFamily="34" charset="-122"/>
              </a:rPr>
              <a:t>研究问题与目标</a:t>
            </a:r>
          </a:p>
        </p:txBody>
      </p:sp>
    </p:spTree>
  </p:cSld>
  <p:clrMapOvr>
    <a:masterClrMapping/>
  </p:clrMapOvr>
  <mc:AlternateContent xmlns:mc="http://schemas.openxmlformats.org/markup-compatibility/2006" xmlns:p14="http://schemas.microsoft.com/office/powerpoint/2010/main">
    <mc:Choice Requires="p14">
      <p:transition spd="slow" p14:dur="2000" advTm="4375"/>
    </mc:Choice>
    <mc:Fallback xmlns="">
      <p:transition spd="slow" advTm="437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wipe(left)">
                                      <p:cBhvr>
                                        <p:cTn id="1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六边形 1"/>
          <p:cNvSpPr/>
          <p:nvPr/>
        </p:nvSpPr>
        <p:spPr>
          <a:xfrm>
            <a:off x="611561" y="1258923"/>
            <a:ext cx="1944216" cy="1478181"/>
          </a:xfrm>
          <a:prstGeom prst="hexagon">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a:off x="2497378" y="2140627"/>
            <a:ext cx="784531" cy="596477"/>
          </a:xfrm>
          <a:prstGeom prst="hexagon">
            <a:avLst/>
          </a:prstGeom>
          <a:solidFill>
            <a:srgbClr val="004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2623389" y="2285120"/>
            <a:ext cx="444352" cy="400110"/>
          </a:xfrm>
          <a:prstGeom prst="rect">
            <a:avLst/>
          </a:prstGeom>
          <a:noFill/>
        </p:spPr>
        <p:txBody>
          <a:bodyPr wrap="none" rtlCol="0">
            <a:spAutoFit/>
          </a:bodyPr>
          <a:lstStyle/>
          <a:p>
            <a:r>
              <a:rPr lang="en-US" altLang="zh-CN" sz="2000" b="1" dirty="0">
                <a:solidFill>
                  <a:schemeClr val="bg1"/>
                </a:solidFill>
                <a:latin typeface="方正正大黑简体" panose="02000000000000000000" pitchFamily="2" charset="-122"/>
                <a:ea typeface="方正正大黑简体" panose="02000000000000000000" pitchFamily="2" charset="-122"/>
              </a:rPr>
              <a:t>01</a:t>
            </a:r>
            <a:endParaRPr lang="zh-CN" altLang="en-US" sz="2000" b="1" dirty="0">
              <a:solidFill>
                <a:schemeClr val="bg1"/>
              </a:solidFill>
              <a:latin typeface="方正正大黑简体" panose="02000000000000000000" pitchFamily="2" charset="-122"/>
              <a:ea typeface="方正正大黑简体" panose="02000000000000000000" pitchFamily="2" charset="-122"/>
            </a:endParaRPr>
          </a:p>
        </p:txBody>
      </p:sp>
      <p:sp>
        <p:nvSpPr>
          <p:cNvPr id="5" name="矩形 4"/>
          <p:cNvSpPr/>
          <p:nvPr/>
        </p:nvSpPr>
        <p:spPr>
          <a:xfrm flipH="1">
            <a:off x="3544220" y="1577291"/>
            <a:ext cx="4844205" cy="922468"/>
          </a:xfrm>
          <a:prstGeom prst="rect">
            <a:avLst/>
          </a:prstGeom>
          <a:effectLst/>
        </p:spPr>
        <p:txBody>
          <a:bodyPr wrap="square" lIns="121893" tIns="60946" rIns="121893" bIns="60946">
            <a:spAutoFit/>
          </a:bodyPr>
          <a:lstStyle/>
          <a:p>
            <a:pPr>
              <a:lnSpc>
                <a:spcPct val="150000"/>
              </a:lnSpc>
            </a:pPr>
            <a:r>
              <a:rPr lang="en-US" altLang="zh-CN" sz="1200" dirty="0">
                <a:solidFill>
                  <a:schemeClr val="tx1">
                    <a:lumMod val="75000"/>
                    <a:lumOff val="25000"/>
                  </a:schemeClr>
                </a:solidFill>
              </a:rPr>
              <a:t> DB-GPT</a:t>
            </a:r>
            <a:r>
              <a:rPr lang="zh-CN" altLang="en-US" sz="1200" dirty="0">
                <a:solidFill>
                  <a:schemeClr val="tx1">
                    <a:lumMod val="75000"/>
                    <a:lumOff val="25000"/>
                  </a:schemeClr>
                </a:solidFill>
              </a:rPr>
              <a:t>是一个开源的</a:t>
            </a:r>
            <a:r>
              <a:rPr lang="en-US" altLang="zh-CN" sz="1200" dirty="0">
                <a:solidFill>
                  <a:schemeClr val="tx1">
                    <a:lumMod val="75000"/>
                    <a:lumOff val="25000"/>
                  </a:schemeClr>
                </a:solidFill>
              </a:rPr>
              <a:t>AI</a:t>
            </a:r>
            <a:r>
              <a:rPr lang="zh-CN" altLang="en-US" sz="1200" dirty="0">
                <a:solidFill>
                  <a:schemeClr val="tx1">
                    <a:lumMod val="75000"/>
                    <a:lumOff val="25000"/>
                  </a:schemeClr>
                </a:solidFill>
              </a:rPr>
              <a:t>原生数据应用开发框架</a:t>
            </a:r>
            <a:r>
              <a:rPr lang="en-US" altLang="zh-CN" sz="1200" dirty="0">
                <a:solidFill>
                  <a:schemeClr val="tx1">
                    <a:lumMod val="75000"/>
                    <a:lumOff val="25000"/>
                  </a:schemeClr>
                </a:solidFill>
              </a:rPr>
              <a:t>(AI Native Data App Development framework with AWEL(Agentic Workflow Expression Language) and Agents)</a:t>
            </a:r>
            <a:r>
              <a:rPr lang="zh-CN" altLang="en-US" sz="1200" dirty="0">
                <a:solidFill>
                  <a:schemeClr val="tx1">
                    <a:lumMod val="75000"/>
                    <a:lumOff val="25000"/>
                  </a:schemeClr>
                </a:solidFill>
              </a:rPr>
              <a:t>。</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6" name="矩形 5"/>
          <p:cNvSpPr/>
          <p:nvPr/>
        </p:nvSpPr>
        <p:spPr>
          <a:xfrm>
            <a:off x="3554585" y="1250016"/>
            <a:ext cx="2338167" cy="328267"/>
          </a:xfrm>
          <a:prstGeom prst="rect">
            <a:avLst/>
          </a:prstGeom>
        </p:spPr>
        <p:txBody>
          <a:bodyPr wrap="square" lIns="121893" tIns="60946" rIns="121893" bIns="60946">
            <a:spAutoFit/>
          </a:bodyPr>
          <a:lstStyle/>
          <a:p>
            <a:pPr algn="just" defTabSz="1219200" fontAlgn="base">
              <a:lnSpc>
                <a:spcPts val="1600"/>
              </a:lnSpc>
              <a:spcBef>
                <a:spcPct val="0"/>
              </a:spcBef>
              <a:spcAft>
                <a:spcPct val="0"/>
              </a:spcAft>
            </a:pPr>
            <a:r>
              <a:rPr lang="en-US" altLang="zh-CN" sz="1600" b="1" dirty="0">
                <a:solidFill>
                  <a:schemeClr val="tx1">
                    <a:lumMod val="75000"/>
                    <a:lumOff val="25000"/>
                  </a:schemeClr>
                </a:solidFill>
                <a:latin typeface="微软雅黑" pitchFamily="34" charset="-122"/>
                <a:ea typeface="微软雅黑" pitchFamily="34" charset="-122"/>
              </a:rPr>
              <a:t>DB-GPT</a:t>
            </a:r>
            <a:r>
              <a:rPr lang="zh-CN" altLang="en-US" sz="1600" b="1" dirty="0">
                <a:solidFill>
                  <a:schemeClr val="tx1">
                    <a:lumMod val="75000"/>
                    <a:lumOff val="25000"/>
                  </a:schemeClr>
                </a:solidFill>
                <a:latin typeface="微软雅黑" pitchFamily="34" charset="-122"/>
                <a:ea typeface="微软雅黑" pitchFamily="34" charset="-122"/>
              </a:rPr>
              <a:t>是什么</a:t>
            </a:r>
            <a:endParaRPr lang="en-US" altLang="zh-CN" sz="1600" b="1" dirty="0">
              <a:solidFill>
                <a:schemeClr val="tx1">
                  <a:lumMod val="75000"/>
                  <a:lumOff val="25000"/>
                </a:schemeClr>
              </a:solidFill>
              <a:latin typeface="微软雅黑" pitchFamily="34" charset="-122"/>
              <a:ea typeface="微软雅黑" pitchFamily="34" charset="-122"/>
            </a:endParaRPr>
          </a:p>
        </p:txBody>
      </p:sp>
      <p:sp>
        <p:nvSpPr>
          <p:cNvPr id="7" name="六边形 6"/>
          <p:cNvSpPr/>
          <p:nvPr/>
        </p:nvSpPr>
        <p:spPr>
          <a:xfrm>
            <a:off x="6401959" y="2874005"/>
            <a:ext cx="1944216" cy="1478181"/>
          </a:xfrm>
          <a:prstGeom prst="hexagon">
            <a:avLst/>
          </a:prstGeom>
          <a:blipFill dpi="0" rotWithShape="1">
            <a:blip r:embed="rId4" cstate="print">
              <a:extLst>
                <a:ext uri="{28A0092B-C50C-407E-A947-70E740481C1C}">
                  <a14:useLocalDpi xmlns:a14="http://schemas.microsoft.com/office/drawing/2010/main" val="0"/>
                </a:ext>
              </a:extLst>
            </a:blip>
            <a:srcRect/>
            <a:stretch>
              <a:fillRect/>
            </a:stretch>
          </a:blip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六边形 7"/>
          <p:cNvSpPr/>
          <p:nvPr/>
        </p:nvSpPr>
        <p:spPr>
          <a:xfrm>
            <a:off x="5617429" y="3791811"/>
            <a:ext cx="784531" cy="596477"/>
          </a:xfrm>
          <a:prstGeom prst="hexagon">
            <a:avLst/>
          </a:prstGeom>
          <a:solidFill>
            <a:srgbClr val="004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5743440" y="3936304"/>
            <a:ext cx="444352" cy="400110"/>
          </a:xfrm>
          <a:prstGeom prst="rect">
            <a:avLst/>
          </a:prstGeom>
          <a:noFill/>
        </p:spPr>
        <p:txBody>
          <a:bodyPr wrap="none" rtlCol="0">
            <a:spAutoFit/>
          </a:bodyPr>
          <a:lstStyle/>
          <a:p>
            <a:r>
              <a:rPr lang="en-US" altLang="zh-CN" sz="2000" b="1" dirty="0">
                <a:solidFill>
                  <a:schemeClr val="bg1"/>
                </a:solidFill>
                <a:latin typeface="方正正大黑简体" panose="02000000000000000000" pitchFamily="2" charset="-122"/>
                <a:ea typeface="方正正大黑简体" panose="02000000000000000000" pitchFamily="2" charset="-122"/>
              </a:rPr>
              <a:t>02</a:t>
            </a:r>
            <a:endParaRPr lang="zh-CN" altLang="en-US" sz="2000" b="1" dirty="0">
              <a:solidFill>
                <a:schemeClr val="bg1"/>
              </a:solidFill>
              <a:latin typeface="方正正大黑简体" panose="02000000000000000000" pitchFamily="2" charset="-122"/>
              <a:ea typeface="方正正大黑简体" panose="02000000000000000000" pitchFamily="2" charset="-122"/>
            </a:endParaRPr>
          </a:p>
        </p:txBody>
      </p:sp>
      <p:sp>
        <p:nvSpPr>
          <p:cNvPr id="10" name="矩形 9"/>
          <p:cNvSpPr/>
          <p:nvPr/>
        </p:nvSpPr>
        <p:spPr>
          <a:xfrm flipH="1">
            <a:off x="611562" y="3302545"/>
            <a:ext cx="4844205" cy="1231078"/>
          </a:xfrm>
          <a:prstGeom prst="rect">
            <a:avLst/>
          </a:prstGeom>
          <a:effectLst/>
        </p:spPr>
        <p:txBody>
          <a:bodyPr wrap="square" lIns="121893" tIns="60946" rIns="121893" bIns="60946">
            <a:spAutoFit/>
          </a:bodyPr>
          <a:lstStyle/>
          <a:p>
            <a:pPr>
              <a:lnSpc>
                <a:spcPct val="150000"/>
              </a:lnSpc>
            </a:pPr>
            <a:r>
              <a:rPr lang="zh-CN" altLang="en-US" sz="1200" dirty="0">
                <a:solidFill>
                  <a:schemeClr val="tx1">
                    <a:lumMod val="75000"/>
                    <a:lumOff val="25000"/>
                  </a:schemeClr>
                </a:solidFill>
              </a:rPr>
              <a:t>目的是构建大模型领域的基础设施，通过开发多模型管理</a:t>
            </a:r>
            <a:r>
              <a:rPr lang="en-US" altLang="zh-CN" sz="1200" dirty="0">
                <a:solidFill>
                  <a:schemeClr val="tx1">
                    <a:lumMod val="75000"/>
                    <a:lumOff val="25000"/>
                  </a:schemeClr>
                </a:solidFill>
              </a:rPr>
              <a:t>(SMMF)</a:t>
            </a:r>
            <a:r>
              <a:rPr lang="zh-CN" altLang="en-US" sz="1200" dirty="0">
                <a:solidFill>
                  <a:schemeClr val="tx1">
                    <a:lumMod val="75000"/>
                    <a:lumOff val="25000"/>
                  </a:schemeClr>
                </a:solidFill>
              </a:rPr>
              <a:t>、</a:t>
            </a:r>
            <a:r>
              <a:rPr lang="en-US" altLang="zh-CN" sz="1200" dirty="0">
                <a:solidFill>
                  <a:schemeClr val="tx1">
                    <a:lumMod val="75000"/>
                    <a:lumOff val="25000"/>
                  </a:schemeClr>
                </a:solidFill>
              </a:rPr>
              <a:t>Text2SQL</a:t>
            </a:r>
            <a:r>
              <a:rPr lang="zh-CN" altLang="en-US" sz="1200" dirty="0">
                <a:solidFill>
                  <a:schemeClr val="tx1">
                    <a:lumMod val="75000"/>
                    <a:lumOff val="25000"/>
                  </a:schemeClr>
                </a:solidFill>
              </a:rPr>
              <a:t>效果优化、</a:t>
            </a:r>
            <a:r>
              <a:rPr lang="en-US" altLang="zh-CN" sz="1200" dirty="0">
                <a:solidFill>
                  <a:schemeClr val="tx1">
                    <a:lumMod val="75000"/>
                    <a:lumOff val="25000"/>
                  </a:schemeClr>
                </a:solidFill>
              </a:rPr>
              <a:t>RAG</a:t>
            </a:r>
            <a:r>
              <a:rPr lang="zh-CN" altLang="en-US" sz="1200" dirty="0">
                <a:solidFill>
                  <a:schemeClr val="tx1">
                    <a:lumMod val="75000"/>
                    <a:lumOff val="25000"/>
                  </a:schemeClr>
                </a:solidFill>
              </a:rPr>
              <a:t>框架以及优化、</a:t>
            </a:r>
            <a:r>
              <a:rPr lang="en-US" altLang="zh-CN" sz="1200" dirty="0">
                <a:solidFill>
                  <a:schemeClr val="tx1">
                    <a:lumMod val="75000"/>
                    <a:lumOff val="25000"/>
                  </a:schemeClr>
                </a:solidFill>
              </a:rPr>
              <a:t>Multi-Agents</a:t>
            </a:r>
            <a:r>
              <a:rPr lang="zh-CN" altLang="en-US" sz="1200" dirty="0">
                <a:solidFill>
                  <a:schemeClr val="tx1">
                    <a:lumMod val="75000"/>
                    <a:lumOff val="25000"/>
                  </a:schemeClr>
                </a:solidFill>
              </a:rPr>
              <a:t>框架协作、</a:t>
            </a:r>
            <a:r>
              <a:rPr lang="en-US" altLang="zh-CN" sz="1200" dirty="0">
                <a:solidFill>
                  <a:schemeClr val="tx1">
                    <a:lumMod val="75000"/>
                    <a:lumOff val="25000"/>
                  </a:schemeClr>
                </a:solidFill>
              </a:rPr>
              <a:t>AWEL(</a:t>
            </a:r>
            <a:r>
              <a:rPr lang="zh-CN" altLang="en-US" sz="1200" dirty="0">
                <a:solidFill>
                  <a:schemeClr val="tx1">
                    <a:lumMod val="75000"/>
                    <a:lumOff val="25000"/>
                  </a:schemeClr>
                </a:solidFill>
              </a:rPr>
              <a:t>智能体工作流编排</a:t>
            </a:r>
            <a:r>
              <a:rPr lang="en-US" altLang="zh-CN" sz="1200" dirty="0">
                <a:solidFill>
                  <a:schemeClr val="tx1">
                    <a:lumMod val="75000"/>
                    <a:lumOff val="25000"/>
                  </a:schemeClr>
                </a:solidFill>
              </a:rPr>
              <a:t>)</a:t>
            </a:r>
            <a:r>
              <a:rPr lang="zh-CN" altLang="en-US" sz="1200" dirty="0">
                <a:solidFill>
                  <a:schemeClr val="tx1">
                    <a:lumMod val="75000"/>
                    <a:lumOff val="25000"/>
                  </a:schemeClr>
                </a:solidFill>
              </a:rPr>
              <a:t>等多种技术能力，让围绕数据库构建大模型应用更简单，更方便。</a:t>
            </a:r>
            <a:endParaRPr lang="en-US" altLang="zh-CN" sz="1200" dirty="0">
              <a:solidFill>
                <a:schemeClr val="tx1">
                  <a:lumMod val="75000"/>
                  <a:lumOff val="25000"/>
                </a:schemeClr>
              </a:solidFill>
              <a:latin typeface="微软雅黑" pitchFamily="34" charset="-122"/>
              <a:ea typeface="微软雅黑" pitchFamily="34" charset="-122"/>
            </a:endParaRPr>
          </a:p>
        </p:txBody>
      </p:sp>
      <p:sp>
        <p:nvSpPr>
          <p:cNvPr id="11" name="矩形 10"/>
          <p:cNvSpPr/>
          <p:nvPr/>
        </p:nvSpPr>
        <p:spPr>
          <a:xfrm>
            <a:off x="2675204" y="3022777"/>
            <a:ext cx="2338167" cy="328267"/>
          </a:xfrm>
          <a:prstGeom prst="rect">
            <a:avLst/>
          </a:prstGeom>
        </p:spPr>
        <p:txBody>
          <a:bodyPr wrap="square" lIns="121893" tIns="60946" rIns="121893" bIns="60946">
            <a:spAutoFit/>
          </a:bodyPr>
          <a:lstStyle/>
          <a:p>
            <a:pPr algn="r" defTabSz="1219200" fontAlgn="base">
              <a:lnSpc>
                <a:spcPts val="1600"/>
              </a:lnSpc>
              <a:spcBef>
                <a:spcPct val="0"/>
              </a:spcBef>
              <a:spcAft>
                <a:spcPct val="0"/>
              </a:spcAft>
            </a:pPr>
            <a:r>
              <a:rPr lang="en-US" altLang="zh-CN" sz="1600" b="1" dirty="0">
                <a:solidFill>
                  <a:schemeClr val="tx1">
                    <a:lumMod val="75000"/>
                    <a:lumOff val="25000"/>
                  </a:schemeClr>
                </a:solidFill>
                <a:latin typeface="微软雅黑" pitchFamily="34" charset="-122"/>
                <a:ea typeface="微软雅黑" pitchFamily="34" charset="-122"/>
              </a:rPr>
              <a:t>DB-GPT</a:t>
            </a:r>
            <a:r>
              <a:rPr lang="zh-CN" altLang="en-US" sz="1600" b="1" dirty="0">
                <a:solidFill>
                  <a:schemeClr val="tx1">
                    <a:lumMod val="75000"/>
                    <a:lumOff val="25000"/>
                  </a:schemeClr>
                </a:solidFill>
                <a:latin typeface="微软雅黑" pitchFamily="34" charset="-122"/>
                <a:ea typeface="微软雅黑" pitchFamily="34" charset="-122"/>
              </a:rPr>
              <a:t>能干什么</a:t>
            </a:r>
            <a:endParaRPr lang="en-US" altLang="zh-CN" sz="1600" b="1" dirty="0">
              <a:solidFill>
                <a:schemeClr val="tx1">
                  <a:lumMod val="75000"/>
                  <a:lumOff val="25000"/>
                </a:schemeClr>
              </a:solidFill>
              <a:latin typeface="微软雅黑" pitchFamily="34" charset="-122"/>
              <a:ea typeface="微软雅黑" pitchFamily="34" charset="-122"/>
            </a:endParaRPr>
          </a:p>
        </p:txBody>
      </p:sp>
      <p:sp>
        <p:nvSpPr>
          <p:cNvPr id="12" name="圆角矩形 38"/>
          <p:cNvSpPr/>
          <p:nvPr/>
        </p:nvSpPr>
        <p:spPr>
          <a:xfrm>
            <a:off x="3492450" y="-576188"/>
            <a:ext cx="1728192" cy="1106898"/>
          </a:xfrm>
          <a:prstGeom prst="roundRect">
            <a:avLst/>
          </a:prstGeom>
          <a:solidFill>
            <a:srgbClr val="004A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531930" y="71884"/>
            <a:ext cx="1760720" cy="375811"/>
          </a:xfrm>
          <a:prstGeom prst="rect">
            <a:avLst/>
          </a:prstGeom>
        </p:spPr>
        <p:txBody>
          <a:bodyPr wrap="square" lIns="67376" tIns="33688" rIns="67376" bIns="33688">
            <a:spAutoFit/>
          </a:bodyPr>
          <a:lstStyle/>
          <a:p>
            <a:pPr marL="0" lvl="1"/>
            <a:r>
              <a:rPr lang="en-US" altLang="zh-CN" sz="2000" dirty="0">
                <a:solidFill>
                  <a:schemeClr val="bg1"/>
                </a:solidFill>
                <a:latin typeface="微软雅黑" pitchFamily="34" charset="-122"/>
                <a:ea typeface="微软雅黑" pitchFamily="34" charset="-122"/>
              </a:rPr>
              <a:t>DB-GPT</a:t>
            </a:r>
            <a:r>
              <a:rPr lang="zh-CN" altLang="en-US" sz="2000" dirty="0">
                <a:solidFill>
                  <a:schemeClr val="bg1"/>
                </a:solidFill>
                <a:latin typeface="微软雅黑" pitchFamily="34" charset="-122"/>
                <a:ea typeface="微软雅黑" pitchFamily="34" charset="-122"/>
              </a:rPr>
              <a:t>简述</a:t>
            </a:r>
          </a:p>
        </p:txBody>
      </p:sp>
    </p:spTree>
    <p:extLst>
      <p:ext uri="{BB962C8B-B14F-4D97-AF65-F5344CB8AC3E}">
        <p14:creationId xmlns:p14="http://schemas.microsoft.com/office/powerpoint/2010/main" val="2118517668"/>
      </p:ext>
    </p:extLst>
  </p:cSld>
  <p:clrMapOvr>
    <a:masterClrMapping/>
  </p:clrMapOvr>
  <mc:AlternateContent xmlns:mc="http://schemas.openxmlformats.org/markup-compatibility/2006" xmlns:p14="http://schemas.microsoft.com/office/powerpoint/2010/main">
    <mc:Choice Requires="p14">
      <p:transition spd="slow" p14:dur="2000" advTm="8679"/>
    </mc:Choice>
    <mc:Fallback xmlns="">
      <p:transition spd="slow" advTm="867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Scale>
                                      <p:cBhvr>
                                        <p:cTn id="7"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
                                        </p:tgtEl>
                                        <p:attrNameLst>
                                          <p:attrName>ppt_x</p:attrName>
                                          <p:attrName>ppt_y</p:attrName>
                                        </p:attrNameLst>
                                      </p:cBhvr>
                                    </p:animMotion>
                                    <p:animEffect transition="in" filter="fade">
                                      <p:cBhvr>
                                        <p:cTn id="9" dur="1000"/>
                                        <p:tgtEl>
                                          <p:spTgt spid="2"/>
                                        </p:tgtEl>
                                      </p:cBhvr>
                                    </p:animEffect>
                                  </p:childTnLst>
                                </p:cTn>
                              </p:par>
                              <p:par>
                                <p:cTn id="10" presetID="5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Scale>
                                      <p:cBhvr>
                                        <p:cTn id="12"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3"/>
                                        </p:tgtEl>
                                        <p:attrNameLst>
                                          <p:attrName>ppt_x</p:attrName>
                                          <p:attrName>ppt_y</p:attrName>
                                        </p:attrNameLst>
                                      </p:cBhvr>
                                    </p:animMotion>
                                    <p:animEffect transition="in" filter="fade">
                                      <p:cBhvr>
                                        <p:cTn id="14" dur="1000"/>
                                        <p:tgtEl>
                                          <p:spTgt spid="3"/>
                                        </p:tgtEl>
                                      </p:cBhvr>
                                    </p:animEffect>
                                  </p:childTnLst>
                                </p:cTn>
                              </p:par>
                              <p:par>
                                <p:cTn id="15" presetID="5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Scale>
                                      <p:cBhvr>
                                        <p:cTn id="1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4"/>
                                        </p:tgtEl>
                                        <p:attrNameLst>
                                          <p:attrName>ppt_x</p:attrName>
                                          <p:attrName>ppt_y</p:attrName>
                                        </p:attrNameLst>
                                      </p:cBhvr>
                                    </p:animMotion>
                                    <p:animEffect transition="in" filter="fade">
                                      <p:cBhvr>
                                        <p:cTn id="19" dur="1000"/>
                                        <p:tgtEl>
                                          <p:spTgt spid="4"/>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350"/>
                                        <p:tgtEl>
                                          <p:spTgt spid="6"/>
                                        </p:tgtEl>
                                      </p:cBhvr>
                                    </p:animEffect>
                                  </p:childTnLst>
                                </p:cTn>
                              </p:par>
                              <p:par>
                                <p:cTn id="24" presetID="26" presetClass="emph" presetSubtype="0" fill="hold" grpId="1" nodeType="withEffect">
                                  <p:stCondLst>
                                    <p:cond delay="0"/>
                                  </p:stCondLst>
                                  <p:childTnLst>
                                    <p:animEffect transition="out" filter="fade">
                                      <p:cBhvr>
                                        <p:cTn id="25" dur="400" tmFilter="0, 0; .2, .5; .8, .5; 1, 0"/>
                                        <p:tgtEl>
                                          <p:spTgt spid="6"/>
                                        </p:tgtEl>
                                      </p:cBhvr>
                                    </p:animEffect>
                                    <p:animScale>
                                      <p:cBhvr>
                                        <p:cTn id="26" dur="200" autoRev="1" fill="hold"/>
                                        <p:tgtEl>
                                          <p:spTgt spid="6"/>
                                        </p:tgtEl>
                                      </p:cBhvr>
                                      <p:by x="105000" y="105000"/>
                                    </p:animScale>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par>
                          <p:cTn id="31" fill="hold">
                            <p:stCondLst>
                              <p:cond delay="2000"/>
                            </p:stCondLst>
                            <p:childTnLst>
                              <p:par>
                                <p:cTn id="32" presetID="52" presetClass="entr" presetSubtype="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Scale>
                                      <p:cBhvr>
                                        <p:cTn id="34"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5" dur="1000" decel="50000" fill="hold">
                                          <p:stCondLst>
                                            <p:cond delay="0"/>
                                          </p:stCondLst>
                                        </p:cTn>
                                        <p:tgtEl>
                                          <p:spTgt spid="8"/>
                                        </p:tgtEl>
                                        <p:attrNameLst>
                                          <p:attrName>ppt_x</p:attrName>
                                          <p:attrName>ppt_y</p:attrName>
                                        </p:attrNameLst>
                                      </p:cBhvr>
                                    </p:animMotion>
                                    <p:animEffect transition="in" filter="fade">
                                      <p:cBhvr>
                                        <p:cTn id="36" dur="1000"/>
                                        <p:tgtEl>
                                          <p:spTgt spid="8"/>
                                        </p:tgtEl>
                                      </p:cBhvr>
                                    </p:animEffect>
                                  </p:childTnLst>
                                </p:cTn>
                              </p:par>
                              <p:par>
                                <p:cTn id="37" presetID="52"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Scale>
                                      <p:cBhvr>
                                        <p:cTn id="39"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1000" decel="50000" fill="hold">
                                          <p:stCondLst>
                                            <p:cond delay="0"/>
                                          </p:stCondLst>
                                        </p:cTn>
                                        <p:tgtEl>
                                          <p:spTgt spid="9"/>
                                        </p:tgtEl>
                                        <p:attrNameLst>
                                          <p:attrName>ppt_x</p:attrName>
                                          <p:attrName>ppt_y</p:attrName>
                                        </p:attrNameLst>
                                      </p:cBhvr>
                                    </p:animMotion>
                                    <p:animEffect transition="in" filter="fade">
                                      <p:cBhvr>
                                        <p:cTn id="41" dur="1000"/>
                                        <p:tgtEl>
                                          <p:spTgt spid="9"/>
                                        </p:tgtEl>
                                      </p:cBhvr>
                                    </p:animEffect>
                                  </p:childTnLst>
                                </p:cTn>
                              </p:par>
                              <p:par>
                                <p:cTn id="42" presetID="52" presetClass="entr" presetSubtype="0"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Scale>
                                      <p:cBhvr>
                                        <p:cTn id="44"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5" dur="1000" decel="50000" fill="hold">
                                          <p:stCondLst>
                                            <p:cond delay="0"/>
                                          </p:stCondLst>
                                        </p:cTn>
                                        <p:tgtEl>
                                          <p:spTgt spid="7"/>
                                        </p:tgtEl>
                                        <p:attrNameLst>
                                          <p:attrName>ppt_x</p:attrName>
                                          <p:attrName>ppt_y</p:attrName>
                                        </p:attrNameLst>
                                      </p:cBhvr>
                                    </p:animMotion>
                                    <p:animEffect transition="in" filter="fade">
                                      <p:cBhvr>
                                        <p:cTn id="46" dur="1000"/>
                                        <p:tgtEl>
                                          <p:spTgt spid="7"/>
                                        </p:tgtEl>
                                      </p:cBhvr>
                                    </p:animEffect>
                                  </p:childTnLst>
                                </p:cTn>
                              </p:par>
                            </p:childTnLst>
                          </p:cTn>
                        </p:par>
                        <p:par>
                          <p:cTn id="47" fill="hold">
                            <p:stCondLst>
                              <p:cond delay="3000"/>
                            </p:stCondLst>
                            <p:childTnLst>
                              <p:par>
                                <p:cTn id="48" presetID="10" presetClass="entr" presetSubtype="0" fill="hold" grpId="0" nodeType="after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350"/>
                                        <p:tgtEl>
                                          <p:spTgt spid="11"/>
                                        </p:tgtEl>
                                      </p:cBhvr>
                                    </p:animEffect>
                                  </p:childTnLst>
                                </p:cTn>
                              </p:par>
                              <p:par>
                                <p:cTn id="51" presetID="26" presetClass="emph" presetSubtype="0" fill="hold" grpId="1" nodeType="withEffect">
                                  <p:stCondLst>
                                    <p:cond delay="0"/>
                                  </p:stCondLst>
                                  <p:childTnLst>
                                    <p:animEffect transition="out" filter="fade">
                                      <p:cBhvr>
                                        <p:cTn id="52" dur="400" tmFilter="0, 0; .2, .5; .8, .5; 1, 0"/>
                                        <p:tgtEl>
                                          <p:spTgt spid="11"/>
                                        </p:tgtEl>
                                      </p:cBhvr>
                                    </p:animEffect>
                                    <p:animScale>
                                      <p:cBhvr>
                                        <p:cTn id="53" dur="200" autoRev="1" fill="hold"/>
                                        <p:tgtEl>
                                          <p:spTgt spid="11"/>
                                        </p:tgtEl>
                                      </p:cBhvr>
                                      <p:by x="105000" y="105000"/>
                                    </p:animScale>
                                  </p:childTnLst>
                                </p:cTn>
                              </p:par>
                            </p:childTnLst>
                          </p:cTn>
                        </p:par>
                        <p:par>
                          <p:cTn id="54" fill="hold">
                            <p:stCondLst>
                              <p:cond delay="3500"/>
                            </p:stCondLst>
                            <p:childTnLst>
                              <p:par>
                                <p:cTn id="55" presetID="10" presetClass="entr" presetSubtype="0" fill="hold" grpId="0" nodeType="after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P spid="6" grpId="0"/>
      <p:bldP spid="6" grpId="1"/>
      <p:bldP spid="7" grpId="0" animBg="1"/>
      <p:bldP spid="8" grpId="0" animBg="1"/>
      <p:bldP spid="9" grpId="0"/>
      <p:bldP spid="10" grpId="0"/>
      <p:bldP spid="11" grpId="0"/>
      <p:bldP spid="11" grpId="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8" name="图片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123732" y="-124"/>
            <a:ext cx="9160798" cy="5040313"/>
          </a:xfrm>
          <a:prstGeom prst="rect">
            <a:avLst/>
          </a:prstGeom>
        </p:spPr>
      </p:pic>
      <p:sp>
        <p:nvSpPr>
          <p:cNvPr id="29" name="椭圆 28"/>
          <p:cNvSpPr/>
          <p:nvPr/>
        </p:nvSpPr>
        <p:spPr>
          <a:xfrm>
            <a:off x="3813010" y="753681"/>
            <a:ext cx="1080120" cy="1080120"/>
          </a:xfrm>
          <a:prstGeom prst="ellipse">
            <a:avLst/>
          </a:prstGeom>
          <a:solidFill>
            <a:schemeClr val="bg1"/>
          </a:solidFill>
          <a:ln w="152400" cmpd="sng">
            <a:solidFill>
              <a:srgbClr val="004A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4068514" y="801063"/>
            <a:ext cx="1760720" cy="991364"/>
          </a:xfrm>
          <a:prstGeom prst="rect">
            <a:avLst/>
          </a:prstGeom>
        </p:spPr>
        <p:txBody>
          <a:bodyPr wrap="square" lIns="67376" tIns="33688" rIns="67376" bIns="33688">
            <a:spAutoFit/>
          </a:bodyPr>
          <a:lstStyle/>
          <a:p>
            <a:pPr marL="0" lvl="1"/>
            <a:r>
              <a:rPr lang="en-US" altLang="zh-CN" sz="6000" dirty="0">
                <a:solidFill>
                  <a:srgbClr val="004A82"/>
                </a:solidFill>
                <a:latin typeface="微软雅黑" pitchFamily="34" charset="-122"/>
                <a:ea typeface="微软雅黑" pitchFamily="34" charset="-122"/>
              </a:rPr>
              <a:t>3</a:t>
            </a:r>
            <a:endParaRPr lang="zh-CN" altLang="en-US" sz="6000" dirty="0">
              <a:solidFill>
                <a:srgbClr val="004A82"/>
              </a:solidFill>
              <a:latin typeface="微软雅黑" pitchFamily="34" charset="-122"/>
              <a:ea typeface="微软雅黑" pitchFamily="34" charset="-122"/>
            </a:endParaRPr>
          </a:p>
        </p:txBody>
      </p:sp>
      <p:sp>
        <p:nvSpPr>
          <p:cNvPr id="46" name="矩形 45"/>
          <p:cNvSpPr/>
          <p:nvPr/>
        </p:nvSpPr>
        <p:spPr>
          <a:xfrm>
            <a:off x="2628354" y="2093243"/>
            <a:ext cx="3384376" cy="498921"/>
          </a:xfrm>
          <a:prstGeom prst="rect">
            <a:avLst/>
          </a:prstGeom>
        </p:spPr>
        <p:txBody>
          <a:bodyPr wrap="square" lIns="67376" tIns="33688" rIns="67376" bIns="33688">
            <a:spAutoFit/>
          </a:bodyPr>
          <a:lstStyle/>
          <a:p>
            <a:pPr marL="0" lvl="1"/>
            <a:r>
              <a:rPr lang="en-US" altLang="zh-CN" sz="2800" dirty="0">
                <a:solidFill>
                  <a:srgbClr val="004A82"/>
                </a:solidFill>
                <a:latin typeface="微软雅黑" pitchFamily="34" charset="-122"/>
                <a:ea typeface="微软雅黑" pitchFamily="34" charset="-122"/>
              </a:rPr>
              <a:t>DB-GPT</a:t>
            </a:r>
            <a:r>
              <a:rPr lang="zh-CN" altLang="en-US" sz="2800" dirty="0">
                <a:solidFill>
                  <a:srgbClr val="004A82"/>
                </a:solidFill>
                <a:latin typeface="微软雅黑" pitchFamily="34" charset="-122"/>
                <a:ea typeface="微软雅黑" pitchFamily="34" charset="-122"/>
              </a:rPr>
              <a:t>设计与架构</a:t>
            </a:r>
          </a:p>
        </p:txBody>
      </p:sp>
    </p:spTree>
  </p:cSld>
  <p:clrMapOvr>
    <a:masterClrMapping/>
  </p:clrMapOvr>
  <mc:AlternateContent xmlns:mc="http://schemas.openxmlformats.org/markup-compatibility/2006" xmlns:p14="http://schemas.microsoft.com/office/powerpoint/2010/main">
    <mc:Choice Requires="p14">
      <p:transition spd="slow" p14:dur="2000" advTm="2328"/>
    </mc:Choice>
    <mc:Fallback xmlns="">
      <p:transition spd="slow" advTm="232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wipe(left)">
                                      <p:cBhvr>
                                        <p:cTn id="1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TotalTime>
  <Words>889</Words>
  <Application>Microsoft Office PowerPoint</Application>
  <PresentationFormat>自定义</PresentationFormat>
  <Paragraphs>123</Paragraphs>
  <Slides>29</Slides>
  <Notes>29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system-ui</vt:lpstr>
      <vt:lpstr>等线</vt:lpstr>
      <vt:lpstr>方正正大黑简体</vt:lpstr>
      <vt:lpstr>微软雅黑</vt:lpstr>
      <vt:lpstr>Arial</vt:lpstr>
      <vt:lpstr>Calibri</vt:lpstr>
      <vt:lpstr>Noto Serif</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dc:title>
  <dc:creator/>
  <cp:lastModifiedBy>家顺 朱</cp:lastModifiedBy>
  <cp:revision>66</cp:revision>
  <dcterms:created xsi:type="dcterms:W3CDTF">2023-11-27T03:11:22Z</dcterms:created>
  <dcterms:modified xsi:type="dcterms:W3CDTF">2024-10-30T06:11:22Z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2052-0.0.0.0</vt:lpwstr>
  </property>
</Properties>
</file>