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1" r:id="rId4"/>
    <p:sldId id="260" r:id="rId5"/>
    <p:sldId id="263" r:id="rId6"/>
    <p:sldId id="264" r:id="rId7"/>
    <p:sldId id="265" r:id="rId8"/>
    <p:sldId id="266" r:id="rId9"/>
    <p:sldId id="258" r:id="rId10"/>
    <p:sldId id="267" r:id="rId11"/>
    <p:sldId id="269" r:id="rId12"/>
    <p:sldId id="273" r:id="rId13"/>
    <p:sldId id="270" r:id="rId14"/>
    <p:sldId id="257" r:id="rId15"/>
    <p:sldId id="268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70B53-3825-85D4-BECA-73BA78D9E0E3}" v="73" dt="2022-05-09T07:24:15.485"/>
    <p1510:client id="{648D4D5A-1668-0605-7DE0-2106552B31C1}" v="108" dt="2022-05-09T14:21:40.343"/>
    <p1510:client id="{82DC3867-5798-4DAD-B395-F993CA4089F5}" v="1210" dt="2022-05-08T17:07:18.354"/>
    <p1510:client id="{99244815-0B46-A1EF-B092-57AA505AE1C4}" v="1012" dt="2022-05-09T09:02:05.223"/>
    <p1510:client id="{B9958243-B312-F4D9-FF92-D5B86A0589E3}" v="25" dt="2022-05-09T22:52:51.678"/>
    <p1510:client id="{BA3A0E0C-A1F9-A2D7-4296-65BD6C9626F2}" v="68" dt="2022-05-10T19:59:02.245"/>
    <p1510:client id="{BE54DC3D-FDC6-9FB4-49DF-BE3F6B117884}" v="63" dt="2022-05-10T21:17:48.468"/>
    <p1510:client id="{F2E89F90-F432-BCEE-4319-0A03DFD6D3A3}" v="15" dt="2022-05-09T15:50:40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3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32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3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0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81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40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7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08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5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45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55AD-D5C0-30C0-F1BF-6D1B7E1A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Body Performance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DAF77-ED3C-AE6A-FE2E-90131BCC2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Ryan Huang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2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2D9BA-92D2-4663-743E-B0DB270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ea typeface="新細明體"/>
                <a:cs typeface="Calibri Light"/>
              </a:rPr>
              <a:t>Feature Selection---diastolic, height, systolic</a:t>
            </a:r>
            <a:endParaRPr lang="zh-TW" altLang="en-US"/>
          </a:p>
        </p:txBody>
      </p:sp>
      <p:sp>
        <p:nvSpPr>
          <p:cNvPr id="12" name="文字方塊 1">
            <a:extLst>
              <a:ext uri="{FF2B5EF4-FFF2-40B4-BE49-F238E27FC236}">
                <a16:creationId xmlns:a16="http://schemas.microsoft.com/office/drawing/2014/main" id="{0E67E5FC-CA7F-0054-9AE1-70BDB37FE516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dirty="0">
              <a:ea typeface="新細明體"/>
            </a:endParaRPr>
          </a:p>
        </p:txBody>
      </p:sp>
      <p:sp>
        <p:nvSpPr>
          <p:cNvPr id="13" name="文字方塊 1">
            <a:extLst>
              <a:ext uri="{FF2B5EF4-FFF2-40B4-BE49-F238E27FC236}">
                <a16:creationId xmlns:a16="http://schemas.microsoft.com/office/drawing/2014/main" id="{0E67E5FC-CA7F-0054-9AE1-70BDB37FE516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dirty="0">
              <a:ea typeface="新細明體"/>
            </a:endParaRPr>
          </a:p>
        </p:txBody>
      </p:sp>
      <p:sp>
        <p:nvSpPr>
          <p:cNvPr id="15" name="文字方塊 1">
            <a:extLst>
              <a:ext uri="{FF2B5EF4-FFF2-40B4-BE49-F238E27FC236}">
                <a16:creationId xmlns:a16="http://schemas.microsoft.com/office/drawing/2014/main" id="{0E67E5FC-CA7F-0054-9AE1-70BDB37FE516}"/>
              </a:ext>
            </a:extLst>
          </p:cNvPr>
          <p:cNvSpPr txBox="1"/>
          <p:nvPr/>
        </p:nvSpPr>
        <p:spPr>
          <a:xfrm>
            <a:off x="9591675" y="6543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dirty="0">
              <a:ea typeface="新細明體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63DB9857-2708-04AD-0DE8-5CD2987CF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5679" y="2005853"/>
            <a:ext cx="4718304" cy="2091194"/>
          </a:xfrm>
        </p:spPr>
      </p:pic>
      <p:pic>
        <p:nvPicPr>
          <p:cNvPr id="8" name="圖片 8">
            <a:extLst>
              <a:ext uri="{FF2B5EF4-FFF2-40B4-BE49-F238E27FC236}">
                <a16:creationId xmlns:a16="http://schemas.microsoft.com/office/drawing/2014/main" id="{19C762AD-3F8A-FE8F-4D41-3D382E9B4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9476" y="2003750"/>
            <a:ext cx="4718304" cy="2061906"/>
          </a:xfrm>
        </p:spPr>
      </p:pic>
      <p:pic>
        <p:nvPicPr>
          <p:cNvPr id="10" name="圖片 10">
            <a:extLst>
              <a:ext uri="{FF2B5EF4-FFF2-40B4-BE49-F238E27FC236}">
                <a16:creationId xmlns:a16="http://schemas.microsoft.com/office/drawing/2014/main" id="{05DE52C9-EC9D-1A7F-7BEA-313BFBDD4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433" y="4087537"/>
            <a:ext cx="4660760" cy="2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3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2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5" name="Straight Connector 2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72D9BA-92D2-4663-743E-B0DB270014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5176" y="2330286"/>
            <a:ext cx="4094017" cy="2380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>
                <a:solidFill>
                  <a:srgbClr val="262626"/>
                </a:solidFill>
              </a:rPr>
              <a:t>Correlation between top 3 features</a:t>
            </a:r>
          </a:p>
        </p:txBody>
      </p:sp>
      <p:sp>
        <p:nvSpPr>
          <p:cNvPr id="15" name="文字方塊 1">
            <a:extLst>
              <a:ext uri="{FF2B5EF4-FFF2-40B4-BE49-F238E27FC236}">
                <a16:creationId xmlns:a16="http://schemas.microsoft.com/office/drawing/2014/main" id="{0E67E5FC-CA7F-0054-9AE1-70BDB37FE516}"/>
              </a:ext>
            </a:extLst>
          </p:cNvPr>
          <p:cNvSpPr txBox="1"/>
          <p:nvPr/>
        </p:nvSpPr>
        <p:spPr>
          <a:xfrm>
            <a:off x="9591675" y="6543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dirty="0">
              <a:ea typeface="新細明體"/>
            </a:endParaRP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DED64974-707E-B58B-336C-A539B2806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488" y="1210885"/>
            <a:ext cx="6159638" cy="44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5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2D9BA-92D2-4663-743E-B0DB270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Feature Selection---KNN increase best</a:t>
            </a:r>
            <a:endParaRPr lang="zh-TW" altLang="en-US"/>
          </a:p>
        </p:txBody>
      </p:sp>
      <p:sp>
        <p:nvSpPr>
          <p:cNvPr id="12" name="文字方塊 1">
            <a:extLst>
              <a:ext uri="{FF2B5EF4-FFF2-40B4-BE49-F238E27FC236}">
                <a16:creationId xmlns:a16="http://schemas.microsoft.com/office/drawing/2014/main" id="{0E67E5FC-CA7F-0054-9AE1-70BDB37FE516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dirty="0">
              <a:ea typeface="新細明體"/>
            </a:endParaRPr>
          </a:p>
        </p:txBody>
      </p:sp>
      <p:sp>
        <p:nvSpPr>
          <p:cNvPr id="15" name="文字方塊 1">
            <a:extLst>
              <a:ext uri="{FF2B5EF4-FFF2-40B4-BE49-F238E27FC236}">
                <a16:creationId xmlns:a16="http://schemas.microsoft.com/office/drawing/2014/main" id="{0E67E5FC-CA7F-0054-9AE1-70BDB37FE516}"/>
              </a:ext>
            </a:extLst>
          </p:cNvPr>
          <p:cNvSpPr txBox="1"/>
          <p:nvPr/>
        </p:nvSpPr>
        <p:spPr>
          <a:xfrm>
            <a:off x="9591675" y="6543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dirty="0">
              <a:ea typeface="新細明體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6CFA91-C31C-1B4E-6722-19D95C96A9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KNN model increase</a:t>
            </a:r>
            <a:r>
              <a:rPr lang="zh-TW" altLang="en-US" b="1">
                <a:latin typeface="Calibri"/>
                <a:ea typeface="新細明體"/>
                <a:cs typeface="Calibri"/>
              </a:rPr>
              <a:t> most under the feature selection.</a:t>
            </a:r>
          </a:p>
          <a:p>
            <a:pPr>
              <a:lnSpc>
                <a:spcPct val="90000"/>
              </a:lnSpc>
            </a:pPr>
            <a:r>
              <a:rPr lang="zh-TW" altLang="en-US" b="1">
                <a:latin typeface="Calibri"/>
                <a:ea typeface="新細明體"/>
                <a:cs typeface="Calibri"/>
              </a:rPr>
              <a:t>The best numbers of neighbors in KNN slightly change.</a:t>
            </a:r>
          </a:p>
          <a:p>
            <a:pPr>
              <a:lnSpc>
                <a:spcPct val="90000"/>
              </a:lnSpc>
            </a:pPr>
            <a:r>
              <a:rPr lang="zh-TW" altLang="en-US" b="1">
                <a:latin typeface="Calibri"/>
                <a:ea typeface="新細明體"/>
                <a:cs typeface="Calibri"/>
              </a:rPr>
              <a:t>Random Forest doesn't increase much but still hold the best performance.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endParaRPr lang="zh-TW" altLang="en-US" dirty="0">
              <a:ea typeface="新細明體"/>
            </a:endParaRPr>
          </a:p>
        </p:txBody>
      </p:sp>
      <p:pic>
        <p:nvPicPr>
          <p:cNvPr id="5" name="圖片 7">
            <a:extLst>
              <a:ext uri="{FF2B5EF4-FFF2-40B4-BE49-F238E27FC236}">
                <a16:creationId xmlns:a16="http://schemas.microsoft.com/office/drawing/2014/main" id="{61A081E3-E86A-E450-FAF0-6414E763C0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448" y="2580510"/>
            <a:ext cx="4718304" cy="3269748"/>
          </a:xfrm>
        </p:spPr>
      </p:pic>
    </p:spTree>
    <p:extLst>
      <p:ext uri="{BB962C8B-B14F-4D97-AF65-F5344CB8AC3E}">
        <p14:creationId xmlns:p14="http://schemas.microsoft.com/office/powerpoint/2010/main" val="51379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4E96D-FBF8-2E9F-DD5E-ABD5DFC7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Conclusion and Future Work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53D51-F8B1-F9E1-9B3D-18CE28AE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latin typeface="Calibri"/>
                <a:ea typeface="新細明體"/>
                <a:cs typeface="Calibri"/>
              </a:rPr>
              <a:t>The model that had the best performance is </a:t>
            </a:r>
            <a:r>
              <a:rPr lang="zh-TW" altLang="en-US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Random Forest</a:t>
            </a:r>
            <a:r>
              <a:rPr lang="zh-TW" altLang="en-US" b="1">
                <a:latin typeface="Calibri"/>
                <a:ea typeface="新細明體"/>
                <a:cs typeface="Calibri"/>
              </a:rPr>
              <a:t>.</a:t>
            </a:r>
          </a:p>
          <a:p>
            <a:pPr>
              <a:buSzPct val="114999"/>
            </a:pPr>
            <a:r>
              <a:rPr lang="zh-TW" altLang="en-US" b="1">
                <a:latin typeface="Calibri"/>
                <a:ea typeface="新細明體"/>
                <a:cs typeface="Calibri"/>
              </a:rPr>
              <a:t>The model that increase most after the feature-selection is </a:t>
            </a:r>
            <a:r>
              <a:rPr lang="zh-TW" altLang="en-US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KNN</a:t>
            </a:r>
            <a:r>
              <a:rPr lang="zh-TW" altLang="en-US" b="1">
                <a:latin typeface="Calibri"/>
                <a:ea typeface="新細明體"/>
                <a:cs typeface="Calibri"/>
              </a:rPr>
              <a:t>.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TW" altLang="en-US" b="1">
                <a:latin typeface="Calibri"/>
                <a:ea typeface="新細明體"/>
                <a:cs typeface="Calibri"/>
              </a:rPr>
              <a:t>The model had many </a:t>
            </a:r>
            <a:r>
              <a:rPr lang="zh-TW" altLang="en-US" b="1">
                <a:solidFill>
                  <a:srgbClr val="262626"/>
                </a:solidFill>
                <a:latin typeface="Calibri"/>
                <a:ea typeface="新細明體"/>
                <a:cs typeface="Calibri"/>
              </a:rPr>
              <a:t>noise data</a:t>
            </a:r>
            <a:r>
              <a:rPr lang="zh-TW" altLang="en-US" b="1">
                <a:latin typeface="Calibri"/>
                <a:ea typeface="新細明體"/>
                <a:cs typeface="Calibri"/>
              </a:rPr>
              <a:t>.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TW" altLang="en-US" b="1">
                <a:latin typeface="Calibri"/>
                <a:ea typeface="新細明體"/>
                <a:cs typeface="Calibri"/>
              </a:rPr>
              <a:t>There are over-fitting problems in several model.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TW" altLang="en-US" b="1">
                <a:latin typeface="Calibri"/>
                <a:ea typeface="新細明體"/>
                <a:cs typeface="Calibri"/>
              </a:rPr>
              <a:t>Expect to solve above two problems by more data engineering work.</a:t>
            </a:r>
            <a:r>
              <a:rPr lang="zh-TW" altLang="en-US">
                <a:ea typeface="新細明體"/>
                <a:cs typeface="Calibri"/>
              </a:rPr>
              <a:t> </a:t>
            </a:r>
            <a:br>
              <a:rPr lang="zh-TW" altLang="en-US" dirty="0">
                <a:ea typeface="新細明體"/>
                <a:cs typeface="Calibri"/>
              </a:rPr>
            </a:br>
            <a:endParaRPr lang="zh-TW" altLang="en-US">
              <a:ea typeface="新細明體"/>
              <a:cs typeface="Calibri"/>
            </a:endParaRPr>
          </a:p>
          <a:p>
            <a:pPr>
              <a:buSzPct val="114999"/>
            </a:pPr>
            <a:endParaRPr lang="zh-TW" altLang="en-US" dirty="0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B9282-6EC1-4913-F2CF-6A2E432A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Recent Work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0CA442-1446-A428-6BEB-653F25243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0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C2E15-B849-F4DE-40E7-D46597A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Detection of the Lung </a:t>
            </a:r>
            <a:r>
              <a:rPr lang="en-US" altLang="en-US" dirty="0">
                <a:ea typeface="微軟正黑體"/>
                <a:cs typeface="+mj-lt"/>
              </a:rPr>
              <a:t>A</a:t>
            </a:r>
            <a:r>
              <a:rPr lang="zh-TW">
                <a:ea typeface="+mj-lt"/>
                <a:cs typeface="+mj-lt"/>
              </a:rPr>
              <a:t>denocarcinoma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FBEFED-D622-4771-3712-00F8A629C2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b="1">
                <a:latin typeface="Calibri"/>
                <a:ea typeface="新細明體"/>
                <a:cs typeface="Calibri"/>
              </a:rPr>
              <a:t>Use the Object Detection method on the slice photo to detect the lung adenocarinoma.</a:t>
            </a:r>
          </a:p>
          <a:p>
            <a:pPr>
              <a:buSzPct val="114999"/>
            </a:pPr>
            <a:r>
              <a:rPr lang="zh-TW" altLang="en-US" b="1">
                <a:latin typeface="Calibri"/>
                <a:ea typeface="新細明體"/>
                <a:cs typeface="Calibri"/>
              </a:rPr>
              <a:t>The dataset has 1061 images with labeled.xml for each photo.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E8B85F9-2FFA-329F-9523-0C541074A0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3212" y="3377857"/>
            <a:ext cx="4718304" cy="1675054"/>
          </a:xfrm>
        </p:spPr>
      </p:pic>
    </p:spTree>
    <p:extLst>
      <p:ext uri="{BB962C8B-B14F-4D97-AF65-F5344CB8AC3E}">
        <p14:creationId xmlns:p14="http://schemas.microsoft.com/office/powerpoint/2010/main" val="40406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46279-42A7-78DB-842B-BB658EA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Yolov5 and Colab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D89044-80B3-2D73-E00C-21984B4B8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4159682"/>
            <a:ext cx="9591754" cy="1149733"/>
          </a:xfrm>
        </p:spPr>
        <p:txBody>
          <a:bodyPr/>
          <a:lstStyle/>
          <a:p>
            <a:r>
              <a:rPr lang="zh-TW" altLang="en-US" b="1">
                <a:latin typeface="Calibri"/>
                <a:ea typeface="新細明體"/>
                <a:cs typeface="Calibri"/>
              </a:rPr>
              <a:t>YOLOv5 : A strong tool for object detection.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TW" altLang="en-US" b="1">
                <a:latin typeface="Calibri"/>
                <a:ea typeface="新細明體"/>
                <a:cs typeface="Calibri"/>
              </a:rPr>
              <a:t>Google Colab : Online resource for gpu and writing python code.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B5F70899-C2EC-2DA8-7BF1-4B77772248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607" y="2794001"/>
            <a:ext cx="5781754" cy="1268525"/>
          </a:xfr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84F8983-D540-B94D-D34C-FD736DFD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08" y="2741446"/>
            <a:ext cx="4677507" cy="1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9B49F-05B9-C2EE-21A8-34325149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Thanks!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BC2F1F-FC1D-E3A5-0136-929F35A36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8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B71D9-4531-4946-9E51-12176E8D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429834" cy="1303867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Data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CEA039-C3E1-8140-F900-AF896EF1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9520" y="2535198"/>
            <a:ext cx="9591755" cy="2991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14999"/>
            </a:pPr>
            <a:r>
              <a:rPr lang="zh-TW" altLang="en-US" b="1">
                <a:latin typeface="Calibri"/>
                <a:ea typeface="新細明體"/>
                <a:cs typeface="Calibri"/>
              </a:rPr>
              <a:t>A dataset from </a:t>
            </a:r>
            <a:r>
              <a:rPr lang="zh-TW" altLang="en-US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kaggle.com</a:t>
            </a:r>
          </a:p>
          <a:p>
            <a:r>
              <a:rPr lang="zh-TW" altLang="en-US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Data shape</a:t>
            </a:r>
            <a:r>
              <a:rPr lang="zh-TW" altLang="en-US" b="1">
                <a:latin typeface="Calibri"/>
                <a:ea typeface="新細明體"/>
                <a:cs typeface="Calibri"/>
              </a:rPr>
              <a:t>(row data = 13393, features = 12)</a:t>
            </a:r>
          </a:p>
          <a:p>
            <a:pPr>
              <a:buSzPct val="114999"/>
            </a:pPr>
            <a:r>
              <a:rPr lang="zh-TW" altLang="en-US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Features</a:t>
            </a:r>
            <a:r>
              <a:rPr lang="zh-TW" altLang="en-US" b="1">
                <a:latin typeface="Calibri"/>
                <a:ea typeface="新細明體"/>
                <a:cs typeface="Calibri"/>
              </a:rPr>
              <a:t>: Age, gender, height_cm, weight_kg, body fat_%, disatolic(blood pressure), systolic(blood pressure), gripforce, sit and band forward_cm, sit-ups counts, broad jump_cm</a:t>
            </a:r>
          </a:p>
          <a:p>
            <a:pPr>
              <a:buSzPct val="114999"/>
            </a:pPr>
            <a:r>
              <a:rPr lang="zh-TW" altLang="en-US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Class</a:t>
            </a:r>
            <a:r>
              <a:rPr lang="zh-TW" altLang="en-US" b="1">
                <a:latin typeface="Calibri"/>
                <a:ea typeface="新細明體"/>
                <a:cs typeface="Calibri"/>
              </a:rPr>
              <a:t>: A, B, C, D (A is the best)</a:t>
            </a:r>
            <a:endParaRPr lang="zh-TW" altLang="en-US" b="1" dirty="0">
              <a:latin typeface="Calibri"/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F40823D5-9D7A-F136-DDAD-A0628BF95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73986" y="954216"/>
            <a:ext cx="5924106" cy="1330687"/>
          </a:xfrm>
        </p:spPr>
      </p:pic>
    </p:spTree>
    <p:extLst>
      <p:ext uri="{BB962C8B-B14F-4D97-AF65-F5344CB8AC3E}">
        <p14:creationId xmlns:p14="http://schemas.microsoft.com/office/powerpoint/2010/main" val="36873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AAD05-E3E3-8A02-29FA-44F69A75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Feature Engineer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2803B81-75B7-B3ED-5430-689CBEE21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8156" y="2468528"/>
            <a:ext cx="3624976" cy="3711871"/>
          </a:xfr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72AC89-C7CC-72B3-4E11-7B06BF37C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zh-TW" sz="2600" b="1" dirty="0">
                <a:latin typeface="Calibri"/>
                <a:ea typeface="新細明體"/>
                <a:cs typeface="Calibri"/>
              </a:rPr>
              <a:t>There is </a:t>
            </a:r>
            <a:r>
              <a:rPr lang="en-US" altLang="zh-TW" sz="2600" b="1" dirty="0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no missing</a:t>
            </a:r>
            <a:r>
              <a:rPr lang="en-US" altLang="zh-TW" sz="2600" b="1" dirty="0">
                <a:latin typeface="Calibri"/>
                <a:ea typeface="新細明體"/>
                <a:cs typeface="Calibri"/>
              </a:rPr>
              <a:t> data</a:t>
            </a:r>
            <a:endParaRPr lang="zh-TW" altLang="en-US" sz="2600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TW" altLang="en-US" sz="2600" b="1">
                <a:latin typeface="Calibri"/>
                <a:ea typeface="新細明體"/>
                <a:cs typeface="Calibri"/>
              </a:rPr>
              <a:t>Pd.get_dummies() to "</a:t>
            </a:r>
            <a:r>
              <a:rPr lang="zh-TW" altLang="en-US" sz="2600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vectorize</a:t>
            </a:r>
            <a:r>
              <a:rPr lang="zh-TW" altLang="en-US" sz="2600" b="1">
                <a:latin typeface="Calibri"/>
                <a:ea typeface="新細明體"/>
                <a:cs typeface="Calibri"/>
              </a:rPr>
              <a:t>" the 'gender'</a:t>
            </a:r>
          </a:p>
          <a:p>
            <a:pPr>
              <a:buSzPct val="114999"/>
            </a:pPr>
            <a:r>
              <a:rPr lang="zh-TW" altLang="en-US" sz="2600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Standardize</a:t>
            </a:r>
            <a:r>
              <a:rPr lang="zh-TW" altLang="en-US" sz="2600" b="1">
                <a:latin typeface="Calibri"/>
                <a:ea typeface="新細明體"/>
                <a:cs typeface="Calibri"/>
              </a:rPr>
              <a:t> the data</a:t>
            </a:r>
            <a:endParaRPr lang="zh-TW" altLang="en-US" sz="2600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TW" altLang="en-US" sz="2600" b="1">
                <a:latin typeface="Calibri"/>
                <a:ea typeface="新細明體"/>
                <a:cs typeface="Calibri"/>
              </a:rPr>
              <a:t>Data.corr() with performance in </a:t>
            </a:r>
            <a:r>
              <a:rPr lang="zh-TW" altLang="en-US" sz="2600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heatmap</a:t>
            </a:r>
          </a:p>
          <a:p>
            <a:r>
              <a:rPr lang="zh-TW" altLang="en-US" sz="2600" b="1">
                <a:latin typeface="Calibri"/>
                <a:ea typeface="新細明體"/>
                <a:cs typeface="Calibri"/>
              </a:rPr>
              <a:t>There are few features have </a:t>
            </a:r>
            <a:r>
              <a:rPr lang="zh-TW" altLang="en-US" sz="2600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higher correlation</a:t>
            </a:r>
          </a:p>
          <a:p>
            <a:endParaRPr lang="zh-TW" altLang="en-US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663F42-FAAA-BB08-76FB-E9AFD8D8AAF8}"/>
              </a:ext>
            </a:extLst>
          </p:cNvPr>
          <p:cNvSpPr txBox="1"/>
          <p:nvPr/>
        </p:nvSpPr>
        <p:spPr>
          <a:xfrm>
            <a:off x="4875125" y="7872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按一下以新增字</a:t>
            </a:r>
          </a:p>
        </p:txBody>
      </p:sp>
    </p:spTree>
    <p:extLst>
      <p:ext uri="{BB962C8B-B14F-4D97-AF65-F5344CB8AC3E}">
        <p14:creationId xmlns:p14="http://schemas.microsoft.com/office/powerpoint/2010/main" val="425172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94A8A-29F9-6EA1-8203-259A2B1E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Distribution---gender and age</a:t>
            </a:r>
            <a:endParaRPr lang="zh-TW" altLang="en-US"/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DF39BD79-2B84-C005-8F4F-611CE1E9A7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447" y="2489212"/>
            <a:ext cx="4785293" cy="214605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0754458-529C-0F98-254D-84D25B4DFF13}"/>
              </a:ext>
            </a:extLst>
          </p:cNvPr>
          <p:cNvSpPr txBox="1"/>
          <p:nvPr/>
        </p:nvSpPr>
        <p:spPr>
          <a:xfrm>
            <a:off x="1299587" y="4967235"/>
            <a:ext cx="98942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新細明體"/>
                <a:cs typeface="Calibri"/>
              </a:rPr>
              <a:t>Male is more than Female, but the </a:t>
            </a:r>
            <a:r>
              <a:rPr lang="zh-TW" altLang="en-US" sz="2000" b="1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proportion of class A</a:t>
            </a:r>
            <a:r>
              <a:rPr lang="zh-TW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新細明體"/>
                <a:cs typeface="Calibri"/>
              </a:rPr>
              <a:t> of female are more than male's.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新細明體"/>
                <a:cs typeface="Calibri"/>
              </a:rPr>
              <a:t>Young people are more than old people.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新細明體"/>
              <a:cs typeface="Calibri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AC10C132-E50D-8150-D495-C7EF15C89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1102" y="2486941"/>
            <a:ext cx="4718304" cy="2100358"/>
          </a:xfrm>
        </p:spPr>
      </p:pic>
    </p:spTree>
    <p:extLst>
      <p:ext uri="{BB962C8B-B14F-4D97-AF65-F5344CB8AC3E}">
        <p14:creationId xmlns:p14="http://schemas.microsoft.com/office/powerpoint/2010/main" val="37677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8C316-F2C4-ECF5-CF55-2A56E36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Model---KNN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9506B-8D03-FECE-6E21-9F23196E6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 b="1" dirty="0">
                <a:latin typeface="Calibri"/>
                <a:ea typeface="新細明體"/>
                <a:cs typeface="Calibri"/>
              </a:rPr>
              <a:t>KNN model: consider the </a:t>
            </a:r>
            <a:r>
              <a:rPr lang="en-US" altLang="zh-TW" sz="2000" b="1" dirty="0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closet points' class</a:t>
            </a:r>
            <a:r>
              <a:rPr lang="en-US" altLang="zh-TW" sz="2000" b="1" dirty="0">
                <a:latin typeface="Calibri"/>
                <a:ea typeface="新細明體"/>
                <a:cs typeface="Calibri"/>
              </a:rPr>
              <a:t> to determine the class</a:t>
            </a:r>
          </a:p>
          <a:p>
            <a:pPr>
              <a:buSzPct val="114999"/>
            </a:pPr>
            <a:r>
              <a:rPr lang="en-US" altLang="zh-TW" sz="2000" b="1" dirty="0">
                <a:latin typeface="Calibri"/>
                <a:ea typeface="新細明體"/>
                <a:cs typeface="Calibri"/>
              </a:rPr>
              <a:t>Distance type: </a:t>
            </a:r>
            <a:endParaRPr lang="en-US" sz="2000" b="1" dirty="0">
              <a:latin typeface="Calibri"/>
              <a:ea typeface="新細明體"/>
              <a:cs typeface="Calibri"/>
            </a:endParaRPr>
          </a:p>
          <a:p>
            <a:pPr lvl="1">
              <a:buSzPct val="114999"/>
            </a:pPr>
            <a:r>
              <a:rPr lang="en-US" altLang="zh-TW" b="1" dirty="0">
                <a:latin typeface="Calibri"/>
                <a:ea typeface="新細明體"/>
                <a:cs typeface="Calibri"/>
              </a:rPr>
              <a:t>P=1 --&gt;</a:t>
            </a:r>
            <a:r>
              <a:rPr lang="en-US" b="1" dirty="0" err="1">
                <a:latin typeface="Calibri"/>
                <a:ea typeface="新細明體"/>
                <a:cs typeface="Calibri"/>
              </a:rPr>
              <a:t>manhattan_distance</a:t>
            </a:r>
            <a:endParaRPr lang="en-US" b="1">
              <a:latin typeface="Calibri"/>
              <a:ea typeface="新細明體"/>
              <a:cs typeface="Calibri"/>
            </a:endParaRPr>
          </a:p>
          <a:p>
            <a:pPr lvl="1">
              <a:buSzPct val="114999"/>
            </a:pPr>
            <a:r>
              <a:rPr lang="zh-CN" altLang="en-US" b="1">
                <a:latin typeface="Calibri"/>
                <a:ea typeface="新細明體"/>
                <a:cs typeface="Calibri"/>
              </a:rPr>
              <a:t>P=2 --&gt;</a:t>
            </a:r>
            <a:r>
              <a:rPr lang="en-US" altLang="zh-CN" b="1" dirty="0" err="1">
                <a:latin typeface="Calibri"/>
                <a:ea typeface="新細明體"/>
                <a:cs typeface="Calibri"/>
              </a:rPr>
              <a:t>euclidean_distance</a:t>
            </a:r>
            <a:r>
              <a:rPr lang="zh-CN" altLang="en-US" b="1" dirty="0">
                <a:latin typeface="Calibri"/>
                <a:ea typeface="新細明體"/>
                <a:cs typeface="Calibri"/>
              </a:rPr>
              <a:t> </a:t>
            </a:r>
          </a:p>
          <a:p>
            <a:pPr>
              <a:buSzPct val="114999"/>
            </a:pPr>
            <a:r>
              <a:rPr lang="zh-CN" altLang="en-US" sz="2000" b="1">
                <a:latin typeface="Calibri"/>
                <a:ea typeface="新細明體"/>
                <a:cs typeface="Calibri"/>
              </a:rPr>
              <a:t>Weitht type: Uniform and Distance</a:t>
            </a:r>
          </a:p>
          <a:p>
            <a:pPr>
              <a:buSzPct val="114999"/>
            </a:pPr>
            <a:r>
              <a:rPr lang="zh-CN" altLang="en-US" sz="2000" b="1">
                <a:latin typeface="Calibri"/>
                <a:ea typeface="新細明體"/>
                <a:cs typeface="Calibri"/>
              </a:rPr>
              <a:t>Point number: 31 points perform the best </a:t>
            </a:r>
            <a:endParaRPr lang="zh-CN" altLang="en-US" sz="2000" b="1" dirty="0">
              <a:latin typeface="Calibri"/>
              <a:ea typeface="新細明體"/>
              <a:cs typeface="Calibri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5D38B69B-C875-4047-D8D9-49F7DF68E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344" y="2857084"/>
            <a:ext cx="4718304" cy="2716599"/>
          </a:xfrm>
        </p:spPr>
      </p:pic>
    </p:spTree>
    <p:extLst>
      <p:ext uri="{BB962C8B-B14F-4D97-AF65-F5344CB8AC3E}">
        <p14:creationId xmlns:p14="http://schemas.microsoft.com/office/powerpoint/2010/main" val="9515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8C316-F2C4-ECF5-CF55-2A56E36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Model---Decision Tree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9506B-8D03-FECE-6E21-9F23196E6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 b="1" dirty="0">
                <a:latin typeface="Calibri"/>
                <a:ea typeface="新細明體"/>
                <a:cs typeface="Calibri"/>
              </a:rPr>
              <a:t>Decision Tree: Use the </a:t>
            </a:r>
            <a:r>
              <a:rPr lang="en-US" altLang="zh-TW" sz="2000" b="1" dirty="0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criterion function</a:t>
            </a:r>
            <a:r>
              <a:rPr lang="en-US" altLang="zh-TW" sz="2000" b="1" dirty="0">
                <a:latin typeface="Calibri"/>
                <a:ea typeface="新細明體"/>
                <a:cs typeface="Calibri"/>
              </a:rPr>
              <a:t> to classify different class</a:t>
            </a:r>
          </a:p>
          <a:p>
            <a:pPr>
              <a:buSzPct val="114999"/>
            </a:pPr>
            <a:r>
              <a:rPr lang="en-US" altLang="zh-TW" sz="2000" b="1" dirty="0">
                <a:latin typeface="Calibri"/>
                <a:ea typeface="新細明體"/>
                <a:cs typeface="Calibri"/>
              </a:rPr>
              <a:t>Criterion type: Gini impurity and Entropy.</a:t>
            </a:r>
            <a:endParaRPr lang="en-US" altLang="zh-TW" sz="2000" b="1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CN" altLang="en-US" sz="2000" b="1">
                <a:latin typeface="Calibri"/>
                <a:ea typeface="新細明體"/>
                <a:cs typeface="Calibri"/>
              </a:rPr>
              <a:t>Depth of the tree: 10 depths perform the best.</a:t>
            </a:r>
            <a:endParaRPr lang="zh-CN" altLang="en-US" sz="2000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CN" altLang="en-US" sz="2000" b="1">
                <a:latin typeface="Calibri"/>
                <a:ea typeface="新細明體"/>
                <a:cs typeface="Calibri"/>
              </a:rPr>
              <a:t>There are some over-fitting situations</a:t>
            </a:r>
            <a:endParaRPr lang="zh-CN" altLang="en-US" sz="2000" b="1" dirty="0">
              <a:latin typeface="Calibri"/>
              <a:ea typeface="新細明體"/>
              <a:cs typeface="Calibri"/>
            </a:endParaRPr>
          </a:p>
        </p:txBody>
      </p:sp>
      <p:pic>
        <p:nvPicPr>
          <p:cNvPr id="6" name="圖片 7">
            <a:extLst>
              <a:ext uri="{FF2B5EF4-FFF2-40B4-BE49-F238E27FC236}">
                <a16:creationId xmlns:a16="http://schemas.microsoft.com/office/drawing/2014/main" id="{AB956F49-3BB9-38C3-C7BB-4F5D156A59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985" y="2560320"/>
            <a:ext cx="3869021" cy="3310128"/>
          </a:xfrm>
        </p:spPr>
      </p:pic>
    </p:spTree>
    <p:extLst>
      <p:ext uri="{BB962C8B-B14F-4D97-AF65-F5344CB8AC3E}">
        <p14:creationId xmlns:p14="http://schemas.microsoft.com/office/powerpoint/2010/main" val="287602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8C316-F2C4-ECF5-CF55-2A56E36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Model---Random Forest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9506B-8D03-FECE-6E21-9F23196E6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>
                <a:latin typeface="Calibri"/>
                <a:ea typeface="新細明體"/>
                <a:cs typeface="Calibri"/>
              </a:rPr>
              <a:t>Random Forest : Composed of </a:t>
            </a:r>
            <a:r>
              <a:rPr lang="en-US" altLang="zh-TW" b="1" dirty="0">
                <a:solidFill>
                  <a:srgbClr val="00B0F0"/>
                </a:solidFill>
                <a:latin typeface="Calibri"/>
                <a:ea typeface="新細明體"/>
                <a:cs typeface="Calibri"/>
              </a:rPr>
              <a:t>several decision trees</a:t>
            </a:r>
            <a:r>
              <a:rPr lang="en-US" altLang="zh-TW" b="1" dirty="0">
                <a:latin typeface="Calibri"/>
                <a:ea typeface="新細明體"/>
                <a:cs typeface="Calibri"/>
              </a:rPr>
              <a:t> and</a:t>
            </a:r>
            <a:r>
              <a:rPr lang="zh-CN" altLang="en-US" b="1">
                <a:latin typeface="Calibri"/>
                <a:ea typeface="新細明體"/>
                <a:cs typeface="Calibri"/>
              </a:rPr>
              <a:t> </a:t>
            </a:r>
            <a:r>
              <a:rPr lang="zh-CN" altLang="en-US" b="1">
                <a:solidFill>
                  <a:schemeClr val="tx1"/>
                </a:solidFill>
                <a:latin typeface="Calibri"/>
                <a:ea typeface="新細明體"/>
                <a:cs typeface="Calibri"/>
              </a:rPr>
              <a:t>vote </a:t>
            </a:r>
            <a:r>
              <a:rPr lang="zh-CN" altLang="en-US" b="1">
                <a:latin typeface="Calibri"/>
                <a:ea typeface="新細明體"/>
                <a:cs typeface="Calibri"/>
              </a:rPr>
              <a:t>for the final class</a:t>
            </a:r>
            <a:endParaRPr lang="zh-CN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CN" altLang="en-US" b="1">
                <a:latin typeface="Calibri"/>
                <a:ea typeface="新細明體"/>
                <a:cs typeface="Calibri"/>
              </a:rPr>
              <a:t>n_estimators : how many trees</a:t>
            </a:r>
            <a:endParaRPr lang="zh-CN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r>
              <a:rPr lang="zh-CN" altLang="en-US" b="1">
                <a:latin typeface="Calibri"/>
                <a:ea typeface="新細明體"/>
                <a:cs typeface="Calibri"/>
              </a:rPr>
              <a:t>As the trees number increase, the performance flatten out</a:t>
            </a:r>
            <a:endParaRPr lang="zh-CN" altLang="en-US" b="1" dirty="0">
              <a:latin typeface="Calibri"/>
              <a:ea typeface="新細明體"/>
              <a:cs typeface="Calibri"/>
            </a:endParaRPr>
          </a:p>
          <a:p>
            <a:pPr>
              <a:buSzPct val="114999"/>
            </a:pPr>
            <a:endParaRPr lang="zh-CN" altLang="en-US" sz="1800" dirty="0">
              <a:ea typeface="新細明體"/>
              <a:cs typeface="Calibri"/>
            </a:endParaRPr>
          </a:p>
        </p:txBody>
      </p:sp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id="{23B735DE-F338-2D5B-41BD-A82032383F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344" y="2816111"/>
            <a:ext cx="4718304" cy="2798546"/>
          </a:xfrm>
        </p:spPr>
      </p:pic>
    </p:spTree>
    <p:extLst>
      <p:ext uri="{BB962C8B-B14F-4D97-AF65-F5344CB8AC3E}">
        <p14:creationId xmlns:p14="http://schemas.microsoft.com/office/powerpoint/2010/main" val="253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2D9BA-92D2-4663-743E-B0DB270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Feature Selection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01D010-F6CC-1A9D-C53A-0975CA5D4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000" b="1">
                <a:latin typeface="Calibri"/>
                <a:ea typeface="新細明體"/>
                <a:cs typeface="Calibri"/>
              </a:rPr>
              <a:t>Use the fs.SelectKBest() method to select the best features that relate to the result.</a:t>
            </a:r>
          </a:p>
          <a:p>
            <a:pPr>
              <a:buSzPct val="114999"/>
            </a:pPr>
            <a:r>
              <a:rPr lang="zh-TW" altLang="en-US" sz="2000" b="1">
                <a:latin typeface="Calibri"/>
                <a:ea typeface="新細明體"/>
                <a:cs typeface="Calibri"/>
              </a:rPr>
              <a:t>Score_func : fs.mutual_info_classif, calculate mutual information between variable and class.</a:t>
            </a:r>
          </a:p>
          <a:p>
            <a:pPr>
              <a:buSzPct val="114999"/>
            </a:pPr>
            <a:r>
              <a:rPr lang="zh-TW" altLang="en-US" sz="2000" b="1">
                <a:latin typeface="Calibri"/>
                <a:ea typeface="新細明體"/>
                <a:cs typeface="Calibri"/>
              </a:rPr>
              <a:t>Scores_ : we can check the score to determine which feature are most importment.</a:t>
            </a:r>
            <a:endParaRPr lang="zh-TW" altLang="en-US" sz="2000" b="1" dirty="0">
              <a:latin typeface="Calibri"/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AC9C5993-C10F-DF90-A746-1E74EC7B84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448" y="3069920"/>
            <a:ext cx="4718304" cy="2290927"/>
          </a:xfrm>
        </p:spPr>
      </p:pic>
    </p:spTree>
    <p:extLst>
      <p:ext uri="{BB962C8B-B14F-4D97-AF65-F5344CB8AC3E}">
        <p14:creationId xmlns:p14="http://schemas.microsoft.com/office/powerpoint/2010/main" val="90482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2D9BA-92D2-4663-743E-B0DB2700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580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TW" altLang="en-US">
                <a:ea typeface="新細明體"/>
                <a:cs typeface="Calibri Light"/>
              </a:rPr>
              <a:t>Feature Selection---</a:t>
            </a:r>
            <a:br>
              <a:rPr lang="zh-TW" altLang="en-US" dirty="0">
                <a:ea typeface="新細明體"/>
                <a:cs typeface="Calibri Light"/>
              </a:rPr>
            </a:br>
            <a:r>
              <a:rPr lang="zh-TW" altLang="en-US">
                <a:ea typeface="新細明體"/>
                <a:cs typeface="Calibri Light"/>
              </a:rPr>
              <a:t>sit_band, sit_ups, body_fat, broad_jump </a:t>
            </a:r>
            <a:endParaRPr lang="zh-TW" altLang="en-US"/>
          </a:p>
        </p:txBody>
      </p:sp>
      <p:pic>
        <p:nvPicPr>
          <p:cNvPr id="3" name="圖片 5">
            <a:extLst>
              <a:ext uri="{FF2B5EF4-FFF2-40B4-BE49-F238E27FC236}">
                <a16:creationId xmlns:a16="http://schemas.microsoft.com/office/drawing/2014/main" id="{DBDA0857-A13B-A9BF-0DA7-31F140E8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18" y="2008240"/>
            <a:ext cx="4677507" cy="2113015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6A301FC5-A80D-99AC-8071-F8821047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75" y="2039556"/>
            <a:ext cx="4677507" cy="2083876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70355951-0052-365D-1FD7-D6956A9D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08" y="4119112"/>
            <a:ext cx="4644013" cy="21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63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佈景主題</vt:lpstr>
      <vt:lpstr>Organic</vt:lpstr>
      <vt:lpstr>Body Performance</vt:lpstr>
      <vt:lpstr>Data</vt:lpstr>
      <vt:lpstr>Feature Engineer</vt:lpstr>
      <vt:lpstr>Distribution---gender and age</vt:lpstr>
      <vt:lpstr>Model---KNN</vt:lpstr>
      <vt:lpstr>Model---Decision Tree</vt:lpstr>
      <vt:lpstr>Model---Random Forest</vt:lpstr>
      <vt:lpstr>Feature Selection</vt:lpstr>
      <vt:lpstr>Feature Selection--- sit_band, sit_ups, body_fat, broad_jump </vt:lpstr>
      <vt:lpstr>Feature Selection---diastolic, height, systolic</vt:lpstr>
      <vt:lpstr>Correlation between top 3 features</vt:lpstr>
      <vt:lpstr>Feature Selection---KNN increase best</vt:lpstr>
      <vt:lpstr>Conclusion and Future Work</vt:lpstr>
      <vt:lpstr>Recent Work</vt:lpstr>
      <vt:lpstr>Detection of the Lung Adenocarcinoma</vt:lpstr>
      <vt:lpstr>Yolov5 and Colab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690</cp:revision>
  <dcterms:created xsi:type="dcterms:W3CDTF">2022-05-08T08:50:21Z</dcterms:created>
  <dcterms:modified xsi:type="dcterms:W3CDTF">2022-05-10T21:18:23Z</dcterms:modified>
</cp:coreProperties>
</file>