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6" r:id="rId7"/>
    <p:sldId id="267" r:id="rId8"/>
    <p:sldId id="268" r:id="rId9"/>
    <p:sldId id="269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F7D9-C85A-4AC9-B04D-DB731DC7D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37986-2FA0-4C21-BCEC-428EE8D7F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D43CD-1A11-450D-BA35-39EA1958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E8CA-F551-4058-9563-EEEDB9F5E52F}" type="datetimeFigureOut">
              <a:rPr lang="en-AU" smtClean="0"/>
              <a:t>26/04/2019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640BF-1DA2-446A-BF72-3AA5C1C5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7363E-2185-4B6C-9069-EE9C417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C4A2-188E-4EA5-96C3-C340C836F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41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D888-0145-40AB-931C-A5C0278E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FD803-783B-4806-AE5E-E5E8BF9F7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87B5-0860-4DC6-8241-67EB825C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E8CA-F551-4058-9563-EEEDB9F5E52F}" type="datetimeFigureOut">
              <a:rPr lang="en-AU" smtClean="0"/>
              <a:t>26/04/2019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75F05-B222-489A-A0B9-BAC0E166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AD1B-584C-4300-849F-929AE55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C4A2-188E-4EA5-96C3-C340C836F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693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31143-9170-49F8-B191-2498B0BBD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39AB7-73A8-4B9D-A62A-4253E86D5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FC949-306E-4AAC-870B-DC96D68F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E8CA-F551-4058-9563-EEEDB9F5E52F}" type="datetimeFigureOut">
              <a:rPr lang="en-AU" smtClean="0"/>
              <a:t>26/04/2019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C979-E877-4928-BDBD-1CB584BC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B859-05D7-464A-8C57-9BC3400A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C4A2-188E-4EA5-96C3-C340C836F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29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D8E5-F7D1-43D1-B793-3EB7E1EA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B7E7-3412-43DF-BDC5-F183ABCB2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B0BE-64AA-4FB8-90B8-710CF24D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E8CA-F551-4058-9563-EEEDB9F5E52F}" type="datetimeFigureOut">
              <a:rPr lang="en-AU" smtClean="0"/>
              <a:t>26/04/2019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4638-77C9-441A-82DB-BB9047F4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D62DA-1398-482E-849B-82F5913A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C4A2-188E-4EA5-96C3-C340C836F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24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4E3C-5E4D-4CC5-AAFE-D451A99F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30F62-FD12-4DE4-9430-06379A92A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0546-BAEC-4B40-A36F-603003BD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E8CA-F551-4058-9563-EEEDB9F5E52F}" type="datetimeFigureOut">
              <a:rPr lang="en-AU" smtClean="0"/>
              <a:t>26/04/2019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46C66-AA0E-4D4A-87F7-314C6234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38E4-D58D-4F2F-B2AC-5EF77DCC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C4A2-188E-4EA5-96C3-C340C836F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35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B4C3-EE21-44E9-9B68-69BD219F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ABF5-9AE5-449C-BF30-DF349978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846D7-7CDC-4880-B336-29FE2908F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5BF2D-DAA4-44F5-BA7B-4D31BDCB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E8CA-F551-4058-9563-EEEDB9F5E52F}" type="datetimeFigureOut">
              <a:rPr lang="en-AU" smtClean="0"/>
              <a:t>26/04/2019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7C137-7CB5-45E4-B59C-48F0529D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6612F-1A7F-46DC-B1C8-8973ECBB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C4A2-188E-4EA5-96C3-C340C836F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08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05FD-BDE8-414F-BD66-DBA4E92C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0F953-54CF-448A-9AF3-77A2E02D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DE442-F9FF-4683-B951-C0D9F807D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222A8-78AB-49C0-B25A-E2AA6DBF2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F2B25-7A33-40DC-9375-8DDF62504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2B9BE-2F19-442B-8502-32AB6F5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E8CA-F551-4058-9563-EEEDB9F5E52F}" type="datetimeFigureOut">
              <a:rPr lang="en-AU" smtClean="0"/>
              <a:t>26/04/2019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646D3-0B75-4471-8605-2CBEA03E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5495A-5D43-4400-9C39-02696386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C4A2-188E-4EA5-96C3-C340C836F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03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1237-7EE6-4CE1-A31D-ED904418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D312D-A282-499B-B83C-898735DE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E8CA-F551-4058-9563-EEEDB9F5E52F}" type="datetimeFigureOut">
              <a:rPr lang="en-AU" smtClean="0"/>
              <a:t>26/04/2019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737CA-54AA-4047-9A87-B4E411D8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A46CB-69F6-4CB5-B232-9DAA5CA0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C4A2-188E-4EA5-96C3-C340C836F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9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E6135-9D1D-4415-ACF2-4628F924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E8CA-F551-4058-9563-EEEDB9F5E52F}" type="datetimeFigureOut">
              <a:rPr lang="en-AU" smtClean="0"/>
              <a:t>26/04/2019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72B11-0E63-4351-84C7-758A1CE8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0ABB2-9ED8-4119-A0EC-6651A64E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C4A2-188E-4EA5-96C3-C340C836F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7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EC8F-A164-489A-98E1-B09BBA54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14F6-1CB0-4CEC-B044-05965B86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7E9BC-07A2-4CC1-8828-DE38E013C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69134-1D3F-4739-B986-69CBF38A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E8CA-F551-4058-9563-EEEDB9F5E52F}" type="datetimeFigureOut">
              <a:rPr lang="en-AU" smtClean="0"/>
              <a:t>26/04/2019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8CBD6-0430-409C-9728-813BFEE8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9BD6F-5CB6-482B-A932-4F073267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C4A2-188E-4EA5-96C3-C340C836F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64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91D6-0666-407B-BFC6-0A83086D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B5317-51D8-425F-8D26-C98874E63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E1CD8-F506-4924-8F0D-4528C6E62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336D9-EF60-436D-AB78-AF19C571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E8CA-F551-4058-9563-EEEDB9F5E52F}" type="datetimeFigureOut">
              <a:rPr lang="en-AU" smtClean="0"/>
              <a:t>26/04/2019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A5483-CF04-42F8-AD51-3C5DF7A8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054D4-81E4-43BE-B216-E03053D9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C4A2-188E-4EA5-96C3-C340C836F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11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59672-197D-4B10-A555-3C12C23F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F1472-D6F0-43C1-BF4E-C7874947E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DC97-840E-40E8-8EDF-011AD420E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6E8CA-F551-4058-9563-EEEDB9F5E52F}" type="datetimeFigureOut">
              <a:rPr lang="en-AU" smtClean="0"/>
              <a:t>26/04/2019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BFA12-204B-4F90-9AAC-3ECA07C8A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B353-DB00-47E0-B043-0983A778B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C4A2-188E-4EA5-96C3-C340C836F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412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DF6C0-C0EF-41E1-841A-64323CA7D450}"/>
              </a:ext>
            </a:extLst>
          </p:cNvPr>
          <p:cNvSpPr txBox="1"/>
          <p:nvPr/>
        </p:nvSpPr>
        <p:spPr>
          <a:xfrm>
            <a:off x="536895" y="805343"/>
            <a:ext cx="16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Database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FE9F6-78B9-482E-9A56-7FEDD5EBCD2C}"/>
              </a:ext>
            </a:extLst>
          </p:cNvPr>
          <p:cNvSpPr txBox="1"/>
          <p:nvPr/>
        </p:nvSpPr>
        <p:spPr>
          <a:xfrm>
            <a:off x="3910668" y="805343"/>
            <a:ext cx="175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Functional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35A32-70E3-49FC-A927-822115B27710}"/>
              </a:ext>
            </a:extLst>
          </p:cNvPr>
          <p:cNvSpPr txBox="1"/>
          <p:nvPr/>
        </p:nvSpPr>
        <p:spPr>
          <a:xfrm>
            <a:off x="8618290" y="805343"/>
            <a:ext cx="18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Appearance Layer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9414C92-BF0B-4BF0-AC5F-A9330674497B}"/>
              </a:ext>
            </a:extLst>
          </p:cNvPr>
          <p:cNvSpPr/>
          <p:nvPr/>
        </p:nvSpPr>
        <p:spPr>
          <a:xfrm>
            <a:off x="2281806" y="990009"/>
            <a:ext cx="1510018" cy="50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1170086-F5C1-4AC1-9400-3C31F13D450F}"/>
              </a:ext>
            </a:extLst>
          </p:cNvPr>
          <p:cNvSpPr/>
          <p:nvPr/>
        </p:nvSpPr>
        <p:spPr>
          <a:xfrm>
            <a:off x="6259586" y="991569"/>
            <a:ext cx="1510018" cy="50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F81CE2-0116-4FFD-AE59-439465F82907}"/>
              </a:ext>
            </a:extLst>
          </p:cNvPr>
          <p:cNvCxnSpPr>
            <a:cxnSpLocks/>
          </p:cNvCxnSpPr>
          <p:nvPr/>
        </p:nvCxnSpPr>
        <p:spPr>
          <a:xfrm>
            <a:off x="0" y="123318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5232E0-32FA-482F-9435-9E650E8910A6}"/>
              </a:ext>
            </a:extLst>
          </p:cNvPr>
          <p:cNvCxnSpPr>
            <a:cxnSpLocks/>
          </p:cNvCxnSpPr>
          <p:nvPr/>
        </p:nvCxnSpPr>
        <p:spPr>
          <a:xfrm flipV="1">
            <a:off x="2403446" y="1"/>
            <a:ext cx="0" cy="693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8D1008-A706-4ABF-846B-347AEC70EE21}"/>
              </a:ext>
            </a:extLst>
          </p:cNvPr>
          <p:cNvCxnSpPr>
            <a:cxnSpLocks/>
          </p:cNvCxnSpPr>
          <p:nvPr/>
        </p:nvCxnSpPr>
        <p:spPr>
          <a:xfrm flipV="1">
            <a:off x="7196356" y="-79694"/>
            <a:ext cx="0" cy="693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9BB940-F591-42AF-8B8B-D53BD78CD59E}"/>
              </a:ext>
            </a:extLst>
          </p:cNvPr>
          <p:cNvSpPr txBox="1"/>
          <p:nvPr/>
        </p:nvSpPr>
        <p:spPr>
          <a:xfrm>
            <a:off x="536896" y="3246324"/>
            <a:ext cx="155389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err="1"/>
              <a:t>CarDB</a:t>
            </a:r>
            <a:endParaRPr lang="en-AU" sz="1100" b="1" dirty="0"/>
          </a:p>
          <a:p>
            <a:r>
              <a:rPr lang="en-AU" sz="700" i="1" dirty="0">
                <a:solidFill>
                  <a:schemeClr val="accent1"/>
                </a:solidFill>
              </a:rPr>
              <a:t>Permanent database for the storage of vehicle make, model, specifics of fault. Updated regularly by </a:t>
            </a:r>
            <a:r>
              <a:rPr lang="en-AU" sz="700" i="1" dirty="0" err="1">
                <a:solidFill>
                  <a:schemeClr val="accent1"/>
                </a:solidFill>
              </a:rPr>
              <a:t>newFaultDB</a:t>
            </a:r>
            <a:endParaRPr lang="en-AU" sz="400" i="1" dirty="0">
              <a:solidFill>
                <a:schemeClr val="accent1"/>
              </a:solidFill>
            </a:endParaRPr>
          </a:p>
          <a:p>
            <a:r>
              <a:rPr lang="en-AU" sz="900" dirty="0"/>
              <a:t>Key: </a:t>
            </a:r>
            <a:r>
              <a:rPr lang="en-AU" sz="900" b="1" u="sng" dirty="0"/>
              <a:t>VIN</a:t>
            </a:r>
          </a:p>
          <a:p>
            <a:r>
              <a:rPr lang="en-AU" sz="900" dirty="0"/>
              <a:t>Fields:</a:t>
            </a:r>
          </a:p>
          <a:p>
            <a:pPr marL="171450" indent="-171450">
              <a:buFontTx/>
              <a:buChar char="-"/>
            </a:pPr>
            <a:r>
              <a:rPr lang="en-AU" sz="900" b="1" dirty="0">
                <a:solidFill>
                  <a:schemeClr val="accent6">
                    <a:lumMod val="75000"/>
                  </a:schemeClr>
                </a:solidFill>
              </a:rPr>
              <a:t>Vehicle Make</a:t>
            </a:r>
          </a:p>
          <a:p>
            <a:pPr marL="171450" indent="-171450">
              <a:buFontTx/>
              <a:buChar char="-"/>
            </a:pPr>
            <a:r>
              <a:rPr lang="en-AU" sz="900" b="1" dirty="0">
                <a:solidFill>
                  <a:schemeClr val="accent6">
                    <a:lumMod val="75000"/>
                  </a:schemeClr>
                </a:solidFill>
              </a:rPr>
              <a:t>Vehicle Model</a:t>
            </a:r>
          </a:p>
          <a:p>
            <a:pPr marL="171450" indent="-171450">
              <a:buFontTx/>
              <a:buChar char="-"/>
            </a:pPr>
            <a:r>
              <a:rPr lang="en-AU" sz="900" b="1" dirty="0">
                <a:solidFill>
                  <a:schemeClr val="accent6">
                    <a:lumMod val="75000"/>
                  </a:schemeClr>
                </a:solidFill>
              </a:rPr>
              <a:t>Year of Manufacture</a:t>
            </a:r>
          </a:p>
          <a:p>
            <a:pPr marL="171450" indent="-171450">
              <a:buFontTx/>
              <a:buChar char="-"/>
            </a:pPr>
            <a:r>
              <a:rPr lang="en-AU" sz="900" b="1" dirty="0">
                <a:solidFill>
                  <a:schemeClr val="accent6">
                    <a:lumMod val="75000"/>
                  </a:schemeClr>
                </a:solidFill>
              </a:rPr>
              <a:t>VIN</a:t>
            </a:r>
          </a:p>
          <a:p>
            <a:pPr marL="171450" indent="-171450">
              <a:buFontTx/>
              <a:buChar char="-"/>
            </a:pPr>
            <a:r>
              <a:rPr lang="en-AU" sz="900" dirty="0"/>
              <a:t>Date of Fault Discovered</a:t>
            </a:r>
          </a:p>
          <a:p>
            <a:pPr marL="171450" indent="-171450">
              <a:buFontTx/>
              <a:buChar char="-"/>
            </a:pPr>
            <a:r>
              <a:rPr lang="en-AU" sz="900" dirty="0"/>
              <a:t>Date of Fault Resolved</a:t>
            </a:r>
          </a:p>
          <a:p>
            <a:pPr marL="171450" indent="-171450">
              <a:buFontTx/>
              <a:buChar char="-"/>
            </a:pPr>
            <a:r>
              <a:rPr lang="en-AU" sz="900" i="1" dirty="0"/>
              <a:t>Bool </a:t>
            </a:r>
            <a:r>
              <a:rPr lang="en-AU" sz="900" dirty="0" err="1"/>
              <a:t>currentFault</a:t>
            </a:r>
            <a:endParaRPr lang="en-AU" sz="900" dirty="0"/>
          </a:p>
          <a:p>
            <a:pPr marL="171450" indent="-171450">
              <a:buFontTx/>
              <a:buChar char="-"/>
            </a:pPr>
            <a:r>
              <a:rPr lang="en-AU" sz="900" dirty="0" err="1"/>
              <a:t>faultDescription</a:t>
            </a:r>
            <a:endParaRPr lang="en-AU" sz="900" dirty="0"/>
          </a:p>
          <a:p>
            <a:pPr marL="171450" indent="-171450">
              <a:buFontTx/>
              <a:buChar char="-"/>
            </a:pPr>
            <a:r>
              <a:rPr lang="en-AU" sz="900" dirty="0" err="1"/>
              <a:t>faultResolution</a:t>
            </a:r>
            <a:br>
              <a:rPr lang="en-AU" sz="900" dirty="0"/>
            </a:br>
            <a:endParaRPr lang="en-AU" sz="900" dirty="0"/>
          </a:p>
          <a:p>
            <a:pPr marL="171450" indent="-171450">
              <a:buFontTx/>
              <a:buChar char="-"/>
            </a:pPr>
            <a:endParaRPr lang="en-AU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9904C4-F085-4B35-9548-511FA09B05A6}"/>
              </a:ext>
            </a:extLst>
          </p:cNvPr>
          <p:cNvSpPr txBox="1"/>
          <p:nvPr/>
        </p:nvSpPr>
        <p:spPr>
          <a:xfrm>
            <a:off x="536896" y="5479350"/>
            <a:ext cx="15538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err="1"/>
              <a:t>NewFaultDB</a:t>
            </a:r>
            <a:endParaRPr lang="en-AU" sz="1100" b="1" dirty="0"/>
          </a:p>
          <a:p>
            <a:r>
              <a:rPr lang="en-AU" sz="700" i="1" dirty="0">
                <a:solidFill>
                  <a:schemeClr val="accent1"/>
                </a:solidFill>
              </a:rPr>
              <a:t>Transient database that is populated on daily basis after scanning for new vehicle faults. Records in </a:t>
            </a:r>
            <a:r>
              <a:rPr lang="en-AU" sz="700" i="1" dirty="0" err="1">
                <a:solidFill>
                  <a:schemeClr val="accent1"/>
                </a:solidFill>
              </a:rPr>
              <a:t>NewFaultDB</a:t>
            </a:r>
            <a:r>
              <a:rPr lang="en-AU" sz="700" i="1" dirty="0">
                <a:solidFill>
                  <a:schemeClr val="accent1"/>
                </a:solidFill>
              </a:rPr>
              <a:t> (if any) are added to </a:t>
            </a:r>
            <a:r>
              <a:rPr lang="en-AU" sz="700" i="1" dirty="0" err="1">
                <a:solidFill>
                  <a:schemeClr val="accent1"/>
                </a:solidFill>
              </a:rPr>
              <a:t>CarCB</a:t>
            </a:r>
            <a:r>
              <a:rPr lang="en-AU" sz="700" i="1" dirty="0">
                <a:solidFill>
                  <a:schemeClr val="accent1"/>
                </a:solidFill>
              </a:rPr>
              <a:t> daily. </a:t>
            </a:r>
            <a:r>
              <a:rPr lang="en-AU" sz="900" dirty="0"/>
              <a:t>Fields:</a:t>
            </a:r>
          </a:p>
          <a:p>
            <a:pPr marL="171450" indent="-171450">
              <a:buFontTx/>
              <a:buChar char="-"/>
            </a:pPr>
            <a:r>
              <a:rPr lang="en-AU" sz="900" dirty="0"/>
              <a:t>Same as </a:t>
            </a:r>
            <a:r>
              <a:rPr lang="en-AU" sz="900" dirty="0" err="1"/>
              <a:t>CarDB</a:t>
            </a:r>
            <a:br>
              <a:rPr lang="en-AU" sz="900" dirty="0"/>
            </a:br>
            <a:endParaRPr lang="en-AU" sz="900" dirty="0"/>
          </a:p>
          <a:p>
            <a:pPr marL="171450" indent="-171450">
              <a:buFontTx/>
              <a:buChar char="-"/>
            </a:pPr>
            <a:endParaRPr lang="en-AU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23454-4A71-4DE1-8FF1-9464CB411C3A}"/>
              </a:ext>
            </a:extLst>
          </p:cNvPr>
          <p:cNvSpPr txBox="1"/>
          <p:nvPr/>
        </p:nvSpPr>
        <p:spPr>
          <a:xfrm>
            <a:off x="567655" y="1326356"/>
            <a:ext cx="155389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err="1"/>
              <a:t>UserDB</a:t>
            </a:r>
            <a:endParaRPr lang="en-AU" sz="1100" b="1" dirty="0"/>
          </a:p>
          <a:p>
            <a:r>
              <a:rPr lang="en-AU" sz="700" i="1" dirty="0">
                <a:solidFill>
                  <a:schemeClr val="accent1"/>
                </a:solidFill>
              </a:rPr>
              <a:t>Permanent DB of users. Vehicle details are stored and are referenced against the </a:t>
            </a:r>
            <a:r>
              <a:rPr lang="en-AU" sz="700" i="1" dirty="0" err="1">
                <a:solidFill>
                  <a:schemeClr val="accent1"/>
                </a:solidFill>
              </a:rPr>
              <a:t>CarDB</a:t>
            </a:r>
            <a:r>
              <a:rPr lang="en-AU" sz="700" i="1" dirty="0">
                <a:solidFill>
                  <a:schemeClr val="accent1"/>
                </a:solidFill>
              </a:rPr>
              <a:t> and </a:t>
            </a:r>
            <a:r>
              <a:rPr lang="en-AU" sz="700" i="1" dirty="0" err="1">
                <a:solidFill>
                  <a:schemeClr val="accent1"/>
                </a:solidFill>
              </a:rPr>
              <a:t>NewFaultDB</a:t>
            </a:r>
            <a:r>
              <a:rPr lang="en-AU" sz="600" i="1" dirty="0">
                <a:solidFill>
                  <a:schemeClr val="accent1"/>
                </a:solidFill>
              </a:rPr>
              <a:t>. </a:t>
            </a:r>
          </a:p>
          <a:p>
            <a:r>
              <a:rPr lang="en-AU" sz="900" dirty="0"/>
              <a:t>Keys: </a:t>
            </a:r>
            <a:r>
              <a:rPr lang="en-AU" sz="900" b="1" u="sng" dirty="0" err="1"/>
              <a:t>userID</a:t>
            </a:r>
            <a:r>
              <a:rPr lang="en-AU" sz="900" b="1" u="sng" dirty="0"/>
              <a:t>, email, VIN</a:t>
            </a:r>
          </a:p>
          <a:p>
            <a:r>
              <a:rPr lang="en-AU" sz="900" dirty="0"/>
              <a:t>Fields:</a:t>
            </a:r>
          </a:p>
          <a:p>
            <a:pPr marL="171450" indent="-171450">
              <a:buFontTx/>
              <a:buChar char="-"/>
            </a:pPr>
            <a:r>
              <a:rPr lang="en-AU" sz="900" b="1" dirty="0">
                <a:solidFill>
                  <a:schemeClr val="accent6">
                    <a:lumMod val="75000"/>
                  </a:schemeClr>
                </a:solidFill>
              </a:rPr>
              <a:t>Vehicle Make</a:t>
            </a:r>
          </a:p>
          <a:p>
            <a:pPr marL="171450" indent="-171450">
              <a:buFontTx/>
              <a:buChar char="-"/>
            </a:pPr>
            <a:r>
              <a:rPr lang="en-AU" sz="900" b="1" dirty="0">
                <a:solidFill>
                  <a:schemeClr val="accent6">
                    <a:lumMod val="75000"/>
                  </a:schemeClr>
                </a:solidFill>
              </a:rPr>
              <a:t>Vehicle Model</a:t>
            </a:r>
          </a:p>
          <a:p>
            <a:pPr marL="171450" indent="-171450">
              <a:buFontTx/>
              <a:buChar char="-"/>
            </a:pPr>
            <a:r>
              <a:rPr lang="en-AU" sz="900" b="1" dirty="0">
                <a:solidFill>
                  <a:schemeClr val="accent6">
                    <a:lumMod val="75000"/>
                  </a:schemeClr>
                </a:solidFill>
              </a:rPr>
              <a:t>Year of Manufacture</a:t>
            </a:r>
          </a:p>
          <a:p>
            <a:pPr marL="171450" indent="-171450">
              <a:buFontTx/>
              <a:buChar char="-"/>
            </a:pPr>
            <a:r>
              <a:rPr lang="en-AU" sz="900" b="1" dirty="0">
                <a:solidFill>
                  <a:schemeClr val="accent6">
                    <a:lumMod val="75000"/>
                  </a:schemeClr>
                </a:solidFill>
              </a:rPr>
              <a:t>VIN</a:t>
            </a:r>
          </a:p>
          <a:p>
            <a:pPr marL="171450" indent="-171450">
              <a:buFontTx/>
              <a:buChar char="-"/>
            </a:pPr>
            <a:r>
              <a:rPr lang="en-AU" sz="900" dirty="0"/>
              <a:t>Name</a:t>
            </a:r>
          </a:p>
          <a:p>
            <a:pPr marL="171450" indent="-171450">
              <a:buFontTx/>
              <a:buChar char="-"/>
            </a:pPr>
            <a:r>
              <a:rPr lang="en-AU" sz="900" dirty="0"/>
              <a:t>Email</a:t>
            </a:r>
          </a:p>
          <a:p>
            <a:pPr marL="171450" indent="-171450">
              <a:buFontTx/>
              <a:buChar char="-"/>
            </a:pPr>
            <a:r>
              <a:rPr lang="en-AU" sz="900" dirty="0"/>
              <a:t>Password (encrypted)</a:t>
            </a:r>
            <a:br>
              <a:rPr lang="en-AU" sz="900" dirty="0"/>
            </a:br>
            <a:endParaRPr lang="en-AU" sz="900" dirty="0"/>
          </a:p>
          <a:p>
            <a:pPr marL="171450" indent="-171450">
              <a:buFontTx/>
              <a:buChar char="-"/>
            </a:pPr>
            <a:endParaRPr lang="en-AU" sz="11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4E48F4-1F1B-4BBD-A93A-5C79C269CAE6}"/>
              </a:ext>
            </a:extLst>
          </p:cNvPr>
          <p:cNvCxnSpPr>
            <a:cxnSpLocks/>
          </p:cNvCxnSpPr>
          <p:nvPr/>
        </p:nvCxnSpPr>
        <p:spPr>
          <a:xfrm>
            <a:off x="2542318" y="3530482"/>
            <a:ext cx="442893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5BCEF8-B295-4973-B385-AB5CE76B6FDE}"/>
              </a:ext>
            </a:extLst>
          </p:cNvPr>
          <p:cNvSpPr txBox="1"/>
          <p:nvPr/>
        </p:nvSpPr>
        <p:spPr>
          <a:xfrm>
            <a:off x="2502239" y="3545396"/>
            <a:ext cx="1553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/>
              <a:t>Back-End</a:t>
            </a:r>
            <a:endParaRPr lang="en-AU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24038D-2FBC-43DD-AA5B-2D69B0F56333}"/>
              </a:ext>
            </a:extLst>
          </p:cNvPr>
          <p:cNvSpPr txBox="1"/>
          <p:nvPr/>
        </p:nvSpPr>
        <p:spPr>
          <a:xfrm>
            <a:off x="2520879" y="1308474"/>
            <a:ext cx="1553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/>
              <a:t>Front-End</a:t>
            </a:r>
          </a:p>
          <a:p>
            <a:endParaRPr lang="en-AU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4BAD67-E1D3-4B8E-9622-0F75531B0C27}"/>
              </a:ext>
            </a:extLst>
          </p:cNvPr>
          <p:cNvSpPr txBox="1"/>
          <p:nvPr/>
        </p:nvSpPr>
        <p:spPr>
          <a:xfrm>
            <a:off x="2932775" y="1477682"/>
            <a:ext cx="43288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i="1" dirty="0"/>
              <a:t>function </a:t>
            </a:r>
            <a:r>
              <a:rPr lang="en-AU" sz="1100" b="1" dirty="0" err="1">
                <a:solidFill>
                  <a:schemeClr val="tx2"/>
                </a:solidFill>
              </a:rPr>
              <a:t>CreateUserProfile</a:t>
            </a:r>
            <a:r>
              <a:rPr lang="en-AU" sz="1100" dirty="0"/>
              <a:t>: </a:t>
            </a:r>
          </a:p>
          <a:p>
            <a:r>
              <a:rPr lang="en-AU" sz="1100" dirty="0"/>
              <a:t>	</a:t>
            </a:r>
            <a:r>
              <a:rPr lang="en-AU" sz="800" dirty="0"/>
              <a:t>Input </a:t>
            </a:r>
            <a:r>
              <a:rPr lang="en-AU" sz="800" b="1" dirty="0"/>
              <a:t>name, email address, password (encrypted) </a:t>
            </a:r>
            <a:r>
              <a:rPr lang="en-AU" sz="800" dirty="0"/>
              <a:t>to create profile and	interact with the application as a user. </a:t>
            </a:r>
          </a:p>
          <a:p>
            <a:r>
              <a:rPr lang="en-AU" sz="800" dirty="0"/>
              <a:t>	</a:t>
            </a:r>
            <a:r>
              <a:rPr lang="en-AU" sz="800" b="1" dirty="0"/>
              <a:t>Database Interaction: </a:t>
            </a:r>
            <a:r>
              <a:rPr lang="en-AU" sz="800" b="1" dirty="0" err="1"/>
              <a:t>UserDB</a:t>
            </a:r>
            <a:endParaRPr lang="en-AU" sz="800" b="1" dirty="0"/>
          </a:p>
          <a:p>
            <a:pPr lvl="0"/>
            <a:r>
              <a:rPr lang="en-AU" sz="1100" i="1" dirty="0">
                <a:solidFill>
                  <a:prstClr val="black"/>
                </a:solidFill>
              </a:rPr>
              <a:t>function </a:t>
            </a:r>
            <a:r>
              <a:rPr lang="en-AU" sz="1100" b="1" dirty="0">
                <a:solidFill>
                  <a:srgbClr val="44546A"/>
                </a:solidFill>
              </a:rPr>
              <a:t>Login</a:t>
            </a:r>
            <a:r>
              <a:rPr lang="en-AU" sz="1100" dirty="0">
                <a:solidFill>
                  <a:prstClr val="black"/>
                </a:solidFill>
              </a:rPr>
              <a:t>: </a:t>
            </a:r>
          </a:p>
          <a:p>
            <a:pPr lvl="0"/>
            <a:r>
              <a:rPr lang="en-AU" sz="1100" dirty="0">
                <a:solidFill>
                  <a:prstClr val="black"/>
                </a:solidFill>
              </a:rPr>
              <a:t>	</a:t>
            </a:r>
            <a:r>
              <a:rPr lang="en-AU" sz="800" dirty="0">
                <a:solidFill>
                  <a:prstClr val="black"/>
                </a:solidFill>
              </a:rPr>
              <a:t>Input </a:t>
            </a:r>
            <a:r>
              <a:rPr lang="en-AU" sz="800" b="1" dirty="0">
                <a:solidFill>
                  <a:prstClr val="black"/>
                </a:solidFill>
              </a:rPr>
              <a:t>email, password </a:t>
            </a:r>
            <a:r>
              <a:rPr lang="en-AU" sz="800" dirty="0">
                <a:solidFill>
                  <a:prstClr val="black"/>
                </a:solidFill>
              </a:rPr>
              <a:t>to log back in to the application as a user. </a:t>
            </a:r>
            <a:endParaRPr lang="en-AU" sz="1100" dirty="0"/>
          </a:p>
          <a:p>
            <a:r>
              <a:rPr lang="en-AU" sz="1100" i="1" dirty="0"/>
              <a:t>function </a:t>
            </a:r>
            <a:r>
              <a:rPr lang="en-AU" sz="1100" b="1" dirty="0" err="1">
                <a:solidFill>
                  <a:schemeClr val="tx2"/>
                </a:solidFill>
              </a:rPr>
              <a:t>RegisterForUpdates</a:t>
            </a:r>
            <a:r>
              <a:rPr lang="en-AU" sz="1100" dirty="0"/>
              <a:t>:</a:t>
            </a:r>
          </a:p>
          <a:p>
            <a:pPr lvl="2"/>
            <a:r>
              <a:rPr lang="en-AU" sz="800" dirty="0">
                <a:solidFill>
                  <a:prstClr val="black"/>
                </a:solidFill>
              </a:rPr>
              <a:t>Once </a:t>
            </a:r>
            <a:r>
              <a:rPr lang="en-AU" sz="800" dirty="0" err="1">
                <a:solidFill>
                  <a:prstClr val="black"/>
                </a:solidFill>
              </a:rPr>
              <a:t>CreateUserLogin</a:t>
            </a:r>
            <a:r>
              <a:rPr lang="en-AU" sz="800" dirty="0">
                <a:solidFill>
                  <a:prstClr val="black"/>
                </a:solidFill>
              </a:rPr>
              <a:t> is created, user can input </a:t>
            </a:r>
            <a:r>
              <a:rPr lang="en-AU" sz="800" b="1" dirty="0">
                <a:solidFill>
                  <a:prstClr val="black"/>
                </a:solidFill>
              </a:rPr>
              <a:t>Make, Model, Manufacture Year, VIN </a:t>
            </a:r>
            <a:r>
              <a:rPr lang="en-AU" sz="800" dirty="0">
                <a:solidFill>
                  <a:prstClr val="black"/>
                </a:solidFill>
              </a:rPr>
              <a:t>to register details and be updated </a:t>
            </a:r>
          </a:p>
          <a:p>
            <a:pPr lvl="2"/>
            <a:r>
              <a:rPr lang="en-AU" sz="800" b="1" dirty="0">
                <a:solidFill>
                  <a:prstClr val="black"/>
                </a:solidFill>
              </a:rPr>
              <a:t>Database Interaction: </a:t>
            </a:r>
            <a:r>
              <a:rPr lang="en-AU" sz="800" b="1" dirty="0" err="1">
                <a:solidFill>
                  <a:prstClr val="black"/>
                </a:solidFill>
              </a:rPr>
              <a:t>UserDB</a:t>
            </a:r>
            <a:r>
              <a:rPr lang="en-AU" sz="800" b="1" dirty="0">
                <a:solidFill>
                  <a:prstClr val="black"/>
                </a:solidFill>
              </a:rPr>
              <a:t>, </a:t>
            </a:r>
            <a:r>
              <a:rPr lang="en-AU" sz="800" b="1" dirty="0" err="1">
                <a:solidFill>
                  <a:prstClr val="black"/>
                </a:solidFill>
              </a:rPr>
              <a:t>CarDB</a:t>
            </a:r>
            <a:endParaRPr lang="en-AU" sz="1100" b="1" dirty="0">
              <a:solidFill>
                <a:prstClr val="black"/>
              </a:solidFill>
            </a:endParaRPr>
          </a:p>
          <a:p>
            <a:r>
              <a:rPr lang="en-AU" sz="1100" i="1" dirty="0"/>
              <a:t>function</a:t>
            </a:r>
            <a:r>
              <a:rPr lang="en-AU" sz="1100" dirty="0"/>
              <a:t> </a:t>
            </a:r>
            <a:r>
              <a:rPr lang="en-AU" sz="1100" b="1" dirty="0" err="1">
                <a:solidFill>
                  <a:schemeClr val="tx2"/>
                </a:solidFill>
              </a:rPr>
              <a:t>SearchDataBase</a:t>
            </a:r>
            <a:r>
              <a:rPr lang="en-AU" sz="1100" dirty="0"/>
              <a:t>: </a:t>
            </a:r>
          </a:p>
          <a:p>
            <a:pPr lvl="2"/>
            <a:r>
              <a:rPr lang="en-AU" sz="800" dirty="0">
                <a:solidFill>
                  <a:prstClr val="black"/>
                </a:solidFill>
              </a:rPr>
              <a:t>Search </a:t>
            </a:r>
            <a:r>
              <a:rPr lang="en-AU" sz="800" dirty="0" err="1">
                <a:solidFill>
                  <a:prstClr val="black"/>
                </a:solidFill>
              </a:rPr>
              <a:t>CarDB</a:t>
            </a:r>
            <a:r>
              <a:rPr lang="en-AU" sz="800" dirty="0">
                <a:solidFill>
                  <a:prstClr val="black"/>
                </a:solidFill>
              </a:rPr>
              <a:t> by Vehicle Name, Make, Model, VIN, Fault Type to generally query outstanding vehicle faults</a:t>
            </a:r>
          </a:p>
          <a:p>
            <a:pPr lvl="2"/>
            <a:r>
              <a:rPr lang="en-AU" sz="800" b="1" dirty="0">
                <a:solidFill>
                  <a:prstClr val="black"/>
                </a:solidFill>
              </a:rPr>
              <a:t>Database Interaction: </a:t>
            </a:r>
            <a:r>
              <a:rPr lang="en-AU" sz="800" b="1" dirty="0" err="1">
                <a:solidFill>
                  <a:prstClr val="black"/>
                </a:solidFill>
              </a:rPr>
              <a:t>CarDB</a:t>
            </a:r>
            <a:endParaRPr lang="en-AU" sz="1100" b="1" dirty="0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BFF346-D534-48F4-9571-FCC1E8D7EDC2}"/>
              </a:ext>
            </a:extLst>
          </p:cNvPr>
          <p:cNvSpPr txBox="1"/>
          <p:nvPr/>
        </p:nvSpPr>
        <p:spPr>
          <a:xfrm>
            <a:off x="2849885" y="3765517"/>
            <a:ext cx="44332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sz="1100" i="1" dirty="0">
                <a:solidFill>
                  <a:prstClr val="black"/>
                </a:solidFill>
              </a:rPr>
              <a:t>function </a:t>
            </a:r>
            <a:r>
              <a:rPr lang="en-AU" sz="1100" b="1" i="1" dirty="0" err="1">
                <a:solidFill>
                  <a:srgbClr val="44546A"/>
                </a:solidFill>
              </a:rPr>
              <a:t>VerifyUserID</a:t>
            </a:r>
            <a:r>
              <a:rPr lang="en-AU" sz="1100" b="1" i="1" dirty="0">
                <a:solidFill>
                  <a:srgbClr val="44546A"/>
                </a:solidFill>
              </a:rPr>
              <a:t>(</a:t>
            </a:r>
            <a:r>
              <a:rPr lang="en-AU" sz="1100" i="1" dirty="0" err="1">
                <a:solidFill>
                  <a:srgbClr val="44546A"/>
                </a:solidFill>
              </a:rPr>
              <a:t>UserDB.email</a:t>
            </a:r>
            <a:r>
              <a:rPr lang="en-AU" sz="1100" b="1" i="1" dirty="0">
                <a:solidFill>
                  <a:srgbClr val="44546A"/>
                </a:solidFill>
              </a:rPr>
              <a:t>)</a:t>
            </a:r>
            <a:r>
              <a:rPr lang="en-AU" sz="1100" dirty="0">
                <a:solidFill>
                  <a:prstClr val="black"/>
                </a:solidFill>
              </a:rPr>
              <a:t>: </a:t>
            </a:r>
          </a:p>
          <a:p>
            <a:pPr lvl="0"/>
            <a:r>
              <a:rPr lang="en-AU" sz="1100" dirty="0">
                <a:solidFill>
                  <a:prstClr val="black"/>
                </a:solidFill>
              </a:rPr>
              <a:t>	</a:t>
            </a:r>
            <a:r>
              <a:rPr lang="en-AU" sz="800" dirty="0">
                <a:solidFill>
                  <a:prstClr val="black"/>
                </a:solidFill>
              </a:rPr>
              <a:t>Once </a:t>
            </a:r>
            <a:r>
              <a:rPr lang="en-AU" sz="800" dirty="0" err="1">
                <a:solidFill>
                  <a:prstClr val="black"/>
                </a:solidFill>
              </a:rPr>
              <a:t>CreateUserLogin</a:t>
            </a:r>
            <a:r>
              <a:rPr lang="en-AU" sz="800" dirty="0">
                <a:solidFill>
                  <a:prstClr val="black"/>
                </a:solidFill>
              </a:rPr>
              <a:t> is created, verify email address by sending email to 	nominated address. New User is not validated until this is confirmed.</a:t>
            </a:r>
          </a:p>
          <a:p>
            <a:pPr lvl="0"/>
            <a:r>
              <a:rPr lang="en-AU" sz="800" i="1" dirty="0">
                <a:solidFill>
                  <a:prstClr val="black"/>
                </a:solidFill>
              </a:rPr>
              <a:t>	</a:t>
            </a:r>
            <a:r>
              <a:rPr lang="en-AU" sz="800" b="1" dirty="0">
                <a:solidFill>
                  <a:prstClr val="black"/>
                </a:solidFill>
              </a:rPr>
              <a:t>Database Interaction: </a:t>
            </a:r>
            <a:r>
              <a:rPr lang="en-AU" sz="800" b="1" dirty="0" err="1">
                <a:solidFill>
                  <a:prstClr val="black"/>
                </a:solidFill>
              </a:rPr>
              <a:t>UserDB</a:t>
            </a:r>
            <a:r>
              <a:rPr lang="en-AU" sz="800" b="1" dirty="0">
                <a:solidFill>
                  <a:prstClr val="black"/>
                </a:solidFill>
              </a:rPr>
              <a:t>(email)</a:t>
            </a:r>
            <a:r>
              <a:rPr lang="en-AU" sz="800" i="1" dirty="0">
                <a:solidFill>
                  <a:prstClr val="black"/>
                </a:solidFill>
              </a:rPr>
              <a:t>	</a:t>
            </a:r>
            <a:endParaRPr lang="en-AU" sz="1100" i="1" dirty="0"/>
          </a:p>
          <a:p>
            <a:r>
              <a:rPr lang="en-AU" sz="1100" i="1" dirty="0"/>
              <a:t>function </a:t>
            </a:r>
            <a:r>
              <a:rPr lang="en-AU" sz="1100" b="1" i="1" dirty="0" err="1">
                <a:solidFill>
                  <a:schemeClr val="tx2"/>
                </a:solidFill>
              </a:rPr>
              <a:t>ScanDB</a:t>
            </a:r>
            <a:r>
              <a:rPr lang="en-AU" sz="1100" b="1" i="1" dirty="0">
                <a:solidFill>
                  <a:schemeClr val="tx2"/>
                </a:solidFill>
              </a:rPr>
              <a:t>(</a:t>
            </a:r>
            <a:r>
              <a:rPr lang="en-AU" sz="1100" i="1" dirty="0" err="1">
                <a:solidFill>
                  <a:schemeClr val="tx2"/>
                </a:solidFill>
              </a:rPr>
              <a:t>RegisterForUpdates</a:t>
            </a:r>
            <a:r>
              <a:rPr lang="en-AU" sz="1100" i="1" dirty="0">
                <a:solidFill>
                  <a:schemeClr val="tx2"/>
                </a:solidFill>
              </a:rPr>
              <a:t>, </a:t>
            </a:r>
            <a:r>
              <a:rPr lang="en-AU" sz="1100" i="1" dirty="0" err="1">
                <a:solidFill>
                  <a:schemeClr val="tx2"/>
                </a:solidFill>
              </a:rPr>
              <a:t>SearchDataBase</a:t>
            </a:r>
            <a:r>
              <a:rPr lang="en-AU" sz="1100" b="1" i="1" dirty="0">
                <a:solidFill>
                  <a:schemeClr val="tx2"/>
                </a:solidFill>
              </a:rPr>
              <a:t>)</a:t>
            </a:r>
            <a:r>
              <a:rPr lang="en-AU" sz="1100" dirty="0"/>
              <a:t>: </a:t>
            </a:r>
          </a:p>
          <a:p>
            <a:r>
              <a:rPr lang="en-AU" sz="1100" dirty="0"/>
              <a:t>	</a:t>
            </a:r>
            <a:r>
              <a:rPr lang="en-AU" sz="800" dirty="0"/>
              <a:t>For all </a:t>
            </a:r>
            <a:r>
              <a:rPr lang="en-AU" sz="800" dirty="0" err="1"/>
              <a:t>RegisterForUpdates</a:t>
            </a:r>
            <a:r>
              <a:rPr lang="en-AU" sz="800" dirty="0"/>
              <a:t> objects in the application, automatically scan the 	</a:t>
            </a:r>
            <a:r>
              <a:rPr lang="en-AU" sz="800" dirty="0" err="1"/>
              <a:t>CarDB</a:t>
            </a:r>
            <a:r>
              <a:rPr lang="en-AU" sz="800" dirty="0"/>
              <a:t> database daily to check if there are any active faults that correspond to	the user’s DB.</a:t>
            </a:r>
          </a:p>
          <a:p>
            <a:r>
              <a:rPr lang="en-AU" sz="800" dirty="0"/>
              <a:t>	</a:t>
            </a:r>
            <a:r>
              <a:rPr lang="en-AU" sz="800" b="1" dirty="0"/>
              <a:t>Database Interaction: Comparing </a:t>
            </a:r>
            <a:r>
              <a:rPr lang="en-AU" sz="800" b="1" dirty="0" err="1"/>
              <a:t>UserDB</a:t>
            </a:r>
            <a:r>
              <a:rPr lang="en-AU" sz="800" b="1" dirty="0"/>
              <a:t>(VIN) with </a:t>
            </a:r>
          </a:p>
          <a:p>
            <a:r>
              <a:rPr lang="en-AU" sz="800" b="1" dirty="0"/>
              <a:t>	</a:t>
            </a:r>
            <a:r>
              <a:rPr lang="en-AU" sz="800" b="1" dirty="0" err="1"/>
              <a:t>CarDB</a:t>
            </a:r>
            <a:r>
              <a:rPr lang="en-AU" sz="800" b="1" dirty="0"/>
              <a:t> </a:t>
            </a:r>
            <a:r>
              <a:rPr lang="en-AU" sz="800" b="1" i="1" u="sng" dirty="0"/>
              <a:t>AND</a:t>
            </a:r>
            <a:r>
              <a:rPr lang="en-AU" sz="800" b="1" u="sng" dirty="0"/>
              <a:t> </a:t>
            </a:r>
            <a:r>
              <a:rPr lang="en-AU" sz="800" b="1" dirty="0" err="1"/>
              <a:t>NewFaultDB</a:t>
            </a:r>
            <a:r>
              <a:rPr lang="en-AU" sz="800" b="1" dirty="0"/>
              <a:t>(VIN, </a:t>
            </a:r>
            <a:r>
              <a:rPr lang="en-AU" sz="800" b="1" dirty="0" err="1"/>
              <a:t>currentFault</a:t>
            </a:r>
            <a:r>
              <a:rPr lang="en-AU" sz="800" b="1" dirty="0"/>
              <a:t> = True)</a:t>
            </a:r>
            <a:r>
              <a:rPr lang="en-AU" sz="800" dirty="0"/>
              <a:t> </a:t>
            </a:r>
          </a:p>
          <a:p>
            <a:r>
              <a:rPr lang="en-AU" sz="1100" i="1" dirty="0"/>
              <a:t>function </a:t>
            </a:r>
            <a:r>
              <a:rPr lang="en-AU" sz="1100" b="1" i="1" dirty="0" err="1">
                <a:solidFill>
                  <a:schemeClr val="tx2"/>
                </a:solidFill>
              </a:rPr>
              <a:t>AddNewUserToDB</a:t>
            </a:r>
            <a:r>
              <a:rPr lang="en-AU" sz="1100" b="1" i="1" dirty="0">
                <a:solidFill>
                  <a:schemeClr val="tx2"/>
                </a:solidFill>
              </a:rPr>
              <a:t>(</a:t>
            </a:r>
            <a:r>
              <a:rPr lang="en-AU" sz="1100" i="1" dirty="0" err="1">
                <a:solidFill>
                  <a:schemeClr val="tx2"/>
                </a:solidFill>
              </a:rPr>
              <a:t>CreateUserLogin</a:t>
            </a:r>
            <a:r>
              <a:rPr lang="en-AU" sz="1100" b="1" i="1" dirty="0">
                <a:solidFill>
                  <a:schemeClr val="tx2"/>
                </a:solidFill>
              </a:rPr>
              <a:t>)</a:t>
            </a:r>
            <a:r>
              <a:rPr lang="en-AU" sz="1100" dirty="0"/>
              <a:t>:</a:t>
            </a:r>
          </a:p>
          <a:p>
            <a:pPr lvl="2"/>
            <a:r>
              <a:rPr lang="en-AU" sz="800" dirty="0">
                <a:solidFill>
                  <a:prstClr val="black"/>
                </a:solidFill>
              </a:rPr>
              <a:t>Once </a:t>
            </a:r>
            <a:r>
              <a:rPr lang="en-AU" sz="800" dirty="0" err="1">
                <a:solidFill>
                  <a:prstClr val="black"/>
                </a:solidFill>
              </a:rPr>
              <a:t>CreateUserLogin</a:t>
            </a:r>
            <a:r>
              <a:rPr lang="en-AU" sz="800" dirty="0">
                <a:solidFill>
                  <a:prstClr val="black"/>
                </a:solidFill>
              </a:rPr>
              <a:t> is created, update </a:t>
            </a:r>
            <a:r>
              <a:rPr lang="en-AU" sz="800" dirty="0" err="1">
                <a:solidFill>
                  <a:prstClr val="black"/>
                </a:solidFill>
              </a:rPr>
              <a:t>UserDB</a:t>
            </a:r>
            <a:endParaRPr lang="en-AU" sz="800" dirty="0">
              <a:solidFill>
                <a:prstClr val="black"/>
              </a:solidFill>
            </a:endParaRPr>
          </a:p>
          <a:p>
            <a:pPr lvl="2"/>
            <a:r>
              <a:rPr lang="en-AU" sz="800" b="1" dirty="0">
                <a:solidFill>
                  <a:prstClr val="black"/>
                </a:solidFill>
              </a:rPr>
              <a:t>Database Interaction: </a:t>
            </a:r>
            <a:r>
              <a:rPr lang="en-AU" sz="800" b="1" dirty="0" err="1">
                <a:solidFill>
                  <a:prstClr val="black"/>
                </a:solidFill>
              </a:rPr>
              <a:t>UserDB</a:t>
            </a:r>
            <a:endParaRPr lang="en-AU" sz="1100" b="1" dirty="0">
              <a:solidFill>
                <a:prstClr val="black"/>
              </a:solidFill>
            </a:endParaRPr>
          </a:p>
          <a:p>
            <a:r>
              <a:rPr lang="en-AU" sz="1100" i="1" dirty="0"/>
              <a:t>function</a:t>
            </a:r>
            <a:r>
              <a:rPr lang="en-AU" sz="1100" dirty="0"/>
              <a:t> </a:t>
            </a:r>
            <a:r>
              <a:rPr lang="en-AU" sz="1100" b="1" dirty="0" err="1">
                <a:solidFill>
                  <a:schemeClr val="tx2"/>
                </a:solidFill>
              </a:rPr>
              <a:t>EmailUserFaults</a:t>
            </a:r>
            <a:r>
              <a:rPr lang="en-AU" sz="1100" b="1" dirty="0">
                <a:solidFill>
                  <a:schemeClr val="tx2"/>
                </a:solidFill>
              </a:rPr>
              <a:t>(</a:t>
            </a:r>
            <a:r>
              <a:rPr lang="en-AU" sz="1100" i="1" dirty="0" err="1">
                <a:solidFill>
                  <a:schemeClr val="tx2"/>
                </a:solidFill>
              </a:rPr>
              <a:t>RegisterForUpdates</a:t>
            </a:r>
            <a:r>
              <a:rPr lang="en-AU" sz="1100" b="1" dirty="0">
                <a:solidFill>
                  <a:schemeClr val="tx2"/>
                </a:solidFill>
              </a:rPr>
              <a:t>)</a:t>
            </a:r>
            <a:r>
              <a:rPr lang="en-AU" sz="1100" dirty="0"/>
              <a:t>: </a:t>
            </a:r>
          </a:p>
          <a:p>
            <a:pPr lvl="2"/>
            <a:r>
              <a:rPr lang="en-AU" sz="800" dirty="0">
                <a:solidFill>
                  <a:prstClr val="black"/>
                </a:solidFill>
              </a:rPr>
              <a:t>If </a:t>
            </a:r>
            <a:r>
              <a:rPr lang="en-AU" sz="800" dirty="0" err="1">
                <a:solidFill>
                  <a:prstClr val="black"/>
                </a:solidFill>
              </a:rPr>
              <a:t>ScanDB</a:t>
            </a:r>
            <a:r>
              <a:rPr lang="en-AU" sz="800" dirty="0">
                <a:solidFill>
                  <a:prstClr val="black"/>
                </a:solidFill>
              </a:rPr>
              <a:t> runs and there is a current fault for user X, email user X with specifications of the fault. </a:t>
            </a:r>
          </a:p>
          <a:p>
            <a:pPr lvl="2"/>
            <a:r>
              <a:rPr lang="en-AU" sz="800" b="1" dirty="0">
                <a:solidFill>
                  <a:prstClr val="black"/>
                </a:solidFill>
              </a:rPr>
              <a:t>Database Interaction: </a:t>
            </a:r>
            <a:r>
              <a:rPr lang="en-AU" sz="800" b="1" dirty="0" err="1">
                <a:solidFill>
                  <a:prstClr val="black"/>
                </a:solidFill>
              </a:rPr>
              <a:t>UserDB</a:t>
            </a:r>
            <a:r>
              <a:rPr lang="en-AU" sz="800" b="1" dirty="0">
                <a:solidFill>
                  <a:prstClr val="black"/>
                </a:solidFill>
              </a:rPr>
              <a:t>(email)</a:t>
            </a:r>
          </a:p>
          <a:p>
            <a:r>
              <a:rPr lang="en-AU" sz="1100" i="1" dirty="0"/>
              <a:t>function</a:t>
            </a:r>
            <a:r>
              <a:rPr lang="en-AU" sz="1100" dirty="0"/>
              <a:t> </a:t>
            </a:r>
            <a:r>
              <a:rPr lang="en-AU" sz="1100" b="1" dirty="0" err="1">
                <a:solidFill>
                  <a:schemeClr val="tx2"/>
                </a:solidFill>
              </a:rPr>
              <a:t>UpdateCarDB</a:t>
            </a:r>
            <a:r>
              <a:rPr lang="en-AU" sz="1100" b="1" dirty="0">
                <a:solidFill>
                  <a:schemeClr val="tx2"/>
                </a:solidFill>
              </a:rPr>
              <a:t>(</a:t>
            </a:r>
            <a:r>
              <a:rPr lang="en-AU" sz="1100" i="1" dirty="0">
                <a:solidFill>
                  <a:schemeClr val="tx2"/>
                </a:solidFill>
              </a:rPr>
              <a:t>***parse external data from car companies***)</a:t>
            </a:r>
            <a:r>
              <a:rPr lang="en-AU" sz="1100" i="1" dirty="0"/>
              <a:t>: </a:t>
            </a:r>
          </a:p>
          <a:p>
            <a:pPr lvl="2"/>
            <a:r>
              <a:rPr lang="en-AU" sz="800" dirty="0">
                <a:solidFill>
                  <a:prstClr val="black"/>
                </a:solidFill>
              </a:rPr>
              <a:t>Receive input data from car manufacturers, including Make, Model, Manufacture Year, VINs affected, Fault Date of Discovery, Fault Description, Fault Resolution. Collect in </a:t>
            </a:r>
            <a:r>
              <a:rPr lang="en-AU" sz="800" dirty="0" err="1">
                <a:solidFill>
                  <a:prstClr val="black"/>
                </a:solidFill>
              </a:rPr>
              <a:t>NewFaultDB</a:t>
            </a:r>
            <a:r>
              <a:rPr lang="en-AU" sz="800" dirty="0">
                <a:solidFill>
                  <a:prstClr val="black"/>
                </a:solidFill>
              </a:rPr>
              <a:t>, then transfer periodically to </a:t>
            </a:r>
            <a:r>
              <a:rPr lang="en-AU" sz="800" dirty="0" err="1">
                <a:solidFill>
                  <a:prstClr val="black"/>
                </a:solidFill>
              </a:rPr>
              <a:t>CarDB</a:t>
            </a:r>
            <a:endParaRPr lang="en-AU" sz="800" dirty="0">
              <a:solidFill>
                <a:prstClr val="black"/>
              </a:solidFill>
            </a:endParaRPr>
          </a:p>
          <a:p>
            <a:pPr lvl="2"/>
            <a:r>
              <a:rPr lang="en-AU" sz="800" b="1" dirty="0">
                <a:solidFill>
                  <a:prstClr val="black"/>
                </a:solidFill>
              </a:rPr>
              <a:t>Database Interaction: </a:t>
            </a:r>
            <a:r>
              <a:rPr lang="en-AU" sz="800" b="1" dirty="0" err="1">
                <a:solidFill>
                  <a:prstClr val="black"/>
                </a:solidFill>
              </a:rPr>
              <a:t>NewFaultDB</a:t>
            </a:r>
            <a:r>
              <a:rPr lang="en-AU" sz="800" b="1" dirty="0">
                <a:solidFill>
                  <a:prstClr val="black"/>
                </a:solidFill>
              </a:rPr>
              <a:t>, </a:t>
            </a:r>
            <a:r>
              <a:rPr lang="en-AU" sz="800" b="1" dirty="0" err="1">
                <a:solidFill>
                  <a:prstClr val="black"/>
                </a:solidFill>
              </a:rPr>
              <a:t>CarDB</a:t>
            </a:r>
            <a:endParaRPr lang="en-AU" sz="800" b="1" dirty="0">
              <a:solidFill>
                <a:prstClr val="black"/>
              </a:solidFill>
            </a:endParaRPr>
          </a:p>
          <a:p>
            <a:pPr lvl="2"/>
            <a:endParaRPr lang="en-AU" sz="800" b="1" dirty="0">
              <a:solidFill>
                <a:prstClr val="black"/>
              </a:solidFill>
            </a:endParaRPr>
          </a:p>
          <a:p>
            <a:pPr lvl="2"/>
            <a:endParaRPr lang="en-AU" sz="1100" b="1" dirty="0">
              <a:solidFill>
                <a:prstClr val="black"/>
              </a:solidFill>
            </a:endParaRPr>
          </a:p>
          <a:p>
            <a:endParaRPr lang="en-AU" sz="1100" b="1" dirty="0"/>
          </a:p>
          <a:p>
            <a:endParaRPr lang="en-AU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886348-F03B-4BA0-BF25-D450CA4333BE}"/>
              </a:ext>
            </a:extLst>
          </p:cNvPr>
          <p:cNvSpPr txBox="1"/>
          <p:nvPr/>
        </p:nvSpPr>
        <p:spPr>
          <a:xfrm>
            <a:off x="7834676" y="1372742"/>
            <a:ext cx="375273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prstClr val="black"/>
                </a:solidFill>
              </a:rPr>
              <a:t>A simple web-based GUI, that allows for the following user interactions (and their outputs):</a:t>
            </a:r>
          </a:p>
          <a:p>
            <a:pPr marL="285750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1100" b="1" dirty="0">
                <a:solidFill>
                  <a:prstClr val="black"/>
                </a:solidFill>
              </a:rPr>
              <a:t>Create User Profile</a:t>
            </a:r>
          </a:p>
          <a:p>
            <a:pPr marL="285750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1100" b="1" dirty="0">
                <a:solidFill>
                  <a:prstClr val="black"/>
                </a:solidFill>
              </a:rPr>
              <a:t>Log in</a:t>
            </a:r>
          </a:p>
          <a:p>
            <a:pPr marL="742950" lvl="1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742950" lvl="1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742950" lvl="1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742950" lvl="1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742950" lvl="1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1100" b="1" dirty="0">
                <a:solidFill>
                  <a:prstClr val="black"/>
                </a:solidFill>
              </a:rPr>
              <a:t>Search Functionality</a:t>
            </a:r>
          </a:p>
          <a:p>
            <a:pPr marL="285750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AU" sz="1100" b="1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1100" b="1" dirty="0">
                <a:solidFill>
                  <a:prstClr val="black"/>
                </a:solidFill>
              </a:rPr>
              <a:t>Register Details for Updates</a:t>
            </a:r>
          </a:p>
          <a:p>
            <a:pPr marL="285750" indent="-285750">
              <a:buFontTx/>
              <a:buChar char="-"/>
            </a:pPr>
            <a:endParaRPr lang="en-AU" sz="1400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AU" sz="1400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AU" sz="1400" dirty="0">
              <a:solidFill>
                <a:prstClr val="black"/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0141DDE-5DE5-4066-8397-8865C4280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13322"/>
              </p:ext>
            </p:extLst>
          </p:nvPr>
        </p:nvGraphicFramePr>
        <p:xfrm>
          <a:off x="8025363" y="2215381"/>
          <a:ext cx="3834696" cy="91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32">
                  <a:extLst>
                    <a:ext uri="{9D8B030D-6E8A-4147-A177-3AD203B41FA5}">
                      <a16:colId xmlns:a16="http://schemas.microsoft.com/office/drawing/2014/main" val="3285138269"/>
                    </a:ext>
                  </a:extLst>
                </a:gridCol>
                <a:gridCol w="1278232">
                  <a:extLst>
                    <a:ext uri="{9D8B030D-6E8A-4147-A177-3AD203B41FA5}">
                      <a16:colId xmlns:a16="http://schemas.microsoft.com/office/drawing/2014/main" val="4239743369"/>
                    </a:ext>
                  </a:extLst>
                </a:gridCol>
                <a:gridCol w="1278232">
                  <a:extLst>
                    <a:ext uri="{9D8B030D-6E8A-4147-A177-3AD203B41FA5}">
                      <a16:colId xmlns:a16="http://schemas.microsoft.com/office/drawing/2014/main" val="2157161346"/>
                    </a:ext>
                  </a:extLst>
                </a:gridCol>
              </a:tblGrid>
              <a:tr h="181684">
                <a:tc>
                  <a:txBody>
                    <a:bodyPr/>
                    <a:lstStyle/>
                    <a:p>
                      <a:r>
                        <a:rPr lang="en-AU" sz="800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/>
                        <a:t>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85666"/>
                  </a:ext>
                </a:extLst>
              </a:tr>
              <a:tr h="703712">
                <a:tc>
                  <a:txBody>
                    <a:bodyPr/>
                    <a:lstStyle/>
                    <a:p>
                      <a:r>
                        <a:rPr lang="en-AU" sz="800" dirty="0"/>
                        <a:t>Prompt User for </a:t>
                      </a:r>
                      <a:r>
                        <a:rPr lang="en-AU" sz="800" b="1" dirty="0"/>
                        <a:t>name, email, password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AU" sz="800" dirty="0"/>
                        <a:t>Verify user (email user with verification link)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AU" sz="800" dirty="0"/>
                        <a:t>Once verified, create new user in </a:t>
                      </a:r>
                      <a:r>
                        <a:rPr lang="en-AU" sz="800" b="1" dirty="0" err="1"/>
                        <a:t>userDB</a:t>
                      </a:r>
                      <a:endParaRPr lang="en-AU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/>
                        <a:t>New User Profile Created</a:t>
                      </a:r>
                    </a:p>
                    <a:p>
                      <a:endParaRPr lang="en-A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51901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4CC3345-CA8E-4C7E-B4B5-9D6331452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58386"/>
              </p:ext>
            </p:extLst>
          </p:nvPr>
        </p:nvGraphicFramePr>
        <p:xfrm>
          <a:off x="8032695" y="4440004"/>
          <a:ext cx="3834696" cy="93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32">
                  <a:extLst>
                    <a:ext uri="{9D8B030D-6E8A-4147-A177-3AD203B41FA5}">
                      <a16:colId xmlns:a16="http://schemas.microsoft.com/office/drawing/2014/main" val="3285138269"/>
                    </a:ext>
                  </a:extLst>
                </a:gridCol>
                <a:gridCol w="1278232">
                  <a:extLst>
                    <a:ext uri="{9D8B030D-6E8A-4147-A177-3AD203B41FA5}">
                      <a16:colId xmlns:a16="http://schemas.microsoft.com/office/drawing/2014/main" val="4239743369"/>
                    </a:ext>
                  </a:extLst>
                </a:gridCol>
                <a:gridCol w="1278232">
                  <a:extLst>
                    <a:ext uri="{9D8B030D-6E8A-4147-A177-3AD203B41FA5}">
                      <a16:colId xmlns:a16="http://schemas.microsoft.com/office/drawing/2014/main" val="2157161346"/>
                    </a:ext>
                  </a:extLst>
                </a:gridCol>
              </a:tblGrid>
              <a:tr h="186073">
                <a:tc>
                  <a:txBody>
                    <a:bodyPr/>
                    <a:lstStyle/>
                    <a:p>
                      <a:r>
                        <a:rPr lang="en-AU" sz="800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/>
                        <a:t>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85666"/>
                  </a:ext>
                </a:extLst>
              </a:tr>
              <a:tr h="717710">
                <a:tc>
                  <a:txBody>
                    <a:bodyPr/>
                    <a:lstStyle/>
                    <a:p>
                      <a:r>
                        <a:rPr lang="en-AU" sz="800" dirty="0"/>
                        <a:t>Prompt User to input </a:t>
                      </a:r>
                      <a:r>
                        <a:rPr lang="en-AU" sz="800" b="1" dirty="0"/>
                        <a:t>make, model, VIN, fault type 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800" dirty="0"/>
                        <a:t>User’s input is applied to the </a:t>
                      </a:r>
                      <a:r>
                        <a:rPr lang="en-AU" sz="800" dirty="0" err="1"/>
                        <a:t>SearchDataBase</a:t>
                      </a:r>
                      <a:r>
                        <a:rPr lang="en-AU" sz="800" dirty="0"/>
                        <a:t> function to scan the </a:t>
                      </a:r>
                      <a:r>
                        <a:rPr lang="en-AU" sz="800" dirty="0" err="1"/>
                        <a:t>CarDB</a:t>
                      </a:r>
                      <a:r>
                        <a:rPr lang="en-AU" sz="800" dirty="0"/>
                        <a:t> for matching criteria</a:t>
                      </a:r>
                      <a:endParaRPr lang="en-AU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/>
                        <a:t>User is output with search results</a:t>
                      </a:r>
                    </a:p>
                    <a:p>
                      <a:endParaRPr lang="en-A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51901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D4BD41E-4EF3-43FF-B9CC-BE8C197B1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747"/>
              </p:ext>
            </p:extLst>
          </p:nvPr>
        </p:nvGraphicFramePr>
        <p:xfrm>
          <a:off x="8032695" y="5712387"/>
          <a:ext cx="38346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32">
                  <a:extLst>
                    <a:ext uri="{9D8B030D-6E8A-4147-A177-3AD203B41FA5}">
                      <a16:colId xmlns:a16="http://schemas.microsoft.com/office/drawing/2014/main" val="3285138269"/>
                    </a:ext>
                  </a:extLst>
                </a:gridCol>
                <a:gridCol w="1278232">
                  <a:extLst>
                    <a:ext uri="{9D8B030D-6E8A-4147-A177-3AD203B41FA5}">
                      <a16:colId xmlns:a16="http://schemas.microsoft.com/office/drawing/2014/main" val="4239743369"/>
                    </a:ext>
                  </a:extLst>
                </a:gridCol>
                <a:gridCol w="1278232">
                  <a:extLst>
                    <a:ext uri="{9D8B030D-6E8A-4147-A177-3AD203B41FA5}">
                      <a16:colId xmlns:a16="http://schemas.microsoft.com/office/drawing/2014/main" val="2157161346"/>
                    </a:ext>
                  </a:extLst>
                </a:gridCol>
              </a:tblGrid>
              <a:tr h="138724">
                <a:tc>
                  <a:txBody>
                    <a:bodyPr/>
                    <a:lstStyle/>
                    <a:p>
                      <a:r>
                        <a:rPr lang="en-AU" sz="800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/>
                        <a:t>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85666"/>
                  </a:ext>
                </a:extLst>
              </a:tr>
              <a:tr h="537317">
                <a:tc>
                  <a:txBody>
                    <a:bodyPr/>
                    <a:lstStyle/>
                    <a:p>
                      <a:r>
                        <a:rPr lang="en-AU" sz="800" dirty="0"/>
                        <a:t>Prompt existing User to add </a:t>
                      </a:r>
                      <a:r>
                        <a:rPr lang="en-AU" sz="800" b="1" dirty="0"/>
                        <a:t>make, model, VIN </a:t>
                      </a:r>
                      <a:r>
                        <a:rPr lang="en-AU" sz="800" b="0" dirty="0"/>
                        <a:t>to their profile</a:t>
                      </a:r>
                      <a:r>
                        <a:rPr lang="en-AU" sz="800" b="1" dirty="0"/>
                        <a:t>  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800" dirty="0"/>
                        <a:t>User’s vehicle data is used as an input in the </a:t>
                      </a:r>
                      <a:r>
                        <a:rPr lang="en-AU" sz="800" dirty="0" err="1"/>
                        <a:t>ScanDB</a:t>
                      </a:r>
                      <a:r>
                        <a:rPr lang="en-AU" sz="800" dirty="0"/>
                        <a:t> function and checked against any corresponding faults in the </a:t>
                      </a:r>
                      <a:r>
                        <a:rPr lang="en-AU" sz="800" dirty="0" err="1"/>
                        <a:t>CarDB</a:t>
                      </a:r>
                      <a:r>
                        <a:rPr lang="en-AU" sz="8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/>
                        <a:t>User is emailed if there is a matching fault with their registered vehicle</a:t>
                      </a:r>
                    </a:p>
                    <a:p>
                      <a:endParaRPr lang="en-A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51901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C558256-F615-452A-A797-73582D15B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6512"/>
              </p:ext>
            </p:extLst>
          </p:nvPr>
        </p:nvGraphicFramePr>
        <p:xfrm>
          <a:off x="7992323" y="3418199"/>
          <a:ext cx="383469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32">
                  <a:extLst>
                    <a:ext uri="{9D8B030D-6E8A-4147-A177-3AD203B41FA5}">
                      <a16:colId xmlns:a16="http://schemas.microsoft.com/office/drawing/2014/main" val="3285138269"/>
                    </a:ext>
                  </a:extLst>
                </a:gridCol>
                <a:gridCol w="1278232">
                  <a:extLst>
                    <a:ext uri="{9D8B030D-6E8A-4147-A177-3AD203B41FA5}">
                      <a16:colId xmlns:a16="http://schemas.microsoft.com/office/drawing/2014/main" val="4239743369"/>
                    </a:ext>
                  </a:extLst>
                </a:gridCol>
                <a:gridCol w="1278232">
                  <a:extLst>
                    <a:ext uri="{9D8B030D-6E8A-4147-A177-3AD203B41FA5}">
                      <a16:colId xmlns:a16="http://schemas.microsoft.com/office/drawing/2014/main" val="2157161346"/>
                    </a:ext>
                  </a:extLst>
                </a:gridCol>
              </a:tblGrid>
              <a:tr h="144005">
                <a:tc>
                  <a:txBody>
                    <a:bodyPr/>
                    <a:lstStyle/>
                    <a:p>
                      <a:r>
                        <a:rPr lang="en-AU" sz="800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/>
                        <a:t>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85666"/>
                  </a:ext>
                </a:extLst>
              </a:tr>
              <a:tr h="342250">
                <a:tc>
                  <a:txBody>
                    <a:bodyPr/>
                    <a:lstStyle/>
                    <a:p>
                      <a:r>
                        <a:rPr lang="en-AU" sz="800" dirty="0"/>
                        <a:t>Prompt User for</a:t>
                      </a:r>
                      <a:r>
                        <a:rPr lang="en-AU" sz="800" b="1" dirty="0"/>
                        <a:t> email, password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AU" sz="800" b="0" dirty="0"/>
                        <a:t>Check input against </a:t>
                      </a:r>
                      <a:r>
                        <a:rPr lang="en-AU" sz="800" b="0" dirty="0" err="1"/>
                        <a:t>UserDB</a:t>
                      </a:r>
                      <a:r>
                        <a:rPr lang="en-AU" sz="800" b="0" dirty="0"/>
                        <a:t>, if valid,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/>
                        <a:t>User logs back in to application</a:t>
                      </a:r>
                    </a:p>
                    <a:p>
                      <a:endParaRPr lang="en-A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519014"/>
                  </a:ext>
                </a:extLst>
              </a:tr>
            </a:tbl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82750ED4-6A58-4880-829A-7DB93F10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4" y="1372742"/>
            <a:ext cx="369785" cy="44050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200299E-5412-4074-AC56-6D8F06BA0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4" y="3329519"/>
            <a:ext cx="369785" cy="4405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386A722-9268-478D-AC46-7ADBFC442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6" y="5624819"/>
            <a:ext cx="369785" cy="4405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ACE74EF-9640-47B8-9E91-B1572881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89" y="160965"/>
            <a:ext cx="369785" cy="44050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EFB4CE-7EB9-415B-98AF-E6778B4C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89" y="313365"/>
            <a:ext cx="369785" cy="44050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72ECCEC-D76D-45FB-B175-A0388945C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23" y="165618"/>
            <a:ext cx="506348" cy="6700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2E62097-0136-4B00-A6A4-8A1FED328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564" y="208859"/>
            <a:ext cx="574457" cy="60469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D184B0D-5213-4CC9-A69B-03051A15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341" y="1508557"/>
            <a:ext cx="197687" cy="2616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2BC4FA3-BEA3-4F62-A998-08671A7A5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341" y="2075674"/>
            <a:ext cx="197687" cy="261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E5EF35F-F1A8-4CE5-9527-B0C31406E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341" y="2481276"/>
            <a:ext cx="197687" cy="2616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6C35B1E-D4A8-4216-A637-CFCC87F56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341" y="2959074"/>
            <a:ext cx="197687" cy="2616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FDCF083-4F6F-4A1C-B943-D38AB821C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589" y="3805593"/>
            <a:ext cx="226973" cy="23891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08884D-9F93-476C-9C15-8ED459ED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697" y="4410570"/>
            <a:ext cx="226973" cy="23891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62F0ED8-DBEE-4E7F-973B-68DE35A91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987" y="5133593"/>
            <a:ext cx="226973" cy="23891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DBBEF78-8466-4529-A62C-56AA11BBA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987" y="5642954"/>
            <a:ext cx="226973" cy="23891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6D97393-302C-4019-B15E-E5D9FDF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880" y="6169587"/>
            <a:ext cx="226973" cy="23891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2B6BA6E-F4D0-4EC2-A210-21450E7A5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451" y="2111012"/>
            <a:ext cx="494568" cy="45252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DB40730-6E66-4944-9613-31BDC8CCA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201" y="3298878"/>
            <a:ext cx="494568" cy="45252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B460BC8-9FD4-49CD-A0DE-11357BE1A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6723" y="5549554"/>
            <a:ext cx="453523" cy="3369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7B8C303-43BF-4D0F-B560-9DBC5BCCEB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3238" y="4234704"/>
            <a:ext cx="491655" cy="35173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05D84B4-3BF2-4004-B42F-10F90AB6C7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5074" y="160965"/>
            <a:ext cx="936135" cy="63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0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1573E-D18B-43A2-88B4-86A846C745F0}"/>
              </a:ext>
            </a:extLst>
          </p:cNvPr>
          <p:cNvSpPr txBox="1"/>
          <p:nvPr/>
        </p:nvSpPr>
        <p:spPr>
          <a:xfrm>
            <a:off x="268447" y="318782"/>
            <a:ext cx="3217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Sprint 2 – Final Objective 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EA77B0-CE99-4D12-98E4-94DE751939DE}"/>
              </a:ext>
            </a:extLst>
          </p:cNvPr>
          <p:cNvCxnSpPr>
            <a:cxnSpLocks/>
          </p:cNvCxnSpPr>
          <p:nvPr/>
        </p:nvCxnSpPr>
        <p:spPr>
          <a:xfrm>
            <a:off x="0" y="6807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4F9E8B0-17B0-43DF-9468-DCE79EF2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13" y="882511"/>
            <a:ext cx="9588573" cy="5975489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</p:pic>
      <p:pic>
        <p:nvPicPr>
          <p:cNvPr id="10" name="Graphic 9" descr="Thumbs up sign">
            <a:extLst>
              <a:ext uri="{FF2B5EF4-FFF2-40B4-BE49-F238E27FC236}">
                <a16:creationId xmlns:a16="http://schemas.microsoft.com/office/drawing/2014/main" id="{3BEEF574-5439-446F-82BC-39D58B320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7263" y="1851660"/>
            <a:ext cx="510540" cy="510540"/>
          </a:xfrm>
          <a:prstGeom prst="rect">
            <a:avLst/>
          </a:prstGeom>
        </p:spPr>
      </p:pic>
      <p:pic>
        <p:nvPicPr>
          <p:cNvPr id="16" name="Graphic 15" descr="Thumbs up sign">
            <a:extLst>
              <a:ext uri="{FF2B5EF4-FFF2-40B4-BE49-F238E27FC236}">
                <a16:creationId xmlns:a16="http://schemas.microsoft.com/office/drawing/2014/main" id="{E0987C97-A1FE-4C28-9A09-4994DEADD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7263" y="3375660"/>
            <a:ext cx="510540" cy="510540"/>
          </a:xfrm>
          <a:prstGeom prst="rect">
            <a:avLst/>
          </a:prstGeom>
        </p:spPr>
      </p:pic>
      <p:pic>
        <p:nvPicPr>
          <p:cNvPr id="17" name="Graphic 16" descr="Thumbs up sign">
            <a:extLst>
              <a:ext uri="{FF2B5EF4-FFF2-40B4-BE49-F238E27FC236}">
                <a16:creationId xmlns:a16="http://schemas.microsoft.com/office/drawing/2014/main" id="{58A29B2A-3543-4595-B31E-8F77507A3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7263" y="5139716"/>
            <a:ext cx="510540" cy="510540"/>
          </a:xfrm>
          <a:prstGeom prst="rect">
            <a:avLst/>
          </a:prstGeom>
        </p:spPr>
      </p:pic>
      <p:pic>
        <p:nvPicPr>
          <p:cNvPr id="27" name="Graphic 26" descr="Thumbs up sign">
            <a:extLst>
              <a:ext uri="{FF2B5EF4-FFF2-40B4-BE49-F238E27FC236}">
                <a16:creationId xmlns:a16="http://schemas.microsoft.com/office/drawing/2014/main" id="{BF35BE25-A3E2-43A2-A0E1-AC9E620A7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5703" y="3076463"/>
            <a:ext cx="312420" cy="312420"/>
          </a:xfrm>
          <a:prstGeom prst="rect">
            <a:avLst/>
          </a:prstGeom>
        </p:spPr>
      </p:pic>
      <p:pic>
        <p:nvPicPr>
          <p:cNvPr id="28" name="Graphic 27" descr="Thumbs up sign">
            <a:extLst>
              <a:ext uri="{FF2B5EF4-FFF2-40B4-BE49-F238E27FC236}">
                <a16:creationId xmlns:a16="http://schemas.microsoft.com/office/drawing/2014/main" id="{AA9FE7A7-8AC0-4223-92B4-53FA71DF7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5703" y="3893190"/>
            <a:ext cx="312420" cy="312420"/>
          </a:xfrm>
          <a:prstGeom prst="rect">
            <a:avLst/>
          </a:prstGeom>
        </p:spPr>
      </p:pic>
      <p:pic>
        <p:nvPicPr>
          <p:cNvPr id="29" name="Graphic 28" descr="Thumbs up sign">
            <a:extLst>
              <a:ext uri="{FF2B5EF4-FFF2-40B4-BE49-F238E27FC236}">
                <a16:creationId xmlns:a16="http://schemas.microsoft.com/office/drawing/2014/main" id="{483F3A66-6944-4EE9-87FF-E0A636984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5703" y="4827296"/>
            <a:ext cx="312420" cy="312420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F901F152-4925-4789-AC91-34709B4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5703" y="5864849"/>
            <a:ext cx="312420" cy="312420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88215471-74A3-43F5-A3A0-07CBF47D8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9940" y="2104913"/>
            <a:ext cx="312420" cy="312420"/>
          </a:xfrm>
          <a:prstGeom prst="rect">
            <a:avLst/>
          </a:prstGeom>
        </p:spPr>
      </p:pic>
      <p:pic>
        <p:nvPicPr>
          <p:cNvPr id="40" name="Graphic 39" descr="Thumbs up sign">
            <a:extLst>
              <a:ext uri="{FF2B5EF4-FFF2-40B4-BE49-F238E27FC236}">
                <a16:creationId xmlns:a16="http://schemas.microsoft.com/office/drawing/2014/main" id="{BC9F9216-69BA-49EB-9B08-F928C5B0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700" y="2464514"/>
            <a:ext cx="312420" cy="312420"/>
          </a:xfrm>
          <a:prstGeom prst="rect">
            <a:avLst/>
          </a:prstGeom>
        </p:spPr>
      </p:pic>
      <p:pic>
        <p:nvPicPr>
          <p:cNvPr id="41" name="Graphic 40" descr="Thumbs up sign">
            <a:extLst>
              <a:ext uri="{FF2B5EF4-FFF2-40B4-BE49-F238E27FC236}">
                <a16:creationId xmlns:a16="http://schemas.microsoft.com/office/drawing/2014/main" id="{B35C1464-2FA8-42A8-A4AE-1B745630D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700" y="2832449"/>
            <a:ext cx="312420" cy="312420"/>
          </a:xfrm>
          <a:prstGeom prst="rect">
            <a:avLst/>
          </a:prstGeom>
        </p:spPr>
      </p:pic>
      <p:pic>
        <p:nvPicPr>
          <p:cNvPr id="42" name="Graphic 41" descr="Thumbs up sign">
            <a:extLst>
              <a:ext uri="{FF2B5EF4-FFF2-40B4-BE49-F238E27FC236}">
                <a16:creationId xmlns:a16="http://schemas.microsoft.com/office/drawing/2014/main" id="{AD4672E4-CE7E-437A-8F34-9B0333BFE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9940" y="3200384"/>
            <a:ext cx="312420" cy="312420"/>
          </a:xfrm>
          <a:prstGeom prst="rect">
            <a:avLst/>
          </a:prstGeom>
        </p:spPr>
      </p:pic>
      <p:pic>
        <p:nvPicPr>
          <p:cNvPr id="43" name="Graphic 42" descr="Thumbs up sign">
            <a:extLst>
              <a:ext uri="{FF2B5EF4-FFF2-40B4-BE49-F238E27FC236}">
                <a16:creationId xmlns:a16="http://schemas.microsoft.com/office/drawing/2014/main" id="{B665AFD4-FB4E-4F0A-BE4B-79E5CA651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9940" y="3870255"/>
            <a:ext cx="312420" cy="312420"/>
          </a:xfrm>
          <a:prstGeom prst="rect">
            <a:avLst/>
          </a:prstGeom>
        </p:spPr>
      </p:pic>
      <p:pic>
        <p:nvPicPr>
          <p:cNvPr id="44" name="Graphic 43" descr="Thumbs up sign">
            <a:extLst>
              <a:ext uri="{FF2B5EF4-FFF2-40B4-BE49-F238E27FC236}">
                <a16:creationId xmlns:a16="http://schemas.microsoft.com/office/drawing/2014/main" id="{BE8DB0BD-7B85-475D-A835-B80BBC5B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700" y="4326335"/>
            <a:ext cx="312420" cy="312420"/>
          </a:xfrm>
          <a:prstGeom prst="rect">
            <a:avLst/>
          </a:prstGeom>
        </p:spPr>
      </p:pic>
      <p:pic>
        <p:nvPicPr>
          <p:cNvPr id="45" name="Graphic 44" descr="Thumbs up sign">
            <a:extLst>
              <a:ext uri="{FF2B5EF4-FFF2-40B4-BE49-F238E27FC236}">
                <a16:creationId xmlns:a16="http://schemas.microsoft.com/office/drawing/2014/main" id="{32F01E93-68CA-451F-9E66-4028E5D1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700" y="4927045"/>
            <a:ext cx="312420" cy="312420"/>
          </a:xfrm>
          <a:prstGeom prst="rect">
            <a:avLst/>
          </a:prstGeom>
        </p:spPr>
      </p:pic>
      <p:pic>
        <p:nvPicPr>
          <p:cNvPr id="46" name="Graphic 45" descr="Thumbs up sign">
            <a:extLst>
              <a:ext uri="{FF2B5EF4-FFF2-40B4-BE49-F238E27FC236}">
                <a16:creationId xmlns:a16="http://schemas.microsoft.com/office/drawing/2014/main" id="{C6020074-6D90-499B-B83B-B181A7D48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700" y="5322041"/>
            <a:ext cx="312420" cy="312420"/>
          </a:xfrm>
          <a:prstGeom prst="rect">
            <a:avLst/>
          </a:prstGeom>
        </p:spPr>
      </p:pic>
      <p:pic>
        <p:nvPicPr>
          <p:cNvPr id="47" name="Graphic 46" descr="Thumbs up sign">
            <a:extLst>
              <a:ext uri="{FF2B5EF4-FFF2-40B4-BE49-F238E27FC236}">
                <a16:creationId xmlns:a16="http://schemas.microsoft.com/office/drawing/2014/main" id="{1CC2A67D-4F70-473D-996A-BB2B20A44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700" y="5717037"/>
            <a:ext cx="312420" cy="312420"/>
          </a:xfrm>
          <a:prstGeom prst="rect">
            <a:avLst/>
          </a:prstGeom>
        </p:spPr>
      </p:pic>
      <p:pic>
        <p:nvPicPr>
          <p:cNvPr id="48" name="Graphic 47" descr="Thumbs up sign">
            <a:extLst>
              <a:ext uri="{FF2B5EF4-FFF2-40B4-BE49-F238E27FC236}">
                <a16:creationId xmlns:a16="http://schemas.microsoft.com/office/drawing/2014/main" id="{D6922845-6650-45D5-9E88-01F7F7A43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7728" y="3076463"/>
            <a:ext cx="312420" cy="312420"/>
          </a:xfrm>
          <a:prstGeom prst="rect">
            <a:avLst/>
          </a:prstGeom>
        </p:spPr>
      </p:pic>
      <p:pic>
        <p:nvPicPr>
          <p:cNvPr id="49" name="Graphic 48" descr="Thumbs up sign">
            <a:extLst>
              <a:ext uri="{FF2B5EF4-FFF2-40B4-BE49-F238E27FC236}">
                <a16:creationId xmlns:a16="http://schemas.microsoft.com/office/drawing/2014/main" id="{A87EFF23-131B-4A16-90EE-E14FECFA1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7728" y="3893190"/>
            <a:ext cx="312420" cy="312420"/>
          </a:xfrm>
          <a:prstGeom prst="rect">
            <a:avLst/>
          </a:prstGeom>
        </p:spPr>
      </p:pic>
      <p:pic>
        <p:nvPicPr>
          <p:cNvPr id="50" name="Graphic 49" descr="Thumbs up sign">
            <a:extLst>
              <a:ext uri="{FF2B5EF4-FFF2-40B4-BE49-F238E27FC236}">
                <a16:creationId xmlns:a16="http://schemas.microsoft.com/office/drawing/2014/main" id="{7A2C32CF-92CB-4F37-8328-DF2612893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7728" y="4827296"/>
            <a:ext cx="312420" cy="312420"/>
          </a:xfrm>
          <a:prstGeom prst="rect">
            <a:avLst/>
          </a:prstGeom>
        </p:spPr>
      </p:pic>
      <p:pic>
        <p:nvPicPr>
          <p:cNvPr id="51" name="Graphic 50" descr="Thumbs up sign">
            <a:extLst>
              <a:ext uri="{FF2B5EF4-FFF2-40B4-BE49-F238E27FC236}">
                <a16:creationId xmlns:a16="http://schemas.microsoft.com/office/drawing/2014/main" id="{23C0BFFA-43EA-426C-B045-D81098C32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7728" y="5864849"/>
            <a:ext cx="312420" cy="312420"/>
          </a:xfrm>
          <a:prstGeom prst="rect">
            <a:avLst/>
          </a:prstGeom>
        </p:spPr>
      </p:pic>
      <p:pic>
        <p:nvPicPr>
          <p:cNvPr id="52" name="Graphic 51" descr="Thumbs up sign">
            <a:extLst>
              <a:ext uri="{FF2B5EF4-FFF2-40B4-BE49-F238E27FC236}">
                <a16:creationId xmlns:a16="http://schemas.microsoft.com/office/drawing/2014/main" id="{13283C86-3528-42D6-8178-F0D46840B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9007" y="3087973"/>
            <a:ext cx="312420" cy="312420"/>
          </a:xfrm>
          <a:prstGeom prst="rect">
            <a:avLst/>
          </a:prstGeom>
        </p:spPr>
      </p:pic>
      <p:pic>
        <p:nvPicPr>
          <p:cNvPr id="53" name="Graphic 52" descr="Thumbs up sign">
            <a:extLst>
              <a:ext uri="{FF2B5EF4-FFF2-40B4-BE49-F238E27FC236}">
                <a16:creationId xmlns:a16="http://schemas.microsoft.com/office/drawing/2014/main" id="{AF647736-6837-42D7-A0B5-37D245C5B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9007" y="3904700"/>
            <a:ext cx="312420" cy="312420"/>
          </a:xfrm>
          <a:prstGeom prst="rect">
            <a:avLst/>
          </a:prstGeom>
        </p:spPr>
      </p:pic>
      <p:pic>
        <p:nvPicPr>
          <p:cNvPr id="54" name="Graphic 53" descr="Thumbs up sign">
            <a:extLst>
              <a:ext uri="{FF2B5EF4-FFF2-40B4-BE49-F238E27FC236}">
                <a16:creationId xmlns:a16="http://schemas.microsoft.com/office/drawing/2014/main" id="{2EAD2881-061F-462B-BE0B-A8E76A8AC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9007" y="4838806"/>
            <a:ext cx="312420" cy="312420"/>
          </a:xfrm>
          <a:prstGeom prst="rect">
            <a:avLst/>
          </a:prstGeom>
        </p:spPr>
      </p:pic>
      <p:pic>
        <p:nvPicPr>
          <p:cNvPr id="55" name="Graphic 54" descr="Thumbs up sign">
            <a:extLst>
              <a:ext uri="{FF2B5EF4-FFF2-40B4-BE49-F238E27FC236}">
                <a16:creationId xmlns:a16="http://schemas.microsoft.com/office/drawing/2014/main" id="{F420AE51-8A77-43F2-B0A0-51778914C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9007" y="5876359"/>
            <a:ext cx="312420" cy="3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7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ACE8-BE5E-4CB2-9D53-77B6BAFA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49FD-38A6-447D-B676-0F709C53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128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B27A7E-FEDC-45F0-B8EC-C117F9D10EC8}"/>
              </a:ext>
            </a:extLst>
          </p:cNvPr>
          <p:cNvSpPr/>
          <p:nvPr/>
        </p:nvSpPr>
        <p:spPr>
          <a:xfrm>
            <a:off x="4688037" y="726931"/>
            <a:ext cx="5437038" cy="5121323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1573E-D18B-43A2-88B4-86A846C745F0}"/>
              </a:ext>
            </a:extLst>
          </p:cNvPr>
          <p:cNvSpPr txBox="1"/>
          <p:nvPr/>
        </p:nvSpPr>
        <p:spPr>
          <a:xfrm>
            <a:off x="268447" y="318782"/>
            <a:ext cx="229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Role Breakdown</a:t>
            </a:r>
            <a:r>
              <a:rPr lang="en-AU" dirty="0"/>
              <a:t>: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5D14B2-CF78-4395-B140-66027910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822612"/>
              </p:ext>
            </p:extLst>
          </p:nvPr>
        </p:nvGraphicFramePr>
        <p:xfrm>
          <a:off x="345510" y="781634"/>
          <a:ext cx="3483005" cy="2453684"/>
        </p:xfrm>
        <a:graphic>
          <a:graphicData uri="http://schemas.openxmlformats.org/drawingml/2006/table">
            <a:tbl>
              <a:tblPr/>
              <a:tblGrid>
                <a:gridCol w="1696072">
                  <a:extLst>
                    <a:ext uri="{9D8B030D-6E8A-4147-A177-3AD203B41FA5}">
                      <a16:colId xmlns:a16="http://schemas.microsoft.com/office/drawing/2014/main" val="4002573105"/>
                    </a:ext>
                  </a:extLst>
                </a:gridCol>
                <a:gridCol w="1786933">
                  <a:extLst>
                    <a:ext uri="{9D8B030D-6E8A-4147-A177-3AD203B41FA5}">
                      <a16:colId xmlns:a16="http://schemas.microsoft.com/office/drawing/2014/main" val="1960216990"/>
                    </a:ext>
                  </a:extLst>
                </a:gridCol>
              </a:tblGrid>
              <a:tr h="3731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Team Member</a:t>
                      </a:r>
                      <a:endParaRPr lang="en-A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Roles &amp; Responsibilities</a:t>
                      </a:r>
                      <a:endParaRPr lang="en-A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802191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Bounsall</a:t>
                      </a:r>
                      <a:endParaRPr lang="en-A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Frontend Developer</a:t>
                      </a:r>
                      <a:endParaRPr lang="en-A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170858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Francois Smit</a:t>
                      </a:r>
                      <a:endParaRPr lang="en-A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20835"/>
                  </a:ext>
                </a:extLst>
              </a:tr>
              <a:tr h="3671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Harpreet Bhangu (Sunny)</a:t>
                      </a:r>
                      <a:endParaRPr lang="en-A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Backend Developer</a:t>
                      </a:r>
                      <a:endParaRPr lang="en-A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87538"/>
                  </a:ext>
                </a:extLst>
              </a:tr>
              <a:tr h="3671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Matthew Yearbury (Matt)</a:t>
                      </a:r>
                      <a:endParaRPr lang="en-A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Junior Security Analyst</a:t>
                      </a:r>
                      <a:endParaRPr lang="en-A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119257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Ryan Gallagher</a:t>
                      </a:r>
                      <a:endParaRPr lang="en-A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Scrum Master / Backend</a:t>
                      </a:r>
                      <a:endParaRPr lang="en-A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707988"/>
                  </a:ext>
                </a:extLst>
              </a:tr>
              <a:tr h="3671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Vu Anh Duy NGUYEN</a:t>
                      </a:r>
                      <a:endParaRPr lang="en-A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44555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6AA504F-22D0-4263-8C53-E4CCB5F2A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39" y="1512703"/>
            <a:ext cx="6598509" cy="4112115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E85175-8BB3-4FC3-BF19-BF2EC87F34E5}"/>
              </a:ext>
            </a:extLst>
          </p:cNvPr>
          <p:cNvSpPr/>
          <p:nvPr/>
        </p:nvSpPr>
        <p:spPr>
          <a:xfrm>
            <a:off x="4886326" y="1371600"/>
            <a:ext cx="1387976" cy="4371975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53498-F48B-4156-B2C9-37248F81152E}"/>
              </a:ext>
            </a:extLst>
          </p:cNvPr>
          <p:cNvSpPr txBox="1"/>
          <p:nvPr/>
        </p:nvSpPr>
        <p:spPr>
          <a:xfrm>
            <a:off x="4898526" y="1349617"/>
            <a:ext cx="137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accent2">
                    <a:lumMod val="75000"/>
                  </a:schemeClr>
                </a:solidFill>
              </a:rPr>
              <a:t>Infrastructure: Sunny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277B1-50DC-40E7-B183-1680DF9678F7}"/>
              </a:ext>
            </a:extLst>
          </p:cNvPr>
          <p:cNvSpPr/>
          <p:nvPr/>
        </p:nvSpPr>
        <p:spPr>
          <a:xfrm>
            <a:off x="6096000" y="3475430"/>
            <a:ext cx="2840325" cy="2268145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720C6-4DDC-4447-9D64-DB1ABCEC86A0}"/>
              </a:ext>
            </a:extLst>
          </p:cNvPr>
          <p:cNvSpPr txBox="1"/>
          <p:nvPr/>
        </p:nvSpPr>
        <p:spPr>
          <a:xfrm>
            <a:off x="6312938" y="5427841"/>
            <a:ext cx="26233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accent1">
                    <a:lumMod val="75000"/>
                  </a:schemeClr>
                </a:solidFill>
              </a:rPr>
              <a:t>Backend: Sunny &amp; Ryan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72C016-A730-42B4-A08A-7BA57022916F}"/>
              </a:ext>
            </a:extLst>
          </p:cNvPr>
          <p:cNvSpPr/>
          <p:nvPr/>
        </p:nvSpPr>
        <p:spPr>
          <a:xfrm>
            <a:off x="8871536" y="2229155"/>
            <a:ext cx="2828125" cy="339566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BAEAE-7565-4DEA-BF80-2AD5DA89F43D}"/>
              </a:ext>
            </a:extLst>
          </p:cNvPr>
          <p:cNvSpPr txBox="1"/>
          <p:nvPr/>
        </p:nvSpPr>
        <p:spPr>
          <a:xfrm>
            <a:off x="9897280" y="5345297"/>
            <a:ext cx="24350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accent6">
                    <a:lumMod val="50000"/>
                  </a:schemeClr>
                </a:solidFill>
              </a:rPr>
              <a:t>Web Front-End: Vu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EA77B0-CE99-4D12-98E4-94DE751939DE}"/>
              </a:ext>
            </a:extLst>
          </p:cNvPr>
          <p:cNvCxnSpPr>
            <a:cxnSpLocks/>
          </p:cNvCxnSpPr>
          <p:nvPr/>
        </p:nvCxnSpPr>
        <p:spPr>
          <a:xfrm>
            <a:off x="0" y="6807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43598A-EFAF-4F98-B65E-A673E77CA750}"/>
              </a:ext>
            </a:extLst>
          </p:cNvPr>
          <p:cNvSpPr/>
          <p:nvPr/>
        </p:nvSpPr>
        <p:spPr>
          <a:xfrm>
            <a:off x="6373830" y="1122382"/>
            <a:ext cx="2828125" cy="2413480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08451-8B5A-4490-BC36-4B91B9A874D2}"/>
              </a:ext>
            </a:extLst>
          </p:cNvPr>
          <p:cNvSpPr txBox="1"/>
          <p:nvPr/>
        </p:nvSpPr>
        <p:spPr>
          <a:xfrm>
            <a:off x="6508250" y="1158726"/>
            <a:ext cx="191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accent4">
                    <a:lumMod val="75000"/>
                  </a:schemeClr>
                </a:solidFill>
              </a:rPr>
              <a:t>Web Backend: Chris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AD97A-A0A2-4D6E-94BC-F4839DC96C59}"/>
              </a:ext>
            </a:extLst>
          </p:cNvPr>
          <p:cNvSpPr txBox="1"/>
          <p:nvPr/>
        </p:nvSpPr>
        <p:spPr>
          <a:xfrm>
            <a:off x="5140075" y="786335"/>
            <a:ext cx="3731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accent3">
                    <a:lumMod val="75000"/>
                  </a:schemeClr>
                </a:solidFill>
              </a:rPr>
              <a:t>Application &amp; Data Security: Matt</a:t>
            </a:r>
          </a:p>
        </p:txBody>
      </p:sp>
    </p:spTree>
    <p:extLst>
      <p:ext uri="{BB962C8B-B14F-4D97-AF65-F5344CB8AC3E}">
        <p14:creationId xmlns:p14="http://schemas.microsoft.com/office/powerpoint/2010/main" val="190940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1573E-D18B-43A2-88B4-86A846C745F0}"/>
              </a:ext>
            </a:extLst>
          </p:cNvPr>
          <p:cNvSpPr txBox="1"/>
          <p:nvPr/>
        </p:nvSpPr>
        <p:spPr>
          <a:xfrm>
            <a:off x="268447" y="318782"/>
            <a:ext cx="363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Sprint Planning Overview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EA77B0-CE99-4D12-98E4-94DE751939DE}"/>
              </a:ext>
            </a:extLst>
          </p:cNvPr>
          <p:cNvCxnSpPr>
            <a:cxnSpLocks/>
          </p:cNvCxnSpPr>
          <p:nvPr/>
        </p:nvCxnSpPr>
        <p:spPr>
          <a:xfrm>
            <a:off x="0" y="6807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CCA7242-8708-4FD3-B612-301688698C77}"/>
              </a:ext>
            </a:extLst>
          </p:cNvPr>
          <p:cNvSpPr/>
          <p:nvPr/>
        </p:nvSpPr>
        <p:spPr>
          <a:xfrm>
            <a:off x="485775" y="1335196"/>
            <a:ext cx="521017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GB" sz="1050" b="1" dirty="0">
                <a:solidFill>
                  <a:srgbClr val="000000"/>
                </a:solidFill>
                <a:latin typeface="Arial" panose="020B0604020202020204" pitchFamily="34" charset="0"/>
              </a:rPr>
              <a:t>Sprint 1 (2 weeks) Objectives:</a:t>
            </a:r>
          </a:p>
          <a:p>
            <a:pPr marL="228600"/>
            <a:endParaRPr lang="en-GB" sz="105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00050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All Roles &amp; Responsibilities Established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Each user with defined requirements</a:t>
            </a:r>
          </a:p>
          <a:p>
            <a:pPr marL="400050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Data Removed from Spreadsheets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Move data from spreadsheets to new DBs</a:t>
            </a:r>
          </a:p>
          <a:p>
            <a:pPr marL="400050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Application Infrastructure Established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Architecture requirements are finalised</a:t>
            </a:r>
          </a:p>
          <a:p>
            <a:pPr marL="400050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Website design finalised and user-tested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Layout, UX/UI complete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Tested (without actual functionality) as a prototype</a:t>
            </a:r>
          </a:p>
          <a:p>
            <a:pPr marL="400050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Website front-end functionality complete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Website buttons, site-map etc, work (without back-end functionality)</a:t>
            </a:r>
          </a:p>
          <a:p>
            <a:pPr marL="400050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3x Secure independent DBs established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Cloud-hosted 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400050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Data successfully and securely transferred to hosted DBs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Data transferred from spreadsheets, and stored in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</a:rPr>
              <a:t>carDB</a:t>
            </a:r>
            <a:endParaRPr lang="en-GB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/>
            <a:endParaRPr lang="en-GB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/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400050" indent="-171450">
              <a:buFontTx/>
              <a:buChar char="-"/>
            </a:pPr>
            <a:endParaRPr lang="en-GB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00050" indent="-171450">
              <a:buFontTx/>
              <a:buChar char="-"/>
            </a:pPr>
            <a:endParaRPr lang="en-GB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00050" indent="-171450">
              <a:buFontTx/>
              <a:buChar char="-"/>
            </a:pPr>
            <a:endParaRPr lang="en-GB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/>
            <a:endParaRPr lang="en-GB" sz="105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/>
            <a:endParaRPr lang="en-GB" sz="1050" b="0" dirty="0">
              <a:effectLst/>
            </a:endParaRPr>
          </a:p>
          <a:p>
            <a:pPr marL="228600"/>
            <a:endParaRPr lang="en-GB" sz="1050" b="0" dirty="0">
              <a:effectLst/>
            </a:endParaRPr>
          </a:p>
          <a:p>
            <a:pPr marL="228600"/>
            <a:endParaRPr lang="en-GB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C027F-8D68-4E92-832F-2E930D231970}"/>
              </a:ext>
            </a:extLst>
          </p:cNvPr>
          <p:cNvSpPr/>
          <p:nvPr/>
        </p:nvSpPr>
        <p:spPr>
          <a:xfrm>
            <a:off x="6092417" y="1335196"/>
            <a:ext cx="52101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GB" sz="1050" b="1" dirty="0">
                <a:solidFill>
                  <a:srgbClr val="000000"/>
                </a:solidFill>
                <a:latin typeface="Arial" panose="020B0604020202020204" pitchFamily="34" charset="0"/>
              </a:rPr>
              <a:t>Sprint 2 (2 weeks) Objectives:</a:t>
            </a:r>
          </a:p>
          <a:p>
            <a:pPr marL="228600"/>
            <a:endParaRPr lang="en-GB" sz="105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00050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Backend functionality complete and interacting with DBs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Search functionality to databases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User’s car details being parsed against car DBs automatically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If user’s car shows fault, automatic email delivery to user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Users can create logins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Users can register vehicle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Application automatically updating databases from input received from car manufacturers.</a:t>
            </a:r>
          </a:p>
          <a:p>
            <a:pPr marL="857250" lvl="1" indent="-171450">
              <a:buFontTx/>
              <a:buChar char="-"/>
            </a:pPr>
            <a:endParaRPr lang="en-GB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00050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Web backend complete and interacting with GUI and frontend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When user uses a search form, this leads to the search section of the website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When user tries to log in, this leads them to their user profile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User can register details via form</a:t>
            </a:r>
          </a:p>
          <a:p>
            <a:pPr marL="685800" lvl="1"/>
            <a:endParaRPr lang="en-GB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00050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Web backend interacting with application backend</a:t>
            </a:r>
          </a:p>
          <a:p>
            <a:pPr marL="857250" lvl="1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When user inputs data and requests some sort of functionality (such as create account), this feeds through to web backend &gt; user profile is created &gt; user is verified &gt; user details stored in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</a:rPr>
              <a:t>userDB</a:t>
            </a:r>
            <a:endParaRPr lang="en-GB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00050" indent="-171450">
              <a:buFontTx/>
              <a:buChar char="-"/>
            </a:pPr>
            <a:endParaRPr lang="en-GB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00050" indent="-171450">
              <a:buFontTx/>
              <a:buChar char="-"/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</a:rPr>
              <a:t>Platform is secure and data security has been stress-tested</a:t>
            </a:r>
          </a:p>
          <a:p>
            <a:pPr marL="400050" indent="-171450">
              <a:buFontTx/>
              <a:buChar char="-"/>
            </a:pPr>
            <a:endParaRPr lang="en-GB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/>
            <a:endParaRPr lang="en-GB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00050" indent="-171450">
              <a:buFontTx/>
              <a:buChar char="-"/>
            </a:pPr>
            <a:endParaRPr lang="en-GB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00050" indent="-171450">
              <a:buFontTx/>
              <a:buChar char="-"/>
            </a:pPr>
            <a:endParaRPr lang="en-GB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00050" indent="-171450">
              <a:buFontTx/>
              <a:buChar char="-"/>
            </a:pPr>
            <a:endParaRPr lang="en-GB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/>
            <a:endParaRPr lang="en-GB" sz="105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/>
            <a:endParaRPr lang="en-GB" sz="1050" b="0" dirty="0">
              <a:effectLst/>
            </a:endParaRPr>
          </a:p>
          <a:p>
            <a:pPr marL="228600"/>
            <a:endParaRPr lang="en-GB" sz="1050" b="0" dirty="0">
              <a:effectLst/>
            </a:endParaRPr>
          </a:p>
          <a:p>
            <a:pPr marL="228600"/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79058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1573E-D18B-43A2-88B4-86A846C745F0}"/>
              </a:ext>
            </a:extLst>
          </p:cNvPr>
          <p:cNvSpPr txBox="1"/>
          <p:nvPr/>
        </p:nvSpPr>
        <p:spPr>
          <a:xfrm>
            <a:off x="268447" y="318782"/>
            <a:ext cx="229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Sprint 1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EA77B0-CE99-4D12-98E4-94DE751939DE}"/>
              </a:ext>
            </a:extLst>
          </p:cNvPr>
          <p:cNvCxnSpPr>
            <a:cxnSpLocks/>
          </p:cNvCxnSpPr>
          <p:nvPr/>
        </p:nvCxnSpPr>
        <p:spPr>
          <a:xfrm>
            <a:off x="0" y="6807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CCA7242-8708-4FD3-B612-301688698C77}"/>
              </a:ext>
            </a:extLst>
          </p:cNvPr>
          <p:cNvSpPr/>
          <p:nvPr/>
        </p:nvSpPr>
        <p:spPr>
          <a:xfrm>
            <a:off x="485775" y="1335196"/>
            <a:ext cx="521017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GB" sz="1050" b="1" dirty="0">
                <a:solidFill>
                  <a:srgbClr val="000000"/>
                </a:solidFill>
                <a:latin typeface="Arial" panose="020B0604020202020204" pitchFamily="34" charset="0"/>
              </a:rPr>
              <a:t>Sprint 1 (2 weeks) Work Breakdown Structure</a:t>
            </a:r>
            <a:endParaRPr lang="en-GB" sz="1050" b="0" dirty="0">
              <a:effectLst/>
            </a:endParaRPr>
          </a:p>
          <a:p>
            <a:pPr marL="228600"/>
            <a:endParaRPr lang="en-GB" sz="1050" b="0" dirty="0">
              <a:effectLst/>
            </a:endParaRPr>
          </a:p>
          <a:p>
            <a:pPr marL="228600"/>
            <a:endParaRPr lang="en-GB" sz="105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C73EE-6812-4CEA-8ABB-2290B26A7532}"/>
              </a:ext>
            </a:extLst>
          </p:cNvPr>
          <p:cNvCxnSpPr/>
          <p:nvPr/>
        </p:nvCxnSpPr>
        <p:spPr>
          <a:xfrm>
            <a:off x="828675" y="5838825"/>
            <a:ext cx="497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5BCB625-3502-4811-81EC-604AF8D8D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616554"/>
              </p:ext>
            </p:extLst>
          </p:nvPr>
        </p:nvGraphicFramePr>
        <p:xfrm>
          <a:off x="657225" y="1665748"/>
          <a:ext cx="7581899" cy="4058780"/>
        </p:xfrm>
        <a:graphic>
          <a:graphicData uri="http://schemas.openxmlformats.org/drawingml/2006/table">
            <a:tbl>
              <a:tblPr/>
              <a:tblGrid>
                <a:gridCol w="3752850">
                  <a:extLst>
                    <a:ext uri="{9D8B030D-6E8A-4147-A177-3AD203B41FA5}">
                      <a16:colId xmlns:a16="http://schemas.microsoft.com/office/drawing/2014/main" val="9349333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318483328"/>
                    </a:ext>
                  </a:extLst>
                </a:gridCol>
                <a:gridCol w="2876549">
                  <a:extLst>
                    <a:ext uri="{9D8B030D-6E8A-4147-A177-3AD203B41FA5}">
                      <a16:colId xmlns:a16="http://schemas.microsoft.com/office/drawing/2014/main" val="2766839940"/>
                    </a:ext>
                  </a:extLst>
                </a:gridCol>
              </a:tblGrid>
              <a:tr h="3262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1:</a:t>
                      </a:r>
                    </a:p>
                  </a:txBody>
                  <a:tcPr marL="1905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Responsibility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Requirements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990100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 Data from Spreadsheets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467341"/>
                  </a:ext>
                </a:extLst>
              </a:tr>
              <a:tr h="39798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Establish 3 x Secure Cloud-Hosted Database Structures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3485870"/>
                  </a:ext>
                </a:extLst>
              </a:tr>
              <a:tr h="39798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carDB, userDB and newFaultDB databases 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Sunny/Ryan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5408472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 Data from Spreadsheets to carDB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7611517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AU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Stress-Test DB Security 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089452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C"/>
                      </a:pP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334660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2:</a:t>
                      </a:r>
                    </a:p>
                  </a:txBody>
                  <a:tcPr marL="1905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Responsibility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Requirements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102690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UX/UI for Website, Build Prototype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2342861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Front-End Functionality for Website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060084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UX/UI user flow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144782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AU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Front-End Functionality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008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02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1573E-D18B-43A2-88B4-86A846C745F0}"/>
              </a:ext>
            </a:extLst>
          </p:cNvPr>
          <p:cNvSpPr txBox="1"/>
          <p:nvPr/>
        </p:nvSpPr>
        <p:spPr>
          <a:xfrm>
            <a:off x="268447" y="318782"/>
            <a:ext cx="3217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Sprint 1 – Final Objective 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EA77B0-CE99-4D12-98E4-94DE751939DE}"/>
              </a:ext>
            </a:extLst>
          </p:cNvPr>
          <p:cNvCxnSpPr>
            <a:cxnSpLocks/>
          </p:cNvCxnSpPr>
          <p:nvPr/>
        </p:nvCxnSpPr>
        <p:spPr>
          <a:xfrm>
            <a:off x="0" y="6807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4F9E8B0-17B0-43DF-9468-DCE79EF2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13" y="882511"/>
            <a:ext cx="9588573" cy="5975489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</p:pic>
      <p:pic>
        <p:nvPicPr>
          <p:cNvPr id="8" name="Graphic 7" descr="Tools">
            <a:extLst>
              <a:ext uri="{FF2B5EF4-FFF2-40B4-BE49-F238E27FC236}">
                <a16:creationId xmlns:a16="http://schemas.microsoft.com/office/drawing/2014/main" id="{E670E9AF-BDA3-4A8E-B631-C3E7EB60F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1340" y="2156460"/>
            <a:ext cx="312420" cy="312420"/>
          </a:xfrm>
          <a:prstGeom prst="rect">
            <a:avLst/>
          </a:prstGeom>
        </p:spPr>
      </p:pic>
      <p:pic>
        <p:nvPicPr>
          <p:cNvPr id="10" name="Graphic 9" descr="Thumbs up sign">
            <a:extLst>
              <a:ext uri="{FF2B5EF4-FFF2-40B4-BE49-F238E27FC236}">
                <a16:creationId xmlns:a16="http://schemas.microsoft.com/office/drawing/2014/main" id="{3BEEF574-5439-446F-82BC-39D58B320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7263" y="1851660"/>
            <a:ext cx="510540" cy="510540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39C8A31F-B30A-4D74-B5A3-301E3A29CD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01540" y="3093720"/>
            <a:ext cx="312420" cy="312420"/>
          </a:xfrm>
          <a:prstGeom prst="rect">
            <a:avLst/>
          </a:prstGeom>
        </p:spPr>
      </p:pic>
      <p:pic>
        <p:nvPicPr>
          <p:cNvPr id="16" name="Graphic 15" descr="Thumbs up sign">
            <a:extLst>
              <a:ext uri="{FF2B5EF4-FFF2-40B4-BE49-F238E27FC236}">
                <a16:creationId xmlns:a16="http://schemas.microsoft.com/office/drawing/2014/main" id="{E0987C97-A1FE-4C28-9A09-4994DEADD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7263" y="3375660"/>
            <a:ext cx="510540" cy="510540"/>
          </a:xfrm>
          <a:prstGeom prst="rect">
            <a:avLst/>
          </a:prstGeom>
        </p:spPr>
      </p:pic>
      <p:pic>
        <p:nvPicPr>
          <p:cNvPr id="17" name="Graphic 16" descr="Thumbs up sign">
            <a:extLst>
              <a:ext uri="{FF2B5EF4-FFF2-40B4-BE49-F238E27FC236}">
                <a16:creationId xmlns:a16="http://schemas.microsoft.com/office/drawing/2014/main" id="{58A29B2A-3543-4595-B31E-8F77507A3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7263" y="5139716"/>
            <a:ext cx="510540" cy="510540"/>
          </a:xfrm>
          <a:prstGeom prst="rect">
            <a:avLst/>
          </a:prstGeom>
        </p:spPr>
      </p:pic>
      <p:pic>
        <p:nvPicPr>
          <p:cNvPr id="18" name="Graphic 17" descr="Tools">
            <a:extLst>
              <a:ext uri="{FF2B5EF4-FFF2-40B4-BE49-F238E27FC236}">
                <a16:creationId xmlns:a16="http://schemas.microsoft.com/office/drawing/2014/main" id="{DA926CAB-EF7B-4D5A-AE8D-DF8321086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1340" y="2562872"/>
            <a:ext cx="312420" cy="312420"/>
          </a:xfrm>
          <a:prstGeom prst="rect">
            <a:avLst/>
          </a:prstGeom>
        </p:spPr>
      </p:pic>
      <p:pic>
        <p:nvPicPr>
          <p:cNvPr id="19" name="Graphic 18" descr="Tools">
            <a:extLst>
              <a:ext uri="{FF2B5EF4-FFF2-40B4-BE49-F238E27FC236}">
                <a16:creationId xmlns:a16="http://schemas.microsoft.com/office/drawing/2014/main" id="{66243677-A078-439C-88F1-DC5E8A8D0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1340" y="2878494"/>
            <a:ext cx="312420" cy="312420"/>
          </a:xfrm>
          <a:prstGeom prst="rect">
            <a:avLst/>
          </a:prstGeom>
        </p:spPr>
      </p:pic>
      <p:pic>
        <p:nvPicPr>
          <p:cNvPr id="20" name="Graphic 19" descr="Tools">
            <a:extLst>
              <a:ext uri="{FF2B5EF4-FFF2-40B4-BE49-F238E27FC236}">
                <a16:creationId xmlns:a16="http://schemas.microsoft.com/office/drawing/2014/main" id="{7AFAB4C8-FF92-449C-A0B4-C944C5A3E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1340" y="3236483"/>
            <a:ext cx="312420" cy="312420"/>
          </a:xfrm>
          <a:prstGeom prst="rect">
            <a:avLst/>
          </a:prstGeom>
        </p:spPr>
      </p:pic>
      <p:pic>
        <p:nvPicPr>
          <p:cNvPr id="22" name="Graphic 21" descr="Tools">
            <a:extLst>
              <a:ext uri="{FF2B5EF4-FFF2-40B4-BE49-F238E27FC236}">
                <a16:creationId xmlns:a16="http://schemas.microsoft.com/office/drawing/2014/main" id="{17B9344B-7CDD-452A-BC59-106DF0680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120" y="3063240"/>
            <a:ext cx="312420" cy="312420"/>
          </a:xfrm>
          <a:prstGeom prst="rect">
            <a:avLst/>
          </a:prstGeom>
        </p:spPr>
      </p:pic>
      <p:pic>
        <p:nvPicPr>
          <p:cNvPr id="24" name="Graphic 23" descr="Tools">
            <a:extLst>
              <a:ext uri="{FF2B5EF4-FFF2-40B4-BE49-F238E27FC236}">
                <a16:creationId xmlns:a16="http://schemas.microsoft.com/office/drawing/2014/main" id="{E0D354E2-7939-40A1-9CE3-E1C99FA4C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120" y="3810000"/>
            <a:ext cx="312420" cy="312420"/>
          </a:xfrm>
          <a:prstGeom prst="rect">
            <a:avLst/>
          </a:prstGeom>
        </p:spPr>
      </p:pic>
      <p:pic>
        <p:nvPicPr>
          <p:cNvPr id="25" name="Graphic 24" descr="Tools">
            <a:extLst>
              <a:ext uri="{FF2B5EF4-FFF2-40B4-BE49-F238E27FC236}">
                <a16:creationId xmlns:a16="http://schemas.microsoft.com/office/drawing/2014/main" id="{94994ECE-2F50-42E9-9794-9A3A6F2F3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120" y="4754880"/>
            <a:ext cx="312420" cy="312420"/>
          </a:xfrm>
          <a:prstGeom prst="rect">
            <a:avLst/>
          </a:prstGeom>
        </p:spPr>
      </p:pic>
      <p:pic>
        <p:nvPicPr>
          <p:cNvPr id="26" name="Graphic 25" descr="Tools">
            <a:extLst>
              <a:ext uri="{FF2B5EF4-FFF2-40B4-BE49-F238E27FC236}">
                <a16:creationId xmlns:a16="http://schemas.microsoft.com/office/drawing/2014/main" id="{CAF4822C-AE31-4476-AF15-EA1692B87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120" y="5806440"/>
            <a:ext cx="312420" cy="312420"/>
          </a:xfrm>
          <a:prstGeom prst="rect">
            <a:avLst/>
          </a:prstGeom>
        </p:spPr>
      </p:pic>
      <p:pic>
        <p:nvPicPr>
          <p:cNvPr id="27" name="Graphic 26" descr="Thumbs up sign">
            <a:extLst>
              <a:ext uri="{FF2B5EF4-FFF2-40B4-BE49-F238E27FC236}">
                <a16:creationId xmlns:a16="http://schemas.microsoft.com/office/drawing/2014/main" id="{BF35BE25-A3E2-43A2-A0E1-AC9E620A75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5703" y="3076463"/>
            <a:ext cx="312420" cy="312420"/>
          </a:xfrm>
          <a:prstGeom prst="rect">
            <a:avLst/>
          </a:prstGeom>
        </p:spPr>
      </p:pic>
      <p:pic>
        <p:nvPicPr>
          <p:cNvPr id="28" name="Graphic 27" descr="Thumbs up sign">
            <a:extLst>
              <a:ext uri="{FF2B5EF4-FFF2-40B4-BE49-F238E27FC236}">
                <a16:creationId xmlns:a16="http://schemas.microsoft.com/office/drawing/2014/main" id="{AA9FE7A7-8AC0-4223-92B4-53FA71DF70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5703" y="3893190"/>
            <a:ext cx="312420" cy="312420"/>
          </a:xfrm>
          <a:prstGeom prst="rect">
            <a:avLst/>
          </a:prstGeom>
        </p:spPr>
      </p:pic>
      <p:pic>
        <p:nvPicPr>
          <p:cNvPr id="29" name="Graphic 28" descr="Thumbs up sign">
            <a:extLst>
              <a:ext uri="{FF2B5EF4-FFF2-40B4-BE49-F238E27FC236}">
                <a16:creationId xmlns:a16="http://schemas.microsoft.com/office/drawing/2014/main" id="{483F3A66-6944-4EE9-87FF-E0A636984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5703" y="4827296"/>
            <a:ext cx="312420" cy="312420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F901F152-4925-4789-AC91-34709B4BE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5703" y="5864849"/>
            <a:ext cx="312420" cy="312420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ED2926C9-31FE-4016-AAD4-92EB7F6C9F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01540" y="3966210"/>
            <a:ext cx="312420" cy="312420"/>
          </a:xfrm>
          <a:prstGeom prst="rect">
            <a:avLst/>
          </a:prstGeom>
        </p:spPr>
      </p:pic>
      <p:pic>
        <p:nvPicPr>
          <p:cNvPr id="32" name="Graphic 31" descr="Close">
            <a:extLst>
              <a:ext uri="{FF2B5EF4-FFF2-40B4-BE49-F238E27FC236}">
                <a16:creationId xmlns:a16="http://schemas.microsoft.com/office/drawing/2014/main" id="{98ED94BE-56D4-4E3A-8FEC-6F0661C3A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01540" y="4911090"/>
            <a:ext cx="312420" cy="312420"/>
          </a:xfrm>
          <a:prstGeom prst="rect">
            <a:avLst/>
          </a:prstGeom>
        </p:spPr>
      </p:pic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B037B543-9B38-4744-92F8-87DD8EEDC0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01540" y="5864849"/>
            <a:ext cx="312420" cy="312420"/>
          </a:xfrm>
          <a:prstGeom prst="rect">
            <a:avLst/>
          </a:prstGeom>
        </p:spPr>
      </p:pic>
      <p:pic>
        <p:nvPicPr>
          <p:cNvPr id="34" name="Graphic 33" descr="Tools">
            <a:extLst>
              <a:ext uri="{FF2B5EF4-FFF2-40B4-BE49-F238E27FC236}">
                <a16:creationId xmlns:a16="http://schemas.microsoft.com/office/drawing/2014/main" id="{B1C17597-33A1-4D88-A7EC-83DD2449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1340" y="3899272"/>
            <a:ext cx="312420" cy="312420"/>
          </a:xfrm>
          <a:prstGeom prst="rect">
            <a:avLst/>
          </a:prstGeom>
        </p:spPr>
      </p:pic>
      <p:pic>
        <p:nvPicPr>
          <p:cNvPr id="35" name="Graphic 34" descr="Tools">
            <a:extLst>
              <a:ext uri="{FF2B5EF4-FFF2-40B4-BE49-F238E27FC236}">
                <a16:creationId xmlns:a16="http://schemas.microsoft.com/office/drawing/2014/main" id="{E671F545-CC95-44EE-839D-DE224D54B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1340" y="4372468"/>
            <a:ext cx="312420" cy="312420"/>
          </a:xfrm>
          <a:prstGeom prst="rect">
            <a:avLst/>
          </a:prstGeom>
        </p:spPr>
      </p:pic>
      <p:pic>
        <p:nvPicPr>
          <p:cNvPr id="36" name="Graphic 35" descr="Tools">
            <a:extLst>
              <a:ext uri="{FF2B5EF4-FFF2-40B4-BE49-F238E27FC236}">
                <a16:creationId xmlns:a16="http://schemas.microsoft.com/office/drawing/2014/main" id="{1A48B042-46CF-413A-A3E2-8D7912065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1340" y="4911090"/>
            <a:ext cx="312420" cy="312420"/>
          </a:xfrm>
          <a:prstGeom prst="rect">
            <a:avLst/>
          </a:prstGeom>
        </p:spPr>
      </p:pic>
      <p:pic>
        <p:nvPicPr>
          <p:cNvPr id="37" name="Graphic 36" descr="Tools">
            <a:extLst>
              <a:ext uri="{FF2B5EF4-FFF2-40B4-BE49-F238E27FC236}">
                <a16:creationId xmlns:a16="http://schemas.microsoft.com/office/drawing/2014/main" id="{CFA13219-405E-432F-ABA9-51F7EA27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1340" y="5293502"/>
            <a:ext cx="312420" cy="312420"/>
          </a:xfrm>
          <a:prstGeom prst="rect">
            <a:avLst/>
          </a:prstGeom>
        </p:spPr>
      </p:pic>
      <p:pic>
        <p:nvPicPr>
          <p:cNvPr id="38" name="Graphic 37" descr="Tools">
            <a:extLst>
              <a:ext uri="{FF2B5EF4-FFF2-40B4-BE49-F238E27FC236}">
                <a16:creationId xmlns:a16="http://schemas.microsoft.com/office/drawing/2014/main" id="{A144BFA8-788A-4BF0-AA9A-1AC340299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1340" y="5763331"/>
            <a:ext cx="312420" cy="3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0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1573E-D18B-43A2-88B4-86A846C745F0}"/>
              </a:ext>
            </a:extLst>
          </p:cNvPr>
          <p:cNvSpPr txBox="1"/>
          <p:nvPr/>
        </p:nvSpPr>
        <p:spPr>
          <a:xfrm>
            <a:off x="268447" y="318782"/>
            <a:ext cx="229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Sprint 2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EA77B0-CE99-4D12-98E4-94DE751939DE}"/>
              </a:ext>
            </a:extLst>
          </p:cNvPr>
          <p:cNvCxnSpPr>
            <a:cxnSpLocks/>
          </p:cNvCxnSpPr>
          <p:nvPr/>
        </p:nvCxnSpPr>
        <p:spPr>
          <a:xfrm>
            <a:off x="0" y="6807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CCA7242-8708-4FD3-B612-301688698C77}"/>
              </a:ext>
            </a:extLst>
          </p:cNvPr>
          <p:cNvSpPr/>
          <p:nvPr/>
        </p:nvSpPr>
        <p:spPr>
          <a:xfrm>
            <a:off x="485775" y="1335196"/>
            <a:ext cx="521017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GB" sz="1050" b="1" dirty="0">
                <a:solidFill>
                  <a:srgbClr val="000000"/>
                </a:solidFill>
                <a:latin typeface="Arial" panose="020B0604020202020204" pitchFamily="34" charset="0"/>
              </a:rPr>
              <a:t>Sprint 2 (2 weeks) Work Breakdown Structure</a:t>
            </a:r>
            <a:endParaRPr lang="en-GB" sz="1050" b="0" dirty="0">
              <a:effectLst/>
            </a:endParaRPr>
          </a:p>
          <a:p>
            <a:pPr marL="228600"/>
            <a:endParaRPr lang="en-GB" sz="1050" b="0" dirty="0">
              <a:effectLst/>
            </a:endParaRPr>
          </a:p>
          <a:p>
            <a:pPr marL="228600"/>
            <a:endParaRPr lang="en-GB" sz="105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5BCB625-3502-4811-81EC-604AF8D8D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8901"/>
              </p:ext>
            </p:extLst>
          </p:nvPr>
        </p:nvGraphicFramePr>
        <p:xfrm>
          <a:off x="657225" y="1665748"/>
          <a:ext cx="7581899" cy="4058780"/>
        </p:xfrm>
        <a:graphic>
          <a:graphicData uri="http://schemas.openxmlformats.org/drawingml/2006/table">
            <a:tbl>
              <a:tblPr/>
              <a:tblGrid>
                <a:gridCol w="3752850">
                  <a:extLst>
                    <a:ext uri="{9D8B030D-6E8A-4147-A177-3AD203B41FA5}">
                      <a16:colId xmlns:a16="http://schemas.microsoft.com/office/drawing/2014/main" val="9349333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318483328"/>
                    </a:ext>
                  </a:extLst>
                </a:gridCol>
                <a:gridCol w="2876549">
                  <a:extLst>
                    <a:ext uri="{9D8B030D-6E8A-4147-A177-3AD203B41FA5}">
                      <a16:colId xmlns:a16="http://schemas.microsoft.com/office/drawing/2014/main" val="2766839940"/>
                    </a:ext>
                  </a:extLst>
                </a:gridCol>
              </a:tblGrid>
              <a:tr h="3262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3:</a:t>
                      </a:r>
                    </a:p>
                  </a:txBody>
                  <a:tcPr marL="1905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Responsibility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Requirements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990100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can open registration page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467341"/>
                  </a:ext>
                </a:extLst>
              </a:tr>
              <a:tr h="39798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able to use valid email ID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3485870"/>
                  </a:ext>
                </a:extLst>
              </a:tr>
              <a:tr h="39798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 send on provided email ID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5408472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able to verify if email is correct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7611517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able to login after verified email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089452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4:</a:t>
                      </a:r>
                    </a:p>
                  </a:txBody>
                  <a:tcPr marL="1905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334660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first and last name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Responsibility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Requirements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102690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sex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2342861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DOB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060084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address details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144782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Submit details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008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75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1573E-D18B-43A2-88B4-86A846C745F0}"/>
              </a:ext>
            </a:extLst>
          </p:cNvPr>
          <p:cNvSpPr txBox="1"/>
          <p:nvPr/>
        </p:nvSpPr>
        <p:spPr>
          <a:xfrm>
            <a:off x="268447" y="318782"/>
            <a:ext cx="229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Sprint 2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EA77B0-CE99-4D12-98E4-94DE751939DE}"/>
              </a:ext>
            </a:extLst>
          </p:cNvPr>
          <p:cNvCxnSpPr>
            <a:cxnSpLocks/>
          </p:cNvCxnSpPr>
          <p:nvPr/>
        </p:nvCxnSpPr>
        <p:spPr>
          <a:xfrm>
            <a:off x="0" y="6807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CCA7242-8708-4FD3-B612-301688698C77}"/>
              </a:ext>
            </a:extLst>
          </p:cNvPr>
          <p:cNvSpPr/>
          <p:nvPr/>
        </p:nvSpPr>
        <p:spPr>
          <a:xfrm>
            <a:off x="485775" y="1335196"/>
            <a:ext cx="521017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GB" sz="1050" b="1" dirty="0">
                <a:solidFill>
                  <a:srgbClr val="000000"/>
                </a:solidFill>
                <a:latin typeface="Arial" panose="020B0604020202020204" pitchFamily="34" charset="0"/>
              </a:rPr>
              <a:t>Sprint 2 (2 weeks) Work Breakdown Structure</a:t>
            </a:r>
            <a:endParaRPr lang="en-GB" sz="1050" b="0" dirty="0">
              <a:effectLst/>
            </a:endParaRPr>
          </a:p>
          <a:p>
            <a:pPr marL="228600"/>
            <a:endParaRPr lang="en-GB" sz="1050" b="0" dirty="0">
              <a:effectLst/>
            </a:endParaRPr>
          </a:p>
          <a:p>
            <a:pPr marL="228600"/>
            <a:endParaRPr lang="en-GB" sz="105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5BCB625-3502-4811-81EC-604AF8D8D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53840"/>
              </p:ext>
            </p:extLst>
          </p:nvPr>
        </p:nvGraphicFramePr>
        <p:xfrm>
          <a:off x="657225" y="1665748"/>
          <a:ext cx="7581899" cy="3079937"/>
        </p:xfrm>
        <a:graphic>
          <a:graphicData uri="http://schemas.openxmlformats.org/drawingml/2006/table">
            <a:tbl>
              <a:tblPr/>
              <a:tblGrid>
                <a:gridCol w="3752850">
                  <a:extLst>
                    <a:ext uri="{9D8B030D-6E8A-4147-A177-3AD203B41FA5}">
                      <a16:colId xmlns:a16="http://schemas.microsoft.com/office/drawing/2014/main" val="9349333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318483328"/>
                    </a:ext>
                  </a:extLst>
                </a:gridCol>
                <a:gridCol w="2876549">
                  <a:extLst>
                    <a:ext uri="{9D8B030D-6E8A-4147-A177-3AD203B41FA5}">
                      <a16:colId xmlns:a16="http://schemas.microsoft.com/office/drawing/2014/main" val="2766839940"/>
                    </a:ext>
                  </a:extLst>
                </a:gridCol>
              </a:tblGrid>
              <a:tr h="3262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5:</a:t>
                      </a:r>
                    </a:p>
                  </a:txBody>
                  <a:tcPr marL="1905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Responsibility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Requirements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990100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car make in Search Bar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467341"/>
                  </a:ext>
                </a:extLst>
              </a:tr>
              <a:tr h="39798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model of car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3485870"/>
                  </a:ext>
                </a:extLst>
              </a:tr>
              <a:tr h="39798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year of car make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5408472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affected recall to that car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7611517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None/>
                      </a:pP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6: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Responsibility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Requirements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102690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car details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2342861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 for notifications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060084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 email if recall of their vehicle is current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14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6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1573E-D18B-43A2-88B4-86A846C745F0}"/>
              </a:ext>
            </a:extLst>
          </p:cNvPr>
          <p:cNvSpPr txBox="1"/>
          <p:nvPr/>
        </p:nvSpPr>
        <p:spPr>
          <a:xfrm>
            <a:off x="268447" y="318782"/>
            <a:ext cx="229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Sprint 2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EA77B0-CE99-4D12-98E4-94DE751939DE}"/>
              </a:ext>
            </a:extLst>
          </p:cNvPr>
          <p:cNvCxnSpPr>
            <a:cxnSpLocks/>
          </p:cNvCxnSpPr>
          <p:nvPr/>
        </p:nvCxnSpPr>
        <p:spPr>
          <a:xfrm>
            <a:off x="0" y="6807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CCA7242-8708-4FD3-B612-301688698C77}"/>
              </a:ext>
            </a:extLst>
          </p:cNvPr>
          <p:cNvSpPr/>
          <p:nvPr/>
        </p:nvSpPr>
        <p:spPr>
          <a:xfrm>
            <a:off x="485775" y="1335196"/>
            <a:ext cx="521017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GB" sz="1050" b="1" dirty="0">
                <a:solidFill>
                  <a:srgbClr val="000000"/>
                </a:solidFill>
                <a:latin typeface="Arial" panose="020B0604020202020204" pitchFamily="34" charset="0"/>
              </a:rPr>
              <a:t>Sprint 2 (2 weeks) Work Breakdown Structure</a:t>
            </a:r>
            <a:endParaRPr lang="en-GB" sz="1050" b="0" dirty="0">
              <a:effectLst/>
            </a:endParaRPr>
          </a:p>
          <a:p>
            <a:pPr marL="228600"/>
            <a:endParaRPr lang="en-GB" sz="1050" b="0" dirty="0">
              <a:effectLst/>
            </a:endParaRPr>
          </a:p>
          <a:p>
            <a:pPr marL="228600"/>
            <a:endParaRPr lang="en-GB" sz="105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5BCB625-3502-4811-81EC-604AF8D8D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9611"/>
              </p:ext>
            </p:extLst>
          </p:nvPr>
        </p:nvGraphicFramePr>
        <p:xfrm>
          <a:off x="657226" y="1665748"/>
          <a:ext cx="7505699" cy="4809370"/>
        </p:xfrm>
        <a:graphic>
          <a:graphicData uri="http://schemas.openxmlformats.org/drawingml/2006/table">
            <a:tbl>
              <a:tblPr/>
              <a:tblGrid>
                <a:gridCol w="3715133">
                  <a:extLst>
                    <a:ext uri="{9D8B030D-6E8A-4147-A177-3AD203B41FA5}">
                      <a16:colId xmlns:a16="http://schemas.microsoft.com/office/drawing/2014/main" val="934933352"/>
                    </a:ext>
                  </a:extLst>
                </a:gridCol>
                <a:gridCol w="942927">
                  <a:extLst>
                    <a:ext uri="{9D8B030D-6E8A-4147-A177-3AD203B41FA5}">
                      <a16:colId xmlns:a16="http://schemas.microsoft.com/office/drawing/2014/main" val="3318483328"/>
                    </a:ext>
                  </a:extLst>
                </a:gridCol>
                <a:gridCol w="2847639">
                  <a:extLst>
                    <a:ext uri="{9D8B030D-6E8A-4147-A177-3AD203B41FA5}">
                      <a16:colId xmlns:a16="http://schemas.microsoft.com/office/drawing/2014/main" val="2766839940"/>
                    </a:ext>
                  </a:extLst>
                </a:gridCol>
              </a:tblGrid>
              <a:tr h="2562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7:</a:t>
                      </a:r>
                    </a:p>
                  </a:txBody>
                  <a:tcPr marL="1905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Responsibility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Requirements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990100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Testing to ensure data is secured 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467341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website is up and running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084157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data is transferable on website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45065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End User able to access website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2176776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End User is able to register using valid E-mail Id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635160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verification Email sent to designated email Id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430648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email is verified 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3949217"/>
                  </a:ext>
                </a:extLst>
              </a:tr>
              <a:tr h="3125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End User is able login back using valid and verified email only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3485870"/>
                  </a:ext>
                </a:extLst>
              </a:tr>
              <a:tr h="3125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End User is able access registration form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5408472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End User is able to fill in details for user form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7611517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when detail submit its saved to End user profile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089452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End User able find car make and model in search bar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334660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customer able to register for car make and model and year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102690"/>
                  </a:ext>
                </a:extLst>
              </a:tr>
              <a:tr h="2563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right results are displayed when selected car make and model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2342861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end user can access notification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060084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end user can fill in details for notification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144782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end user get notification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008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60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1573E-D18B-43A2-88B4-86A846C745F0}"/>
              </a:ext>
            </a:extLst>
          </p:cNvPr>
          <p:cNvSpPr txBox="1"/>
          <p:nvPr/>
        </p:nvSpPr>
        <p:spPr>
          <a:xfrm>
            <a:off x="268447" y="318782"/>
            <a:ext cx="229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Sprint 2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EA77B0-CE99-4D12-98E4-94DE751939DE}"/>
              </a:ext>
            </a:extLst>
          </p:cNvPr>
          <p:cNvCxnSpPr>
            <a:cxnSpLocks/>
          </p:cNvCxnSpPr>
          <p:nvPr/>
        </p:nvCxnSpPr>
        <p:spPr>
          <a:xfrm>
            <a:off x="0" y="6807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CCA7242-8708-4FD3-B612-301688698C77}"/>
              </a:ext>
            </a:extLst>
          </p:cNvPr>
          <p:cNvSpPr/>
          <p:nvPr/>
        </p:nvSpPr>
        <p:spPr>
          <a:xfrm>
            <a:off x="485775" y="1335196"/>
            <a:ext cx="521017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GB" sz="1050" b="1" dirty="0">
                <a:solidFill>
                  <a:srgbClr val="000000"/>
                </a:solidFill>
                <a:latin typeface="Arial" panose="020B0604020202020204" pitchFamily="34" charset="0"/>
              </a:rPr>
              <a:t>Sprint 2 (2 weeks) Work Breakdown Structure</a:t>
            </a:r>
            <a:endParaRPr lang="en-GB" sz="1050" b="0" dirty="0">
              <a:effectLst/>
            </a:endParaRPr>
          </a:p>
          <a:p>
            <a:pPr marL="228600"/>
            <a:endParaRPr lang="en-GB" sz="1050" b="0" dirty="0">
              <a:effectLst/>
            </a:endParaRPr>
          </a:p>
          <a:p>
            <a:pPr marL="228600"/>
            <a:endParaRPr lang="en-GB" sz="105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5BCB625-3502-4811-81EC-604AF8D8D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34706"/>
              </p:ext>
            </p:extLst>
          </p:nvPr>
        </p:nvGraphicFramePr>
        <p:xfrm>
          <a:off x="657225" y="1665748"/>
          <a:ext cx="7581899" cy="2427375"/>
        </p:xfrm>
        <a:graphic>
          <a:graphicData uri="http://schemas.openxmlformats.org/drawingml/2006/table">
            <a:tbl>
              <a:tblPr/>
              <a:tblGrid>
                <a:gridCol w="3752850">
                  <a:extLst>
                    <a:ext uri="{9D8B030D-6E8A-4147-A177-3AD203B41FA5}">
                      <a16:colId xmlns:a16="http://schemas.microsoft.com/office/drawing/2014/main" val="9349333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318483328"/>
                    </a:ext>
                  </a:extLst>
                </a:gridCol>
                <a:gridCol w="2876549">
                  <a:extLst>
                    <a:ext uri="{9D8B030D-6E8A-4147-A177-3AD203B41FA5}">
                      <a16:colId xmlns:a16="http://schemas.microsoft.com/office/drawing/2014/main" val="2766839940"/>
                    </a:ext>
                  </a:extLst>
                </a:gridCol>
              </a:tblGrid>
              <a:tr h="3262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8:</a:t>
                      </a:r>
                    </a:p>
                  </a:txBody>
                  <a:tcPr marL="1905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Responsibility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Requirements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990100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Compatability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Testing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467341"/>
                  </a:ext>
                </a:extLst>
              </a:tr>
              <a:tr h="39798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Acceptance Testing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3485870"/>
                  </a:ext>
                </a:extLst>
              </a:tr>
              <a:tr h="39798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Handover project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08472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project is running fine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611517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None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 Delivery Report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102690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50"/>
                        <a:buFont typeface="Calibri" panose="020F0502020204030204" pitchFamily="34" charset="0"/>
                        <a:buChar char="-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 after delivery service if needed</a:t>
                      </a:r>
                    </a:p>
                  </a:txBody>
                  <a:tcPr marL="381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34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1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1052</Words>
  <Application>Microsoft Office PowerPoint</Application>
  <PresentationFormat>Widescreen</PresentationFormat>
  <Paragraphs>277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Gallagher</dc:creator>
  <cp:lastModifiedBy>Ryan Gallagher</cp:lastModifiedBy>
  <cp:revision>16</cp:revision>
  <dcterms:created xsi:type="dcterms:W3CDTF">2019-04-26T05:13:53Z</dcterms:created>
  <dcterms:modified xsi:type="dcterms:W3CDTF">2019-04-26T07:16:17Z</dcterms:modified>
</cp:coreProperties>
</file>