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6" r:id="rId3"/>
    <p:sldId id="277" r:id="rId4"/>
    <p:sldId id="278" r:id="rId5"/>
    <p:sldId id="279" r:id="rId6"/>
    <p:sldId id="281" r:id="rId7"/>
    <p:sldId id="282" r:id="rId8"/>
    <p:sldId id="280" r:id="rId9"/>
    <p:sldId id="283" r:id="rId10"/>
    <p:sldId id="284" r:id="rId11"/>
    <p:sldId id="285" r:id="rId12"/>
    <p:sldId id="286" r:id="rId13"/>
    <p:sldId id="287" r:id="rId14"/>
    <p:sldId id="289" r:id="rId15"/>
    <p:sldId id="288" r:id="rId16"/>
    <p:sldId id="290" r:id="rId17"/>
    <p:sldId id="291" r:id="rId18"/>
    <p:sldId id="292" r:id="rId19"/>
    <p:sldId id="293" r:id="rId20"/>
    <p:sldId id="294" r:id="rId21"/>
    <p:sldId id="295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FAC303"/>
    <a:srgbClr val="CC0000"/>
    <a:srgbClr val="666666"/>
    <a:srgbClr val="EAEAEA"/>
    <a:srgbClr val="42403E"/>
    <a:srgbClr val="BE132F"/>
    <a:srgbClr val="060606"/>
    <a:srgbClr val="F6E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9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15591-8091-1742-B46B-7D14AB36C3D9}" type="datetimeFigureOut">
              <a:rPr lang="en-US" smtClean="0"/>
              <a:t>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E855D-A233-B94E-A0E9-3DCC9E12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31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E7E3F-4D98-5847-B17E-980CD6EFCA0E}" type="datetimeFigureOut">
              <a:rPr lang="en-US" smtClean="0"/>
              <a:t>2/3/15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C1030-C939-014C-B12C-909CA502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763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C1030-C939-014C-B12C-909CA50209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14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FC1C-179E-E94F-908A-316F285F995B}" type="datetime3">
              <a:rPr lang="en-US" smtClean="0"/>
              <a:t>3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Friend Functions &amp; 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484"/>
            <a:ext cx="8229600" cy="4847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D5D5-E608-FD46-9C3D-55BF86EEB819}" type="datetime3">
              <a:rPr lang="en-US" smtClean="0"/>
              <a:t>3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Friend Functions &amp; 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8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9961"/>
            <a:ext cx="4038600" cy="48562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9961"/>
            <a:ext cx="4038600" cy="48562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1F4D-64C5-0342-B761-6FA72972B8B0}" type="datetime3">
              <a:rPr lang="en-US" smtClean="0"/>
              <a:t>3 February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Friend Functions &amp; Operator Overloading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0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45574"/>
            <a:ext cx="4040188" cy="40805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45574"/>
            <a:ext cx="4041775" cy="40805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88175-3E1F-1846-A4F5-25E2648B021B}" type="datetime3">
              <a:rPr lang="en-US" smtClean="0"/>
              <a:t>3 February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Friend Functions &amp; Operator Overloading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42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942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564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221954"/>
            <a:ext cx="9143999" cy="407086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" y="6631068"/>
            <a:ext cx="9144000" cy="2269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38554"/>
          </a:xfrm>
          <a:prstGeom prst="rect">
            <a:avLst/>
          </a:prstGeom>
          <a:solidFill>
            <a:srgbClr val="42403E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88444"/>
            <a:ext cx="8229600" cy="60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8484"/>
            <a:ext cx="8229600" cy="484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199" y="6629040"/>
            <a:ext cx="2291085" cy="22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90DD7199-C452-464C-B523-82295671B591}" type="datetime3">
              <a:rPr lang="en-US" smtClean="0"/>
              <a:t>3 February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0709" y="6273754"/>
            <a:ext cx="7756091" cy="303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666666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Friend Functions &amp; Operator Overloading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4784" y="6631068"/>
            <a:ext cx="1092016" cy="226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A85782A5-310D-064D-97B2-7CD9DCF5F4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2777"/>
            <a:ext cx="3435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 smtClean="0">
                <a:solidFill>
                  <a:srgbClr val="FAC303"/>
                </a:solidFill>
                <a:latin typeface="Georgia"/>
                <a:cs typeface="Georgia"/>
              </a:rPr>
              <a:t>Wentworth Institute of Technology</a:t>
            </a:r>
            <a:endParaRPr lang="en-US" sz="1400" b="1" i="0" dirty="0">
              <a:solidFill>
                <a:srgbClr val="FAC303"/>
              </a:solidFill>
              <a:latin typeface="Georgia"/>
              <a:cs typeface="Georgi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127" y="2777"/>
            <a:ext cx="570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0" dirty="0" smtClean="0">
                <a:solidFill>
                  <a:schemeClr val="bg1"/>
                </a:solidFill>
                <a:latin typeface="Arial"/>
                <a:cs typeface="Arial"/>
              </a:rPr>
              <a:t>COMP201 – Computer Science II</a:t>
            </a:r>
            <a:r>
              <a:rPr lang="en-US" sz="1400" b="0" i="0" baseline="0" dirty="0" smtClean="0">
                <a:solidFill>
                  <a:schemeClr val="bg1"/>
                </a:solidFill>
                <a:latin typeface="Arial"/>
                <a:cs typeface="Arial"/>
              </a:rPr>
              <a:t>    </a:t>
            </a:r>
            <a:r>
              <a:rPr lang="en-US" sz="1400" b="1" i="0" baseline="0" dirty="0" smtClean="0">
                <a:solidFill>
                  <a:srgbClr val="FAC303"/>
                </a:solidFill>
                <a:latin typeface="Arial"/>
                <a:cs typeface="Arial"/>
              </a:rPr>
              <a:t>|</a:t>
            </a:r>
            <a:r>
              <a:rPr lang="en-US" sz="1400" b="0" i="0" baseline="0" dirty="0" smtClean="0">
                <a:solidFill>
                  <a:schemeClr val="bg1"/>
                </a:solidFill>
                <a:latin typeface="Arial"/>
                <a:cs typeface="Arial"/>
              </a:rPr>
              <a:t>    Spring 2015    </a:t>
            </a:r>
            <a:r>
              <a:rPr lang="en-US" sz="1400" b="1" i="0" baseline="0" dirty="0" smtClean="0">
                <a:solidFill>
                  <a:srgbClr val="FAC303"/>
                </a:solidFill>
                <a:latin typeface="Arial"/>
                <a:cs typeface="Arial"/>
              </a:rPr>
              <a:t>|</a:t>
            </a:r>
            <a:r>
              <a:rPr lang="en-US" sz="1400" b="0" i="0" baseline="0" dirty="0" smtClean="0">
                <a:solidFill>
                  <a:schemeClr val="bg1"/>
                </a:solidFill>
                <a:latin typeface="Arial"/>
                <a:cs typeface="Arial"/>
              </a:rPr>
              <a:t>    Derbinsky</a:t>
            </a:r>
            <a:endParaRPr lang="en-US" sz="1400" b="0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7" name="Picture 6" descr="cres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21446"/>
            <a:ext cx="473509" cy="40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1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Friend Functions &amp; </a:t>
            </a:r>
            <a:br>
              <a:rPr lang="en-US" dirty="0" smtClean="0"/>
            </a:br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6666"/>
                </a:solidFill>
              </a:rPr>
              <a:t>Lecture 7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9027-6736-3A4B-8486-54AA78BE968A}" type="datetime3">
              <a:rPr lang="en-US" smtClean="0"/>
              <a:t>3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Friend Functions &amp; Operator Overloading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9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operator is really just a function, with special syntax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 + b ≈ add( a, b )</a:t>
            </a:r>
          </a:p>
          <a:p>
            <a:endParaRPr lang="en-US" dirty="0"/>
          </a:p>
          <a:p>
            <a:r>
              <a:rPr lang="en-US" dirty="0" smtClean="0"/>
              <a:t>So operator overloading builds on functions and function overloading</a:t>
            </a:r>
            <a:endParaRPr lang="en-US" dirty="0"/>
          </a:p>
          <a:p>
            <a:pPr lvl="1"/>
            <a:r>
              <a:rPr lang="en-US" dirty="0" smtClean="0"/>
              <a:t>Language extension to include user-defined types</a:t>
            </a:r>
          </a:p>
          <a:p>
            <a:endParaRPr lang="en-US" dirty="0"/>
          </a:p>
          <a:p>
            <a:r>
              <a:rPr lang="en-US" dirty="0" smtClean="0"/>
              <a:t>Leads to more readable code</a:t>
            </a:r>
          </a:p>
          <a:p>
            <a:pPr lvl="1"/>
            <a:r>
              <a:rPr lang="en-US" dirty="0" smtClean="0"/>
              <a:t>Operators become sensitive to context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D5D5-E608-FD46-9C3D-55BF86EEB819}" type="datetime3">
              <a:rPr lang="en-US" smtClean="0"/>
              <a:t>3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Friend Functions &amp; 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1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199" y="1269961"/>
            <a:ext cx="4466793" cy="485620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iostream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Lonely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lang="en-US" b="1" dirty="0" smtClean="0">
                <a:latin typeface="Consolas"/>
                <a:cs typeface="Consolas"/>
              </a:rPr>
              <a:t>: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Lonely 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x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{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this-&gt;x = x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friend void</a:t>
            </a:r>
            <a:r>
              <a:rPr lang="en-US" b="1" dirty="0">
                <a:latin typeface="Consolas"/>
                <a:cs typeface="Consolas"/>
              </a:rPr>
              <a:t> display(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>
                <a:latin typeface="Consolas"/>
                <a:cs typeface="Consolas"/>
              </a:rPr>
              <a:t> Lonely&amp; e);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friend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lang="en-US" b="1" dirty="0">
                <a:latin typeface="Consolas"/>
                <a:cs typeface="Consolas"/>
              </a:rPr>
              <a:t> equal(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>
                <a:latin typeface="Consolas"/>
                <a:cs typeface="Consolas"/>
              </a:rPr>
              <a:t> Lonely&amp; e1, </a:t>
            </a:r>
            <a:r>
              <a:rPr lang="en-US" b="1" dirty="0" smtClean="0">
                <a:latin typeface="Consolas"/>
                <a:cs typeface="Consolas"/>
              </a:rPr>
              <a:t>     	     	                   	                 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 smtClean="0">
                <a:latin typeface="Consolas"/>
                <a:cs typeface="Consolas"/>
              </a:rPr>
              <a:t> Lonely</a:t>
            </a:r>
            <a:r>
              <a:rPr lang="en-US" b="1" dirty="0">
                <a:latin typeface="Consolas"/>
                <a:cs typeface="Consolas"/>
              </a:rPr>
              <a:t>&amp; e2);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friend</a:t>
            </a:r>
            <a:r>
              <a:rPr lang="en-US" b="1" dirty="0">
                <a:latin typeface="Consolas"/>
                <a:cs typeface="Consolas"/>
              </a:rPr>
              <a:t> Lonely 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operator</a:t>
            </a:r>
            <a:r>
              <a:rPr lang="en-US" b="1" dirty="0">
                <a:latin typeface="Consolas"/>
                <a:cs typeface="Consolas"/>
              </a:rPr>
              <a:t> +(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>
                <a:latin typeface="Consolas"/>
                <a:cs typeface="Consolas"/>
              </a:rPr>
              <a:t> Lonely&amp; e1, </a:t>
            </a:r>
            <a:r>
              <a:rPr lang="en-US" b="1" dirty="0" smtClean="0">
                <a:latin typeface="Consolas"/>
                <a:cs typeface="Consolas"/>
              </a:rPr>
              <a:t>	         	                        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Lonely&amp; e2)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lang="en-US" b="1" dirty="0" smtClean="0">
                <a:latin typeface="Consolas"/>
                <a:cs typeface="Consolas"/>
              </a:rPr>
              <a:t>: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x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display(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>
                <a:latin typeface="Consolas"/>
                <a:cs typeface="Consolas"/>
              </a:rPr>
              <a:t> Lonely&amp; e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e.x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lang="en-US" b="1" dirty="0">
                <a:latin typeface="Consolas"/>
                <a:cs typeface="Consolas"/>
              </a:rPr>
              <a:t> equal(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>
                <a:latin typeface="Consolas"/>
                <a:cs typeface="Consolas"/>
              </a:rPr>
              <a:t> Lonely&amp; e1,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>
                <a:latin typeface="Consolas"/>
                <a:cs typeface="Consolas"/>
              </a:rPr>
              <a:t> Lonely&amp; e2)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( e1.x == e2.x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269961"/>
            <a:ext cx="4495800" cy="485620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Lonely 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operator</a:t>
            </a:r>
            <a:r>
              <a:rPr lang="en-US" b="1" dirty="0">
                <a:latin typeface="Consolas"/>
                <a:cs typeface="Consolas"/>
              </a:rPr>
              <a:t> +(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>
                <a:latin typeface="Consolas"/>
                <a:cs typeface="Consolas"/>
              </a:rPr>
              <a:t> Lonely&amp; e1,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>
                <a:latin typeface="Consolas"/>
                <a:cs typeface="Consolas"/>
              </a:rPr>
              <a:t> Lonely&amp; e2)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Lonely r( e1.x + e2.x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r;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}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main(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Lonely e1</a:t>
            </a:r>
            <a:r>
              <a:rPr lang="en-US" b="1" dirty="0" smtClean="0">
                <a:latin typeface="Consolas"/>
                <a:cs typeface="Consolas"/>
              </a:rPr>
              <a:t>( 1 )</a:t>
            </a:r>
            <a:r>
              <a:rPr lang="en-US" b="1" dirty="0">
                <a:latin typeface="Consolas"/>
                <a:cs typeface="Consolas"/>
              </a:rPr>
              <a:t>, e2</a:t>
            </a:r>
            <a:r>
              <a:rPr lang="en-US" b="1" dirty="0" smtClean="0">
                <a:latin typeface="Consolas"/>
                <a:cs typeface="Consolas"/>
              </a:rPr>
              <a:t>( 2 )</a:t>
            </a:r>
            <a:r>
              <a:rPr lang="en-US" b="1" dirty="0">
                <a:latin typeface="Consolas"/>
                <a:cs typeface="Consolas"/>
              </a:rPr>
              <a:t>, e3</a:t>
            </a:r>
            <a:r>
              <a:rPr lang="en-US" b="1" dirty="0" smtClean="0">
                <a:latin typeface="Consolas"/>
                <a:cs typeface="Consolas"/>
              </a:rPr>
              <a:t>( -1 );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display( e1 )</a:t>
            </a:r>
            <a:r>
              <a:rPr lang="en-US" b="1" dirty="0" smtClean="0">
                <a:latin typeface="Consolas"/>
                <a:cs typeface="Consolas"/>
              </a:rPr>
              <a:t>; 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// 1</a:t>
            </a:r>
            <a:endParaRPr lang="en-US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display( e2 )</a:t>
            </a:r>
            <a:r>
              <a:rPr lang="en-US" b="1" dirty="0" smtClean="0">
                <a:latin typeface="Consolas"/>
                <a:cs typeface="Consolas"/>
              </a:rPr>
              <a:t>; 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// 2</a:t>
            </a:r>
            <a:endParaRPr lang="en-US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display( e3 )</a:t>
            </a:r>
            <a:r>
              <a:rPr lang="en-US" b="1" dirty="0" smtClean="0">
                <a:latin typeface="Consolas"/>
                <a:cs typeface="Consolas"/>
              </a:rPr>
              <a:t>; 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// -1</a:t>
            </a:r>
            <a:endParaRPr lang="en-US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e3 = e1 + e2;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display( e3 )</a:t>
            </a:r>
            <a:r>
              <a:rPr lang="en-US" b="1" dirty="0" smtClean="0">
                <a:latin typeface="Consolas"/>
                <a:cs typeface="Consolas"/>
              </a:rPr>
              <a:t>; 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// 3</a:t>
            </a:r>
            <a:endParaRPr lang="en-US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0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D5D5-E608-FD46-9C3D-55BF86EEB819}" type="datetime3">
              <a:rPr lang="en-US" smtClean="0"/>
              <a:t>3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Friend Functions &amp; 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8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Format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onsolas"/>
                <a:cs typeface="Consolas"/>
              </a:rPr>
              <a:t>&lt;return type&gt; </a:t>
            </a:r>
            <a:r>
              <a:rPr lang="en-US" sz="2800" b="1" dirty="0" smtClean="0">
                <a:solidFill>
                  <a:srgbClr val="0000FF"/>
                </a:solidFill>
                <a:latin typeface="Consolas"/>
                <a:cs typeface="Consolas"/>
              </a:rPr>
              <a:t>operator</a:t>
            </a:r>
            <a:r>
              <a:rPr lang="en-US" sz="2800" b="1" dirty="0" smtClean="0">
                <a:latin typeface="Consolas"/>
                <a:cs typeface="Consolas"/>
              </a:rPr>
              <a:t> &lt;symbol&gt;(&lt;</a:t>
            </a:r>
            <a:r>
              <a:rPr lang="en-US" sz="2800" b="1" dirty="0" err="1" smtClean="0">
                <a:latin typeface="Consolas"/>
                <a:cs typeface="Consolas"/>
              </a:rPr>
              <a:t>args</a:t>
            </a:r>
            <a:r>
              <a:rPr lang="en-US" sz="2800" b="1" dirty="0" smtClean="0">
                <a:latin typeface="Consolas"/>
                <a:cs typeface="Consolas"/>
              </a:rPr>
              <a:t>&gt;);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At least one argument must be of a class type</a:t>
            </a:r>
          </a:p>
          <a:p>
            <a:endParaRPr lang="en-US" dirty="0" smtClean="0"/>
          </a:p>
          <a:p>
            <a:r>
              <a:rPr lang="en-US" dirty="0" smtClean="0"/>
              <a:t>May be, but does not have to be, a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friend</a:t>
            </a:r>
            <a:r>
              <a:rPr lang="en-US" dirty="0" smtClean="0"/>
              <a:t> of a class</a:t>
            </a:r>
          </a:p>
          <a:p>
            <a:endParaRPr lang="en-US" dirty="0" smtClean="0"/>
          </a:p>
          <a:p>
            <a:r>
              <a:rPr lang="en-US" dirty="0" smtClean="0"/>
              <a:t>You cannot create a new operator; you cannot overload dot (</a:t>
            </a:r>
            <a:r>
              <a:rPr lang="en-US" b="1" dirty="0" smtClean="0">
                <a:latin typeface="Consolas"/>
                <a:cs typeface="Consolas"/>
              </a:rPr>
              <a:t>.</a:t>
            </a:r>
            <a:r>
              <a:rPr lang="en-US" dirty="0" smtClean="0"/>
              <a:t>), scope resolution (</a:t>
            </a:r>
            <a:r>
              <a:rPr lang="en-US" b="1" dirty="0" smtClean="0">
                <a:latin typeface="Consolas"/>
                <a:cs typeface="Consolas"/>
              </a:rPr>
              <a:t>::</a:t>
            </a:r>
            <a:r>
              <a:rPr lang="en-US" dirty="0" smtClean="0"/>
              <a:t>), </a:t>
            </a:r>
            <a:r>
              <a:rPr lang="en-US" b="1" dirty="0" smtClean="0">
                <a:latin typeface="Consolas"/>
                <a:cs typeface="Consolas"/>
              </a:rPr>
              <a:t>.*</a:t>
            </a:r>
            <a:r>
              <a:rPr lang="en-US" dirty="0" smtClean="0"/>
              <a:t> and </a:t>
            </a:r>
            <a:r>
              <a:rPr lang="en-US" b="1" dirty="0" smtClean="0">
                <a:latin typeface="Consolas"/>
                <a:cs typeface="Consolas"/>
              </a:rPr>
              <a:t>?:</a:t>
            </a:r>
          </a:p>
          <a:p>
            <a:endParaRPr lang="en-US" dirty="0" smtClean="0"/>
          </a:p>
          <a:p>
            <a:r>
              <a:rPr lang="en-US" dirty="0" smtClean="0"/>
              <a:t>You cannot change the number of arguments</a:t>
            </a:r>
          </a:p>
          <a:p>
            <a:endParaRPr lang="en-US" dirty="0" smtClean="0"/>
          </a:p>
          <a:p>
            <a:r>
              <a:rPr lang="en-US" dirty="0" smtClean="0"/>
              <a:t>Some operators (</a:t>
            </a:r>
            <a:r>
              <a:rPr lang="en-US" b="1" dirty="0" smtClean="0">
                <a:latin typeface="Consolas"/>
                <a:cs typeface="Consolas"/>
              </a:rPr>
              <a:t>=</a:t>
            </a:r>
            <a:r>
              <a:rPr lang="en-US" dirty="0" smtClean="0"/>
              <a:t>, </a:t>
            </a:r>
            <a:r>
              <a:rPr lang="en-US" b="1" dirty="0" smtClean="0">
                <a:latin typeface="Consolas"/>
                <a:cs typeface="Consolas"/>
              </a:rPr>
              <a:t>[]</a:t>
            </a:r>
            <a:r>
              <a:rPr lang="en-US" dirty="0" smtClean="0"/>
              <a:t>, and </a:t>
            </a:r>
            <a:r>
              <a:rPr lang="en-US" b="1" dirty="0" smtClean="0">
                <a:latin typeface="Consolas"/>
                <a:cs typeface="Consolas"/>
              </a:rPr>
              <a:t>-&gt;</a:t>
            </a:r>
            <a:r>
              <a:rPr lang="en-US" dirty="0" smtClean="0"/>
              <a:t>) require special handling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1F4D-64C5-0342-B761-6FA72972B8B0}" type="datetime3">
              <a:rPr lang="en-US" smtClean="0"/>
              <a:t>3 February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Friend Functions &amp; Operator Overloading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Convert the </a:t>
            </a:r>
            <a:r>
              <a:rPr lang="en-US" b="1" dirty="0" smtClean="0">
                <a:latin typeface="Consolas"/>
                <a:cs typeface="Consolas"/>
              </a:rPr>
              <a:t>equal</a:t>
            </a:r>
            <a:r>
              <a:rPr lang="en-US" dirty="0" smtClean="0"/>
              <a:t> function (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friend</a:t>
            </a:r>
            <a:r>
              <a:rPr lang="en-US" dirty="0" smtClean="0"/>
              <a:t> of the Lonely class) to overloading the </a:t>
            </a:r>
            <a:r>
              <a:rPr lang="en-US" b="1" dirty="0" smtClean="0">
                <a:latin typeface="Consolas"/>
                <a:cs typeface="Consolas"/>
              </a:rPr>
              <a:t>==</a:t>
            </a:r>
            <a:r>
              <a:rPr lang="en-US" dirty="0" smtClean="0"/>
              <a:t> operator. Alter the </a:t>
            </a:r>
            <a:r>
              <a:rPr lang="en-US" b="1" dirty="0" smtClean="0">
                <a:latin typeface="Consolas"/>
                <a:cs typeface="Consolas"/>
              </a:rPr>
              <a:t>main</a:t>
            </a:r>
            <a:r>
              <a:rPr lang="en-US" dirty="0" smtClean="0"/>
              <a:t> function to reflect the change.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D5D5-E608-FD46-9C3D-55BF86EEB819}" type="datetime3">
              <a:rPr lang="en-US" smtClean="0"/>
              <a:t>3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Friend Functions &amp; 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2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199" y="1269961"/>
            <a:ext cx="3571522" cy="485620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iostream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Lonely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lang="en-US" b="1" dirty="0" smtClean="0">
                <a:latin typeface="Consolas"/>
                <a:cs typeface="Consolas"/>
              </a:rPr>
              <a:t>: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Lonely 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x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{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this-&gt;x = x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friend void</a:t>
            </a:r>
            <a:r>
              <a:rPr lang="en-US" b="1" dirty="0">
                <a:latin typeface="Consolas"/>
                <a:cs typeface="Consolas"/>
              </a:rPr>
              <a:t> display(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>
                <a:latin typeface="Consolas"/>
                <a:cs typeface="Consolas"/>
              </a:rPr>
              <a:t> Lonely&amp; e);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friend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operator ==(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>
                <a:latin typeface="Consolas"/>
                <a:cs typeface="Consolas"/>
              </a:rPr>
              <a:t> Lonely&amp; e1, </a:t>
            </a:r>
            <a:r>
              <a:rPr lang="en-US" b="1" dirty="0" smtClean="0">
                <a:latin typeface="Consolas"/>
                <a:cs typeface="Consolas"/>
              </a:rPr>
              <a:t>     	     	                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 smtClean="0">
                <a:latin typeface="Consolas"/>
                <a:cs typeface="Consolas"/>
              </a:rPr>
              <a:t> Lonely</a:t>
            </a:r>
            <a:r>
              <a:rPr lang="en-US" b="1" dirty="0">
                <a:latin typeface="Consolas"/>
                <a:cs typeface="Consolas"/>
              </a:rPr>
              <a:t>&amp; e2);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friend</a:t>
            </a:r>
            <a:r>
              <a:rPr lang="en-US" b="1" dirty="0">
                <a:latin typeface="Consolas"/>
                <a:cs typeface="Consolas"/>
              </a:rPr>
              <a:t> Lonely 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operator</a:t>
            </a:r>
            <a:r>
              <a:rPr lang="en-US" b="1" dirty="0">
                <a:latin typeface="Consolas"/>
                <a:cs typeface="Consolas"/>
              </a:rPr>
              <a:t> +(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>
                <a:latin typeface="Consolas"/>
                <a:cs typeface="Consolas"/>
              </a:rPr>
              <a:t> Lonely&amp; e1, </a:t>
            </a:r>
            <a:r>
              <a:rPr lang="en-US" b="1" dirty="0" smtClean="0">
                <a:latin typeface="Consolas"/>
                <a:cs typeface="Consolas"/>
              </a:rPr>
              <a:t>	         	                        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Lonely&amp; e2)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lang="en-US" b="1" dirty="0" smtClean="0">
                <a:latin typeface="Consolas"/>
                <a:cs typeface="Consolas"/>
              </a:rPr>
              <a:t>: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x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display(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>
                <a:latin typeface="Consolas"/>
                <a:cs typeface="Consolas"/>
              </a:rPr>
              <a:t> Lonely&amp; e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e.x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operator ==(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>
                <a:latin typeface="Consolas"/>
                <a:cs typeface="Consolas"/>
              </a:rPr>
              <a:t> Lonely&amp; e1,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>
                <a:latin typeface="Consolas"/>
                <a:cs typeface="Consolas"/>
              </a:rPr>
              <a:t> Lonely&amp; e2)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( e1.x == e2.x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269961"/>
            <a:ext cx="4495800" cy="485620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Lonely 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operator</a:t>
            </a:r>
            <a:r>
              <a:rPr lang="en-US" b="1" dirty="0">
                <a:latin typeface="Consolas"/>
                <a:cs typeface="Consolas"/>
              </a:rPr>
              <a:t> +(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>
                <a:latin typeface="Consolas"/>
                <a:cs typeface="Consolas"/>
              </a:rPr>
              <a:t> Lonely&amp; e1,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>
                <a:latin typeface="Consolas"/>
                <a:cs typeface="Consolas"/>
              </a:rPr>
              <a:t> Lonely&amp; e2)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Lonely r( e1.x + e2.x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r;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}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main(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Lonely e1( 5 ), e2( 3 ), e3( 5 );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"e1?=e1: "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smtClean="0">
                <a:latin typeface="Consolas"/>
                <a:cs typeface="Consolas"/>
              </a:rPr>
              <a:t>( e1 == e1</a:t>
            </a:r>
            <a:r>
              <a:rPr lang="en-US" b="1" dirty="0">
                <a:latin typeface="Consolas"/>
                <a:cs typeface="Consolas"/>
              </a:rPr>
              <a:t> )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"e1?=e2: "</a:t>
            </a:r>
            <a:r>
              <a:rPr lang="en-US" b="1" dirty="0">
                <a:latin typeface="Consolas"/>
                <a:cs typeface="Consolas"/>
              </a:rPr>
              <a:t> &lt;&lt; ( </a:t>
            </a:r>
            <a:r>
              <a:rPr lang="en-US" b="1" dirty="0" smtClean="0">
                <a:latin typeface="Consolas"/>
                <a:cs typeface="Consolas"/>
              </a:rPr>
              <a:t>e1 == e2</a:t>
            </a:r>
            <a:r>
              <a:rPr lang="en-US" b="1" dirty="0">
                <a:latin typeface="Consolas"/>
                <a:cs typeface="Consolas"/>
              </a:rPr>
              <a:t> )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"e2?=e2: "</a:t>
            </a:r>
            <a:r>
              <a:rPr lang="en-US" b="1" dirty="0">
                <a:latin typeface="Consolas"/>
                <a:cs typeface="Consolas"/>
              </a:rPr>
              <a:t> &lt;&lt; ( </a:t>
            </a:r>
            <a:r>
              <a:rPr lang="en-US" b="1" dirty="0" smtClean="0">
                <a:latin typeface="Consolas"/>
                <a:cs typeface="Consolas"/>
              </a:rPr>
              <a:t>e2 == e2</a:t>
            </a:r>
            <a:r>
              <a:rPr lang="en-US" b="1" dirty="0">
                <a:latin typeface="Consolas"/>
                <a:cs typeface="Consolas"/>
              </a:rPr>
              <a:t> )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"e1?=e3: "</a:t>
            </a:r>
            <a:r>
              <a:rPr lang="en-US" b="1" dirty="0">
                <a:latin typeface="Consolas"/>
                <a:cs typeface="Consolas"/>
              </a:rPr>
              <a:t> &lt;&lt; ( </a:t>
            </a:r>
            <a:r>
              <a:rPr lang="en-US" b="1" dirty="0" smtClean="0">
                <a:latin typeface="Consolas"/>
                <a:cs typeface="Consolas"/>
              </a:rPr>
              <a:t>e1 == e3</a:t>
            </a:r>
            <a:r>
              <a:rPr lang="en-US" b="1" dirty="0">
                <a:latin typeface="Consolas"/>
                <a:cs typeface="Consolas"/>
              </a:rPr>
              <a:t> )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"e2?=e3: "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&lt;&lt; </a:t>
            </a:r>
            <a:r>
              <a:rPr lang="en-US" b="1" dirty="0">
                <a:latin typeface="Consolas"/>
                <a:cs typeface="Consolas"/>
              </a:rPr>
              <a:t>( </a:t>
            </a:r>
            <a:r>
              <a:rPr lang="en-US" b="1" dirty="0" smtClean="0">
                <a:latin typeface="Consolas"/>
                <a:cs typeface="Consolas"/>
              </a:rPr>
              <a:t>e2 == e3 ) </a:t>
            </a:r>
            <a:r>
              <a:rPr lang="en-US" b="1" dirty="0">
                <a:latin typeface="Consolas"/>
                <a:cs typeface="Consolas"/>
              </a:rPr>
              <a:t>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D5D5-E608-FD46-9C3D-55BF86EEB819}" type="datetime3">
              <a:rPr lang="en-US" smtClean="0"/>
              <a:t>3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Friend Functions &amp; 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14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48200" y="4153840"/>
            <a:ext cx="4038600" cy="19723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/>
                <a:cs typeface="Consolas"/>
              </a:rPr>
              <a:t>e1?=e1: 1</a:t>
            </a:r>
          </a:p>
          <a:p>
            <a:r>
              <a:rPr lang="en-US" b="1" dirty="0">
                <a:latin typeface="Consolas"/>
                <a:cs typeface="Consolas"/>
              </a:rPr>
              <a:t>e1?=e2: 0</a:t>
            </a:r>
          </a:p>
          <a:p>
            <a:r>
              <a:rPr lang="en-US" b="1" dirty="0">
                <a:latin typeface="Consolas"/>
                <a:cs typeface="Consolas"/>
              </a:rPr>
              <a:t>e2?=e2: 1</a:t>
            </a:r>
          </a:p>
          <a:p>
            <a:r>
              <a:rPr lang="en-US" b="1" dirty="0">
                <a:latin typeface="Consolas"/>
                <a:cs typeface="Consolas"/>
              </a:rPr>
              <a:t>e1?=e3: 1</a:t>
            </a:r>
          </a:p>
          <a:p>
            <a:r>
              <a:rPr lang="en-US" b="1" dirty="0">
                <a:latin typeface="Consolas"/>
                <a:cs typeface="Consolas"/>
              </a:rPr>
              <a:t>e2?=e3: 0</a:t>
            </a:r>
          </a:p>
        </p:txBody>
      </p:sp>
    </p:spTree>
    <p:extLst>
      <p:ext uri="{BB962C8B-B14F-4D97-AF65-F5344CB8AC3E}">
        <p14:creationId xmlns:p14="http://schemas.microsoft.com/office/powerpoint/2010/main" val="2529060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Automatic 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With the right constructors, C++ can do type conversions for your classes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>
                <a:latin typeface="Consolas"/>
                <a:cs typeface="Consolas"/>
              </a:rPr>
              <a:t>Lonely e1( 5 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endParaRPr lang="en-US" b="1" dirty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b="1" dirty="0" smtClean="0">
                <a:latin typeface="Consolas"/>
                <a:cs typeface="Consolas"/>
              </a:rPr>
              <a:t>display</a:t>
            </a:r>
            <a:r>
              <a:rPr lang="en-US" b="1" dirty="0">
                <a:latin typeface="Consolas"/>
                <a:cs typeface="Consolas"/>
              </a:rPr>
              <a:t>( e1 + 7 )</a:t>
            </a:r>
            <a:r>
              <a:rPr lang="en-US" b="1" dirty="0" smtClean="0">
                <a:latin typeface="Consolas"/>
                <a:cs typeface="Consolas"/>
              </a:rPr>
              <a:t>; 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// 12</a:t>
            </a:r>
          </a:p>
          <a:p>
            <a:endParaRPr lang="en-US" dirty="0"/>
          </a:p>
          <a:p>
            <a:r>
              <a:rPr lang="en-US" dirty="0" smtClean="0"/>
              <a:t>When the appropriate version of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operator</a:t>
            </a:r>
            <a:r>
              <a:rPr lang="en-US" b="1" dirty="0" smtClean="0">
                <a:latin typeface="Consolas"/>
                <a:cs typeface="Consolas"/>
              </a:rPr>
              <a:t> +</a:t>
            </a:r>
            <a:r>
              <a:rPr lang="en-US" dirty="0" smtClean="0"/>
              <a:t> is not found, the compiler looks for a constructor that takes a single integer</a:t>
            </a:r>
          </a:p>
          <a:p>
            <a:pPr lvl="1"/>
            <a:r>
              <a:rPr lang="en-US" dirty="0" smtClean="0"/>
              <a:t>The constructor </a:t>
            </a:r>
            <a:r>
              <a:rPr lang="en-US" b="1" dirty="0" smtClean="0">
                <a:latin typeface="Consolas"/>
                <a:cs typeface="Consolas"/>
              </a:rPr>
              <a:t>Lonely(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x)</a:t>
            </a:r>
            <a:r>
              <a:rPr lang="en-US" dirty="0" smtClean="0"/>
              <a:t> converts 7 to a Lonely object so the two values can be added!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D5D5-E608-FD46-9C3D-55BF86EEB819}" type="datetime3">
              <a:rPr lang="en-US" smtClean="0"/>
              <a:t>3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Friend Functions &amp; 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87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Unary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operator - can be either binary (a-b) or unary (-a)</a:t>
            </a:r>
          </a:p>
          <a:p>
            <a:endParaRPr lang="en-US" dirty="0"/>
          </a:p>
          <a:p>
            <a:r>
              <a:rPr lang="en-US" dirty="0" smtClean="0"/>
              <a:t>Both/either can be overloaded, depending on the argument(s)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200" b="1" dirty="0" smtClean="0">
                <a:latin typeface="Consolas"/>
                <a:cs typeface="Consolas"/>
              </a:rPr>
              <a:t>Lonely </a:t>
            </a:r>
            <a:r>
              <a:rPr lang="en-US" sz="2200" b="1" dirty="0" smtClean="0">
                <a:solidFill>
                  <a:srgbClr val="0000FF"/>
                </a:solidFill>
                <a:latin typeface="Consolas"/>
                <a:cs typeface="Consolas"/>
              </a:rPr>
              <a:t>operator</a:t>
            </a:r>
            <a:r>
              <a:rPr lang="en-US" sz="2200" b="1" dirty="0" smtClean="0">
                <a:latin typeface="Consolas"/>
                <a:cs typeface="Consolas"/>
              </a:rPr>
              <a:t> -(</a:t>
            </a:r>
            <a:r>
              <a:rPr lang="en-US" sz="22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sz="2200" b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200" b="1" dirty="0" smtClean="0">
                <a:latin typeface="Consolas"/>
                <a:cs typeface="Consolas"/>
              </a:rPr>
              <a:t>Lonely&amp; e1, </a:t>
            </a:r>
            <a:r>
              <a:rPr lang="en-US" sz="22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sz="2200" b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200" b="1" dirty="0" smtClean="0">
                <a:latin typeface="Consolas"/>
                <a:cs typeface="Consolas"/>
              </a:rPr>
              <a:t>Lonely&amp; e2);</a:t>
            </a:r>
          </a:p>
          <a:p>
            <a:pPr marL="457200" lvl="1" indent="0">
              <a:buNone/>
            </a:pPr>
            <a:r>
              <a:rPr lang="en-US" sz="2200" b="1" dirty="0" smtClean="0">
                <a:latin typeface="Consolas"/>
                <a:cs typeface="Consolas"/>
              </a:rPr>
              <a:t>Lonely </a:t>
            </a:r>
            <a:r>
              <a:rPr lang="en-US" sz="2200" b="1" dirty="0" smtClean="0">
                <a:solidFill>
                  <a:srgbClr val="0000FF"/>
                </a:solidFill>
                <a:latin typeface="Consolas"/>
                <a:cs typeface="Consolas"/>
              </a:rPr>
              <a:t>operator</a:t>
            </a:r>
            <a:r>
              <a:rPr lang="en-US" sz="2200" b="1" dirty="0" smtClean="0">
                <a:latin typeface="Consolas"/>
                <a:cs typeface="Consolas"/>
              </a:rPr>
              <a:t> -(</a:t>
            </a:r>
            <a:r>
              <a:rPr lang="en-US" sz="22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sz="2200" b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200" b="1" dirty="0" smtClean="0">
                <a:latin typeface="Consolas"/>
                <a:cs typeface="Consolas"/>
              </a:rPr>
              <a:t>Lonely&amp; e1);</a:t>
            </a:r>
          </a:p>
          <a:p>
            <a:pPr lvl="1"/>
            <a:endParaRPr lang="en-US" dirty="0"/>
          </a:p>
          <a:p>
            <a:r>
              <a:rPr lang="en-US" dirty="0" smtClean="0"/>
              <a:t>Implement these!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D5D5-E608-FD46-9C3D-55BF86EEB819}" type="datetime3">
              <a:rPr lang="en-US" smtClean="0"/>
              <a:t>3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Friend Functions &amp; 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01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>
                <a:latin typeface="Consolas"/>
                <a:cs typeface="Consolas"/>
              </a:rPr>
              <a:t>Lonely </a:t>
            </a:r>
            <a:r>
              <a:rPr lang="en-US" sz="2100" b="1" dirty="0">
                <a:solidFill>
                  <a:srgbClr val="0000FF"/>
                </a:solidFill>
                <a:latin typeface="Consolas"/>
                <a:cs typeface="Consolas"/>
              </a:rPr>
              <a:t>operator</a:t>
            </a:r>
            <a:r>
              <a:rPr lang="en-US" sz="2100" b="1" dirty="0">
                <a:latin typeface="Consolas"/>
                <a:cs typeface="Consolas"/>
              </a:rPr>
              <a:t> -(</a:t>
            </a:r>
            <a:r>
              <a:rPr lang="en-US" sz="2100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sz="21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100" b="1" dirty="0">
                <a:latin typeface="Consolas"/>
                <a:cs typeface="Consolas"/>
              </a:rPr>
              <a:t>Lonely&amp; e1, </a:t>
            </a:r>
            <a:r>
              <a:rPr lang="en-US" sz="2100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sz="21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100" b="1" dirty="0">
                <a:latin typeface="Consolas"/>
                <a:cs typeface="Consolas"/>
              </a:rPr>
              <a:t>Lonely&amp; e2</a:t>
            </a:r>
            <a:r>
              <a:rPr lang="en-US" sz="2100" b="1" dirty="0" smtClean="0">
                <a:latin typeface="Consolas"/>
                <a:cs typeface="Consolas"/>
              </a:rPr>
              <a:t>)</a:t>
            </a:r>
            <a:endParaRPr lang="en-US" sz="21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100" b="1" dirty="0" smtClean="0">
                <a:latin typeface="Consolas"/>
                <a:cs typeface="Consolas"/>
              </a:rPr>
              <a:t>{</a:t>
            </a:r>
            <a:r>
              <a:rPr lang="en-US" sz="2100" b="1" dirty="0">
                <a:latin typeface="Consolas"/>
                <a:cs typeface="Consolas"/>
              </a:rPr>
              <a:t>	</a:t>
            </a:r>
            <a:endParaRPr lang="en-US" sz="21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2100" b="1" dirty="0" smtClean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sz="2100" b="1" dirty="0" smtClean="0">
                <a:latin typeface="Consolas"/>
                <a:cs typeface="Consolas"/>
              </a:rPr>
              <a:t> ( e1</a:t>
            </a:r>
            <a:r>
              <a:rPr lang="en-US" sz="2100" b="1" dirty="0">
                <a:latin typeface="Consolas"/>
                <a:cs typeface="Consolas"/>
              </a:rPr>
              <a:t>.x - e2.x</a:t>
            </a:r>
            <a:r>
              <a:rPr lang="en-US" sz="2100" b="1" dirty="0" smtClean="0">
                <a:latin typeface="Consolas"/>
                <a:cs typeface="Consolas"/>
              </a:rPr>
              <a:t> );</a:t>
            </a:r>
            <a:endParaRPr lang="en-US" sz="21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100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1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100" b="1" dirty="0">
                <a:latin typeface="Consolas"/>
                <a:cs typeface="Consolas"/>
              </a:rPr>
              <a:t>Lonely </a:t>
            </a:r>
            <a:r>
              <a:rPr lang="en-US" sz="2100" b="1" dirty="0">
                <a:solidFill>
                  <a:srgbClr val="0000FF"/>
                </a:solidFill>
                <a:latin typeface="Consolas"/>
                <a:cs typeface="Consolas"/>
              </a:rPr>
              <a:t>operator</a:t>
            </a:r>
            <a:r>
              <a:rPr lang="en-US" sz="2100" b="1" dirty="0">
                <a:latin typeface="Consolas"/>
                <a:cs typeface="Consolas"/>
              </a:rPr>
              <a:t> -(</a:t>
            </a:r>
            <a:r>
              <a:rPr lang="en-US" sz="2100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sz="21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100" b="1" dirty="0">
                <a:latin typeface="Consolas"/>
                <a:cs typeface="Consolas"/>
              </a:rPr>
              <a:t>Lonely&amp; e1</a:t>
            </a:r>
            <a:r>
              <a:rPr lang="en-US" sz="2100" b="1" dirty="0" smtClean="0">
                <a:latin typeface="Consolas"/>
                <a:cs typeface="Consolas"/>
              </a:rPr>
              <a:t>)</a:t>
            </a:r>
            <a:endParaRPr lang="en-US" sz="21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100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100" b="1" dirty="0">
                <a:latin typeface="Consolas"/>
                <a:cs typeface="Consolas"/>
              </a:rPr>
              <a:t>	</a:t>
            </a:r>
            <a:r>
              <a:rPr lang="en-US" sz="2100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sz="2100" b="1" dirty="0">
                <a:latin typeface="Consolas"/>
                <a:cs typeface="Consolas"/>
              </a:rPr>
              <a:t> -</a:t>
            </a:r>
            <a:r>
              <a:rPr lang="en-US" sz="2100" b="1" dirty="0" smtClean="0">
                <a:latin typeface="Consolas"/>
                <a:cs typeface="Consolas"/>
              </a:rPr>
              <a:t>e1.x;</a:t>
            </a:r>
            <a:endParaRPr lang="en-US" sz="21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100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D5D5-E608-FD46-9C3D-55BF86EEB819}" type="datetime3">
              <a:rPr lang="en-US" smtClean="0"/>
              <a:t>3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Friend Functions &amp; 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75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Let’s Replace the </a:t>
            </a:r>
            <a:r>
              <a:rPr lang="en-US" sz="3800" b="1" dirty="0" smtClean="0">
                <a:latin typeface="Consolas"/>
                <a:cs typeface="Consolas"/>
              </a:rPr>
              <a:t>display</a:t>
            </a:r>
            <a:r>
              <a:rPr lang="en-US" sz="3800" dirty="0" smtClean="0"/>
              <a:t> Function!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b="1" dirty="0" smtClean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b="1" dirty="0" smtClean="0">
                <a:latin typeface="Consolas"/>
                <a:cs typeface="Consolas"/>
              </a:rPr>
              <a:t>Lonely </a:t>
            </a:r>
            <a:r>
              <a:rPr lang="en-US" b="1" dirty="0">
                <a:latin typeface="Consolas"/>
                <a:cs typeface="Consolas"/>
              </a:rPr>
              <a:t>e1( 5 ), e2( 3 );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/>
                <a:cs typeface="Consolas"/>
              </a:rPr>
              <a:t>display</a:t>
            </a:r>
            <a:r>
              <a:rPr lang="en-US" b="1" dirty="0">
                <a:latin typeface="Consolas"/>
                <a:cs typeface="Consolas"/>
              </a:rPr>
              <a:t>( e1 - e2 );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/>
                <a:cs typeface="Consolas"/>
              </a:rPr>
              <a:t>display</a:t>
            </a:r>
            <a:r>
              <a:rPr lang="en-US" b="1" dirty="0">
                <a:latin typeface="Consolas"/>
                <a:cs typeface="Consolas"/>
              </a:rPr>
              <a:t>( -e1 )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endParaRPr lang="en-US" dirty="0"/>
          </a:p>
          <a:p>
            <a:r>
              <a:rPr lang="en-US" dirty="0"/>
              <a:t>O</a:t>
            </a:r>
            <a:r>
              <a:rPr lang="en-US" dirty="0" smtClean="0"/>
              <a:t>verload the </a:t>
            </a:r>
            <a:r>
              <a:rPr lang="en-US" b="1" dirty="0" smtClean="0">
                <a:latin typeface="Consolas"/>
                <a:cs typeface="Consolas"/>
              </a:rPr>
              <a:t>&lt;&lt;</a:t>
            </a:r>
            <a:r>
              <a:rPr lang="en-US" dirty="0" smtClean="0"/>
              <a:t> operator!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cout</a:t>
            </a:r>
            <a:r>
              <a:rPr lang="en-US" b="1" dirty="0" smtClean="0">
                <a:latin typeface="Consolas"/>
                <a:cs typeface="Consolas"/>
              </a:rPr>
              <a:t> &lt;&lt; e1-e2 &lt;&lt; </a:t>
            </a:r>
            <a:r>
              <a:rPr lang="en-US" b="1" dirty="0" err="1" smtClean="0">
                <a:latin typeface="Consolas"/>
                <a:cs typeface="Consolas"/>
              </a:rPr>
              <a:t>endl</a:t>
            </a:r>
            <a:r>
              <a:rPr lang="en-US" b="1" dirty="0" smtClean="0">
                <a:latin typeface="Consolas"/>
                <a:cs typeface="Consolas"/>
              </a:rPr>
              <a:t> &lt;&lt; -e1 &lt;&lt; </a:t>
            </a:r>
            <a:r>
              <a:rPr lang="en-US" b="1" dirty="0" err="1" smtClean="0">
                <a:latin typeface="Consolas"/>
                <a:cs typeface="Consolas"/>
              </a:rPr>
              <a:t>endl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D5D5-E608-FD46-9C3D-55BF86EEB819}" type="datetime3">
              <a:rPr lang="en-US" smtClean="0"/>
              <a:t>3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Friend Functions &amp; 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3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800"/>
            <a:ext cx="8229600" cy="60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Overloading </a:t>
            </a:r>
            <a:r>
              <a:rPr lang="en-US" b="1" dirty="0" smtClean="0">
                <a:latin typeface="Consolas"/>
                <a:cs typeface="Consolas"/>
              </a:rPr>
              <a:t>&lt;&lt;</a:t>
            </a:r>
            <a:br>
              <a:rPr lang="en-US" b="1" dirty="0" smtClean="0">
                <a:latin typeface="Consolas"/>
                <a:cs typeface="Consolas"/>
              </a:rPr>
            </a:br>
            <a:r>
              <a:rPr lang="en-US" sz="2700" i="1" dirty="0" smtClean="0"/>
              <a:t>(very similar for </a:t>
            </a:r>
            <a:r>
              <a:rPr lang="en-US" sz="2700" b="1" dirty="0" smtClean="0">
                <a:latin typeface="Consolas"/>
                <a:cs typeface="Consolas"/>
              </a:rPr>
              <a:t>&gt;&gt;</a:t>
            </a:r>
            <a:r>
              <a:rPr lang="en-US" sz="2700" i="1" dirty="0" smtClean="0"/>
              <a:t>)</a:t>
            </a:r>
            <a:endParaRPr lang="en-US" sz="27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&lt;&lt; operator is a binary operator</a:t>
            </a:r>
          </a:p>
          <a:p>
            <a:pPr lvl="1"/>
            <a:r>
              <a:rPr lang="en-US" dirty="0" smtClean="0"/>
              <a:t>The first operand is the output stream</a:t>
            </a:r>
          </a:p>
          <a:p>
            <a:pPr lvl="1"/>
            <a:r>
              <a:rPr lang="en-US" dirty="0" smtClean="0"/>
              <a:t>The second operand is the value following </a:t>
            </a:r>
            <a:r>
              <a:rPr lang="en-US" b="1" dirty="0" smtClean="0">
                <a:latin typeface="Consolas"/>
                <a:cs typeface="Consolas"/>
              </a:rPr>
              <a:t>&lt;&lt;</a:t>
            </a:r>
          </a:p>
          <a:p>
            <a:pPr lvl="1"/>
            <a:endParaRPr lang="en-US" b="1" dirty="0" smtClean="0">
              <a:latin typeface="Consolas"/>
              <a:cs typeface="Consolas"/>
            </a:endParaRPr>
          </a:p>
          <a:p>
            <a:pPr lvl="1"/>
            <a:endParaRPr lang="en-US" b="1" dirty="0" smtClean="0">
              <a:latin typeface="Consolas"/>
              <a:cs typeface="Consolas"/>
            </a:endParaRPr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cout</a:t>
            </a:r>
            <a:r>
              <a:rPr lang="en-US" b="1" dirty="0" smtClean="0">
                <a:latin typeface="Consolas"/>
                <a:cs typeface="Consolas"/>
              </a:rPr>
              <a:t> &lt;&lt;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"Hello world"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914400" lvl="2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cout</a:t>
            </a:r>
            <a:r>
              <a:rPr lang="en-US" b="1" dirty="0" smtClean="0">
                <a:latin typeface="Consolas"/>
                <a:cs typeface="Consolas"/>
              </a:rPr>
              <a:t> &lt;&lt; </a:t>
            </a:r>
            <a:r>
              <a:rPr lang="en-US" b="1" dirty="0" err="1" smtClean="0">
                <a:latin typeface="Consolas"/>
                <a:cs typeface="Consolas"/>
              </a:rPr>
              <a:t>endl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lvl="2"/>
            <a:endParaRPr lang="en-US" dirty="0"/>
          </a:p>
          <a:p>
            <a:r>
              <a:rPr lang="en-US" dirty="0" smtClean="0"/>
              <a:t>It returns a </a:t>
            </a:r>
            <a:r>
              <a:rPr lang="en-US" b="1" dirty="0" smtClean="0"/>
              <a:t>reference</a:t>
            </a:r>
            <a:r>
              <a:rPr lang="en-US" dirty="0" smtClean="0"/>
              <a:t> to the output stream so that chaining works</a:t>
            </a:r>
          </a:p>
          <a:p>
            <a:endParaRPr lang="en-US" dirty="0"/>
          </a:p>
          <a:p>
            <a:pPr marL="914400" lvl="2" indent="0">
              <a:buNone/>
            </a:pPr>
            <a:r>
              <a:rPr lang="en-US" b="1" dirty="0" smtClean="0">
                <a:latin typeface="Consolas"/>
                <a:cs typeface="Consolas"/>
              </a:rPr>
              <a:t>( </a:t>
            </a:r>
            <a:r>
              <a:rPr lang="en-US" b="1" dirty="0" err="1" smtClean="0">
                <a:latin typeface="Consolas"/>
                <a:cs typeface="Consolas"/>
              </a:rPr>
              <a:t>cout</a:t>
            </a:r>
            <a:r>
              <a:rPr lang="en-US" b="1" dirty="0" smtClean="0">
                <a:latin typeface="Consolas"/>
                <a:cs typeface="Consolas"/>
              </a:rPr>
              <a:t> &lt;&lt; </a:t>
            </a:r>
            <a:r>
              <a:rPr lang="en-US" b="1" dirty="0" smtClean="0">
                <a:solidFill>
                  <a:srgbClr val="953735"/>
                </a:solidFill>
                <a:latin typeface="Consolas"/>
                <a:cs typeface="Consolas"/>
              </a:rPr>
              <a:t>"Hello world" </a:t>
            </a:r>
            <a:r>
              <a:rPr lang="en-US" b="1" dirty="0" smtClean="0">
                <a:latin typeface="Consolas"/>
                <a:cs typeface="Consolas"/>
              </a:rPr>
              <a:t>) &lt;&lt; </a:t>
            </a:r>
            <a:r>
              <a:rPr lang="en-US" b="1" dirty="0" err="1" smtClean="0">
                <a:latin typeface="Consolas"/>
                <a:cs typeface="Consolas"/>
              </a:rPr>
              <a:t>endl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914400" lvl="2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cout</a:t>
            </a:r>
            <a:r>
              <a:rPr lang="en-US" b="1" dirty="0" smtClean="0">
                <a:latin typeface="Consolas"/>
                <a:cs typeface="Consolas"/>
              </a:rPr>
              <a:t> &lt;&lt; </a:t>
            </a:r>
            <a:r>
              <a:rPr lang="en-US" b="1" dirty="0" err="1" smtClean="0">
                <a:latin typeface="Consolas"/>
                <a:cs typeface="Consolas"/>
              </a:rPr>
              <a:t>endl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 smtClean="0">
              <a:latin typeface="Consolas"/>
              <a:cs typeface="Consolas"/>
            </a:endParaRPr>
          </a:p>
          <a:p>
            <a:pPr lvl="2"/>
            <a:endParaRPr lang="en-US" dirty="0"/>
          </a:p>
          <a:p>
            <a:r>
              <a:rPr lang="en-US" dirty="0" smtClean="0"/>
              <a:t>General form:</a:t>
            </a:r>
          </a:p>
          <a:p>
            <a:endParaRPr lang="en-US" dirty="0"/>
          </a:p>
          <a:p>
            <a:pPr marL="914400" lvl="2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ostream</a:t>
            </a:r>
            <a:r>
              <a:rPr lang="en-US" b="1" dirty="0" smtClean="0">
                <a:latin typeface="Consolas"/>
                <a:cs typeface="Consolas"/>
              </a:rPr>
              <a:t>&amp;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operator</a:t>
            </a:r>
            <a:r>
              <a:rPr lang="en-US" b="1" dirty="0" smtClean="0">
                <a:latin typeface="Consolas"/>
                <a:cs typeface="Consolas"/>
              </a:rPr>
              <a:t> &lt;&lt;(</a:t>
            </a:r>
            <a:r>
              <a:rPr lang="en-US" b="1" dirty="0" err="1" smtClean="0">
                <a:latin typeface="Consolas"/>
                <a:cs typeface="Consolas"/>
              </a:rPr>
              <a:t>ostream</a:t>
            </a:r>
            <a:r>
              <a:rPr lang="en-US" b="1" dirty="0" smtClean="0">
                <a:latin typeface="Consolas"/>
                <a:cs typeface="Consolas"/>
              </a:rPr>
              <a:t>&amp; outs,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ClassName</a:t>
            </a:r>
            <a:r>
              <a:rPr lang="en-US" b="1" dirty="0" smtClean="0">
                <a:latin typeface="Consolas"/>
                <a:cs typeface="Consolas"/>
              </a:rPr>
              <a:t>&amp; v)</a:t>
            </a:r>
          </a:p>
          <a:p>
            <a:pPr marL="914400" lvl="2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</a:p>
          <a:p>
            <a:pPr marL="1371600" lvl="3" indent="0">
              <a:buNone/>
            </a:pPr>
            <a:r>
              <a:rPr lang="en-US" b="1" dirty="0" smtClean="0">
                <a:latin typeface="Consolas"/>
                <a:cs typeface="Consolas"/>
              </a:rPr>
              <a:t>outs &lt;&lt; </a:t>
            </a:r>
            <a:r>
              <a:rPr lang="en-US" b="1" dirty="0" err="1" smtClean="0">
                <a:latin typeface="Consolas"/>
                <a:cs typeface="Consolas"/>
              </a:rPr>
              <a:t>v.whatever</a:t>
            </a:r>
            <a:r>
              <a:rPr lang="en-US" b="1" dirty="0" smtClean="0">
                <a:latin typeface="Consolas"/>
                <a:cs typeface="Consolas"/>
              </a:rPr>
              <a:t>();</a:t>
            </a:r>
          </a:p>
          <a:p>
            <a:pPr marL="1371600" lvl="3" indent="0">
              <a:buNone/>
            </a:pPr>
            <a:r>
              <a:rPr lang="en-US" b="1" dirty="0" smtClean="0">
                <a:latin typeface="Consolas"/>
                <a:cs typeface="Consolas"/>
              </a:rPr>
              <a:t>…</a:t>
            </a:r>
          </a:p>
          <a:p>
            <a:pPr marL="1371600" lvl="3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eturn</a:t>
            </a:r>
            <a:r>
              <a:rPr lang="en-US" b="1" dirty="0" smtClean="0">
                <a:latin typeface="Consolas"/>
                <a:cs typeface="Consolas"/>
              </a:rPr>
              <a:t> outs;</a:t>
            </a:r>
          </a:p>
          <a:p>
            <a:pPr marL="914400" lvl="2" indent="0">
              <a:buNone/>
            </a:pPr>
            <a:r>
              <a:rPr lang="en-US" b="1" dirty="0" smtClean="0">
                <a:latin typeface="Consolas"/>
                <a:cs typeface="Consolas"/>
              </a:rPr>
              <a:t>};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D5D5-E608-FD46-9C3D-55BF86EEB819}" type="datetime3">
              <a:rPr lang="en-US" smtClean="0"/>
              <a:t>3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Friend Functions &amp; 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19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405368" y="2191443"/>
            <a:ext cx="406014" cy="4060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234427" y="2191443"/>
            <a:ext cx="406014" cy="4060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6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444"/>
            <a:ext cx="8229600" cy="60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Who is a Friend?</a:t>
            </a:r>
            <a:endParaRPr lang="en-US" dirty="0"/>
          </a:p>
        </p:txBody>
      </p:sp>
      <p:pic>
        <p:nvPicPr>
          <p:cNvPr id="7" name="Content Placeholder 6" descr="friends-keeping-a-secre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41" r="-6441"/>
          <a:stretch>
            <a:fillRect/>
          </a:stretch>
        </p:blipFill>
        <p:spPr>
          <a:xfrm>
            <a:off x="1609895" y="1278485"/>
            <a:ext cx="5924211" cy="348968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C205-235D-7D49-99AB-F5666CB128A1}" type="datetime3">
              <a:rPr lang="en-US" smtClean="0"/>
              <a:t>3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Friend Functions &amp; 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5336294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A friend is one who has access to all your </a:t>
            </a:r>
            <a:r>
              <a:rPr lang="en-US" sz="2400" b="1" dirty="0" smtClean="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lang="en-US" sz="2400" dirty="0" smtClean="0">
                <a:latin typeface="Arial"/>
                <a:cs typeface="Arial"/>
              </a:rPr>
              <a:t> stuff 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22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Convert the </a:t>
            </a:r>
            <a:r>
              <a:rPr lang="en-US" b="1" dirty="0" smtClean="0">
                <a:latin typeface="Consolas"/>
                <a:cs typeface="Consolas"/>
              </a:rPr>
              <a:t>display</a:t>
            </a:r>
            <a:r>
              <a:rPr lang="en-US" dirty="0" smtClean="0"/>
              <a:t> function to overload the </a:t>
            </a:r>
            <a:r>
              <a:rPr lang="en-US" b="1" dirty="0" smtClean="0">
                <a:latin typeface="Consolas"/>
                <a:cs typeface="Consolas"/>
              </a:rPr>
              <a:t>&lt;&lt; </a:t>
            </a:r>
            <a:r>
              <a:rPr lang="en-US" dirty="0" smtClean="0"/>
              <a:t>operator. Change your </a:t>
            </a:r>
            <a:r>
              <a:rPr lang="en-US" b="1" dirty="0" smtClean="0">
                <a:latin typeface="Consolas"/>
                <a:cs typeface="Consolas"/>
              </a:rPr>
              <a:t>main</a:t>
            </a:r>
            <a:r>
              <a:rPr lang="en-US" dirty="0" smtClean="0"/>
              <a:t> function to take advantage.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D5D5-E608-FD46-9C3D-55BF86EEB819}" type="datetime3">
              <a:rPr lang="en-US" smtClean="0"/>
              <a:t>3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Friend Functions &amp; 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25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199" y="1269961"/>
            <a:ext cx="4373101" cy="485620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&lt;</a:t>
            </a:r>
            <a:r>
              <a:rPr lang="en-US" b="1" dirty="0" err="1">
                <a:latin typeface="Consolas"/>
                <a:cs typeface="Consolas"/>
              </a:rPr>
              <a:t>iostream</a:t>
            </a:r>
            <a:r>
              <a:rPr lang="en-US" b="1" dirty="0" smtClean="0">
                <a:latin typeface="Consolas"/>
                <a:cs typeface="Consolas"/>
              </a:rPr>
              <a:t>&gt;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Lonely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lang="en-US" b="1" dirty="0" smtClean="0">
                <a:latin typeface="Consolas"/>
                <a:cs typeface="Consolas"/>
              </a:rPr>
              <a:t>: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Lonely 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x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{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this-&gt;x = x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}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friend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ostream</a:t>
            </a:r>
            <a:r>
              <a:rPr lang="en-US" b="1" dirty="0">
                <a:latin typeface="Consolas"/>
                <a:cs typeface="Consolas"/>
              </a:rPr>
              <a:t>&amp; 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operator</a:t>
            </a:r>
            <a:r>
              <a:rPr lang="en-US" b="1" dirty="0">
                <a:latin typeface="Consolas"/>
                <a:cs typeface="Consolas"/>
              </a:rPr>
              <a:t> &lt;&lt;(</a:t>
            </a:r>
            <a:r>
              <a:rPr lang="en-US" b="1" dirty="0" err="1">
                <a:latin typeface="Consolas"/>
                <a:cs typeface="Consolas"/>
              </a:rPr>
              <a:t>ostream</a:t>
            </a:r>
            <a:r>
              <a:rPr lang="en-US" b="1" dirty="0">
                <a:latin typeface="Consolas"/>
                <a:cs typeface="Consolas"/>
              </a:rPr>
              <a:t>&amp; </a:t>
            </a:r>
            <a:r>
              <a:rPr lang="en-US" b="1" dirty="0" err="1">
                <a:latin typeface="Consolas"/>
                <a:cs typeface="Consolas"/>
              </a:rPr>
              <a:t>os</a:t>
            </a:r>
            <a:r>
              <a:rPr lang="en-US" b="1" dirty="0">
                <a:latin typeface="Consolas"/>
                <a:cs typeface="Consolas"/>
              </a:rPr>
              <a:t>, </a:t>
            </a:r>
            <a:endParaRPr lang="en-US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                           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Lonely&amp; e)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lang="en-US" b="1" dirty="0" smtClean="0">
                <a:latin typeface="Consolas"/>
                <a:cs typeface="Consolas"/>
              </a:rPr>
              <a:t>: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x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ostream</a:t>
            </a:r>
            <a:r>
              <a:rPr lang="en-US" b="1" dirty="0">
                <a:latin typeface="Consolas"/>
                <a:cs typeface="Consolas"/>
              </a:rPr>
              <a:t>&amp; 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operator</a:t>
            </a:r>
            <a:r>
              <a:rPr lang="en-US" b="1" dirty="0">
                <a:latin typeface="Consolas"/>
                <a:cs typeface="Consolas"/>
              </a:rPr>
              <a:t> &lt;&lt;(</a:t>
            </a:r>
            <a:r>
              <a:rPr lang="en-US" b="1" dirty="0" err="1">
                <a:latin typeface="Consolas"/>
                <a:cs typeface="Consolas"/>
              </a:rPr>
              <a:t>ostream</a:t>
            </a:r>
            <a:r>
              <a:rPr lang="en-US" b="1" dirty="0">
                <a:latin typeface="Consolas"/>
                <a:cs typeface="Consolas"/>
              </a:rPr>
              <a:t>&amp; </a:t>
            </a:r>
            <a:r>
              <a:rPr lang="en-US" b="1" dirty="0" err="1">
                <a:latin typeface="Consolas"/>
                <a:cs typeface="Consolas"/>
              </a:rPr>
              <a:t>os</a:t>
            </a:r>
            <a:r>
              <a:rPr lang="en-US" b="1" dirty="0">
                <a:latin typeface="Consolas"/>
                <a:cs typeface="Consolas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>
                <a:latin typeface="Consolas"/>
                <a:cs typeface="Consolas"/>
              </a:rPr>
              <a:t> Lonely&amp; e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os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e.x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os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main(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Lonely e1( 5 ), e2( 3 ), e3( 5 )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e1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     &lt;&lt; e2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     &lt;&lt; e3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return 0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D5D5-E608-FD46-9C3D-55BF86EEB819}" type="datetime3">
              <a:rPr lang="en-US" smtClean="0"/>
              <a:t>3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Friend Functions &amp; 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26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the friend modifier allows you to specify non-member functions that have access to private class variables</a:t>
            </a:r>
          </a:p>
          <a:p>
            <a:pPr lvl="1"/>
            <a:r>
              <a:rPr lang="en-US" dirty="0" smtClean="0"/>
              <a:t>Typically used for functions that involve multiple classes</a:t>
            </a:r>
            <a:endParaRPr lang="en-US" dirty="0"/>
          </a:p>
          <a:p>
            <a:pPr lvl="1"/>
            <a:r>
              <a:rPr lang="en-US" dirty="0" smtClean="0"/>
              <a:t>Simplifies code, may improve performance</a:t>
            </a:r>
          </a:p>
          <a:p>
            <a:pPr lvl="1"/>
            <a:endParaRPr lang="en-US" dirty="0"/>
          </a:p>
          <a:p>
            <a:r>
              <a:rPr lang="en-US" dirty="0" smtClean="0"/>
              <a:t>Operator overloading is a common usage of the friend modifier and allows you to specialize operators for your classes</a:t>
            </a:r>
          </a:p>
          <a:p>
            <a:pPr lvl="1"/>
            <a:r>
              <a:rPr lang="en-US" dirty="0" smtClean="0"/>
              <a:t>Often makes code more readable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04FE-76C2-9A4E-8C2F-778431364AE2}" type="datetime3">
              <a:rPr lang="en-US" smtClean="0"/>
              <a:t>3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Friend Functions &amp; 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9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Wrong with this Code?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iostream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Lonely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lang="en-US" b="1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Lonely </a:t>
            </a:r>
            <a:r>
              <a:rPr lang="en-US" b="1" dirty="0" smtClean="0"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x)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this-&gt;x = x;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lang="en-US" b="1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x;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display(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Lonely</a:t>
            </a:r>
            <a:r>
              <a:rPr lang="en-US" b="1" dirty="0" smtClean="0">
                <a:latin typeface="Consolas"/>
                <a:cs typeface="Consolas"/>
              </a:rPr>
              <a:t>&amp; </a:t>
            </a:r>
            <a:r>
              <a:rPr lang="en-US" b="1" dirty="0">
                <a:latin typeface="Consolas"/>
                <a:cs typeface="Consolas"/>
              </a:rPr>
              <a:t>e)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 smtClean="0">
                <a:latin typeface="Consolas"/>
                <a:cs typeface="Consolas"/>
              </a:rPr>
              <a:t>e.x</a:t>
            </a:r>
            <a:r>
              <a:rPr lang="en-US" b="1" dirty="0" smtClean="0">
                <a:latin typeface="Consolas"/>
                <a:cs typeface="Consolas"/>
              </a:rPr>
              <a:t> &lt;&lt; </a:t>
            </a:r>
            <a:r>
              <a:rPr lang="en-US" b="1" dirty="0" err="1" smtClean="0">
                <a:latin typeface="Consolas"/>
                <a:cs typeface="Consolas"/>
              </a:rPr>
              <a:t>endl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main()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Lonely</a:t>
            </a:r>
            <a:r>
              <a:rPr lang="en-US" b="1" dirty="0" smtClean="0">
                <a:latin typeface="Consolas"/>
                <a:cs typeface="Consolas"/>
              </a:rPr>
              <a:t> e1</a:t>
            </a:r>
            <a:r>
              <a:rPr lang="en-US" b="1" dirty="0">
                <a:latin typeface="Consolas"/>
                <a:cs typeface="Consolas"/>
              </a:rPr>
              <a:t>( 5 );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display( e1 );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EE3B-3AD1-F349-8757-C8A349F9A9F3}" type="datetime3">
              <a:rPr lang="en-US" smtClean="0"/>
              <a:t>3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Friend Functions &amp; 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091182" y="3799879"/>
            <a:ext cx="4595618" cy="23262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Compile Error</a:t>
            </a:r>
          </a:p>
          <a:p>
            <a:pPr algn="ctr"/>
            <a:endParaRPr lang="en-US" u="sng" dirty="0"/>
          </a:p>
          <a:p>
            <a:r>
              <a:rPr lang="en-US" sz="1300" b="1" dirty="0" smtClean="0">
                <a:latin typeface="Consolas"/>
                <a:cs typeface="Consolas"/>
              </a:rPr>
              <a:t>In </a:t>
            </a:r>
            <a:r>
              <a:rPr lang="en-US" sz="1300" b="1" dirty="0">
                <a:latin typeface="Consolas"/>
                <a:cs typeface="Consolas"/>
              </a:rPr>
              <a:t>function 'void display(</a:t>
            </a:r>
            <a:r>
              <a:rPr lang="en-US" sz="1300" b="1" dirty="0" err="1">
                <a:latin typeface="Consolas"/>
                <a:cs typeface="Consolas"/>
              </a:rPr>
              <a:t>const</a:t>
            </a:r>
            <a:r>
              <a:rPr lang="en-US" sz="1300" b="1" dirty="0">
                <a:latin typeface="Consolas"/>
                <a:cs typeface="Consolas"/>
              </a:rPr>
              <a:t> </a:t>
            </a:r>
            <a:r>
              <a:rPr lang="en-US" sz="1300" b="1" dirty="0" smtClean="0">
                <a:latin typeface="Consolas"/>
                <a:cs typeface="Consolas"/>
              </a:rPr>
              <a:t>Lonely&amp;</a:t>
            </a:r>
            <a:r>
              <a:rPr lang="en-US" sz="1300" b="1" dirty="0">
                <a:latin typeface="Consolas"/>
                <a:cs typeface="Consolas"/>
              </a:rPr>
              <a:t>)':</a:t>
            </a:r>
          </a:p>
          <a:p>
            <a:r>
              <a:rPr lang="en-US" sz="1300" b="1" dirty="0" smtClean="0">
                <a:latin typeface="Consolas"/>
                <a:cs typeface="Consolas"/>
              </a:rPr>
              <a:t>error</a:t>
            </a:r>
            <a:r>
              <a:rPr lang="en-US" sz="1300" b="1" dirty="0">
                <a:latin typeface="Consolas"/>
                <a:cs typeface="Consolas"/>
              </a:rPr>
              <a:t>: '</a:t>
            </a:r>
            <a:r>
              <a:rPr lang="en-US" sz="1300" b="1" dirty="0" err="1">
                <a:latin typeface="Consolas"/>
                <a:cs typeface="Consolas"/>
              </a:rPr>
              <a:t>int</a:t>
            </a:r>
            <a:r>
              <a:rPr lang="en-US" sz="1300" b="1" dirty="0">
                <a:latin typeface="Consolas"/>
                <a:cs typeface="Consolas"/>
              </a:rPr>
              <a:t> </a:t>
            </a:r>
            <a:r>
              <a:rPr lang="en-US" sz="1300" b="1" dirty="0" smtClean="0">
                <a:latin typeface="Consolas"/>
                <a:cs typeface="Consolas"/>
              </a:rPr>
              <a:t>Lonely:</a:t>
            </a:r>
            <a:r>
              <a:rPr lang="en-US" sz="1300" b="1" dirty="0">
                <a:latin typeface="Consolas"/>
                <a:cs typeface="Consolas"/>
              </a:rPr>
              <a:t>:x' is private</a:t>
            </a:r>
          </a:p>
          <a:p>
            <a:r>
              <a:rPr lang="en-US" sz="1300" b="1" dirty="0">
                <a:latin typeface="Consolas"/>
                <a:cs typeface="Consolas"/>
              </a:rPr>
              <a:t>  </a:t>
            </a:r>
            <a:r>
              <a:rPr lang="en-US" sz="1300" b="1" dirty="0" err="1">
                <a:latin typeface="Consolas"/>
                <a:cs typeface="Consolas"/>
              </a:rPr>
              <a:t>int</a:t>
            </a:r>
            <a:r>
              <a:rPr lang="en-US" sz="1300" b="1" dirty="0">
                <a:latin typeface="Consolas"/>
                <a:cs typeface="Consolas"/>
              </a:rPr>
              <a:t> x;</a:t>
            </a:r>
          </a:p>
          <a:p>
            <a:r>
              <a:rPr lang="en-US" sz="1300" b="1" dirty="0">
                <a:latin typeface="Consolas"/>
                <a:cs typeface="Consolas"/>
              </a:rPr>
              <a:t>      ^</a:t>
            </a:r>
          </a:p>
          <a:p>
            <a:r>
              <a:rPr lang="en-US" sz="1300" b="1" dirty="0" smtClean="0">
                <a:latin typeface="Consolas"/>
                <a:cs typeface="Consolas"/>
              </a:rPr>
              <a:t>error</a:t>
            </a:r>
            <a:r>
              <a:rPr lang="en-US" sz="1300" b="1" dirty="0">
                <a:latin typeface="Consolas"/>
                <a:cs typeface="Consolas"/>
              </a:rPr>
              <a:t>: within this context</a:t>
            </a:r>
          </a:p>
          <a:p>
            <a:r>
              <a:rPr lang="en-US" sz="1300" b="1" dirty="0">
                <a:latin typeface="Consolas"/>
                <a:cs typeface="Consolas"/>
              </a:rPr>
              <a:t>  </a:t>
            </a:r>
            <a:r>
              <a:rPr lang="en-US" sz="1300" b="1" dirty="0" err="1">
                <a:latin typeface="Consolas"/>
                <a:cs typeface="Consolas"/>
              </a:rPr>
              <a:t>cout</a:t>
            </a:r>
            <a:r>
              <a:rPr lang="en-US" sz="1300" b="1" dirty="0">
                <a:latin typeface="Consolas"/>
                <a:cs typeface="Consolas"/>
              </a:rPr>
              <a:t> &lt;&lt; </a:t>
            </a:r>
            <a:r>
              <a:rPr lang="en-US" sz="1300" b="1" dirty="0" err="1" smtClean="0">
                <a:latin typeface="Consolas"/>
                <a:cs typeface="Consolas"/>
              </a:rPr>
              <a:t>e.x</a:t>
            </a:r>
            <a:r>
              <a:rPr lang="en-US" sz="1300" b="1" dirty="0" smtClean="0">
                <a:latin typeface="Consolas"/>
                <a:cs typeface="Consolas"/>
              </a:rPr>
              <a:t> &lt;&lt; </a:t>
            </a:r>
            <a:r>
              <a:rPr lang="en-US" sz="1300" b="1" dirty="0" err="1" smtClean="0">
                <a:latin typeface="Consolas"/>
                <a:cs typeface="Consolas"/>
              </a:rPr>
              <a:t>endl</a:t>
            </a:r>
            <a:r>
              <a:rPr lang="en-US" sz="1300" b="1" dirty="0" smtClean="0">
                <a:latin typeface="Consolas"/>
                <a:cs typeface="Consolas"/>
              </a:rPr>
              <a:t>;</a:t>
            </a:r>
            <a:endParaRPr lang="en-US" sz="1300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90440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friend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friend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function of a class is not a member function of the class</a:t>
            </a:r>
          </a:p>
          <a:p>
            <a:endParaRPr lang="en-US" dirty="0"/>
          </a:p>
          <a:p>
            <a:r>
              <a:rPr lang="en-US" dirty="0" smtClean="0"/>
              <a:t>BUT a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friend</a:t>
            </a:r>
            <a:r>
              <a:rPr lang="en-US" dirty="0" smtClean="0"/>
              <a:t> function has access to the private members of that class, just as a member function does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67E8-DB5D-9748-A662-56CD831D3C1D}" type="datetime3">
              <a:rPr lang="en-US" smtClean="0"/>
              <a:t>3 February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Friend Functions &amp; Operator Overloading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1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Fixed!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iostream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Lonely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lang="en-US" b="1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Lonely </a:t>
            </a:r>
            <a:r>
              <a:rPr lang="en-US" b="1" dirty="0" smtClean="0"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x)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this-&gt;x = x;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friend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 smtClean="0">
                <a:latin typeface="Consolas"/>
                <a:cs typeface="Consolas"/>
              </a:rPr>
              <a:t> display(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Lonely&amp; e);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lang="en-US" b="1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x;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display(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Lonely</a:t>
            </a:r>
            <a:r>
              <a:rPr lang="en-US" b="1" dirty="0" smtClean="0">
                <a:latin typeface="Consolas"/>
                <a:cs typeface="Consolas"/>
              </a:rPr>
              <a:t>&amp; </a:t>
            </a:r>
            <a:r>
              <a:rPr lang="en-US" b="1" dirty="0">
                <a:latin typeface="Consolas"/>
                <a:cs typeface="Consolas"/>
              </a:rPr>
              <a:t>e)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 smtClean="0">
                <a:latin typeface="Consolas"/>
                <a:cs typeface="Consolas"/>
              </a:rPr>
              <a:t>e.x</a:t>
            </a:r>
            <a:r>
              <a:rPr lang="en-US" b="1" dirty="0" smtClean="0">
                <a:latin typeface="Consolas"/>
                <a:cs typeface="Consolas"/>
              </a:rPr>
              <a:t> &lt;&lt; </a:t>
            </a:r>
            <a:r>
              <a:rPr lang="en-US" b="1" dirty="0" err="1" smtClean="0">
                <a:latin typeface="Consolas"/>
                <a:cs typeface="Consolas"/>
              </a:rPr>
              <a:t>endl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main()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Lonely</a:t>
            </a:r>
            <a:r>
              <a:rPr lang="en-US" b="1" dirty="0" smtClean="0">
                <a:latin typeface="Consolas"/>
                <a:cs typeface="Consolas"/>
              </a:rPr>
              <a:t> e1</a:t>
            </a:r>
            <a:r>
              <a:rPr lang="en-US" b="1" dirty="0">
                <a:latin typeface="Consolas"/>
                <a:cs typeface="Consolas"/>
              </a:rPr>
              <a:t>( 5 );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display( e1 );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7E3C-8ADC-0245-9317-A91D36720E09}" type="datetime3">
              <a:rPr lang="en-US" smtClean="0"/>
              <a:t>3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Friend Functions &amp; 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5</a:t>
            </a:fld>
            <a:endParaRPr lang="en-US"/>
          </a:p>
        </p:txBody>
      </p:sp>
      <p:sp>
        <p:nvSpPr>
          <p:cNvPr id="3" name="Line Callout 2 2"/>
          <p:cNvSpPr/>
          <p:nvPr/>
        </p:nvSpPr>
        <p:spPr>
          <a:xfrm>
            <a:off x="5100965" y="4674371"/>
            <a:ext cx="3585835" cy="145179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772"/>
              <a:gd name="adj6" fmla="val -4318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Declares </a:t>
            </a:r>
            <a:r>
              <a:rPr lang="en-US" b="1" dirty="0" smtClean="0">
                <a:latin typeface="Consolas"/>
                <a:cs typeface="Consolas"/>
              </a:rPr>
              <a:t>friend</a:t>
            </a:r>
            <a:r>
              <a:rPr lang="en-US" dirty="0" smtClean="0">
                <a:latin typeface="Arial"/>
                <a:cs typeface="Arial"/>
              </a:rPr>
              <a:t>ship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3073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Extend the </a:t>
            </a:r>
            <a:r>
              <a:rPr lang="en-US" b="1" dirty="0" smtClean="0">
                <a:latin typeface="Consolas"/>
                <a:cs typeface="Consolas"/>
              </a:rPr>
              <a:t>Lonely</a:t>
            </a:r>
            <a:r>
              <a:rPr lang="en-US" dirty="0" smtClean="0"/>
              <a:t> class with an </a:t>
            </a:r>
            <a:r>
              <a:rPr lang="en-US" b="1" dirty="0" smtClean="0">
                <a:latin typeface="Consolas"/>
                <a:cs typeface="Consolas"/>
              </a:rPr>
              <a:t>equal</a:t>
            </a:r>
            <a:r>
              <a:rPr lang="en-US" dirty="0" smtClean="0"/>
              <a:t> function that takes two arguments of type </a:t>
            </a:r>
            <a:r>
              <a:rPr lang="en-US" b="1" dirty="0" smtClean="0">
                <a:latin typeface="Consolas"/>
                <a:cs typeface="Consolas"/>
              </a:rPr>
              <a:t>Lonely</a:t>
            </a:r>
            <a:r>
              <a:rPr lang="en-US" dirty="0" smtClean="0"/>
              <a:t> (use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correctness!) – the function compares two objects and returns true if they have the same </a:t>
            </a:r>
            <a:r>
              <a:rPr lang="en-US" b="1" dirty="0" smtClean="0">
                <a:latin typeface="Consolas"/>
                <a:cs typeface="Consolas"/>
              </a:rPr>
              <a:t>x</a:t>
            </a:r>
            <a:r>
              <a:rPr lang="en-US" dirty="0" smtClean="0"/>
              <a:t> values, otherwise false. Write a </a:t>
            </a:r>
            <a:r>
              <a:rPr lang="en-US" b="1" dirty="0" smtClean="0">
                <a:latin typeface="Consolas"/>
                <a:cs typeface="Consolas"/>
              </a:rPr>
              <a:t>main()</a:t>
            </a:r>
            <a:r>
              <a:rPr lang="en-US" dirty="0" smtClean="0"/>
              <a:t> function to test it.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76E8-C1D9-0848-B073-A3FB03C57968}" type="datetime3">
              <a:rPr lang="en-US" smtClean="0"/>
              <a:t>3 February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Friend Functions &amp; Operator Overloading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10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iostream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using 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b="1" dirty="0">
                <a:latin typeface="Consolas"/>
                <a:cs typeface="Consolas"/>
              </a:rPr>
              <a:t> Lonely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lang="en-US" b="1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Lonely 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x)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this-&gt;x = x;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friend void</a:t>
            </a:r>
            <a:r>
              <a:rPr lang="en-US" b="1" dirty="0">
                <a:latin typeface="Consolas"/>
                <a:cs typeface="Consolas"/>
              </a:rPr>
              <a:t> display(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>
                <a:latin typeface="Consolas"/>
                <a:cs typeface="Consolas"/>
              </a:rPr>
              <a:t> Lonely&amp; e);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friend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lang="en-US" b="1" dirty="0">
                <a:latin typeface="Consolas"/>
                <a:cs typeface="Consolas"/>
              </a:rPr>
              <a:t> equal(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>
                <a:latin typeface="Consolas"/>
                <a:cs typeface="Consolas"/>
              </a:rPr>
              <a:t> Lonely&amp; e1, </a:t>
            </a:r>
            <a:endParaRPr lang="en-US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                 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Lonely&amp; e2);</a:t>
            </a:r>
          </a:p>
          <a:p>
            <a:pPr marL="0" indent="0">
              <a:buNone/>
            </a:pPr>
            <a:endParaRPr lang="en-US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lang="en-US" b="1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x;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}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display(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>
                <a:latin typeface="Consolas"/>
                <a:cs typeface="Consolas"/>
              </a:rPr>
              <a:t> Lonely&amp; e)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e.x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lang="en-US" b="1" dirty="0">
                <a:latin typeface="Consolas"/>
                <a:cs typeface="Consolas"/>
              </a:rPr>
              <a:t> equal(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>
                <a:latin typeface="Consolas"/>
                <a:cs typeface="Consolas"/>
              </a:rPr>
              <a:t> Lonely&amp; e1,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>
                <a:latin typeface="Consolas"/>
                <a:cs typeface="Consolas"/>
              </a:rPr>
              <a:t> Lonely&amp; e2)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( e1.x == e2.x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  <a:endParaRPr lang="en-US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main(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Lonely e1( 5 ), e2( 3 ), e3( 5 );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"e1?=e1: "</a:t>
            </a:r>
            <a:r>
              <a:rPr lang="en-US" b="1" dirty="0">
                <a:latin typeface="Consolas"/>
                <a:cs typeface="Consolas"/>
              </a:rPr>
              <a:t> &lt;&lt; equal( e1, e1 )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"e1?=e2: "</a:t>
            </a:r>
            <a:r>
              <a:rPr lang="en-US" b="1" dirty="0">
                <a:latin typeface="Consolas"/>
                <a:cs typeface="Consolas"/>
              </a:rPr>
              <a:t> &lt;&lt; equal( e1, e2 )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"e2?=e2: "</a:t>
            </a:r>
            <a:r>
              <a:rPr lang="en-US" b="1" dirty="0">
                <a:latin typeface="Consolas"/>
                <a:cs typeface="Consolas"/>
              </a:rPr>
              <a:t> &lt;&lt; equal( e2, e2 )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"e1?=e3: "</a:t>
            </a:r>
            <a:r>
              <a:rPr lang="en-US" b="1" dirty="0">
                <a:latin typeface="Consolas"/>
                <a:cs typeface="Consolas"/>
              </a:rPr>
              <a:t> &lt;&lt; equal( e1, e3 )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"e2?=e3: "</a:t>
            </a:r>
            <a:r>
              <a:rPr lang="en-US" b="1" dirty="0">
                <a:latin typeface="Consolas"/>
                <a:cs typeface="Consolas"/>
              </a:rPr>
              <a:t> &lt;&lt; equal( e2, e3 )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	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0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9DF2-CD71-3D44-9C39-1EF4ED0173B6}" type="datetime3">
              <a:rPr lang="en-US" smtClean="0"/>
              <a:t>3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Friend Functions &amp; 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7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648200" y="4153840"/>
            <a:ext cx="4038600" cy="19723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/>
                <a:cs typeface="Consolas"/>
              </a:rPr>
              <a:t>e1?=e1: 1</a:t>
            </a:r>
          </a:p>
          <a:p>
            <a:r>
              <a:rPr lang="en-US" b="1" dirty="0">
                <a:latin typeface="Consolas"/>
                <a:cs typeface="Consolas"/>
              </a:rPr>
              <a:t>e1?=e2: 0</a:t>
            </a:r>
          </a:p>
          <a:p>
            <a:r>
              <a:rPr lang="en-US" b="1" dirty="0">
                <a:latin typeface="Consolas"/>
                <a:cs typeface="Consolas"/>
              </a:rPr>
              <a:t>e2?=e2: 1</a:t>
            </a:r>
          </a:p>
          <a:p>
            <a:r>
              <a:rPr lang="en-US" b="1" dirty="0">
                <a:latin typeface="Consolas"/>
                <a:cs typeface="Consolas"/>
              </a:rPr>
              <a:t>e1?=e3: 1</a:t>
            </a:r>
          </a:p>
          <a:p>
            <a:r>
              <a:rPr lang="en-US" b="1" dirty="0">
                <a:latin typeface="Consolas"/>
                <a:cs typeface="Consolas"/>
              </a:rPr>
              <a:t>e2?=e3: 0</a:t>
            </a:r>
          </a:p>
        </p:txBody>
      </p:sp>
    </p:spTree>
    <p:extLst>
      <p:ext uri="{BB962C8B-B14F-4D97-AF65-F5344CB8AC3E}">
        <p14:creationId xmlns:p14="http://schemas.microsoft.com/office/powerpoint/2010/main" val="394657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to Make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friend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typically write friend functions as non-friend functions using normal </a:t>
            </a:r>
            <a:r>
              <a:rPr lang="en-US" dirty="0" err="1" smtClean="0"/>
              <a:t>accessor</a:t>
            </a:r>
            <a:r>
              <a:rPr lang="en-US" dirty="0" smtClean="0"/>
              <a:t> and </a:t>
            </a:r>
            <a:r>
              <a:rPr lang="en-US" dirty="0" err="1" smtClean="0"/>
              <a:t>mutator</a:t>
            </a:r>
            <a:r>
              <a:rPr lang="en-US" dirty="0" smtClean="0"/>
              <a:t> functions that should be part of the class</a:t>
            </a:r>
          </a:p>
          <a:p>
            <a:pPr lvl="1"/>
            <a:r>
              <a:rPr lang="en-US" dirty="0" smtClean="0"/>
              <a:t>Less efficient, more complex</a:t>
            </a:r>
          </a:p>
          <a:p>
            <a:pPr lvl="1"/>
            <a:endParaRPr lang="en-US" dirty="0"/>
          </a:p>
          <a:p>
            <a:r>
              <a:rPr lang="en-US" dirty="0" smtClean="0"/>
              <a:t>In general, use a member function if the function involves one object, non-member [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friend</a:t>
            </a:r>
            <a:r>
              <a:rPr lang="en-US" dirty="0" smtClean="0"/>
              <a:t>] if more than one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76C2-61E7-F445-88A7-A4261A6211A0}" type="datetime3">
              <a:rPr lang="en-US" smtClean="0"/>
              <a:t>3 February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Friend Functions &amp; Operator Overloading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53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Common Use for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friend</a:t>
            </a:r>
            <a:endParaRPr lang="en-US" b="1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Have you ever wondered how to implement the following type of functionality?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latin typeface="Consolas"/>
                <a:cs typeface="Consolas"/>
              </a:rPr>
              <a:t>string a(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"1"</a:t>
            </a:r>
            <a:r>
              <a:rPr lang="en-US" b="1" dirty="0" smtClean="0">
                <a:latin typeface="Consolas"/>
                <a:cs typeface="Consolas"/>
              </a:rPr>
              <a:t>), b(</a:t>
            </a:r>
            <a:r>
              <a:rPr lang="en-US" b="1" dirty="0" smtClean="0">
                <a:solidFill>
                  <a:srgbClr val="953735"/>
                </a:solidFill>
                <a:latin typeface="Consolas"/>
                <a:cs typeface="Consolas"/>
              </a:rPr>
              <a:t>"2"</a:t>
            </a:r>
            <a:r>
              <a:rPr lang="en-US" b="1" dirty="0" smtClean="0">
                <a:latin typeface="Consolas"/>
                <a:cs typeface="Consolas"/>
              </a:rPr>
              <a:t>), c(</a:t>
            </a:r>
            <a:r>
              <a:rPr lang="en-US" b="1" dirty="0" smtClean="0">
                <a:solidFill>
                  <a:srgbClr val="953735"/>
                </a:solidFill>
                <a:latin typeface="Consolas"/>
                <a:cs typeface="Consolas"/>
              </a:rPr>
              <a:t>"3"</a:t>
            </a:r>
            <a:r>
              <a:rPr lang="en-US" b="1" dirty="0" smtClean="0">
                <a:latin typeface="Consolas"/>
                <a:cs typeface="Consolas"/>
              </a:rPr>
              <a:t>);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/>
                <a:cs typeface="Consolas"/>
              </a:rPr>
              <a:t>string </a:t>
            </a:r>
            <a:r>
              <a:rPr lang="en-US" b="1" dirty="0" err="1" smtClean="0">
                <a:latin typeface="Consolas"/>
                <a:cs typeface="Consolas"/>
              </a:rPr>
              <a:t>easyAs</a:t>
            </a:r>
            <a:r>
              <a:rPr lang="en-US" b="1" dirty="0" smtClean="0">
                <a:latin typeface="Consolas"/>
                <a:cs typeface="Consolas"/>
              </a:rPr>
              <a:t> = a + b + c; 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// 123</a:t>
            </a:r>
          </a:p>
          <a:p>
            <a:pPr lvl="1"/>
            <a:endParaRPr lang="en-US" dirty="0"/>
          </a:p>
          <a:p>
            <a:r>
              <a:rPr lang="en-US" dirty="0" smtClean="0"/>
              <a:t>C++ supports </a:t>
            </a:r>
            <a:r>
              <a:rPr lang="en-US" i="1" dirty="0" smtClean="0"/>
              <a:t>operator overloading</a:t>
            </a:r>
            <a:r>
              <a:rPr lang="en-US" dirty="0" smtClean="0"/>
              <a:t>, which means you can write special-purpose code for how operators interact with classes</a:t>
            </a:r>
          </a:p>
          <a:p>
            <a:pPr lvl="1"/>
            <a:r>
              <a:rPr lang="en-US" dirty="0" smtClean="0"/>
              <a:t>In the case above, the </a:t>
            </a:r>
            <a:r>
              <a:rPr lang="en-US" b="1" dirty="0" smtClean="0">
                <a:solidFill>
                  <a:srgbClr val="953735"/>
                </a:solidFill>
                <a:latin typeface="Consolas"/>
                <a:cs typeface="Consolas"/>
              </a:rPr>
              <a:t>string</a:t>
            </a:r>
            <a:r>
              <a:rPr lang="en-US" dirty="0" smtClean="0"/>
              <a:t> library overloaded the </a:t>
            </a:r>
            <a:r>
              <a:rPr lang="en-US" b="1" dirty="0" smtClean="0">
                <a:latin typeface="Consolas"/>
                <a:cs typeface="Consolas"/>
              </a:rPr>
              <a:t>+</a:t>
            </a:r>
            <a:r>
              <a:rPr lang="en-US" dirty="0" smtClean="0"/>
              <a:t> operator for the </a:t>
            </a:r>
            <a:r>
              <a:rPr lang="en-US" b="1" dirty="0" smtClean="0">
                <a:latin typeface="Consolas"/>
                <a:cs typeface="Consolas"/>
              </a:rPr>
              <a:t>string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D5D5-E608-FD46-9C3D-55BF86EEB819}" type="datetime3">
              <a:rPr lang="en-US" smtClean="0"/>
              <a:t>3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Friend Functions &amp; 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92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lecture.potx</Template>
  <TotalTime>3407</TotalTime>
  <Words>1224</Words>
  <Application>Microsoft Macintosh PowerPoint</Application>
  <PresentationFormat>On-screen Show (4:3)</PresentationFormat>
  <Paragraphs>431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lecture</vt:lpstr>
      <vt:lpstr>Friend Functions &amp;  Operator Overloading</vt:lpstr>
      <vt:lpstr>Who is a Friend?</vt:lpstr>
      <vt:lpstr>What is Wrong with this Code?</vt:lpstr>
      <vt:lpstr>friend Function</vt:lpstr>
      <vt:lpstr>Fixed!</vt:lpstr>
      <vt:lpstr>Exercise</vt:lpstr>
      <vt:lpstr>Answer</vt:lpstr>
      <vt:lpstr>When to Make friends</vt:lpstr>
      <vt:lpstr>A Common Use for friend</vt:lpstr>
      <vt:lpstr>Operator Overloading</vt:lpstr>
      <vt:lpstr>Example</vt:lpstr>
      <vt:lpstr>General Format</vt:lpstr>
      <vt:lpstr>Exercise</vt:lpstr>
      <vt:lpstr>Answer</vt:lpstr>
      <vt:lpstr>Automatic Type Conversion</vt:lpstr>
      <vt:lpstr>Unary Operators</vt:lpstr>
      <vt:lpstr>Answer</vt:lpstr>
      <vt:lpstr>Let’s Replace the display Function!</vt:lpstr>
      <vt:lpstr>Overloading &lt;&lt; (very similar for &gt;&gt;)</vt:lpstr>
      <vt:lpstr>Exercise</vt:lpstr>
      <vt:lpstr>Answer</vt:lpstr>
      <vt:lpstr>Wrap 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Derbinsky</dc:creator>
  <cp:lastModifiedBy>Nate Derbinsky</cp:lastModifiedBy>
  <cp:revision>1108</cp:revision>
  <cp:lastPrinted>2015-02-02T14:46:54Z</cp:lastPrinted>
  <dcterms:created xsi:type="dcterms:W3CDTF">2014-08-28T17:22:34Z</dcterms:created>
  <dcterms:modified xsi:type="dcterms:W3CDTF">2015-02-03T23:00:38Z</dcterms:modified>
</cp:coreProperties>
</file>