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7" r:id="rId3"/>
    <p:sldId id="279" r:id="rId4"/>
    <p:sldId id="280" r:id="rId5"/>
    <p:sldId id="281" r:id="rId6"/>
    <p:sldId id="276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274C"/>
    <a:srgbClr val="FAC303"/>
    <a:srgbClr val="CC0000"/>
    <a:srgbClr val="666666"/>
    <a:srgbClr val="EAEAEA"/>
    <a:srgbClr val="42403E"/>
    <a:srgbClr val="BE132F"/>
    <a:srgbClr val="060606"/>
    <a:srgbClr val="F6E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55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5591-8091-1742-B46B-7D14AB36C3D9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855D-A233-B94E-A0E9-3DCC9E12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E3F-4D98-5847-B17E-980CD6EFCA0E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1030-C939-014C-B12C-909CA502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1030-C939-014C-B12C-909CA5020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E95-E55C-CC45-A984-6D2E7AA79B7D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937A-73BB-0B46-A867-F0D8B28436C2}" type="datetime3">
              <a:rPr lang="en-US" smtClean="0"/>
              <a:t>9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C668-5B22-364E-AED6-11CF398D3A19}" type="datetime3">
              <a:rPr lang="en-US" smtClean="0"/>
              <a:t>9 February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1068"/>
            <a:ext cx="9144000" cy="2269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42403E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1E386A8-3EC4-1B4E-9EC6-E33DD43327E0}" type="datetime3">
              <a:rPr lang="en-US" smtClean="0"/>
              <a:t>9 February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709" y="6273754"/>
            <a:ext cx="7756091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Headers and Includes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1068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777"/>
            <a:ext cx="343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FAC303"/>
                </a:solidFill>
                <a:latin typeface="Georgia"/>
                <a:cs typeface="Georgia"/>
              </a:rPr>
              <a:t>Wentworth Institute of Technology</a:t>
            </a:r>
            <a:endParaRPr lang="en-US" sz="1400" b="1" i="0" dirty="0">
              <a:solidFill>
                <a:srgbClr val="FAC303"/>
              </a:solidFill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27" y="2777"/>
            <a:ext cx="57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Arial"/>
                <a:cs typeface="Arial"/>
              </a:rPr>
              <a:t>COMP201 – Computer Science II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Spring 2015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Derbinsky</a:t>
            </a:r>
            <a:endParaRPr lang="en-US" sz="14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cr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21446"/>
            <a:ext cx="473509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Headers and Includes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Lecture </a:t>
            </a:r>
            <a:r>
              <a:rPr lang="en-US" dirty="0" smtClean="0">
                <a:solidFill>
                  <a:srgbClr val="666666"/>
                </a:solidFill>
              </a:rPr>
              <a:t>8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5F92-D750-F646-A390-6C337EEE11DC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 Doing?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 command acts as a form of copy/paste, telling the compiler to replace the line with the entire contents of the included file</a:t>
            </a:r>
          </a:p>
          <a:p>
            <a:endParaRPr lang="en-US" dirty="0"/>
          </a:p>
          <a:p>
            <a:r>
              <a:rPr lang="en-US" dirty="0" smtClean="0"/>
              <a:t>Thus, all source files that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 a header file get the full contents of that file</a:t>
            </a:r>
          </a:p>
          <a:p>
            <a:endParaRPr lang="en-US" dirty="0"/>
          </a:p>
          <a:p>
            <a:r>
              <a:rPr lang="en-US" dirty="0" smtClean="0"/>
              <a:t>In general, you should not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 source files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C668-5B22-364E-AED6-11CF398D3A19}" type="datetime3">
              <a:rPr lang="en-US" smtClean="0"/>
              <a:t>9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files use a </a:t>
            </a:r>
            <a:r>
              <a:rPr lang="en-US" b="1" dirty="0" smtClean="0">
                <a:latin typeface="Consolas"/>
                <a:cs typeface="Consolas"/>
              </a:rPr>
              <a:t>.h__</a:t>
            </a:r>
            <a:r>
              <a:rPr lang="en-US" dirty="0" smtClean="0"/>
              <a:t> extension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.h</a:t>
            </a:r>
            <a:r>
              <a:rPr lang="en-US" dirty="0" smtClean="0"/>
              <a:t> / </a:t>
            </a:r>
            <a:r>
              <a:rPr lang="en-US" b="1" dirty="0" smtClean="0">
                <a:latin typeface="Consolas"/>
                <a:cs typeface="Consolas"/>
              </a:rPr>
              <a:t>.</a:t>
            </a:r>
            <a:r>
              <a:rPr lang="en-US" b="1" dirty="0" err="1" smtClean="0">
                <a:latin typeface="Consolas"/>
                <a:cs typeface="Consolas"/>
              </a:rPr>
              <a:t>hxx</a:t>
            </a:r>
            <a:r>
              <a:rPr lang="en-US" dirty="0" smtClean="0"/>
              <a:t> / </a:t>
            </a:r>
            <a:r>
              <a:rPr lang="en-US" b="1" dirty="0" smtClean="0">
                <a:latin typeface="Consolas"/>
                <a:cs typeface="Consolas"/>
              </a:rPr>
              <a:t>.</a:t>
            </a:r>
            <a:r>
              <a:rPr lang="en-US" b="1" dirty="0" err="1" smtClean="0">
                <a:latin typeface="Consolas"/>
                <a:cs typeface="Consolas"/>
              </a:rPr>
              <a:t>hpp</a:t>
            </a:r>
            <a:r>
              <a:rPr lang="en-US" dirty="0" smtClean="0"/>
              <a:t> are common</a:t>
            </a:r>
          </a:p>
          <a:p>
            <a:pPr lvl="1"/>
            <a:endParaRPr lang="en-US" dirty="0"/>
          </a:p>
          <a:p>
            <a:r>
              <a:rPr lang="en-US" dirty="0" smtClean="0"/>
              <a:t>C++ source files use a </a:t>
            </a:r>
            <a:r>
              <a:rPr lang="en-US" b="1" dirty="0" smtClean="0">
                <a:latin typeface="Consolas"/>
                <a:cs typeface="Consolas"/>
              </a:rPr>
              <a:t>.c__</a:t>
            </a:r>
            <a:r>
              <a:rPr lang="en-US" dirty="0" smtClean="0"/>
              <a:t> extension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/>
                <a:cs typeface="Consolas"/>
              </a:rPr>
              <a:t>.</a:t>
            </a:r>
            <a:r>
              <a:rPr lang="en-US" b="1" dirty="0" err="1" smtClean="0">
                <a:latin typeface="Consolas"/>
                <a:cs typeface="Consolas"/>
              </a:rPr>
              <a:t>cpp</a:t>
            </a:r>
            <a:r>
              <a:rPr lang="en-US" dirty="0" smtClean="0"/>
              <a:t> / </a:t>
            </a:r>
            <a:r>
              <a:rPr lang="en-US" b="1" dirty="0" smtClean="0">
                <a:latin typeface="Consolas"/>
                <a:cs typeface="Consolas"/>
              </a:rPr>
              <a:t>.cxx</a:t>
            </a:r>
            <a:r>
              <a:rPr lang="en-US" dirty="0" smtClean="0"/>
              <a:t> / </a:t>
            </a:r>
            <a:r>
              <a:rPr lang="en-US" b="1" dirty="0" smtClean="0">
                <a:latin typeface="Consolas"/>
                <a:cs typeface="Consolas"/>
              </a:rPr>
              <a:t>.cc</a:t>
            </a:r>
            <a:r>
              <a:rPr lang="en-US" dirty="0" smtClean="0"/>
              <a:t> are common</a:t>
            </a:r>
          </a:p>
          <a:p>
            <a:pPr lvl="1"/>
            <a:endParaRPr lang="en-US" dirty="0"/>
          </a:p>
          <a:p>
            <a:r>
              <a:rPr lang="en-US" dirty="0" smtClean="0"/>
              <a:t>C source files use a </a:t>
            </a:r>
            <a:r>
              <a:rPr lang="en-US" b="1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Some tools look for this extension, so don’t use </a:t>
            </a:r>
            <a:r>
              <a:rPr lang="en-US" b="1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unless you are programming in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 </a:t>
            </a:r>
            <a:r>
              <a:rPr lang="en-US" b="1" dirty="0" smtClean="0">
                <a:latin typeface="Consolas"/>
                <a:cs typeface="Consolas"/>
              </a:rPr>
              <a:t>""</a:t>
            </a:r>
            <a:r>
              <a:rPr lang="en-US" dirty="0" smtClean="0"/>
              <a:t> vs. </a:t>
            </a:r>
            <a:r>
              <a:rPr lang="en-US" b="1" dirty="0" smtClean="0">
                <a:latin typeface="Consolas"/>
                <a:cs typeface="Consolas"/>
              </a:rPr>
              <a:t>&lt;&gt;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Surrounding characters indicate to the compiler where to find the header file</a:t>
            </a:r>
          </a:p>
          <a:p>
            <a:endParaRPr lang="en-US" dirty="0"/>
          </a:p>
          <a:p>
            <a:r>
              <a:rPr lang="en-US" dirty="0" smtClean="0"/>
              <a:t>The angle brackets (</a:t>
            </a:r>
            <a:r>
              <a:rPr lang="en-US" b="1" dirty="0" smtClean="0">
                <a:latin typeface="Consolas"/>
                <a:cs typeface="Consolas"/>
              </a:rPr>
              <a:t>&lt;&gt;</a:t>
            </a:r>
            <a:r>
              <a:rPr lang="en-US" dirty="0" smtClean="0"/>
              <a:t>) typically indicate built-in/standard that are kept in a pre-defined location</a:t>
            </a:r>
          </a:p>
          <a:p>
            <a:endParaRPr lang="en-US" dirty="0"/>
          </a:p>
          <a:p>
            <a:r>
              <a:rPr lang="en-US" dirty="0" smtClean="0"/>
              <a:t>The double quotes (</a:t>
            </a:r>
            <a:r>
              <a:rPr lang="en-US" b="1" dirty="0" smtClean="0">
                <a:latin typeface="Consolas"/>
                <a:cs typeface="Consolas"/>
              </a:rPr>
              <a:t>""</a:t>
            </a:r>
            <a:r>
              <a:rPr lang="en-US" dirty="0" smtClean="0"/>
              <a:t>) typically indicate programmer libraries that are kept in the current directory, or a list of alternatives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Include Locations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compiler has a way to indicate alternative search locations for header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4759" y="3995672"/>
            <a:ext cx="8112041" cy="18355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Consolas"/>
                <a:cs typeface="Consolas"/>
              </a:rPr>
              <a:t>&gt; g++ -c -o </a:t>
            </a:r>
            <a:r>
              <a:rPr lang="en-US" b="1" dirty="0" err="1" smtClean="0">
                <a:latin typeface="Consolas"/>
                <a:cs typeface="Consolas"/>
              </a:rPr>
              <a:t>myclass.o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myclass.cpp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>
                <a:latin typeface="Consolas"/>
                <a:cs typeface="Consolas"/>
              </a:rPr>
              <a:t>myclass.cpp:1:10: fatal error: '</a:t>
            </a:r>
            <a:r>
              <a:rPr lang="en-US" b="1" dirty="0" err="1">
                <a:latin typeface="Consolas"/>
                <a:cs typeface="Consolas"/>
              </a:rPr>
              <a:t>myclass.h</a:t>
            </a:r>
            <a:r>
              <a:rPr lang="en-US" b="1" dirty="0">
                <a:latin typeface="Consolas"/>
                <a:cs typeface="Consolas"/>
              </a:rPr>
              <a:t>' file not found</a:t>
            </a:r>
          </a:p>
          <a:p>
            <a:r>
              <a:rPr lang="en-US" b="1" dirty="0">
                <a:latin typeface="Consolas"/>
                <a:cs typeface="Consolas"/>
              </a:rPr>
              <a:t>#include "</a:t>
            </a:r>
            <a:r>
              <a:rPr lang="en-US" b="1" dirty="0" err="1">
                <a:latin typeface="Consolas"/>
                <a:cs typeface="Consolas"/>
              </a:rPr>
              <a:t>myclass.h</a:t>
            </a:r>
            <a:r>
              <a:rPr lang="en-US" b="1" dirty="0">
                <a:latin typeface="Consolas"/>
                <a:cs typeface="Consolas"/>
              </a:rPr>
              <a:t>"</a:t>
            </a:r>
            <a:endParaRPr lang="en-US" b="1" dirty="0" smtClean="0">
              <a:latin typeface="Consolas"/>
              <a:cs typeface="Consolas"/>
            </a:endParaRPr>
          </a:p>
          <a:p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&gt; g++ -c -o </a:t>
            </a:r>
            <a:r>
              <a:rPr lang="en-US" b="1" dirty="0" err="1" smtClean="0">
                <a:latin typeface="Consolas"/>
                <a:cs typeface="Consolas"/>
              </a:rPr>
              <a:t>myclass.o</a:t>
            </a:r>
            <a:r>
              <a:rPr lang="en-US" b="1" dirty="0" smtClean="0">
                <a:latin typeface="Consolas"/>
                <a:cs typeface="Consolas"/>
              </a:rPr>
              <a:t> -I/path/to/includes </a:t>
            </a:r>
            <a:r>
              <a:rPr lang="en-US" b="1" dirty="0" err="1" smtClean="0">
                <a:latin typeface="Consolas"/>
                <a:cs typeface="Consolas"/>
              </a:rPr>
              <a:t>myclass.cpp</a:t>
            </a:r>
            <a:endParaRPr lang="en-US" b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55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8444"/>
            <a:ext cx="8229600" cy="60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Include Locations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5"/>
            <a:ext cx="8229600" cy="11875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compiler has a way to indicate alternative search locations for header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637" t="12002" r="4999" b="16152"/>
          <a:stretch/>
        </p:blipFill>
        <p:spPr>
          <a:xfrm>
            <a:off x="1591595" y="2654107"/>
            <a:ext cx="5960808" cy="32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4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best practice in C++ is to guard header files against multiple inclusion from the </a:t>
            </a:r>
            <a:r>
              <a:rPr lang="en-US" i="1" dirty="0" smtClean="0"/>
              <a:t>same</a:t>
            </a:r>
            <a:r>
              <a:rPr lang="en-US" dirty="0" smtClean="0"/>
              <a:t> file (results in </a:t>
            </a:r>
            <a:r>
              <a:rPr lang="en-US" i="1" dirty="0" smtClean="0"/>
              <a:t>already defined</a:t>
            </a:r>
            <a:r>
              <a:rPr lang="en-US" dirty="0" smtClean="0"/>
              <a:t> error)</a:t>
            </a:r>
          </a:p>
          <a:p>
            <a:endParaRPr lang="en-US" dirty="0"/>
          </a:p>
          <a:p>
            <a:r>
              <a:rPr lang="en-US" dirty="0" smtClean="0"/>
              <a:t>Can occur by simple mistake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myclass.h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b="1" dirty="0" err="1" smtClean="0">
                <a:solidFill>
                  <a:srgbClr val="953735"/>
                </a:solidFill>
                <a:latin typeface="Consolas"/>
                <a:cs typeface="Consolas"/>
              </a:rPr>
              <a:t>myclass.h</a:t>
            </a:r>
            <a:r>
              <a:rPr lang="en-US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lvl="1"/>
            <a:endParaRPr lang="en-US" dirty="0"/>
          </a:p>
          <a:p>
            <a:r>
              <a:rPr lang="en-US" dirty="0" smtClean="0"/>
              <a:t>Or by including multiple header files with a common dependency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Unguarded Headers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1535916" cy="2042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smtClean="0">
                <a:latin typeface="Consolas"/>
                <a:cs typeface="Consolas"/>
              </a:rPr>
              <a:t>X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}</a:t>
            </a:r>
            <a:r>
              <a:rPr lang="en-US" sz="1300" b="1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1535916" cy="639762"/>
          </a:xfrm>
        </p:spPr>
        <p:txBody>
          <a:bodyPr/>
          <a:lstStyle/>
          <a:p>
            <a:r>
              <a:rPr lang="en-US" b="0" u="sng" dirty="0" err="1" smtClean="0"/>
              <a:t>x.h</a:t>
            </a:r>
            <a:endParaRPr lang="en-US" b="0" u="sng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314201" y="2045574"/>
            <a:ext cx="2372599" cy="2042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3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a.h</a:t>
            </a: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3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b.h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endParaRPr lang="en-US" sz="13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300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{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smtClean="0">
                <a:latin typeface="Consolas"/>
                <a:cs typeface="Consolas"/>
              </a:rPr>
              <a:t>A a;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smtClean="0">
                <a:latin typeface="Consolas"/>
                <a:cs typeface="Consolas"/>
              </a:rPr>
              <a:t>B b;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300" b="1" dirty="0" smtClean="0">
                <a:latin typeface="Consolas"/>
                <a:cs typeface="Consolas"/>
              </a:rPr>
              <a:t> </a:t>
            </a:r>
            <a:r>
              <a:rPr lang="en-US" sz="1300" b="1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6314202" y="1279423"/>
            <a:ext cx="237259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err="1" smtClean="0"/>
              <a:t>main.cpp</a:t>
            </a:r>
            <a:endParaRPr lang="en-US" b="0" u="sng" dirty="0"/>
          </a:p>
        </p:txBody>
      </p:sp>
      <p:sp>
        <p:nvSpPr>
          <p:cNvPr id="13" name="Rounded Rectangle 12"/>
          <p:cNvSpPr/>
          <p:nvPr/>
        </p:nvSpPr>
        <p:spPr>
          <a:xfrm>
            <a:off x="574759" y="4357229"/>
            <a:ext cx="8112041" cy="17799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Consolas"/>
                <a:cs typeface="Consolas"/>
              </a:rPr>
              <a:t>&gt; g++ -o </a:t>
            </a:r>
            <a:r>
              <a:rPr lang="en-US" b="1" dirty="0" err="1" smtClean="0">
                <a:latin typeface="Consolas"/>
                <a:cs typeface="Consolas"/>
              </a:rPr>
              <a:t>prog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main.cpp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>
                <a:latin typeface="Consolas"/>
                <a:cs typeface="Consolas"/>
              </a:rPr>
              <a:t>In file included from main.cpp:2:</a:t>
            </a:r>
          </a:p>
          <a:p>
            <a:r>
              <a:rPr lang="en-US" b="1" dirty="0">
                <a:latin typeface="Consolas"/>
                <a:cs typeface="Consolas"/>
              </a:rPr>
              <a:t>In file included from ./b.h:1:</a:t>
            </a:r>
          </a:p>
          <a:p>
            <a:r>
              <a:rPr lang="en-US" b="1" dirty="0">
                <a:latin typeface="Consolas"/>
                <a:cs typeface="Consolas"/>
              </a:rPr>
              <a:t>./x.h:1:7: error: redefinition of 'X'</a:t>
            </a:r>
          </a:p>
          <a:p>
            <a:r>
              <a:rPr lang="en-US" b="1" dirty="0">
                <a:latin typeface="Consolas"/>
                <a:cs typeface="Consolas"/>
              </a:rPr>
              <a:t>class X</a:t>
            </a:r>
            <a:endParaRPr lang="en-US" b="1" dirty="0" smtClean="0">
              <a:latin typeface="Consolas"/>
              <a:cs typeface="Consolas"/>
            </a:endParaRPr>
          </a:p>
        </p:txBody>
      </p:sp>
      <p:sp>
        <p:nvSpPr>
          <p:cNvPr id="15" name="Content Placeholder 7"/>
          <p:cNvSpPr>
            <a:spLocks noGrp="1"/>
          </p:cNvSpPr>
          <p:nvPr>
            <p:ph sz="half" idx="2"/>
          </p:nvPr>
        </p:nvSpPr>
        <p:spPr>
          <a:xfrm>
            <a:off x="2412251" y="2045574"/>
            <a:ext cx="1531840" cy="2042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lang="en-US" sz="13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1300" b="1" dirty="0" err="1" smtClean="0">
                <a:solidFill>
                  <a:srgbClr val="953735"/>
                </a:solidFill>
                <a:latin typeface="Consolas"/>
                <a:cs typeface="Consolas"/>
              </a:rPr>
              <a:t>x.h</a:t>
            </a:r>
            <a:r>
              <a:rPr lang="en-US" sz="13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3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300" b="1" dirty="0" smtClean="0">
                <a:latin typeface="Consolas"/>
                <a:cs typeface="Consolas"/>
              </a:rPr>
              <a:t> A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smtClean="0">
                <a:latin typeface="Consolas"/>
                <a:cs typeface="Consolas"/>
              </a:rPr>
              <a:t>X x;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}</a:t>
            </a:r>
            <a:r>
              <a:rPr lang="en-US" sz="1300" b="1" dirty="0">
                <a:latin typeface="Consolas"/>
                <a:cs typeface="Consolas"/>
              </a:rPr>
              <a:t>;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idx="1"/>
          </p:nvPr>
        </p:nvSpPr>
        <p:spPr>
          <a:xfrm>
            <a:off x="2412251" y="1279423"/>
            <a:ext cx="1531840" cy="639762"/>
          </a:xfrm>
        </p:spPr>
        <p:txBody>
          <a:bodyPr/>
          <a:lstStyle/>
          <a:p>
            <a:r>
              <a:rPr lang="en-US" b="0" u="sng" dirty="0" err="1"/>
              <a:t>a</a:t>
            </a:r>
            <a:r>
              <a:rPr lang="en-US" b="0" u="sng" dirty="0" err="1" smtClean="0"/>
              <a:t>.h</a:t>
            </a:r>
            <a:endParaRPr lang="en-US" b="0" u="sng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2"/>
          </p:nvPr>
        </p:nvSpPr>
        <p:spPr>
          <a:xfrm>
            <a:off x="4363226" y="2045574"/>
            <a:ext cx="1531840" cy="2042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lang="en-US" sz="13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1300" b="1" dirty="0" err="1" smtClean="0">
                <a:solidFill>
                  <a:srgbClr val="953735"/>
                </a:solidFill>
                <a:latin typeface="Consolas"/>
                <a:cs typeface="Consolas"/>
              </a:rPr>
              <a:t>x.h</a:t>
            </a:r>
            <a:r>
              <a:rPr lang="en-US" sz="13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3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300" b="1" dirty="0" smtClean="0">
                <a:latin typeface="Consolas"/>
                <a:cs typeface="Consolas"/>
              </a:rPr>
              <a:t> B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smtClean="0">
                <a:latin typeface="Consolas"/>
                <a:cs typeface="Consolas"/>
              </a:rPr>
              <a:t>X x;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}</a:t>
            </a:r>
            <a:r>
              <a:rPr lang="en-US" sz="1300" b="1" dirty="0">
                <a:latin typeface="Consolas"/>
                <a:cs typeface="Consolas"/>
              </a:rPr>
              <a:t>;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"/>
          </p:nvPr>
        </p:nvSpPr>
        <p:spPr>
          <a:xfrm>
            <a:off x="4363226" y="1279423"/>
            <a:ext cx="1531840" cy="639762"/>
          </a:xfrm>
        </p:spPr>
        <p:txBody>
          <a:bodyPr/>
          <a:lstStyle/>
          <a:p>
            <a:r>
              <a:rPr lang="en-US" b="0" u="sng" dirty="0" err="1" smtClean="0"/>
              <a:t>b.h</a:t>
            </a: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125348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Include Guard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idea: each header gets a unique identifier, check for it before including. </a:t>
            </a:r>
            <a:r>
              <a:rPr lang="en-US" dirty="0"/>
              <a:t>H</a:t>
            </a:r>
            <a:r>
              <a:rPr lang="en-US" dirty="0" smtClean="0"/>
              <a:t>eaders get included at most once!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b="1" dirty="0" err="1" smtClean="0">
                <a:solidFill>
                  <a:srgbClr val="008000"/>
                </a:solidFill>
                <a:latin typeface="Consolas"/>
                <a:cs typeface="Consolas"/>
              </a:rPr>
              <a:t>x.h</a:t>
            </a:r>
            <a:endParaRPr lang="en-US" b="1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ifndef</a:t>
            </a:r>
            <a:r>
              <a:rPr lang="en-US" b="1" dirty="0" smtClean="0">
                <a:latin typeface="Consolas"/>
                <a:cs typeface="Consolas"/>
              </a:rPr>
              <a:t> __X_H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#define</a:t>
            </a:r>
            <a:r>
              <a:rPr lang="en-US" b="1" dirty="0" smtClean="0">
                <a:latin typeface="Consolas"/>
                <a:cs typeface="Consolas"/>
              </a:rPr>
              <a:t> __X_H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 smtClean="0">
                <a:latin typeface="Consolas"/>
                <a:cs typeface="Consolas"/>
              </a:rPr>
              <a:t> X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endif</a:t>
            </a:r>
            <a:endParaRPr lang="en-US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C668-5B22-364E-AED6-11CF398D3A19}" type="datetime3">
              <a:rPr lang="en-US" smtClean="0"/>
              <a:t>9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</a:t>
            </a:r>
            <a:r>
              <a:rPr lang="en-US" dirty="0" smtClean="0"/>
              <a:t>uarded Headers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1535916" cy="2042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ifndef</a:t>
            </a: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100" b="1" dirty="0" smtClean="0">
                <a:latin typeface="Consolas"/>
                <a:cs typeface="Consolas"/>
              </a:rPr>
              <a:t>__X_H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  <a:cs typeface="Consolas"/>
              </a:rPr>
              <a:t>__X_H</a:t>
            </a:r>
          </a:p>
          <a:p>
            <a:pPr marL="0" indent="0">
              <a:buNone/>
            </a:pPr>
            <a:endParaRPr lang="en-US" sz="1100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100" b="1" dirty="0" smtClean="0">
                <a:latin typeface="Consolas"/>
                <a:cs typeface="Consolas"/>
              </a:rPr>
              <a:t> X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endif</a:t>
            </a: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1535916" cy="639762"/>
          </a:xfrm>
        </p:spPr>
        <p:txBody>
          <a:bodyPr/>
          <a:lstStyle/>
          <a:p>
            <a:r>
              <a:rPr lang="en-US" b="0" u="sng" dirty="0" err="1" smtClean="0"/>
              <a:t>x.h</a:t>
            </a:r>
            <a:endParaRPr lang="en-US" b="0" u="sng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314201" y="2045574"/>
            <a:ext cx="2372599" cy="2042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3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a.h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"</a:t>
            </a:r>
            <a:r>
              <a:rPr lang="en-US" sz="13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a.h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endParaRPr lang="en-US" sz="1300" b="1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3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b.h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"</a:t>
            </a:r>
            <a:r>
              <a:rPr lang="en-US" sz="13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b.h</a:t>
            </a:r>
            <a:r>
              <a:rPr lang="en-US" sz="13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endParaRPr lang="en-US" sz="13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300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{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smtClean="0">
                <a:latin typeface="Consolas"/>
                <a:cs typeface="Consolas"/>
              </a:rPr>
              <a:t>A a;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smtClean="0">
                <a:latin typeface="Consolas"/>
                <a:cs typeface="Consolas"/>
              </a:rPr>
              <a:t>B b;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300" b="1" dirty="0" smtClean="0">
                <a:latin typeface="Consolas"/>
                <a:cs typeface="Consolas"/>
              </a:rPr>
              <a:t> </a:t>
            </a:r>
            <a:r>
              <a:rPr lang="en-US" sz="1300" b="1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6314202" y="1279423"/>
            <a:ext cx="237259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err="1" smtClean="0"/>
              <a:t>main.cpp</a:t>
            </a:r>
            <a:endParaRPr lang="en-US" b="0" u="sng" dirty="0"/>
          </a:p>
        </p:txBody>
      </p:sp>
      <p:sp>
        <p:nvSpPr>
          <p:cNvPr id="13" name="Rounded Rectangle 12"/>
          <p:cNvSpPr/>
          <p:nvPr/>
        </p:nvSpPr>
        <p:spPr>
          <a:xfrm>
            <a:off x="574759" y="4959823"/>
            <a:ext cx="8112041" cy="1177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Consolas"/>
                <a:cs typeface="Consolas"/>
              </a:rPr>
              <a:t>&gt; g++ -o </a:t>
            </a:r>
            <a:r>
              <a:rPr lang="en-US" b="1" dirty="0" err="1" smtClean="0">
                <a:latin typeface="Consolas"/>
                <a:cs typeface="Consolas"/>
              </a:rPr>
              <a:t>prog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main.cpp</a:t>
            </a:r>
            <a:endParaRPr lang="en-US" b="1" dirty="0" smtClean="0">
              <a:latin typeface="Consolas"/>
              <a:cs typeface="Consolas"/>
            </a:endParaRPr>
          </a:p>
        </p:txBody>
      </p:sp>
      <p:sp>
        <p:nvSpPr>
          <p:cNvPr id="15" name="Content Placeholder 7"/>
          <p:cNvSpPr>
            <a:spLocks noGrp="1"/>
          </p:cNvSpPr>
          <p:nvPr>
            <p:ph sz="half" idx="2"/>
          </p:nvPr>
        </p:nvSpPr>
        <p:spPr>
          <a:xfrm>
            <a:off x="2412251" y="2045574"/>
            <a:ext cx="1531840" cy="20428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3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ifndef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  <a:cs typeface="Consolas"/>
              </a:rPr>
              <a:t>__A_H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  <a:cs typeface="Consolas"/>
              </a:rPr>
              <a:t>__A_H</a:t>
            </a:r>
          </a:p>
          <a:p>
            <a:pPr marL="0" indent="0">
              <a:buNone/>
            </a:pPr>
            <a:endParaRPr lang="en-US" sz="13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lang="en-US" sz="13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1300" b="1" dirty="0" err="1" smtClean="0">
                <a:solidFill>
                  <a:srgbClr val="953735"/>
                </a:solidFill>
                <a:latin typeface="Consolas"/>
                <a:cs typeface="Consolas"/>
              </a:rPr>
              <a:t>x.h</a:t>
            </a:r>
            <a:r>
              <a:rPr lang="en-US" sz="13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3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300" b="1" dirty="0" smtClean="0">
                <a:latin typeface="Consolas"/>
                <a:cs typeface="Consolas"/>
              </a:rPr>
              <a:t> A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smtClean="0">
                <a:latin typeface="Consolas"/>
                <a:cs typeface="Consolas"/>
              </a:rPr>
              <a:t>X x;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3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endif</a:t>
            </a:r>
            <a:endParaRPr lang="en-US" sz="13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idx="1"/>
          </p:nvPr>
        </p:nvSpPr>
        <p:spPr>
          <a:xfrm>
            <a:off x="2412251" y="1279423"/>
            <a:ext cx="1531840" cy="639762"/>
          </a:xfrm>
        </p:spPr>
        <p:txBody>
          <a:bodyPr/>
          <a:lstStyle/>
          <a:p>
            <a:r>
              <a:rPr lang="en-US" b="0" u="sng" dirty="0" err="1"/>
              <a:t>a</a:t>
            </a:r>
            <a:r>
              <a:rPr lang="en-US" b="0" u="sng" dirty="0" err="1" smtClean="0"/>
              <a:t>.h</a:t>
            </a:r>
            <a:endParaRPr lang="en-US" b="0" u="sng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2"/>
          </p:nvPr>
        </p:nvSpPr>
        <p:spPr>
          <a:xfrm>
            <a:off x="4363226" y="2045574"/>
            <a:ext cx="1531840" cy="20428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3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ifndef</a:t>
            </a: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  <a:cs typeface="Consolas"/>
              </a:rPr>
              <a:t>__B_H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300" b="1" dirty="0" smtClean="0">
                <a:solidFill>
                  <a:srgbClr val="000000"/>
                </a:solidFill>
                <a:latin typeface="Consolas"/>
                <a:cs typeface="Consolas"/>
              </a:rPr>
              <a:t>__B_H</a:t>
            </a:r>
          </a:p>
          <a:p>
            <a:pPr marL="0" indent="0">
              <a:buNone/>
            </a:pPr>
            <a:endParaRPr lang="en-US" sz="13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lang="en-US" sz="13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1300" b="1" dirty="0" err="1" smtClean="0">
                <a:solidFill>
                  <a:srgbClr val="953735"/>
                </a:solidFill>
                <a:latin typeface="Consolas"/>
                <a:cs typeface="Consolas"/>
              </a:rPr>
              <a:t>x.h</a:t>
            </a:r>
            <a:r>
              <a:rPr lang="en-US" sz="13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3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300" b="1" dirty="0" smtClean="0">
                <a:latin typeface="Consolas"/>
                <a:cs typeface="Consolas"/>
              </a:rPr>
              <a:t> B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smtClean="0">
                <a:latin typeface="Consolas"/>
                <a:cs typeface="Consolas"/>
              </a:rPr>
              <a:t>X x;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3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endif</a:t>
            </a:r>
            <a:endParaRPr lang="en-US" sz="13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idx="1"/>
          </p:nvPr>
        </p:nvSpPr>
        <p:spPr>
          <a:xfrm>
            <a:off x="4363226" y="1279423"/>
            <a:ext cx="1531840" cy="639762"/>
          </a:xfrm>
        </p:spPr>
        <p:txBody>
          <a:bodyPr/>
          <a:lstStyle/>
          <a:p>
            <a:r>
              <a:rPr lang="en-US" b="0" u="sng" dirty="0" err="1" smtClean="0"/>
              <a:t>b.h</a:t>
            </a: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342459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Declaration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avoid circular dependencies, it is best to avoid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 within header files when possible</a:t>
            </a:r>
          </a:p>
          <a:p>
            <a:endParaRPr lang="en-US" dirty="0"/>
          </a:p>
          <a:p>
            <a:r>
              <a:rPr lang="en-US" dirty="0" smtClean="0"/>
              <a:t>A forward declaration is a way of stating basic information about an identifier (e.g. class, structure, function) without having the complete definition</a:t>
            </a:r>
          </a:p>
          <a:p>
            <a:pPr lvl="1"/>
            <a:r>
              <a:rPr lang="en-US" dirty="0" smtClean="0"/>
              <a:t>We have been doing this with functions since COMP128!</a:t>
            </a:r>
          </a:p>
          <a:p>
            <a:pPr lvl="1"/>
            <a:r>
              <a:rPr lang="en-US" dirty="0" smtClean="0"/>
              <a:t>For a class/structure: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 smtClean="0">
                <a:latin typeface="Consolas"/>
                <a:cs typeface="Consolas"/>
              </a:rPr>
              <a:t> X;</a:t>
            </a:r>
          </a:p>
          <a:p>
            <a:pPr marL="914400" lvl="2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lang="en-US" b="1" dirty="0" smtClean="0">
                <a:latin typeface="Consolas"/>
                <a:cs typeface="Consolas"/>
              </a:rPr>
              <a:t> Y;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C668-5B22-364E-AED6-11CF398D3A19}" type="datetime3">
              <a:rPr lang="en-US" smtClean="0"/>
              <a:t>9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8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 since we started C++, you have been incorporating external code into your programs via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</a:p>
          <a:p>
            <a:endParaRPr lang="en-US" dirty="0"/>
          </a:p>
          <a:p>
            <a:r>
              <a:rPr lang="en-US" dirty="0" smtClean="0"/>
              <a:t>These standard libraries organize code into modules that are useful in a variety of programs</a:t>
            </a:r>
          </a:p>
          <a:p>
            <a:endParaRPr lang="en-US" dirty="0"/>
          </a:p>
          <a:p>
            <a:r>
              <a:rPr lang="en-US" dirty="0" smtClean="0"/>
              <a:t>You also have the ability break up </a:t>
            </a:r>
            <a:r>
              <a:rPr lang="en-US" i="1" dirty="0" smtClean="0"/>
              <a:t>your</a:t>
            </a:r>
            <a:r>
              <a:rPr lang="en-US" dirty="0" smtClean="0"/>
              <a:t> programs into multiple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7E47-229F-2B45-945C-43A8517613C2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If in header for class </a:t>
            </a:r>
            <a:r>
              <a:rPr lang="en-US" b="1" dirty="0" smtClean="0">
                <a:latin typeface="Consolas"/>
                <a:cs typeface="Consolas"/>
              </a:rPr>
              <a:t>A</a:t>
            </a:r>
            <a:r>
              <a:rPr lang="en-US" dirty="0" smtClean="0"/>
              <a:t>, considering class </a:t>
            </a:r>
            <a:r>
              <a:rPr lang="en-US" b="1" dirty="0" smtClean="0">
                <a:latin typeface="Consolas"/>
                <a:cs typeface="Consolas"/>
              </a:rPr>
              <a:t>B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pPr lvl="1"/>
            <a:r>
              <a:rPr lang="en-US" b="1" dirty="0" smtClean="0"/>
              <a:t> Do Nothing</a:t>
            </a:r>
            <a:r>
              <a:rPr lang="en-US" dirty="0" smtClean="0"/>
              <a:t>. </a:t>
            </a:r>
            <a:r>
              <a:rPr lang="en-US" b="1" dirty="0">
                <a:latin typeface="Consolas"/>
                <a:cs typeface="Consolas"/>
              </a:rPr>
              <a:t>A</a:t>
            </a:r>
            <a:r>
              <a:rPr lang="en-US" dirty="0"/>
              <a:t> makes no references at all to </a:t>
            </a:r>
            <a:r>
              <a:rPr lang="en-US" b="1" dirty="0" smtClean="0">
                <a:latin typeface="Consolas"/>
                <a:cs typeface="Consolas"/>
              </a:rPr>
              <a:t>B</a:t>
            </a:r>
          </a:p>
          <a:p>
            <a:pPr lvl="1"/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dirty="0" smtClean="0"/>
              <a:t> Do Nothing</a:t>
            </a:r>
            <a:r>
              <a:rPr lang="en-US" dirty="0" smtClean="0"/>
              <a:t>. </a:t>
            </a:r>
            <a:r>
              <a:rPr lang="en-US" dirty="0"/>
              <a:t>The only reference to </a:t>
            </a:r>
            <a:r>
              <a:rPr lang="en-US" b="1" dirty="0">
                <a:latin typeface="Consolas"/>
                <a:cs typeface="Consolas"/>
              </a:rPr>
              <a:t>B</a:t>
            </a:r>
            <a:r>
              <a:rPr lang="en-US" dirty="0"/>
              <a:t> is in a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friend</a:t>
            </a:r>
            <a:r>
              <a:rPr lang="en-US" dirty="0"/>
              <a:t> </a:t>
            </a:r>
            <a:r>
              <a:rPr lang="en-US" dirty="0" smtClean="0"/>
              <a:t>declaration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 Forward Declare</a:t>
            </a:r>
            <a:r>
              <a:rPr lang="en-US" dirty="0" smtClean="0"/>
              <a:t>. </a:t>
            </a:r>
            <a:r>
              <a:rPr lang="en-US" b="1" dirty="0">
                <a:latin typeface="Consolas"/>
                <a:cs typeface="Consolas"/>
              </a:rPr>
              <a:t>A</a:t>
            </a:r>
            <a:r>
              <a:rPr lang="en-US" dirty="0"/>
              <a:t> contains a </a:t>
            </a:r>
            <a:r>
              <a:rPr lang="en-US" b="1" dirty="0">
                <a:latin typeface="Consolas"/>
                <a:cs typeface="Consolas"/>
              </a:rPr>
              <a:t>B</a:t>
            </a:r>
            <a:r>
              <a:rPr lang="en-US" dirty="0"/>
              <a:t> pointer or </a:t>
            </a:r>
            <a:r>
              <a:rPr lang="en-US" dirty="0" smtClean="0"/>
              <a:t>reference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/>
                <a:cs typeface="Consolas"/>
              </a:rPr>
              <a:t>B</a:t>
            </a:r>
            <a:r>
              <a:rPr lang="en-US" b="1" dirty="0">
                <a:latin typeface="Consolas"/>
                <a:cs typeface="Consolas"/>
              </a:rPr>
              <a:t>* </a:t>
            </a:r>
            <a:r>
              <a:rPr lang="en-US" b="1" dirty="0" err="1">
                <a:latin typeface="Consolas"/>
                <a:cs typeface="Consolas"/>
              </a:rPr>
              <a:t>myb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 Forward Declare</a:t>
            </a:r>
            <a:r>
              <a:rPr lang="en-US" dirty="0" smtClean="0"/>
              <a:t>. One </a:t>
            </a:r>
            <a:r>
              <a:rPr lang="en-US" dirty="0"/>
              <a:t>or more functions has a </a:t>
            </a:r>
            <a:r>
              <a:rPr lang="en-US" b="1" dirty="0">
                <a:latin typeface="Consolas"/>
                <a:cs typeface="Consolas"/>
              </a:rPr>
              <a:t>B</a:t>
            </a:r>
            <a:r>
              <a:rPr lang="en-US" dirty="0"/>
              <a:t> object/pointer</a:t>
            </a:r>
            <a:r>
              <a:rPr lang="en-US" dirty="0" smtClean="0"/>
              <a:t>/ 	reference as </a:t>
            </a:r>
            <a:r>
              <a:rPr lang="en-US" dirty="0"/>
              <a:t>a </a:t>
            </a:r>
            <a:r>
              <a:rPr lang="en-US" dirty="0" smtClean="0"/>
              <a:t>parameter</a:t>
            </a:r>
            <a:r>
              <a:rPr lang="en-US" dirty="0"/>
              <a:t>, or as a return </a:t>
            </a:r>
            <a:r>
              <a:rPr lang="en-US" dirty="0" smtClean="0"/>
              <a:t>type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/>
                <a:cs typeface="Consolas"/>
              </a:rPr>
              <a:t>B </a:t>
            </a:r>
            <a:r>
              <a:rPr lang="en-US" b="1" dirty="0" err="1">
                <a:latin typeface="Consolas"/>
                <a:cs typeface="Consolas"/>
              </a:rPr>
              <a:t>MyFunction</a:t>
            </a:r>
            <a:r>
              <a:rPr lang="en-US" b="1" dirty="0">
                <a:latin typeface="Consolas"/>
                <a:cs typeface="Consolas"/>
              </a:rPr>
              <a:t>(B </a:t>
            </a:r>
            <a:r>
              <a:rPr lang="en-US" b="1" dirty="0" err="1">
                <a:latin typeface="Consolas"/>
                <a:cs typeface="Consolas"/>
              </a:rPr>
              <a:t>myb</a:t>
            </a:r>
            <a:r>
              <a:rPr lang="en-US" b="1" dirty="0">
                <a:latin typeface="Consolas"/>
                <a:cs typeface="Consolas"/>
              </a:rPr>
              <a:t>)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b.h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dirty="0" smtClean="0"/>
              <a:t>. </a:t>
            </a:r>
            <a:r>
              <a:rPr lang="en-US" b="1" dirty="0">
                <a:latin typeface="Consolas"/>
                <a:cs typeface="Consolas"/>
              </a:rPr>
              <a:t>B</a:t>
            </a:r>
            <a:r>
              <a:rPr lang="en-US" dirty="0"/>
              <a:t> is a parent class of </a:t>
            </a:r>
            <a:r>
              <a:rPr lang="en-US" b="1" dirty="0" smtClean="0">
                <a:latin typeface="Consolas"/>
                <a:cs typeface="Consolas"/>
              </a:rPr>
              <a:t>A</a:t>
            </a:r>
            <a:r>
              <a:rPr lang="en-US" dirty="0" smtClean="0"/>
              <a:t> (later)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b.h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dirty="0" smtClean="0"/>
              <a:t>. </a:t>
            </a:r>
            <a:r>
              <a:rPr lang="en-US" b="1" dirty="0">
                <a:latin typeface="Consolas"/>
                <a:cs typeface="Consolas"/>
              </a:rPr>
              <a:t>A</a:t>
            </a:r>
            <a:r>
              <a:rPr lang="en-US" dirty="0"/>
              <a:t> contains a </a:t>
            </a:r>
            <a:r>
              <a:rPr lang="en-US" b="1" dirty="0">
                <a:latin typeface="Consolas"/>
                <a:cs typeface="Consolas"/>
              </a:rPr>
              <a:t>B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/>
                <a:cs typeface="Consolas"/>
              </a:rPr>
              <a:t>B </a:t>
            </a:r>
            <a:r>
              <a:rPr lang="en-US" b="1" dirty="0" err="1">
                <a:latin typeface="Consolas"/>
                <a:cs typeface="Consolas"/>
              </a:rPr>
              <a:t>myb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 This Code!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1535916" cy="310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100" b="1" dirty="0" smtClean="0">
                <a:latin typeface="Consolas"/>
                <a:cs typeface="Consolas"/>
              </a:rPr>
              <a:t> X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1535916" cy="639762"/>
          </a:xfrm>
        </p:spPr>
        <p:txBody>
          <a:bodyPr/>
          <a:lstStyle/>
          <a:p>
            <a:r>
              <a:rPr lang="en-US" b="0" u="sng" dirty="0" err="1" smtClean="0"/>
              <a:t>x.h</a:t>
            </a:r>
            <a:endParaRPr lang="en-US" b="0" u="sng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314201" y="2045574"/>
            <a:ext cx="2372599" cy="310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100" b="1" dirty="0">
                <a:latin typeface="Consolas"/>
                <a:cs typeface="Consolas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1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a.h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include</a:t>
            </a:r>
            <a:r>
              <a:rPr lang="en-US" sz="1100" b="1" dirty="0">
                <a:latin typeface="Consolas"/>
                <a:cs typeface="Consolas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1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b.h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100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{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A a;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B b;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100" b="1" dirty="0" smtClean="0">
                <a:latin typeface="Consolas"/>
                <a:cs typeface="Consolas"/>
              </a:rPr>
              <a:t> </a:t>
            </a:r>
            <a:r>
              <a:rPr lang="en-US" sz="1100" b="1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6314202" y="1279423"/>
            <a:ext cx="237259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err="1" smtClean="0"/>
              <a:t>main.cpp</a:t>
            </a:r>
            <a:endParaRPr lang="en-US" b="0" u="sng" dirty="0"/>
          </a:p>
        </p:txBody>
      </p:sp>
      <p:sp>
        <p:nvSpPr>
          <p:cNvPr id="15" name="Content Placeholder 7"/>
          <p:cNvSpPr>
            <a:spLocks noGrp="1"/>
          </p:cNvSpPr>
          <p:nvPr>
            <p:ph sz="half" idx="2"/>
          </p:nvPr>
        </p:nvSpPr>
        <p:spPr>
          <a:xfrm>
            <a:off x="2412251" y="2045574"/>
            <a:ext cx="1531840" cy="3108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lang="en-US" sz="11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1100" b="1" dirty="0" err="1" smtClean="0">
                <a:solidFill>
                  <a:srgbClr val="953735"/>
                </a:solidFill>
                <a:latin typeface="Consolas"/>
                <a:cs typeface="Consolas"/>
              </a:rPr>
              <a:t>x.h</a:t>
            </a:r>
            <a:r>
              <a:rPr lang="en-US" sz="11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100" b="1" dirty="0" smtClean="0">
                <a:latin typeface="Consolas"/>
                <a:cs typeface="Consolas"/>
              </a:rPr>
              <a:t> A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X foo(X x);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X *x;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};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idx="1"/>
          </p:nvPr>
        </p:nvSpPr>
        <p:spPr>
          <a:xfrm>
            <a:off x="2412251" y="1279423"/>
            <a:ext cx="1531840" cy="639762"/>
          </a:xfrm>
        </p:spPr>
        <p:txBody>
          <a:bodyPr/>
          <a:lstStyle/>
          <a:p>
            <a:r>
              <a:rPr lang="en-US" b="0" u="sng" dirty="0" err="1"/>
              <a:t>a</a:t>
            </a:r>
            <a:r>
              <a:rPr lang="en-US" b="0" u="sng" dirty="0" err="1" smtClean="0"/>
              <a:t>.h</a:t>
            </a:r>
            <a:endParaRPr lang="en-US" b="0" u="sng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2"/>
          </p:nvPr>
        </p:nvSpPr>
        <p:spPr>
          <a:xfrm>
            <a:off x="4363225" y="2045574"/>
            <a:ext cx="1950975" cy="310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lang="en-US" sz="11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1100" b="1" dirty="0" err="1" smtClean="0">
                <a:solidFill>
                  <a:srgbClr val="953735"/>
                </a:solidFill>
                <a:latin typeface="Consolas"/>
                <a:cs typeface="Consolas"/>
              </a:rPr>
              <a:t>x.h</a:t>
            </a:r>
            <a:r>
              <a:rPr lang="en-US" sz="11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100" b="1" dirty="0" smtClean="0">
                <a:latin typeface="Consolas"/>
                <a:cs typeface="Consolas"/>
              </a:rPr>
              <a:t> B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X x;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void foo(X&amp; x);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};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idx="1"/>
          </p:nvPr>
        </p:nvSpPr>
        <p:spPr>
          <a:xfrm>
            <a:off x="4363226" y="1279423"/>
            <a:ext cx="1531840" cy="639762"/>
          </a:xfrm>
        </p:spPr>
        <p:txBody>
          <a:bodyPr/>
          <a:lstStyle/>
          <a:p>
            <a:r>
              <a:rPr lang="en-US" b="0" u="sng" dirty="0" err="1" smtClean="0"/>
              <a:t>b.h</a:t>
            </a: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326788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1535916" cy="310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ifndef</a:t>
            </a: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100" b="1" dirty="0" smtClean="0">
                <a:latin typeface="Consolas"/>
                <a:cs typeface="Consolas"/>
              </a:rPr>
              <a:t>__X_H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  <a:cs typeface="Consolas"/>
              </a:rPr>
              <a:t>__X_H</a:t>
            </a:r>
          </a:p>
          <a:p>
            <a:pPr marL="0" indent="0">
              <a:buNone/>
            </a:pPr>
            <a:endParaRPr lang="en-US" sz="1100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100" b="1" dirty="0" smtClean="0">
                <a:latin typeface="Consolas"/>
                <a:cs typeface="Consolas"/>
              </a:rPr>
              <a:t> X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endif</a:t>
            </a: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1535916" cy="639762"/>
          </a:xfrm>
        </p:spPr>
        <p:txBody>
          <a:bodyPr/>
          <a:lstStyle/>
          <a:p>
            <a:r>
              <a:rPr lang="en-US" b="0" u="sng" dirty="0" err="1" smtClean="0"/>
              <a:t>x.h</a:t>
            </a:r>
            <a:endParaRPr lang="en-US" b="0" u="sng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314201" y="2045574"/>
            <a:ext cx="2372599" cy="310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100" b="1" dirty="0">
                <a:latin typeface="Consolas"/>
                <a:cs typeface="Consolas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1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a.h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include</a:t>
            </a:r>
            <a:r>
              <a:rPr lang="en-US" sz="1100" b="1" dirty="0">
                <a:latin typeface="Consolas"/>
                <a:cs typeface="Consolas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100" b="1" dirty="0" err="1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b.h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100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{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A a;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B b;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100" b="1" dirty="0" smtClean="0">
                <a:latin typeface="Consolas"/>
                <a:cs typeface="Consolas"/>
              </a:rPr>
              <a:t> </a:t>
            </a:r>
            <a:r>
              <a:rPr lang="en-US" sz="1100" b="1" dirty="0">
                <a:latin typeface="Consolas"/>
                <a:cs typeface="Consolas"/>
              </a:rPr>
              <a:t>0;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6314202" y="1279423"/>
            <a:ext cx="237259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err="1" smtClean="0"/>
              <a:t>main.cpp</a:t>
            </a:r>
            <a:endParaRPr lang="en-US" b="0" u="sng" dirty="0"/>
          </a:p>
        </p:txBody>
      </p:sp>
      <p:sp>
        <p:nvSpPr>
          <p:cNvPr id="15" name="Content Placeholder 7"/>
          <p:cNvSpPr>
            <a:spLocks noGrp="1"/>
          </p:cNvSpPr>
          <p:nvPr>
            <p:ph sz="half" idx="2"/>
          </p:nvPr>
        </p:nvSpPr>
        <p:spPr>
          <a:xfrm>
            <a:off x="2412251" y="2045574"/>
            <a:ext cx="1531840" cy="3108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ifndef</a:t>
            </a: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  <a:cs typeface="Consolas"/>
              </a:rPr>
              <a:t>__A_H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  <a:cs typeface="Consolas"/>
              </a:rPr>
              <a:t>__A_H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lang="en-US" sz="1100" b="1" dirty="0" smtClean="0">
                <a:latin typeface="Consolas"/>
                <a:cs typeface="Consolas"/>
              </a:rPr>
              <a:t>X;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100" b="1" dirty="0" smtClean="0">
                <a:latin typeface="Consolas"/>
                <a:cs typeface="Consolas"/>
              </a:rPr>
              <a:t> A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X foo(X x);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X *x;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endif</a:t>
            </a: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idx="1"/>
          </p:nvPr>
        </p:nvSpPr>
        <p:spPr>
          <a:xfrm>
            <a:off x="2412251" y="1279423"/>
            <a:ext cx="1531840" cy="639762"/>
          </a:xfrm>
        </p:spPr>
        <p:txBody>
          <a:bodyPr/>
          <a:lstStyle/>
          <a:p>
            <a:r>
              <a:rPr lang="en-US" b="0" u="sng" dirty="0" err="1"/>
              <a:t>a</a:t>
            </a:r>
            <a:r>
              <a:rPr lang="en-US" b="0" u="sng" dirty="0" err="1" smtClean="0"/>
              <a:t>.h</a:t>
            </a:r>
            <a:endParaRPr lang="en-US" b="0" u="sng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2"/>
          </p:nvPr>
        </p:nvSpPr>
        <p:spPr>
          <a:xfrm>
            <a:off x="4363225" y="2045574"/>
            <a:ext cx="1950975" cy="310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ifndef</a:t>
            </a: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  <a:cs typeface="Consolas"/>
              </a:rPr>
              <a:t>__B_H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  <a:cs typeface="Consolas"/>
              </a:rPr>
              <a:t>__B_H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lang="en-US" sz="11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  <a:r>
              <a:rPr lang="en-US" sz="1100" b="1" dirty="0" err="1" smtClean="0">
                <a:solidFill>
                  <a:srgbClr val="953735"/>
                </a:solidFill>
                <a:latin typeface="Consolas"/>
                <a:cs typeface="Consolas"/>
              </a:rPr>
              <a:t>x.h</a:t>
            </a:r>
            <a:r>
              <a:rPr lang="en-US" sz="1100" b="1" dirty="0" smtClean="0">
                <a:solidFill>
                  <a:srgbClr val="953735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100" b="1" dirty="0" smtClean="0">
                <a:latin typeface="Consolas"/>
                <a:cs typeface="Consolas"/>
              </a:rPr>
              <a:t> B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X x;</a:t>
            </a:r>
          </a:p>
          <a:p>
            <a:pPr marL="0" indent="0">
              <a:buNone/>
            </a:pPr>
            <a:r>
              <a:rPr lang="en-US" sz="1100" b="1" dirty="0">
                <a:latin typeface="Consolas"/>
                <a:cs typeface="Consolas"/>
              </a:rPr>
              <a:t>	</a:t>
            </a:r>
            <a:r>
              <a:rPr lang="en-US" sz="1100" b="1" dirty="0" smtClean="0">
                <a:latin typeface="Consolas"/>
                <a:cs typeface="Consolas"/>
              </a:rPr>
              <a:t>void foo(X&amp; x);</a:t>
            </a: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1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endif</a:t>
            </a:r>
            <a:endParaRPr lang="en-US" sz="11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idx="1"/>
          </p:nvPr>
        </p:nvSpPr>
        <p:spPr>
          <a:xfrm>
            <a:off x="4363226" y="1279423"/>
            <a:ext cx="1531840" cy="639762"/>
          </a:xfrm>
        </p:spPr>
        <p:txBody>
          <a:bodyPr/>
          <a:lstStyle/>
          <a:p>
            <a:r>
              <a:rPr lang="en-US" b="0" u="sng" dirty="0" err="1" smtClean="0"/>
              <a:t>b.h</a:t>
            </a:r>
            <a:endParaRPr lang="en-US" b="0" u="sng" dirty="0"/>
          </a:p>
        </p:txBody>
      </p:sp>
    </p:spTree>
    <p:extLst>
      <p:ext uri="{BB962C8B-B14F-4D97-AF65-F5344CB8AC3E}">
        <p14:creationId xmlns:p14="http://schemas.microsoft.com/office/powerpoint/2010/main" val="284060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Header files allow you to break your code into multiple files, improving speed, organization, and code modularity</a:t>
            </a:r>
          </a:p>
          <a:p>
            <a:endParaRPr lang="en-US" dirty="0"/>
          </a:p>
          <a:p>
            <a:r>
              <a:rPr lang="en-US" dirty="0" smtClean="0"/>
              <a:t>Remember to name your header/source files appropriately, and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 them using the appropriate form</a:t>
            </a:r>
          </a:p>
          <a:p>
            <a:endParaRPr lang="en-US" dirty="0"/>
          </a:p>
          <a:p>
            <a:r>
              <a:rPr lang="en-US" dirty="0" smtClean="0"/>
              <a:t>Always use include guards</a:t>
            </a:r>
          </a:p>
          <a:p>
            <a:endParaRPr lang="en-US" dirty="0"/>
          </a:p>
          <a:p>
            <a:r>
              <a:rPr lang="en-US" dirty="0" smtClean="0"/>
              <a:t>Try to minimize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 commands within header files to save yourself headaches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929F-01B4-BB4C-AEDA-C92F12381838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Compilation Process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7711-54A7-8049-BB42-F975AEA35ACF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73469" y="2649548"/>
            <a:ext cx="1409360" cy="1603102"/>
            <a:chOff x="2976880" y="1278485"/>
            <a:chExt cx="3190240" cy="3628795"/>
          </a:xfrm>
        </p:grpSpPr>
        <p:sp>
          <p:nvSpPr>
            <p:cNvPr id="8" name="Rectangle 7"/>
            <p:cNvSpPr/>
            <p:nvPr/>
          </p:nvSpPr>
          <p:spPr>
            <a:xfrm>
              <a:off x="2976880" y="1278485"/>
              <a:ext cx="3190240" cy="3628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55474" y="1399484"/>
              <a:ext cx="2070281" cy="418011"/>
              <a:chOff x="3677920" y="1413454"/>
              <a:chExt cx="2070281" cy="418011"/>
            </a:xfrm>
          </p:grpSpPr>
          <p:pic>
            <p:nvPicPr>
              <p:cNvPr id="35" name="Picture 34" descr="cpu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80" y="1451204"/>
                <a:ext cx="363220" cy="36322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130040" y="1413454"/>
                <a:ext cx="1618161" cy="41801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Processor/CPU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77920" y="1430884"/>
                <a:ext cx="2033052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84365" y="2237512"/>
              <a:ext cx="2775269" cy="454888"/>
              <a:chOff x="3149073" y="2237512"/>
              <a:chExt cx="2775269" cy="454888"/>
            </a:xfrm>
          </p:grpSpPr>
          <p:pic>
            <p:nvPicPr>
              <p:cNvPr id="32" name="Picture 31" descr="mem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0194" y="2245360"/>
                <a:ext cx="447040" cy="44704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804395" y="2237512"/>
                <a:ext cx="2024335" cy="41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Main Memory (RAM)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49073" y="2247256"/>
                <a:ext cx="2775269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84364" y="2814321"/>
              <a:ext cx="2779825" cy="1727200"/>
              <a:chOff x="3184364" y="2814321"/>
              <a:chExt cx="2779825" cy="172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84365" y="2814321"/>
                <a:ext cx="2775270" cy="172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184365" y="30302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184364" y="32461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84365" y="34620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88919" y="36779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84364" y="38938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84365" y="41097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88919" y="43256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188918" y="4129891"/>
                <a:ext cx="277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/>
                  </a:rPr>
                  <a:t>…</a:t>
                </a:r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5320" y="1814424"/>
              <a:ext cx="213360" cy="426719"/>
              <a:chOff x="4496492" y="4907280"/>
              <a:chExt cx="213360" cy="42671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449649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70985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255485" y="2870200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57790" y="3087189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85" y="3304178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7790" y="3521167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57790" y="3738156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7790" y="3955145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7790" y="4172134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5485" y="4389121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967142" y="467931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Compiler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335702" y="3328038"/>
            <a:ext cx="2537767" cy="763030"/>
            <a:chOff x="1335702" y="3328038"/>
            <a:chExt cx="2537767" cy="763030"/>
          </a:xfrm>
        </p:grpSpPr>
        <p:sp>
          <p:nvSpPr>
            <p:cNvPr id="39" name="Rectangle 38"/>
            <p:cNvSpPr/>
            <p:nvPr/>
          </p:nvSpPr>
          <p:spPr>
            <a:xfrm>
              <a:off x="1335702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C++ Source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2563752" y="3709553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82829" y="3328038"/>
            <a:ext cx="2537767" cy="763030"/>
            <a:chOff x="5282829" y="3328038"/>
            <a:chExt cx="2537767" cy="763030"/>
          </a:xfrm>
        </p:grpSpPr>
        <p:sp>
          <p:nvSpPr>
            <p:cNvPr id="42" name="Rectangle 41"/>
            <p:cNvSpPr/>
            <p:nvPr/>
          </p:nvSpPr>
          <p:spPr>
            <a:xfrm>
              <a:off x="6592546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Object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5282829" y="3706836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84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-0.195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Compilation Process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78A0-3AAB-5F46-9765-7E3D604DF929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73469" y="2649548"/>
            <a:ext cx="1409360" cy="1603102"/>
            <a:chOff x="2976880" y="1278485"/>
            <a:chExt cx="3190240" cy="3628795"/>
          </a:xfrm>
        </p:grpSpPr>
        <p:sp>
          <p:nvSpPr>
            <p:cNvPr id="8" name="Rectangle 7"/>
            <p:cNvSpPr/>
            <p:nvPr/>
          </p:nvSpPr>
          <p:spPr>
            <a:xfrm>
              <a:off x="2976880" y="1278485"/>
              <a:ext cx="3190240" cy="3628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55474" y="1399484"/>
              <a:ext cx="2070281" cy="418011"/>
              <a:chOff x="3677920" y="1413454"/>
              <a:chExt cx="2070281" cy="418011"/>
            </a:xfrm>
          </p:grpSpPr>
          <p:pic>
            <p:nvPicPr>
              <p:cNvPr id="35" name="Picture 34" descr="cpu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80" y="1451204"/>
                <a:ext cx="363220" cy="36322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130040" y="1413454"/>
                <a:ext cx="1618161" cy="41801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Processor/CPU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77920" y="1430884"/>
                <a:ext cx="2033052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84365" y="2237512"/>
              <a:ext cx="2775269" cy="454888"/>
              <a:chOff x="3149073" y="2237512"/>
              <a:chExt cx="2775269" cy="454888"/>
            </a:xfrm>
          </p:grpSpPr>
          <p:pic>
            <p:nvPicPr>
              <p:cNvPr id="32" name="Picture 31" descr="mem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0194" y="2245360"/>
                <a:ext cx="447040" cy="44704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804395" y="2237512"/>
                <a:ext cx="2024335" cy="41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Main Memory (RAM)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49073" y="2247256"/>
                <a:ext cx="2775269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84364" y="2814321"/>
              <a:ext cx="2779825" cy="1727200"/>
              <a:chOff x="3184364" y="2814321"/>
              <a:chExt cx="2779825" cy="172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84365" y="2814321"/>
                <a:ext cx="2775270" cy="172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184365" y="30302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184364" y="32461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84365" y="34620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88919" y="36779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84364" y="38938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84365" y="41097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88919" y="43256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188918" y="4129891"/>
                <a:ext cx="277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/>
                  </a:rPr>
                  <a:t>…</a:t>
                </a:r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5320" y="1814424"/>
              <a:ext cx="213360" cy="426719"/>
              <a:chOff x="4496492" y="4907280"/>
              <a:chExt cx="213360" cy="42671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449649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70985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255485" y="2870200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57790" y="3087189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85" y="3304178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7790" y="3521167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57790" y="3738156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7790" y="3955145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7790" y="4172134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5485" y="4389121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2563752" y="3709553"/>
            <a:ext cx="130971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282829" y="3328038"/>
            <a:ext cx="2537767" cy="763030"/>
            <a:chOff x="5282829" y="3328038"/>
            <a:chExt cx="2537767" cy="763030"/>
          </a:xfrm>
        </p:grpSpPr>
        <p:sp>
          <p:nvSpPr>
            <p:cNvPr id="42" name="Rectangle 41"/>
            <p:cNvSpPr/>
            <p:nvPr/>
          </p:nvSpPr>
          <p:spPr>
            <a:xfrm>
              <a:off x="6592546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</a:rPr>
                <a:t>Executable</a:t>
              </a:r>
              <a:endParaRPr lang="en-US" sz="1600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5282829" y="3706836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967142" y="3342564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Compiler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35702" y="212463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Object Code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35702" y="456303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Object Code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50" name="Straight Arrow Connector 49"/>
          <p:cNvCxnSpPr>
            <a:endCxn id="48" idx="3"/>
          </p:cNvCxnSpPr>
          <p:nvPr/>
        </p:nvCxnSpPr>
        <p:spPr>
          <a:xfrm flipH="1" flipV="1">
            <a:off x="2563752" y="2506153"/>
            <a:ext cx="1309717" cy="120068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3"/>
          </p:cNvCxnSpPr>
          <p:nvPr/>
        </p:nvCxnSpPr>
        <p:spPr>
          <a:xfrm flipH="1">
            <a:off x="2563752" y="3706836"/>
            <a:ext cx="1309717" cy="1237717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967142" y="467931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Linker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335702" y="3328038"/>
            <a:ext cx="2537767" cy="763030"/>
            <a:chOff x="1335702" y="3328038"/>
            <a:chExt cx="2537767" cy="763030"/>
          </a:xfrm>
        </p:grpSpPr>
        <p:sp>
          <p:nvSpPr>
            <p:cNvPr id="56" name="Rectangle 55"/>
            <p:cNvSpPr/>
            <p:nvPr/>
          </p:nvSpPr>
          <p:spPr>
            <a:xfrm>
              <a:off x="1335702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C++ Source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2563752" y="3709553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6592546" y="332803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Object Code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282829" y="3709553"/>
            <a:ext cx="130971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2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-0.19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15486 -0.20486 C -0.1875 -0.25162 -0.23611 -0.27893 -0.28594 -0.27893 C -0.3441 -0.27893 -0.38958 -0.25162 -0.42239 -0.20486 L -0.57569 -7.40741E-7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5" y="-139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4" grpId="0" animBg="1"/>
      <p:bldP spid="54" grpId="1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Compilation Process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DBCB-FC80-3E45-A929-A612BFC3DAAF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73469" y="2649548"/>
            <a:ext cx="1409360" cy="1603102"/>
            <a:chOff x="2976880" y="1278485"/>
            <a:chExt cx="3190240" cy="3628795"/>
          </a:xfrm>
        </p:grpSpPr>
        <p:sp>
          <p:nvSpPr>
            <p:cNvPr id="8" name="Rectangle 7"/>
            <p:cNvSpPr/>
            <p:nvPr/>
          </p:nvSpPr>
          <p:spPr>
            <a:xfrm>
              <a:off x="2976880" y="1278485"/>
              <a:ext cx="3190240" cy="3628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55474" y="1399484"/>
              <a:ext cx="2070281" cy="418011"/>
              <a:chOff x="3677920" y="1413454"/>
              <a:chExt cx="2070281" cy="418011"/>
            </a:xfrm>
          </p:grpSpPr>
          <p:pic>
            <p:nvPicPr>
              <p:cNvPr id="35" name="Picture 34" descr="cpu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80" y="1451204"/>
                <a:ext cx="363220" cy="36322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130040" y="1413454"/>
                <a:ext cx="1618161" cy="41801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Processor/CPU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77920" y="1430884"/>
                <a:ext cx="2033052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84365" y="2237512"/>
              <a:ext cx="2775269" cy="454888"/>
              <a:chOff x="3149073" y="2237512"/>
              <a:chExt cx="2775269" cy="454888"/>
            </a:xfrm>
          </p:grpSpPr>
          <p:pic>
            <p:nvPicPr>
              <p:cNvPr id="32" name="Picture 31" descr="mem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0194" y="2245360"/>
                <a:ext cx="447040" cy="44704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804395" y="2237512"/>
                <a:ext cx="2024335" cy="41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Main Memory (RAM)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49073" y="2247256"/>
                <a:ext cx="2775269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84364" y="2814321"/>
              <a:ext cx="2779825" cy="1727200"/>
              <a:chOff x="3184364" y="2814321"/>
              <a:chExt cx="2779825" cy="172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84365" y="2814321"/>
                <a:ext cx="2775270" cy="172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184365" y="30302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184364" y="32461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84365" y="34620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88919" y="36779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84364" y="38938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84365" y="41097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88919" y="43256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188918" y="4129891"/>
                <a:ext cx="277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/>
                  </a:rPr>
                  <a:t>…</a:t>
                </a:r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5320" y="1814424"/>
              <a:ext cx="213360" cy="426719"/>
              <a:chOff x="4496492" y="4907280"/>
              <a:chExt cx="213360" cy="42671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449649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70985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255485" y="2870200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57790" y="3087189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85" y="3304178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7790" y="3521167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57790" y="3738156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7790" y="3955145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7790" y="4172134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5485" y="4389121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5282829" y="3706836"/>
            <a:ext cx="130971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67142" y="3342564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Linker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35702" y="2124638"/>
            <a:ext cx="2537767" cy="3201430"/>
            <a:chOff x="1335702" y="2124638"/>
            <a:chExt cx="2537767" cy="320143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563752" y="3709553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335702" y="21246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Object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35702" y="4563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Object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>
              <a:endCxn id="48" idx="3"/>
            </p:cNvCxnSpPr>
            <p:nvPr/>
          </p:nvCxnSpPr>
          <p:spPr>
            <a:xfrm flipH="1" flipV="1">
              <a:off x="2563752" y="2506153"/>
              <a:ext cx="1309717" cy="12006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9" idx="3"/>
            </p:cNvCxnSpPr>
            <p:nvPr/>
          </p:nvCxnSpPr>
          <p:spPr>
            <a:xfrm flipH="1">
              <a:off x="2563752" y="3706836"/>
              <a:ext cx="1309717" cy="12377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1335702" y="3328038"/>
              <a:ext cx="2537767" cy="763030"/>
              <a:chOff x="1335702" y="3328038"/>
              <a:chExt cx="2537767" cy="76303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35702" y="3328038"/>
                <a:ext cx="1228050" cy="7630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</a:rPr>
                  <a:t>Object Code</a:t>
                </a:r>
                <a:endParaRPr lang="en-US" dirty="0">
                  <a:solidFill>
                    <a:schemeClr val="tx1"/>
                  </a:solidFill>
                  <a:latin typeface="Arial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563752" y="3709553"/>
                <a:ext cx="13097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6589942" y="332803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</a:rPr>
              <a:t>Executable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335702" y="3328038"/>
            <a:ext cx="2537767" cy="763030"/>
            <a:chOff x="1335702" y="3328038"/>
            <a:chExt cx="2537767" cy="763030"/>
          </a:xfrm>
        </p:grpSpPr>
        <p:sp>
          <p:nvSpPr>
            <p:cNvPr id="62" name="Rectangle 61"/>
            <p:cNvSpPr/>
            <p:nvPr/>
          </p:nvSpPr>
          <p:spPr>
            <a:xfrm>
              <a:off x="1335702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Input/Data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2563752" y="3709553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282829" y="3328038"/>
            <a:ext cx="2537767" cy="763030"/>
            <a:chOff x="5282829" y="3328038"/>
            <a:chExt cx="2537767" cy="763030"/>
          </a:xfrm>
        </p:grpSpPr>
        <p:sp>
          <p:nvSpPr>
            <p:cNvPr id="65" name="Rectangle 64"/>
            <p:cNvSpPr/>
            <p:nvPr/>
          </p:nvSpPr>
          <p:spPr>
            <a:xfrm>
              <a:off x="6592546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Output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5282829" y="3706836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61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07691 -0.00463 C -0.09306 -0.00579 -0.11719 -0.00625 -0.14202 -0.00625 C -0.17084 -0.00625 -0.19341 -0.00579 -0.20955 -0.00463 L -0.28559 1.11111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8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Speed</a:t>
            </a:r>
            <a:r>
              <a:rPr lang="en-US" dirty="0" smtClean="0"/>
              <a:t>. As your programs get more complex it can take a long time to compile. If you break into multiple pieces, you only need to recompile those pieces that change.</a:t>
            </a:r>
          </a:p>
          <a:p>
            <a:endParaRPr lang="en-US" dirty="0"/>
          </a:p>
          <a:p>
            <a:r>
              <a:rPr lang="en-US" b="1" dirty="0" smtClean="0"/>
              <a:t>Organization</a:t>
            </a:r>
            <a:r>
              <a:rPr lang="en-US" dirty="0" smtClean="0"/>
              <a:t>. Easier to find/maintain code, easier to re-use across projects.</a:t>
            </a:r>
          </a:p>
          <a:p>
            <a:endParaRPr lang="en-US" dirty="0"/>
          </a:p>
          <a:p>
            <a:r>
              <a:rPr lang="en-US" b="1" dirty="0" smtClean="0"/>
              <a:t>Modularity</a:t>
            </a:r>
            <a:r>
              <a:rPr lang="en-US" dirty="0" smtClean="0"/>
              <a:t>. Separate the </a:t>
            </a:r>
            <a:r>
              <a:rPr lang="en-US" i="1" dirty="0" smtClean="0"/>
              <a:t>interface</a:t>
            </a:r>
            <a:r>
              <a:rPr lang="en-US" dirty="0" smtClean="0"/>
              <a:t> (what a class does) from the </a:t>
            </a:r>
            <a:r>
              <a:rPr lang="en-US" i="1" dirty="0" smtClean="0"/>
              <a:t>implementation</a:t>
            </a:r>
            <a:r>
              <a:rPr lang="en-US" dirty="0" smtClean="0"/>
              <a:t> (how it does it).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A8BE-6599-7D4D-A52E-0EC6AD357CB5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Separate Compilation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20706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MyClass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MyClass</a:t>
            </a:r>
            <a:r>
              <a:rPr lang="en-US" b="1" dirty="0">
                <a:latin typeface="Consolas"/>
                <a:cs typeface="Consolas"/>
              </a:rPr>
              <a:t>::foo()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// do stuff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207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300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err="1">
                <a:latin typeface="Consolas"/>
                <a:cs typeface="Consolas"/>
              </a:rPr>
              <a:t>MyClass</a:t>
            </a:r>
            <a:r>
              <a:rPr lang="en-US" sz="1300" b="1" dirty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300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}</a:t>
            </a:r>
            <a:endParaRPr lang="en-US" sz="1300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u="sng" dirty="0" err="1"/>
              <a:t>m</a:t>
            </a:r>
            <a:r>
              <a:rPr lang="en-US" b="0" u="sng" dirty="0" err="1" smtClean="0"/>
              <a:t>yclass.cpp</a:t>
            </a:r>
            <a:endParaRPr lang="en-US" b="0" u="sn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u="sng" dirty="0" err="1"/>
              <a:t>m</a:t>
            </a:r>
            <a:r>
              <a:rPr lang="en-US" b="0" u="sng" dirty="0" err="1" smtClean="0"/>
              <a:t>ain.cpp</a:t>
            </a:r>
            <a:endParaRPr lang="en-US" b="0" u="sng" dirty="0"/>
          </a:p>
        </p:txBody>
      </p:sp>
      <p:sp>
        <p:nvSpPr>
          <p:cNvPr id="13" name="Rounded Rectangle 12"/>
          <p:cNvSpPr/>
          <p:nvPr/>
        </p:nvSpPr>
        <p:spPr>
          <a:xfrm>
            <a:off x="574759" y="4301605"/>
            <a:ext cx="8112041" cy="18355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Consolas"/>
                <a:cs typeface="Consolas"/>
              </a:rPr>
              <a:t>&gt; g++ -c -o </a:t>
            </a:r>
            <a:r>
              <a:rPr lang="en-US" b="1" dirty="0" err="1" smtClean="0">
                <a:latin typeface="Consolas"/>
                <a:cs typeface="Consolas"/>
              </a:rPr>
              <a:t>myclass.o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myclass.cpp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&gt; g++ -c -o </a:t>
            </a:r>
            <a:r>
              <a:rPr lang="en-US" b="1" dirty="0" err="1" smtClean="0">
                <a:latin typeface="Consolas"/>
                <a:cs typeface="Consolas"/>
              </a:rPr>
              <a:t>main.o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main.cpp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>
                <a:latin typeface="Consolas"/>
                <a:cs typeface="Consolas"/>
              </a:rPr>
              <a:t>main.cpp:3:2: error: unknown type name '</a:t>
            </a:r>
            <a:r>
              <a:rPr lang="en-US" b="1" dirty="0" err="1">
                <a:latin typeface="Consolas"/>
                <a:cs typeface="Consolas"/>
              </a:rPr>
              <a:t>MyClass</a:t>
            </a:r>
            <a:r>
              <a:rPr lang="en-US" b="1" dirty="0">
                <a:latin typeface="Consolas"/>
                <a:cs typeface="Consolas"/>
              </a:rPr>
              <a:t>'</a:t>
            </a:r>
          </a:p>
          <a:p>
            <a:r>
              <a:rPr lang="en-US" b="1" dirty="0">
                <a:latin typeface="Consolas"/>
                <a:cs typeface="Consolas"/>
              </a:rPr>
              <a:t>        </a:t>
            </a:r>
            <a:r>
              <a:rPr lang="en-US" b="1" dirty="0" err="1">
                <a:latin typeface="Consolas"/>
                <a:cs typeface="Consolas"/>
              </a:rPr>
              <a:t>MyClass</a:t>
            </a:r>
            <a:r>
              <a:rPr lang="en-US" b="1" dirty="0">
                <a:latin typeface="Consolas"/>
                <a:cs typeface="Consolas"/>
              </a:rPr>
              <a:t> a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endParaRPr lang="en-U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073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 Header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files allow you to separate declaration from definition</a:t>
            </a:r>
          </a:p>
          <a:p>
            <a:endParaRPr lang="en-US" dirty="0"/>
          </a:p>
          <a:p>
            <a:r>
              <a:rPr lang="en-US" dirty="0" smtClean="0"/>
              <a:t>The result is that when compiling each object file, the compiler knows that function(s)/class(</a:t>
            </a:r>
            <a:r>
              <a:rPr lang="en-US" dirty="0" err="1" smtClean="0"/>
              <a:t>es</a:t>
            </a:r>
            <a:r>
              <a:rPr lang="en-US" dirty="0" smtClean="0"/>
              <a:t>) exist, and linking brings together the implementation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C668-5B22-364E-AED6-11CF398D3A19}" type="datetime3">
              <a:rPr lang="en-US" smtClean="0"/>
              <a:t>9 February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2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2370244" cy="2042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err="1">
                <a:latin typeface="Consolas"/>
                <a:cs typeface="Consolas"/>
              </a:rPr>
              <a:t>MyClass</a:t>
            </a: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sz="1300" b="1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1300" b="1" dirty="0">
                <a:latin typeface="Consolas"/>
                <a:cs typeface="Consolas"/>
              </a:rPr>
              <a:t> foo();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3384524" y="2045574"/>
            <a:ext cx="2372599" cy="2042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30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myclass.h</a:t>
            </a: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 err="1">
                <a:latin typeface="Consolas"/>
                <a:cs typeface="Consolas"/>
              </a:rPr>
              <a:t>MyClass</a:t>
            </a:r>
            <a:r>
              <a:rPr lang="en-US" sz="1300" b="1" dirty="0">
                <a:latin typeface="Consolas"/>
                <a:cs typeface="Consolas"/>
              </a:rPr>
              <a:t>::foo()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>
                <a:solidFill>
                  <a:srgbClr val="008000"/>
                </a:solidFill>
                <a:latin typeface="Consolas"/>
                <a:cs typeface="Consolas"/>
              </a:rPr>
              <a:t>// do stuff</a:t>
            </a:r>
          </a:p>
          <a:p>
            <a:pPr marL="0" indent="0">
              <a:buNone/>
            </a:pPr>
            <a:r>
              <a:rPr lang="en-US" sz="1300" b="1" dirty="0" smtClean="0">
                <a:latin typeface="Consolas"/>
                <a:cs typeface="Consolas"/>
              </a:rPr>
              <a:t>}</a:t>
            </a:r>
            <a:endParaRPr lang="en-US" sz="1300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A6EC-A457-B04E-9032-F89F638F6536}" type="datetime3">
              <a:rPr lang="en-US" smtClean="0"/>
              <a:t>9 February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Headers and Includes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2370244" cy="639762"/>
          </a:xfrm>
        </p:spPr>
        <p:txBody>
          <a:bodyPr/>
          <a:lstStyle/>
          <a:p>
            <a:r>
              <a:rPr lang="en-US" b="0" u="sng" dirty="0" err="1" smtClean="0"/>
              <a:t>myclass.h</a:t>
            </a:r>
            <a:endParaRPr lang="en-US" b="0" u="sn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384524" y="1279423"/>
            <a:ext cx="2372598" cy="639762"/>
          </a:xfrm>
        </p:spPr>
        <p:txBody>
          <a:bodyPr/>
          <a:lstStyle/>
          <a:p>
            <a:r>
              <a:rPr lang="en-US" b="0" u="sng" dirty="0" err="1" smtClean="0"/>
              <a:t>myclass.cpp</a:t>
            </a:r>
            <a:endParaRPr lang="en-US" b="0" u="sng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314201" y="2045574"/>
            <a:ext cx="2372599" cy="204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300" b="1" dirty="0">
                <a:latin typeface="Consolas"/>
                <a:cs typeface="Consolas"/>
              </a:rPr>
              <a:t> </a:t>
            </a: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  <a:r>
              <a:rPr lang="en-US" sz="1300" b="1" dirty="0" err="1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myclass.h</a:t>
            </a: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13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300" b="1" dirty="0">
                <a:latin typeface="Consolas"/>
                <a:cs typeface="Consolas"/>
              </a:rPr>
              <a:t> main()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 err="1">
                <a:latin typeface="Consolas"/>
                <a:cs typeface="Consolas"/>
              </a:rPr>
              <a:t>MyClass</a:t>
            </a:r>
            <a:r>
              <a:rPr lang="en-US" sz="1300" b="1" dirty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	</a:t>
            </a:r>
            <a:r>
              <a:rPr lang="en-US" sz="13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300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13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6314202" y="1279423"/>
            <a:ext cx="237259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err="1" smtClean="0"/>
              <a:t>main.cpp</a:t>
            </a:r>
            <a:endParaRPr lang="en-US" b="0" u="sng" dirty="0"/>
          </a:p>
        </p:txBody>
      </p:sp>
      <p:sp>
        <p:nvSpPr>
          <p:cNvPr id="13" name="Rounded Rectangle 12"/>
          <p:cNvSpPr/>
          <p:nvPr/>
        </p:nvSpPr>
        <p:spPr>
          <a:xfrm>
            <a:off x="574759" y="4301605"/>
            <a:ext cx="8112041" cy="18355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latin typeface="Consolas"/>
                <a:cs typeface="Consolas"/>
              </a:rPr>
              <a:t>&gt; g++ -c -o </a:t>
            </a:r>
            <a:r>
              <a:rPr lang="en-US" b="1" dirty="0" err="1" smtClean="0">
                <a:latin typeface="Consolas"/>
                <a:cs typeface="Consolas"/>
              </a:rPr>
              <a:t>myclass.o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myclass.cpp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&gt; g++ -c -o </a:t>
            </a:r>
            <a:r>
              <a:rPr lang="en-US" b="1" dirty="0" err="1" smtClean="0">
                <a:latin typeface="Consolas"/>
                <a:cs typeface="Consolas"/>
              </a:rPr>
              <a:t>main.o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main.cpp</a:t>
            </a:r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&gt; g++ -o </a:t>
            </a:r>
            <a:r>
              <a:rPr lang="en-US" b="1" dirty="0" err="1" smtClean="0">
                <a:latin typeface="Consolas"/>
                <a:cs typeface="Consolas"/>
              </a:rPr>
              <a:t>prog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myclass.o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main.o</a:t>
            </a:r>
            <a:endParaRPr lang="en-US" b="1" dirty="0" smtClean="0">
              <a:latin typeface="Consolas"/>
              <a:cs typeface="Consolas"/>
            </a:endParaRPr>
          </a:p>
          <a:p>
            <a:endParaRPr lang="en-US" b="1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&gt; g++ -o </a:t>
            </a:r>
            <a:r>
              <a:rPr lang="en-US" b="1" dirty="0" err="1" smtClean="0">
                <a:latin typeface="Consolas"/>
                <a:cs typeface="Consolas"/>
              </a:rPr>
              <a:t>prog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myclass.cpp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main.cpp</a:t>
            </a:r>
            <a:endParaRPr lang="en-US" b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lecture.potx</Template>
  <TotalTime>3550</TotalTime>
  <Words>1335</Words>
  <Application>Microsoft Macintosh PowerPoint</Application>
  <PresentationFormat>On-screen Show (4:3)</PresentationFormat>
  <Paragraphs>408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lecture</vt:lpstr>
      <vt:lpstr>Headers and Includes</vt:lpstr>
      <vt:lpstr>Separate Compilation</vt:lpstr>
      <vt:lpstr>C++ Compilation Process (1)</vt:lpstr>
      <vt:lpstr>C++ Compilation Process (2)</vt:lpstr>
      <vt:lpstr>C++ Compilation Process (3)</vt:lpstr>
      <vt:lpstr>Why #include?</vt:lpstr>
      <vt:lpstr>Problem with Separate Compilation</vt:lpstr>
      <vt:lpstr>Enter Header Files</vt:lpstr>
      <vt:lpstr>Separate Compilation</vt:lpstr>
      <vt:lpstr>What is #include Doing?</vt:lpstr>
      <vt:lpstr>File Names</vt:lpstr>
      <vt:lpstr>#include "" vs. &lt;&gt;</vt:lpstr>
      <vt:lpstr>Additional Include Locations (1)</vt:lpstr>
      <vt:lpstr>Additional Include Locations (2)</vt:lpstr>
      <vt:lpstr>Include Guards</vt:lpstr>
      <vt:lpstr>Unguarded Headers</vt:lpstr>
      <vt:lpstr>Include Guard</vt:lpstr>
      <vt:lpstr>Guarded Headers</vt:lpstr>
      <vt:lpstr>Forward Declaration</vt:lpstr>
      <vt:lpstr>Guidelines</vt:lpstr>
      <vt:lpstr>Fix This Code!</vt:lpstr>
      <vt:lpstr>Answer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Derbinsky</dc:creator>
  <cp:lastModifiedBy>Nate Derbinsky</cp:lastModifiedBy>
  <cp:revision>1200</cp:revision>
  <cp:lastPrinted>2015-02-09T22:21:04Z</cp:lastPrinted>
  <dcterms:created xsi:type="dcterms:W3CDTF">2014-08-28T17:22:34Z</dcterms:created>
  <dcterms:modified xsi:type="dcterms:W3CDTF">2015-02-10T00:21:42Z</dcterms:modified>
</cp:coreProperties>
</file>