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1" r:id="rId3"/>
    <p:sldId id="262" r:id="rId4"/>
    <p:sldId id="264" r:id="rId5"/>
    <p:sldId id="257" r:id="rId6"/>
    <p:sldId id="258" r:id="rId7"/>
    <p:sldId id="266" r:id="rId8"/>
    <p:sldId id="267" r:id="rId9"/>
    <p:sldId id="269" r:id="rId10"/>
    <p:sldId id="270" r:id="rId11"/>
    <p:sldId id="25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32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30819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378675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01625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87C77-B5C6-41D6-93AA-C5FB1E1B2E9A}" type="datetimeFigureOut">
              <a:rPr lang="en-SG" smtClean="0"/>
              <a:t>22/9/2023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7FFEBE9-E8BC-4573-AE98-09D71799470B}"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89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87C77-B5C6-41D6-93AA-C5FB1E1B2E9A}" type="datetimeFigureOut">
              <a:rPr lang="en-SG" smtClean="0"/>
              <a:t>22/9/2023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05604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87C77-B5C6-41D6-93AA-C5FB1E1B2E9A}" type="datetimeFigureOut">
              <a:rPr lang="en-SG" smtClean="0"/>
              <a:t>22/9/2023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203244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87C77-B5C6-41D6-93AA-C5FB1E1B2E9A}" type="datetimeFigureOut">
              <a:rPr lang="en-SG" smtClean="0"/>
              <a:t>22/9/2023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90711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087C77-B5C6-41D6-93AA-C5FB1E1B2E9A}" type="datetimeFigureOut">
              <a:rPr lang="en-SG" smtClean="0"/>
              <a:t>22/9/2023</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15857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087C77-B5C6-41D6-93AA-C5FB1E1B2E9A}" type="datetimeFigureOut">
              <a:rPr lang="en-SG" smtClean="0"/>
              <a:t>22/9/2023</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FFEBE9-E8BC-4573-AE98-09D71799470B}" type="slidenum">
              <a:rPr lang="en-SG" smtClean="0"/>
              <a:t>‹#›</a:t>
            </a:fld>
            <a:endParaRPr lang="en-SG"/>
          </a:p>
        </p:txBody>
      </p:sp>
    </p:spTree>
    <p:extLst>
      <p:ext uri="{BB962C8B-B14F-4D97-AF65-F5344CB8AC3E}">
        <p14:creationId xmlns:p14="http://schemas.microsoft.com/office/powerpoint/2010/main" val="202480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87C77-B5C6-41D6-93AA-C5FB1E1B2E9A}" type="datetimeFigureOut">
              <a:rPr lang="en-SG" smtClean="0"/>
              <a:t>22/9/2023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7FFEBE9-E8BC-4573-AE98-09D71799470B}" type="slidenum">
              <a:rPr lang="en-SG" smtClean="0"/>
              <a:t>‹#›</a:t>
            </a:fld>
            <a:endParaRPr lang="en-SG"/>
          </a:p>
        </p:txBody>
      </p:sp>
    </p:spTree>
    <p:extLst>
      <p:ext uri="{BB962C8B-B14F-4D97-AF65-F5344CB8AC3E}">
        <p14:creationId xmlns:p14="http://schemas.microsoft.com/office/powerpoint/2010/main" val="36563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087C77-B5C6-41D6-93AA-C5FB1E1B2E9A}" type="datetimeFigureOut">
              <a:rPr lang="en-SG" smtClean="0"/>
              <a:t>22/9/2023</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FFEBE9-E8BC-4573-AE98-09D71799470B}"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25106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yanYtan/redwood-app" TargetMode="External"/><Relationship Id="rId2" Type="http://schemas.openxmlformats.org/officeDocument/2006/relationships/hyperlink" Target="https://github.com/ryanYtan/auto-provision" TargetMode="External"/><Relationship Id="rId1" Type="http://schemas.openxmlformats.org/officeDocument/2006/relationships/slideLayout" Target="../slideLayouts/slideLayout2.xml"/><Relationship Id="rId5" Type="http://schemas.openxmlformats.org/officeDocument/2006/relationships/hyperlink" Target="https://www.youtube.com/watch?v=rIHAPhSVKYU" TargetMode="External"/><Relationship Id="rId4" Type="http://schemas.openxmlformats.org/officeDocument/2006/relationships/hyperlink" Target="https://redwood-test-app.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1901-340A-B698-328A-B9C60D29251F}"/>
              </a:ext>
            </a:extLst>
          </p:cNvPr>
          <p:cNvSpPr>
            <a:spLocks noGrp="1"/>
          </p:cNvSpPr>
          <p:nvPr>
            <p:ph type="ctrTitle"/>
          </p:nvPr>
        </p:nvSpPr>
        <p:spPr/>
        <p:txBody>
          <a:bodyPr/>
          <a:lstStyle/>
          <a:p>
            <a:r>
              <a:rPr lang="en-US" dirty="0"/>
              <a:t>GIG TAP Assessment 1</a:t>
            </a:r>
            <a:endParaRPr lang="en-SG" dirty="0"/>
          </a:p>
        </p:txBody>
      </p:sp>
      <p:sp>
        <p:nvSpPr>
          <p:cNvPr id="3" name="Subtitle 2">
            <a:extLst>
              <a:ext uri="{FF2B5EF4-FFF2-40B4-BE49-F238E27FC236}">
                <a16:creationId xmlns:a16="http://schemas.microsoft.com/office/drawing/2014/main" id="{64F1CB35-6873-45B2-1100-792DE2ED005D}"/>
              </a:ext>
            </a:extLst>
          </p:cNvPr>
          <p:cNvSpPr>
            <a:spLocks noGrp="1"/>
          </p:cNvSpPr>
          <p:nvPr>
            <p:ph type="subTitle" idx="1"/>
          </p:nvPr>
        </p:nvSpPr>
        <p:spPr/>
        <p:txBody>
          <a:bodyPr/>
          <a:lstStyle/>
          <a:p>
            <a:r>
              <a:rPr lang="en-US" dirty="0"/>
              <a:t>Ryan Tan </a:t>
            </a:r>
            <a:r>
              <a:rPr lang="en-US" dirty="0" err="1"/>
              <a:t>yu</a:t>
            </a:r>
            <a:endParaRPr lang="en-US" dirty="0"/>
          </a:p>
          <a:p>
            <a:r>
              <a:rPr lang="en-US" dirty="0"/>
              <a:t>Automated deployment of Cloud infrastructure</a:t>
            </a:r>
          </a:p>
        </p:txBody>
      </p:sp>
    </p:spTree>
    <p:extLst>
      <p:ext uri="{BB962C8B-B14F-4D97-AF65-F5344CB8AC3E}">
        <p14:creationId xmlns:p14="http://schemas.microsoft.com/office/powerpoint/2010/main" val="1720620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 (Key Points 3)</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p:txBody>
          <a:bodyPr>
            <a:normAutofit/>
          </a:bodyPr>
          <a:lstStyle/>
          <a:p>
            <a:pPr marL="457200" indent="-457200">
              <a:buFont typeface="+mj-lt"/>
              <a:buAutoNum type="arabicPeriod" startAt="5"/>
            </a:pPr>
            <a:r>
              <a:rPr lang="en-SG" dirty="0"/>
              <a:t>All infrastructure is fully deployed (and modifiable) via Terraform</a:t>
            </a:r>
          </a:p>
          <a:p>
            <a:pPr marL="749808" lvl="1" indent="-457200">
              <a:buFont typeface="+mj-lt"/>
              <a:buAutoNum type="arabicPeriod"/>
            </a:pPr>
            <a:r>
              <a:rPr lang="en-SG" dirty="0"/>
              <a:t>The exception is buying the actual domain (redwood-test-</a:t>
            </a:r>
            <a:r>
              <a:rPr lang="en-SG" dirty="0" err="1"/>
              <a:t>app.link</a:t>
            </a:r>
            <a:r>
              <a:rPr lang="en-SG" dirty="0"/>
              <a:t>) from Route 53</a:t>
            </a:r>
          </a:p>
          <a:p>
            <a:pPr marL="292608" lvl="1" indent="0">
              <a:buNone/>
            </a:pPr>
            <a:endParaRPr lang="en-SG" dirty="0"/>
          </a:p>
          <a:p>
            <a:pPr marL="457200" indent="-457200">
              <a:buFont typeface="+mj-lt"/>
              <a:buAutoNum type="arabicPeriod" startAt="5"/>
            </a:pPr>
            <a:r>
              <a:rPr lang="en-SG" dirty="0"/>
              <a:t>Any containerized application running with an RDBMS should be able to use this configuration with little configuration</a:t>
            </a:r>
          </a:p>
          <a:p>
            <a:pPr marL="749808" lvl="1" indent="-457200">
              <a:buFont typeface="+mj-lt"/>
              <a:buAutoNum type="arabicPeriod"/>
            </a:pPr>
            <a:r>
              <a:rPr lang="en-SG"/>
              <a:t>I’ve </a:t>
            </a:r>
            <a:r>
              <a:rPr lang="en-SG" dirty="0"/>
              <a:t>attempted to parametrize the configuration so applications with different requirements can easily change the config</a:t>
            </a:r>
          </a:p>
        </p:txBody>
      </p:sp>
    </p:spTree>
    <p:extLst>
      <p:ext uri="{BB962C8B-B14F-4D97-AF65-F5344CB8AC3E}">
        <p14:creationId xmlns:p14="http://schemas.microsoft.com/office/powerpoint/2010/main" val="268097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CA0-3F67-5959-3A9B-DC913EC576C5}"/>
              </a:ext>
            </a:extLst>
          </p:cNvPr>
          <p:cNvSpPr>
            <a:spLocks noGrp="1"/>
          </p:cNvSpPr>
          <p:nvPr>
            <p:ph type="title"/>
          </p:nvPr>
        </p:nvSpPr>
        <p:spPr/>
        <p:txBody>
          <a:bodyPr/>
          <a:lstStyle/>
          <a:p>
            <a:r>
              <a:rPr lang="en-US" dirty="0"/>
              <a:t>Caveats</a:t>
            </a:r>
            <a:endParaRPr lang="en-SG" dirty="0"/>
          </a:p>
        </p:txBody>
      </p:sp>
      <p:sp>
        <p:nvSpPr>
          <p:cNvPr id="3" name="Content Placeholder 2">
            <a:extLst>
              <a:ext uri="{FF2B5EF4-FFF2-40B4-BE49-F238E27FC236}">
                <a16:creationId xmlns:a16="http://schemas.microsoft.com/office/drawing/2014/main" id="{A3383B83-9EEE-B8F9-7C49-6F2AEB7D88A5}"/>
              </a:ext>
            </a:extLst>
          </p:cNvPr>
          <p:cNvSpPr>
            <a:spLocks noGrp="1"/>
          </p:cNvSpPr>
          <p:nvPr>
            <p:ph idx="1"/>
          </p:nvPr>
        </p:nvSpPr>
        <p:spPr>
          <a:xfrm>
            <a:off x="1097280" y="1845733"/>
            <a:ext cx="10058400" cy="4116917"/>
          </a:xfrm>
        </p:spPr>
        <p:txBody>
          <a:bodyPr>
            <a:normAutofit/>
          </a:bodyPr>
          <a:lstStyle/>
          <a:p>
            <a:pPr marL="457200" indent="-457200">
              <a:buFont typeface="+mj-lt"/>
              <a:buAutoNum type="arabicPeriod"/>
            </a:pPr>
            <a:r>
              <a:rPr lang="en-US" dirty="0"/>
              <a:t>The proposed web app is supposed to originally run on Windows Server 2019. I developed the app on Unix, but since it’s containerized it should run fine on </a:t>
            </a:r>
            <a:r>
              <a:rPr lang="en-US" dirty="0" err="1"/>
              <a:t>WinServer</a:t>
            </a:r>
            <a:r>
              <a:rPr lang="en-US" dirty="0"/>
              <a:t> 2019</a:t>
            </a:r>
            <a:endParaRPr lang="en-US" i="1" dirty="0"/>
          </a:p>
          <a:p>
            <a:pPr marL="457200" indent="-457200">
              <a:buFont typeface="+mj-lt"/>
              <a:buAutoNum type="arabicPeriod"/>
            </a:pPr>
            <a:r>
              <a:rPr lang="en-US" dirty="0"/>
              <a:t>Different </a:t>
            </a:r>
            <a:r>
              <a:rPr lang="en-US" dirty="0" err="1"/>
              <a:t>architectured</a:t>
            </a:r>
            <a:r>
              <a:rPr lang="en-US" dirty="0"/>
              <a:t> applications will have drastically different configurations, such as provisioning an RDS vs DynamoDB instance for RDBMS vs NoSQL solutions</a:t>
            </a:r>
          </a:p>
          <a:p>
            <a:pPr marL="749808" lvl="1" indent="-457200">
              <a:buFont typeface="+mj-lt"/>
              <a:buAutoNum type="arabicPeriod"/>
            </a:pPr>
            <a:r>
              <a:rPr lang="en-US" dirty="0"/>
              <a:t>In such cases, I’ve arbitrarily selected one over the other convenient for the web app I’ve created, but compartmentalized the modules (</a:t>
            </a:r>
            <a:r>
              <a:rPr lang="en-US" dirty="0" err="1"/>
              <a:t>db</a:t>
            </a:r>
            <a:r>
              <a:rPr lang="en-US" dirty="0"/>
              <a:t>, </a:t>
            </a:r>
            <a:r>
              <a:rPr lang="en-US" dirty="0" err="1"/>
              <a:t>ecs</a:t>
            </a:r>
            <a:r>
              <a:rPr lang="en-US" dirty="0"/>
              <a:t>) such that any modifications specific to each module can be done separately</a:t>
            </a:r>
          </a:p>
          <a:p>
            <a:pPr marL="457200" indent="-457200">
              <a:buFont typeface="+mj-lt"/>
              <a:buAutoNum type="arabicPeriod"/>
            </a:pPr>
            <a:r>
              <a:rPr lang="en-US" dirty="0"/>
              <a:t>Any application must be modified to accommodate moving to the Cloud e.g., to handle querying Secrets Manager for secrets. In other words, the process cannot be fully automated and some grunt work needs to be done to the application before deployment</a:t>
            </a:r>
          </a:p>
        </p:txBody>
      </p:sp>
    </p:spTree>
    <p:extLst>
      <p:ext uri="{BB962C8B-B14F-4D97-AF65-F5344CB8AC3E}">
        <p14:creationId xmlns:p14="http://schemas.microsoft.com/office/powerpoint/2010/main" val="110438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Areas for Improvement</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p:txBody>
          <a:bodyPr/>
          <a:lstStyle/>
          <a:p>
            <a:pPr marL="457200" indent="-457200">
              <a:buFont typeface="+mj-lt"/>
              <a:buAutoNum type="arabicPeriod"/>
            </a:pPr>
            <a:r>
              <a:rPr lang="en-US" dirty="0"/>
              <a:t>Possible conditional deployment (or just a different template) for application architectural differences such as RDBMS vs NoSQL</a:t>
            </a:r>
          </a:p>
          <a:p>
            <a:pPr marL="457200" indent="-457200">
              <a:buFont typeface="+mj-lt"/>
              <a:buAutoNum type="arabicPeriod"/>
            </a:pPr>
            <a:r>
              <a:rPr lang="en-US" dirty="0"/>
              <a:t>Deployment to different service for non-containerized applications</a:t>
            </a:r>
          </a:p>
          <a:p>
            <a:pPr marL="457200" indent="-457200">
              <a:buFont typeface="+mj-lt"/>
              <a:buAutoNum type="arabicPeriod"/>
            </a:pPr>
            <a:r>
              <a:rPr lang="en-SG" dirty="0"/>
              <a:t>Link the web application build + docker push + terraform apply into a single pipeline, such as for CI/CD</a:t>
            </a:r>
          </a:p>
          <a:p>
            <a:pPr marL="457200" indent="-457200">
              <a:buFont typeface="+mj-lt"/>
              <a:buAutoNum type="arabicPeriod"/>
            </a:pPr>
            <a:r>
              <a:rPr lang="en-SG" dirty="0"/>
              <a:t>Use AWS ECR to leverage using AWS services (and to have a private registry) vs using Docker Hub</a:t>
            </a:r>
          </a:p>
          <a:p>
            <a:pPr marL="457200" indent="-457200">
              <a:buFont typeface="+mj-lt"/>
              <a:buAutoNum type="arabicPeriod"/>
            </a:pPr>
            <a:r>
              <a:rPr lang="en-SG" dirty="0"/>
              <a:t>Deployment to multiple environments (Prod</a:t>
            </a:r>
            <a:r>
              <a:rPr lang="en-SG"/>
              <a:t>, Staging, etc)</a:t>
            </a:r>
            <a:endParaRPr lang="en-SG" dirty="0"/>
          </a:p>
          <a:p>
            <a:pPr marL="457200" indent="-457200">
              <a:buFont typeface="+mj-lt"/>
              <a:buAutoNum type="arabicPeriod"/>
            </a:pPr>
            <a:r>
              <a:rPr lang="en-SG" dirty="0"/>
              <a:t>Tagging of Resources</a:t>
            </a:r>
          </a:p>
        </p:txBody>
      </p:sp>
    </p:spTree>
    <p:extLst>
      <p:ext uri="{BB962C8B-B14F-4D97-AF65-F5344CB8AC3E}">
        <p14:creationId xmlns:p14="http://schemas.microsoft.com/office/powerpoint/2010/main" val="57836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D7E-EABF-B205-07C4-94479AA142C1}"/>
              </a:ext>
            </a:extLst>
          </p:cNvPr>
          <p:cNvSpPr>
            <a:spLocks noGrp="1"/>
          </p:cNvSpPr>
          <p:nvPr>
            <p:ph type="title"/>
          </p:nvPr>
        </p:nvSpPr>
        <p:spPr/>
        <p:txBody>
          <a:bodyPr/>
          <a:lstStyle/>
          <a:p>
            <a:r>
              <a:rPr lang="en-US" dirty="0"/>
              <a:t>Links</a:t>
            </a:r>
            <a:endParaRPr lang="en-SG" dirty="0"/>
          </a:p>
        </p:txBody>
      </p:sp>
      <p:sp>
        <p:nvSpPr>
          <p:cNvPr id="3" name="Content Placeholder 2">
            <a:extLst>
              <a:ext uri="{FF2B5EF4-FFF2-40B4-BE49-F238E27FC236}">
                <a16:creationId xmlns:a16="http://schemas.microsoft.com/office/drawing/2014/main" id="{38A210E6-70DB-42CE-A66E-5A738347F6B6}"/>
              </a:ext>
            </a:extLst>
          </p:cNvPr>
          <p:cNvSpPr>
            <a:spLocks noGrp="1"/>
          </p:cNvSpPr>
          <p:nvPr>
            <p:ph idx="1"/>
          </p:nvPr>
        </p:nvSpPr>
        <p:spPr/>
        <p:txBody>
          <a:bodyPr/>
          <a:lstStyle/>
          <a:p>
            <a:r>
              <a:rPr lang="en-US" dirty="0"/>
              <a:t>Automated Cloud Infrastructure – </a:t>
            </a:r>
            <a:r>
              <a:rPr lang="en-US" dirty="0">
                <a:hlinkClick r:id="rId2"/>
              </a:rPr>
              <a:t>https://github.com/ryanYtan/auto-provision</a:t>
            </a:r>
            <a:endParaRPr lang="en-US" dirty="0"/>
          </a:p>
          <a:p>
            <a:r>
              <a:rPr lang="en-US" dirty="0"/>
              <a:t>Web Application Repo – </a:t>
            </a:r>
            <a:r>
              <a:rPr lang="en-US" dirty="0">
                <a:hlinkClick r:id="rId3"/>
              </a:rPr>
              <a:t>https://github.com/ryanYtan/redwood-app</a:t>
            </a:r>
            <a:endParaRPr lang="en-US" dirty="0"/>
          </a:p>
          <a:p>
            <a:r>
              <a:rPr lang="en-US" dirty="0"/>
              <a:t>Web Application – </a:t>
            </a:r>
            <a:r>
              <a:rPr lang="en-US" dirty="0">
                <a:hlinkClick r:id="rId4"/>
              </a:rPr>
              <a:t>https://redwood-test-app.link/</a:t>
            </a:r>
            <a:endParaRPr lang="en-US" dirty="0"/>
          </a:p>
          <a:p>
            <a:r>
              <a:rPr lang="en-US" dirty="0"/>
              <a:t>Deployment Video – </a:t>
            </a:r>
            <a:r>
              <a:rPr lang="en-US" dirty="0">
                <a:hlinkClick r:id="rId5"/>
              </a:rPr>
              <a:t>https://www.youtube.com/watch?v=rIHAPhSVKYU</a:t>
            </a:r>
            <a:endParaRPr lang="en-US" dirty="0"/>
          </a:p>
          <a:p>
            <a:pPr lvl="1"/>
            <a:r>
              <a:rPr lang="en-US" dirty="0"/>
              <a:t>Recommended to watch at 1.5x or 2.0x speed</a:t>
            </a:r>
          </a:p>
          <a:p>
            <a:endParaRPr lang="en-US" dirty="0"/>
          </a:p>
          <a:p>
            <a:r>
              <a:rPr lang="en-US" b="1" dirty="0"/>
              <a:t>Please let me know when I can decommission the infrastructure, due to the AWS bills.</a:t>
            </a:r>
            <a:endParaRPr lang="en-SG" dirty="0"/>
          </a:p>
        </p:txBody>
      </p:sp>
    </p:spTree>
    <p:extLst>
      <p:ext uri="{BB962C8B-B14F-4D97-AF65-F5344CB8AC3E}">
        <p14:creationId xmlns:p14="http://schemas.microsoft.com/office/powerpoint/2010/main" val="378729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CA0-3F67-5959-3A9B-DC913EC576C5}"/>
              </a:ext>
            </a:extLst>
          </p:cNvPr>
          <p:cNvSpPr>
            <a:spLocks noGrp="1"/>
          </p:cNvSpPr>
          <p:nvPr>
            <p:ph type="title"/>
          </p:nvPr>
        </p:nvSpPr>
        <p:spPr/>
        <p:txBody>
          <a:bodyPr/>
          <a:lstStyle/>
          <a:p>
            <a:r>
              <a:rPr lang="en-US" dirty="0"/>
              <a:t>Interpretations of Requirements (1)</a:t>
            </a:r>
            <a:endParaRPr lang="en-SG" dirty="0"/>
          </a:p>
        </p:txBody>
      </p:sp>
      <p:sp>
        <p:nvSpPr>
          <p:cNvPr id="3" name="Content Placeholder 2">
            <a:extLst>
              <a:ext uri="{FF2B5EF4-FFF2-40B4-BE49-F238E27FC236}">
                <a16:creationId xmlns:a16="http://schemas.microsoft.com/office/drawing/2014/main" id="{A3383B83-9EEE-B8F9-7C49-6F2AEB7D88A5}"/>
              </a:ext>
            </a:extLst>
          </p:cNvPr>
          <p:cNvSpPr>
            <a:spLocks noGrp="1"/>
          </p:cNvSpPr>
          <p:nvPr>
            <p:ph idx="1"/>
          </p:nvPr>
        </p:nvSpPr>
        <p:spPr/>
        <p:txBody>
          <a:bodyPr>
            <a:normAutofit/>
          </a:bodyPr>
          <a:lstStyle/>
          <a:p>
            <a:r>
              <a:rPr lang="en-US" i="1" dirty="0"/>
              <a:t>(1) The infrastructure must be provisioned on AWS automatically without manual intervention</a:t>
            </a:r>
          </a:p>
          <a:p>
            <a:pPr marL="630936" lvl="1" indent="-457200"/>
            <a:r>
              <a:rPr lang="en-US" dirty="0"/>
              <a:t>I have understood “without manual intervention” to mean “I don’t have to go into the AWS console to manually change settings”, everything should be done via automated or near-automated deployment from e.g. the terminal. This requirement is fulfilled via Terraform.</a:t>
            </a:r>
          </a:p>
          <a:p>
            <a:pPr marL="459486" lvl="1" indent="-285750"/>
            <a:endParaRPr lang="en-US" dirty="0"/>
          </a:p>
          <a:p>
            <a:r>
              <a:rPr lang="en-US" i="1" dirty="0"/>
              <a:t>(2) The web application service should still be up when an AWS availability zone fails</a:t>
            </a:r>
          </a:p>
          <a:p>
            <a:pPr marL="630936" lvl="1" indent="-457200"/>
            <a:r>
              <a:rPr lang="en-US" dirty="0"/>
              <a:t>The web application is to be deployed across multiple AZs.</a:t>
            </a:r>
          </a:p>
          <a:p>
            <a:pPr marL="459486" lvl="1" indent="-285750"/>
            <a:endParaRPr lang="en-US" dirty="0"/>
          </a:p>
          <a:p>
            <a:r>
              <a:rPr lang="en-US" i="1" dirty="0"/>
              <a:t>(3) The web traffic should be load balanced across multiple availability zones</a:t>
            </a:r>
          </a:p>
          <a:p>
            <a:pPr marL="630936" lvl="1" indent="-457200"/>
            <a:r>
              <a:rPr lang="en-US" dirty="0"/>
              <a:t>There should be a load balancer between the application and the internet that redirects traffic to the application running on multiple AZs</a:t>
            </a:r>
          </a:p>
        </p:txBody>
      </p:sp>
    </p:spTree>
    <p:extLst>
      <p:ext uri="{BB962C8B-B14F-4D97-AF65-F5344CB8AC3E}">
        <p14:creationId xmlns:p14="http://schemas.microsoft.com/office/powerpoint/2010/main" val="426055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8CA0-3F67-5959-3A9B-DC913EC576C5}"/>
              </a:ext>
            </a:extLst>
          </p:cNvPr>
          <p:cNvSpPr>
            <a:spLocks noGrp="1"/>
          </p:cNvSpPr>
          <p:nvPr>
            <p:ph type="title"/>
          </p:nvPr>
        </p:nvSpPr>
        <p:spPr/>
        <p:txBody>
          <a:bodyPr/>
          <a:lstStyle/>
          <a:p>
            <a:r>
              <a:rPr lang="en-US" dirty="0"/>
              <a:t>Interpretations of Requirements (2)</a:t>
            </a:r>
            <a:endParaRPr lang="en-SG" dirty="0"/>
          </a:p>
        </p:txBody>
      </p:sp>
      <p:sp>
        <p:nvSpPr>
          <p:cNvPr id="3" name="Content Placeholder 2">
            <a:extLst>
              <a:ext uri="{FF2B5EF4-FFF2-40B4-BE49-F238E27FC236}">
                <a16:creationId xmlns:a16="http://schemas.microsoft.com/office/drawing/2014/main" id="{A3383B83-9EEE-B8F9-7C49-6F2AEB7D88A5}"/>
              </a:ext>
            </a:extLst>
          </p:cNvPr>
          <p:cNvSpPr>
            <a:spLocks noGrp="1"/>
          </p:cNvSpPr>
          <p:nvPr>
            <p:ph idx="1"/>
          </p:nvPr>
        </p:nvSpPr>
        <p:spPr/>
        <p:txBody>
          <a:bodyPr>
            <a:normAutofit/>
          </a:bodyPr>
          <a:lstStyle/>
          <a:p>
            <a:r>
              <a:rPr lang="en-US" i="1" dirty="0"/>
              <a:t>(4) Any changes to the infrastructure must be performed without manual intervention</a:t>
            </a:r>
          </a:p>
          <a:p>
            <a:pPr marL="630936" lvl="1" indent="-457200"/>
            <a:r>
              <a:rPr lang="en-US" dirty="0"/>
              <a:t>Like the first requirement, any changes should not be done via AWS console, instead via modifying the </a:t>
            </a:r>
            <a:r>
              <a:rPr lang="en-US" dirty="0" err="1"/>
              <a:t>IaC</a:t>
            </a:r>
            <a:r>
              <a:rPr lang="en-US" dirty="0"/>
              <a:t> solution</a:t>
            </a:r>
          </a:p>
          <a:p>
            <a:pPr marL="459486" lvl="1" indent="-285750"/>
            <a:endParaRPr lang="en-US" dirty="0"/>
          </a:p>
          <a:p>
            <a:r>
              <a:rPr lang="en-US" i="1" dirty="0"/>
              <a:t>(5) The design should be based on best practices with security in mind</a:t>
            </a:r>
          </a:p>
          <a:p>
            <a:pPr marL="630936" lvl="1" indent="-457200"/>
            <a:r>
              <a:rPr lang="en-US" dirty="0"/>
              <a:t>This is a general requirement that I’ve hoped that I’ve achieved in my architecture</a:t>
            </a:r>
          </a:p>
          <a:p>
            <a:pPr marL="173736" lvl="1" indent="0">
              <a:buNone/>
            </a:pPr>
            <a:endParaRPr lang="en-US" dirty="0"/>
          </a:p>
          <a:p>
            <a:pPr marL="173736" lvl="1" indent="0">
              <a:buNone/>
            </a:pPr>
            <a:r>
              <a:rPr lang="en-US" dirty="0"/>
              <a:t>The overarching requirement is that this infrastructure must be portable over different applications. So, the Terraform </a:t>
            </a:r>
            <a:r>
              <a:rPr lang="en-US" dirty="0" err="1"/>
              <a:t>IaC</a:t>
            </a:r>
            <a:r>
              <a:rPr lang="en-US" dirty="0"/>
              <a:t> must be parametrized to allow customization.</a:t>
            </a:r>
            <a:endParaRPr lang="en-US" i="1" dirty="0"/>
          </a:p>
        </p:txBody>
      </p:sp>
    </p:spTree>
    <p:extLst>
      <p:ext uri="{BB962C8B-B14F-4D97-AF65-F5344CB8AC3E}">
        <p14:creationId xmlns:p14="http://schemas.microsoft.com/office/powerpoint/2010/main" val="191035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A4F7-9558-57B4-DE7F-AD02C6D68F3B}"/>
              </a:ext>
            </a:extLst>
          </p:cNvPr>
          <p:cNvSpPr>
            <a:spLocks noGrp="1"/>
          </p:cNvSpPr>
          <p:nvPr>
            <p:ph type="title"/>
          </p:nvPr>
        </p:nvSpPr>
        <p:spPr/>
        <p:txBody>
          <a:bodyPr/>
          <a:lstStyle/>
          <a:p>
            <a:r>
              <a:rPr lang="en-US" dirty="0"/>
              <a:t>Web Application “Redwood”</a:t>
            </a:r>
            <a:endParaRPr lang="en-SG" dirty="0"/>
          </a:p>
        </p:txBody>
      </p:sp>
      <p:sp>
        <p:nvSpPr>
          <p:cNvPr id="3" name="Content Placeholder 2">
            <a:extLst>
              <a:ext uri="{FF2B5EF4-FFF2-40B4-BE49-F238E27FC236}">
                <a16:creationId xmlns:a16="http://schemas.microsoft.com/office/drawing/2014/main" id="{58EACF52-B370-166F-5274-E8C4164FDF27}"/>
              </a:ext>
            </a:extLst>
          </p:cNvPr>
          <p:cNvSpPr>
            <a:spLocks noGrp="1"/>
          </p:cNvSpPr>
          <p:nvPr>
            <p:ph idx="1"/>
          </p:nvPr>
        </p:nvSpPr>
        <p:spPr>
          <a:xfrm>
            <a:off x="1097280" y="1845734"/>
            <a:ext cx="10058400" cy="3840691"/>
          </a:xfrm>
        </p:spPr>
        <p:txBody>
          <a:bodyPr/>
          <a:lstStyle/>
          <a:p>
            <a:pPr marL="457200" indent="-457200">
              <a:buFont typeface="+mj-lt"/>
              <a:buAutoNum type="arabicPeriod"/>
            </a:pPr>
            <a:r>
              <a:rPr lang="en-US" dirty="0"/>
              <a:t>The example web application (named “Redwood”) is a simple Flask app for an e-commerce website</a:t>
            </a:r>
          </a:p>
          <a:p>
            <a:pPr marL="749808" lvl="1" indent="-457200">
              <a:buFont typeface="+mj-lt"/>
              <a:buAutoNum type="arabicPeriod"/>
            </a:pPr>
            <a:r>
              <a:rPr lang="en-US" dirty="0"/>
              <a:t>The front-end is not great. Sorry about that, I’m not very good at front-end development.</a:t>
            </a:r>
          </a:p>
          <a:p>
            <a:pPr marL="457200" indent="-457200">
              <a:buFont typeface="+mj-lt"/>
              <a:buAutoNum type="arabicPeriod"/>
            </a:pPr>
            <a:r>
              <a:rPr lang="en-SG" dirty="0"/>
              <a:t>Redwood is containerized via Docker, and uploaded onto Docker Hub</a:t>
            </a:r>
          </a:p>
          <a:p>
            <a:pPr marL="457200" indent="-457200">
              <a:buFont typeface="+mj-lt"/>
              <a:buAutoNum type="arabicPeriod"/>
            </a:pPr>
            <a:r>
              <a:rPr lang="en-SG" dirty="0"/>
              <a:t>Features include</a:t>
            </a:r>
          </a:p>
          <a:p>
            <a:pPr marL="749808" lvl="1" indent="-457200">
              <a:buFont typeface="+mj-lt"/>
              <a:buAutoNum type="arabicPeriod"/>
            </a:pPr>
            <a:r>
              <a:rPr lang="en-SG" dirty="0"/>
              <a:t>User sign-in/up</a:t>
            </a:r>
          </a:p>
          <a:p>
            <a:pPr marL="749808" lvl="1" indent="-457200">
              <a:buFont typeface="+mj-lt"/>
              <a:buAutoNum type="arabicPeriod"/>
            </a:pPr>
            <a:r>
              <a:rPr lang="en-SG" dirty="0"/>
              <a:t>Session management</a:t>
            </a:r>
          </a:p>
          <a:p>
            <a:pPr marL="749808" lvl="1" indent="-457200">
              <a:buFont typeface="+mj-lt"/>
              <a:buAutoNum type="arabicPeriod"/>
            </a:pPr>
            <a:r>
              <a:rPr lang="en-SG" dirty="0"/>
              <a:t>Connection to a PostgreSQL database (either local or RDS) to store products &amp; user data</a:t>
            </a:r>
          </a:p>
          <a:p>
            <a:pPr marL="749808" lvl="1" indent="-457200">
              <a:buFont typeface="+mj-lt"/>
              <a:buAutoNum type="arabicPeriod"/>
            </a:pPr>
            <a:r>
              <a:rPr lang="en-SG" dirty="0"/>
              <a:t>Users can sell and buy products</a:t>
            </a:r>
          </a:p>
        </p:txBody>
      </p:sp>
    </p:spTree>
    <p:extLst>
      <p:ext uri="{BB962C8B-B14F-4D97-AF65-F5344CB8AC3E}">
        <p14:creationId xmlns:p14="http://schemas.microsoft.com/office/powerpoint/2010/main" val="415123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p:txBody>
          <a:bodyPr/>
          <a:lstStyle/>
          <a:p>
            <a:pPr marL="0" indent="0">
              <a:buNone/>
            </a:pPr>
            <a:r>
              <a:rPr lang="en-US" dirty="0"/>
              <a:t>The following slides shows the overall architecture of the AWS infrastructure used to migrate this application to the Cloud.</a:t>
            </a:r>
            <a:endParaRPr lang="en-SG" dirty="0"/>
          </a:p>
        </p:txBody>
      </p:sp>
    </p:spTree>
    <p:extLst>
      <p:ext uri="{BB962C8B-B14F-4D97-AF65-F5344CB8AC3E}">
        <p14:creationId xmlns:p14="http://schemas.microsoft.com/office/powerpoint/2010/main" val="245710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33749AC-853B-F9AC-BF84-57F883D9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00" y="104775"/>
            <a:ext cx="9983200" cy="6162674"/>
          </a:xfrm>
          <a:prstGeom prst="rect">
            <a:avLst/>
          </a:prstGeom>
        </p:spPr>
      </p:pic>
    </p:spTree>
    <p:extLst>
      <p:ext uri="{BB962C8B-B14F-4D97-AF65-F5344CB8AC3E}">
        <p14:creationId xmlns:p14="http://schemas.microsoft.com/office/powerpoint/2010/main" val="85665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 (Key Points 1)</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a:xfrm>
            <a:off x="1097280" y="1845734"/>
            <a:ext cx="10058400" cy="4840816"/>
          </a:xfrm>
        </p:spPr>
        <p:txBody>
          <a:bodyPr>
            <a:normAutofit/>
          </a:bodyPr>
          <a:lstStyle/>
          <a:p>
            <a:pPr marL="457200" indent="-457200">
              <a:buFont typeface="+mj-lt"/>
              <a:buAutoNum type="arabicPeriod"/>
            </a:pPr>
            <a:r>
              <a:rPr lang="en-US" dirty="0"/>
              <a:t>1 VPC in ap-southeast-1</a:t>
            </a:r>
          </a:p>
          <a:p>
            <a:pPr marL="749808" lvl="1" indent="-457200">
              <a:buFont typeface="+mj-lt"/>
              <a:buAutoNum type="arabicPeriod"/>
            </a:pPr>
            <a:r>
              <a:rPr lang="en-US" dirty="0"/>
              <a:t>3 logical subnets (public, private, database), each with 3 CIDR blocks for 3 availability zones (AZs)\</a:t>
            </a:r>
          </a:p>
          <a:p>
            <a:pPr marL="292608" lvl="1" indent="0">
              <a:buNone/>
            </a:pPr>
            <a:endParaRPr lang="en-US" dirty="0"/>
          </a:p>
          <a:p>
            <a:pPr marL="457200" indent="-457200">
              <a:buFont typeface="+mj-lt"/>
              <a:buAutoNum type="arabicPeriod"/>
            </a:pPr>
            <a:r>
              <a:rPr lang="en-US" dirty="0"/>
              <a:t>Traffic incoming from the client is routed through Route 53 and passes through an Application Load Balancer (ALB)</a:t>
            </a:r>
          </a:p>
          <a:p>
            <a:pPr marL="749808" lvl="1" indent="-457200">
              <a:buFont typeface="+mj-lt"/>
              <a:buAutoNum type="arabicPeriod"/>
            </a:pPr>
            <a:r>
              <a:rPr lang="en-US" dirty="0"/>
              <a:t>The ALB is deployed in a public subnet across the 3 AZs. It is the only resource to be deployed in the public subnet</a:t>
            </a:r>
          </a:p>
          <a:p>
            <a:pPr marL="749808" lvl="1" indent="-457200">
              <a:buFont typeface="+mj-lt"/>
              <a:buAutoNum type="arabicPeriod"/>
            </a:pPr>
            <a:r>
              <a:rPr lang="en-SG" dirty="0"/>
              <a:t>ALB allows all traffic from the internet, and routes them to the ECS task listening on port 8080</a:t>
            </a:r>
          </a:p>
          <a:p>
            <a:pPr marL="749808" lvl="1" indent="-457200">
              <a:buFont typeface="+mj-lt"/>
              <a:buAutoNum type="arabicPeriod"/>
            </a:pPr>
            <a:r>
              <a:rPr lang="en-SG" dirty="0"/>
              <a:t>ALB also has the typical redirect from HTTP:80 to HTTPS:443</a:t>
            </a:r>
          </a:p>
        </p:txBody>
      </p:sp>
    </p:spTree>
    <p:extLst>
      <p:ext uri="{BB962C8B-B14F-4D97-AF65-F5344CB8AC3E}">
        <p14:creationId xmlns:p14="http://schemas.microsoft.com/office/powerpoint/2010/main" val="260343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49C-5025-96EA-8B62-F70E16864899}"/>
              </a:ext>
            </a:extLst>
          </p:cNvPr>
          <p:cNvSpPr>
            <a:spLocks noGrp="1"/>
          </p:cNvSpPr>
          <p:nvPr>
            <p:ph type="title"/>
          </p:nvPr>
        </p:nvSpPr>
        <p:spPr/>
        <p:txBody>
          <a:bodyPr/>
          <a:lstStyle/>
          <a:p>
            <a:r>
              <a:rPr lang="en-US" dirty="0"/>
              <a:t>AWS Architecture (Key Points 2)</a:t>
            </a:r>
            <a:endParaRPr lang="en-SG" dirty="0"/>
          </a:p>
        </p:txBody>
      </p:sp>
      <p:sp>
        <p:nvSpPr>
          <p:cNvPr id="3" name="Content Placeholder 2">
            <a:extLst>
              <a:ext uri="{FF2B5EF4-FFF2-40B4-BE49-F238E27FC236}">
                <a16:creationId xmlns:a16="http://schemas.microsoft.com/office/drawing/2014/main" id="{B6E39D70-AB4B-C305-0139-84AE935F5B13}"/>
              </a:ext>
            </a:extLst>
          </p:cNvPr>
          <p:cNvSpPr>
            <a:spLocks noGrp="1"/>
          </p:cNvSpPr>
          <p:nvPr>
            <p:ph idx="1"/>
          </p:nvPr>
        </p:nvSpPr>
        <p:spPr>
          <a:xfrm>
            <a:off x="1097280" y="1845733"/>
            <a:ext cx="10058400" cy="4613255"/>
          </a:xfrm>
        </p:spPr>
        <p:txBody>
          <a:bodyPr>
            <a:normAutofit fontScale="92500" lnSpcReduction="10000"/>
          </a:bodyPr>
          <a:lstStyle/>
          <a:p>
            <a:pPr marL="457200" indent="-457200">
              <a:buFont typeface="+mj-lt"/>
              <a:buAutoNum type="arabicPeriod" startAt="3"/>
            </a:pPr>
            <a:r>
              <a:rPr lang="en-SG" dirty="0"/>
              <a:t>The webapp is deployed on AWS ECS using FARGATE</a:t>
            </a:r>
          </a:p>
          <a:p>
            <a:pPr marL="749808" lvl="1" indent="-457200">
              <a:buFont typeface="+mj-lt"/>
              <a:buAutoNum type="arabicPeriod"/>
            </a:pPr>
            <a:r>
              <a:rPr lang="en-SG" dirty="0"/>
              <a:t>FARGATE allows for auto-scaling and configuration of virtual machine clusters without explicit management of resources</a:t>
            </a:r>
          </a:p>
          <a:p>
            <a:pPr marL="749808" lvl="1" indent="-457200">
              <a:buFont typeface="+mj-lt"/>
              <a:buAutoNum type="arabicPeriod"/>
            </a:pPr>
            <a:r>
              <a:rPr lang="en-SG" dirty="0"/>
              <a:t>By specifying the private subnets when creating the ECS Service, the service can be configured to split tasks across different AZs for high availability</a:t>
            </a:r>
          </a:p>
          <a:p>
            <a:pPr marL="749808" lvl="1" indent="-457200">
              <a:buFont typeface="+mj-lt"/>
              <a:buAutoNum type="arabicPeriod"/>
            </a:pPr>
            <a:r>
              <a:rPr lang="en-SG" dirty="0"/>
              <a:t>ECS Task only accepts connections coming in on the port it’s listening on (Redwood uses 8080)</a:t>
            </a:r>
          </a:p>
          <a:p>
            <a:pPr marL="749808" lvl="1" indent="-457200">
              <a:buFont typeface="+mj-lt"/>
              <a:buAutoNum type="arabicPeriod"/>
            </a:pPr>
            <a:r>
              <a:rPr lang="en-SG" dirty="0"/>
              <a:t>When doing a redeployment of the ECS Service when a new container image of the application is deployed, FARGATE also automatically spins up new tasks before destroying old ones</a:t>
            </a:r>
          </a:p>
          <a:p>
            <a:pPr marL="292608" lvl="1" indent="0">
              <a:buNone/>
            </a:pPr>
            <a:endParaRPr lang="en-US" dirty="0"/>
          </a:p>
          <a:p>
            <a:pPr marL="457200" indent="-457200">
              <a:buFont typeface="+mj-lt"/>
              <a:buAutoNum type="arabicPeriod" startAt="4"/>
            </a:pPr>
            <a:r>
              <a:rPr lang="en-US" dirty="0"/>
              <a:t>The PostgreSQL database hosted on AWS RDS</a:t>
            </a:r>
          </a:p>
          <a:p>
            <a:pPr marL="749808" lvl="1" indent="-457200">
              <a:buFont typeface="+mj-lt"/>
              <a:buAutoNum type="arabicPeriod"/>
            </a:pPr>
            <a:r>
              <a:rPr lang="en-SG" dirty="0"/>
              <a:t>RDS has a function to automatically manage and rotate the DB username and password in Secrets Manager. Consequently, the ECS Task running the webapp has the relevant IAM permissions to access these secrets via Terraform</a:t>
            </a:r>
          </a:p>
          <a:p>
            <a:pPr marL="749808" lvl="1" indent="-457200">
              <a:buFont typeface="+mj-lt"/>
              <a:buAutoNum type="arabicPeriod"/>
            </a:pPr>
            <a:r>
              <a:rPr lang="en-SG" dirty="0"/>
              <a:t>Other DB specific data (name of the database, exposed port &amp; database endpoint) is stored in Systems Manager Parameter Store. The relevant IAM permissions for these are also granted to the ECS task via Terraform</a:t>
            </a:r>
          </a:p>
          <a:p>
            <a:pPr marL="749808" lvl="1" indent="-457200">
              <a:buFont typeface="+mj-lt"/>
              <a:buAutoNum type="arabicPeriod"/>
            </a:pPr>
            <a:r>
              <a:rPr lang="en-SG" dirty="0"/>
              <a:t>The RDS instance is also deployed across multiple AZs for higher availability</a:t>
            </a:r>
          </a:p>
        </p:txBody>
      </p:sp>
    </p:spTree>
    <p:extLst>
      <p:ext uri="{BB962C8B-B14F-4D97-AF65-F5344CB8AC3E}">
        <p14:creationId xmlns:p14="http://schemas.microsoft.com/office/powerpoint/2010/main" val="22854016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354</TotalTime>
  <Words>1025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GIG TAP Assessment 1</vt:lpstr>
      <vt:lpstr>Links</vt:lpstr>
      <vt:lpstr>Interpretations of Requirements (1)</vt:lpstr>
      <vt:lpstr>Interpretations of Requirements (2)</vt:lpstr>
      <vt:lpstr>Web Application “Redwood”</vt:lpstr>
      <vt:lpstr>AWS Architecture</vt:lpstr>
      <vt:lpstr>PowerPoint Presentation</vt:lpstr>
      <vt:lpstr>AWS Architecture (Key Points 1)</vt:lpstr>
      <vt:lpstr>AWS Architecture (Key Points 2)</vt:lpstr>
      <vt:lpstr>AWS Architecture (Key Points 3)</vt:lpstr>
      <vt:lpstr>Caveats</vt:lpstr>
      <vt:lpstr>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Tan</dc:creator>
  <cp:lastModifiedBy>Ryan Tan</cp:lastModifiedBy>
  <cp:revision>43</cp:revision>
  <dcterms:created xsi:type="dcterms:W3CDTF">2023-09-21T06:01:39Z</dcterms:created>
  <dcterms:modified xsi:type="dcterms:W3CDTF">2023-09-22T10:08:07Z</dcterms:modified>
</cp:coreProperties>
</file>