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notesMasterIdLst>
    <p:notesMasterId r:id="rId39"/>
  </p:notesMasterIdLst>
  <p:sldIdLst>
    <p:sldId id="256" r:id="rId2"/>
    <p:sldId id="461" r:id="rId3"/>
    <p:sldId id="352" r:id="rId4"/>
    <p:sldId id="464" r:id="rId5"/>
    <p:sldId id="465" r:id="rId6"/>
    <p:sldId id="466" r:id="rId7"/>
    <p:sldId id="469" r:id="rId8"/>
    <p:sldId id="470" r:id="rId9"/>
    <p:sldId id="471" r:id="rId10"/>
    <p:sldId id="473" r:id="rId11"/>
    <p:sldId id="474" r:id="rId12"/>
    <p:sldId id="475" r:id="rId13"/>
    <p:sldId id="476" r:id="rId14"/>
    <p:sldId id="458" r:id="rId15"/>
    <p:sldId id="528" r:id="rId16"/>
    <p:sldId id="272" r:id="rId17"/>
    <p:sldId id="276" r:id="rId18"/>
    <p:sldId id="529" r:id="rId19"/>
    <p:sldId id="530" r:id="rId20"/>
    <p:sldId id="496" r:id="rId21"/>
    <p:sldId id="500" r:id="rId22"/>
    <p:sldId id="501" r:id="rId23"/>
    <p:sldId id="537" r:id="rId24"/>
    <p:sldId id="498" r:id="rId25"/>
    <p:sldId id="538" r:id="rId26"/>
    <p:sldId id="482" r:id="rId27"/>
    <p:sldId id="505" r:id="rId28"/>
    <p:sldId id="506" r:id="rId29"/>
    <p:sldId id="504" r:id="rId30"/>
    <p:sldId id="502" r:id="rId31"/>
    <p:sldId id="509" r:id="rId32"/>
    <p:sldId id="511" r:id="rId33"/>
    <p:sldId id="539" r:id="rId34"/>
    <p:sldId id="510" r:id="rId35"/>
    <p:sldId id="503" r:id="rId36"/>
    <p:sldId id="514" r:id="rId37"/>
    <p:sldId id="47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9CF"/>
    <a:srgbClr val="151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84"/>
    <p:restoredTop sz="87232"/>
  </p:normalViewPr>
  <p:slideViewPr>
    <p:cSldViewPr snapToGrid="0" snapToObjects="1" showGuides="1">
      <p:cViewPr varScale="1">
        <p:scale>
          <a:sx n="121" d="100"/>
          <a:sy n="121" d="100"/>
        </p:scale>
        <p:origin x="192" y="1464"/>
      </p:cViewPr>
      <p:guideLst>
        <p:guide orient="horz" pos="326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D94B8-B778-974A-A752-91155AE2320A}" type="datetimeFigureOut">
              <a:rPr lang="en-US" smtClean="0"/>
              <a:t>6/14/24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D59E7-0950-5742-8A2D-BD924EF23553}" type="slidenum">
              <a:rPr lang="en-US" smtClean="0"/>
              <a:t>‹#›</a:t>
            </a:fld>
            <a:endParaRPr lang="en-US"/>
          </a:p>
        </p:txBody>
      </p:sp>
    </p:spTree>
    <p:extLst>
      <p:ext uri="{BB962C8B-B14F-4D97-AF65-F5344CB8AC3E}">
        <p14:creationId xmlns:p14="http://schemas.microsoft.com/office/powerpoint/2010/main" val="2447995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2BEA6E-D6A7-E34E-B34B-69BD45DC217F}" type="slidenum">
              <a:rPr lang="en-US"/>
              <a:pPr/>
              <a:t>17</a:t>
            </a:fld>
            <a:endParaRPr lang="en-US"/>
          </a:p>
        </p:txBody>
      </p:sp>
      <p:sp>
        <p:nvSpPr>
          <p:cNvPr id="39731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7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How does this related to phylogenetic signal?</a:t>
            </a:r>
          </a:p>
          <a:p>
            <a:r>
              <a:rPr lang="en-US"/>
              <a:t>Given phylogenetic tree, can give pattern of covariance among species - but can also go in opposite direction - suppose have tree with this topology - assume some other type of evolution - stabilizing selection - d measures strength of the stabilizing force -  given data on trait values among species, can estimate d based on covariance in data - this tree is not the phylogeny, but instead depicts the pattern of covariance among trait values - lower covariance than predicted under Brownian motion - weaker phylogenetic signal</a:t>
            </a:r>
          </a:p>
        </p:txBody>
      </p:sp>
    </p:spTree>
    <p:extLst>
      <p:ext uri="{BB962C8B-B14F-4D97-AF65-F5344CB8AC3E}">
        <p14:creationId xmlns:p14="http://schemas.microsoft.com/office/powerpoint/2010/main" val="432392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a:latin typeface="Arial" charset="0"/>
              </a:rPr>
              <a:t>We then wanted to know why closely related plants tended to attract similar comm and numbers of poll, so we investigated whether various plant traits could explain the patterns.  </a:t>
            </a:r>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29</a:t>
            </a:fld>
            <a:endParaRPr lang="en-US"/>
          </a:p>
        </p:txBody>
      </p:sp>
    </p:spTree>
    <p:extLst>
      <p:ext uri="{BB962C8B-B14F-4D97-AF65-F5344CB8AC3E}">
        <p14:creationId xmlns:p14="http://schemas.microsoft.com/office/powerpoint/2010/main" val="400660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a:latin typeface="Arial" charset="0"/>
              </a:rPr>
              <a:t>We then wanted to know why closely related plants tended to attract similar </a:t>
            </a:r>
            <a:r>
              <a:rPr lang="en-US" sz="1100" dirty="0" err="1">
                <a:latin typeface="Arial" charset="0"/>
              </a:rPr>
              <a:t>comm</a:t>
            </a:r>
            <a:r>
              <a:rPr lang="en-US" sz="1100" dirty="0">
                <a:latin typeface="Arial" charset="0"/>
              </a:rPr>
              <a:t> and numbers of poll, so we investigated whether various plant traits could explain the patterns.  For example, we looked at whether the flowers were radially symmetrical, like phlox, or not, like horsemint, and whether the flowers had concealed nectar, like columbine, which has these long nectar spurs that could be difficult for short-tongued insects to access, or not, like these swamp milkweed flowers, where the nectar just pools in the 5 hoods.</a:t>
            </a:r>
          </a:p>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30</a:t>
            </a:fld>
            <a:endParaRPr lang="en-US"/>
          </a:p>
        </p:txBody>
      </p:sp>
    </p:spTree>
    <p:extLst>
      <p:ext uri="{BB962C8B-B14F-4D97-AF65-F5344CB8AC3E}">
        <p14:creationId xmlns:p14="http://schemas.microsoft.com/office/powerpoint/2010/main" val="318080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a:latin typeface="Arial" charset="0"/>
              </a:rPr>
              <a:t>We then wanted to know why closely related plants tended to attract similar </a:t>
            </a:r>
            <a:r>
              <a:rPr lang="en-US" sz="1100" dirty="0" err="1">
                <a:latin typeface="Arial" charset="0"/>
              </a:rPr>
              <a:t>comm</a:t>
            </a:r>
            <a:r>
              <a:rPr lang="en-US" sz="1100" dirty="0">
                <a:latin typeface="Arial" charset="0"/>
              </a:rPr>
              <a:t> and numbers of poll, so we investigated whether various plant traits could explain the patterns.  For example, we looked at whether the flowers were radially symmetrical, like phlox, or not, like horsemint, and whether the flowers had concealed nectar, like columbine, which has these long nectar spurs that could be difficult for short-tongued insects to access, or not, like these swamp milkweed flowers, where the nectar just pools in the 5 hoods.</a:t>
            </a:r>
          </a:p>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35</a:t>
            </a:fld>
            <a:endParaRPr lang="en-US"/>
          </a:p>
        </p:txBody>
      </p:sp>
    </p:spTree>
    <p:extLst>
      <p:ext uri="{BB962C8B-B14F-4D97-AF65-F5344CB8AC3E}">
        <p14:creationId xmlns:p14="http://schemas.microsoft.com/office/powerpoint/2010/main" val="2880090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sz="1100" dirty="0">
                <a:latin typeface="Arial" charset="0"/>
              </a:rPr>
              <a:t>We then wanted to know why closely related plants tended to attract similar </a:t>
            </a:r>
            <a:r>
              <a:rPr lang="en-US" sz="1100" dirty="0" err="1">
                <a:latin typeface="Arial" charset="0"/>
              </a:rPr>
              <a:t>comm</a:t>
            </a:r>
            <a:r>
              <a:rPr lang="en-US" sz="1100" dirty="0">
                <a:latin typeface="Arial" charset="0"/>
              </a:rPr>
              <a:t> and numbers of poll, so we investigated whether various plant traits could explain the patterns.  For example, we looked at whether the flowers were radially symmetrical, like phlox, or not, like horsemint, and whether the flowers had concealed nectar, like columbine, which has these long nectar spurs that could be difficult for short-tongued insects to access, or not, like these swamp milkweed flowers, where the nectar just pools in the 5 hoods.</a:t>
            </a:r>
          </a:p>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36</a:t>
            </a:fld>
            <a:endParaRPr lang="en-US"/>
          </a:p>
        </p:txBody>
      </p:sp>
    </p:spTree>
    <p:extLst>
      <p:ext uri="{BB962C8B-B14F-4D97-AF65-F5344CB8AC3E}">
        <p14:creationId xmlns:p14="http://schemas.microsoft.com/office/powerpoint/2010/main" val="2437050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C8099FE5-36C2-47D9-9AFE-DB26A5AA2229}" type="slidenum">
              <a:rPr lang="en-US" smtClean="0"/>
              <a:pPr>
                <a:defRPr/>
              </a:pPr>
              <a:t>7</a:t>
            </a:fld>
            <a:endParaRPr lang="en-US"/>
          </a:p>
        </p:txBody>
      </p:sp>
    </p:spTree>
    <p:extLst>
      <p:ext uri="{BB962C8B-B14F-4D97-AF65-F5344CB8AC3E}">
        <p14:creationId xmlns:p14="http://schemas.microsoft.com/office/powerpoint/2010/main" val="2187679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D59E7-0950-5742-8A2D-BD924EF23553}" type="slidenum">
              <a:rPr lang="en-US" smtClean="0"/>
              <a:t>9</a:t>
            </a:fld>
            <a:endParaRPr lang="en-US"/>
          </a:p>
        </p:txBody>
      </p:sp>
    </p:spTree>
    <p:extLst>
      <p:ext uri="{BB962C8B-B14F-4D97-AF65-F5344CB8AC3E}">
        <p14:creationId xmlns:p14="http://schemas.microsoft.com/office/powerpoint/2010/main" val="3483431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D59E7-0950-5742-8A2D-BD924EF23553}" type="slidenum">
              <a:rPr lang="en-US" smtClean="0"/>
              <a:t>10</a:t>
            </a:fld>
            <a:endParaRPr lang="en-US"/>
          </a:p>
        </p:txBody>
      </p:sp>
    </p:spTree>
    <p:extLst>
      <p:ext uri="{BB962C8B-B14F-4D97-AF65-F5344CB8AC3E}">
        <p14:creationId xmlns:p14="http://schemas.microsoft.com/office/powerpoint/2010/main" val="3719604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D59E7-0950-5742-8A2D-BD924EF23553}" type="slidenum">
              <a:rPr lang="en-US" smtClean="0"/>
              <a:t>11</a:t>
            </a:fld>
            <a:endParaRPr lang="en-US"/>
          </a:p>
        </p:txBody>
      </p:sp>
    </p:spTree>
    <p:extLst>
      <p:ext uri="{BB962C8B-B14F-4D97-AF65-F5344CB8AC3E}">
        <p14:creationId xmlns:p14="http://schemas.microsoft.com/office/powerpoint/2010/main" val="2485980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3D59E7-0950-5742-8A2D-BD924EF23553}" type="slidenum">
              <a:rPr lang="en-US" smtClean="0"/>
              <a:t>12</a:t>
            </a:fld>
            <a:endParaRPr lang="en-US"/>
          </a:p>
        </p:txBody>
      </p:sp>
    </p:spTree>
    <p:extLst>
      <p:ext uri="{BB962C8B-B14F-4D97-AF65-F5344CB8AC3E}">
        <p14:creationId xmlns:p14="http://schemas.microsoft.com/office/powerpoint/2010/main" val="2768450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96250-EDDB-4747-85B1-318DA567E12D}" type="slidenum">
              <a:rPr lang="en-US"/>
              <a:pPr/>
              <a:t>16</a:t>
            </a:fld>
            <a:endParaRPr lang="en-US" dirty="0"/>
          </a:p>
        </p:txBody>
      </p:sp>
      <p:sp>
        <p:nvSpPr>
          <p:cNvPr id="57446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5744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1683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C2EB0-2816-BE40-A69C-020242EF5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C373DC-7D1D-8F4B-9B8D-33FB058B9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7D1B87-652E-1F41-B06A-8F49CA48B265}"/>
              </a:ext>
            </a:extLst>
          </p:cNvPr>
          <p:cNvSpPr>
            <a:spLocks noGrp="1"/>
          </p:cNvSpPr>
          <p:nvPr>
            <p:ph type="dt" sz="half" idx="10"/>
          </p:nvPr>
        </p:nvSpPr>
        <p:spPr/>
        <p:txBody>
          <a:bodyPr/>
          <a:lstStyle/>
          <a:p>
            <a:fld id="{17CBCCC2-CF44-7446-879C-0DCCB74FA724}" type="datetimeFigureOut">
              <a:rPr lang="en-US" smtClean="0"/>
              <a:t>6/14/24</a:t>
            </a:fld>
            <a:endParaRPr lang="en-US"/>
          </a:p>
        </p:txBody>
      </p:sp>
      <p:sp>
        <p:nvSpPr>
          <p:cNvPr id="5" name="Footer Placeholder 4">
            <a:extLst>
              <a:ext uri="{FF2B5EF4-FFF2-40B4-BE49-F238E27FC236}">
                <a16:creationId xmlns:a16="http://schemas.microsoft.com/office/drawing/2014/main" id="{2F52490E-DFD0-AB43-BAED-CECB0DB1C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D874D-B569-4544-ADD3-501A6784F903}"/>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316702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1303-B684-014F-A446-060E002A6D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F144B2-5A29-EA4C-B79A-FF4C36D80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83D38-03C6-A64D-87BC-FF7272DE1743}"/>
              </a:ext>
            </a:extLst>
          </p:cNvPr>
          <p:cNvSpPr>
            <a:spLocks noGrp="1"/>
          </p:cNvSpPr>
          <p:nvPr>
            <p:ph type="dt" sz="half" idx="10"/>
          </p:nvPr>
        </p:nvSpPr>
        <p:spPr/>
        <p:txBody>
          <a:bodyPr/>
          <a:lstStyle/>
          <a:p>
            <a:fld id="{17CBCCC2-CF44-7446-879C-0DCCB74FA724}" type="datetimeFigureOut">
              <a:rPr lang="en-US" smtClean="0"/>
              <a:t>6/14/24</a:t>
            </a:fld>
            <a:endParaRPr lang="en-US"/>
          </a:p>
        </p:txBody>
      </p:sp>
      <p:sp>
        <p:nvSpPr>
          <p:cNvPr id="5" name="Footer Placeholder 4">
            <a:extLst>
              <a:ext uri="{FF2B5EF4-FFF2-40B4-BE49-F238E27FC236}">
                <a16:creationId xmlns:a16="http://schemas.microsoft.com/office/drawing/2014/main" id="{84E2404F-18D4-2E4A-9941-EBB30DCF6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A1A8D-29F0-614A-8B24-7C31BA9721FD}"/>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51294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D63A3F-04B3-0C4D-8D38-38DE79180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D046F9-F663-7144-8289-D9A6FDA1E9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5FF10-CA3F-D347-B7EC-F2EAA15965F5}"/>
              </a:ext>
            </a:extLst>
          </p:cNvPr>
          <p:cNvSpPr>
            <a:spLocks noGrp="1"/>
          </p:cNvSpPr>
          <p:nvPr>
            <p:ph type="dt" sz="half" idx="10"/>
          </p:nvPr>
        </p:nvSpPr>
        <p:spPr/>
        <p:txBody>
          <a:bodyPr/>
          <a:lstStyle/>
          <a:p>
            <a:fld id="{17CBCCC2-CF44-7446-879C-0DCCB74FA724}" type="datetimeFigureOut">
              <a:rPr lang="en-US" smtClean="0"/>
              <a:t>6/14/24</a:t>
            </a:fld>
            <a:endParaRPr lang="en-US"/>
          </a:p>
        </p:txBody>
      </p:sp>
      <p:sp>
        <p:nvSpPr>
          <p:cNvPr id="5" name="Footer Placeholder 4">
            <a:extLst>
              <a:ext uri="{FF2B5EF4-FFF2-40B4-BE49-F238E27FC236}">
                <a16:creationId xmlns:a16="http://schemas.microsoft.com/office/drawing/2014/main" id="{2C8ADDA0-24E1-C442-AB41-ACDD24D1B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0C281-BBDC-E34A-A39B-3EF753FA2108}"/>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130431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E4474-C46E-4242-841D-D9E6B07130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59DE21-55CA-3B4B-A046-026646284A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C8759-4176-1248-8DB9-6044E5090917}"/>
              </a:ext>
            </a:extLst>
          </p:cNvPr>
          <p:cNvSpPr>
            <a:spLocks noGrp="1"/>
          </p:cNvSpPr>
          <p:nvPr>
            <p:ph type="dt" sz="half" idx="10"/>
          </p:nvPr>
        </p:nvSpPr>
        <p:spPr/>
        <p:txBody>
          <a:bodyPr/>
          <a:lstStyle/>
          <a:p>
            <a:fld id="{17CBCCC2-CF44-7446-879C-0DCCB74FA724}" type="datetimeFigureOut">
              <a:rPr lang="en-US" smtClean="0"/>
              <a:t>6/14/24</a:t>
            </a:fld>
            <a:endParaRPr lang="en-US"/>
          </a:p>
        </p:txBody>
      </p:sp>
      <p:sp>
        <p:nvSpPr>
          <p:cNvPr id="5" name="Footer Placeholder 4">
            <a:extLst>
              <a:ext uri="{FF2B5EF4-FFF2-40B4-BE49-F238E27FC236}">
                <a16:creationId xmlns:a16="http://schemas.microsoft.com/office/drawing/2014/main" id="{0439C369-BE2A-2945-99EC-E37C3053D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FF9D5-C1AF-5447-AF31-B5B285FC6A6E}"/>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287343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6EA5-23BE-3848-888D-42F943ABB0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D2866F-E643-D240-8DE8-E296148EC1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1CFFD-F513-594C-A532-0A87C767C849}"/>
              </a:ext>
            </a:extLst>
          </p:cNvPr>
          <p:cNvSpPr>
            <a:spLocks noGrp="1"/>
          </p:cNvSpPr>
          <p:nvPr>
            <p:ph type="dt" sz="half" idx="10"/>
          </p:nvPr>
        </p:nvSpPr>
        <p:spPr/>
        <p:txBody>
          <a:bodyPr/>
          <a:lstStyle/>
          <a:p>
            <a:fld id="{17CBCCC2-CF44-7446-879C-0DCCB74FA724}" type="datetimeFigureOut">
              <a:rPr lang="en-US" smtClean="0"/>
              <a:t>6/14/24</a:t>
            </a:fld>
            <a:endParaRPr lang="en-US"/>
          </a:p>
        </p:txBody>
      </p:sp>
      <p:sp>
        <p:nvSpPr>
          <p:cNvPr id="5" name="Footer Placeholder 4">
            <a:extLst>
              <a:ext uri="{FF2B5EF4-FFF2-40B4-BE49-F238E27FC236}">
                <a16:creationId xmlns:a16="http://schemas.microsoft.com/office/drawing/2014/main" id="{6A4F16C5-EE27-8B48-986F-BC5B99ACF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94B52-CD83-B64A-B4BF-CD1C07DA16D3}"/>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48219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F9CC-A6A1-1642-AAC1-63D37BF4AC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A57E2-14E9-4642-A6CF-F0061A1F84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4A63AF-81F7-F844-BFB9-BB8A07D7BF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A64B2D-ACB8-C048-BF2E-BEC4BEC96EFD}"/>
              </a:ext>
            </a:extLst>
          </p:cNvPr>
          <p:cNvSpPr>
            <a:spLocks noGrp="1"/>
          </p:cNvSpPr>
          <p:nvPr>
            <p:ph type="dt" sz="half" idx="10"/>
          </p:nvPr>
        </p:nvSpPr>
        <p:spPr/>
        <p:txBody>
          <a:bodyPr/>
          <a:lstStyle/>
          <a:p>
            <a:fld id="{17CBCCC2-CF44-7446-879C-0DCCB74FA724}" type="datetimeFigureOut">
              <a:rPr lang="en-US" smtClean="0"/>
              <a:t>6/14/24</a:t>
            </a:fld>
            <a:endParaRPr lang="en-US"/>
          </a:p>
        </p:txBody>
      </p:sp>
      <p:sp>
        <p:nvSpPr>
          <p:cNvPr id="6" name="Footer Placeholder 5">
            <a:extLst>
              <a:ext uri="{FF2B5EF4-FFF2-40B4-BE49-F238E27FC236}">
                <a16:creationId xmlns:a16="http://schemas.microsoft.com/office/drawing/2014/main" id="{637ABE33-A17E-184D-A41B-4227C8494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FB029-8146-C747-AE29-E49A8DAFCF33}"/>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160615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BD3A-ABE5-A34C-8D02-BC882CA509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0DDC-5477-3B46-86C5-FE5E828D75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4B6555-ADBD-DB44-A3AE-D6E52F62B5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18F770-9D33-264C-B3B5-313AB55D5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1C4D61-6373-8045-BEA1-F535F30B76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059125-C6AC-8B49-9A16-FB17BE24CC9D}"/>
              </a:ext>
            </a:extLst>
          </p:cNvPr>
          <p:cNvSpPr>
            <a:spLocks noGrp="1"/>
          </p:cNvSpPr>
          <p:nvPr>
            <p:ph type="dt" sz="half" idx="10"/>
          </p:nvPr>
        </p:nvSpPr>
        <p:spPr/>
        <p:txBody>
          <a:bodyPr/>
          <a:lstStyle/>
          <a:p>
            <a:fld id="{17CBCCC2-CF44-7446-879C-0DCCB74FA724}" type="datetimeFigureOut">
              <a:rPr lang="en-US" smtClean="0"/>
              <a:t>6/14/24</a:t>
            </a:fld>
            <a:endParaRPr lang="en-US"/>
          </a:p>
        </p:txBody>
      </p:sp>
      <p:sp>
        <p:nvSpPr>
          <p:cNvPr id="8" name="Footer Placeholder 7">
            <a:extLst>
              <a:ext uri="{FF2B5EF4-FFF2-40B4-BE49-F238E27FC236}">
                <a16:creationId xmlns:a16="http://schemas.microsoft.com/office/drawing/2014/main" id="{BC126122-34C2-8F4B-A3F0-FD486A4E68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4AF2A5-9F87-4D48-AF2E-9EC68AE82C75}"/>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4250471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2243-7830-3247-8AC3-4FE7A2B065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08037B-3638-DC42-81A9-C8900B0B708C}"/>
              </a:ext>
            </a:extLst>
          </p:cNvPr>
          <p:cNvSpPr>
            <a:spLocks noGrp="1"/>
          </p:cNvSpPr>
          <p:nvPr>
            <p:ph type="dt" sz="half" idx="10"/>
          </p:nvPr>
        </p:nvSpPr>
        <p:spPr/>
        <p:txBody>
          <a:bodyPr/>
          <a:lstStyle/>
          <a:p>
            <a:fld id="{17CBCCC2-CF44-7446-879C-0DCCB74FA724}" type="datetimeFigureOut">
              <a:rPr lang="en-US" smtClean="0"/>
              <a:t>6/14/24</a:t>
            </a:fld>
            <a:endParaRPr lang="en-US"/>
          </a:p>
        </p:txBody>
      </p:sp>
      <p:sp>
        <p:nvSpPr>
          <p:cNvPr id="4" name="Footer Placeholder 3">
            <a:extLst>
              <a:ext uri="{FF2B5EF4-FFF2-40B4-BE49-F238E27FC236}">
                <a16:creationId xmlns:a16="http://schemas.microsoft.com/office/drawing/2014/main" id="{EE8969D9-21B8-4044-8770-D1ACA15FF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6CF82C-8791-EC4B-A83B-00D407749E70}"/>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1293029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B3437D-9C06-A446-92B4-8252FCEF1BD7}"/>
              </a:ext>
            </a:extLst>
          </p:cNvPr>
          <p:cNvSpPr>
            <a:spLocks noGrp="1"/>
          </p:cNvSpPr>
          <p:nvPr>
            <p:ph type="dt" sz="half" idx="10"/>
          </p:nvPr>
        </p:nvSpPr>
        <p:spPr/>
        <p:txBody>
          <a:bodyPr/>
          <a:lstStyle/>
          <a:p>
            <a:fld id="{17CBCCC2-CF44-7446-879C-0DCCB74FA724}" type="datetimeFigureOut">
              <a:rPr lang="en-US" smtClean="0"/>
              <a:t>6/14/24</a:t>
            </a:fld>
            <a:endParaRPr lang="en-US"/>
          </a:p>
        </p:txBody>
      </p:sp>
      <p:sp>
        <p:nvSpPr>
          <p:cNvPr id="3" name="Footer Placeholder 2">
            <a:extLst>
              <a:ext uri="{FF2B5EF4-FFF2-40B4-BE49-F238E27FC236}">
                <a16:creationId xmlns:a16="http://schemas.microsoft.com/office/drawing/2014/main" id="{4F862530-A539-304E-A346-16153BE6ED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5E8E5E-036F-9B41-A482-F32CBDCD5C1C}"/>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3753108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CA75-5C87-B042-952A-A3879433F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7862D2-A1F3-6947-8FE3-2703D2FDE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68CC6B-1A39-1A4F-B8A8-F8445E961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BD801-FEB1-8C47-B307-270CEC16A372}"/>
              </a:ext>
            </a:extLst>
          </p:cNvPr>
          <p:cNvSpPr>
            <a:spLocks noGrp="1"/>
          </p:cNvSpPr>
          <p:nvPr>
            <p:ph type="dt" sz="half" idx="10"/>
          </p:nvPr>
        </p:nvSpPr>
        <p:spPr/>
        <p:txBody>
          <a:bodyPr/>
          <a:lstStyle/>
          <a:p>
            <a:fld id="{17CBCCC2-CF44-7446-879C-0DCCB74FA724}" type="datetimeFigureOut">
              <a:rPr lang="en-US" smtClean="0"/>
              <a:t>6/14/24</a:t>
            </a:fld>
            <a:endParaRPr lang="en-US"/>
          </a:p>
        </p:txBody>
      </p:sp>
      <p:sp>
        <p:nvSpPr>
          <p:cNvPr id="6" name="Footer Placeholder 5">
            <a:extLst>
              <a:ext uri="{FF2B5EF4-FFF2-40B4-BE49-F238E27FC236}">
                <a16:creationId xmlns:a16="http://schemas.microsoft.com/office/drawing/2014/main" id="{2B53A44E-DDA5-784E-ABEA-8C636D0D7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11F10-DDC0-694C-9964-C702C915A794}"/>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1560883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0BCC-9865-F948-B625-07E401B1B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61D6A0-B40C-ED40-93B2-4B7A9DE6C0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1A551-F427-E341-95A3-6AD0DAACC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020E15-A49B-CC46-B20E-4DC658945528}"/>
              </a:ext>
            </a:extLst>
          </p:cNvPr>
          <p:cNvSpPr>
            <a:spLocks noGrp="1"/>
          </p:cNvSpPr>
          <p:nvPr>
            <p:ph type="dt" sz="half" idx="10"/>
          </p:nvPr>
        </p:nvSpPr>
        <p:spPr/>
        <p:txBody>
          <a:bodyPr/>
          <a:lstStyle/>
          <a:p>
            <a:fld id="{17CBCCC2-CF44-7446-879C-0DCCB74FA724}" type="datetimeFigureOut">
              <a:rPr lang="en-US" smtClean="0"/>
              <a:t>6/14/24</a:t>
            </a:fld>
            <a:endParaRPr lang="en-US"/>
          </a:p>
        </p:txBody>
      </p:sp>
      <p:sp>
        <p:nvSpPr>
          <p:cNvPr id="6" name="Footer Placeholder 5">
            <a:extLst>
              <a:ext uri="{FF2B5EF4-FFF2-40B4-BE49-F238E27FC236}">
                <a16:creationId xmlns:a16="http://schemas.microsoft.com/office/drawing/2014/main" id="{59AB481B-ECFE-F743-8648-759BB658F08C}"/>
              </a:ext>
            </a:extLst>
          </p:cNvPr>
          <p:cNvSpPr>
            <a:spLocks noGrp="1"/>
          </p:cNvSpPr>
          <p:nvPr>
            <p:ph type="ftr" sz="quarter" idx="11"/>
          </p:nvPr>
        </p:nvSpPr>
        <p:spPr/>
        <p:txBody>
          <a:bodyPr/>
          <a:lstStyle/>
          <a:p>
            <a:r>
              <a:rPr lang="en-US"/>
              <a:t>
              </a:t>
            </a:r>
            <a:endParaRPr lang="en-US" dirty="0"/>
          </a:p>
        </p:txBody>
      </p:sp>
      <p:sp>
        <p:nvSpPr>
          <p:cNvPr id="7" name="Slide Number Placeholder 6">
            <a:extLst>
              <a:ext uri="{FF2B5EF4-FFF2-40B4-BE49-F238E27FC236}">
                <a16:creationId xmlns:a16="http://schemas.microsoft.com/office/drawing/2014/main" id="{4E63971A-A4EE-754B-9674-DFB4A4A2F72C}"/>
              </a:ext>
            </a:extLst>
          </p:cNvPr>
          <p:cNvSpPr>
            <a:spLocks noGrp="1"/>
          </p:cNvSpPr>
          <p:nvPr>
            <p:ph type="sldNum" sz="quarter" idx="12"/>
          </p:nvPr>
        </p:nvSpPr>
        <p:spPr/>
        <p:txBody>
          <a:bodyPr/>
          <a:lstStyle/>
          <a:p>
            <a:fld id="{9EE1D1EA-4283-BF44-84AD-40E822E9BCCC}" type="slidenum">
              <a:rPr lang="en-US" smtClean="0"/>
              <a:t>‹#›</a:t>
            </a:fld>
            <a:endParaRPr lang="en-US"/>
          </a:p>
        </p:txBody>
      </p:sp>
    </p:spTree>
    <p:extLst>
      <p:ext uri="{BB962C8B-B14F-4D97-AF65-F5344CB8AC3E}">
        <p14:creationId xmlns:p14="http://schemas.microsoft.com/office/powerpoint/2010/main" val="295060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78B7AD-3708-CD47-A4C8-9F7EBE5A85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EDB3E9-E3AD-1B4E-AC91-B140EC3BC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75082-48DA-8341-9FCA-58936D1AB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CBCCC2-CF44-7446-879C-0DCCB74FA724}" type="datetimeFigureOut">
              <a:rPr lang="en-US" smtClean="0"/>
              <a:t>6/14/24</a:t>
            </a:fld>
            <a:endParaRPr lang="en-US"/>
          </a:p>
        </p:txBody>
      </p:sp>
      <p:sp>
        <p:nvSpPr>
          <p:cNvPr id="5" name="Footer Placeholder 4">
            <a:extLst>
              <a:ext uri="{FF2B5EF4-FFF2-40B4-BE49-F238E27FC236}">
                <a16:creationId xmlns:a16="http://schemas.microsoft.com/office/drawing/2014/main" id="{B1E291FE-AD5A-6B40-BCEC-586E005DF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F83146-C149-8E4D-B338-2898F3A06A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1D1EA-4283-BF44-84AD-40E822E9BCCC}" type="slidenum">
              <a:rPr lang="en-US" smtClean="0"/>
              <a:t>‹#›</a:t>
            </a:fld>
            <a:endParaRPr lang="en-US"/>
          </a:p>
        </p:txBody>
      </p:sp>
    </p:spTree>
    <p:extLst>
      <p:ext uri="{BB962C8B-B14F-4D97-AF65-F5344CB8AC3E}">
        <p14:creationId xmlns:p14="http://schemas.microsoft.com/office/powerpoint/2010/main" val="97945003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tiff"/><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notesSlide" Target="../notesSlides/notesSlide10.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8.emf"/><Relationship Id="rId5" Type="http://schemas.openxmlformats.org/officeDocument/2006/relationships/oleObject" Target="../embeddings/oleObject1.bin"/><Relationship Id="rId10" Type="http://schemas.openxmlformats.org/officeDocument/2006/relationships/image" Target="../media/image40.emf"/><Relationship Id="rId4" Type="http://schemas.openxmlformats.org/officeDocument/2006/relationships/image" Target="../media/image41.emf"/><Relationship Id="rId9"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11.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12.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13.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36.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14.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2.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6.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18" Type="http://schemas.openxmlformats.org/officeDocument/2006/relationships/image" Target="../media/image28.emf"/><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3.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12.png"/><Relationship Id="rId18" Type="http://schemas.openxmlformats.org/officeDocument/2006/relationships/image" Target="../media/image28.emf"/><Relationship Id="rId3" Type="http://schemas.openxmlformats.org/officeDocument/2006/relationships/image" Target="../media/image2.png"/><Relationship Id="rId7" Type="http://schemas.openxmlformats.org/officeDocument/2006/relationships/image" Target="../media/image21.jpeg"/><Relationship Id="rId12" Type="http://schemas.openxmlformats.org/officeDocument/2006/relationships/image" Target="../media/image11.png"/><Relationship Id="rId17" Type="http://schemas.openxmlformats.org/officeDocument/2006/relationships/image" Target="../media/image27.jpeg"/><Relationship Id="rId2" Type="http://schemas.openxmlformats.org/officeDocument/2006/relationships/notesSlide" Target="../notesSlides/notesSlide4.xml"/><Relationship Id="rId16"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10.png"/><Relationship Id="rId5" Type="http://schemas.openxmlformats.org/officeDocument/2006/relationships/image" Target="../media/image19.jpeg"/><Relationship Id="rId15" Type="http://schemas.openxmlformats.org/officeDocument/2006/relationships/image" Target="../media/image25.jpeg"/><Relationship Id="rId10" Type="http://schemas.openxmlformats.org/officeDocument/2006/relationships/image" Target="../media/image24.jpeg"/><Relationship Id="rId4" Type="http://schemas.openxmlformats.org/officeDocument/2006/relationships/image" Target="../media/image3.png"/><Relationship Id="rId9" Type="http://schemas.openxmlformats.org/officeDocument/2006/relationships/image" Target="../media/image23.jpeg"/><Relationship Id="rId1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7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9B15E2-DF5C-5248-8FD8-BA06CC35E3C2}"/>
              </a:ext>
            </a:extLst>
          </p:cNvPr>
          <p:cNvPicPr>
            <a:picLocks noChangeAspect="1"/>
          </p:cNvPicPr>
          <p:nvPr/>
        </p:nvPicPr>
        <p:blipFill>
          <a:blip r:embed="rId2">
            <a:alphaModFix amt="62000"/>
          </a:blip>
          <a:stretch>
            <a:fillRect/>
          </a:stretch>
        </p:blipFill>
        <p:spPr>
          <a:xfrm>
            <a:off x="1421402" y="-691900"/>
            <a:ext cx="9349195" cy="7917336"/>
          </a:xfrm>
          <a:prstGeom prst="rect">
            <a:avLst/>
          </a:prstGeom>
          <a:effectLst/>
        </p:spPr>
      </p:pic>
      <p:sp>
        <p:nvSpPr>
          <p:cNvPr id="2" name="Title 1">
            <a:extLst>
              <a:ext uri="{FF2B5EF4-FFF2-40B4-BE49-F238E27FC236}">
                <a16:creationId xmlns:a16="http://schemas.microsoft.com/office/drawing/2014/main" id="{AE980DB0-8F44-4549-801F-FD55D4100FE6}"/>
              </a:ext>
            </a:extLst>
          </p:cNvPr>
          <p:cNvSpPr>
            <a:spLocks noGrp="1"/>
          </p:cNvSpPr>
          <p:nvPr>
            <p:ph type="ctrTitle"/>
          </p:nvPr>
        </p:nvSpPr>
        <p:spPr>
          <a:xfrm>
            <a:off x="788504" y="552520"/>
            <a:ext cx="10614991" cy="2387600"/>
          </a:xfrm>
        </p:spPr>
        <p:txBody>
          <a:bodyPr>
            <a:normAutofit fontScale="90000"/>
          </a:bodyPr>
          <a:lstStyle/>
          <a:p>
            <a:r>
              <a:rPr lang="en-US" b="1" dirty="0"/>
              <a:t>Biodiversity data wrangling: Linking large phylogenies with species traits and ecologies</a:t>
            </a:r>
          </a:p>
        </p:txBody>
      </p:sp>
      <p:sp>
        <p:nvSpPr>
          <p:cNvPr id="3" name="Subtitle 2">
            <a:extLst>
              <a:ext uri="{FF2B5EF4-FFF2-40B4-BE49-F238E27FC236}">
                <a16:creationId xmlns:a16="http://schemas.microsoft.com/office/drawing/2014/main" id="{1AD4A37B-E955-B949-8D5B-192A3FAE6530}"/>
              </a:ext>
            </a:extLst>
          </p:cNvPr>
          <p:cNvSpPr>
            <a:spLocks noGrp="1"/>
          </p:cNvSpPr>
          <p:nvPr>
            <p:ph type="subTitle" idx="1"/>
          </p:nvPr>
        </p:nvSpPr>
        <p:spPr>
          <a:xfrm>
            <a:off x="1524000" y="3429000"/>
            <a:ext cx="9144000" cy="1655762"/>
          </a:xfrm>
        </p:spPr>
        <p:txBody>
          <a:bodyPr>
            <a:normAutofit/>
          </a:bodyPr>
          <a:lstStyle/>
          <a:p>
            <a:r>
              <a:rPr lang="en-US" sz="5400" b="1" dirty="0">
                <a:latin typeface="+mj-lt"/>
              </a:rPr>
              <a:t>Module: Phylogenetic Community Ecology</a:t>
            </a:r>
          </a:p>
        </p:txBody>
      </p:sp>
      <p:sp>
        <p:nvSpPr>
          <p:cNvPr id="4" name="Subtitle 2">
            <a:extLst>
              <a:ext uri="{FF2B5EF4-FFF2-40B4-BE49-F238E27FC236}">
                <a16:creationId xmlns:a16="http://schemas.microsoft.com/office/drawing/2014/main" id="{58A72665-3D4B-C24A-8C59-A49FA070E244}"/>
              </a:ext>
            </a:extLst>
          </p:cNvPr>
          <p:cNvSpPr txBox="1">
            <a:spLocks/>
          </p:cNvSpPr>
          <p:nvPr/>
        </p:nvSpPr>
        <p:spPr>
          <a:xfrm>
            <a:off x="1524000" y="5067970"/>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dirty="0" err="1">
                <a:latin typeface="+mj-lt"/>
              </a:rPr>
              <a:t>Daijiang</a:t>
            </a:r>
            <a:r>
              <a:rPr lang="en-US" sz="3200" dirty="0">
                <a:latin typeface="+mj-lt"/>
              </a:rPr>
              <a:t> Li</a:t>
            </a:r>
          </a:p>
          <a:p>
            <a:endParaRPr lang="en-US" sz="3200" dirty="0">
              <a:latin typeface="+mj-lt"/>
            </a:endParaRPr>
          </a:p>
          <a:p>
            <a:r>
              <a:rPr lang="en-US" sz="3200" dirty="0">
                <a:latin typeface="+mj-lt"/>
              </a:rPr>
              <a:t>Botany 2024</a:t>
            </a:r>
          </a:p>
        </p:txBody>
      </p:sp>
    </p:spTree>
    <p:extLst>
      <p:ext uri="{BB962C8B-B14F-4D97-AF65-F5344CB8AC3E}">
        <p14:creationId xmlns:p14="http://schemas.microsoft.com/office/powerpoint/2010/main" val="697130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p:nvPr/>
        </p:nvPicPr>
        <p:blipFill rotWithShape="1">
          <a:blip r:embed="rId3" cstate="screen">
            <a:extLst>
              <a:ext uri="{28A0092B-C50C-407E-A947-70E740481C1C}">
                <a14:useLocalDpi xmlns:a14="http://schemas.microsoft.com/office/drawing/2010/main"/>
              </a:ext>
            </a:extLst>
          </a:blip>
          <a:srcRect l="39482" t="2289"/>
          <a:stretch/>
        </p:blipFill>
        <p:spPr>
          <a:xfrm>
            <a:off x="3916360" y="350838"/>
            <a:ext cx="4359280" cy="6479094"/>
          </a:xfrm>
          <a:prstGeom prst="rect">
            <a:avLst/>
          </a:prstGeom>
        </p:spPr>
      </p:pic>
      <p:sp>
        <p:nvSpPr>
          <p:cNvPr id="2" name="TextBox 1"/>
          <p:cNvSpPr txBox="1"/>
          <p:nvPr/>
        </p:nvSpPr>
        <p:spPr>
          <a:xfrm>
            <a:off x="6786367" y="0"/>
            <a:ext cx="712029" cy="400110"/>
          </a:xfrm>
          <a:prstGeom prst="rect">
            <a:avLst/>
          </a:prstGeom>
          <a:noFill/>
        </p:spPr>
        <p:txBody>
          <a:bodyPr wrap="none" rtlCol="0">
            <a:spAutoFit/>
          </a:bodyPr>
          <a:lstStyle/>
          <a:p>
            <a:r>
              <a:rPr lang="en-US" sz="2000" dirty="0">
                <a:latin typeface="Arial"/>
                <a:cs typeface="Arial"/>
              </a:rPr>
              <a:t>sites</a:t>
            </a:r>
          </a:p>
        </p:txBody>
      </p:sp>
      <p:sp>
        <p:nvSpPr>
          <p:cNvPr id="4" name="TextBox 3"/>
          <p:cNvSpPr txBox="1"/>
          <p:nvPr/>
        </p:nvSpPr>
        <p:spPr>
          <a:xfrm>
            <a:off x="3269240" y="3334575"/>
            <a:ext cx="1054295" cy="400110"/>
          </a:xfrm>
          <a:prstGeom prst="rect">
            <a:avLst/>
          </a:prstGeom>
          <a:noFill/>
        </p:spPr>
        <p:txBody>
          <a:bodyPr wrap="none" rtlCol="0">
            <a:spAutoFit/>
          </a:bodyPr>
          <a:lstStyle/>
          <a:p>
            <a:r>
              <a:rPr lang="en-US" sz="2000" dirty="0">
                <a:latin typeface="Arial"/>
                <a:cs typeface="Arial"/>
              </a:rPr>
              <a:t>species</a:t>
            </a:r>
          </a:p>
        </p:txBody>
      </p:sp>
      <p:pic>
        <p:nvPicPr>
          <p:cNvPr id="5" name="Picture 4" descr="C:\Users\andy\Desktop\新建文件夹\新建文件夹\IMG_0643.JP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15366" y="84403"/>
            <a:ext cx="2858745" cy="2144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C:\Users\andy\Desktop\新建文件夹\新建文件夹\IMG_5693.JP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15365" y="2290339"/>
            <a:ext cx="2858745" cy="2144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descr="C:\Users\andy\Desktop\新建文件夹\新建文件夹\IMG_5649.JPG"/>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32519" y="4498288"/>
            <a:ext cx="2858745" cy="2144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Box 2">
            <a:extLst>
              <a:ext uri="{FF2B5EF4-FFF2-40B4-BE49-F238E27FC236}">
                <a16:creationId xmlns:a16="http://schemas.microsoft.com/office/drawing/2014/main" id="{7D584D13-20B9-EF49-903B-2B92C0EBCECE}"/>
              </a:ext>
            </a:extLst>
          </p:cNvPr>
          <p:cNvSpPr txBox="1"/>
          <p:nvPr/>
        </p:nvSpPr>
        <p:spPr>
          <a:xfrm>
            <a:off x="9217889" y="84403"/>
            <a:ext cx="2553194" cy="6709529"/>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Functional traits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Woody</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Biotic Pollination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Shade Tolerance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Plant Height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Seed Mass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Specific Leaf Area (SLA, leaf area/dry mass)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Leaf Carbon Content (LCC)</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Leaf Nitrogen Content (LNC)</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Stem Dry Mass Content (SDMC)</a:t>
            </a:r>
          </a:p>
          <a:p>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p>
          <a:p>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7798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076636-9988-0044-848D-A8A1B7F43B4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Arial" panose="020B0604020202020204" pitchFamily="34" charset="0"/>
                <a:cs typeface="Arial" panose="020B0604020202020204" pitchFamily="34" charset="0"/>
              </a:rPr>
              <a:t>Common Phylogenetic Diversity Metrics</a:t>
            </a:r>
          </a:p>
        </p:txBody>
      </p:sp>
      <p:pic>
        <p:nvPicPr>
          <p:cNvPr id="4" name="Content Placeholder 3">
            <a:extLst>
              <a:ext uri="{FF2B5EF4-FFF2-40B4-BE49-F238E27FC236}">
                <a16:creationId xmlns:a16="http://schemas.microsoft.com/office/drawing/2014/main" id="{DEDBE0BD-4E2B-4340-9C3A-C858A94BAD97}"/>
              </a:ext>
            </a:extLst>
          </p:cNvPr>
          <p:cNvPicPr>
            <a:picLocks noGrp="1" noChangeAspect="1"/>
          </p:cNvPicPr>
          <p:nvPr>
            <p:ph idx="1"/>
          </p:nvPr>
        </p:nvPicPr>
        <p:blipFill>
          <a:blip r:embed="rId3"/>
          <a:stretch>
            <a:fillRect/>
          </a:stretch>
        </p:blipFill>
        <p:spPr>
          <a:xfrm>
            <a:off x="-1" y="1514940"/>
            <a:ext cx="12171975" cy="4838359"/>
          </a:xfrm>
          <a:prstGeom prst="rect">
            <a:avLst/>
          </a:prstGeom>
        </p:spPr>
      </p:pic>
      <p:sp>
        <p:nvSpPr>
          <p:cNvPr id="5" name="TextBox 4">
            <a:extLst>
              <a:ext uri="{FF2B5EF4-FFF2-40B4-BE49-F238E27FC236}">
                <a16:creationId xmlns:a16="http://schemas.microsoft.com/office/drawing/2014/main" id="{C80FC2D5-F367-2649-867B-C024CFC57316}"/>
              </a:ext>
            </a:extLst>
          </p:cNvPr>
          <p:cNvSpPr txBox="1"/>
          <p:nvPr/>
        </p:nvSpPr>
        <p:spPr>
          <a:xfrm>
            <a:off x="0" y="177659"/>
            <a:ext cx="5580414"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Tucker et al. 2016, Biological Reviews</a:t>
            </a:r>
          </a:p>
        </p:txBody>
      </p:sp>
      <p:sp>
        <p:nvSpPr>
          <p:cNvPr id="6" name="Rounded Rectangle 5">
            <a:extLst>
              <a:ext uri="{FF2B5EF4-FFF2-40B4-BE49-F238E27FC236}">
                <a16:creationId xmlns:a16="http://schemas.microsoft.com/office/drawing/2014/main" id="{C0312F75-0D55-814B-9213-4B62615DB537}"/>
              </a:ext>
            </a:extLst>
          </p:cNvPr>
          <p:cNvSpPr/>
          <p:nvPr/>
        </p:nvSpPr>
        <p:spPr>
          <a:xfrm>
            <a:off x="237506" y="3934119"/>
            <a:ext cx="1140032" cy="827886"/>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CAFA22AF-BB5E-254B-A00D-9C3A303DDB79}"/>
              </a:ext>
            </a:extLst>
          </p:cNvPr>
          <p:cNvSpPr/>
          <p:nvPr/>
        </p:nvSpPr>
        <p:spPr>
          <a:xfrm>
            <a:off x="1496291" y="3393539"/>
            <a:ext cx="938152" cy="715323"/>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0EA688C4-5BE2-134E-B11A-C567EAB1DD81}"/>
              </a:ext>
            </a:extLst>
          </p:cNvPr>
          <p:cNvSpPr/>
          <p:nvPr/>
        </p:nvSpPr>
        <p:spPr>
          <a:xfrm>
            <a:off x="5983183" y="3393539"/>
            <a:ext cx="1284516" cy="715323"/>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C829DE7-547E-EA46-AA30-43B30FFBDF32}"/>
              </a:ext>
            </a:extLst>
          </p:cNvPr>
          <p:cNvSpPr/>
          <p:nvPr/>
        </p:nvSpPr>
        <p:spPr>
          <a:xfrm>
            <a:off x="4914405" y="5438899"/>
            <a:ext cx="1181595" cy="522239"/>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D2F44233-3D7F-FA47-AB0B-8B468081D92C}"/>
              </a:ext>
            </a:extLst>
          </p:cNvPr>
          <p:cNvSpPr/>
          <p:nvPr/>
        </p:nvSpPr>
        <p:spPr>
          <a:xfrm>
            <a:off x="3727862" y="4106058"/>
            <a:ext cx="1198415" cy="1206204"/>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46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Arrow Connector 9">
            <a:extLst>
              <a:ext uri="{FF2B5EF4-FFF2-40B4-BE49-F238E27FC236}">
                <a16:creationId xmlns:a16="http://schemas.microsoft.com/office/drawing/2014/main" id="{FA3DF01A-A0D0-6948-8165-FCE7F1DB6865}"/>
              </a:ext>
            </a:extLst>
          </p:cNvPr>
          <p:cNvCxnSpPr/>
          <p:nvPr/>
        </p:nvCxnSpPr>
        <p:spPr>
          <a:xfrm>
            <a:off x="2897579" y="4999511"/>
            <a:ext cx="57832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793A30F-B89C-CA4B-B9A2-B7016AB34123}"/>
              </a:ext>
            </a:extLst>
          </p:cNvPr>
          <p:cNvCxnSpPr>
            <a:cxnSpLocks/>
          </p:cNvCxnSpPr>
          <p:nvPr/>
        </p:nvCxnSpPr>
        <p:spPr>
          <a:xfrm flipV="1">
            <a:off x="3049979" y="1674420"/>
            <a:ext cx="0" cy="347749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9AF01EF-A9F3-E24A-9F2C-7C0340976425}"/>
              </a:ext>
            </a:extLst>
          </p:cNvPr>
          <p:cNvCxnSpPr/>
          <p:nvPr/>
        </p:nvCxnSpPr>
        <p:spPr>
          <a:xfrm>
            <a:off x="3740727" y="2434442"/>
            <a:ext cx="4203865" cy="1923802"/>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F06710D-40A6-DF48-9E3A-CBD5D3FF2F72}"/>
              </a:ext>
            </a:extLst>
          </p:cNvPr>
          <p:cNvSpPr txBox="1"/>
          <p:nvPr/>
        </p:nvSpPr>
        <p:spPr>
          <a:xfrm>
            <a:off x="4001984" y="5332021"/>
            <a:ext cx="3574473"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Environmental variable</a:t>
            </a:r>
          </a:p>
        </p:txBody>
      </p:sp>
      <p:sp>
        <p:nvSpPr>
          <p:cNvPr id="17" name="TextBox 16">
            <a:extLst>
              <a:ext uri="{FF2B5EF4-FFF2-40B4-BE49-F238E27FC236}">
                <a16:creationId xmlns:a16="http://schemas.microsoft.com/office/drawing/2014/main" id="{0D6DAEA1-9DB5-7D46-8EC5-8738748C19A4}"/>
              </a:ext>
            </a:extLst>
          </p:cNvPr>
          <p:cNvSpPr txBox="1"/>
          <p:nvPr/>
        </p:nvSpPr>
        <p:spPr>
          <a:xfrm>
            <a:off x="1662560" y="2850077"/>
            <a:ext cx="1235019"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Diversity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244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6636-9988-0044-848D-A8A1B7F43B47}"/>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Model-based methods</a:t>
            </a:r>
          </a:p>
        </p:txBody>
      </p:sp>
      <p:sp>
        <p:nvSpPr>
          <p:cNvPr id="3" name="Content Placeholder 2">
            <a:extLst>
              <a:ext uri="{FF2B5EF4-FFF2-40B4-BE49-F238E27FC236}">
                <a16:creationId xmlns:a16="http://schemas.microsoft.com/office/drawing/2014/main" id="{BFE3E7F3-0F55-764D-95DC-5BBB3D72988F}"/>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Why?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 aggregation to one value/site</a:t>
            </a:r>
          </a:p>
          <a:p>
            <a:r>
              <a:rPr lang="en-US" dirty="0">
                <a:latin typeface="Arial" panose="020B0604020202020204" pitchFamily="34" charset="0"/>
                <a:cs typeface="Arial" panose="020B0604020202020204" pitchFamily="34" charset="0"/>
              </a:rPr>
              <a:t>Integrate multiple source of information (and their interactions)</a:t>
            </a:r>
          </a:p>
          <a:p>
            <a:r>
              <a:rPr lang="en-US" dirty="0">
                <a:latin typeface="Arial" panose="020B0604020202020204" pitchFamily="34" charset="0"/>
                <a:cs typeface="Arial" panose="020B0604020202020204" pitchFamily="34" charset="0"/>
              </a:rPr>
              <a:t>Model validation/selection/prediction …</a:t>
            </a:r>
          </a:p>
          <a:p>
            <a:r>
              <a:rPr lang="en-US" dirty="0">
                <a:latin typeface="Arial" panose="020B0604020202020204" pitchFamily="34" charset="0"/>
                <a:cs typeface="Arial" panose="020B0604020202020204" pitchFamily="34" charset="0"/>
              </a:rPr>
              <a:t>Deeper understanding of community dynamics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10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4927" y="951183"/>
            <a:ext cx="6523873" cy="5139869"/>
          </a:xfrm>
          <a:prstGeom prst="rect">
            <a:avLst/>
          </a:prstGeom>
          <a:noFill/>
        </p:spPr>
        <p:txBody>
          <a:bodyPr wrap="square" rtlCol="0">
            <a:spAutoFit/>
          </a:bodyPr>
          <a:lstStyle/>
          <a:p>
            <a:pPr marL="1588" algn="ctr"/>
            <a:r>
              <a:rPr lang="en-US" sz="3600" dirty="0">
                <a:latin typeface="Arial"/>
                <a:cs typeface="Arial"/>
              </a:rPr>
              <a:t>Warning</a:t>
            </a:r>
          </a:p>
          <a:p>
            <a:pPr marL="1588" algn="ctr"/>
            <a:endParaRPr lang="en-US" sz="3200" dirty="0">
              <a:latin typeface="Arial"/>
              <a:cs typeface="Arial"/>
            </a:endParaRPr>
          </a:p>
          <a:p>
            <a:pPr marL="1588" algn="ctr"/>
            <a:endParaRPr lang="en-US" sz="3200" dirty="0">
              <a:latin typeface="Arial"/>
              <a:cs typeface="Arial"/>
            </a:endParaRPr>
          </a:p>
          <a:p>
            <a:pPr marL="1588" algn="ctr"/>
            <a:endParaRPr lang="en-US" sz="3200" dirty="0">
              <a:solidFill>
                <a:srgbClr val="FF0000"/>
              </a:solidFill>
              <a:latin typeface="Arial"/>
              <a:cs typeface="Arial"/>
            </a:endParaRPr>
          </a:p>
          <a:p>
            <a:pPr marL="1588" algn="ctr"/>
            <a:r>
              <a:rPr lang="en-US" sz="2800" dirty="0">
                <a:solidFill>
                  <a:srgbClr val="000000"/>
                </a:solidFill>
                <a:latin typeface="Arial"/>
                <a:cs typeface="Arial"/>
              </a:rPr>
              <a:t>This section has a lot of equations in it.</a:t>
            </a:r>
          </a:p>
          <a:p>
            <a:pPr marL="1588" algn="ctr"/>
            <a:endParaRPr lang="en-US" sz="2800" dirty="0">
              <a:solidFill>
                <a:srgbClr val="000000"/>
              </a:solidFill>
              <a:latin typeface="Arial"/>
              <a:cs typeface="Arial"/>
            </a:endParaRPr>
          </a:p>
          <a:p>
            <a:pPr marL="1588" algn="ctr"/>
            <a:r>
              <a:rPr lang="en-US" sz="2800" dirty="0">
                <a:solidFill>
                  <a:srgbClr val="000000"/>
                </a:solidFill>
                <a:latin typeface="Arial"/>
                <a:cs typeface="Arial"/>
              </a:rPr>
              <a:t>I want to show how useful it is to analyze data with </a:t>
            </a:r>
            <a:r>
              <a:rPr lang="en-US" sz="2800" u="sng" dirty="0">
                <a:solidFill>
                  <a:srgbClr val="000000"/>
                </a:solidFill>
                <a:latin typeface="Arial"/>
                <a:cs typeface="Arial"/>
              </a:rPr>
              <a:t>models</a:t>
            </a:r>
            <a:r>
              <a:rPr lang="en-US" sz="2800" dirty="0">
                <a:solidFill>
                  <a:srgbClr val="000000"/>
                </a:solidFill>
                <a:latin typeface="Arial"/>
                <a:cs typeface="Arial"/>
              </a:rPr>
              <a:t>.</a:t>
            </a:r>
          </a:p>
          <a:p>
            <a:pPr marL="1588" algn="ctr"/>
            <a:endParaRPr lang="en-US" sz="2800" dirty="0">
              <a:solidFill>
                <a:srgbClr val="000000"/>
              </a:solidFill>
              <a:latin typeface="Arial"/>
              <a:cs typeface="Arial"/>
            </a:endParaRPr>
          </a:p>
          <a:p>
            <a:pPr marL="1588" algn="ctr"/>
            <a:r>
              <a:rPr lang="en-US" sz="2800" dirty="0">
                <a:solidFill>
                  <a:srgbClr val="000000"/>
                </a:solidFill>
                <a:latin typeface="Arial"/>
                <a:cs typeface="Arial"/>
              </a:rPr>
              <a:t>The models look complicated only because the questions are complicated.</a:t>
            </a:r>
          </a:p>
        </p:txBody>
      </p:sp>
      <p:pic>
        <p:nvPicPr>
          <p:cNvPr id="9" name="Picture 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32426" y="395357"/>
            <a:ext cx="2076044" cy="1857513"/>
          </a:xfrm>
          <a:prstGeom prst="rect">
            <a:avLst/>
          </a:prstGeom>
        </p:spPr>
      </p:pic>
    </p:spTree>
    <p:custDataLst>
      <p:tags r:id="rId1"/>
    </p:custDataLst>
    <p:extLst>
      <p:ext uri="{BB962C8B-B14F-4D97-AF65-F5344CB8AC3E}">
        <p14:creationId xmlns:p14="http://schemas.microsoft.com/office/powerpoint/2010/main" val="139152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4440" y="818661"/>
            <a:ext cx="6368160" cy="2800767"/>
          </a:xfrm>
          <a:prstGeom prst="rect">
            <a:avLst/>
          </a:prstGeom>
          <a:noFill/>
        </p:spPr>
        <p:txBody>
          <a:bodyPr wrap="square" rtlCol="0">
            <a:spAutoFit/>
          </a:bodyPr>
          <a:lstStyle/>
          <a:p>
            <a:pPr marL="1588" algn="ctr"/>
            <a:r>
              <a:rPr lang="en-US" sz="3200" dirty="0">
                <a:latin typeface="Arial"/>
                <a:cs typeface="Arial"/>
              </a:rPr>
              <a:t>Preliminaries</a:t>
            </a:r>
          </a:p>
          <a:p>
            <a:pPr marL="1588" algn="ctr"/>
            <a:endParaRPr lang="en-US" sz="3200" dirty="0">
              <a:solidFill>
                <a:srgbClr val="FF0000"/>
              </a:solidFill>
              <a:latin typeface="Arial"/>
              <a:cs typeface="Arial"/>
            </a:endParaRPr>
          </a:p>
          <a:p>
            <a:pPr marL="1588" algn="ctr"/>
            <a:r>
              <a:rPr lang="en-US" sz="2800" dirty="0">
                <a:solidFill>
                  <a:srgbClr val="000000"/>
                </a:solidFill>
                <a:latin typeface="Arial"/>
                <a:cs typeface="Arial"/>
              </a:rPr>
              <a:t>Incorporating phylogenies into statistical models</a:t>
            </a:r>
          </a:p>
          <a:p>
            <a:pPr marL="1588" algn="ctr"/>
            <a:endParaRPr lang="en-US" sz="2800" dirty="0">
              <a:solidFill>
                <a:srgbClr val="000000"/>
              </a:solidFill>
              <a:latin typeface="Arial"/>
              <a:cs typeface="Arial"/>
            </a:endParaRPr>
          </a:p>
          <a:p>
            <a:pPr marL="1588" algn="ctr"/>
            <a:r>
              <a:rPr lang="en-US" sz="2800" dirty="0">
                <a:solidFill>
                  <a:srgbClr val="000000"/>
                </a:solidFill>
                <a:latin typeface="Arial"/>
                <a:cs typeface="Arial"/>
              </a:rPr>
              <a:t>Turning phylogenies into variances</a:t>
            </a:r>
            <a:endParaRPr lang="en-US" dirty="0">
              <a:solidFill>
                <a:srgbClr val="000000"/>
              </a:solidFill>
              <a:latin typeface="Arial"/>
              <a:cs typeface="Arial"/>
            </a:endParaRPr>
          </a:p>
        </p:txBody>
      </p:sp>
      <p:sp>
        <p:nvSpPr>
          <p:cNvPr id="3" name="Line 3"/>
          <p:cNvSpPr>
            <a:spLocks noChangeShapeType="1"/>
          </p:cNvSpPr>
          <p:nvPr/>
        </p:nvSpPr>
        <p:spPr bwMode="auto">
          <a:xfrm>
            <a:off x="3124200" y="5486400"/>
            <a:ext cx="3124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4" name="Line 4"/>
          <p:cNvSpPr>
            <a:spLocks noChangeShapeType="1"/>
          </p:cNvSpPr>
          <p:nvPr/>
        </p:nvSpPr>
        <p:spPr bwMode="auto">
          <a:xfrm>
            <a:off x="6248400" y="5181600"/>
            <a:ext cx="0" cy="6096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 name="Line 5"/>
          <p:cNvSpPr>
            <a:spLocks noChangeShapeType="1"/>
          </p:cNvSpPr>
          <p:nvPr/>
        </p:nvSpPr>
        <p:spPr bwMode="auto">
          <a:xfrm>
            <a:off x="6248400" y="5181600"/>
            <a:ext cx="3124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6" name="Line 6"/>
          <p:cNvSpPr>
            <a:spLocks noChangeShapeType="1"/>
          </p:cNvSpPr>
          <p:nvPr/>
        </p:nvSpPr>
        <p:spPr bwMode="auto">
          <a:xfrm>
            <a:off x="6248400" y="5791200"/>
            <a:ext cx="3124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7" name="Line 7"/>
          <p:cNvSpPr>
            <a:spLocks noChangeShapeType="1"/>
          </p:cNvSpPr>
          <p:nvPr/>
        </p:nvSpPr>
        <p:spPr bwMode="auto">
          <a:xfrm>
            <a:off x="3124200" y="5486400"/>
            <a:ext cx="0" cy="838200"/>
          </a:xfrm>
          <a:prstGeom prst="line">
            <a:avLst/>
          </a:prstGeom>
          <a:noFill/>
          <a:ln w="38100">
            <a:solidFill>
              <a:schemeClr val="bg1">
                <a:lumMod val="50000"/>
              </a:scheme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8" name="Line 8"/>
          <p:cNvSpPr>
            <a:spLocks noChangeShapeType="1"/>
          </p:cNvSpPr>
          <p:nvPr/>
        </p:nvSpPr>
        <p:spPr bwMode="auto">
          <a:xfrm>
            <a:off x="3124200" y="6324600"/>
            <a:ext cx="6248400" cy="0"/>
          </a:xfrm>
          <a:prstGeom prst="line">
            <a:avLst/>
          </a:prstGeom>
          <a:noFill/>
          <a:ln w="38100">
            <a:solidFill>
              <a:schemeClr val="bg1">
                <a:lumMod val="50000"/>
              </a:schemeClr>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Tree>
    <p:custDataLst>
      <p:tags r:id="rId1"/>
    </p:custDataLst>
    <p:extLst>
      <p:ext uri="{BB962C8B-B14F-4D97-AF65-F5344CB8AC3E}">
        <p14:creationId xmlns:p14="http://schemas.microsoft.com/office/powerpoint/2010/main" val="4054927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Line 2"/>
          <p:cNvSpPr>
            <a:spLocks noChangeShapeType="1"/>
          </p:cNvSpPr>
          <p:nvPr/>
        </p:nvSpPr>
        <p:spPr bwMode="auto">
          <a:xfrm>
            <a:off x="3124200" y="5486400"/>
            <a:ext cx="3124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43" name="Line 3"/>
          <p:cNvSpPr>
            <a:spLocks noChangeShapeType="1"/>
          </p:cNvSpPr>
          <p:nvPr/>
        </p:nvSpPr>
        <p:spPr bwMode="auto">
          <a:xfrm>
            <a:off x="6248400" y="5181600"/>
            <a:ext cx="0" cy="6096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44" name="Line 4"/>
          <p:cNvSpPr>
            <a:spLocks noChangeShapeType="1"/>
          </p:cNvSpPr>
          <p:nvPr/>
        </p:nvSpPr>
        <p:spPr bwMode="auto">
          <a:xfrm>
            <a:off x="6248400" y="5181600"/>
            <a:ext cx="3124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45" name="Line 5"/>
          <p:cNvSpPr>
            <a:spLocks noChangeShapeType="1"/>
          </p:cNvSpPr>
          <p:nvPr/>
        </p:nvSpPr>
        <p:spPr bwMode="auto">
          <a:xfrm>
            <a:off x="6248400" y="5791200"/>
            <a:ext cx="3124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46" name="Line 6"/>
          <p:cNvSpPr>
            <a:spLocks noChangeShapeType="1"/>
          </p:cNvSpPr>
          <p:nvPr/>
        </p:nvSpPr>
        <p:spPr bwMode="auto">
          <a:xfrm>
            <a:off x="3124200" y="5486400"/>
            <a:ext cx="0" cy="838200"/>
          </a:xfrm>
          <a:prstGeom prst="line">
            <a:avLst/>
          </a:prstGeom>
          <a:noFill/>
          <a:ln w="38100">
            <a:solidFill>
              <a:srgbClr val="7F7F7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47" name="Line 7"/>
          <p:cNvSpPr>
            <a:spLocks noChangeShapeType="1"/>
          </p:cNvSpPr>
          <p:nvPr/>
        </p:nvSpPr>
        <p:spPr bwMode="auto">
          <a:xfrm>
            <a:off x="3124200" y="6324600"/>
            <a:ext cx="6248400" cy="0"/>
          </a:xfrm>
          <a:prstGeom prst="line">
            <a:avLst/>
          </a:prstGeom>
          <a:noFill/>
          <a:ln w="38100">
            <a:solidFill>
              <a:srgbClr val="7F7F7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pic>
        <p:nvPicPr>
          <p:cNvPr id="573448" name="Picture 8"/>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048000" y="2266950"/>
            <a:ext cx="6324600" cy="2324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573449" name="Line 9"/>
          <p:cNvSpPr>
            <a:spLocks noChangeShapeType="1"/>
          </p:cNvSpPr>
          <p:nvPr/>
        </p:nvSpPr>
        <p:spPr bwMode="auto">
          <a:xfrm>
            <a:off x="6248400" y="2057400"/>
            <a:ext cx="3200400" cy="0"/>
          </a:xfrm>
          <a:prstGeom prst="line">
            <a:avLst/>
          </a:prstGeom>
          <a:noFill/>
          <a:ln w="57150">
            <a:solidFill>
              <a:srgbClr val="E40CD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51" name="Line 11"/>
          <p:cNvSpPr>
            <a:spLocks noChangeShapeType="1"/>
          </p:cNvSpPr>
          <p:nvPr/>
        </p:nvSpPr>
        <p:spPr bwMode="auto">
          <a:xfrm>
            <a:off x="2895600" y="2057400"/>
            <a:ext cx="3200400" cy="0"/>
          </a:xfrm>
          <a:prstGeom prst="line">
            <a:avLst/>
          </a:prstGeom>
          <a:noFill/>
          <a:ln w="57150">
            <a:solidFill>
              <a:srgbClr val="E40CD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52" name="Text Box 12"/>
          <p:cNvSpPr txBox="1">
            <a:spLocks noChangeArrowheads="1"/>
          </p:cNvSpPr>
          <p:nvPr/>
        </p:nvSpPr>
        <p:spPr bwMode="auto">
          <a:xfrm>
            <a:off x="2895600" y="1066801"/>
            <a:ext cx="32004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2400" dirty="0">
                <a:latin typeface="Arial"/>
                <a:cs typeface="Arial"/>
              </a:rPr>
              <a:t>Shared variance</a:t>
            </a:r>
          </a:p>
          <a:p>
            <a:pPr algn="ctr"/>
            <a:r>
              <a:rPr lang="en-US" sz="2400" dirty="0">
                <a:latin typeface="Arial"/>
                <a:cs typeface="Arial"/>
              </a:rPr>
              <a:t> = covariance</a:t>
            </a:r>
            <a:endParaRPr lang="en-US" sz="3200" dirty="0">
              <a:latin typeface="Arial"/>
              <a:cs typeface="Arial"/>
            </a:endParaRPr>
          </a:p>
        </p:txBody>
      </p:sp>
      <p:sp>
        <p:nvSpPr>
          <p:cNvPr id="573453" name="Line 13"/>
          <p:cNvSpPr>
            <a:spLocks noChangeShapeType="1"/>
          </p:cNvSpPr>
          <p:nvPr/>
        </p:nvSpPr>
        <p:spPr bwMode="auto">
          <a:xfrm>
            <a:off x="2895600" y="990600"/>
            <a:ext cx="6477000" cy="0"/>
          </a:xfrm>
          <a:prstGeom prst="line">
            <a:avLst/>
          </a:prstGeom>
          <a:noFill/>
          <a:ln w="57150">
            <a:solidFill>
              <a:srgbClr val="E40CD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573455" name="Text Box 15"/>
          <p:cNvSpPr txBox="1">
            <a:spLocks noChangeArrowheads="1"/>
          </p:cNvSpPr>
          <p:nvPr/>
        </p:nvSpPr>
        <p:spPr bwMode="auto">
          <a:xfrm>
            <a:off x="3276600" y="381000"/>
            <a:ext cx="53340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2400" dirty="0">
                <a:latin typeface="Arial"/>
                <a:cs typeface="Arial"/>
              </a:rPr>
              <a:t>Total variance</a:t>
            </a:r>
            <a:endParaRPr lang="en-US" sz="3200" dirty="0">
              <a:latin typeface="Arial"/>
              <a:cs typeface="Arial"/>
            </a:endParaRPr>
          </a:p>
        </p:txBody>
      </p:sp>
      <p:sp>
        <p:nvSpPr>
          <p:cNvPr id="15" name="TextBox 14"/>
          <p:cNvSpPr txBox="1"/>
          <p:nvPr/>
        </p:nvSpPr>
        <p:spPr>
          <a:xfrm rot="16200000">
            <a:off x="2300503" y="3800495"/>
            <a:ext cx="783237" cy="523220"/>
          </a:xfrm>
          <a:prstGeom prst="rect">
            <a:avLst/>
          </a:prstGeom>
          <a:noFill/>
        </p:spPr>
        <p:txBody>
          <a:bodyPr wrap="none" rtlCol="0">
            <a:spAutoFit/>
          </a:bodyPr>
          <a:lstStyle/>
          <a:p>
            <a:r>
              <a:rPr lang="en-US" sz="2800" dirty="0">
                <a:latin typeface="Arial"/>
                <a:cs typeface="Arial"/>
              </a:rPr>
              <a:t>trait</a:t>
            </a:r>
          </a:p>
        </p:txBody>
      </p:sp>
      <p:cxnSp>
        <p:nvCxnSpPr>
          <p:cNvPr id="16" name="Straight Arrow Connector 15"/>
          <p:cNvCxnSpPr/>
          <p:nvPr/>
        </p:nvCxnSpPr>
        <p:spPr>
          <a:xfrm flipV="1">
            <a:off x="2692120" y="2539748"/>
            <a:ext cx="0" cy="1010437"/>
          </a:xfrm>
          <a:prstGeom prst="straightConnector1">
            <a:avLst/>
          </a:prstGeom>
          <a:ln w="38100" cmpd="sng">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8" name="Text Box 11"/>
          <p:cNvSpPr txBox="1">
            <a:spLocks noChangeArrowheads="1"/>
          </p:cNvSpPr>
          <p:nvPr/>
        </p:nvSpPr>
        <p:spPr bwMode="auto">
          <a:xfrm>
            <a:off x="6248400" y="1066800"/>
            <a:ext cx="3200400"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r>
              <a:rPr lang="en-US" sz="2400" dirty="0">
                <a:latin typeface="Arial"/>
                <a:cs typeface="Arial"/>
              </a:rPr>
              <a:t>Variance since speciation</a:t>
            </a:r>
            <a:endParaRPr lang="en-US" sz="3200" dirty="0">
              <a:latin typeface="Arial"/>
              <a:cs typeface="Arial"/>
            </a:endParaRPr>
          </a:p>
        </p:txBody>
      </p:sp>
    </p:spTree>
    <p:extLst>
      <p:ext uri="{BB962C8B-B14F-4D97-AF65-F5344CB8AC3E}">
        <p14:creationId xmlns:p14="http://schemas.microsoft.com/office/powerpoint/2010/main" val="1067978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6291"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654300" y="381000"/>
            <a:ext cx="2895600" cy="1968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aphicFrame>
        <p:nvGraphicFramePr>
          <p:cNvPr id="396292" name="Object 4"/>
          <p:cNvGraphicFramePr>
            <a:graphicFrameLocks noChangeAspect="1"/>
          </p:cNvGraphicFramePr>
          <p:nvPr/>
        </p:nvGraphicFramePr>
        <p:xfrm>
          <a:off x="6019801" y="1066801"/>
          <a:ext cx="1768475" cy="563563"/>
        </p:xfrm>
        <a:graphic>
          <a:graphicData uri="http://schemas.openxmlformats.org/presentationml/2006/ole">
            <mc:AlternateContent xmlns:mc="http://schemas.openxmlformats.org/markup-compatibility/2006">
              <mc:Choice xmlns:v="urn:schemas-microsoft-com:vml" Requires="v">
                <p:oleObj spid="_x0000_s1037" name="Equation" r:id="rId5" imgW="889000" imgH="292100" progId="Equation.3">
                  <p:embed/>
                </p:oleObj>
              </mc:Choice>
              <mc:Fallback>
                <p:oleObj name="Equation" r:id="rId5" imgW="889000" imgH="292100" progId="Equation.3">
                  <p:embed/>
                  <p:pic>
                    <p:nvPicPr>
                      <p:cNvPr id="39629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1" y="1066801"/>
                        <a:ext cx="1768475" cy="563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96296" name="Text Box 8"/>
          <p:cNvSpPr txBox="1">
            <a:spLocks noChangeArrowheads="1"/>
          </p:cNvSpPr>
          <p:nvPr/>
        </p:nvSpPr>
        <p:spPr bwMode="auto">
          <a:xfrm>
            <a:off x="5645488" y="639875"/>
            <a:ext cx="1600200" cy="5950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80000"/>
              </a:lnSpc>
              <a:spcBef>
                <a:spcPct val="50000"/>
              </a:spcBef>
            </a:pPr>
            <a:r>
              <a:rPr lang="en-US" sz="2000" dirty="0">
                <a:latin typeface="Arial"/>
                <a:cs typeface="Arial"/>
              </a:rPr>
              <a:t>Brownian motion</a:t>
            </a:r>
          </a:p>
        </p:txBody>
      </p:sp>
      <p:graphicFrame>
        <p:nvGraphicFramePr>
          <p:cNvPr id="396297" name="Object 9"/>
          <p:cNvGraphicFramePr>
            <a:graphicFrameLocks noChangeAspect="1"/>
          </p:cNvGraphicFramePr>
          <p:nvPr/>
        </p:nvGraphicFramePr>
        <p:xfrm>
          <a:off x="3886201" y="3124201"/>
          <a:ext cx="733425" cy="563563"/>
        </p:xfrm>
        <a:graphic>
          <a:graphicData uri="http://schemas.openxmlformats.org/presentationml/2006/ole">
            <mc:AlternateContent xmlns:mc="http://schemas.openxmlformats.org/markup-compatibility/2006">
              <mc:Choice xmlns:v="urn:schemas-microsoft-com:vml" Requires="v">
                <p:oleObj spid="_x0000_s1038" name="Equation" r:id="rId7" imgW="368300" imgH="292100" progId="Equation.3">
                  <p:embed/>
                </p:oleObj>
              </mc:Choice>
              <mc:Fallback>
                <p:oleObj name="Equation" r:id="rId7" imgW="368300" imgH="292100" progId="Equation.3">
                  <p:embed/>
                  <p:pic>
                    <p:nvPicPr>
                      <p:cNvPr id="396297"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1" y="3124201"/>
                        <a:ext cx="733425" cy="5635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96298" name="Text Box 10"/>
          <p:cNvSpPr txBox="1">
            <a:spLocks noChangeArrowheads="1"/>
          </p:cNvSpPr>
          <p:nvPr/>
        </p:nvSpPr>
        <p:spPr bwMode="auto">
          <a:xfrm>
            <a:off x="4830102" y="2882711"/>
            <a:ext cx="5349875"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800" dirty="0">
                <a:latin typeface="Arial"/>
                <a:cs typeface="Arial"/>
              </a:rPr>
              <a:t>Matrix giving phylogenetic covariances among species</a:t>
            </a:r>
          </a:p>
        </p:txBody>
      </p:sp>
      <p:grpSp>
        <p:nvGrpSpPr>
          <p:cNvPr id="2" name="Group 1"/>
          <p:cNvGrpSpPr/>
          <p:nvPr/>
        </p:nvGrpSpPr>
        <p:grpSpPr>
          <a:xfrm>
            <a:off x="1784086" y="4834544"/>
            <a:ext cx="4840769" cy="1083084"/>
            <a:chOff x="260085" y="4774628"/>
            <a:chExt cx="6248400" cy="1143000"/>
          </a:xfrm>
        </p:grpSpPr>
        <p:sp>
          <p:nvSpPr>
            <p:cNvPr id="10" name="Line 2"/>
            <p:cNvSpPr>
              <a:spLocks noChangeShapeType="1"/>
            </p:cNvSpPr>
            <p:nvPr/>
          </p:nvSpPr>
          <p:spPr bwMode="auto">
            <a:xfrm>
              <a:off x="260085" y="5079428"/>
              <a:ext cx="3124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1" name="Line 3"/>
            <p:cNvSpPr>
              <a:spLocks noChangeShapeType="1"/>
            </p:cNvSpPr>
            <p:nvPr/>
          </p:nvSpPr>
          <p:spPr bwMode="auto">
            <a:xfrm>
              <a:off x="3384285" y="4774628"/>
              <a:ext cx="0" cy="6096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2" name="Line 4"/>
            <p:cNvSpPr>
              <a:spLocks noChangeShapeType="1"/>
            </p:cNvSpPr>
            <p:nvPr/>
          </p:nvSpPr>
          <p:spPr bwMode="auto">
            <a:xfrm>
              <a:off x="3384285" y="4774628"/>
              <a:ext cx="3124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3" name="Line 5"/>
            <p:cNvSpPr>
              <a:spLocks noChangeShapeType="1"/>
            </p:cNvSpPr>
            <p:nvPr/>
          </p:nvSpPr>
          <p:spPr bwMode="auto">
            <a:xfrm>
              <a:off x="3384285" y="5384228"/>
              <a:ext cx="31242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4" name="Line 6"/>
            <p:cNvSpPr>
              <a:spLocks noChangeShapeType="1"/>
            </p:cNvSpPr>
            <p:nvPr/>
          </p:nvSpPr>
          <p:spPr bwMode="auto">
            <a:xfrm>
              <a:off x="260085" y="5079428"/>
              <a:ext cx="0" cy="838200"/>
            </a:xfrm>
            <a:prstGeom prst="line">
              <a:avLst/>
            </a:prstGeom>
            <a:noFill/>
            <a:ln w="38100">
              <a:solidFill>
                <a:srgbClr val="7F7F7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5" name="Line 7"/>
            <p:cNvSpPr>
              <a:spLocks noChangeShapeType="1"/>
            </p:cNvSpPr>
            <p:nvPr/>
          </p:nvSpPr>
          <p:spPr bwMode="auto">
            <a:xfrm>
              <a:off x="260085" y="5917628"/>
              <a:ext cx="6248400" cy="0"/>
            </a:xfrm>
            <a:prstGeom prst="line">
              <a:avLst/>
            </a:prstGeom>
            <a:noFill/>
            <a:ln w="38100">
              <a:solidFill>
                <a:srgbClr val="7F7F7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p>
          </p:txBody>
        </p:sp>
      </p:grpSp>
      <p:graphicFrame>
        <p:nvGraphicFramePr>
          <p:cNvPr id="3" name="Object 2"/>
          <p:cNvGraphicFramePr>
            <a:graphicFrameLocks noChangeAspect="1"/>
          </p:cNvGraphicFramePr>
          <p:nvPr/>
        </p:nvGraphicFramePr>
        <p:xfrm>
          <a:off x="6979069" y="4348666"/>
          <a:ext cx="3282748" cy="1854145"/>
        </p:xfrm>
        <a:graphic>
          <a:graphicData uri="http://schemas.openxmlformats.org/presentationml/2006/ole">
            <mc:AlternateContent xmlns:mc="http://schemas.openxmlformats.org/markup-compatibility/2006">
              <mc:Choice xmlns:v="urn:schemas-microsoft-com:vml" Requires="v">
                <p:oleObj spid="_x0000_s1039" name="Equation" r:id="rId9" imgW="1371600" imgH="774700" progId="Equation.3">
                  <p:embed/>
                </p:oleObj>
              </mc:Choice>
              <mc:Fallback>
                <p:oleObj name="Equation" r:id="rId9" imgW="1371600" imgH="774700" progId="Equation.3">
                  <p:embed/>
                  <p:pic>
                    <p:nvPicPr>
                      <p:cNvPr id="3" name="Object 2"/>
                      <p:cNvPicPr/>
                      <p:nvPr/>
                    </p:nvPicPr>
                    <p:blipFill>
                      <a:blip r:embed="rId10"/>
                      <a:stretch>
                        <a:fillRect/>
                      </a:stretch>
                    </p:blipFill>
                    <p:spPr>
                      <a:xfrm>
                        <a:off x="6979069" y="4348666"/>
                        <a:ext cx="3282748" cy="1854145"/>
                      </a:xfrm>
                      <a:prstGeom prst="rect">
                        <a:avLst/>
                      </a:prstGeom>
                    </p:spPr>
                  </p:pic>
                </p:oleObj>
              </mc:Fallback>
            </mc:AlternateContent>
          </a:graphicData>
        </a:graphic>
      </p:graphicFrame>
    </p:spTree>
    <p:extLst>
      <p:ext uri="{BB962C8B-B14F-4D97-AF65-F5344CB8AC3E}">
        <p14:creationId xmlns:p14="http://schemas.microsoft.com/office/powerpoint/2010/main" val="3877490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p:nvPr/>
        </p:nvPicPr>
        <p:blipFill rotWithShape="1">
          <a:blip r:embed="rId2" cstate="screen">
            <a:extLst>
              <a:ext uri="{28A0092B-C50C-407E-A947-70E740481C1C}">
                <a14:useLocalDpi xmlns:a14="http://schemas.microsoft.com/office/drawing/2010/main"/>
              </a:ext>
            </a:extLst>
          </a:blip>
          <a:srcRect l="39482" t="2289"/>
          <a:stretch/>
        </p:blipFill>
        <p:spPr>
          <a:xfrm>
            <a:off x="5345732" y="378905"/>
            <a:ext cx="4359280" cy="6479094"/>
          </a:xfrm>
          <a:prstGeom prst="rect">
            <a:avLst/>
          </a:prstGeom>
        </p:spPr>
      </p:pic>
      <p:sp>
        <p:nvSpPr>
          <p:cNvPr id="2" name="TextBox 1"/>
          <p:cNvSpPr txBox="1"/>
          <p:nvPr/>
        </p:nvSpPr>
        <p:spPr>
          <a:xfrm>
            <a:off x="8215739" y="28067"/>
            <a:ext cx="712029" cy="400110"/>
          </a:xfrm>
          <a:prstGeom prst="rect">
            <a:avLst/>
          </a:prstGeom>
          <a:noFill/>
        </p:spPr>
        <p:txBody>
          <a:bodyPr wrap="none" rtlCol="0">
            <a:spAutoFit/>
          </a:bodyPr>
          <a:lstStyle/>
          <a:p>
            <a:r>
              <a:rPr lang="en-US" sz="2000" dirty="0">
                <a:latin typeface="Arial"/>
                <a:cs typeface="Arial"/>
              </a:rPr>
              <a:t>sites</a:t>
            </a:r>
          </a:p>
        </p:txBody>
      </p:sp>
      <p:sp>
        <p:nvSpPr>
          <p:cNvPr id="4" name="TextBox 3"/>
          <p:cNvSpPr txBox="1"/>
          <p:nvPr/>
        </p:nvSpPr>
        <p:spPr>
          <a:xfrm>
            <a:off x="4698612" y="3362642"/>
            <a:ext cx="1054295" cy="400110"/>
          </a:xfrm>
          <a:prstGeom prst="rect">
            <a:avLst/>
          </a:prstGeom>
          <a:noFill/>
        </p:spPr>
        <p:txBody>
          <a:bodyPr wrap="none" rtlCol="0">
            <a:spAutoFit/>
          </a:bodyPr>
          <a:lstStyle/>
          <a:p>
            <a:r>
              <a:rPr lang="en-US" sz="2000" dirty="0">
                <a:latin typeface="Arial"/>
                <a:cs typeface="Arial"/>
              </a:rPr>
              <a:t>species</a:t>
            </a:r>
          </a:p>
        </p:txBody>
      </p:sp>
      <p:sp>
        <p:nvSpPr>
          <p:cNvPr id="3" name="TextBox 2"/>
          <p:cNvSpPr txBox="1"/>
          <p:nvPr/>
        </p:nvSpPr>
        <p:spPr>
          <a:xfrm>
            <a:off x="266218" y="1166842"/>
            <a:ext cx="4755954" cy="4524315"/>
          </a:xfrm>
          <a:prstGeom prst="rect">
            <a:avLst/>
          </a:prstGeom>
          <a:noFill/>
        </p:spPr>
        <p:txBody>
          <a:bodyPr wrap="square" rtlCol="0">
            <a:spAutoFit/>
          </a:bodyPr>
          <a:lstStyle/>
          <a:p>
            <a:r>
              <a:rPr lang="en-US" sz="3600" dirty="0">
                <a:latin typeface="Arial" charset="0"/>
                <a:ea typeface="Arial" charset="0"/>
                <a:cs typeface="Arial" charset="0"/>
              </a:rPr>
              <a:t>1. Are related species more likely to occur in the same sites?</a:t>
            </a:r>
          </a:p>
          <a:p>
            <a:endParaRPr lang="en-US" sz="3600" dirty="0">
              <a:latin typeface="Arial" charset="0"/>
              <a:ea typeface="Arial" charset="0"/>
              <a:cs typeface="Arial" charset="0"/>
            </a:endParaRPr>
          </a:p>
          <a:p>
            <a:endParaRPr lang="en-US" sz="3600" dirty="0">
              <a:latin typeface="Arial" charset="0"/>
              <a:ea typeface="Arial" charset="0"/>
              <a:cs typeface="Arial" charset="0"/>
            </a:endParaRPr>
          </a:p>
          <a:p>
            <a:r>
              <a:rPr lang="en-US" sz="3600" dirty="0">
                <a:latin typeface="Arial" charset="0"/>
                <a:ea typeface="Arial" charset="0"/>
                <a:cs typeface="Arial" charset="0"/>
              </a:rPr>
              <a:t>2. Is this because they share functional traits?</a:t>
            </a:r>
          </a:p>
        </p:txBody>
      </p:sp>
    </p:spTree>
    <p:extLst>
      <p:ext uri="{BB962C8B-B14F-4D97-AF65-F5344CB8AC3E}">
        <p14:creationId xmlns:p14="http://schemas.microsoft.com/office/powerpoint/2010/main" val="404076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2760937" y="391422"/>
            <a:ext cx="6492088"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sz="2800" dirty="0">
                <a:latin typeface="Arial"/>
                <a:cs typeface="Arial"/>
              </a:rPr>
              <a:t>PGLMM for community composition</a:t>
            </a:r>
          </a:p>
        </p:txBody>
      </p:sp>
      <p:sp>
        <p:nvSpPr>
          <p:cNvPr id="5" name="Rectangle 4"/>
          <p:cNvSpPr/>
          <p:nvPr/>
        </p:nvSpPr>
        <p:spPr>
          <a:xfrm>
            <a:off x="2954236" y="1364916"/>
            <a:ext cx="6570765" cy="5182444"/>
          </a:xfrm>
          <a:prstGeom prst="rect">
            <a:avLst/>
          </a:prstGeom>
        </p:spPr>
        <p:txBody>
          <a:bodyPr wrap="square">
            <a:spAutoFit/>
          </a:bodyPr>
          <a:lstStyle/>
          <a:p>
            <a:pPr>
              <a:lnSpc>
                <a:spcPct val="150000"/>
              </a:lnSpc>
            </a:pPr>
            <a:r>
              <a:rPr lang="en-US" sz="3200" i="1" dirty="0">
                <a:latin typeface="Times New Roman" panose="02020603050405020304" pitchFamily="18" charset="0"/>
                <a:cs typeface="Times New Roman" panose="02020603050405020304" pitchFamily="18" charset="0"/>
              </a:rPr>
              <a:t>Y</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a</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a</a:t>
            </a:r>
            <a:r>
              <a:rPr lang="en-US" sz="3200" i="1" baseline="30000" dirty="0" err="1">
                <a:latin typeface="Times New Roman" panose="02020603050405020304" pitchFamily="18" charset="0"/>
                <a:cs typeface="Times New Roman" panose="02020603050405020304" pitchFamily="18" charset="0"/>
              </a:rPr>
              <a:t>p</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a:t>
            </a:r>
            <a:r>
              <a:rPr lang="en-US" sz="3200" baseline="-25000" dirty="0" err="1">
                <a:latin typeface="Times New Roman" panose="02020603050405020304" pitchFamily="18" charset="0"/>
                <a:cs typeface="Times New Roman" panose="02020603050405020304" pitchFamily="18" charset="0"/>
              </a:rPr>
              <a:t>site</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 </a:t>
            </a:r>
            <a:r>
              <a:rPr lang="en-US" sz="3200" i="1" dirty="0">
                <a:latin typeface="Times New Roman" panose="02020603050405020304" pitchFamily="18" charset="0"/>
                <a:cs typeface="Times New Roman" panose="02020603050405020304" pitchFamily="18" charset="0"/>
              </a:rPr>
              <a:t>d</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e</a:t>
            </a:r>
            <a:r>
              <a:rPr lang="en-US" sz="3200" i="1" baseline="-25000" dirty="0" err="1">
                <a:latin typeface="Times New Roman" panose="02020603050405020304" pitchFamily="18" charset="0"/>
                <a:cs typeface="Times New Roman" panose="02020603050405020304" pitchFamily="18" charset="0"/>
              </a:rPr>
              <a:t>i</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i="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b="1" i="1" dirty="0">
                <a:latin typeface="Times New Roman" panose="02020603050405020304" pitchFamily="18" charset="0"/>
                <a:cs typeface="Times New Roman" panose="02020603050405020304" pitchFamily="18" charset="0"/>
              </a:rPr>
              <a:t>a</a:t>
            </a:r>
            <a:r>
              <a:rPr lang="en-US" sz="3200" dirty="0">
                <a:latin typeface="Times New Roman" panose="02020603050405020304" pitchFamily="18" charset="0"/>
                <a:cs typeface="Times New Roman" panose="02020603050405020304" pitchFamily="18" charset="0"/>
              </a:rPr>
              <a:t> ~ Gaussian(</a:t>
            </a:r>
            <a:r>
              <a:rPr lang="en-US" sz="3200" b="1"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a:t>
            </a:r>
            <a:r>
              <a:rPr lang="en-US" sz="2800" i="1" dirty="0">
                <a:latin typeface="Symbol" charset="2"/>
                <a:cs typeface="Symbol" charset="2"/>
              </a:rPr>
              <a:t>s</a:t>
            </a:r>
            <a:r>
              <a:rPr lang="en-US" sz="3200" baseline="30000" dirty="0">
                <a:latin typeface="Times New Roman" panose="02020603050405020304" pitchFamily="18" charset="0"/>
                <a:cs typeface="Times New Roman" panose="02020603050405020304" pitchFamily="18" charset="0"/>
              </a:rPr>
              <a:t>2</a:t>
            </a:r>
            <a:r>
              <a:rPr lang="en-US" sz="3200" baseline="-25000" dirty="0">
                <a:latin typeface="Times New Roman" panose="02020603050405020304" pitchFamily="18" charset="0"/>
                <a:cs typeface="Times New Roman" panose="02020603050405020304" pitchFamily="18" charset="0"/>
              </a:rPr>
              <a:t>a</a:t>
            </a:r>
            <a:r>
              <a:rPr lang="en-US" sz="3200" b="1" dirty="0">
                <a:latin typeface="Times New Roman" panose="02020603050405020304" pitchFamily="18" charset="0"/>
                <a:cs typeface="Times New Roman" panose="02020603050405020304" pitchFamily="18" charset="0"/>
              </a:rPr>
              <a:t>I</a:t>
            </a:r>
            <a:r>
              <a:rPr lang="en-US" sz="3200" i="1" baseline="-25000"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a:t>
            </a:r>
          </a:p>
          <a:p>
            <a:pPr>
              <a:lnSpc>
                <a:spcPct val="150000"/>
              </a:lnSpc>
            </a:pPr>
            <a:r>
              <a:rPr lang="en-US" sz="3200" b="1" i="1" dirty="0">
                <a:latin typeface="Times New Roman" panose="02020603050405020304" pitchFamily="18" charset="0"/>
                <a:cs typeface="Times New Roman" panose="02020603050405020304" pitchFamily="18" charset="0"/>
              </a:rPr>
              <a:t>a</a:t>
            </a:r>
            <a:r>
              <a:rPr lang="en-US" sz="3200" b="1" i="1" baseline="30000" dirty="0">
                <a:latin typeface="Times New Roman" panose="02020603050405020304" pitchFamily="18" charset="0"/>
                <a:cs typeface="Times New Roman" panose="02020603050405020304" pitchFamily="18" charset="0"/>
              </a:rPr>
              <a:t>p</a:t>
            </a:r>
            <a:r>
              <a:rPr lang="en-US" sz="3200" dirty="0">
                <a:latin typeface="Times New Roman" panose="02020603050405020304" pitchFamily="18" charset="0"/>
                <a:cs typeface="Times New Roman" panose="02020603050405020304" pitchFamily="18" charset="0"/>
              </a:rPr>
              <a:t> ~ Gaussian(</a:t>
            </a:r>
            <a:r>
              <a:rPr lang="en-US" sz="3200" b="1"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a:t>
            </a:r>
            <a:r>
              <a:rPr lang="en-US" sz="3200" i="1" dirty="0">
                <a:latin typeface="Symbol" charset="2"/>
                <a:cs typeface="Symbol" charset="2"/>
              </a:rPr>
              <a:t>s</a:t>
            </a:r>
            <a:r>
              <a:rPr lang="en-US" sz="3200" baseline="30000" dirty="0">
                <a:latin typeface="Times New Roman" panose="02020603050405020304" pitchFamily="18" charset="0"/>
                <a:cs typeface="Times New Roman" panose="02020603050405020304" pitchFamily="18" charset="0"/>
              </a:rPr>
              <a:t>2</a:t>
            </a:r>
            <a:r>
              <a:rPr lang="en-US" sz="3200" baseline="-25000" dirty="0">
                <a:latin typeface="Times New Roman" panose="02020603050405020304" pitchFamily="18" charset="0"/>
                <a:cs typeface="Times New Roman" panose="02020603050405020304" pitchFamily="18" charset="0"/>
              </a:rPr>
              <a:t>ap</a:t>
            </a:r>
            <a:r>
              <a:rPr lang="en-US" sz="3200" b="1" dirty="0">
                <a:latin typeface="Times New Roman" panose="02020603050405020304" pitchFamily="18" charset="0"/>
                <a:cs typeface="Times New Roman" panose="02020603050405020304" pitchFamily="18" charset="0"/>
              </a:rPr>
              <a:t>Ψ</a:t>
            </a:r>
            <a:r>
              <a:rPr lang="en-US" sz="3200" dirty="0">
                <a:latin typeface="Times New Roman" panose="02020603050405020304" pitchFamily="18" charset="0"/>
                <a:cs typeface="Times New Roman" panose="02020603050405020304" pitchFamily="18" charset="0"/>
              </a:rPr>
              <a:t>)</a:t>
            </a:r>
          </a:p>
          <a:p>
            <a:pPr>
              <a:lnSpc>
                <a:spcPct val="150000"/>
              </a:lnSpc>
            </a:pPr>
            <a:r>
              <a:rPr lang="en-US" sz="3200" b="1" i="1" dirty="0">
                <a:latin typeface="Times New Roman" panose="02020603050405020304" pitchFamily="18" charset="0"/>
                <a:cs typeface="Times New Roman" panose="02020603050405020304" pitchFamily="18" charset="0"/>
              </a:rPr>
              <a:t>c</a:t>
            </a:r>
            <a:r>
              <a:rPr lang="en-US" sz="3200" dirty="0">
                <a:latin typeface="Times New Roman" panose="02020603050405020304" pitchFamily="18" charset="0"/>
                <a:cs typeface="Times New Roman" panose="02020603050405020304" pitchFamily="18" charset="0"/>
              </a:rPr>
              <a:t> ~ Gaussian(</a:t>
            </a:r>
            <a:r>
              <a:rPr lang="en-US" sz="3200" b="1"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a:t>
            </a:r>
            <a:r>
              <a:rPr lang="en-US" sz="3200" i="1" dirty="0">
                <a:latin typeface="Symbol" charset="2"/>
                <a:cs typeface="Symbol" charset="2"/>
              </a:rPr>
              <a:t>s</a:t>
            </a:r>
            <a:r>
              <a:rPr lang="en-US" sz="3200" baseline="30000" dirty="0">
                <a:latin typeface="Times New Roman" panose="02020603050405020304" pitchFamily="18" charset="0"/>
                <a:cs typeface="Times New Roman" panose="02020603050405020304" pitchFamily="18" charset="0"/>
              </a:rPr>
              <a:t>2</a:t>
            </a:r>
            <a:r>
              <a:rPr lang="en-US" sz="3200" baseline="-25000" dirty="0">
                <a:latin typeface="Times New Roman" panose="02020603050405020304" pitchFamily="18" charset="0"/>
                <a:cs typeface="Times New Roman" panose="02020603050405020304" pitchFamily="18" charset="0"/>
              </a:rPr>
              <a:t>site</a:t>
            </a:r>
            <a:r>
              <a:rPr lang="en-US" sz="3200" b="1" dirty="0">
                <a:latin typeface="Times New Roman" panose="02020603050405020304" pitchFamily="18" charset="0"/>
                <a:cs typeface="Times New Roman" panose="02020603050405020304" pitchFamily="18" charset="0"/>
              </a:rPr>
              <a:t>I</a:t>
            </a:r>
            <a:r>
              <a:rPr lang="en-US" sz="3200" i="1" baseline="-25000" dirty="0">
                <a:latin typeface="Times New Roman" panose="02020603050405020304" pitchFamily="18" charset="0"/>
                <a:cs typeface="Times New Roman" panose="02020603050405020304" pitchFamily="18" charset="0"/>
              </a:rPr>
              <a:t>m</a:t>
            </a:r>
            <a:r>
              <a:rPr lang="en-US" sz="3200" dirty="0">
                <a:latin typeface="Times New Roman" panose="02020603050405020304" pitchFamily="18" charset="0"/>
                <a:cs typeface="Times New Roman" panose="02020603050405020304" pitchFamily="18" charset="0"/>
              </a:rPr>
              <a:t>)</a:t>
            </a:r>
          </a:p>
          <a:p>
            <a:pPr>
              <a:lnSpc>
                <a:spcPct val="150000"/>
              </a:lnSpc>
            </a:pPr>
            <a:r>
              <a:rPr lang="en-US" sz="3200" b="1" i="1"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 Gaussian(</a:t>
            </a:r>
            <a:r>
              <a:rPr lang="en-US" sz="3200" b="1"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kron</a:t>
            </a:r>
            <a:r>
              <a:rPr lang="en-US" sz="3200" dirty="0">
                <a:latin typeface="Times New Roman" panose="02020603050405020304" pitchFamily="18" charset="0"/>
                <a:cs typeface="Times New Roman" panose="02020603050405020304" pitchFamily="18" charset="0"/>
              </a:rPr>
              <a:t>(</a:t>
            </a:r>
            <a:r>
              <a:rPr lang="en-US" sz="3200" b="1" dirty="0" err="1">
                <a:latin typeface="Times New Roman" panose="02020603050405020304" pitchFamily="18" charset="0"/>
                <a:cs typeface="Times New Roman" panose="02020603050405020304" pitchFamily="18" charset="0"/>
              </a:rPr>
              <a:t>I</a:t>
            </a:r>
            <a:r>
              <a:rPr lang="en-US" sz="3200" i="1" baseline="-25000" dirty="0" err="1">
                <a:latin typeface="Times New Roman" panose="02020603050405020304" pitchFamily="18" charset="0"/>
                <a:cs typeface="Times New Roman" panose="02020603050405020304" pitchFamily="18" charset="0"/>
              </a:rPr>
              <a:t>m</a:t>
            </a:r>
            <a:r>
              <a:rPr lang="en-US" sz="3200" dirty="0">
                <a:latin typeface="Times New Roman" panose="02020603050405020304" pitchFamily="18" charset="0"/>
                <a:cs typeface="Times New Roman" panose="02020603050405020304" pitchFamily="18" charset="0"/>
              </a:rPr>
              <a:t>, </a:t>
            </a:r>
            <a:r>
              <a:rPr lang="en-US" sz="3200" i="1" dirty="0">
                <a:latin typeface="Symbol" charset="2"/>
                <a:cs typeface="Symbol" charset="2"/>
              </a:rPr>
              <a:t>s</a:t>
            </a:r>
            <a:r>
              <a:rPr lang="en-US" sz="3200" baseline="30000" dirty="0">
                <a:latin typeface="Times New Roman" panose="02020603050405020304" pitchFamily="18" charset="0"/>
                <a:cs typeface="Times New Roman" panose="02020603050405020304" pitchFamily="18" charset="0"/>
              </a:rPr>
              <a:t>2</a:t>
            </a:r>
            <a:r>
              <a:rPr lang="en-US" sz="3200" baseline="-25000" dirty="0">
                <a:latin typeface="Times New Roman" panose="02020603050405020304" pitchFamily="18" charset="0"/>
                <a:cs typeface="Times New Roman" panose="02020603050405020304" pitchFamily="18" charset="0"/>
              </a:rPr>
              <a:t>attract</a:t>
            </a:r>
            <a:r>
              <a:rPr lang="en-US" sz="3200" b="1" dirty="0">
                <a:latin typeface="Times New Roman" panose="02020603050405020304" pitchFamily="18" charset="0"/>
                <a:cs typeface="Times New Roman" panose="02020603050405020304" pitchFamily="18" charset="0"/>
              </a:rPr>
              <a:t>Ψ</a:t>
            </a:r>
            <a:r>
              <a:rPr lang="en-US" sz="3200" dirty="0">
                <a:latin typeface="Times New Roman" panose="02020603050405020304" pitchFamily="18" charset="0"/>
                <a:cs typeface="Times New Roman" panose="02020603050405020304" pitchFamily="18" charset="0"/>
              </a:rPr>
              <a:t>))</a:t>
            </a:r>
          </a:p>
          <a:p>
            <a:pPr>
              <a:lnSpc>
                <a:spcPct val="150000"/>
              </a:lnSpc>
            </a:pPr>
            <a:r>
              <a:rPr lang="en-US" sz="3200" b="1" i="1" dirty="0">
                <a:latin typeface="Times New Roman" panose="02020603050405020304" pitchFamily="18" charset="0"/>
                <a:cs typeface="Times New Roman" panose="02020603050405020304" pitchFamily="18" charset="0"/>
              </a:rPr>
              <a:t>e</a:t>
            </a:r>
            <a:r>
              <a:rPr lang="en-US" sz="3200" dirty="0">
                <a:latin typeface="Times New Roman" panose="02020603050405020304" pitchFamily="18" charset="0"/>
                <a:cs typeface="Times New Roman" panose="02020603050405020304" pitchFamily="18" charset="0"/>
              </a:rPr>
              <a:t> ~ Gaussian(</a:t>
            </a:r>
            <a:r>
              <a:rPr lang="en-US" sz="3200" b="1" dirty="0">
                <a:latin typeface="Times New Roman" panose="02020603050405020304" pitchFamily="18" charset="0"/>
                <a:cs typeface="Times New Roman" panose="02020603050405020304" pitchFamily="18" charset="0"/>
              </a:rPr>
              <a:t>0</a:t>
            </a:r>
            <a:r>
              <a:rPr lang="en-US" sz="3200" dirty="0">
                <a:latin typeface="Times New Roman" panose="02020603050405020304" pitchFamily="18" charset="0"/>
                <a:cs typeface="Times New Roman" panose="02020603050405020304" pitchFamily="18" charset="0"/>
              </a:rPr>
              <a:t>, </a:t>
            </a:r>
            <a:r>
              <a:rPr lang="en-US" sz="3200" i="1" dirty="0">
                <a:latin typeface="Symbol" charset="2"/>
                <a:cs typeface="Symbol" charset="2"/>
              </a:rPr>
              <a:t>s</a:t>
            </a:r>
            <a:r>
              <a:rPr lang="en-US" sz="3200" baseline="30000" dirty="0">
                <a:latin typeface="Times New Roman" panose="02020603050405020304" pitchFamily="18" charset="0"/>
                <a:cs typeface="Times New Roman" panose="02020603050405020304" pitchFamily="18" charset="0"/>
              </a:rPr>
              <a:t>2</a:t>
            </a:r>
            <a:r>
              <a:rPr lang="en-US" sz="3200" b="1"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52441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
          <p:cNvSpPr txBox="1">
            <a:spLocks noChangeArrowheads="1"/>
          </p:cNvSpPr>
          <p:nvPr/>
        </p:nvSpPr>
        <p:spPr>
          <a:xfrm>
            <a:off x="2660642" y="274914"/>
            <a:ext cx="6672507"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Phylogeny: evolutionary relationships among species</a:t>
            </a:r>
          </a:p>
        </p:txBody>
      </p:sp>
      <p:grpSp>
        <p:nvGrpSpPr>
          <p:cNvPr id="59" name="Group 58"/>
          <p:cNvGrpSpPr/>
          <p:nvPr/>
        </p:nvGrpSpPr>
        <p:grpSpPr>
          <a:xfrm>
            <a:off x="2296711" y="1304389"/>
            <a:ext cx="7859723" cy="3575842"/>
            <a:chOff x="3591760" y="57477"/>
            <a:chExt cx="4489826" cy="1537009"/>
          </a:xfrm>
        </p:grpSpPr>
        <p:pic>
          <p:nvPicPr>
            <p:cNvPr id="60" name="Picture 59"/>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61" name="Picture 9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62" name="Picture 9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63" name="Picture 9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64" name="Picture 9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65" name="Picture 96"/>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66" name="Picture 9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67" name="Picture 97"/>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68" name="Picture 100"/>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69" name="Picture 10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70" name="Picture 10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71" name="Picture 90"/>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72" name="Picture 25"/>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73" name="Picture 95"/>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74" name="Picture 24"/>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2" name="TextBox 1"/>
          <p:cNvSpPr txBox="1"/>
          <p:nvPr/>
        </p:nvSpPr>
        <p:spPr>
          <a:xfrm>
            <a:off x="2829954" y="5171346"/>
            <a:ext cx="6623929" cy="1089722"/>
          </a:xfrm>
          <a:prstGeom prst="rect">
            <a:avLst/>
          </a:prstGeom>
          <a:noFill/>
        </p:spPr>
        <p:txBody>
          <a:bodyPr wrap="none" rtlCol="0">
            <a:spAutoFit/>
          </a:bodyPr>
          <a:lstStyle/>
          <a:p>
            <a:r>
              <a:rPr lang="en-US" sz="2800" dirty="0">
                <a:latin typeface="Arial"/>
                <a:cs typeface="Arial"/>
              </a:rPr>
              <a:t>1. Comparative methods among species</a:t>
            </a:r>
          </a:p>
          <a:p>
            <a:pPr>
              <a:lnSpc>
                <a:spcPct val="150000"/>
              </a:lnSpc>
            </a:pPr>
            <a:r>
              <a:rPr lang="en-US" sz="2800" dirty="0">
                <a:latin typeface="Arial"/>
                <a:cs typeface="Arial"/>
              </a:rPr>
              <a:t>2. </a:t>
            </a:r>
            <a:r>
              <a:rPr lang="en-US" sz="2800" b="1" dirty="0">
                <a:latin typeface="Arial"/>
                <a:cs typeface="Arial"/>
              </a:rPr>
              <a:t>Community ecology</a:t>
            </a:r>
          </a:p>
        </p:txBody>
      </p:sp>
    </p:spTree>
    <p:extLst>
      <p:ext uri="{BB962C8B-B14F-4D97-AF65-F5344CB8AC3E}">
        <p14:creationId xmlns:p14="http://schemas.microsoft.com/office/powerpoint/2010/main" val="3615175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2760937" y="391422"/>
            <a:ext cx="6492088"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sz="2800" dirty="0">
                <a:latin typeface="Arial"/>
                <a:cs typeface="Arial"/>
              </a:rPr>
              <a:t>PGLMM for community composition</a:t>
            </a:r>
          </a:p>
        </p:txBody>
      </p:sp>
      <p:sp>
        <p:nvSpPr>
          <p:cNvPr id="5" name="Rectangle 4"/>
          <p:cNvSpPr/>
          <p:nvPr/>
        </p:nvSpPr>
        <p:spPr>
          <a:xfrm>
            <a:off x="2760937" y="1307041"/>
            <a:ext cx="7585717" cy="4609403"/>
          </a:xfrm>
          <a:prstGeom prst="rect">
            <a:avLst/>
          </a:prstGeom>
        </p:spPr>
        <p:txBody>
          <a:bodyPr wrap="square">
            <a:spAutoFit/>
          </a:bodyPr>
          <a:lstStyle/>
          <a:p>
            <a:pPr>
              <a:lnSpc>
                <a:spcPct val="150000"/>
              </a:lnSpc>
            </a:pPr>
            <a:r>
              <a:rPr lang="en-US" sz="3200" i="1" dirty="0">
                <a:latin typeface="Times New Roman" panose="02020603050405020304" pitchFamily="18" charset="0"/>
                <a:cs typeface="Times New Roman" panose="02020603050405020304" pitchFamily="18" charset="0"/>
              </a:rPr>
              <a:t>Y</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a</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a</a:t>
            </a:r>
            <a:r>
              <a:rPr lang="en-US" sz="3200" i="1" baseline="30000" dirty="0" err="1">
                <a:latin typeface="Times New Roman" panose="02020603050405020304" pitchFamily="18" charset="0"/>
                <a:cs typeface="Times New Roman" panose="02020603050405020304" pitchFamily="18" charset="0"/>
              </a:rPr>
              <a:t>p</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a:t>
            </a:r>
            <a:r>
              <a:rPr lang="en-US" sz="3200" baseline="-25000" dirty="0" err="1">
                <a:latin typeface="Times New Roman" panose="02020603050405020304" pitchFamily="18" charset="0"/>
                <a:cs typeface="Times New Roman" panose="02020603050405020304" pitchFamily="18" charset="0"/>
              </a:rPr>
              <a:t>site</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 </a:t>
            </a:r>
            <a:r>
              <a:rPr lang="en-US" sz="3200" i="1" dirty="0">
                <a:latin typeface="Times New Roman" panose="02020603050405020304" pitchFamily="18" charset="0"/>
                <a:cs typeface="Times New Roman" panose="02020603050405020304" pitchFamily="18" charset="0"/>
              </a:rPr>
              <a:t>d</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e</a:t>
            </a:r>
            <a:r>
              <a:rPr lang="en-US" sz="3200" i="1" baseline="-25000" dirty="0" err="1">
                <a:latin typeface="Times New Roman" panose="02020603050405020304" pitchFamily="18" charset="0"/>
                <a:cs typeface="Times New Roman" panose="02020603050405020304" pitchFamily="18" charset="0"/>
              </a:rPr>
              <a:t>i</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i="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b="1" i="1" dirty="0">
                <a:solidFill>
                  <a:srgbClr val="008000"/>
                </a:solidFill>
                <a:latin typeface="Times New Roman" panose="02020603050405020304" pitchFamily="18" charset="0"/>
                <a:cs typeface="Times New Roman" panose="02020603050405020304" pitchFamily="18" charset="0"/>
              </a:rPr>
              <a:t>a</a:t>
            </a:r>
            <a:r>
              <a:rPr lang="en-US" sz="3200" dirty="0">
                <a:solidFill>
                  <a:srgbClr val="008000"/>
                </a:solidFill>
                <a:latin typeface="Times New Roman" panose="02020603050405020304" pitchFamily="18" charset="0"/>
                <a:cs typeface="Times New Roman" panose="02020603050405020304" pitchFamily="18" charset="0"/>
              </a:rPr>
              <a:t> ~ Gaussian(</a:t>
            </a:r>
            <a:r>
              <a:rPr lang="en-US" sz="3200" b="1" dirty="0">
                <a:solidFill>
                  <a:srgbClr val="008000"/>
                </a:solidFill>
                <a:latin typeface="Times New Roman" panose="02020603050405020304" pitchFamily="18" charset="0"/>
                <a:cs typeface="Times New Roman" panose="02020603050405020304" pitchFamily="18" charset="0"/>
              </a:rPr>
              <a:t>0</a:t>
            </a:r>
            <a:r>
              <a:rPr lang="en-US" sz="3200" dirty="0">
                <a:solidFill>
                  <a:srgbClr val="008000"/>
                </a:solidFill>
                <a:latin typeface="Times New Roman" panose="02020603050405020304" pitchFamily="18" charset="0"/>
                <a:cs typeface="Times New Roman" panose="02020603050405020304" pitchFamily="18" charset="0"/>
              </a:rPr>
              <a:t>, </a:t>
            </a:r>
            <a:r>
              <a:rPr lang="en-US" sz="3200" i="1" dirty="0">
                <a:solidFill>
                  <a:srgbClr val="008000"/>
                </a:solidFill>
                <a:latin typeface="Symbol" charset="2"/>
                <a:cs typeface="Symbol" charset="2"/>
              </a:rPr>
              <a:t>s</a:t>
            </a:r>
            <a:r>
              <a:rPr lang="en-US" sz="3200" baseline="30000" dirty="0">
                <a:solidFill>
                  <a:srgbClr val="008000"/>
                </a:solidFill>
                <a:latin typeface="Times New Roman" panose="02020603050405020304" pitchFamily="18" charset="0"/>
                <a:cs typeface="Times New Roman" panose="02020603050405020304" pitchFamily="18" charset="0"/>
              </a:rPr>
              <a:t>2</a:t>
            </a:r>
            <a:r>
              <a:rPr lang="en-US" sz="3200" baseline="-25000" dirty="0">
                <a:solidFill>
                  <a:srgbClr val="008000"/>
                </a:solidFill>
                <a:latin typeface="Times New Roman" panose="02020603050405020304" pitchFamily="18" charset="0"/>
                <a:cs typeface="Times New Roman" panose="02020603050405020304" pitchFamily="18" charset="0"/>
              </a:rPr>
              <a:t>a</a:t>
            </a:r>
            <a:r>
              <a:rPr lang="en-US" sz="3200" b="1" dirty="0">
                <a:solidFill>
                  <a:srgbClr val="008000"/>
                </a:solidFill>
                <a:latin typeface="Times New Roman" panose="02020603050405020304" pitchFamily="18" charset="0"/>
                <a:cs typeface="Times New Roman" panose="02020603050405020304" pitchFamily="18" charset="0"/>
              </a:rPr>
              <a:t>I</a:t>
            </a:r>
            <a:r>
              <a:rPr lang="en-US" sz="3200" i="1" baseline="-25000" dirty="0">
                <a:solidFill>
                  <a:srgbClr val="008000"/>
                </a:solidFill>
                <a:latin typeface="Times New Roman" panose="02020603050405020304" pitchFamily="18" charset="0"/>
                <a:cs typeface="Times New Roman" panose="02020603050405020304" pitchFamily="18" charset="0"/>
              </a:rPr>
              <a:t>n</a:t>
            </a:r>
            <a:r>
              <a:rPr lang="en-US" sz="3200" dirty="0">
                <a:solidFill>
                  <a:srgbClr val="008000"/>
                </a:solidFill>
                <a:latin typeface="Times New Roman" panose="02020603050405020304" pitchFamily="18" charset="0"/>
                <a:cs typeface="Times New Roman" panose="02020603050405020304" pitchFamily="18" charset="0"/>
              </a:rPr>
              <a:t>)	</a:t>
            </a:r>
          </a:p>
          <a:p>
            <a:pPr>
              <a:lnSpc>
                <a:spcPct val="150000"/>
              </a:lnSpc>
            </a:pPr>
            <a:r>
              <a:rPr lang="en-US" sz="3200" dirty="0">
                <a:solidFill>
                  <a:srgbClr val="008000"/>
                </a:solidFill>
                <a:latin typeface="Times New Roman" panose="02020603050405020304" pitchFamily="18" charset="0"/>
                <a:cs typeface="Times New Roman" panose="02020603050405020304" pitchFamily="18" charset="0"/>
              </a:rPr>
              <a:t>	</a:t>
            </a:r>
            <a:r>
              <a:rPr lang="en-US" sz="2800" dirty="0">
                <a:solidFill>
                  <a:srgbClr val="008000"/>
                </a:solidFill>
                <a:latin typeface="Times New Roman" panose="02020603050405020304" pitchFamily="18" charset="0"/>
                <a:cs typeface="Times New Roman" panose="02020603050405020304" pitchFamily="18" charset="0"/>
              </a:rPr>
              <a:t>differences in abundance</a:t>
            </a:r>
            <a:endParaRPr lang="en-US" sz="3200" dirty="0">
              <a:solidFill>
                <a:srgbClr val="008000"/>
              </a:solidFill>
              <a:latin typeface="Times New Roman" panose="02020603050405020304" pitchFamily="18" charset="0"/>
              <a:cs typeface="Times New Roman" panose="02020603050405020304" pitchFamily="18" charset="0"/>
            </a:endParaRPr>
          </a:p>
          <a:p>
            <a:pPr>
              <a:lnSpc>
                <a:spcPct val="150000"/>
              </a:lnSpc>
            </a:pPr>
            <a:r>
              <a:rPr lang="en-US" sz="3200" b="1" i="1" dirty="0">
                <a:solidFill>
                  <a:srgbClr val="77933C"/>
                </a:solidFill>
                <a:latin typeface="Times New Roman" panose="02020603050405020304" pitchFamily="18" charset="0"/>
                <a:cs typeface="Times New Roman" panose="02020603050405020304" pitchFamily="18" charset="0"/>
              </a:rPr>
              <a:t>a</a:t>
            </a:r>
            <a:r>
              <a:rPr lang="en-US" sz="3200" b="1" i="1" baseline="30000" dirty="0">
                <a:solidFill>
                  <a:srgbClr val="77933C"/>
                </a:solidFill>
                <a:latin typeface="Times New Roman" panose="02020603050405020304" pitchFamily="18" charset="0"/>
                <a:cs typeface="Times New Roman" panose="02020603050405020304" pitchFamily="18" charset="0"/>
              </a:rPr>
              <a:t>p</a:t>
            </a:r>
            <a:r>
              <a:rPr lang="en-US" sz="3200" dirty="0">
                <a:solidFill>
                  <a:srgbClr val="77933C"/>
                </a:solidFill>
                <a:latin typeface="Times New Roman" panose="02020603050405020304" pitchFamily="18" charset="0"/>
                <a:cs typeface="Times New Roman" panose="02020603050405020304" pitchFamily="18" charset="0"/>
              </a:rPr>
              <a:t> ~ Gaussian(</a:t>
            </a:r>
            <a:r>
              <a:rPr lang="en-US" sz="3200" b="1" dirty="0">
                <a:solidFill>
                  <a:srgbClr val="77933C"/>
                </a:solidFill>
                <a:latin typeface="Times New Roman" panose="02020603050405020304" pitchFamily="18" charset="0"/>
                <a:cs typeface="Times New Roman" panose="02020603050405020304" pitchFamily="18" charset="0"/>
              </a:rPr>
              <a:t>0</a:t>
            </a:r>
            <a:r>
              <a:rPr lang="en-US" sz="3200" dirty="0">
                <a:solidFill>
                  <a:srgbClr val="77933C"/>
                </a:solidFill>
                <a:latin typeface="Times New Roman" panose="02020603050405020304" pitchFamily="18" charset="0"/>
                <a:cs typeface="Times New Roman" panose="02020603050405020304" pitchFamily="18" charset="0"/>
              </a:rPr>
              <a:t>, </a:t>
            </a:r>
            <a:r>
              <a:rPr lang="en-US" sz="3200" i="1" dirty="0">
                <a:solidFill>
                  <a:srgbClr val="77933C"/>
                </a:solidFill>
                <a:latin typeface="Symbol" charset="2"/>
                <a:cs typeface="Symbol" charset="2"/>
              </a:rPr>
              <a:t>s</a:t>
            </a:r>
            <a:r>
              <a:rPr lang="en-US" sz="3200" baseline="30000" dirty="0">
                <a:solidFill>
                  <a:srgbClr val="77933C"/>
                </a:solidFill>
                <a:latin typeface="Times New Roman" panose="02020603050405020304" pitchFamily="18" charset="0"/>
                <a:cs typeface="Times New Roman" panose="02020603050405020304" pitchFamily="18" charset="0"/>
              </a:rPr>
              <a:t>2</a:t>
            </a:r>
            <a:r>
              <a:rPr lang="en-US" sz="3200" baseline="-25000" dirty="0">
                <a:solidFill>
                  <a:srgbClr val="77933C"/>
                </a:solidFill>
                <a:latin typeface="Times New Roman" panose="02020603050405020304" pitchFamily="18" charset="0"/>
                <a:cs typeface="Times New Roman" panose="02020603050405020304" pitchFamily="18" charset="0"/>
              </a:rPr>
              <a:t>ap</a:t>
            </a:r>
            <a:r>
              <a:rPr lang="en-US" sz="3200" b="1" dirty="0">
                <a:solidFill>
                  <a:srgbClr val="77933C"/>
                </a:solidFill>
                <a:latin typeface="Times New Roman" panose="02020603050405020304" pitchFamily="18" charset="0"/>
                <a:cs typeface="Times New Roman" panose="02020603050405020304" pitchFamily="18" charset="0"/>
              </a:rPr>
              <a:t>Ψ</a:t>
            </a:r>
            <a:r>
              <a:rPr lang="en-US" sz="3200" dirty="0">
                <a:solidFill>
                  <a:srgbClr val="77933C"/>
                </a:solidFill>
                <a:latin typeface="Times New Roman" panose="02020603050405020304" pitchFamily="18" charset="0"/>
                <a:cs typeface="Times New Roman" panose="02020603050405020304" pitchFamily="18" charset="0"/>
              </a:rPr>
              <a:t>)	</a:t>
            </a:r>
          </a:p>
          <a:p>
            <a:pPr>
              <a:lnSpc>
                <a:spcPct val="150000"/>
              </a:lnSpc>
            </a:pPr>
            <a:r>
              <a:rPr lang="en-US" sz="3200" dirty="0">
                <a:solidFill>
                  <a:srgbClr val="77933C"/>
                </a:solidFill>
                <a:latin typeface="Times New Roman" panose="02020603050405020304" pitchFamily="18" charset="0"/>
                <a:cs typeface="Times New Roman" panose="02020603050405020304" pitchFamily="18" charset="0"/>
              </a:rPr>
              <a:t>	</a:t>
            </a:r>
            <a:r>
              <a:rPr lang="mr-IN" sz="4000" dirty="0">
                <a:solidFill>
                  <a:srgbClr val="77933C"/>
                </a:solidFill>
                <a:latin typeface="Times New Roman" panose="02020603050405020304" pitchFamily="18" charset="0"/>
                <a:cs typeface="Arial"/>
              </a:rPr>
              <a:t>…</a:t>
            </a:r>
            <a:r>
              <a:rPr lang="en-US" sz="2800" dirty="0">
                <a:solidFill>
                  <a:srgbClr val="77933C"/>
                </a:solidFill>
                <a:latin typeface="Times New Roman" panose="02020603050405020304" pitchFamily="18" charset="0"/>
                <a:cs typeface="Times New Roman" panose="02020603050405020304" pitchFamily="18" charset="0"/>
              </a:rPr>
              <a:t>that depend on phylogeny</a:t>
            </a:r>
            <a:endParaRPr lang="en-US" sz="2000" dirty="0">
              <a:solidFill>
                <a:srgbClr val="77933C"/>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3499769" y="1526808"/>
            <a:ext cx="922681" cy="678650"/>
          </a:xfrm>
          <a:prstGeom prst="round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8000"/>
              </a:solidFill>
            </a:endParaRPr>
          </a:p>
        </p:txBody>
      </p:sp>
      <p:sp>
        <p:nvSpPr>
          <p:cNvPr id="7" name="Rounded Rectangle 6"/>
          <p:cNvSpPr/>
          <p:nvPr/>
        </p:nvSpPr>
        <p:spPr>
          <a:xfrm>
            <a:off x="4664342" y="1526808"/>
            <a:ext cx="1037847" cy="678650"/>
          </a:xfrm>
          <a:prstGeom prst="roundRect">
            <a:avLst/>
          </a:prstGeom>
          <a:noFill/>
          <a:ln w="28575" cmpd="sng">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lumMod val="75000"/>
                </a:schemeClr>
              </a:solidFill>
            </a:endParaRPr>
          </a:p>
        </p:txBody>
      </p:sp>
    </p:spTree>
    <p:extLst>
      <p:ext uri="{BB962C8B-B14F-4D97-AF65-F5344CB8AC3E}">
        <p14:creationId xmlns:p14="http://schemas.microsoft.com/office/powerpoint/2010/main" val="1407410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2760937" y="391422"/>
            <a:ext cx="6492088"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sz="2800" dirty="0">
                <a:latin typeface="Arial"/>
                <a:cs typeface="Arial"/>
              </a:rPr>
              <a:t>PGLMM for community composition</a:t>
            </a:r>
          </a:p>
        </p:txBody>
      </p:sp>
      <p:sp>
        <p:nvSpPr>
          <p:cNvPr id="5" name="Rectangle 4"/>
          <p:cNvSpPr/>
          <p:nvPr/>
        </p:nvSpPr>
        <p:spPr>
          <a:xfrm>
            <a:off x="2954235" y="1364915"/>
            <a:ext cx="7585717" cy="2877198"/>
          </a:xfrm>
          <a:prstGeom prst="rect">
            <a:avLst/>
          </a:prstGeom>
        </p:spPr>
        <p:txBody>
          <a:bodyPr wrap="square">
            <a:spAutoFit/>
          </a:bodyPr>
          <a:lstStyle/>
          <a:p>
            <a:pPr>
              <a:lnSpc>
                <a:spcPct val="150000"/>
              </a:lnSpc>
            </a:pPr>
            <a:r>
              <a:rPr lang="en-US" sz="3200" i="1" dirty="0">
                <a:latin typeface="Times New Roman" panose="02020603050405020304" pitchFamily="18" charset="0"/>
                <a:cs typeface="Times New Roman" panose="02020603050405020304" pitchFamily="18" charset="0"/>
              </a:rPr>
              <a:t>Y</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a</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a</a:t>
            </a:r>
            <a:r>
              <a:rPr lang="en-US" sz="3200" i="1" baseline="30000" dirty="0" err="1">
                <a:latin typeface="Times New Roman" panose="02020603050405020304" pitchFamily="18" charset="0"/>
                <a:cs typeface="Times New Roman" panose="02020603050405020304" pitchFamily="18" charset="0"/>
              </a:rPr>
              <a:t>p</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a:t>
            </a:r>
            <a:r>
              <a:rPr lang="en-US" sz="3200" baseline="-25000" dirty="0" err="1">
                <a:latin typeface="Times New Roman" panose="02020603050405020304" pitchFamily="18" charset="0"/>
                <a:cs typeface="Times New Roman" panose="02020603050405020304" pitchFamily="18" charset="0"/>
              </a:rPr>
              <a:t>site</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 </a:t>
            </a:r>
            <a:r>
              <a:rPr lang="en-US" sz="3200" i="1" dirty="0">
                <a:latin typeface="Times New Roman" panose="02020603050405020304" pitchFamily="18" charset="0"/>
                <a:cs typeface="Times New Roman" panose="02020603050405020304" pitchFamily="18" charset="0"/>
              </a:rPr>
              <a:t>d</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e</a:t>
            </a:r>
            <a:r>
              <a:rPr lang="en-US" sz="3200" i="1" baseline="-25000" dirty="0" err="1">
                <a:latin typeface="Times New Roman" panose="02020603050405020304" pitchFamily="18" charset="0"/>
                <a:cs typeface="Times New Roman" panose="02020603050405020304" pitchFamily="18" charset="0"/>
              </a:rPr>
              <a:t>i</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i="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b="1" i="1" dirty="0">
                <a:solidFill>
                  <a:srgbClr val="800000"/>
                </a:solidFill>
                <a:latin typeface="Times New Roman" panose="02020603050405020304" pitchFamily="18" charset="0"/>
                <a:cs typeface="Times New Roman" panose="02020603050405020304" pitchFamily="18" charset="0"/>
              </a:rPr>
              <a:t>c</a:t>
            </a:r>
            <a:r>
              <a:rPr lang="en-US" sz="3200" dirty="0">
                <a:solidFill>
                  <a:srgbClr val="800000"/>
                </a:solidFill>
                <a:latin typeface="Times New Roman" panose="02020603050405020304" pitchFamily="18" charset="0"/>
                <a:cs typeface="Times New Roman" panose="02020603050405020304" pitchFamily="18" charset="0"/>
              </a:rPr>
              <a:t> ~ Gaussian(</a:t>
            </a:r>
            <a:r>
              <a:rPr lang="en-US" sz="3200" b="1" dirty="0">
                <a:solidFill>
                  <a:srgbClr val="800000"/>
                </a:solidFill>
                <a:latin typeface="Times New Roman" panose="02020603050405020304" pitchFamily="18" charset="0"/>
                <a:cs typeface="Times New Roman" panose="02020603050405020304" pitchFamily="18" charset="0"/>
              </a:rPr>
              <a:t>0</a:t>
            </a:r>
            <a:r>
              <a:rPr lang="en-US" sz="3200" dirty="0">
                <a:solidFill>
                  <a:srgbClr val="800000"/>
                </a:solidFill>
                <a:latin typeface="Times New Roman" panose="02020603050405020304" pitchFamily="18" charset="0"/>
                <a:cs typeface="Times New Roman" panose="02020603050405020304" pitchFamily="18" charset="0"/>
              </a:rPr>
              <a:t>, </a:t>
            </a:r>
            <a:r>
              <a:rPr lang="en-US" sz="3200" i="1" dirty="0">
                <a:solidFill>
                  <a:srgbClr val="800000"/>
                </a:solidFill>
                <a:latin typeface="Symbol" charset="2"/>
                <a:cs typeface="Symbol" charset="2"/>
              </a:rPr>
              <a:t>s</a:t>
            </a:r>
            <a:r>
              <a:rPr lang="en-US" sz="3200" baseline="30000" dirty="0">
                <a:solidFill>
                  <a:srgbClr val="800000"/>
                </a:solidFill>
                <a:latin typeface="Times New Roman" panose="02020603050405020304" pitchFamily="18" charset="0"/>
                <a:cs typeface="Times New Roman" panose="02020603050405020304" pitchFamily="18" charset="0"/>
              </a:rPr>
              <a:t>2</a:t>
            </a:r>
            <a:r>
              <a:rPr lang="en-US" sz="3200" baseline="-25000" dirty="0">
                <a:solidFill>
                  <a:srgbClr val="800000"/>
                </a:solidFill>
                <a:latin typeface="Times New Roman" panose="02020603050405020304" pitchFamily="18" charset="0"/>
                <a:cs typeface="Times New Roman" panose="02020603050405020304" pitchFamily="18" charset="0"/>
              </a:rPr>
              <a:t>site</a:t>
            </a:r>
            <a:r>
              <a:rPr lang="en-US" sz="3200" b="1" dirty="0">
                <a:solidFill>
                  <a:srgbClr val="800000"/>
                </a:solidFill>
                <a:latin typeface="Times New Roman" panose="02020603050405020304" pitchFamily="18" charset="0"/>
                <a:cs typeface="Times New Roman" panose="02020603050405020304" pitchFamily="18" charset="0"/>
              </a:rPr>
              <a:t>I</a:t>
            </a:r>
            <a:r>
              <a:rPr lang="en-US" sz="3200" i="1" baseline="-25000" dirty="0">
                <a:solidFill>
                  <a:srgbClr val="800000"/>
                </a:solidFill>
                <a:latin typeface="Times New Roman" panose="02020603050405020304" pitchFamily="18" charset="0"/>
                <a:cs typeface="Times New Roman" panose="02020603050405020304" pitchFamily="18" charset="0"/>
              </a:rPr>
              <a:t>m</a:t>
            </a:r>
            <a:r>
              <a:rPr lang="en-US" sz="3200" dirty="0">
                <a:solidFill>
                  <a:srgbClr val="800000"/>
                </a:solidFill>
                <a:latin typeface="Times New Roman" panose="02020603050405020304" pitchFamily="18" charset="0"/>
                <a:cs typeface="Times New Roman" panose="02020603050405020304" pitchFamily="18" charset="0"/>
              </a:rPr>
              <a:t>) 	</a:t>
            </a:r>
          </a:p>
          <a:p>
            <a:pPr>
              <a:lnSpc>
                <a:spcPct val="150000"/>
              </a:lnSpc>
            </a:pPr>
            <a:r>
              <a:rPr lang="en-US" sz="2400" dirty="0">
                <a:solidFill>
                  <a:srgbClr val="800000"/>
                </a:solidFill>
                <a:latin typeface="Times New Roman" panose="02020603050405020304" pitchFamily="18" charset="0"/>
                <a:cs typeface="Times New Roman" panose="02020603050405020304" pitchFamily="18" charset="0"/>
              </a:rPr>
              <a:t>         </a:t>
            </a:r>
            <a:r>
              <a:rPr lang="en-US" sz="2800" dirty="0">
                <a:solidFill>
                  <a:srgbClr val="800000"/>
                </a:solidFill>
                <a:latin typeface="Times New Roman" panose="02020603050405020304" pitchFamily="18" charset="0"/>
                <a:cs typeface="Times New Roman" panose="02020603050405020304" pitchFamily="18" charset="0"/>
              </a:rPr>
              <a:t>differences among sites</a:t>
            </a:r>
            <a:endParaRPr lang="en-US" sz="2400" dirty="0">
              <a:solidFill>
                <a:srgbClr val="800000"/>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6285752" y="1584681"/>
            <a:ext cx="922681" cy="678650"/>
          </a:xfrm>
          <a:prstGeom prst="roundRect">
            <a:avLst/>
          </a:prstGeom>
          <a:noFill/>
          <a:ln w="28575" cmpd="sng">
            <a:solidFill>
              <a:srgbClr val="8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788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2760937" y="391422"/>
            <a:ext cx="6492088"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sz="2800" dirty="0">
                <a:latin typeface="Arial"/>
                <a:cs typeface="Arial"/>
              </a:rPr>
              <a:t>PGLMM for community composition</a:t>
            </a:r>
          </a:p>
        </p:txBody>
      </p:sp>
      <p:sp>
        <p:nvSpPr>
          <p:cNvPr id="5" name="Rectangle 4"/>
          <p:cNvSpPr/>
          <p:nvPr/>
        </p:nvSpPr>
        <p:spPr>
          <a:xfrm>
            <a:off x="2954235" y="1364916"/>
            <a:ext cx="7585717" cy="5174493"/>
          </a:xfrm>
          <a:prstGeom prst="rect">
            <a:avLst/>
          </a:prstGeom>
        </p:spPr>
        <p:txBody>
          <a:bodyPr wrap="square">
            <a:spAutoFit/>
          </a:bodyPr>
          <a:lstStyle/>
          <a:p>
            <a:pPr>
              <a:lnSpc>
                <a:spcPct val="150000"/>
              </a:lnSpc>
            </a:pPr>
            <a:r>
              <a:rPr lang="en-US" sz="3200" i="1" dirty="0">
                <a:latin typeface="Times New Roman" panose="02020603050405020304" pitchFamily="18" charset="0"/>
                <a:cs typeface="Times New Roman" panose="02020603050405020304" pitchFamily="18" charset="0"/>
              </a:rPr>
              <a:t>Y</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a</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a</a:t>
            </a:r>
            <a:r>
              <a:rPr lang="en-US" sz="3200" i="1" baseline="30000" dirty="0" err="1">
                <a:latin typeface="Times New Roman" panose="02020603050405020304" pitchFamily="18" charset="0"/>
                <a:cs typeface="Times New Roman" panose="02020603050405020304" pitchFamily="18" charset="0"/>
              </a:rPr>
              <a:t>p</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a:t>
            </a:r>
            <a:r>
              <a:rPr lang="en-US" sz="3200" baseline="-25000" dirty="0" err="1">
                <a:latin typeface="Times New Roman" panose="02020603050405020304" pitchFamily="18" charset="0"/>
                <a:cs typeface="Times New Roman" panose="02020603050405020304" pitchFamily="18" charset="0"/>
              </a:rPr>
              <a:t>site</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 </a:t>
            </a:r>
            <a:r>
              <a:rPr lang="en-US" sz="3200" i="1" dirty="0">
                <a:latin typeface="Times New Roman" panose="02020603050405020304" pitchFamily="18" charset="0"/>
                <a:cs typeface="Times New Roman" panose="02020603050405020304" pitchFamily="18" charset="0"/>
              </a:rPr>
              <a:t>d</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e</a:t>
            </a:r>
            <a:r>
              <a:rPr lang="en-US" sz="3200" i="1" baseline="-25000" dirty="0" err="1">
                <a:latin typeface="Times New Roman" panose="02020603050405020304" pitchFamily="18" charset="0"/>
                <a:cs typeface="Times New Roman" panose="02020603050405020304" pitchFamily="18" charset="0"/>
              </a:rPr>
              <a:t>i</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i="1"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b="1" i="1" dirty="0">
                <a:solidFill>
                  <a:srgbClr val="0000FF"/>
                </a:solidFill>
                <a:latin typeface="Times New Roman" panose="02020603050405020304" pitchFamily="18" charset="0"/>
                <a:cs typeface="Times New Roman" panose="02020603050405020304" pitchFamily="18" charset="0"/>
              </a:rPr>
              <a:t>d</a:t>
            </a:r>
            <a:r>
              <a:rPr lang="en-US" sz="3200" dirty="0">
                <a:solidFill>
                  <a:srgbClr val="0000FF"/>
                </a:solidFill>
                <a:latin typeface="Times New Roman" panose="02020603050405020304" pitchFamily="18" charset="0"/>
                <a:cs typeface="Times New Roman" panose="02020603050405020304" pitchFamily="18" charset="0"/>
              </a:rPr>
              <a:t> ~ Gaussian(</a:t>
            </a:r>
            <a:r>
              <a:rPr lang="en-US" sz="3200" b="1" dirty="0">
                <a:solidFill>
                  <a:srgbClr val="0000FF"/>
                </a:solidFill>
                <a:latin typeface="Times New Roman" panose="02020603050405020304" pitchFamily="18" charset="0"/>
                <a:cs typeface="Times New Roman" panose="02020603050405020304" pitchFamily="18" charset="0"/>
              </a:rPr>
              <a:t>0</a:t>
            </a:r>
            <a:r>
              <a:rPr lang="en-US" sz="3200" dirty="0">
                <a:solidFill>
                  <a:srgbClr val="0000FF"/>
                </a:solidFill>
                <a:latin typeface="Times New Roman" panose="02020603050405020304" pitchFamily="18" charset="0"/>
                <a:cs typeface="Times New Roman" panose="02020603050405020304" pitchFamily="18" charset="0"/>
              </a:rPr>
              <a:t>, </a:t>
            </a:r>
            <a:r>
              <a:rPr lang="en-US" sz="3200" dirty="0" err="1">
                <a:solidFill>
                  <a:srgbClr val="0000FF"/>
                </a:solidFill>
                <a:latin typeface="Times New Roman" panose="02020603050405020304" pitchFamily="18" charset="0"/>
                <a:cs typeface="Times New Roman" panose="02020603050405020304" pitchFamily="18" charset="0"/>
              </a:rPr>
              <a:t>kron</a:t>
            </a:r>
            <a:r>
              <a:rPr lang="en-US" sz="3200" dirty="0">
                <a:solidFill>
                  <a:srgbClr val="0000FF"/>
                </a:solidFill>
                <a:latin typeface="Times New Roman" panose="02020603050405020304" pitchFamily="18" charset="0"/>
                <a:cs typeface="Times New Roman" panose="02020603050405020304" pitchFamily="18" charset="0"/>
              </a:rPr>
              <a:t>(</a:t>
            </a:r>
            <a:r>
              <a:rPr lang="en-US" sz="3200" b="1" dirty="0" err="1">
                <a:solidFill>
                  <a:srgbClr val="0000FF"/>
                </a:solidFill>
                <a:latin typeface="Times New Roman" panose="02020603050405020304" pitchFamily="18" charset="0"/>
                <a:cs typeface="Times New Roman" panose="02020603050405020304" pitchFamily="18" charset="0"/>
              </a:rPr>
              <a:t>I</a:t>
            </a:r>
            <a:r>
              <a:rPr lang="en-US" sz="3200" i="1" baseline="-25000" dirty="0" err="1">
                <a:solidFill>
                  <a:srgbClr val="0000FF"/>
                </a:solidFill>
                <a:latin typeface="Times New Roman" panose="02020603050405020304" pitchFamily="18" charset="0"/>
                <a:cs typeface="Times New Roman" panose="02020603050405020304" pitchFamily="18" charset="0"/>
              </a:rPr>
              <a:t>m</a:t>
            </a:r>
            <a:r>
              <a:rPr lang="en-US" sz="3200" dirty="0">
                <a:solidFill>
                  <a:srgbClr val="0000FF"/>
                </a:solidFill>
                <a:latin typeface="Times New Roman" panose="02020603050405020304" pitchFamily="18" charset="0"/>
                <a:cs typeface="Times New Roman" panose="02020603050405020304" pitchFamily="18" charset="0"/>
              </a:rPr>
              <a:t>, </a:t>
            </a:r>
            <a:r>
              <a:rPr lang="en-US" sz="3200" i="1" dirty="0">
                <a:solidFill>
                  <a:srgbClr val="0000FF"/>
                </a:solidFill>
                <a:latin typeface="Symbol" charset="2"/>
                <a:cs typeface="Symbol" charset="2"/>
              </a:rPr>
              <a:t>s</a:t>
            </a:r>
            <a:r>
              <a:rPr lang="en-US" sz="3200" baseline="30000" dirty="0">
                <a:solidFill>
                  <a:srgbClr val="0000FF"/>
                </a:solidFill>
                <a:latin typeface="Times New Roman" panose="02020603050405020304" pitchFamily="18" charset="0"/>
                <a:cs typeface="Times New Roman" panose="02020603050405020304" pitchFamily="18" charset="0"/>
              </a:rPr>
              <a:t>2</a:t>
            </a:r>
            <a:r>
              <a:rPr lang="en-US" sz="3200" baseline="-25000" dirty="0">
                <a:solidFill>
                  <a:srgbClr val="0000FF"/>
                </a:solidFill>
                <a:latin typeface="Times New Roman" panose="02020603050405020304" pitchFamily="18" charset="0"/>
                <a:cs typeface="Times New Roman" panose="02020603050405020304" pitchFamily="18" charset="0"/>
              </a:rPr>
              <a:t>attract</a:t>
            </a:r>
            <a:r>
              <a:rPr lang="en-US" sz="3200" b="1" dirty="0">
                <a:solidFill>
                  <a:srgbClr val="0000FF"/>
                </a:solidFill>
                <a:latin typeface="Times New Roman" panose="02020603050405020304" pitchFamily="18" charset="0"/>
                <a:cs typeface="Times New Roman" panose="02020603050405020304" pitchFamily="18" charset="0"/>
              </a:rPr>
              <a:t>Ψ</a:t>
            </a:r>
            <a:r>
              <a:rPr lang="en-US" sz="3200" dirty="0">
                <a:solidFill>
                  <a:srgbClr val="0000FF"/>
                </a:solidFill>
                <a:latin typeface="Times New Roman" panose="02020603050405020304" pitchFamily="18" charset="0"/>
                <a:cs typeface="Times New Roman" panose="02020603050405020304" pitchFamily="18" charset="0"/>
              </a:rPr>
              <a:t>))</a:t>
            </a:r>
          </a:p>
          <a:p>
            <a:pPr>
              <a:lnSpc>
                <a:spcPct val="150000"/>
              </a:lnSpc>
            </a:pPr>
            <a:endParaRPr lang="en-US" sz="3200" dirty="0">
              <a:solidFill>
                <a:srgbClr val="0000FF"/>
              </a:solidFill>
              <a:latin typeface="Times New Roman" panose="02020603050405020304" pitchFamily="18" charset="0"/>
              <a:cs typeface="Times New Roman" panose="02020603050405020304" pitchFamily="18" charset="0"/>
            </a:endParaRPr>
          </a:p>
          <a:p>
            <a:pPr>
              <a:lnSpc>
                <a:spcPct val="150000"/>
              </a:lnSpc>
            </a:pPr>
            <a:r>
              <a:rPr lang="en-US" sz="3200" dirty="0">
                <a:solidFill>
                  <a:srgbClr val="0000FF"/>
                </a:solidFill>
                <a:latin typeface="Times New Roman" panose="02020603050405020304" pitchFamily="18" charset="0"/>
                <a:cs typeface="Times New Roman" panose="02020603050405020304" pitchFamily="18" charset="0"/>
              </a:rPr>
              <a:t>phylogenetic attraction within sites</a:t>
            </a:r>
          </a:p>
          <a:p>
            <a:pPr>
              <a:lnSpc>
                <a:spcPct val="150000"/>
              </a:lnSpc>
            </a:pPr>
            <a:endParaRPr lang="en-US" sz="3200" dirty="0">
              <a:solidFill>
                <a:srgbClr val="0000FF"/>
              </a:solidFill>
              <a:latin typeface="Times New Roman" panose="02020603050405020304" pitchFamily="18" charset="0"/>
              <a:cs typeface="Times New Roman" panose="02020603050405020304" pitchFamily="18" charset="0"/>
            </a:endParaRPr>
          </a:p>
          <a:p>
            <a:pPr algn="ctr">
              <a:lnSpc>
                <a:spcPct val="150000"/>
              </a:lnSpc>
            </a:pPr>
            <a:r>
              <a:rPr lang="en-US" sz="3200" dirty="0">
                <a:solidFill>
                  <a:srgbClr val="0000FF"/>
                </a:solidFill>
                <a:latin typeface="Times New Roman" panose="02020603050405020304" pitchFamily="18" charset="0"/>
                <a:cs typeface="Times New Roman" panose="02020603050405020304" pitchFamily="18" charset="0"/>
              </a:rPr>
              <a:t>Sites contain phylogenetically related species</a:t>
            </a:r>
          </a:p>
        </p:txBody>
      </p:sp>
      <p:sp>
        <p:nvSpPr>
          <p:cNvPr id="6" name="Rounded Rectangle 5"/>
          <p:cNvSpPr/>
          <p:nvPr/>
        </p:nvSpPr>
        <p:spPr>
          <a:xfrm>
            <a:off x="7437898" y="1538383"/>
            <a:ext cx="467611" cy="678650"/>
          </a:xfrm>
          <a:prstGeom prst="roundRect">
            <a:avLst/>
          </a:prstGeom>
          <a:no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683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092224" y="658757"/>
            <a:ext cx="5566125" cy="646331"/>
          </a:xfrm>
          <a:prstGeom prst="rect">
            <a:avLst/>
          </a:prstGeom>
          <a:noFill/>
        </p:spPr>
        <p:txBody>
          <a:bodyPr wrap="square" rtlCol="0">
            <a:spAutoFit/>
          </a:bodyPr>
          <a:lstStyle/>
          <a:p>
            <a:pPr algn="ctr"/>
            <a:r>
              <a:rPr lang="en-US" sz="3600" dirty="0">
                <a:solidFill>
                  <a:srgbClr val="0000FF"/>
                </a:solidFill>
                <a:latin typeface="Arial"/>
                <a:cs typeface="Arial"/>
              </a:rPr>
              <a:t>attraction within sites</a:t>
            </a:r>
          </a:p>
        </p:txBody>
      </p:sp>
      <p:pic>
        <p:nvPicPr>
          <p:cNvPr id="3" name="Picture 2" descr="Rplot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123" y="1117362"/>
            <a:ext cx="8300253" cy="5740638"/>
          </a:xfrm>
          <a:prstGeom prst="rect">
            <a:avLst/>
          </a:prstGeom>
        </p:spPr>
      </p:pic>
    </p:spTree>
    <p:extLst>
      <p:ext uri="{BB962C8B-B14F-4D97-AF65-F5344CB8AC3E}">
        <p14:creationId xmlns:p14="http://schemas.microsoft.com/office/powerpoint/2010/main" val="1963768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2760937" y="391422"/>
            <a:ext cx="6492088"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sz="2800" dirty="0">
                <a:latin typeface="Arial"/>
                <a:cs typeface="Arial"/>
              </a:rPr>
              <a:t>PGLMM for community composition</a:t>
            </a:r>
          </a:p>
        </p:txBody>
      </p:sp>
      <p:sp>
        <p:nvSpPr>
          <p:cNvPr id="5" name="Rectangle 4"/>
          <p:cNvSpPr/>
          <p:nvPr/>
        </p:nvSpPr>
        <p:spPr>
          <a:xfrm>
            <a:off x="2954236" y="1364916"/>
            <a:ext cx="6570765" cy="3420167"/>
          </a:xfrm>
          <a:prstGeom prst="rect">
            <a:avLst/>
          </a:prstGeom>
        </p:spPr>
        <p:txBody>
          <a:bodyPr wrap="square">
            <a:spAutoFit/>
          </a:bodyPr>
          <a:lstStyle/>
          <a:p>
            <a:pPr>
              <a:lnSpc>
                <a:spcPct val="150000"/>
              </a:lnSpc>
            </a:pPr>
            <a:r>
              <a:rPr lang="en-US" sz="3200" i="1" dirty="0">
                <a:latin typeface="Times New Roman" panose="02020603050405020304" pitchFamily="18" charset="0"/>
                <a:cs typeface="Times New Roman" panose="02020603050405020304" pitchFamily="18" charset="0"/>
              </a:rPr>
              <a:t>Y</a:t>
            </a:r>
            <a:r>
              <a:rPr lang="en-US" sz="3200" i="1" baseline="-25000" dirty="0">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a</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a</a:t>
            </a:r>
            <a:r>
              <a:rPr lang="en-US" sz="3200" i="1" baseline="30000" dirty="0" err="1">
                <a:latin typeface="Times New Roman" panose="02020603050405020304" pitchFamily="18" charset="0"/>
                <a:cs typeface="Times New Roman" panose="02020603050405020304" pitchFamily="18" charset="0"/>
              </a:rPr>
              <a:t>p</a:t>
            </a:r>
            <a:r>
              <a:rPr lang="en-US" sz="3200" baseline="-25000" dirty="0" err="1">
                <a:latin typeface="Times New Roman" panose="02020603050405020304" pitchFamily="18" charset="0"/>
                <a:cs typeface="Times New Roman" panose="02020603050405020304" pitchFamily="18" charset="0"/>
              </a:rPr>
              <a:t>spp</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c</a:t>
            </a:r>
            <a:r>
              <a:rPr lang="en-US" sz="3200" baseline="-25000" dirty="0" err="1">
                <a:latin typeface="Times New Roman" panose="02020603050405020304" pitchFamily="18" charset="0"/>
                <a:cs typeface="Times New Roman" panose="02020603050405020304" pitchFamily="18" charset="0"/>
              </a:rPr>
              <a:t>site</a:t>
            </a:r>
            <a:r>
              <a:rPr lang="en-US" sz="3200" baseline="-25000" dirty="0">
                <a:latin typeface="Times New Roman" panose="02020603050405020304" pitchFamily="18" charset="0"/>
                <a:cs typeface="Times New Roman" panose="02020603050405020304" pitchFamily="18" charset="0"/>
              </a:rPr>
              <a:t>[</a:t>
            </a:r>
            <a:r>
              <a:rPr lang="en-US" sz="3200" i="1" baseline="-25000" dirty="0" err="1">
                <a:latin typeface="Times New Roman" panose="02020603050405020304" pitchFamily="18" charset="0"/>
                <a:cs typeface="Times New Roman" panose="02020603050405020304" pitchFamily="18" charset="0"/>
              </a:rPr>
              <a:t>i</a:t>
            </a:r>
            <a:r>
              <a:rPr lang="en-US" sz="3200" baseline="-250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dirty="0">
                <a:solidFill>
                  <a:srgbClr val="000000"/>
                </a:solidFill>
                <a:latin typeface="Times New Roman" panose="02020603050405020304" pitchFamily="18" charset="0"/>
                <a:cs typeface="Times New Roman" panose="02020603050405020304" pitchFamily="18" charset="0"/>
              </a:rPr>
              <a:t> </a:t>
            </a:r>
            <a:r>
              <a:rPr lang="en-US" sz="3200" i="1" dirty="0">
                <a:solidFill>
                  <a:srgbClr val="000000"/>
                </a:solidFill>
                <a:latin typeface="Times New Roman" panose="02020603050405020304" pitchFamily="18" charset="0"/>
                <a:cs typeface="Times New Roman" panose="02020603050405020304" pitchFamily="18" charset="0"/>
              </a:rPr>
              <a:t>d</a:t>
            </a:r>
            <a:r>
              <a:rPr lang="en-US" sz="3200" i="1" baseline="-25000" dirty="0">
                <a:solidFill>
                  <a:srgbClr val="000000"/>
                </a:solidFill>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 </a:t>
            </a:r>
            <a:r>
              <a:rPr lang="en-US" sz="3200" i="1" dirty="0" err="1">
                <a:latin typeface="Times New Roman" panose="02020603050405020304" pitchFamily="18" charset="0"/>
                <a:cs typeface="Times New Roman" panose="02020603050405020304" pitchFamily="18" charset="0"/>
              </a:rPr>
              <a:t>e</a:t>
            </a:r>
            <a:r>
              <a:rPr lang="en-US" sz="3200" i="1" baseline="-25000" dirty="0" err="1">
                <a:latin typeface="Times New Roman" panose="02020603050405020304" pitchFamily="18" charset="0"/>
                <a:cs typeface="Times New Roman" panose="02020603050405020304" pitchFamily="18" charset="0"/>
              </a:rPr>
              <a:t>i</a:t>
            </a:r>
            <a:endParaRPr lang="en-US" sz="3200" dirty="0">
              <a:latin typeface="Times New Roman" panose="02020603050405020304" pitchFamily="18" charset="0"/>
              <a:cs typeface="Times New Roman" panose="02020603050405020304" pitchFamily="18" charset="0"/>
            </a:endParaRPr>
          </a:p>
          <a:p>
            <a:pPr>
              <a:lnSpc>
                <a:spcPct val="150000"/>
              </a:lnSpc>
            </a:pPr>
            <a:r>
              <a:rPr lang="en-US" sz="2800" i="1" dirty="0">
                <a:latin typeface="Times"/>
                <a:cs typeface="Times"/>
              </a:rPr>
              <a:t> </a:t>
            </a:r>
            <a:endParaRPr lang="en-US" sz="2800" dirty="0"/>
          </a:p>
          <a:p>
            <a:pPr>
              <a:lnSpc>
                <a:spcPct val="150000"/>
              </a:lnSpc>
            </a:pPr>
            <a:r>
              <a:rPr lang="en-US" sz="2800" b="1" i="1" dirty="0"/>
              <a:t>	</a:t>
            </a:r>
            <a:r>
              <a:rPr lang="en-US" sz="2800" b="1" i="1" dirty="0">
                <a:latin typeface="Times New Roman" panose="02020603050405020304" pitchFamily="18" charset="0"/>
                <a:cs typeface="Times New Roman" panose="02020603050405020304" pitchFamily="18" charset="0"/>
              </a:rPr>
              <a:t>e</a:t>
            </a:r>
            <a:r>
              <a:rPr lang="en-US" sz="2800" dirty="0">
                <a:latin typeface="Times New Roman" panose="02020603050405020304" pitchFamily="18" charset="0"/>
                <a:cs typeface="Times New Roman" panose="02020603050405020304" pitchFamily="18" charset="0"/>
              </a:rPr>
              <a:t> ~ Gaussian(</a:t>
            </a:r>
            <a:r>
              <a:rPr lang="en-US" sz="2800" b="1" dirty="0">
                <a:latin typeface="Times New Roman" panose="02020603050405020304" pitchFamily="18" charset="0"/>
                <a:cs typeface="Times New Roman" panose="02020603050405020304" pitchFamily="18" charset="0"/>
              </a:rPr>
              <a:t>0</a:t>
            </a:r>
            <a:r>
              <a:rPr lang="en-US" sz="2800" dirty="0">
                <a:latin typeface="Times New Roman" panose="02020603050405020304" pitchFamily="18" charset="0"/>
                <a:cs typeface="Times New Roman" panose="02020603050405020304" pitchFamily="18" charset="0"/>
              </a:rPr>
              <a:t>, </a:t>
            </a:r>
            <a:r>
              <a:rPr lang="en-US" sz="2800" i="1" dirty="0">
                <a:latin typeface="Symbol" charset="2"/>
                <a:cs typeface="Symbol" charset="2"/>
              </a:rPr>
              <a:t>s</a:t>
            </a:r>
            <a:r>
              <a:rPr lang="en-US" sz="2800" baseline="30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a:t>
            </a:r>
          </a:p>
          <a:p>
            <a:pPr>
              <a:lnSpc>
                <a:spcPct val="150000"/>
              </a:lnSpc>
            </a:pPr>
            <a:endParaRPr lang="en-US" sz="2800" dirty="0"/>
          </a:p>
          <a:p>
            <a:pPr>
              <a:lnSpc>
                <a:spcPct val="150000"/>
              </a:lnSpc>
            </a:pPr>
            <a:r>
              <a:rPr lang="en-US" dirty="0">
                <a:latin typeface="Arial"/>
                <a:cs typeface="Arial"/>
              </a:rPr>
              <a:t>	</a:t>
            </a:r>
            <a:r>
              <a:rPr lang="en-US" sz="3200" dirty="0">
                <a:latin typeface="Times New Roman" panose="02020603050405020304" pitchFamily="18" charset="0"/>
                <a:cs typeface="Times New Roman" panose="02020603050405020304" pitchFamily="18" charset="0"/>
              </a:rPr>
              <a:t>residual variation</a:t>
            </a:r>
            <a:endParaRPr lang="en-US"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8177072" y="1549957"/>
            <a:ext cx="469218" cy="678650"/>
          </a:xfrm>
          <a:prstGeom prst="roundRect">
            <a:avLst/>
          </a:prstGeom>
          <a:no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5401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2760937" y="391422"/>
            <a:ext cx="6492088"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sz="2800" dirty="0">
                <a:latin typeface="Arial"/>
                <a:cs typeface="Arial"/>
              </a:rPr>
              <a:t>PGLMM for community composition</a:t>
            </a:r>
          </a:p>
        </p:txBody>
      </p:sp>
      <p:sp>
        <p:nvSpPr>
          <p:cNvPr id="8" name="Rectangle 7">
            <a:extLst>
              <a:ext uri="{FF2B5EF4-FFF2-40B4-BE49-F238E27FC236}">
                <a16:creationId xmlns:a16="http://schemas.microsoft.com/office/drawing/2014/main" id="{44C667CB-C390-0949-8D9E-6DCB535D881F}"/>
              </a:ext>
            </a:extLst>
          </p:cNvPr>
          <p:cNvSpPr/>
          <p:nvPr/>
        </p:nvSpPr>
        <p:spPr>
          <a:xfrm>
            <a:off x="1430235" y="1364915"/>
            <a:ext cx="6570765" cy="5172955"/>
          </a:xfrm>
          <a:prstGeom prst="rect">
            <a:avLst/>
          </a:prstGeom>
        </p:spPr>
        <p:txBody>
          <a:bodyPr wrap="square">
            <a:spAutoFit/>
          </a:bodyPr>
          <a:lstStyle/>
          <a:p>
            <a:pPr eaLnBrk="0" fontAlgn="base" hangingPunct="0">
              <a:lnSpc>
                <a:spcPct val="150000"/>
              </a:lnSpc>
              <a:spcBef>
                <a:spcPct val="0"/>
              </a:spcBef>
              <a:spcAft>
                <a:spcPct val="0"/>
              </a:spcAft>
            </a:pPr>
            <a:r>
              <a:rPr lang="en-US" sz="3200" i="1" dirty="0">
                <a:solidFill>
                  <a:prstClr val="black"/>
                </a:solidFill>
                <a:latin typeface="Times" charset="0"/>
                <a:ea typeface="ＭＳ Ｐゴシック" charset="0"/>
              </a:rPr>
              <a:t>Y</a:t>
            </a:r>
            <a:r>
              <a:rPr lang="en-US" sz="3200" i="1" baseline="-25000" dirty="0">
                <a:solidFill>
                  <a:prstClr val="black"/>
                </a:solidFill>
                <a:latin typeface="Times" charset="0"/>
                <a:ea typeface="ＭＳ Ｐゴシック" charset="0"/>
              </a:rPr>
              <a:t>i</a:t>
            </a:r>
            <a:r>
              <a:rPr lang="en-US" sz="3200" dirty="0">
                <a:solidFill>
                  <a:prstClr val="black"/>
                </a:solidFill>
                <a:latin typeface="Times" charset="0"/>
                <a:ea typeface="ＭＳ Ｐゴシック" charset="0"/>
              </a:rPr>
              <a:t> = </a:t>
            </a:r>
            <a:r>
              <a:rPr lang="en-US" sz="3200" i="1" dirty="0" err="1">
                <a:solidFill>
                  <a:prstClr val="black"/>
                </a:solidFill>
                <a:latin typeface="Times" charset="0"/>
                <a:ea typeface="ＭＳ Ｐゴシック" charset="0"/>
              </a:rPr>
              <a:t>a</a:t>
            </a:r>
            <a:r>
              <a:rPr lang="en-US" sz="3200" baseline="-25000" dirty="0" err="1">
                <a:solidFill>
                  <a:prstClr val="black"/>
                </a:solidFill>
                <a:latin typeface="Times" charset="0"/>
                <a:ea typeface="ＭＳ Ｐゴシック" charset="0"/>
              </a:rPr>
              <a:t>spp</a:t>
            </a:r>
            <a:r>
              <a:rPr lang="en-US" sz="3200" baseline="-25000" dirty="0">
                <a:solidFill>
                  <a:prstClr val="black"/>
                </a:solidFill>
                <a:latin typeface="Times" charset="0"/>
                <a:ea typeface="ＭＳ Ｐゴシック" charset="0"/>
              </a:rPr>
              <a:t>[</a:t>
            </a:r>
            <a:r>
              <a:rPr lang="en-US" sz="3200" i="1" baseline="-25000" dirty="0" err="1">
                <a:solidFill>
                  <a:prstClr val="black"/>
                </a:solidFill>
                <a:latin typeface="Times" charset="0"/>
                <a:ea typeface="ＭＳ Ｐゴシック" charset="0"/>
              </a:rPr>
              <a:t>i</a:t>
            </a:r>
            <a:r>
              <a:rPr lang="en-US" sz="3200" baseline="-25000" dirty="0">
                <a:solidFill>
                  <a:prstClr val="black"/>
                </a:solidFill>
                <a:latin typeface="Times" charset="0"/>
                <a:ea typeface="ＭＳ Ｐゴシック" charset="0"/>
              </a:rPr>
              <a:t>]</a:t>
            </a:r>
            <a:r>
              <a:rPr lang="en-US" sz="3200" dirty="0">
                <a:solidFill>
                  <a:prstClr val="black"/>
                </a:solidFill>
                <a:latin typeface="Times" charset="0"/>
                <a:ea typeface="ＭＳ Ｐゴシック" charset="0"/>
              </a:rPr>
              <a:t>+ </a:t>
            </a:r>
            <a:r>
              <a:rPr lang="en-US" sz="3200" i="1" dirty="0" err="1">
                <a:solidFill>
                  <a:prstClr val="black"/>
                </a:solidFill>
                <a:latin typeface="Times" charset="0"/>
                <a:ea typeface="ＭＳ Ｐゴシック" charset="0"/>
              </a:rPr>
              <a:t>a</a:t>
            </a:r>
            <a:r>
              <a:rPr lang="en-US" sz="3200" i="1" baseline="30000" dirty="0" err="1">
                <a:solidFill>
                  <a:prstClr val="black"/>
                </a:solidFill>
                <a:latin typeface="Times" charset="0"/>
                <a:ea typeface="ＭＳ Ｐゴシック" charset="0"/>
              </a:rPr>
              <a:t>p</a:t>
            </a:r>
            <a:r>
              <a:rPr lang="en-US" sz="3200" baseline="-25000" dirty="0" err="1">
                <a:solidFill>
                  <a:prstClr val="black"/>
                </a:solidFill>
                <a:latin typeface="Times" charset="0"/>
                <a:ea typeface="ＭＳ Ｐゴシック" charset="0"/>
              </a:rPr>
              <a:t>spp</a:t>
            </a:r>
            <a:r>
              <a:rPr lang="en-US" sz="3200" baseline="-25000" dirty="0">
                <a:solidFill>
                  <a:prstClr val="black"/>
                </a:solidFill>
                <a:latin typeface="Times" charset="0"/>
                <a:ea typeface="ＭＳ Ｐゴシック" charset="0"/>
              </a:rPr>
              <a:t>[</a:t>
            </a:r>
            <a:r>
              <a:rPr lang="en-US" sz="3200" i="1" baseline="-25000" dirty="0" err="1">
                <a:solidFill>
                  <a:prstClr val="black"/>
                </a:solidFill>
                <a:latin typeface="Times" charset="0"/>
                <a:ea typeface="ＭＳ Ｐゴシック" charset="0"/>
              </a:rPr>
              <a:t>i</a:t>
            </a:r>
            <a:r>
              <a:rPr lang="en-US" sz="3200" baseline="-25000" dirty="0">
                <a:solidFill>
                  <a:prstClr val="black"/>
                </a:solidFill>
                <a:latin typeface="Times" charset="0"/>
                <a:ea typeface="ＭＳ Ｐゴシック" charset="0"/>
              </a:rPr>
              <a:t>]</a:t>
            </a:r>
            <a:r>
              <a:rPr lang="en-US" sz="3200" i="1" dirty="0">
                <a:solidFill>
                  <a:prstClr val="black"/>
                </a:solidFill>
                <a:latin typeface="Times" charset="0"/>
                <a:ea typeface="ＭＳ Ｐゴシック" charset="0"/>
              </a:rPr>
              <a:t> </a:t>
            </a:r>
            <a:r>
              <a:rPr lang="en-US" sz="3200" dirty="0">
                <a:solidFill>
                  <a:prstClr val="black"/>
                </a:solidFill>
                <a:latin typeface="Times" charset="0"/>
                <a:ea typeface="ＭＳ Ｐゴシック" charset="0"/>
              </a:rPr>
              <a:t>+ </a:t>
            </a:r>
            <a:r>
              <a:rPr lang="en-US" sz="3200" i="1" dirty="0" err="1">
                <a:solidFill>
                  <a:prstClr val="black"/>
                </a:solidFill>
                <a:latin typeface="Times" charset="0"/>
                <a:ea typeface="ＭＳ Ｐゴシック" charset="0"/>
              </a:rPr>
              <a:t>c</a:t>
            </a:r>
            <a:r>
              <a:rPr lang="en-US" sz="3200" baseline="-25000" dirty="0" err="1">
                <a:solidFill>
                  <a:prstClr val="black"/>
                </a:solidFill>
                <a:latin typeface="Times" charset="0"/>
                <a:ea typeface="ＭＳ Ｐゴシック" charset="0"/>
              </a:rPr>
              <a:t>site</a:t>
            </a:r>
            <a:r>
              <a:rPr lang="en-US" sz="3200" baseline="-25000" dirty="0">
                <a:solidFill>
                  <a:prstClr val="black"/>
                </a:solidFill>
                <a:latin typeface="Times" charset="0"/>
                <a:ea typeface="ＭＳ Ｐゴシック" charset="0"/>
              </a:rPr>
              <a:t>[</a:t>
            </a:r>
            <a:r>
              <a:rPr lang="en-US" sz="3200" i="1" baseline="-25000" dirty="0" err="1">
                <a:solidFill>
                  <a:prstClr val="black"/>
                </a:solidFill>
                <a:latin typeface="Times" charset="0"/>
                <a:ea typeface="ＭＳ Ｐゴシック" charset="0"/>
              </a:rPr>
              <a:t>i</a:t>
            </a:r>
            <a:r>
              <a:rPr lang="en-US" sz="3200" baseline="-25000" dirty="0">
                <a:solidFill>
                  <a:prstClr val="black"/>
                </a:solidFill>
                <a:latin typeface="Times" charset="0"/>
                <a:ea typeface="ＭＳ Ｐゴシック" charset="0"/>
              </a:rPr>
              <a:t>]</a:t>
            </a:r>
            <a:r>
              <a:rPr lang="en-US" sz="3200" dirty="0">
                <a:solidFill>
                  <a:prstClr val="black"/>
                </a:solidFill>
                <a:latin typeface="Times" charset="0"/>
                <a:ea typeface="ＭＳ Ｐゴシック" charset="0"/>
              </a:rPr>
              <a:t> + </a:t>
            </a:r>
            <a:r>
              <a:rPr lang="en-US" sz="3200" i="1" dirty="0">
                <a:solidFill>
                  <a:srgbClr val="0000FF"/>
                </a:solidFill>
                <a:latin typeface="Times" charset="0"/>
                <a:ea typeface="ＭＳ Ｐゴシック" charset="0"/>
              </a:rPr>
              <a:t>d</a:t>
            </a:r>
            <a:r>
              <a:rPr lang="en-US" sz="3200" i="1" baseline="-25000" dirty="0">
                <a:solidFill>
                  <a:srgbClr val="0000FF"/>
                </a:solidFill>
                <a:latin typeface="Times" charset="0"/>
                <a:ea typeface="ＭＳ Ｐゴシック" charset="0"/>
              </a:rPr>
              <a:t>i</a:t>
            </a:r>
            <a:r>
              <a:rPr lang="en-US" sz="3200" dirty="0">
                <a:solidFill>
                  <a:prstClr val="black"/>
                </a:solidFill>
                <a:latin typeface="Times" charset="0"/>
                <a:ea typeface="ＭＳ Ｐゴシック" charset="0"/>
              </a:rPr>
              <a:t> + </a:t>
            </a:r>
            <a:r>
              <a:rPr lang="en-US" sz="3200" i="1" dirty="0" err="1">
                <a:solidFill>
                  <a:prstClr val="black"/>
                </a:solidFill>
                <a:latin typeface="Times" charset="0"/>
                <a:ea typeface="ＭＳ Ｐゴシック" charset="0"/>
              </a:rPr>
              <a:t>e</a:t>
            </a:r>
            <a:r>
              <a:rPr lang="en-US" sz="3200" i="1" baseline="-25000" dirty="0" err="1">
                <a:solidFill>
                  <a:prstClr val="black"/>
                </a:solidFill>
                <a:latin typeface="Times" charset="0"/>
                <a:ea typeface="ＭＳ Ｐゴシック" charset="0"/>
              </a:rPr>
              <a:t>i</a:t>
            </a:r>
            <a:endParaRPr lang="en-US" sz="32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3200" i="1" dirty="0">
                <a:solidFill>
                  <a:prstClr val="black"/>
                </a:solidFill>
                <a:latin typeface="Times"/>
                <a:ea typeface="ＭＳ Ｐゴシック" charset="0"/>
                <a:cs typeface="Times"/>
              </a:rPr>
              <a:t> </a:t>
            </a:r>
            <a:endParaRPr lang="en-US" sz="32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3200" b="1" i="1" dirty="0">
                <a:solidFill>
                  <a:prstClr val="black"/>
                </a:solidFill>
                <a:latin typeface="Times" charset="0"/>
                <a:ea typeface="ＭＳ Ｐゴシック" charset="0"/>
              </a:rPr>
              <a:t>a</a:t>
            </a:r>
            <a:r>
              <a:rPr lang="en-US" sz="3200" dirty="0">
                <a:solidFill>
                  <a:prstClr val="black"/>
                </a:solidFill>
                <a:latin typeface="Times" charset="0"/>
                <a:ea typeface="ＭＳ Ｐゴシック" charset="0"/>
              </a:rPr>
              <a:t> ~ Gaussian(</a:t>
            </a:r>
            <a:r>
              <a:rPr lang="en-US" sz="3200" b="1" dirty="0">
                <a:solidFill>
                  <a:prstClr val="black"/>
                </a:solidFill>
                <a:latin typeface="Times" charset="0"/>
                <a:ea typeface="ＭＳ Ｐゴシック" charset="0"/>
              </a:rPr>
              <a:t>0</a:t>
            </a:r>
            <a:r>
              <a:rPr lang="en-US" sz="3200" dirty="0">
                <a:solidFill>
                  <a:prstClr val="black"/>
                </a:solidFill>
                <a:latin typeface="Times" charset="0"/>
                <a:ea typeface="ＭＳ Ｐゴシック" charset="0"/>
              </a:rPr>
              <a:t>, </a:t>
            </a:r>
            <a:r>
              <a:rPr lang="en-US" sz="3200" i="1" dirty="0">
                <a:solidFill>
                  <a:prstClr val="black"/>
                </a:solidFill>
                <a:latin typeface="Symbol" charset="2"/>
                <a:ea typeface="ＭＳ Ｐゴシック" charset="0"/>
                <a:cs typeface="Symbol" charset="2"/>
              </a:rPr>
              <a:t>s</a:t>
            </a:r>
            <a:r>
              <a:rPr lang="en-US" sz="3200" baseline="30000" dirty="0">
                <a:solidFill>
                  <a:prstClr val="black"/>
                </a:solidFill>
                <a:latin typeface="Times" charset="0"/>
                <a:ea typeface="ＭＳ Ｐゴシック" charset="0"/>
              </a:rPr>
              <a:t>2</a:t>
            </a:r>
            <a:r>
              <a:rPr lang="en-US" sz="3200" baseline="-25000" dirty="0">
                <a:solidFill>
                  <a:prstClr val="black"/>
                </a:solidFill>
                <a:latin typeface="Times" charset="0"/>
                <a:ea typeface="ＭＳ Ｐゴシック" charset="0"/>
              </a:rPr>
              <a:t>a</a:t>
            </a:r>
            <a:r>
              <a:rPr lang="en-US" sz="3200" b="1" dirty="0">
                <a:solidFill>
                  <a:prstClr val="black"/>
                </a:solidFill>
                <a:latin typeface="Times" charset="0"/>
                <a:ea typeface="ＭＳ Ｐゴシック" charset="0"/>
              </a:rPr>
              <a:t>I</a:t>
            </a:r>
            <a:r>
              <a:rPr lang="en-US" sz="3200" i="1" baseline="-25000" dirty="0">
                <a:solidFill>
                  <a:prstClr val="black"/>
                </a:solidFill>
                <a:latin typeface="Times" charset="0"/>
                <a:ea typeface="ＭＳ Ｐゴシック" charset="0"/>
              </a:rPr>
              <a:t>n</a:t>
            </a:r>
            <a:r>
              <a:rPr lang="en-US" sz="3200" dirty="0">
                <a:solidFill>
                  <a:prstClr val="black"/>
                </a:solidFill>
                <a:latin typeface="Times" charset="0"/>
                <a:ea typeface="ＭＳ Ｐゴシック" charset="0"/>
              </a:rPr>
              <a:t>)</a:t>
            </a:r>
          </a:p>
          <a:p>
            <a:pPr eaLnBrk="0" fontAlgn="base" hangingPunct="0">
              <a:lnSpc>
                <a:spcPct val="150000"/>
              </a:lnSpc>
              <a:spcBef>
                <a:spcPct val="0"/>
              </a:spcBef>
              <a:spcAft>
                <a:spcPct val="0"/>
              </a:spcAft>
            </a:pPr>
            <a:r>
              <a:rPr lang="en-US" sz="3200" b="1" i="1" dirty="0" err="1">
                <a:solidFill>
                  <a:prstClr val="black"/>
                </a:solidFill>
                <a:latin typeface="Times" charset="0"/>
                <a:ea typeface="ＭＳ Ｐゴシック" charset="0"/>
              </a:rPr>
              <a:t>a</a:t>
            </a:r>
            <a:r>
              <a:rPr lang="en-US" sz="3200" b="1" i="1" baseline="30000" dirty="0" err="1">
                <a:solidFill>
                  <a:prstClr val="black"/>
                </a:solidFill>
                <a:latin typeface="Times" charset="0"/>
                <a:ea typeface="ＭＳ Ｐゴシック" charset="0"/>
              </a:rPr>
              <a:t>p</a:t>
            </a:r>
            <a:r>
              <a:rPr lang="en-US" sz="3200" dirty="0">
                <a:solidFill>
                  <a:prstClr val="black"/>
                </a:solidFill>
                <a:latin typeface="Times" charset="0"/>
                <a:ea typeface="ＭＳ Ｐゴシック" charset="0"/>
              </a:rPr>
              <a:t> ~ Gaussian(</a:t>
            </a:r>
            <a:r>
              <a:rPr lang="en-US" sz="3200" b="1" dirty="0">
                <a:solidFill>
                  <a:prstClr val="black"/>
                </a:solidFill>
                <a:latin typeface="Times" charset="0"/>
                <a:ea typeface="ＭＳ Ｐゴシック" charset="0"/>
              </a:rPr>
              <a:t>0</a:t>
            </a:r>
            <a:r>
              <a:rPr lang="en-US" sz="3200" dirty="0">
                <a:solidFill>
                  <a:prstClr val="black"/>
                </a:solidFill>
                <a:latin typeface="Times" charset="0"/>
                <a:ea typeface="ＭＳ Ｐゴシック" charset="0"/>
              </a:rPr>
              <a:t>, </a:t>
            </a:r>
            <a:r>
              <a:rPr lang="en-US" sz="3200" i="1" dirty="0">
                <a:solidFill>
                  <a:prstClr val="black"/>
                </a:solidFill>
                <a:latin typeface="Symbol" charset="2"/>
                <a:ea typeface="ＭＳ Ｐゴシック" charset="0"/>
                <a:cs typeface="Symbol" charset="2"/>
              </a:rPr>
              <a:t>s</a:t>
            </a:r>
            <a:r>
              <a:rPr lang="en-US" sz="3200" baseline="30000" dirty="0">
                <a:solidFill>
                  <a:prstClr val="black"/>
                </a:solidFill>
                <a:latin typeface="Times" charset="0"/>
                <a:ea typeface="ＭＳ Ｐゴシック" charset="0"/>
              </a:rPr>
              <a:t>2</a:t>
            </a:r>
            <a:r>
              <a:rPr lang="en-US" sz="3200" baseline="-25000" dirty="0">
                <a:solidFill>
                  <a:prstClr val="black"/>
                </a:solidFill>
                <a:latin typeface="Times" charset="0"/>
                <a:ea typeface="ＭＳ Ｐゴシック" charset="0"/>
              </a:rPr>
              <a:t>ap</a:t>
            </a:r>
            <a:r>
              <a:rPr lang="en-US" sz="3200" b="1" dirty="0">
                <a:solidFill>
                  <a:prstClr val="black"/>
                </a:solidFill>
                <a:latin typeface="Symbol" charset="2"/>
                <a:ea typeface="ＭＳ Ｐゴシック" charset="0"/>
                <a:cs typeface="Symbol" charset="2"/>
              </a:rPr>
              <a:t>Ψ</a:t>
            </a:r>
            <a:r>
              <a:rPr lang="en-US" sz="3200" dirty="0">
                <a:solidFill>
                  <a:prstClr val="black"/>
                </a:solidFill>
                <a:latin typeface="Times" charset="0"/>
                <a:ea typeface="ＭＳ Ｐゴシック" charset="0"/>
              </a:rPr>
              <a:t>)</a:t>
            </a:r>
          </a:p>
          <a:p>
            <a:pPr eaLnBrk="0" fontAlgn="base" hangingPunct="0">
              <a:lnSpc>
                <a:spcPct val="150000"/>
              </a:lnSpc>
              <a:spcBef>
                <a:spcPct val="0"/>
              </a:spcBef>
              <a:spcAft>
                <a:spcPct val="0"/>
              </a:spcAft>
            </a:pPr>
            <a:r>
              <a:rPr lang="en-US" sz="3200" b="1" i="1" dirty="0">
                <a:solidFill>
                  <a:prstClr val="black"/>
                </a:solidFill>
                <a:latin typeface="Times" charset="0"/>
                <a:ea typeface="ＭＳ Ｐゴシック" charset="0"/>
              </a:rPr>
              <a:t>c</a:t>
            </a:r>
            <a:r>
              <a:rPr lang="en-US" sz="3200" dirty="0">
                <a:solidFill>
                  <a:prstClr val="black"/>
                </a:solidFill>
                <a:latin typeface="Times" charset="0"/>
                <a:ea typeface="ＭＳ Ｐゴシック" charset="0"/>
              </a:rPr>
              <a:t> ~ Gaussian(</a:t>
            </a:r>
            <a:r>
              <a:rPr lang="en-US" sz="3200" b="1" dirty="0">
                <a:solidFill>
                  <a:prstClr val="black"/>
                </a:solidFill>
                <a:latin typeface="Times" charset="0"/>
                <a:ea typeface="ＭＳ Ｐゴシック" charset="0"/>
              </a:rPr>
              <a:t>0</a:t>
            </a:r>
            <a:r>
              <a:rPr lang="en-US" sz="3200" dirty="0">
                <a:solidFill>
                  <a:prstClr val="black"/>
                </a:solidFill>
                <a:latin typeface="Times" charset="0"/>
                <a:ea typeface="ＭＳ Ｐゴシック" charset="0"/>
              </a:rPr>
              <a:t>, </a:t>
            </a:r>
            <a:r>
              <a:rPr lang="en-US" sz="3200" i="1" dirty="0">
                <a:solidFill>
                  <a:prstClr val="black"/>
                </a:solidFill>
                <a:latin typeface="Symbol" charset="2"/>
                <a:ea typeface="ＭＳ Ｐゴシック" charset="0"/>
                <a:cs typeface="Symbol" charset="2"/>
              </a:rPr>
              <a:t>s</a:t>
            </a:r>
            <a:r>
              <a:rPr lang="en-US" sz="3200" baseline="30000" dirty="0">
                <a:solidFill>
                  <a:prstClr val="black"/>
                </a:solidFill>
                <a:latin typeface="Times" charset="0"/>
                <a:ea typeface="ＭＳ Ｐゴシック" charset="0"/>
              </a:rPr>
              <a:t>2</a:t>
            </a:r>
            <a:r>
              <a:rPr lang="en-US" sz="3200" baseline="-25000" dirty="0">
                <a:solidFill>
                  <a:prstClr val="black"/>
                </a:solidFill>
                <a:latin typeface="Times" charset="0"/>
                <a:ea typeface="ＭＳ Ｐゴシック" charset="0"/>
              </a:rPr>
              <a:t>site</a:t>
            </a:r>
            <a:r>
              <a:rPr lang="en-US" sz="3200" b="1" dirty="0">
                <a:solidFill>
                  <a:prstClr val="black"/>
                </a:solidFill>
                <a:latin typeface="Times" charset="0"/>
                <a:ea typeface="ＭＳ Ｐゴシック" charset="0"/>
              </a:rPr>
              <a:t>I</a:t>
            </a:r>
            <a:r>
              <a:rPr lang="en-US" sz="3200" i="1" baseline="-25000" dirty="0">
                <a:solidFill>
                  <a:prstClr val="black"/>
                </a:solidFill>
                <a:latin typeface="Times" charset="0"/>
                <a:ea typeface="ＭＳ Ｐゴシック" charset="0"/>
              </a:rPr>
              <a:t>m</a:t>
            </a:r>
            <a:r>
              <a:rPr lang="en-US" sz="3200" dirty="0">
                <a:solidFill>
                  <a:prstClr val="black"/>
                </a:solidFill>
                <a:latin typeface="Times" charset="0"/>
                <a:ea typeface="ＭＳ Ｐゴシック" charset="0"/>
              </a:rPr>
              <a:t>)</a:t>
            </a:r>
          </a:p>
          <a:p>
            <a:pPr eaLnBrk="0" fontAlgn="base" hangingPunct="0">
              <a:lnSpc>
                <a:spcPct val="150000"/>
              </a:lnSpc>
              <a:spcBef>
                <a:spcPct val="0"/>
              </a:spcBef>
              <a:spcAft>
                <a:spcPct val="0"/>
              </a:spcAft>
            </a:pPr>
            <a:r>
              <a:rPr lang="en-US" sz="3200" b="1" i="1" dirty="0">
                <a:solidFill>
                  <a:srgbClr val="0000FF"/>
                </a:solidFill>
                <a:latin typeface="Times" charset="0"/>
                <a:ea typeface="ＭＳ Ｐゴシック" charset="0"/>
              </a:rPr>
              <a:t>d</a:t>
            </a:r>
            <a:r>
              <a:rPr lang="en-US" sz="3200" dirty="0">
                <a:solidFill>
                  <a:srgbClr val="0000FF"/>
                </a:solidFill>
                <a:latin typeface="Times" charset="0"/>
                <a:ea typeface="ＭＳ Ｐゴシック" charset="0"/>
              </a:rPr>
              <a:t> ~ Gaussian(</a:t>
            </a:r>
            <a:r>
              <a:rPr lang="en-US" sz="3200" b="1" dirty="0">
                <a:solidFill>
                  <a:srgbClr val="0000FF"/>
                </a:solidFill>
                <a:latin typeface="Times" charset="0"/>
                <a:ea typeface="ＭＳ Ｐゴシック" charset="0"/>
              </a:rPr>
              <a:t>0</a:t>
            </a:r>
            <a:r>
              <a:rPr lang="en-US" sz="3200" dirty="0">
                <a:solidFill>
                  <a:srgbClr val="0000FF"/>
                </a:solidFill>
                <a:latin typeface="Times" charset="0"/>
                <a:ea typeface="ＭＳ Ｐゴシック" charset="0"/>
              </a:rPr>
              <a:t>, </a:t>
            </a:r>
            <a:r>
              <a:rPr lang="en-US" sz="2800" dirty="0" err="1">
                <a:solidFill>
                  <a:srgbClr val="0000FF"/>
                </a:solidFill>
                <a:latin typeface="Times" charset="0"/>
                <a:ea typeface="ＭＳ Ｐゴシック" charset="0"/>
              </a:rPr>
              <a:t>kron</a:t>
            </a:r>
            <a:r>
              <a:rPr lang="en-US" sz="3200" dirty="0">
                <a:solidFill>
                  <a:srgbClr val="0000FF"/>
                </a:solidFill>
                <a:latin typeface="Times" charset="0"/>
                <a:ea typeface="ＭＳ Ｐゴシック" charset="0"/>
              </a:rPr>
              <a:t>(</a:t>
            </a:r>
            <a:r>
              <a:rPr lang="en-US" sz="3200" b="1" dirty="0" err="1">
                <a:solidFill>
                  <a:srgbClr val="0000FF"/>
                </a:solidFill>
                <a:latin typeface="Times" charset="0"/>
                <a:ea typeface="ＭＳ Ｐゴシック" charset="0"/>
              </a:rPr>
              <a:t>I</a:t>
            </a:r>
            <a:r>
              <a:rPr lang="en-US" sz="3200" i="1" baseline="-25000" dirty="0" err="1">
                <a:solidFill>
                  <a:srgbClr val="0000FF"/>
                </a:solidFill>
                <a:latin typeface="Times" charset="0"/>
                <a:ea typeface="ＭＳ Ｐゴシック" charset="0"/>
              </a:rPr>
              <a:t>m</a:t>
            </a:r>
            <a:r>
              <a:rPr lang="en-US" sz="3200" dirty="0">
                <a:solidFill>
                  <a:srgbClr val="0000FF"/>
                </a:solidFill>
                <a:latin typeface="Times" charset="0"/>
                <a:ea typeface="ＭＳ Ｐゴシック" charset="0"/>
              </a:rPr>
              <a:t>, </a:t>
            </a:r>
            <a:r>
              <a:rPr lang="en-US" sz="3200" i="1" dirty="0">
                <a:solidFill>
                  <a:srgbClr val="0000FF"/>
                </a:solidFill>
                <a:latin typeface="Symbol" charset="2"/>
                <a:ea typeface="ＭＳ Ｐゴシック" charset="0"/>
                <a:cs typeface="Symbol" charset="2"/>
              </a:rPr>
              <a:t>s</a:t>
            </a:r>
            <a:r>
              <a:rPr lang="en-US" sz="3200" baseline="30000" dirty="0">
                <a:solidFill>
                  <a:srgbClr val="0000FF"/>
                </a:solidFill>
                <a:latin typeface="Times" charset="0"/>
                <a:ea typeface="ＭＳ Ｐゴシック" charset="0"/>
              </a:rPr>
              <a:t>2</a:t>
            </a:r>
            <a:r>
              <a:rPr lang="en-US" sz="3200" baseline="-25000" dirty="0">
                <a:solidFill>
                  <a:srgbClr val="0000FF"/>
                </a:solidFill>
                <a:latin typeface="Times" charset="0"/>
                <a:ea typeface="ＭＳ Ｐゴシック" charset="0"/>
              </a:rPr>
              <a:t>attract</a:t>
            </a:r>
            <a:r>
              <a:rPr lang="en-US" sz="3200" b="1" dirty="0">
                <a:solidFill>
                  <a:srgbClr val="0000FF"/>
                </a:solidFill>
                <a:latin typeface="Symbol" charset="2"/>
                <a:ea typeface="ＭＳ Ｐゴシック" charset="0"/>
                <a:cs typeface="Symbol" charset="2"/>
              </a:rPr>
              <a:t>Ψ</a:t>
            </a:r>
            <a:r>
              <a:rPr lang="en-US" sz="3200" dirty="0">
                <a:solidFill>
                  <a:srgbClr val="0000FF"/>
                </a:solidFill>
                <a:latin typeface="Times" charset="0"/>
                <a:ea typeface="ＭＳ Ｐゴシック" charset="0"/>
              </a:rPr>
              <a:t>))</a:t>
            </a:r>
          </a:p>
          <a:p>
            <a:pPr eaLnBrk="0" fontAlgn="base" hangingPunct="0">
              <a:lnSpc>
                <a:spcPct val="150000"/>
              </a:lnSpc>
              <a:spcBef>
                <a:spcPct val="0"/>
              </a:spcBef>
              <a:spcAft>
                <a:spcPct val="0"/>
              </a:spcAft>
            </a:pPr>
            <a:r>
              <a:rPr lang="en-US" sz="3200" b="1" i="1" dirty="0">
                <a:solidFill>
                  <a:prstClr val="black"/>
                </a:solidFill>
                <a:latin typeface="Times" charset="0"/>
                <a:ea typeface="ＭＳ Ｐゴシック" charset="0"/>
              </a:rPr>
              <a:t>e</a:t>
            </a:r>
            <a:r>
              <a:rPr lang="en-US" sz="3200" dirty="0">
                <a:solidFill>
                  <a:prstClr val="black"/>
                </a:solidFill>
                <a:latin typeface="Times" charset="0"/>
                <a:ea typeface="ＭＳ Ｐゴシック" charset="0"/>
              </a:rPr>
              <a:t> ~ Gaussian(</a:t>
            </a:r>
            <a:r>
              <a:rPr lang="en-US" sz="3200" b="1" dirty="0">
                <a:solidFill>
                  <a:prstClr val="black"/>
                </a:solidFill>
                <a:latin typeface="Times" charset="0"/>
                <a:ea typeface="ＭＳ Ｐゴシック" charset="0"/>
              </a:rPr>
              <a:t>0</a:t>
            </a:r>
            <a:r>
              <a:rPr lang="en-US" sz="3200" dirty="0">
                <a:solidFill>
                  <a:prstClr val="black"/>
                </a:solidFill>
                <a:latin typeface="Times" charset="0"/>
                <a:ea typeface="ＭＳ Ｐゴシック" charset="0"/>
              </a:rPr>
              <a:t>, </a:t>
            </a:r>
            <a:r>
              <a:rPr lang="en-US" sz="3200" i="1" dirty="0">
                <a:solidFill>
                  <a:prstClr val="black"/>
                </a:solidFill>
                <a:latin typeface="Symbol" charset="2"/>
                <a:ea typeface="ＭＳ Ｐゴシック" charset="0"/>
                <a:cs typeface="Symbol" charset="2"/>
              </a:rPr>
              <a:t>s</a:t>
            </a:r>
            <a:r>
              <a:rPr lang="en-US" sz="3200" baseline="30000" dirty="0">
                <a:solidFill>
                  <a:prstClr val="black"/>
                </a:solidFill>
                <a:latin typeface="Times" charset="0"/>
                <a:ea typeface="ＭＳ Ｐゴシック" charset="0"/>
              </a:rPr>
              <a:t>2</a:t>
            </a:r>
            <a:r>
              <a:rPr lang="en-US" sz="3200" b="1" dirty="0">
                <a:solidFill>
                  <a:prstClr val="black"/>
                </a:solidFill>
                <a:latin typeface="Times" charset="0"/>
                <a:ea typeface="ＭＳ Ｐゴシック" charset="0"/>
              </a:rPr>
              <a:t>I</a:t>
            </a:r>
            <a:r>
              <a:rPr lang="en-US" sz="3200" dirty="0">
                <a:solidFill>
                  <a:prstClr val="black"/>
                </a:solidFill>
                <a:latin typeface="Times" charset="0"/>
                <a:ea typeface="ＭＳ Ｐゴシック" charset="0"/>
              </a:rPr>
              <a:t>)</a:t>
            </a:r>
          </a:p>
        </p:txBody>
      </p:sp>
      <p:sp>
        <p:nvSpPr>
          <p:cNvPr id="9" name="Rounded Rectangle 8">
            <a:extLst>
              <a:ext uri="{FF2B5EF4-FFF2-40B4-BE49-F238E27FC236}">
                <a16:creationId xmlns:a16="http://schemas.microsoft.com/office/drawing/2014/main" id="{AF806692-C869-D34B-B8FF-DB989E11C35D}"/>
              </a:ext>
            </a:extLst>
          </p:cNvPr>
          <p:cNvSpPr/>
          <p:nvPr/>
        </p:nvSpPr>
        <p:spPr>
          <a:xfrm>
            <a:off x="5913898" y="1538381"/>
            <a:ext cx="498477" cy="678650"/>
          </a:xfrm>
          <a:prstGeom prst="roundRect">
            <a:avLst/>
          </a:prstGeom>
          <a:no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575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609207-09C7-F844-AA92-10E0964FF38A}"/>
              </a:ext>
            </a:extLst>
          </p:cNvPr>
          <p:cNvSpPr/>
          <p:nvPr/>
        </p:nvSpPr>
        <p:spPr>
          <a:xfrm>
            <a:off x="2768600" y="1112009"/>
            <a:ext cx="6325059" cy="4616648"/>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 </a:t>
            </a:r>
            <a:r>
              <a:rPr lang="en-US" sz="2800" i="1" dirty="0">
                <a:solidFill>
                  <a:srgbClr val="0000FF"/>
                </a:solidFill>
                <a:latin typeface="Times" charset="0"/>
                <a:ea typeface="ＭＳ Ｐゴシック" charset="0"/>
              </a:rPr>
              <a:t>d</a:t>
            </a:r>
            <a:r>
              <a:rPr lang="en-US" sz="2800" i="1" baseline="-25000" dirty="0">
                <a:solidFill>
                  <a:srgbClr val="0000FF"/>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e</a:t>
            </a:r>
            <a:r>
              <a:rPr lang="en-US" sz="2800" i="1" baseline="-25000" dirty="0" err="1">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Times"/>
                <a:ea typeface="ＭＳ Ｐゴシック" charset="0"/>
                <a:cs typeface="Times"/>
              </a:rPr>
              <a:t> </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err="1">
                <a:solidFill>
                  <a:prstClr val="black"/>
                </a:solidFill>
                <a:latin typeface="Symbol" charset="2"/>
                <a:ea typeface="ＭＳ Ｐゴシック" charset="0"/>
                <a:cs typeface="Symbol" charset="2"/>
              </a:rPr>
              <a:t>s</a:t>
            </a:r>
            <a:r>
              <a:rPr lang="en-US" sz="2800" baseline="-25000" dirty="0" err="1">
                <a:solidFill>
                  <a:prstClr val="black"/>
                </a:solidFill>
                <a:latin typeface="Times" charset="0"/>
                <a:ea typeface="ＭＳ Ｐゴシック" charset="0"/>
              </a:rPr>
              <a:t>a</a:t>
            </a:r>
            <a:r>
              <a:rPr lang="en-US" sz="2800" dirty="0">
                <a:solidFill>
                  <a:prstClr val="black"/>
                </a:solidFill>
                <a:latin typeface="Times" charset="0"/>
                <a:ea typeface="ＭＳ Ｐゴシック" charset="0"/>
              </a:rPr>
              <a:t> = 0.997</a:t>
            </a: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s</a:t>
            </a:r>
            <a:r>
              <a:rPr lang="en-US" sz="2800" baseline="-25000" dirty="0">
                <a:solidFill>
                  <a:prstClr val="black"/>
                </a:solidFill>
                <a:latin typeface="Times" charset="0"/>
                <a:ea typeface="ＭＳ Ｐゴシック" charset="0"/>
              </a:rPr>
              <a:t>ap </a:t>
            </a:r>
            <a:r>
              <a:rPr lang="en-US" sz="2800" dirty="0">
                <a:solidFill>
                  <a:prstClr val="black"/>
                </a:solidFill>
                <a:latin typeface="Times" charset="0"/>
                <a:ea typeface="ＭＳ Ｐゴシック" charset="0"/>
              </a:rPr>
              <a:t>= 0.001</a:t>
            </a:r>
          </a:p>
          <a:p>
            <a:pPr eaLnBrk="0" fontAlgn="base" hangingPunct="0">
              <a:lnSpc>
                <a:spcPct val="150000"/>
              </a:lnSpc>
              <a:spcBef>
                <a:spcPct val="0"/>
              </a:spcBef>
              <a:spcAft>
                <a:spcPct val="0"/>
              </a:spcAft>
            </a:pPr>
            <a:endParaRPr lang="en-US" sz="2800" dirty="0">
              <a:solidFill>
                <a:prstClr val="black"/>
              </a:solidFill>
              <a:latin typeface="Times" charset="0"/>
              <a:ea typeface="ＭＳ Ｐゴシック" charset="0"/>
            </a:endParaRPr>
          </a:p>
          <a:p>
            <a:pPr eaLnBrk="0" fontAlgn="base" hangingPunct="0">
              <a:spcBef>
                <a:spcPct val="0"/>
              </a:spcBef>
              <a:spcAft>
                <a:spcPts val="600"/>
              </a:spcAft>
            </a:pPr>
            <a:r>
              <a:rPr lang="en-US" sz="2800" dirty="0">
                <a:solidFill>
                  <a:prstClr val="black"/>
                </a:solidFill>
                <a:latin typeface="Arial"/>
                <a:ea typeface="ＭＳ Ｐゴシック" charset="0"/>
                <a:cs typeface="Arial"/>
              </a:rPr>
              <a:t>High variation among species in abundance but almost no phylogenetic signal</a:t>
            </a:r>
          </a:p>
        </p:txBody>
      </p:sp>
    </p:spTree>
    <p:extLst>
      <p:ext uri="{BB962C8B-B14F-4D97-AF65-F5344CB8AC3E}">
        <p14:creationId xmlns:p14="http://schemas.microsoft.com/office/powerpoint/2010/main" val="2457971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773913-4886-A147-97C9-D0A705B779BB}"/>
              </a:ext>
            </a:extLst>
          </p:cNvPr>
          <p:cNvSpPr/>
          <p:nvPr/>
        </p:nvSpPr>
        <p:spPr>
          <a:xfrm>
            <a:off x="2494281" y="480241"/>
            <a:ext cx="6570765" cy="4185761"/>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 </a:t>
            </a:r>
            <a:r>
              <a:rPr lang="en-US" sz="2800" i="1" dirty="0">
                <a:solidFill>
                  <a:srgbClr val="0000FF"/>
                </a:solidFill>
                <a:latin typeface="Times" charset="0"/>
                <a:ea typeface="ＭＳ Ｐゴシック" charset="0"/>
              </a:rPr>
              <a:t>d</a:t>
            </a:r>
            <a:r>
              <a:rPr lang="en-US" sz="2800" i="1" baseline="-25000" dirty="0">
                <a:solidFill>
                  <a:srgbClr val="0000FF"/>
                </a:solidFill>
                <a:latin typeface="Times" charset="0"/>
                <a:ea typeface="ＭＳ Ｐゴシック" charset="0"/>
              </a:rPr>
              <a:t>i</a:t>
            </a:r>
            <a:r>
              <a:rPr lang="en-US" sz="2800" dirty="0">
                <a:solidFill>
                  <a:srgbClr val="0000FF"/>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e</a:t>
            </a:r>
            <a:r>
              <a:rPr lang="en-US" sz="2800" i="1" baseline="-25000" dirty="0" err="1">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Times"/>
                <a:ea typeface="ＭＳ Ｐゴシック" charset="0"/>
                <a:cs typeface="Times"/>
              </a:rPr>
              <a:t> </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err="1">
                <a:solidFill>
                  <a:prstClr val="black"/>
                </a:solidFill>
                <a:latin typeface="Symbol" charset="2"/>
                <a:ea typeface="ＭＳ Ｐゴシック" charset="0"/>
                <a:cs typeface="Symbol" charset="2"/>
              </a:rPr>
              <a:t>s</a:t>
            </a:r>
            <a:r>
              <a:rPr lang="en-US" sz="2800" baseline="-25000" dirty="0" err="1">
                <a:solidFill>
                  <a:prstClr val="black"/>
                </a:solidFill>
                <a:latin typeface="Times" charset="0"/>
                <a:ea typeface="ＭＳ Ｐゴシック" charset="0"/>
              </a:rPr>
              <a:t>a</a:t>
            </a:r>
            <a:r>
              <a:rPr lang="en-US" sz="2800" dirty="0">
                <a:solidFill>
                  <a:prstClr val="black"/>
                </a:solidFill>
                <a:latin typeface="Times" charset="0"/>
                <a:ea typeface="ＭＳ Ｐゴシック" charset="0"/>
              </a:rPr>
              <a:t> = 0.997</a:t>
            </a: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s</a:t>
            </a:r>
            <a:r>
              <a:rPr lang="en-US" sz="2800" baseline="-25000" dirty="0">
                <a:solidFill>
                  <a:prstClr val="black"/>
                </a:solidFill>
                <a:latin typeface="Times" charset="0"/>
                <a:ea typeface="ＭＳ Ｐゴシック" charset="0"/>
              </a:rPr>
              <a:t>ap </a:t>
            </a:r>
            <a:r>
              <a:rPr lang="en-US" sz="2800" dirty="0">
                <a:solidFill>
                  <a:prstClr val="black"/>
                </a:solidFill>
                <a:latin typeface="Times" charset="0"/>
                <a:ea typeface="ＭＳ Ｐゴシック" charset="0"/>
              </a:rPr>
              <a:t>= 0.001</a:t>
            </a: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err="1">
                <a:solidFill>
                  <a:prstClr val="black"/>
                </a:solidFill>
                <a:latin typeface="Symbol" charset="2"/>
                <a:ea typeface="ＭＳ Ｐゴシック" charset="0"/>
                <a:cs typeface="Symbol" charset="2"/>
              </a:rPr>
              <a:t>s</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0.004</a:t>
            </a:r>
          </a:p>
          <a:p>
            <a:pPr eaLnBrk="0" fontAlgn="base" hangingPunct="0">
              <a:spcBef>
                <a:spcPct val="0"/>
              </a:spcBef>
              <a:spcAft>
                <a:spcPct val="0"/>
              </a:spcAft>
            </a:pPr>
            <a:r>
              <a:rPr lang="en-US" sz="2800" dirty="0">
                <a:solidFill>
                  <a:prstClr val="black"/>
                </a:solidFill>
                <a:latin typeface="Arial"/>
                <a:ea typeface="ＭＳ Ｐゴシック" charset="0"/>
                <a:cs typeface="Arial"/>
              </a:rPr>
              <a:t>Little site-to-site variation in mean abundance of species</a:t>
            </a:r>
          </a:p>
        </p:txBody>
      </p:sp>
    </p:spTree>
    <p:extLst>
      <p:ext uri="{BB962C8B-B14F-4D97-AF65-F5344CB8AC3E}">
        <p14:creationId xmlns:p14="http://schemas.microsoft.com/office/powerpoint/2010/main" val="3389893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87F5EE-2072-EB4A-9682-9FD89B619D38}"/>
              </a:ext>
            </a:extLst>
          </p:cNvPr>
          <p:cNvSpPr/>
          <p:nvPr/>
        </p:nvSpPr>
        <p:spPr>
          <a:xfrm>
            <a:off x="2494281" y="480241"/>
            <a:ext cx="6570765" cy="5909309"/>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dirty="0">
                <a:solidFill>
                  <a:srgbClr val="0000FF"/>
                </a:solidFill>
                <a:latin typeface="Times" charset="0"/>
                <a:ea typeface="ＭＳ Ｐゴシック" charset="0"/>
              </a:rPr>
              <a:t> </a:t>
            </a:r>
            <a:r>
              <a:rPr lang="en-US" sz="2800" i="1" dirty="0">
                <a:solidFill>
                  <a:srgbClr val="0000FF"/>
                </a:solidFill>
                <a:latin typeface="Times" charset="0"/>
                <a:ea typeface="ＭＳ Ｐゴシック" charset="0"/>
              </a:rPr>
              <a:t>d</a:t>
            </a:r>
            <a:r>
              <a:rPr lang="en-US" sz="2800" i="1" baseline="-25000" dirty="0">
                <a:solidFill>
                  <a:srgbClr val="0000FF"/>
                </a:solidFill>
                <a:latin typeface="Times" charset="0"/>
                <a:ea typeface="ＭＳ Ｐゴシック" charset="0"/>
              </a:rPr>
              <a:t>i</a:t>
            </a:r>
            <a:r>
              <a:rPr lang="en-US" sz="2800" dirty="0">
                <a:solidFill>
                  <a:srgbClr val="0000FF"/>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e</a:t>
            </a:r>
            <a:r>
              <a:rPr lang="en-US" sz="2800" i="1" baseline="-25000" dirty="0" err="1">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Times"/>
                <a:ea typeface="ＭＳ Ｐゴシック" charset="0"/>
                <a:cs typeface="Times"/>
              </a:rPr>
              <a:t> </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err="1">
                <a:solidFill>
                  <a:prstClr val="black"/>
                </a:solidFill>
                <a:latin typeface="Symbol" charset="2"/>
                <a:ea typeface="ＭＳ Ｐゴシック" charset="0"/>
                <a:cs typeface="Symbol" charset="2"/>
              </a:rPr>
              <a:t>s</a:t>
            </a:r>
            <a:r>
              <a:rPr lang="en-US" sz="2800" baseline="-25000" dirty="0" err="1">
                <a:solidFill>
                  <a:prstClr val="black"/>
                </a:solidFill>
                <a:latin typeface="Times" charset="0"/>
                <a:ea typeface="ＭＳ Ｐゴシック" charset="0"/>
              </a:rPr>
              <a:t>a</a:t>
            </a:r>
            <a:r>
              <a:rPr lang="en-US" sz="2800" dirty="0">
                <a:solidFill>
                  <a:prstClr val="black"/>
                </a:solidFill>
                <a:latin typeface="Times" charset="0"/>
                <a:ea typeface="ＭＳ Ｐゴシック" charset="0"/>
              </a:rPr>
              <a:t> = 0.997</a:t>
            </a: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s</a:t>
            </a:r>
            <a:r>
              <a:rPr lang="en-US" sz="2800" baseline="-25000" dirty="0">
                <a:solidFill>
                  <a:prstClr val="black"/>
                </a:solidFill>
                <a:latin typeface="Times" charset="0"/>
                <a:ea typeface="ＭＳ Ｐゴシック" charset="0"/>
              </a:rPr>
              <a:t>ap </a:t>
            </a:r>
            <a:r>
              <a:rPr lang="en-US" sz="2800" dirty="0">
                <a:solidFill>
                  <a:prstClr val="black"/>
                </a:solidFill>
                <a:latin typeface="Times" charset="0"/>
                <a:ea typeface="ＭＳ Ｐゴシック" charset="0"/>
              </a:rPr>
              <a:t>= 0.001</a:t>
            </a: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err="1">
                <a:solidFill>
                  <a:prstClr val="black"/>
                </a:solidFill>
                <a:latin typeface="Symbol" charset="2"/>
                <a:ea typeface="ＭＳ Ｐゴシック" charset="0"/>
                <a:cs typeface="Symbol" charset="2"/>
              </a:rPr>
              <a:t>s</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0.004</a:t>
            </a:r>
          </a:p>
          <a:p>
            <a:pPr eaLnBrk="0" fontAlgn="base" hangingPunct="0">
              <a:lnSpc>
                <a:spcPct val="150000"/>
              </a:lnSpc>
              <a:spcBef>
                <a:spcPct val="0"/>
              </a:spcBef>
              <a:spcAft>
                <a:spcPct val="0"/>
              </a:spcAft>
            </a:pPr>
            <a:r>
              <a:rPr lang="en-US" sz="2800" i="1" dirty="0" err="1">
                <a:solidFill>
                  <a:srgbClr val="0000FF"/>
                </a:solidFill>
                <a:latin typeface="Symbol" charset="2"/>
                <a:ea typeface="ＭＳ Ｐゴシック" charset="0"/>
                <a:cs typeface="Symbol" charset="2"/>
              </a:rPr>
              <a:t>s</a:t>
            </a:r>
            <a:r>
              <a:rPr lang="en-US" sz="2800" baseline="-25000" dirty="0" err="1">
                <a:solidFill>
                  <a:srgbClr val="0000FF"/>
                </a:solidFill>
                <a:latin typeface="Times" charset="0"/>
                <a:ea typeface="ＭＳ Ｐゴシック" charset="0"/>
              </a:rPr>
              <a:t>attract</a:t>
            </a:r>
            <a:r>
              <a:rPr lang="en-US" sz="2800" baseline="-25000" dirty="0">
                <a:solidFill>
                  <a:srgbClr val="0000FF"/>
                </a:solidFill>
                <a:latin typeface="Times" charset="0"/>
                <a:ea typeface="ＭＳ Ｐゴシック" charset="0"/>
              </a:rPr>
              <a:t> </a:t>
            </a:r>
            <a:r>
              <a:rPr lang="en-US" sz="2800" dirty="0">
                <a:solidFill>
                  <a:srgbClr val="0000FF"/>
                </a:solidFill>
                <a:latin typeface="Times" charset="0"/>
                <a:ea typeface="ＭＳ Ｐゴシック" charset="0"/>
              </a:rPr>
              <a:t>= 0.096 </a:t>
            </a:r>
            <a:r>
              <a:rPr lang="en-US" sz="2800" i="1" dirty="0">
                <a:solidFill>
                  <a:srgbClr val="0000FF"/>
                </a:solidFill>
                <a:latin typeface="Times" charset="0"/>
                <a:ea typeface="ＭＳ Ｐゴシック" charset="0"/>
              </a:rPr>
              <a:t> </a:t>
            </a:r>
            <a:r>
              <a:rPr lang="en-US" sz="2800" dirty="0">
                <a:solidFill>
                  <a:srgbClr val="0000FF"/>
                </a:solidFill>
                <a:latin typeface="Times" charset="0"/>
                <a:ea typeface="ＭＳ Ｐゴシック" charset="0"/>
              </a:rPr>
              <a:t>(</a:t>
            </a:r>
            <a:r>
              <a:rPr lang="en-US" sz="2800" i="1" dirty="0">
                <a:solidFill>
                  <a:srgbClr val="0000FF"/>
                </a:solidFill>
                <a:latin typeface="Times" charset="0"/>
                <a:ea typeface="ＭＳ Ｐゴシック" charset="0"/>
              </a:rPr>
              <a:t>P</a:t>
            </a:r>
            <a:r>
              <a:rPr lang="en-US" sz="2800" dirty="0">
                <a:solidFill>
                  <a:srgbClr val="0000FF"/>
                </a:solidFill>
                <a:latin typeface="Times" charset="0"/>
                <a:ea typeface="ＭＳ Ｐゴシック" charset="0"/>
              </a:rPr>
              <a:t> &lt; 0.001)</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endParaRPr lang="en-US" sz="2800" b="1" i="1" dirty="0">
              <a:solidFill>
                <a:srgbClr val="0000FF"/>
              </a:solidFill>
              <a:latin typeface="Times" charset="0"/>
              <a:ea typeface="ＭＳ Ｐゴシック" charset="0"/>
            </a:endParaRPr>
          </a:p>
          <a:p>
            <a:pPr eaLnBrk="0" fontAlgn="base" hangingPunct="0">
              <a:spcBef>
                <a:spcPct val="0"/>
              </a:spcBef>
              <a:spcAft>
                <a:spcPct val="0"/>
              </a:spcAft>
            </a:pPr>
            <a:r>
              <a:rPr lang="en-US" sz="2800" dirty="0">
                <a:solidFill>
                  <a:srgbClr val="0000FF"/>
                </a:solidFill>
                <a:latin typeface="Arial"/>
                <a:ea typeface="ＭＳ Ｐゴシック" charset="0"/>
                <a:cs typeface="Arial"/>
              </a:rPr>
              <a:t>Significant phylogenetic attraction: related species are more likely to have high abundance in the same site</a:t>
            </a:r>
          </a:p>
        </p:txBody>
      </p:sp>
    </p:spTree>
    <p:extLst>
      <p:ext uri="{BB962C8B-B14F-4D97-AF65-F5344CB8AC3E}">
        <p14:creationId xmlns:p14="http://schemas.microsoft.com/office/powerpoint/2010/main" val="222734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3851954" y="1504289"/>
            <a:ext cx="4489826" cy="2047449"/>
            <a:chOff x="3591760" y="57477"/>
            <a:chExt cx="4489826" cy="1537009"/>
          </a:xfrm>
        </p:grpSpPr>
        <p:pic>
          <p:nvPicPr>
            <p:cNvPr id="60" name="Picture 59"/>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61" name="Picture 9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62" name="Picture 9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63" name="Picture 9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64" name="Picture 9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65" name="Picture 96"/>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66" name="Picture 9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67" name="Picture 97"/>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68" name="Picture 100"/>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69" name="Picture 10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70" name="Picture 10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71" name="Picture 90"/>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72" name="Picture 25"/>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73" name="Picture 95"/>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74" name="Picture 24"/>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2" name="Parallelogram 1"/>
          <p:cNvSpPr/>
          <p:nvPr/>
        </p:nvSpPr>
        <p:spPr>
          <a:xfrm>
            <a:off x="6965531" y="4294255"/>
            <a:ext cx="1459392" cy="680625"/>
          </a:xfrm>
          <a:prstGeom prst="parallelogram">
            <a:avLst/>
          </a:prstGeom>
          <a:solidFill>
            <a:schemeClr val="tx2">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29"/>
          <p:cNvSpPr/>
          <p:nvPr/>
        </p:nvSpPr>
        <p:spPr>
          <a:xfrm>
            <a:off x="3577306" y="4320354"/>
            <a:ext cx="1459392" cy="680625"/>
          </a:xfrm>
          <a:prstGeom prst="parallelogram">
            <a:avLst/>
          </a:prstGeom>
          <a:solidFill>
            <a:schemeClr val="accent6">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049871" y="3634679"/>
            <a:ext cx="359296" cy="10104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4383662" y="3634679"/>
            <a:ext cx="311708" cy="11628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965531" y="3634679"/>
            <a:ext cx="746784" cy="10104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661057" y="3634679"/>
            <a:ext cx="574216" cy="11628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Phylogenetic attraction: related species occur in the same sites</a:t>
            </a:r>
          </a:p>
        </p:txBody>
      </p:sp>
    </p:spTree>
    <p:extLst>
      <p:ext uri="{BB962C8B-B14F-4D97-AF65-F5344CB8AC3E}">
        <p14:creationId xmlns:p14="http://schemas.microsoft.com/office/powerpoint/2010/main" val="477176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3695210" y="1706819"/>
            <a:ext cx="184731" cy="369332"/>
          </a:xfrm>
          <a:prstGeom prst="rect">
            <a:avLst/>
          </a:prstGeom>
          <a:noFill/>
        </p:spPr>
        <p:txBody>
          <a:bodyPr wrap="none" rtlCol="0">
            <a:spAutoFit/>
          </a:bodyPr>
          <a:lstStyle/>
          <a:p>
            <a:endParaRPr lang="en-US" dirty="0"/>
          </a:p>
        </p:txBody>
      </p:sp>
      <p:sp>
        <p:nvSpPr>
          <p:cNvPr id="8" name="TextBox 7"/>
          <p:cNvSpPr txBox="1"/>
          <p:nvPr/>
        </p:nvSpPr>
        <p:spPr>
          <a:xfrm>
            <a:off x="1931877" y="1546550"/>
            <a:ext cx="8323980" cy="954107"/>
          </a:xfrm>
          <a:prstGeom prst="rect">
            <a:avLst/>
          </a:prstGeom>
          <a:noFill/>
        </p:spPr>
        <p:txBody>
          <a:bodyPr wrap="square" rtlCol="0">
            <a:spAutoFit/>
          </a:bodyPr>
          <a:lstStyle/>
          <a:p>
            <a:pPr algn="ctr"/>
            <a:r>
              <a:rPr lang="en-US" sz="2800" dirty="0">
                <a:latin typeface="Arial"/>
                <a:cs typeface="Arial"/>
              </a:rPr>
              <a:t>What species are present/absent in </a:t>
            </a:r>
          </a:p>
          <a:p>
            <a:pPr algn="ctr"/>
            <a:r>
              <a:rPr lang="en-US" sz="2800" dirty="0">
                <a:latin typeface="Arial"/>
                <a:cs typeface="Arial"/>
              </a:rPr>
              <a:t>different communities?</a:t>
            </a:r>
            <a:endParaRPr lang="en-US" dirty="0">
              <a:solidFill>
                <a:srgbClr val="7F7F7F"/>
              </a:solidFill>
              <a:latin typeface="Arial"/>
              <a:cs typeface="Arial"/>
            </a:endParaRPr>
          </a:p>
        </p:txBody>
      </p:sp>
      <p:sp>
        <p:nvSpPr>
          <p:cNvPr id="10" name="TextBox 9"/>
          <p:cNvSpPr txBox="1"/>
          <p:nvPr/>
        </p:nvSpPr>
        <p:spPr>
          <a:xfrm>
            <a:off x="2220426" y="408573"/>
            <a:ext cx="7742614" cy="523220"/>
          </a:xfrm>
          <a:prstGeom prst="rect">
            <a:avLst/>
          </a:prstGeom>
          <a:noFill/>
        </p:spPr>
        <p:txBody>
          <a:bodyPr wrap="square" rtlCol="0">
            <a:spAutoFit/>
          </a:bodyPr>
          <a:lstStyle/>
          <a:p>
            <a:pPr algn="ctr"/>
            <a:r>
              <a:rPr lang="en-US" sz="2800" dirty="0">
                <a:solidFill>
                  <a:srgbClr val="000000"/>
                </a:solidFill>
                <a:latin typeface="Arial"/>
                <a:cs typeface="Arial"/>
              </a:rPr>
              <a:t>Community ecology</a:t>
            </a:r>
            <a:endParaRPr lang="en-US" dirty="0">
              <a:solidFill>
                <a:srgbClr val="000000"/>
              </a:solidFill>
              <a:latin typeface="Arial"/>
              <a:cs typeface="Arial"/>
            </a:endParaRPr>
          </a:p>
        </p:txBody>
      </p:sp>
      <p:pic>
        <p:nvPicPr>
          <p:cNvPr id="2" name="Picture 1" descr="Tallgrass-Prairie-Illinois.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931876" y="2797398"/>
            <a:ext cx="4159857" cy="3119892"/>
          </a:xfrm>
          <a:prstGeom prst="rect">
            <a:avLst/>
          </a:prstGeom>
        </p:spPr>
      </p:pic>
      <p:pic>
        <p:nvPicPr>
          <p:cNvPr id="5" name="Picture 4" descr="dsc_0236.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096000" y="2797398"/>
            <a:ext cx="4159857" cy="3119892"/>
          </a:xfrm>
          <a:prstGeom prst="rect">
            <a:avLst/>
          </a:prstGeom>
        </p:spPr>
      </p:pic>
    </p:spTree>
    <p:extLst>
      <p:ext uri="{BB962C8B-B14F-4D97-AF65-F5344CB8AC3E}">
        <p14:creationId xmlns:p14="http://schemas.microsoft.com/office/powerpoint/2010/main" val="2909272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3851954" y="1504289"/>
            <a:ext cx="4489826" cy="2047449"/>
            <a:chOff x="3591760" y="57477"/>
            <a:chExt cx="4489826" cy="1537009"/>
          </a:xfrm>
        </p:grpSpPr>
        <p:pic>
          <p:nvPicPr>
            <p:cNvPr id="60" name="Picture 59"/>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61" name="Picture 9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62" name="Picture 9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63" name="Picture 9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64" name="Picture 9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65" name="Picture 96"/>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66" name="Picture 9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67" name="Picture 97"/>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68" name="Picture 100"/>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69" name="Picture 10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70" name="Picture 10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71" name="Picture 90"/>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72" name="Picture 25"/>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73" name="Picture 95"/>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74" name="Picture 24"/>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3" name="Rectangle 2"/>
          <p:cNvSpPr/>
          <p:nvPr/>
        </p:nvSpPr>
        <p:spPr>
          <a:xfrm>
            <a:off x="4240154" y="3577687"/>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590558" y="3577687"/>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454160" y="3577687"/>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813517" y="3577687"/>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Parallelogram 1"/>
          <p:cNvSpPr/>
          <p:nvPr/>
        </p:nvSpPr>
        <p:spPr>
          <a:xfrm>
            <a:off x="6965531" y="4294255"/>
            <a:ext cx="1459392" cy="680625"/>
          </a:xfrm>
          <a:prstGeom prst="parallelogram">
            <a:avLst/>
          </a:prstGeom>
          <a:solidFill>
            <a:schemeClr val="tx2">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29"/>
          <p:cNvSpPr/>
          <p:nvPr/>
        </p:nvSpPr>
        <p:spPr>
          <a:xfrm>
            <a:off x="3577306" y="4320354"/>
            <a:ext cx="1459392" cy="680625"/>
          </a:xfrm>
          <a:prstGeom prst="parallelogram">
            <a:avLst/>
          </a:prstGeom>
          <a:solidFill>
            <a:schemeClr val="accent6">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049871" y="3950433"/>
            <a:ext cx="359296"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4383662" y="3950433"/>
            <a:ext cx="311709"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965531" y="3950433"/>
            <a:ext cx="746784"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661057" y="3950433"/>
            <a:ext cx="574216"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Are there traits that explain the phylogenetic attraction?</a:t>
            </a:r>
          </a:p>
        </p:txBody>
      </p:sp>
    </p:spTree>
    <p:extLst>
      <p:ext uri="{BB962C8B-B14F-4D97-AF65-F5344CB8AC3E}">
        <p14:creationId xmlns:p14="http://schemas.microsoft.com/office/powerpoint/2010/main" val="1100833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0241" y="2967936"/>
            <a:ext cx="4966231" cy="28537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848046" y="6178442"/>
            <a:ext cx="637739" cy="369332"/>
          </a:xfrm>
          <a:prstGeom prst="rect">
            <a:avLst/>
          </a:prstGeom>
          <a:noFill/>
        </p:spPr>
        <p:txBody>
          <a:bodyPr wrap="none" rtlCol="0">
            <a:spAutoFit/>
          </a:bodyPr>
          <a:lstStyle/>
          <a:p>
            <a:r>
              <a:rPr lang="en-US" dirty="0">
                <a:latin typeface="Arial"/>
                <a:cs typeface="Arial"/>
              </a:rPr>
              <a:t>Trait</a:t>
            </a:r>
          </a:p>
        </p:txBody>
      </p:sp>
      <p:sp>
        <p:nvSpPr>
          <p:cNvPr id="5" name="TextBox 4"/>
          <p:cNvSpPr txBox="1"/>
          <p:nvPr/>
        </p:nvSpPr>
        <p:spPr>
          <a:xfrm rot="16200000">
            <a:off x="2581244" y="4108249"/>
            <a:ext cx="1351652" cy="369332"/>
          </a:xfrm>
          <a:prstGeom prst="rect">
            <a:avLst/>
          </a:prstGeom>
          <a:noFill/>
        </p:spPr>
        <p:txBody>
          <a:bodyPr wrap="none" rtlCol="0">
            <a:spAutoFit/>
          </a:bodyPr>
          <a:lstStyle/>
          <a:p>
            <a:r>
              <a:rPr lang="en-US" dirty="0">
                <a:latin typeface="Arial"/>
                <a:cs typeface="Arial"/>
              </a:rPr>
              <a:t>Abundance</a:t>
            </a:r>
          </a:p>
        </p:txBody>
      </p:sp>
      <p:sp>
        <p:nvSpPr>
          <p:cNvPr id="7" name="Rectangle 6"/>
          <p:cNvSpPr/>
          <p:nvPr/>
        </p:nvSpPr>
        <p:spPr>
          <a:xfrm>
            <a:off x="4590558" y="5905830"/>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895509" y="5905830"/>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78155" y="3976472"/>
            <a:ext cx="3934156" cy="1060459"/>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345537" y="4300097"/>
            <a:ext cx="3966774" cy="422916"/>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4250253" y="3986182"/>
            <a:ext cx="4143104" cy="1060459"/>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378155" y="3524423"/>
            <a:ext cx="4038630" cy="182642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4273681" y="3676823"/>
            <a:ext cx="4038630" cy="1826422"/>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4685199" y="3153603"/>
            <a:ext cx="2765078" cy="523220"/>
          </a:xfrm>
          <a:prstGeom prst="rect">
            <a:avLst/>
          </a:prstGeom>
          <a:noFill/>
        </p:spPr>
        <p:txBody>
          <a:bodyPr wrap="square" rtlCol="0">
            <a:spAutoFit/>
          </a:bodyPr>
          <a:lstStyle/>
          <a:p>
            <a:r>
              <a:rPr lang="en-US" sz="2400" dirty="0">
                <a:solidFill>
                  <a:schemeClr val="bg1">
                    <a:lumMod val="50000"/>
                  </a:schemeClr>
                </a:solidFill>
                <a:latin typeface="Arial"/>
                <a:cs typeface="Arial"/>
              </a:rPr>
              <a:t>sites with slopes </a:t>
            </a:r>
            <a:r>
              <a:rPr lang="en-US" sz="2800" b="1" i="1" dirty="0">
                <a:solidFill>
                  <a:srgbClr val="008000"/>
                </a:solidFill>
                <a:latin typeface="Times New Roman"/>
                <a:cs typeface="Times New Roman"/>
              </a:rPr>
              <a:t>f</a:t>
            </a:r>
          </a:p>
        </p:txBody>
      </p:sp>
      <p:sp>
        <p:nvSpPr>
          <p:cNvPr id="17" name="Rectangle 16">
            <a:extLst>
              <a:ext uri="{FF2B5EF4-FFF2-40B4-BE49-F238E27FC236}">
                <a16:creationId xmlns:a16="http://schemas.microsoft.com/office/drawing/2014/main" id="{23C8B786-F0BE-0B4E-89D6-8131CAB046A6}"/>
              </a:ext>
            </a:extLst>
          </p:cNvPr>
          <p:cNvSpPr/>
          <p:nvPr/>
        </p:nvSpPr>
        <p:spPr>
          <a:xfrm>
            <a:off x="2588310" y="310226"/>
            <a:ext cx="7794949" cy="2031325"/>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 </a:t>
            </a:r>
            <a:r>
              <a:rPr lang="en-US" sz="2800" i="1" dirty="0">
                <a:solidFill>
                  <a:srgbClr val="0000FF"/>
                </a:solidFill>
                <a:latin typeface="Times" charset="0"/>
                <a:ea typeface="ＭＳ Ｐゴシック" charset="0"/>
              </a:rPr>
              <a:t>d</a:t>
            </a:r>
            <a:r>
              <a:rPr lang="en-US" sz="2800" i="1" baseline="-25000" dirty="0">
                <a:solidFill>
                  <a:srgbClr val="0000FF"/>
                </a:solidFill>
                <a:latin typeface="Times" charset="0"/>
                <a:ea typeface="ＭＳ Ｐゴシック" charset="0"/>
              </a:rPr>
              <a:t>i</a:t>
            </a:r>
            <a:r>
              <a:rPr lang="en-US" sz="2800" dirty="0">
                <a:solidFill>
                  <a:prstClr val="black"/>
                </a:solidFill>
                <a:latin typeface="Times" charset="0"/>
                <a:ea typeface="ＭＳ Ｐゴシック" charset="0"/>
              </a:rPr>
              <a:t> +</a:t>
            </a:r>
            <a:r>
              <a:rPr lang="en-GB" sz="2800" b="1" i="1"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f</a:t>
            </a:r>
            <a:r>
              <a:rPr lang="en-GB" sz="2800" baseline="-25000" dirty="0" err="1">
                <a:solidFill>
                  <a:srgbClr val="008000"/>
                </a:solidFill>
                <a:latin typeface="Times" charset="0"/>
                <a:ea typeface="ＭＳ Ｐゴシック" charset="0"/>
              </a:rPr>
              <a:t>site</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trait</a:t>
            </a:r>
            <a:r>
              <a:rPr lang="en-GB" sz="2800" baseline="-25000" dirty="0" err="1">
                <a:solidFill>
                  <a:srgbClr val="008000"/>
                </a:solidFill>
                <a:latin typeface="Times" charset="0"/>
                <a:ea typeface="ＭＳ Ｐゴシック" charset="0"/>
              </a:rPr>
              <a:t>spp</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baseline="-25000"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a:solidFill>
                  <a:prstClr val="black"/>
                </a:solidFill>
                <a:latin typeface="Times" charset="0"/>
                <a:ea typeface="ＭＳ Ｐゴシック" charset="0"/>
              </a:rPr>
              <a:t>e</a:t>
            </a:r>
            <a:r>
              <a:rPr lang="en-US" sz="2800" i="1" baseline="-25000" dirty="0">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Times"/>
                <a:ea typeface="ＭＳ Ｐゴシック" charset="0"/>
                <a:cs typeface="Times"/>
              </a:rPr>
              <a:t> </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a:solidFill>
                  <a:srgbClr val="008000"/>
                </a:solidFill>
                <a:latin typeface="Symbol" charset="2"/>
                <a:ea typeface="ＭＳ Ｐゴシック" charset="0"/>
                <a:cs typeface="Symbol" charset="2"/>
              </a:rPr>
              <a:t> 	</a:t>
            </a:r>
            <a:r>
              <a:rPr lang="en-US" sz="2800" b="1" i="1" dirty="0">
                <a:solidFill>
                  <a:srgbClr val="008000"/>
                </a:solidFill>
                <a:latin typeface="Times" charset="0"/>
                <a:ea typeface="ＭＳ Ｐゴシック" charset="0"/>
              </a:rPr>
              <a:t>f</a:t>
            </a:r>
            <a:r>
              <a:rPr lang="en-US" sz="2800" dirty="0">
                <a:solidFill>
                  <a:srgbClr val="008000"/>
                </a:solidFill>
                <a:latin typeface="Times" charset="0"/>
                <a:ea typeface="ＭＳ Ｐゴシック" charset="0"/>
              </a:rPr>
              <a:t> ~ Gaussian(β, </a:t>
            </a:r>
            <a:r>
              <a:rPr lang="en-US" sz="2800" i="1" dirty="0">
                <a:solidFill>
                  <a:srgbClr val="008000"/>
                </a:solidFill>
                <a:latin typeface="Symbol" charset="2"/>
                <a:ea typeface="ＭＳ Ｐゴシック" charset="0"/>
                <a:cs typeface="Symbol" charset="2"/>
              </a:rPr>
              <a:t>s</a:t>
            </a:r>
            <a:r>
              <a:rPr lang="en-US" sz="2800" baseline="30000" dirty="0">
                <a:solidFill>
                  <a:srgbClr val="008000"/>
                </a:solidFill>
                <a:latin typeface="Times" charset="0"/>
                <a:ea typeface="ＭＳ Ｐゴシック" charset="0"/>
              </a:rPr>
              <a:t>2</a:t>
            </a:r>
            <a:r>
              <a:rPr lang="en-US" sz="2800" baseline="-25000" dirty="0">
                <a:solidFill>
                  <a:srgbClr val="008000"/>
                </a:solidFill>
                <a:latin typeface="Times" charset="0"/>
                <a:ea typeface="ＭＳ Ｐゴシック" charset="0"/>
              </a:rPr>
              <a:t>trait</a:t>
            </a:r>
            <a:r>
              <a:rPr lang="en-US" sz="2800" b="1" dirty="0">
                <a:solidFill>
                  <a:srgbClr val="008000"/>
                </a:solidFill>
                <a:latin typeface="Times" charset="0"/>
                <a:ea typeface="ＭＳ Ｐゴシック" charset="0"/>
              </a:rPr>
              <a:t>I</a:t>
            </a:r>
            <a:r>
              <a:rPr lang="en-US" sz="2800" i="1" baseline="-25000" dirty="0">
                <a:solidFill>
                  <a:srgbClr val="008000"/>
                </a:solidFill>
                <a:latin typeface="Times" charset="0"/>
                <a:ea typeface="ＭＳ Ｐゴシック" charset="0"/>
              </a:rPr>
              <a:t>m</a:t>
            </a:r>
            <a:r>
              <a:rPr lang="en-US" sz="2800" dirty="0">
                <a:solidFill>
                  <a:srgbClr val="008000"/>
                </a:solidFill>
                <a:latin typeface="Times" charset="0"/>
                <a:ea typeface="ＭＳ Ｐゴシック" charset="0"/>
              </a:rPr>
              <a:t>))</a:t>
            </a:r>
          </a:p>
        </p:txBody>
      </p:sp>
    </p:spTree>
    <p:extLst>
      <p:ext uri="{BB962C8B-B14F-4D97-AF65-F5344CB8AC3E}">
        <p14:creationId xmlns:p14="http://schemas.microsoft.com/office/powerpoint/2010/main" val="3777512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0241" y="2967936"/>
            <a:ext cx="4966231" cy="28537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848046" y="6178442"/>
            <a:ext cx="637739" cy="369332"/>
          </a:xfrm>
          <a:prstGeom prst="rect">
            <a:avLst/>
          </a:prstGeom>
          <a:noFill/>
        </p:spPr>
        <p:txBody>
          <a:bodyPr wrap="none" rtlCol="0">
            <a:spAutoFit/>
          </a:bodyPr>
          <a:lstStyle/>
          <a:p>
            <a:r>
              <a:rPr lang="en-US" dirty="0">
                <a:latin typeface="Arial"/>
                <a:cs typeface="Arial"/>
              </a:rPr>
              <a:t>Trait</a:t>
            </a:r>
          </a:p>
        </p:txBody>
      </p:sp>
      <p:sp>
        <p:nvSpPr>
          <p:cNvPr id="7" name="Rectangle 6"/>
          <p:cNvSpPr/>
          <p:nvPr/>
        </p:nvSpPr>
        <p:spPr>
          <a:xfrm>
            <a:off x="4590558" y="5905830"/>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895509" y="5905830"/>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78155" y="3976472"/>
            <a:ext cx="3934156" cy="1060459"/>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345537" y="4300097"/>
            <a:ext cx="3966774" cy="422916"/>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4250253" y="3986182"/>
            <a:ext cx="4143104" cy="1060459"/>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378155" y="3524423"/>
            <a:ext cx="4038630" cy="1826422"/>
          </a:xfrm>
          <a:prstGeom prst="line">
            <a:avLst/>
          </a:prstGeom>
          <a:ln w="63500" cmpd="sng">
            <a:solidFill>
              <a:srgbClr val="1A19CF"/>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4273681" y="3676823"/>
            <a:ext cx="4038630" cy="1826422"/>
          </a:xfrm>
          <a:prstGeom prst="line">
            <a:avLst/>
          </a:prstGeom>
          <a:ln w="63500" cmpd="sng">
            <a:solidFill>
              <a:srgbClr val="FC473C"/>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8716472" y="2693427"/>
            <a:ext cx="1722859" cy="1200329"/>
          </a:xfrm>
          <a:prstGeom prst="rect">
            <a:avLst/>
          </a:prstGeom>
          <a:noFill/>
        </p:spPr>
        <p:txBody>
          <a:bodyPr wrap="square" rtlCol="0">
            <a:spAutoFit/>
          </a:bodyPr>
          <a:lstStyle/>
          <a:p>
            <a:r>
              <a:rPr lang="en-US" sz="2400" dirty="0">
                <a:latin typeface="Arial"/>
                <a:cs typeface="Arial"/>
              </a:rPr>
              <a:t>site favors species with</a:t>
            </a:r>
          </a:p>
        </p:txBody>
      </p:sp>
      <p:sp>
        <p:nvSpPr>
          <p:cNvPr id="21" name="Rectangle 20"/>
          <p:cNvSpPr/>
          <p:nvPr/>
        </p:nvSpPr>
        <p:spPr>
          <a:xfrm>
            <a:off x="9499623" y="3556090"/>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2027382" y="2837869"/>
            <a:ext cx="1722859" cy="1200329"/>
          </a:xfrm>
          <a:prstGeom prst="rect">
            <a:avLst/>
          </a:prstGeom>
          <a:noFill/>
        </p:spPr>
        <p:txBody>
          <a:bodyPr wrap="square" rtlCol="0">
            <a:spAutoFit/>
          </a:bodyPr>
          <a:lstStyle/>
          <a:p>
            <a:r>
              <a:rPr lang="en-US" sz="2400" dirty="0">
                <a:latin typeface="Arial"/>
                <a:cs typeface="Arial"/>
              </a:rPr>
              <a:t>site favors species with</a:t>
            </a:r>
          </a:p>
        </p:txBody>
      </p:sp>
      <p:sp>
        <p:nvSpPr>
          <p:cNvPr id="17" name="Rectangle 16"/>
          <p:cNvSpPr/>
          <p:nvPr/>
        </p:nvSpPr>
        <p:spPr>
          <a:xfrm>
            <a:off x="2810533" y="3700532"/>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6D60939-7BDA-6E44-82FE-158A1F715A70}"/>
              </a:ext>
            </a:extLst>
          </p:cNvPr>
          <p:cNvSpPr/>
          <p:nvPr/>
        </p:nvSpPr>
        <p:spPr>
          <a:xfrm>
            <a:off x="2644382" y="388686"/>
            <a:ext cx="7794949" cy="1995418"/>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 </a:t>
            </a:r>
            <a:r>
              <a:rPr lang="en-US" sz="2800" i="1" dirty="0">
                <a:solidFill>
                  <a:srgbClr val="0000FF"/>
                </a:solidFill>
                <a:latin typeface="Times" charset="0"/>
                <a:ea typeface="ＭＳ Ｐゴシック" charset="0"/>
              </a:rPr>
              <a:t>d</a:t>
            </a:r>
            <a:r>
              <a:rPr lang="en-US" sz="2800" i="1" baseline="-25000" dirty="0">
                <a:solidFill>
                  <a:srgbClr val="0000FF"/>
                </a:solidFill>
                <a:latin typeface="Times" charset="0"/>
                <a:ea typeface="ＭＳ Ｐゴシック" charset="0"/>
              </a:rPr>
              <a:t>i</a:t>
            </a:r>
            <a:r>
              <a:rPr lang="en-US" sz="2800" dirty="0">
                <a:solidFill>
                  <a:prstClr val="black"/>
                </a:solidFill>
                <a:latin typeface="Times" charset="0"/>
                <a:ea typeface="ＭＳ Ｐゴシック" charset="0"/>
              </a:rPr>
              <a:t> +</a:t>
            </a:r>
            <a:r>
              <a:rPr lang="en-GB" sz="2800" b="1" i="1"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f</a:t>
            </a:r>
            <a:r>
              <a:rPr lang="en-GB" sz="2800" baseline="-25000" dirty="0" err="1">
                <a:solidFill>
                  <a:srgbClr val="008000"/>
                </a:solidFill>
                <a:latin typeface="Times" charset="0"/>
                <a:ea typeface="ＭＳ Ｐゴシック" charset="0"/>
              </a:rPr>
              <a:t>site</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trait</a:t>
            </a:r>
            <a:r>
              <a:rPr lang="en-GB" sz="2800" baseline="-25000" dirty="0" err="1">
                <a:solidFill>
                  <a:srgbClr val="008000"/>
                </a:solidFill>
                <a:latin typeface="Times" charset="0"/>
                <a:ea typeface="ＭＳ Ｐゴシック" charset="0"/>
              </a:rPr>
              <a:t>spp</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baseline="-25000"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a:solidFill>
                  <a:prstClr val="black"/>
                </a:solidFill>
                <a:latin typeface="Times" charset="0"/>
                <a:ea typeface="ＭＳ Ｐゴシック" charset="0"/>
              </a:rPr>
              <a:t>e</a:t>
            </a:r>
            <a:r>
              <a:rPr lang="en-US" sz="2800" i="1" baseline="-25000" dirty="0">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Times"/>
                <a:ea typeface="ＭＳ Ｐゴシック" charset="0"/>
                <a:cs typeface="Times"/>
              </a:rPr>
              <a:t> </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Symbol" charset="2"/>
                <a:ea typeface="ＭＳ Ｐゴシック" charset="0"/>
                <a:cs typeface="Symbol" charset="2"/>
              </a:rPr>
              <a:t>     </a:t>
            </a:r>
            <a:r>
              <a:rPr lang="en-US" sz="2800" i="1" dirty="0">
                <a:solidFill>
                  <a:srgbClr val="008000"/>
                </a:solidFill>
                <a:latin typeface="Symbol" charset="2"/>
                <a:ea typeface="ＭＳ Ｐゴシック" charset="0"/>
                <a:cs typeface="Symbol" charset="2"/>
              </a:rPr>
              <a:t> 	</a:t>
            </a:r>
            <a:r>
              <a:rPr lang="en-US" sz="2800" b="1" i="1" dirty="0">
                <a:solidFill>
                  <a:srgbClr val="008000"/>
                </a:solidFill>
                <a:latin typeface="Times" charset="0"/>
                <a:ea typeface="ＭＳ Ｐゴシック" charset="0"/>
              </a:rPr>
              <a:t>f</a:t>
            </a:r>
            <a:r>
              <a:rPr lang="en-US" sz="2800" dirty="0">
                <a:solidFill>
                  <a:srgbClr val="008000"/>
                </a:solidFill>
                <a:latin typeface="Times" charset="0"/>
                <a:ea typeface="ＭＳ Ｐゴシック" charset="0"/>
              </a:rPr>
              <a:t> ~ Gaussian(β, </a:t>
            </a:r>
            <a:r>
              <a:rPr lang="en-US" sz="2800" i="1" dirty="0">
                <a:solidFill>
                  <a:srgbClr val="008000"/>
                </a:solidFill>
                <a:latin typeface="Symbol" charset="2"/>
                <a:ea typeface="ＭＳ Ｐゴシック" charset="0"/>
                <a:cs typeface="Symbol" charset="2"/>
              </a:rPr>
              <a:t>s</a:t>
            </a:r>
            <a:r>
              <a:rPr lang="en-US" sz="2800" baseline="30000" dirty="0">
                <a:solidFill>
                  <a:srgbClr val="008000"/>
                </a:solidFill>
                <a:latin typeface="Times" charset="0"/>
                <a:ea typeface="ＭＳ Ｐゴシック" charset="0"/>
              </a:rPr>
              <a:t>2</a:t>
            </a:r>
            <a:r>
              <a:rPr lang="en-US" sz="2800" baseline="-25000" dirty="0">
                <a:solidFill>
                  <a:srgbClr val="008000"/>
                </a:solidFill>
                <a:latin typeface="Times" charset="0"/>
                <a:ea typeface="ＭＳ Ｐゴシック" charset="0"/>
              </a:rPr>
              <a:t>trait</a:t>
            </a:r>
            <a:r>
              <a:rPr lang="en-US" sz="2800" b="1" dirty="0">
                <a:solidFill>
                  <a:srgbClr val="008000"/>
                </a:solidFill>
                <a:latin typeface="Times" charset="0"/>
                <a:ea typeface="ＭＳ Ｐゴシック" charset="0"/>
              </a:rPr>
              <a:t>I</a:t>
            </a:r>
            <a:r>
              <a:rPr lang="en-US" sz="2800" i="1" baseline="-25000" dirty="0">
                <a:solidFill>
                  <a:srgbClr val="008000"/>
                </a:solidFill>
                <a:latin typeface="Times" charset="0"/>
                <a:ea typeface="ＭＳ Ｐゴシック" charset="0"/>
              </a:rPr>
              <a:t>m</a:t>
            </a:r>
            <a:r>
              <a:rPr lang="en-US" sz="2800" dirty="0">
                <a:solidFill>
                  <a:srgbClr val="008000"/>
                </a:solidFill>
                <a:latin typeface="Times" charset="0"/>
                <a:ea typeface="ＭＳ Ｐゴシック" charset="0"/>
              </a:rPr>
              <a:t>))</a:t>
            </a:r>
          </a:p>
        </p:txBody>
      </p:sp>
    </p:spTree>
    <p:extLst>
      <p:ext uri="{BB962C8B-B14F-4D97-AF65-F5344CB8AC3E}">
        <p14:creationId xmlns:p14="http://schemas.microsoft.com/office/powerpoint/2010/main" val="71273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50241" y="2967936"/>
            <a:ext cx="4966231" cy="28537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p:cNvSpPr txBox="1"/>
          <p:nvPr/>
        </p:nvSpPr>
        <p:spPr>
          <a:xfrm>
            <a:off x="5848046" y="6178442"/>
            <a:ext cx="637739" cy="369332"/>
          </a:xfrm>
          <a:prstGeom prst="rect">
            <a:avLst/>
          </a:prstGeom>
          <a:noFill/>
        </p:spPr>
        <p:txBody>
          <a:bodyPr wrap="none" rtlCol="0">
            <a:spAutoFit/>
          </a:bodyPr>
          <a:lstStyle/>
          <a:p>
            <a:r>
              <a:rPr lang="en-US" dirty="0">
                <a:latin typeface="Arial"/>
                <a:cs typeface="Arial"/>
              </a:rPr>
              <a:t>Trait</a:t>
            </a:r>
          </a:p>
        </p:txBody>
      </p:sp>
      <p:sp>
        <p:nvSpPr>
          <p:cNvPr id="7" name="Rectangle 6"/>
          <p:cNvSpPr/>
          <p:nvPr/>
        </p:nvSpPr>
        <p:spPr>
          <a:xfrm>
            <a:off x="4590558" y="5905830"/>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7895509" y="5905830"/>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 name="Straight Connector 12"/>
          <p:cNvCxnSpPr/>
          <p:nvPr/>
        </p:nvCxnSpPr>
        <p:spPr>
          <a:xfrm flipV="1">
            <a:off x="4378155" y="3976472"/>
            <a:ext cx="3934156" cy="1060459"/>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345537" y="4300097"/>
            <a:ext cx="3966774" cy="422916"/>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flipV="1">
            <a:off x="4250253" y="3986182"/>
            <a:ext cx="4143104" cy="1060459"/>
          </a:xfrm>
          <a:prstGeom prst="line">
            <a:avLst/>
          </a:prstGeom>
          <a:ln w="38100" cmpd="sng">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378155" y="3524423"/>
            <a:ext cx="4038630" cy="1826422"/>
          </a:xfrm>
          <a:prstGeom prst="line">
            <a:avLst/>
          </a:prstGeom>
          <a:ln w="63500" cmpd="sng">
            <a:solidFill>
              <a:srgbClr val="1A19CF"/>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flipV="1">
            <a:off x="4273681" y="3676823"/>
            <a:ext cx="4038630" cy="1826422"/>
          </a:xfrm>
          <a:prstGeom prst="line">
            <a:avLst/>
          </a:prstGeom>
          <a:ln w="63500" cmpd="sng">
            <a:solidFill>
              <a:srgbClr val="FC473C"/>
            </a:solidFill>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8716472" y="2693427"/>
            <a:ext cx="1722859" cy="1200329"/>
          </a:xfrm>
          <a:prstGeom prst="rect">
            <a:avLst/>
          </a:prstGeom>
          <a:noFill/>
        </p:spPr>
        <p:txBody>
          <a:bodyPr wrap="square" rtlCol="0">
            <a:spAutoFit/>
          </a:bodyPr>
          <a:lstStyle/>
          <a:p>
            <a:r>
              <a:rPr lang="en-US" sz="2400" dirty="0">
                <a:latin typeface="Arial"/>
                <a:cs typeface="Arial"/>
              </a:rPr>
              <a:t>site favors species with</a:t>
            </a:r>
          </a:p>
        </p:txBody>
      </p:sp>
      <p:sp>
        <p:nvSpPr>
          <p:cNvPr id="21" name="Rectangle 20"/>
          <p:cNvSpPr/>
          <p:nvPr/>
        </p:nvSpPr>
        <p:spPr>
          <a:xfrm>
            <a:off x="9499623" y="3556090"/>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2027382" y="2837869"/>
            <a:ext cx="1722859" cy="1200329"/>
          </a:xfrm>
          <a:prstGeom prst="rect">
            <a:avLst/>
          </a:prstGeom>
          <a:noFill/>
        </p:spPr>
        <p:txBody>
          <a:bodyPr wrap="square" rtlCol="0">
            <a:spAutoFit/>
          </a:bodyPr>
          <a:lstStyle/>
          <a:p>
            <a:r>
              <a:rPr lang="en-US" sz="2400" dirty="0">
                <a:latin typeface="Arial"/>
                <a:cs typeface="Arial"/>
              </a:rPr>
              <a:t>site favors species with</a:t>
            </a:r>
          </a:p>
        </p:txBody>
      </p:sp>
      <p:sp>
        <p:nvSpPr>
          <p:cNvPr id="17" name="Rectangle 16"/>
          <p:cNvSpPr/>
          <p:nvPr/>
        </p:nvSpPr>
        <p:spPr>
          <a:xfrm>
            <a:off x="2810533" y="3700532"/>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17936E-B6AC-3F40-A8F6-9BB99408334B}"/>
              </a:ext>
            </a:extLst>
          </p:cNvPr>
          <p:cNvSpPr/>
          <p:nvPr/>
        </p:nvSpPr>
        <p:spPr>
          <a:xfrm>
            <a:off x="2259071" y="464767"/>
            <a:ext cx="8180260" cy="1779975"/>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 </a:t>
            </a:r>
            <a:r>
              <a:rPr lang="en-US" sz="2800" i="1" strike="sngStrike" dirty="0">
                <a:solidFill>
                  <a:srgbClr val="0000FF"/>
                </a:solidFill>
                <a:latin typeface="Times" charset="0"/>
                <a:ea typeface="ＭＳ Ｐゴシック" charset="0"/>
              </a:rPr>
              <a:t>d</a:t>
            </a:r>
            <a:r>
              <a:rPr lang="en-US" sz="2800" i="1" strike="sngStrike" baseline="-25000" dirty="0">
                <a:solidFill>
                  <a:srgbClr val="0000FF"/>
                </a:solidFill>
                <a:latin typeface="Times" charset="0"/>
                <a:ea typeface="ＭＳ Ｐゴシック" charset="0"/>
              </a:rPr>
              <a:t>i</a:t>
            </a:r>
            <a:r>
              <a:rPr lang="en-US" sz="2800" dirty="0">
                <a:solidFill>
                  <a:prstClr val="black"/>
                </a:solidFill>
                <a:latin typeface="Times" charset="0"/>
                <a:ea typeface="ＭＳ Ｐゴシック" charset="0"/>
              </a:rPr>
              <a:t> +</a:t>
            </a:r>
            <a:r>
              <a:rPr lang="en-GB" sz="2800" b="1" i="1"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f</a:t>
            </a:r>
            <a:r>
              <a:rPr lang="en-GB" sz="2800" baseline="-25000" dirty="0" err="1">
                <a:solidFill>
                  <a:srgbClr val="008000"/>
                </a:solidFill>
                <a:latin typeface="Times" charset="0"/>
                <a:ea typeface="ＭＳ Ｐゴシック" charset="0"/>
              </a:rPr>
              <a:t>site</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trait</a:t>
            </a:r>
            <a:r>
              <a:rPr lang="en-GB" sz="2800" baseline="-25000" dirty="0" err="1">
                <a:solidFill>
                  <a:srgbClr val="008000"/>
                </a:solidFill>
                <a:latin typeface="Times" charset="0"/>
                <a:ea typeface="ＭＳ Ｐゴシック" charset="0"/>
              </a:rPr>
              <a:t>spp</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baseline="-25000"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a:solidFill>
                  <a:prstClr val="black"/>
                </a:solidFill>
                <a:latin typeface="Times" charset="0"/>
                <a:ea typeface="ＭＳ Ｐゴシック" charset="0"/>
              </a:rPr>
              <a:t>e</a:t>
            </a:r>
            <a:r>
              <a:rPr lang="en-US" sz="2800" i="1" baseline="-25000" dirty="0">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spcBef>
                <a:spcPct val="0"/>
              </a:spcBef>
              <a:spcAft>
                <a:spcPct val="0"/>
              </a:spcAft>
            </a:pPr>
            <a:r>
              <a:rPr lang="en-US" sz="2800" i="1" dirty="0">
                <a:solidFill>
                  <a:prstClr val="black"/>
                </a:solidFill>
                <a:latin typeface="Times"/>
                <a:ea typeface="ＭＳ Ｐゴシック" charset="0"/>
                <a:cs typeface="Times"/>
              </a:rPr>
              <a:t> </a:t>
            </a:r>
          </a:p>
          <a:p>
            <a:pPr eaLnBrk="0" fontAlgn="base" hangingPunct="0">
              <a:lnSpc>
                <a:spcPct val="150000"/>
              </a:lnSpc>
              <a:spcBef>
                <a:spcPct val="0"/>
              </a:spcBef>
              <a:spcAft>
                <a:spcPct val="0"/>
              </a:spcAft>
            </a:pPr>
            <a:r>
              <a:rPr lang="en-US" sz="2800" dirty="0">
                <a:solidFill>
                  <a:srgbClr val="0000FF"/>
                </a:solidFill>
                <a:latin typeface="Arial"/>
                <a:ea typeface="ＭＳ Ｐゴシック" charset="0"/>
                <a:cs typeface="Arial"/>
              </a:rPr>
              <a:t>Do traits explain (remove) the effect of phylogeny?</a:t>
            </a:r>
          </a:p>
        </p:txBody>
      </p:sp>
    </p:spTree>
    <p:extLst>
      <p:ext uri="{BB962C8B-B14F-4D97-AF65-F5344CB8AC3E}">
        <p14:creationId xmlns:p14="http://schemas.microsoft.com/office/powerpoint/2010/main" val="3302006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6C94A0-A0AC-1542-83AF-7D46F4908843}"/>
              </a:ext>
            </a:extLst>
          </p:cNvPr>
          <p:cNvSpPr/>
          <p:nvPr/>
        </p:nvSpPr>
        <p:spPr>
          <a:xfrm>
            <a:off x="210207" y="480240"/>
            <a:ext cx="11655971" cy="5830507"/>
          </a:xfrm>
          <a:prstGeom prst="rect">
            <a:avLst/>
          </a:prstGeom>
        </p:spPr>
        <p:txBody>
          <a:bodyPr wrap="square">
            <a:spAutoFit/>
          </a:bodyPr>
          <a:lstStyle/>
          <a:p>
            <a:pPr eaLnBrk="0" fontAlgn="base" hangingPunct="0">
              <a:lnSpc>
                <a:spcPct val="150000"/>
              </a:lnSpc>
              <a:spcBef>
                <a:spcPct val="0"/>
              </a:spcBef>
              <a:spcAft>
                <a:spcPct val="0"/>
              </a:spcAft>
            </a:pPr>
            <a:r>
              <a:rPr lang="en-US" sz="2800" i="1" dirty="0">
                <a:solidFill>
                  <a:prstClr val="black"/>
                </a:solidFill>
                <a:latin typeface="Times" charset="0"/>
                <a:ea typeface="ＭＳ Ｐゴシック" charset="0"/>
              </a:rPr>
              <a:t>Y</a:t>
            </a:r>
            <a:r>
              <a:rPr lang="en-US" sz="2800" i="1" baseline="-25000" dirty="0">
                <a:solidFill>
                  <a:prstClr val="black"/>
                </a:solidFill>
                <a:latin typeface="Times" charset="0"/>
                <a:ea typeface="ＭＳ Ｐゴシック" charset="0"/>
              </a:rPr>
              <a:t>i</a:t>
            </a:r>
            <a:r>
              <a:rPr lang="en-US" sz="2800" dirty="0">
                <a:solidFill>
                  <a:prstClr val="black"/>
                </a:solidFill>
                <a:latin typeface="Times" charset="0"/>
                <a:ea typeface="ＭＳ Ｐゴシック" charset="0"/>
              </a:rPr>
              <a:t> = </a:t>
            </a:r>
            <a:r>
              <a:rPr lang="en-US" sz="2800" i="1" dirty="0" err="1">
                <a:solidFill>
                  <a:prstClr val="black"/>
                </a:solidFill>
                <a:latin typeface="Times" charset="0"/>
                <a:ea typeface="ＭＳ Ｐゴシック" charset="0"/>
              </a:rPr>
              <a:t>a</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a</a:t>
            </a:r>
            <a:r>
              <a:rPr lang="en-US" sz="2800" i="1" baseline="30000" dirty="0" err="1">
                <a:solidFill>
                  <a:prstClr val="black"/>
                </a:solidFill>
                <a:latin typeface="Times" charset="0"/>
                <a:ea typeface="ＭＳ Ｐゴシック" charset="0"/>
              </a:rPr>
              <a:t>p</a:t>
            </a:r>
            <a:r>
              <a:rPr lang="en-US" sz="2800" baseline="-25000" dirty="0" err="1">
                <a:solidFill>
                  <a:prstClr val="black"/>
                </a:solidFill>
                <a:latin typeface="Times" charset="0"/>
                <a:ea typeface="ＭＳ Ｐゴシック" charset="0"/>
              </a:rPr>
              <a:t>spp</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i="1"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err="1">
                <a:solidFill>
                  <a:prstClr val="black"/>
                </a:solidFill>
                <a:latin typeface="Times" charset="0"/>
                <a:ea typeface="ＭＳ Ｐゴシック" charset="0"/>
              </a:rPr>
              <a:t>c</a:t>
            </a:r>
            <a:r>
              <a:rPr lang="en-US" sz="2800" baseline="-25000" dirty="0" err="1">
                <a:solidFill>
                  <a:prstClr val="black"/>
                </a:solidFill>
                <a:latin typeface="Times" charset="0"/>
                <a:ea typeface="ＭＳ Ｐゴシック" charset="0"/>
              </a:rPr>
              <a:t>site</a:t>
            </a:r>
            <a:r>
              <a:rPr lang="en-US" sz="2800" baseline="-25000" dirty="0">
                <a:solidFill>
                  <a:prstClr val="black"/>
                </a:solidFill>
                <a:latin typeface="Times" charset="0"/>
                <a:ea typeface="ＭＳ Ｐゴシック" charset="0"/>
              </a:rPr>
              <a:t>[</a:t>
            </a:r>
            <a:r>
              <a:rPr lang="en-US" sz="2800" i="1" baseline="-25000" dirty="0" err="1">
                <a:solidFill>
                  <a:prstClr val="black"/>
                </a:solidFill>
                <a:latin typeface="Times" charset="0"/>
                <a:ea typeface="ＭＳ Ｐゴシック" charset="0"/>
              </a:rPr>
              <a:t>i</a:t>
            </a:r>
            <a:r>
              <a:rPr lang="en-US" sz="2800" baseline="-25000" dirty="0">
                <a:solidFill>
                  <a:prstClr val="black"/>
                </a:solidFill>
                <a:latin typeface="Times" charset="0"/>
                <a:ea typeface="ＭＳ Ｐゴシック" charset="0"/>
              </a:rPr>
              <a:t>]</a:t>
            </a:r>
            <a:r>
              <a:rPr lang="en-US" sz="2800" dirty="0">
                <a:solidFill>
                  <a:prstClr val="black"/>
                </a:solidFill>
                <a:latin typeface="Times" charset="0"/>
                <a:ea typeface="ＭＳ Ｐゴシック" charset="0"/>
              </a:rPr>
              <a:t> + </a:t>
            </a:r>
            <a:r>
              <a:rPr lang="en-US" sz="2800" i="1" dirty="0">
                <a:solidFill>
                  <a:srgbClr val="0000FF"/>
                </a:solidFill>
                <a:latin typeface="Times" charset="0"/>
                <a:ea typeface="ＭＳ Ｐゴシック" charset="0"/>
              </a:rPr>
              <a:t>d</a:t>
            </a:r>
            <a:r>
              <a:rPr lang="en-US" sz="2800" i="1" baseline="-25000" dirty="0">
                <a:solidFill>
                  <a:srgbClr val="0000FF"/>
                </a:solidFill>
                <a:latin typeface="Times" charset="0"/>
                <a:ea typeface="ＭＳ Ｐゴシック" charset="0"/>
              </a:rPr>
              <a:t>i</a:t>
            </a:r>
            <a:r>
              <a:rPr lang="en-US" sz="2800" dirty="0">
                <a:solidFill>
                  <a:prstClr val="black"/>
                </a:solidFill>
                <a:latin typeface="Times" charset="0"/>
                <a:ea typeface="ＭＳ Ｐゴシック" charset="0"/>
              </a:rPr>
              <a:t> +</a:t>
            </a:r>
            <a:r>
              <a:rPr lang="en-GB" sz="2800" b="1" i="1"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f</a:t>
            </a:r>
            <a:r>
              <a:rPr lang="en-GB" sz="2800" baseline="-25000" dirty="0" err="1">
                <a:solidFill>
                  <a:srgbClr val="008000"/>
                </a:solidFill>
                <a:latin typeface="Times" charset="0"/>
                <a:ea typeface="ＭＳ Ｐゴシック" charset="0"/>
              </a:rPr>
              <a:t>site</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dirty="0">
                <a:solidFill>
                  <a:srgbClr val="008000"/>
                </a:solidFill>
                <a:latin typeface="Times" charset="0"/>
                <a:ea typeface="ＭＳ Ｐゴシック" charset="0"/>
              </a:rPr>
              <a:t> </a:t>
            </a:r>
            <a:r>
              <a:rPr lang="en-GB" sz="2800" i="1" dirty="0" err="1">
                <a:solidFill>
                  <a:srgbClr val="008000"/>
                </a:solidFill>
                <a:latin typeface="Times" charset="0"/>
                <a:ea typeface="ＭＳ Ｐゴシック" charset="0"/>
              </a:rPr>
              <a:t>trait</a:t>
            </a:r>
            <a:r>
              <a:rPr lang="en-GB" sz="2800" baseline="-25000" dirty="0" err="1">
                <a:solidFill>
                  <a:srgbClr val="008000"/>
                </a:solidFill>
                <a:latin typeface="Times" charset="0"/>
                <a:ea typeface="ＭＳ Ｐゴシック" charset="0"/>
              </a:rPr>
              <a:t>spp</a:t>
            </a:r>
            <a:r>
              <a:rPr lang="en-GB" sz="2800" baseline="-25000" dirty="0">
                <a:solidFill>
                  <a:srgbClr val="008000"/>
                </a:solidFill>
                <a:latin typeface="Times" charset="0"/>
                <a:ea typeface="ＭＳ Ｐゴシック" charset="0"/>
              </a:rPr>
              <a:t>[</a:t>
            </a:r>
            <a:r>
              <a:rPr lang="en-GB" sz="2800" i="1" baseline="-25000" dirty="0" err="1">
                <a:solidFill>
                  <a:srgbClr val="008000"/>
                </a:solidFill>
                <a:latin typeface="Times" charset="0"/>
                <a:ea typeface="ＭＳ Ｐゴシック" charset="0"/>
              </a:rPr>
              <a:t>i</a:t>
            </a:r>
            <a:r>
              <a:rPr lang="en-GB" sz="2800" baseline="-25000" dirty="0">
                <a:solidFill>
                  <a:srgbClr val="008000"/>
                </a:solidFill>
                <a:latin typeface="Times" charset="0"/>
                <a:ea typeface="ＭＳ Ｐゴシック" charset="0"/>
              </a:rPr>
              <a:t>]</a:t>
            </a:r>
            <a:r>
              <a:rPr lang="en-GB" sz="2800" baseline="-25000" dirty="0">
                <a:solidFill>
                  <a:prstClr val="black"/>
                </a:solidFill>
                <a:latin typeface="Times" charset="0"/>
                <a:ea typeface="ＭＳ Ｐゴシック" charset="0"/>
              </a:rPr>
              <a:t> </a:t>
            </a:r>
            <a:r>
              <a:rPr lang="en-US" sz="2800" dirty="0">
                <a:solidFill>
                  <a:prstClr val="black"/>
                </a:solidFill>
                <a:latin typeface="Times" charset="0"/>
                <a:ea typeface="ＭＳ Ｐゴシック" charset="0"/>
              </a:rPr>
              <a:t>+ </a:t>
            </a:r>
            <a:r>
              <a:rPr lang="en-US" sz="2800" i="1" dirty="0">
                <a:solidFill>
                  <a:prstClr val="black"/>
                </a:solidFill>
                <a:latin typeface="Times" charset="0"/>
                <a:ea typeface="ＭＳ Ｐゴシック" charset="0"/>
              </a:rPr>
              <a:t>e</a:t>
            </a:r>
            <a:r>
              <a:rPr lang="en-US" sz="2800" i="1" baseline="-25000" dirty="0">
                <a:solidFill>
                  <a:prstClr val="black"/>
                </a:solidFill>
                <a:latin typeface="Times" charset="0"/>
                <a:ea typeface="ＭＳ Ｐゴシック" charset="0"/>
              </a:rPr>
              <a:t>i</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prstClr val="black"/>
                </a:solidFill>
                <a:latin typeface="Times"/>
                <a:ea typeface="ＭＳ Ｐゴシック" charset="0"/>
                <a:cs typeface="Times"/>
              </a:rPr>
              <a:t> </a:t>
            </a:r>
            <a:endParaRPr lang="en-US" sz="2800" dirty="0">
              <a:solidFill>
                <a:prstClr val="black"/>
              </a:solidFill>
              <a:latin typeface="Times" charset="0"/>
              <a:ea typeface="ＭＳ Ｐゴシック" charset="0"/>
            </a:endParaRPr>
          </a:p>
          <a:p>
            <a:pPr eaLnBrk="0" fontAlgn="base" hangingPunct="0">
              <a:lnSpc>
                <a:spcPct val="150000"/>
              </a:lnSpc>
              <a:spcBef>
                <a:spcPct val="0"/>
              </a:spcBef>
              <a:spcAft>
                <a:spcPct val="0"/>
              </a:spcAft>
            </a:pPr>
            <a:r>
              <a:rPr lang="en-US" sz="2800" i="1" dirty="0">
                <a:solidFill>
                  <a:srgbClr val="008000"/>
                </a:solidFill>
                <a:latin typeface="Symbol" charset="2"/>
                <a:ea typeface="ＭＳ Ｐゴシック" charset="0"/>
                <a:cs typeface="Symbol" charset="2"/>
              </a:rPr>
              <a:t>		</a:t>
            </a:r>
            <a:r>
              <a:rPr lang="en-US" sz="2800" i="1" dirty="0" err="1">
                <a:solidFill>
                  <a:srgbClr val="008000"/>
                </a:solidFill>
                <a:latin typeface="Symbol" charset="2"/>
                <a:ea typeface="ＭＳ Ｐゴシック" charset="0"/>
                <a:cs typeface="Symbol" charset="2"/>
              </a:rPr>
              <a:t>s</a:t>
            </a:r>
            <a:r>
              <a:rPr lang="en-US" sz="2800" baseline="-25000" dirty="0" err="1">
                <a:solidFill>
                  <a:srgbClr val="008000"/>
                </a:solidFill>
                <a:latin typeface="Times" charset="0"/>
                <a:ea typeface="ＭＳ Ｐゴシック" charset="0"/>
              </a:rPr>
              <a:t>leaf</a:t>
            </a:r>
            <a:r>
              <a:rPr lang="en-US" sz="2800" baseline="-25000" dirty="0">
                <a:solidFill>
                  <a:srgbClr val="008000"/>
                </a:solidFill>
                <a:latin typeface="Times" charset="0"/>
                <a:ea typeface="ＭＳ Ｐゴシック" charset="0"/>
              </a:rPr>
              <a:t> width </a:t>
            </a:r>
            <a:r>
              <a:rPr lang="en-US" sz="2800" dirty="0">
                <a:solidFill>
                  <a:srgbClr val="008000"/>
                </a:solidFill>
                <a:latin typeface="Times" charset="0"/>
                <a:ea typeface="ＭＳ Ｐゴシック" charset="0"/>
              </a:rPr>
              <a:t>= 0.076</a:t>
            </a:r>
          </a:p>
          <a:p>
            <a:pPr eaLnBrk="0" fontAlgn="base" hangingPunct="0">
              <a:lnSpc>
                <a:spcPct val="150000"/>
              </a:lnSpc>
              <a:spcBef>
                <a:spcPct val="0"/>
              </a:spcBef>
              <a:spcAft>
                <a:spcPct val="0"/>
              </a:spcAft>
            </a:pPr>
            <a:r>
              <a:rPr lang="en-US" sz="2800" i="1" dirty="0">
                <a:solidFill>
                  <a:srgbClr val="008000"/>
                </a:solidFill>
                <a:latin typeface="Symbol" charset="2"/>
                <a:ea typeface="ＭＳ Ｐゴシック" charset="0"/>
                <a:cs typeface="Symbol" charset="2"/>
              </a:rPr>
              <a:t>		</a:t>
            </a:r>
            <a:r>
              <a:rPr lang="en-US" sz="2800" i="1" dirty="0" err="1">
                <a:solidFill>
                  <a:srgbClr val="008000"/>
                </a:solidFill>
                <a:latin typeface="Symbol" charset="2"/>
                <a:ea typeface="ＭＳ Ｐゴシック" charset="0"/>
                <a:cs typeface="Symbol" charset="2"/>
              </a:rPr>
              <a:t>s</a:t>
            </a:r>
            <a:r>
              <a:rPr lang="en-US" sz="2800" baseline="-25000" dirty="0" err="1">
                <a:solidFill>
                  <a:srgbClr val="008000"/>
                </a:solidFill>
                <a:latin typeface="Times" charset="0"/>
                <a:ea typeface="ＭＳ Ｐゴシック" charset="0"/>
              </a:rPr>
              <a:t>leaf</a:t>
            </a:r>
            <a:r>
              <a:rPr lang="en-US" sz="2800" baseline="-25000" dirty="0">
                <a:solidFill>
                  <a:srgbClr val="008000"/>
                </a:solidFill>
                <a:latin typeface="Times" charset="0"/>
                <a:ea typeface="ＭＳ Ｐゴシック" charset="0"/>
              </a:rPr>
              <a:t> circularity </a:t>
            </a:r>
            <a:r>
              <a:rPr lang="en-US" sz="2800" dirty="0">
                <a:solidFill>
                  <a:srgbClr val="008000"/>
                </a:solidFill>
                <a:latin typeface="Times" charset="0"/>
                <a:ea typeface="ＭＳ Ｐゴシック" charset="0"/>
              </a:rPr>
              <a:t>= 0.29</a:t>
            </a:r>
          </a:p>
          <a:p>
            <a:pPr eaLnBrk="0" fontAlgn="base" hangingPunct="0">
              <a:lnSpc>
                <a:spcPct val="150000"/>
              </a:lnSpc>
              <a:spcBef>
                <a:spcPct val="0"/>
              </a:spcBef>
              <a:spcAft>
                <a:spcPct val="0"/>
              </a:spcAft>
            </a:pPr>
            <a:r>
              <a:rPr lang="en-US" sz="2800" i="1" dirty="0">
                <a:solidFill>
                  <a:srgbClr val="008000"/>
                </a:solidFill>
                <a:latin typeface="Symbol" charset="2"/>
                <a:ea typeface="ＭＳ Ｐゴシック" charset="0"/>
                <a:cs typeface="Symbol" charset="2"/>
              </a:rPr>
              <a:t>		</a:t>
            </a:r>
            <a:r>
              <a:rPr lang="en-US" sz="2800" i="1" dirty="0" err="1">
                <a:solidFill>
                  <a:srgbClr val="008000"/>
                </a:solidFill>
                <a:latin typeface="Symbol" charset="2"/>
                <a:ea typeface="ＭＳ Ｐゴシック" charset="0"/>
                <a:cs typeface="Symbol" charset="2"/>
              </a:rPr>
              <a:t>s</a:t>
            </a:r>
            <a:r>
              <a:rPr lang="en-US" sz="2800" baseline="-25000" dirty="0" err="1">
                <a:solidFill>
                  <a:srgbClr val="008000"/>
                </a:solidFill>
                <a:latin typeface="Times" charset="0"/>
                <a:ea typeface="ＭＳ Ｐゴシック" charset="0"/>
              </a:rPr>
              <a:t>leaf</a:t>
            </a:r>
            <a:r>
              <a:rPr lang="en-US" sz="2800" baseline="-25000" dirty="0">
                <a:solidFill>
                  <a:srgbClr val="008000"/>
                </a:solidFill>
                <a:latin typeface="Times" charset="0"/>
                <a:ea typeface="ＭＳ Ｐゴシック" charset="0"/>
              </a:rPr>
              <a:t> thickness </a:t>
            </a:r>
            <a:r>
              <a:rPr lang="en-US" sz="2800" dirty="0">
                <a:solidFill>
                  <a:srgbClr val="008000"/>
                </a:solidFill>
                <a:latin typeface="Times" charset="0"/>
                <a:ea typeface="ＭＳ Ｐゴシック" charset="0"/>
              </a:rPr>
              <a:t>= 0.0006</a:t>
            </a:r>
          </a:p>
          <a:p>
            <a:pPr eaLnBrk="0" fontAlgn="base" hangingPunct="0">
              <a:lnSpc>
                <a:spcPct val="150000"/>
              </a:lnSpc>
              <a:spcBef>
                <a:spcPct val="0"/>
              </a:spcBef>
              <a:spcAft>
                <a:spcPct val="0"/>
              </a:spcAft>
            </a:pPr>
            <a:r>
              <a:rPr lang="en-US" sz="2800" i="1" dirty="0">
                <a:solidFill>
                  <a:srgbClr val="008000"/>
                </a:solidFill>
                <a:latin typeface="Symbol" charset="2"/>
                <a:ea typeface="ＭＳ Ｐゴシック" charset="0"/>
                <a:cs typeface="Symbol" charset="2"/>
              </a:rPr>
              <a:t>		</a:t>
            </a:r>
            <a:r>
              <a:rPr lang="en-US" sz="2800" i="1" dirty="0" err="1">
                <a:solidFill>
                  <a:srgbClr val="008000"/>
                </a:solidFill>
                <a:latin typeface="Symbol" charset="2"/>
                <a:ea typeface="ＭＳ Ｐゴシック" charset="0"/>
                <a:cs typeface="Symbol" charset="2"/>
              </a:rPr>
              <a:t>s</a:t>
            </a:r>
            <a:r>
              <a:rPr lang="en-US" sz="2800" baseline="-25000" dirty="0" err="1">
                <a:solidFill>
                  <a:srgbClr val="008000"/>
                </a:solidFill>
                <a:latin typeface="Times" charset="0"/>
                <a:ea typeface="ＭＳ Ｐゴシック" charset="0"/>
              </a:rPr>
              <a:t>dispersal</a:t>
            </a:r>
            <a:r>
              <a:rPr lang="en-US" sz="2800" baseline="-25000" dirty="0">
                <a:solidFill>
                  <a:srgbClr val="008000"/>
                </a:solidFill>
                <a:latin typeface="Times" charset="0"/>
                <a:ea typeface="ＭＳ Ｐゴシック" charset="0"/>
              </a:rPr>
              <a:t> </a:t>
            </a:r>
            <a:r>
              <a:rPr lang="en-US" sz="2800" dirty="0">
                <a:solidFill>
                  <a:srgbClr val="008000"/>
                </a:solidFill>
                <a:latin typeface="Times" charset="0"/>
                <a:ea typeface="ＭＳ Ｐゴシック" charset="0"/>
              </a:rPr>
              <a:t>= 0.087</a:t>
            </a:r>
            <a:r>
              <a:rPr lang="en-US" sz="2800" i="1" dirty="0">
                <a:solidFill>
                  <a:prstClr val="black"/>
                </a:solidFill>
                <a:latin typeface="Symbol" charset="2"/>
                <a:ea typeface="ＭＳ Ｐゴシック" charset="0"/>
                <a:cs typeface="Symbol" charset="2"/>
              </a:rPr>
              <a:t>    </a:t>
            </a:r>
          </a:p>
          <a:p>
            <a:pPr eaLnBrk="0" fontAlgn="base" hangingPunct="0">
              <a:lnSpc>
                <a:spcPct val="150000"/>
              </a:lnSpc>
              <a:spcBef>
                <a:spcPct val="0"/>
              </a:spcBef>
              <a:spcAft>
                <a:spcPct val="0"/>
              </a:spcAft>
            </a:pPr>
            <a:r>
              <a:rPr lang="en-US" sz="2800" i="1" dirty="0">
                <a:solidFill>
                  <a:srgbClr val="0000FF"/>
                </a:solidFill>
                <a:latin typeface="Symbol" charset="2"/>
                <a:ea typeface="ＭＳ Ｐゴシック" charset="0"/>
                <a:cs typeface="Symbol" charset="2"/>
              </a:rPr>
              <a:t>		</a:t>
            </a:r>
            <a:r>
              <a:rPr lang="en-US" sz="2800" i="1" dirty="0" err="1">
                <a:solidFill>
                  <a:srgbClr val="0000FF"/>
                </a:solidFill>
                <a:latin typeface="Symbol" charset="2"/>
                <a:ea typeface="ＭＳ Ｐゴシック" charset="0"/>
                <a:cs typeface="Symbol" charset="2"/>
              </a:rPr>
              <a:t>s</a:t>
            </a:r>
            <a:r>
              <a:rPr lang="en-US" sz="2800" baseline="-25000" dirty="0" err="1">
                <a:solidFill>
                  <a:srgbClr val="0000FF"/>
                </a:solidFill>
                <a:latin typeface="Times" charset="0"/>
                <a:ea typeface="ＭＳ Ｐゴシック" charset="0"/>
              </a:rPr>
              <a:t>attract</a:t>
            </a:r>
            <a:r>
              <a:rPr lang="en-US" sz="2800" baseline="-25000" dirty="0">
                <a:solidFill>
                  <a:srgbClr val="0000FF"/>
                </a:solidFill>
                <a:latin typeface="Times" charset="0"/>
                <a:ea typeface="ＭＳ Ｐゴシック" charset="0"/>
              </a:rPr>
              <a:t> </a:t>
            </a:r>
            <a:r>
              <a:rPr lang="en-US" sz="2800" dirty="0">
                <a:solidFill>
                  <a:srgbClr val="0000FF"/>
                </a:solidFill>
                <a:latin typeface="Times" charset="0"/>
                <a:ea typeface="ＭＳ Ｐゴシック" charset="0"/>
              </a:rPr>
              <a:t>= 0.00016</a:t>
            </a:r>
            <a:endParaRPr lang="en-US" sz="2800" i="1" dirty="0">
              <a:solidFill>
                <a:prstClr val="black"/>
              </a:solidFill>
              <a:latin typeface="Symbol" charset="2"/>
              <a:ea typeface="ＭＳ Ｐゴシック" charset="0"/>
              <a:cs typeface="Symbol" charset="2"/>
            </a:endParaRPr>
          </a:p>
          <a:p>
            <a:pPr eaLnBrk="0" fontAlgn="base" hangingPunct="0">
              <a:lnSpc>
                <a:spcPct val="150000"/>
              </a:lnSpc>
              <a:spcBef>
                <a:spcPct val="0"/>
              </a:spcBef>
              <a:spcAft>
                <a:spcPct val="0"/>
              </a:spcAft>
            </a:pPr>
            <a:endParaRPr lang="en-US" sz="2800" i="1" dirty="0">
              <a:solidFill>
                <a:prstClr val="black"/>
              </a:solidFill>
              <a:latin typeface="Symbol" charset="2"/>
              <a:ea typeface="ＭＳ Ｐゴシック" charset="0"/>
              <a:cs typeface="Symbol" charset="2"/>
            </a:endParaRPr>
          </a:p>
          <a:p>
            <a:pPr eaLnBrk="0" fontAlgn="base" hangingPunct="0">
              <a:lnSpc>
                <a:spcPct val="150000"/>
              </a:lnSpc>
              <a:spcBef>
                <a:spcPct val="0"/>
              </a:spcBef>
              <a:spcAft>
                <a:spcPct val="0"/>
              </a:spcAft>
            </a:pPr>
            <a:r>
              <a:rPr lang="en-US" sz="2800" dirty="0">
                <a:solidFill>
                  <a:srgbClr val="0000FF"/>
                </a:solidFill>
                <a:latin typeface="Arial"/>
                <a:ea typeface="ＭＳ Ｐゴシック" charset="0"/>
                <a:cs typeface="Arial"/>
              </a:rPr>
              <a:t>There is almost no remaining phylogenetic attraction</a:t>
            </a:r>
            <a:r>
              <a:rPr lang="en-US" sz="2800" i="1" dirty="0">
                <a:solidFill>
                  <a:srgbClr val="0000FF"/>
                </a:solidFill>
                <a:latin typeface="Symbol" charset="2"/>
                <a:ea typeface="ＭＳ Ｐゴシック" charset="0"/>
                <a:cs typeface="Symbol" charset="2"/>
              </a:rPr>
              <a:t> </a:t>
            </a:r>
            <a:r>
              <a:rPr lang="en-US" sz="2800" i="1" dirty="0">
                <a:solidFill>
                  <a:prstClr val="black"/>
                </a:solidFill>
                <a:latin typeface="Symbol" charset="2"/>
                <a:ea typeface="ＭＳ Ｐゴシック" charset="0"/>
                <a:cs typeface="Symbol" charset="2"/>
              </a:rPr>
              <a:t> </a:t>
            </a:r>
            <a:endParaRPr lang="en-US" sz="2800" dirty="0">
              <a:solidFill>
                <a:prstClr val="black"/>
              </a:solidFill>
              <a:latin typeface="Times" charset="0"/>
              <a:ea typeface="ＭＳ Ｐゴシック" charset="0"/>
            </a:endParaRPr>
          </a:p>
        </p:txBody>
      </p:sp>
    </p:spTree>
    <p:extLst>
      <p:ext uri="{BB962C8B-B14F-4D97-AF65-F5344CB8AC3E}">
        <p14:creationId xmlns:p14="http://schemas.microsoft.com/office/powerpoint/2010/main" val="707394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3851954" y="1504289"/>
            <a:ext cx="4489826" cy="2047449"/>
            <a:chOff x="3591760" y="57477"/>
            <a:chExt cx="4489826" cy="1537009"/>
          </a:xfrm>
        </p:grpSpPr>
        <p:pic>
          <p:nvPicPr>
            <p:cNvPr id="60" name="Picture 59"/>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61" name="Picture 9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62" name="Picture 9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63" name="Picture 9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64" name="Picture 9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65" name="Picture 96"/>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66" name="Picture 9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67" name="Picture 97"/>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68" name="Picture 100"/>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69" name="Picture 10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70" name="Picture 10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71" name="Picture 90"/>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72" name="Picture 25"/>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73" name="Picture 95"/>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74" name="Picture 24"/>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2" name="Parallelogram 1"/>
          <p:cNvSpPr/>
          <p:nvPr/>
        </p:nvSpPr>
        <p:spPr>
          <a:xfrm>
            <a:off x="6965531" y="4294255"/>
            <a:ext cx="1459392" cy="680625"/>
          </a:xfrm>
          <a:prstGeom prst="parallelogram">
            <a:avLst/>
          </a:prstGeom>
          <a:solidFill>
            <a:schemeClr val="tx2">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29"/>
          <p:cNvSpPr/>
          <p:nvPr/>
        </p:nvSpPr>
        <p:spPr>
          <a:xfrm>
            <a:off x="3577306" y="4320354"/>
            <a:ext cx="1459392" cy="680625"/>
          </a:xfrm>
          <a:prstGeom prst="parallelogram">
            <a:avLst/>
          </a:prstGeom>
          <a:solidFill>
            <a:schemeClr val="accent6">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049871" y="3634679"/>
            <a:ext cx="359296" cy="10104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4383662" y="3634679"/>
            <a:ext cx="311708" cy="11628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965531" y="3634679"/>
            <a:ext cx="746784" cy="10104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661057" y="3634679"/>
            <a:ext cx="574216" cy="1162812"/>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9"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Are there traits that explain the phylogenetic attraction?</a:t>
            </a:r>
          </a:p>
        </p:txBody>
      </p:sp>
    </p:spTree>
    <p:extLst>
      <p:ext uri="{BB962C8B-B14F-4D97-AF65-F5344CB8AC3E}">
        <p14:creationId xmlns:p14="http://schemas.microsoft.com/office/powerpoint/2010/main" val="4141442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3851954" y="1504289"/>
            <a:ext cx="4489826" cy="2047449"/>
            <a:chOff x="3591760" y="57477"/>
            <a:chExt cx="4489826" cy="1537009"/>
          </a:xfrm>
        </p:grpSpPr>
        <p:pic>
          <p:nvPicPr>
            <p:cNvPr id="60" name="Picture 59"/>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61" name="Picture 9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62" name="Picture 9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63" name="Picture 9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64" name="Picture 9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65" name="Picture 96"/>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66" name="Picture 9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67" name="Picture 97"/>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68" name="Picture 100"/>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69" name="Picture 10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70" name="Picture 10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71" name="Picture 90"/>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72" name="Picture 25"/>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73" name="Picture 95"/>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74" name="Picture 24"/>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2" name="Parallelogram 1"/>
          <p:cNvSpPr/>
          <p:nvPr/>
        </p:nvSpPr>
        <p:spPr>
          <a:xfrm>
            <a:off x="6965531" y="4294255"/>
            <a:ext cx="1459392" cy="680625"/>
          </a:xfrm>
          <a:prstGeom prst="parallelogram">
            <a:avLst/>
          </a:prstGeom>
          <a:solidFill>
            <a:schemeClr val="tx2">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29"/>
          <p:cNvSpPr/>
          <p:nvPr/>
        </p:nvSpPr>
        <p:spPr>
          <a:xfrm>
            <a:off x="3577306" y="4320354"/>
            <a:ext cx="1459392" cy="680625"/>
          </a:xfrm>
          <a:prstGeom prst="parallelogram">
            <a:avLst/>
          </a:prstGeom>
          <a:solidFill>
            <a:schemeClr val="accent6">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049871" y="3950433"/>
            <a:ext cx="359296"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4383662" y="3950433"/>
            <a:ext cx="311709"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965531" y="3950433"/>
            <a:ext cx="746784"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661057" y="3950433"/>
            <a:ext cx="574216"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Are there traits that explain the phylogenetic attraction?</a:t>
            </a:r>
          </a:p>
        </p:txBody>
      </p:sp>
      <p:cxnSp>
        <p:nvCxnSpPr>
          <p:cNvPr id="29" name="Straight Arrow Connector 28"/>
          <p:cNvCxnSpPr/>
          <p:nvPr/>
        </p:nvCxnSpPr>
        <p:spPr>
          <a:xfrm flipH="1">
            <a:off x="4049871" y="3634679"/>
            <a:ext cx="359296" cy="1010412"/>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4383662" y="3634679"/>
            <a:ext cx="311708" cy="1162812"/>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6965531" y="3634679"/>
            <a:ext cx="746784" cy="1010412"/>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6661057" y="3634679"/>
            <a:ext cx="574216" cy="1162812"/>
          </a:xfrm>
          <a:prstGeom prst="straightConnector1">
            <a:avLst/>
          </a:prstGeom>
          <a:ln>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4240154" y="3577687"/>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4590558" y="3577687"/>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454160" y="3577687"/>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813517" y="3577687"/>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374202" y="5348316"/>
            <a:ext cx="937802" cy="646331"/>
          </a:xfrm>
          <a:prstGeom prst="rect">
            <a:avLst/>
          </a:prstGeom>
          <a:noFill/>
        </p:spPr>
        <p:txBody>
          <a:bodyPr wrap="none" rtlCol="0">
            <a:spAutoFit/>
          </a:bodyPr>
          <a:lstStyle/>
          <a:p>
            <a:r>
              <a:rPr lang="en-US" sz="3600" dirty="0">
                <a:latin typeface="Arial"/>
                <a:cs typeface="Arial"/>
              </a:rPr>
              <a:t>Yes</a:t>
            </a:r>
          </a:p>
        </p:txBody>
      </p:sp>
    </p:spTree>
    <p:extLst>
      <p:ext uri="{BB962C8B-B14F-4D97-AF65-F5344CB8AC3E}">
        <p14:creationId xmlns:p14="http://schemas.microsoft.com/office/powerpoint/2010/main" val="1970978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6636-9988-0044-848D-A8A1B7F43B47}"/>
              </a:ext>
            </a:extLst>
          </p:cNvPr>
          <p:cNvSpPr>
            <a:spLocks noGrp="1"/>
          </p:cNvSpPr>
          <p:nvPr>
            <p:ph type="title"/>
          </p:nvPr>
        </p:nvSpPr>
        <p:spPr>
          <a:xfrm>
            <a:off x="3003331" y="2414643"/>
            <a:ext cx="5846379" cy="1325563"/>
          </a:xfrm>
        </p:spPr>
        <p:txBody>
          <a:bodyPr/>
          <a:lstStyle/>
          <a:p>
            <a:r>
              <a:rPr lang="en-US" dirty="0">
                <a:latin typeface="Arial" panose="020B0604020202020204" pitchFamily="34" charset="0"/>
                <a:cs typeface="Arial" panose="020B0604020202020204" pitchFamily="34" charset="0"/>
              </a:rPr>
              <a:t>Going through R code</a:t>
            </a:r>
          </a:p>
        </p:txBody>
      </p:sp>
    </p:spTree>
    <p:extLst>
      <p:ext uri="{BB962C8B-B14F-4D97-AF65-F5344CB8AC3E}">
        <p14:creationId xmlns:p14="http://schemas.microsoft.com/office/powerpoint/2010/main" val="3015547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90891" y="843071"/>
            <a:ext cx="9410218" cy="4031873"/>
          </a:xfrm>
          <a:prstGeom prst="rect">
            <a:avLst/>
          </a:prstGeom>
          <a:noFill/>
        </p:spPr>
        <p:txBody>
          <a:bodyPr wrap="square" rtlCol="0">
            <a:spAutoFit/>
          </a:bodyPr>
          <a:lstStyle/>
          <a:p>
            <a:pPr marL="1588" algn="ctr"/>
            <a:r>
              <a:rPr lang="en-US" sz="3200" b="1" dirty="0">
                <a:latin typeface="Arial"/>
                <a:cs typeface="Arial"/>
              </a:rPr>
              <a:t>Why use phylogenies in community ecology?</a:t>
            </a:r>
          </a:p>
          <a:p>
            <a:pPr marL="1588" algn="ctr"/>
            <a:endParaRPr lang="en-US" sz="3200" dirty="0">
              <a:latin typeface="Arial"/>
              <a:cs typeface="Arial"/>
            </a:endParaRPr>
          </a:p>
          <a:p>
            <a:pPr marL="452438"/>
            <a:endParaRPr lang="en-US" sz="3200" dirty="0">
              <a:latin typeface="Arial"/>
              <a:cs typeface="Arial"/>
            </a:endParaRPr>
          </a:p>
          <a:p>
            <a:pPr marL="452438"/>
            <a:r>
              <a:rPr lang="en-US" sz="3200" dirty="0">
                <a:latin typeface="Arial"/>
                <a:cs typeface="Arial"/>
              </a:rPr>
              <a:t>Phylogenies can be surrogates for missing trait data</a:t>
            </a:r>
          </a:p>
          <a:p>
            <a:pPr marL="1433513"/>
            <a:endParaRPr lang="en-US" sz="3200" dirty="0">
              <a:latin typeface="Arial"/>
              <a:cs typeface="Arial"/>
            </a:endParaRPr>
          </a:p>
          <a:p>
            <a:pPr marL="461963" indent="-3175"/>
            <a:r>
              <a:rPr lang="en-US" sz="3200" dirty="0">
                <a:latin typeface="Arial"/>
                <a:cs typeface="Arial"/>
              </a:rPr>
              <a:t>Even if relevant traits are unknown, related species should have similar trait values</a:t>
            </a:r>
          </a:p>
        </p:txBody>
      </p:sp>
    </p:spTree>
    <p:custDataLst>
      <p:tags r:id="rId1"/>
    </p:custDataLst>
    <p:extLst>
      <p:ext uri="{BB962C8B-B14F-4D97-AF65-F5344CB8AC3E}">
        <p14:creationId xmlns:p14="http://schemas.microsoft.com/office/powerpoint/2010/main" val="354528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34" name="Text Box 18"/>
          <p:cNvSpPr txBox="1">
            <a:spLocks noChangeArrowheads="1"/>
          </p:cNvSpPr>
          <p:nvPr/>
        </p:nvSpPr>
        <p:spPr bwMode="auto">
          <a:xfrm>
            <a:off x="4310485" y="4349336"/>
            <a:ext cx="2159000" cy="369332"/>
          </a:xfrm>
          <a:prstGeom prst="rect">
            <a:avLst/>
          </a:prstGeom>
          <a:noFill/>
          <a:ln w="9525">
            <a:noFill/>
            <a:miter lim="800000"/>
            <a:headEnd/>
            <a:tailEnd/>
          </a:ln>
          <a:effectLst/>
        </p:spPr>
        <p:txBody>
          <a:bodyPr wrap="square">
            <a:spAutoFit/>
          </a:bodyPr>
          <a:lstStyle/>
          <a:p>
            <a:pPr algn="ctr" defTabSz="733425">
              <a:spcBef>
                <a:spcPct val="50000"/>
              </a:spcBef>
            </a:pPr>
            <a:r>
              <a:rPr lang="en-US" dirty="0">
                <a:latin typeface="Arial"/>
                <a:cs typeface="Arial"/>
              </a:rPr>
              <a:t>Plant Traits</a:t>
            </a:r>
          </a:p>
        </p:txBody>
      </p:sp>
      <p:sp>
        <p:nvSpPr>
          <p:cNvPr id="58"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Phylogeny tells which species will likely have similar traits</a:t>
            </a:r>
          </a:p>
        </p:txBody>
      </p:sp>
      <p:grpSp>
        <p:nvGrpSpPr>
          <p:cNvPr id="59" name="Group 58"/>
          <p:cNvGrpSpPr/>
          <p:nvPr/>
        </p:nvGrpSpPr>
        <p:grpSpPr>
          <a:xfrm>
            <a:off x="3090441" y="1504289"/>
            <a:ext cx="5251339" cy="2392014"/>
            <a:chOff x="3591760" y="57477"/>
            <a:chExt cx="4489826" cy="1537009"/>
          </a:xfrm>
        </p:grpSpPr>
        <p:pic>
          <p:nvPicPr>
            <p:cNvPr id="60" name="Picture 59"/>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61" name="Picture 91"/>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62" name="Picture 9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63" name="Picture 93"/>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64" name="Picture 9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65" name="Picture 96"/>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66" name="Picture 99"/>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67" name="Picture 97"/>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68" name="Picture 100"/>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69" name="Picture 102"/>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70" name="Picture 103"/>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71" name="Picture 90"/>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72" name="Picture 25"/>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73" name="Picture 95"/>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74" name="Picture 24"/>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3" name="Rectangle 2"/>
          <p:cNvSpPr/>
          <p:nvPr/>
        </p:nvSpPr>
        <p:spPr>
          <a:xfrm>
            <a:off x="3563914" y="3901668"/>
            <a:ext cx="327152" cy="3361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916682" y="3901668"/>
            <a:ext cx="327152" cy="3361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6175009" y="3901668"/>
            <a:ext cx="327152" cy="3361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6522755" y="3901668"/>
            <a:ext cx="327152" cy="3361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4904386" y="4903214"/>
            <a:ext cx="279711" cy="287687"/>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184097" y="4801717"/>
            <a:ext cx="1523349" cy="400110"/>
          </a:xfrm>
          <a:prstGeom prst="rect">
            <a:avLst/>
          </a:prstGeom>
          <a:noFill/>
        </p:spPr>
        <p:txBody>
          <a:bodyPr wrap="none" rtlCol="0">
            <a:spAutoFit/>
          </a:bodyPr>
          <a:lstStyle/>
          <a:p>
            <a:r>
              <a:rPr lang="en-US" sz="2000" dirty="0">
                <a:latin typeface="Arial"/>
                <a:cs typeface="Arial"/>
              </a:rPr>
              <a:t>wet tolerant</a:t>
            </a:r>
          </a:p>
        </p:txBody>
      </p:sp>
      <p:sp>
        <p:nvSpPr>
          <p:cNvPr id="27" name="TextBox 26"/>
          <p:cNvSpPr txBox="1"/>
          <p:nvPr/>
        </p:nvSpPr>
        <p:spPr>
          <a:xfrm>
            <a:off x="5184096" y="5201827"/>
            <a:ext cx="1467694" cy="400110"/>
          </a:xfrm>
          <a:prstGeom prst="rect">
            <a:avLst/>
          </a:prstGeom>
          <a:noFill/>
        </p:spPr>
        <p:txBody>
          <a:bodyPr wrap="none" rtlCol="0">
            <a:spAutoFit/>
          </a:bodyPr>
          <a:lstStyle/>
          <a:p>
            <a:r>
              <a:rPr lang="en-US" sz="2000" dirty="0">
                <a:latin typeface="Arial"/>
                <a:cs typeface="Arial"/>
              </a:rPr>
              <a:t>dry tolerant</a:t>
            </a:r>
          </a:p>
        </p:txBody>
      </p:sp>
      <p:sp>
        <p:nvSpPr>
          <p:cNvPr id="28" name="Rectangle 27"/>
          <p:cNvSpPr/>
          <p:nvPr/>
        </p:nvSpPr>
        <p:spPr>
          <a:xfrm>
            <a:off x="4904386" y="5313393"/>
            <a:ext cx="279711" cy="287687"/>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462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p:cNvSpPr/>
          <p:nvPr/>
        </p:nvSpPr>
        <p:spPr>
          <a:xfrm>
            <a:off x="6702836" y="4611047"/>
            <a:ext cx="1459392" cy="680625"/>
          </a:xfrm>
          <a:prstGeom prst="parallelogram">
            <a:avLst/>
          </a:prstGeom>
          <a:solidFill>
            <a:schemeClr val="tx2">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29"/>
          <p:cNvSpPr/>
          <p:nvPr/>
        </p:nvSpPr>
        <p:spPr>
          <a:xfrm>
            <a:off x="2911709" y="4631094"/>
            <a:ext cx="1459392" cy="680625"/>
          </a:xfrm>
          <a:prstGeom prst="parallelogram">
            <a:avLst/>
          </a:prstGeom>
          <a:solidFill>
            <a:schemeClr val="accent6">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815757" y="5467089"/>
            <a:ext cx="966931" cy="369332"/>
          </a:xfrm>
          <a:prstGeom prst="rect">
            <a:avLst/>
          </a:prstGeom>
          <a:noFill/>
        </p:spPr>
        <p:txBody>
          <a:bodyPr wrap="none" rtlCol="0">
            <a:spAutoFit/>
          </a:bodyPr>
          <a:lstStyle/>
          <a:p>
            <a:r>
              <a:rPr lang="en-US" dirty="0">
                <a:latin typeface="Arial"/>
                <a:cs typeface="Arial"/>
              </a:rPr>
              <a:t>wet site</a:t>
            </a:r>
          </a:p>
        </p:txBody>
      </p:sp>
      <p:sp>
        <p:nvSpPr>
          <p:cNvPr id="32" name="TextBox 31"/>
          <p:cNvSpPr txBox="1"/>
          <p:nvPr/>
        </p:nvSpPr>
        <p:spPr>
          <a:xfrm>
            <a:off x="3020217" y="5461037"/>
            <a:ext cx="928459" cy="369332"/>
          </a:xfrm>
          <a:prstGeom prst="rect">
            <a:avLst/>
          </a:prstGeom>
          <a:noFill/>
        </p:spPr>
        <p:txBody>
          <a:bodyPr wrap="none" rtlCol="0">
            <a:spAutoFit/>
          </a:bodyPr>
          <a:lstStyle/>
          <a:p>
            <a:r>
              <a:rPr lang="en-US" dirty="0">
                <a:latin typeface="Arial"/>
                <a:cs typeface="Arial"/>
              </a:rPr>
              <a:t>dry site</a:t>
            </a:r>
          </a:p>
        </p:txBody>
      </p:sp>
      <p:cxnSp>
        <p:nvCxnSpPr>
          <p:cNvPr id="8" name="Straight Arrow Connector 7"/>
          <p:cNvCxnSpPr/>
          <p:nvPr/>
        </p:nvCxnSpPr>
        <p:spPr>
          <a:xfrm flipH="1">
            <a:off x="3384274" y="4261173"/>
            <a:ext cx="359296"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3718065" y="4261173"/>
            <a:ext cx="311709"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702836" y="4267225"/>
            <a:ext cx="746784"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398362" y="4267225"/>
            <a:ext cx="574216"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1192108" y="6059866"/>
            <a:ext cx="9965802" cy="523220"/>
          </a:xfrm>
          <a:prstGeom prst="rect">
            <a:avLst/>
          </a:prstGeom>
          <a:noFill/>
        </p:spPr>
        <p:txBody>
          <a:bodyPr wrap="square" rtlCol="0">
            <a:spAutoFit/>
          </a:bodyPr>
          <a:lstStyle/>
          <a:p>
            <a:pPr algn="ctr"/>
            <a:r>
              <a:rPr lang="en-US" sz="2800" dirty="0">
                <a:latin typeface="Arial"/>
                <a:cs typeface="Arial"/>
              </a:rPr>
              <a:t>Phylogenetically related species will occur in the same sites  </a:t>
            </a:r>
          </a:p>
        </p:txBody>
      </p:sp>
      <p:sp>
        <p:nvSpPr>
          <p:cNvPr id="33"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Phylogeny tells which species will likely have similar traits</a:t>
            </a:r>
          </a:p>
        </p:txBody>
      </p:sp>
      <p:grpSp>
        <p:nvGrpSpPr>
          <p:cNvPr id="34" name="Group 33">
            <a:extLst>
              <a:ext uri="{FF2B5EF4-FFF2-40B4-BE49-F238E27FC236}">
                <a16:creationId xmlns:a16="http://schemas.microsoft.com/office/drawing/2014/main" id="{1526FDA8-15E3-C44C-9602-7CF2529DF3BA}"/>
              </a:ext>
            </a:extLst>
          </p:cNvPr>
          <p:cNvGrpSpPr/>
          <p:nvPr/>
        </p:nvGrpSpPr>
        <p:grpSpPr>
          <a:xfrm>
            <a:off x="3090441" y="1504289"/>
            <a:ext cx="5251339" cy="2392014"/>
            <a:chOff x="3591760" y="57477"/>
            <a:chExt cx="4489826" cy="1537009"/>
          </a:xfrm>
        </p:grpSpPr>
        <p:pic>
          <p:nvPicPr>
            <p:cNvPr id="38" name="Picture 37">
              <a:extLst>
                <a:ext uri="{FF2B5EF4-FFF2-40B4-BE49-F238E27FC236}">
                  <a16:creationId xmlns:a16="http://schemas.microsoft.com/office/drawing/2014/main" id="{45D8E952-EFE9-DF4A-90D5-7AF8864040CF}"/>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39" name="Picture 91">
              <a:extLst>
                <a:ext uri="{FF2B5EF4-FFF2-40B4-BE49-F238E27FC236}">
                  <a16:creationId xmlns:a16="http://schemas.microsoft.com/office/drawing/2014/main" id="{AF525046-00D0-8B45-9B4D-12738E568ED0}"/>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40" name="Picture 92">
              <a:extLst>
                <a:ext uri="{FF2B5EF4-FFF2-40B4-BE49-F238E27FC236}">
                  <a16:creationId xmlns:a16="http://schemas.microsoft.com/office/drawing/2014/main" id="{DB38C7E3-C308-F043-BDBB-B3912E1983F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41" name="Picture 93">
              <a:extLst>
                <a:ext uri="{FF2B5EF4-FFF2-40B4-BE49-F238E27FC236}">
                  <a16:creationId xmlns:a16="http://schemas.microsoft.com/office/drawing/2014/main" id="{E80F8631-FE18-1A4E-ACE0-06AA163CF1A4}"/>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42" name="Picture 94">
              <a:extLst>
                <a:ext uri="{FF2B5EF4-FFF2-40B4-BE49-F238E27FC236}">
                  <a16:creationId xmlns:a16="http://schemas.microsoft.com/office/drawing/2014/main" id="{241484E5-52B1-2742-8794-8CC0DB775EA9}"/>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43" name="Picture 96">
              <a:extLst>
                <a:ext uri="{FF2B5EF4-FFF2-40B4-BE49-F238E27FC236}">
                  <a16:creationId xmlns:a16="http://schemas.microsoft.com/office/drawing/2014/main" id="{07E354ED-CC36-9445-B883-C4225AA44C46}"/>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45" name="Picture 99">
              <a:extLst>
                <a:ext uri="{FF2B5EF4-FFF2-40B4-BE49-F238E27FC236}">
                  <a16:creationId xmlns:a16="http://schemas.microsoft.com/office/drawing/2014/main" id="{812CDDC7-BE50-FD4D-B82A-457673C00992}"/>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46" name="Picture 97">
              <a:extLst>
                <a:ext uri="{FF2B5EF4-FFF2-40B4-BE49-F238E27FC236}">
                  <a16:creationId xmlns:a16="http://schemas.microsoft.com/office/drawing/2014/main" id="{092AEE2A-AC37-BE46-AFEC-738185242686}"/>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47" name="Picture 100">
              <a:extLst>
                <a:ext uri="{FF2B5EF4-FFF2-40B4-BE49-F238E27FC236}">
                  <a16:creationId xmlns:a16="http://schemas.microsoft.com/office/drawing/2014/main" id="{35E7ACB5-F351-C448-9DC6-1E4A9822F860}"/>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48" name="Picture 102">
              <a:extLst>
                <a:ext uri="{FF2B5EF4-FFF2-40B4-BE49-F238E27FC236}">
                  <a16:creationId xmlns:a16="http://schemas.microsoft.com/office/drawing/2014/main" id="{8D8A85EA-C362-2544-81BE-B22107978226}"/>
                </a:ext>
              </a:extLst>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49" name="Picture 103">
              <a:extLst>
                <a:ext uri="{FF2B5EF4-FFF2-40B4-BE49-F238E27FC236}">
                  <a16:creationId xmlns:a16="http://schemas.microsoft.com/office/drawing/2014/main" id="{44264E46-2746-3841-8E29-1BABC521BB28}"/>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50" name="Picture 90">
              <a:extLst>
                <a:ext uri="{FF2B5EF4-FFF2-40B4-BE49-F238E27FC236}">
                  <a16:creationId xmlns:a16="http://schemas.microsoft.com/office/drawing/2014/main" id="{8E1F8CA7-417F-4049-8A4D-7B2CC8A9DB2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51" name="Picture 25">
              <a:extLst>
                <a:ext uri="{FF2B5EF4-FFF2-40B4-BE49-F238E27FC236}">
                  <a16:creationId xmlns:a16="http://schemas.microsoft.com/office/drawing/2014/main" id="{E8AD468E-EBDA-F34D-9215-308FE2D35254}"/>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52" name="Picture 95">
              <a:extLst>
                <a:ext uri="{FF2B5EF4-FFF2-40B4-BE49-F238E27FC236}">
                  <a16:creationId xmlns:a16="http://schemas.microsoft.com/office/drawing/2014/main" id="{A2268B99-0DF2-1B47-9778-5336308E247D}"/>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53" name="Picture 24">
              <a:extLst>
                <a:ext uri="{FF2B5EF4-FFF2-40B4-BE49-F238E27FC236}">
                  <a16:creationId xmlns:a16="http://schemas.microsoft.com/office/drawing/2014/main" id="{FDDA0FBE-1465-0C40-A0E0-FF9AB785EE9A}"/>
                </a:ext>
              </a:extLst>
            </p:cNvPr>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54" name="Rectangle 53">
            <a:extLst>
              <a:ext uri="{FF2B5EF4-FFF2-40B4-BE49-F238E27FC236}">
                <a16:creationId xmlns:a16="http://schemas.microsoft.com/office/drawing/2014/main" id="{C9A4AAEF-7D7E-5842-884B-E0647AC9B68F}"/>
              </a:ext>
            </a:extLst>
          </p:cNvPr>
          <p:cNvSpPr/>
          <p:nvPr/>
        </p:nvSpPr>
        <p:spPr>
          <a:xfrm>
            <a:off x="3563914" y="3901668"/>
            <a:ext cx="327152" cy="3361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1B40FE1-DF07-9440-94C3-3EC5A35F417A}"/>
              </a:ext>
            </a:extLst>
          </p:cNvPr>
          <p:cNvSpPr/>
          <p:nvPr/>
        </p:nvSpPr>
        <p:spPr>
          <a:xfrm>
            <a:off x="3916682" y="3901668"/>
            <a:ext cx="327152" cy="3361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98234E2-E6E2-8243-A3EA-E25A547157B5}"/>
              </a:ext>
            </a:extLst>
          </p:cNvPr>
          <p:cNvSpPr/>
          <p:nvPr/>
        </p:nvSpPr>
        <p:spPr>
          <a:xfrm>
            <a:off x="6175009" y="3901668"/>
            <a:ext cx="327152" cy="3361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1E9B4C-3047-9F4C-81D4-BF3E1F806736}"/>
              </a:ext>
            </a:extLst>
          </p:cNvPr>
          <p:cNvSpPr/>
          <p:nvPr/>
        </p:nvSpPr>
        <p:spPr>
          <a:xfrm>
            <a:off x="6522755" y="3901668"/>
            <a:ext cx="327152" cy="3361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02FD6629-0FD2-1448-8FF8-A74076E29EBA}"/>
              </a:ext>
            </a:extLst>
          </p:cNvPr>
          <p:cNvGrpSpPr/>
          <p:nvPr/>
        </p:nvGrpSpPr>
        <p:grpSpPr>
          <a:xfrm>
            <a:off x="8635537" y="1640302"/>
            <a:ext cx="3392096" cy="3157125"/>
            <a:chOff x="76771" y="1686318"/>
            <a:chExt cx="4781796" cy="4579248"/>
          </a:xfrm>
        </p:grpSpPr>
        <p:pic>
          <p:nvPicPr>
            <p:cNvPr id="75" name="Picture 74">
              <a:extLst>
                <a:ext uri="{FF2B5EF4-FFF2-40B4-BE49-F238E27FC236}">
                  <a16:creationId xmlns:a16="http://schemas.microsoft.com/office/drawing/2014/main" id="{944627B6-6920-7046-89E2-FB7749A3A9A6}"/>
                </a:ext>
              </a:extLst>
            </p:cNvPr>
            <p:cNvPicPr>
              <a:picLocks noChangeAspect="1"/>
            </p:cNvPicPr>
            <p:nvPr/>
          </p:nvPicPr>
          <p:blipFill>
            <a:blip r:embed="rId18"/>
            <a:stretch>
              <a:fillRect/>
            </a:stretch>
          </p:blipFill>
          <p:spPr>
            <a:xfrm rot="5400000">
              <a:off x="207565" y="1614563"/>
              <a:ext cx="4579248" cy="4722757"/>
            </a:xfrm>
            <a:prstGeom prst="rect">
              <a:avLst/>
            </a:prstGeom>
          </p:spPr>
        </p:pic>
        <p:sp>
          <p:nvSpPr>
            <p:cNvPr id="76" name="TextBox 75">
              <a:extLst>
                <a:ext uri="{FF2B5EF4-FFF2-40B4-BE49-F238E27FC236}">
                  <a16:creationId xmlns:a16="http://schemas.microsoft.com/office/drawing/2014/main" id="{4FCAAFA1-6D01-3C41-99D5-D053F621E0A5}"/>
                </a:ext>
              </a:extLst>
            </p:cNvPr>
            <p:cNvSpPr txBox="1"/>
            <p:nvPr/>
          </p:nvSpPr>
          <p:spPr>
            <a:xfrm rot="16200000">
              <a:off x="-347915" y="3741929"/>
              <a:ext cx="1326628" cy="477255"/>
            </a:xfrm>
            <a:prstGeom prst="rect">
              <a:avLst/>
            </a:prstGeom>
            <a:solidFill>
              <a:schemeClr val="bg1"/>
            </a:solidFill>
          </p:spPr>
          <p:txBody>
            <a:bodyPr wrap="none" rtlCol="0">
              <a:spAutoFit/>
            </a:bodyPr>
            <a:lstStyle/>
            <a:p>
              <a:r>
                <a:rPr lang="en-US" sz="1600" dirty="0">
                  <a:latin typeface="Arial"/>
                  <a:cs typeface="Arial"/>
                </a:rPr>
                <a:t>Species</a:t>
              </a:r>
              <a:endParaRPr lang="en-US" sz="2000" dirty="0">
                <a:latin typeface="Arial"/>
                <a:cs typeface="Arial"/>
              </a:endParaRPr>
            </a:p>
          </p:txBody>
        </p:sp>
      </p:grpSp>
    </p:spTree>
    <p:extLst>
      <p:ext uri="{BB962C8B-B14F-4D97-AF65-F5344CB8AC3E}">
        <p14:creationId xmlns:p14="http://schemas.microsoft.com/office/powerpoint/2010/main" val="2275060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p:cNvSpPr/>
          <p:nvPr/>
        </p:nvSpPr>
        <p:spPr>
          <a:xfrm>
            <a:off x="6702836" y="4611047"/>
            <a:ext cx="1459392" cy="680625"/>
          </a:xfrm>
          <a:prstGeom prst="parallelogram">
            <a:avLst/>
          </a:prstGeom>
          <a:solidFill>
            <a:schemeClr val="tx2">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arallelogram 29"/>
          <p:cNvSpPr/>
          <p:nvPr/>
        </p:nvSpPr>
        <p:spPr>
          <a:xfrm>
            <a:off x="2911709" y="4631094"/>
            <a:ext cx="1459392" cy="680625"/>
          </a:xfrm>
          <a:prstGeom prst="parallelogram">
            <a:avLst/>
          </a:prstGeom>
          <a:solidFill>
            <a:schemeClr val="accent6">
              <a:lumMod val="20000"/>
              <a:lumOff val="80000"/>
            </a:schemeClr>
          </a:solidFill>
          <a:ln>
            <a:solidFill>
              <a:srgbClr val="CCFFC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6815757" y="5467089"/>
            <a:ext cx="966931" cy="369332"/>
          </a:xfrm>
          <a:prstGeom prst="rect">
            <a:avLst/>
          </a:prstGeom>
          <a:noFill/>
        </p:spPr>
        <p:txBody>
          <a:bodyPr wrap="none" rtlCol="0">
            <a:spAutoFit/>
          </a:bodyPr>
          <a:lstStyle/>
          <a:p>
            <a:r>
              <a:rPr lang="en-US" dirty="0">
                <a:latin typeface="Arial"/>
                <a:cs typeface="Arial"/>
              </a:rPr>
              <a:t>wet site</a:t>
            </a:r>
          </a:p>
        </p:txBody>
      </p:sp>
      <p:sp>
        <p:nvSpPr>
          <p:cNvPr id="32" name="TextBox 31"/>
          <p:cNvSpPr txBox="1"/>
          <p:nvPr/>
        </p:nvSpPr>
        <p:spPr>
          <a:xfrm>
            <a:off x="3020217" y="5461037"/>
            <a:ext cx="928459" cy="369332"/>
          </a:xfrm>
          <a:prstGeom prst="rect">
            <a:avLst/>
          </a:prstGeom>
          <a:noFill/>
        </p:spPr>
        <p:txBody>
          <a:bodyPr wrap="none" rtlCol="0">
            <a:spAutoFit/>
          </a:bodyPr>
          <a:lstStyle/>
          <a:p>
            <a:r>
              <a:rPr lang="en-US" dirty="0">
                <a:latin typeface="Arial"/>
                <a:cs typeface="Arial"/>
              </a:rPr>
              <a:t>dry site</a:t>
            </a:r>
          </a:p>
        </p:txBody>
      </p:sp>
      <p:cxnSp>
        <p:nvCxnSpPr>
          <p:cNvPr id="8" name="Straight Arrow Connector 7"/>
          <p:cNvCxnSpPr/>
          <p:nvPr/>
        </p:nvCxnSpPr>
        <p:spPr>
          <a:xfrm flipH="1">
            <a:off x="3384274" y="4261173"/>
            <a:ext cx="359296"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3718065" y="4261173"/>
            <a:ext cx="311709"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6702836" y="4267225"/>
            <a:ext cx="746784" cy="6946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6398362" y="4267225"/>
            <a:ext cx="574216" cy="84705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3" name="Rectangle 2"/>
          <p:cNvSpPr txBox="1">
            <a:spLocks noChangeArrowheads="1"/>
          </p:cNvSpPr>
          <p:nvPr/>
        </p:nvSpPr>
        <p:spPr>
          <a:xfrm>
            <a:off x="2660641" y="274914"/>
            <a:ext cx="7337668" cy="1141943"/>
          </a:xfrm>
          <a:prstGeom prst="rect">
            <a:avLst/>
          </a:prstGeom>
        </p:spPr>
        <p:txBody>
          <a:bodyPr/>
          <a:lstStyle>
            <a:lvl1pPr algn="ctr" defTabSz="733425" rtl="0" eaLnBrk="0" fontAlgn="base" hangingPunct="0">
              <a:spcBef>
                <a:spcPct val="0"/>
              </a:spcBef>
              <a:spcAft>
                <a:spcPct val="0"/>
              </a:spcAft>
              <a:defRPr sz="2900" b="1">
                <a:solidFill>
                  <a:schemeClr val="tx2"/>
                </a:solidFill>
                <a:latin typeface="+mj-lt"/>
                <a:ea typeface="+mj-ea"/>
                <a:cs typeface="+mj-cs"/>
              </a:defRPr>
            </a:lvl1pPr>
            <a:lvl2pPr algn="ctr" defTabSz="733425" rtl="0" eaLnBrk="0" fontAlgn="base" hangingPunct="0">
              <a:spcBef>
                <a:spcPct val="0"/>
              </a:spcBef>
              <a:spcAft>
                <a:spcPct val="0"/>
              </a:spcAft>
              <a:defRPr sz="2900" b="1">
                <a:solidFill>
                  <a:schemeClr val="tx2"/>
                </a:solidFill>
                <a:latin typeface="Myriad Pro Light" pitchFamily="34" charset="0"/>
              </a:defRPr>
            </a:lvl2pPr>
            <a:lvl3pPr algn="ctr" defTabSz="733425" rtl="0" eaLnBrk="0" fontAlgn="base" hangingPunct="0">
              <a:spcBef>
                <a:spcPct val="0"/>
              </a:spcBef>
              <a:spcAft>
                <a:spcPct val="0"/>
              </a:spcAft>
              <a:defRPr sz="2900" b="1">
                <a:solidFill>
                  <a:schemeClr val="tx2"/>
                </a:solidFill>
                <a:latin typeface="Myriad Pro Light" pitchFamily="34" charset="0"/>
              </a:defRPr>
            </a:lvl3pPr>
            <a:lvl4pPr algn="ctr" defTabSz="733425" rtl="0" eaLnBrk="0" fontAlgn="base" hangingPunct="0">
              <a:spcBef>
                <a:spcPct val="0"/>
              </a:spcBef>
              <a:spcAft>
                <a:spcPct val="0"/>
              </a:spcAft>
              <a:defRPr sz="2900" b="1">
                <a:solidFill>
                  <a:schemeClr val="tx2"/>
                </a:solidFill>
                <a:latin typeface="Myriad Pro Light" pitchFamily="34" charset="0"/>
              </a:defRPr>
            </a:lvl4pPr>
            <a:lvl5pPr algn="ctr" defTabSz="733425" rtl="0" eaLnBrk="0" fontAlgn="base" hangingPunct="0">
              <a:spcBef>
                <a:spcPct val="0"/>
              </a:spcBef>
              <a:spcAft>
                <a:spcPct val="0"/>
              </a:spcAft>
              <a:defRPr sz="2900" b="1">
                <a:solidFill>
                  <a:schemeClr val="tx2"/>
                </a:solidFill>
                <a:latin typeface="Myriad Pro Light" pitchFamily="34" charset="0"/>
              </a:defRPr>
            </a:lvl5pPr>
            <a:lvl6pPr marL="457200" algn="ctr" defTabSz="733425" rtl="0" fontAlgn="base">
              <a:spcBef>
                <a:spcPct val="0"/>
              </a:spcBef>
              <a:spcAft>
                <a:spcPct val="0"/>
              </a:spcAft>
              <a:defRPr sz="2900" b="1">
                <a:solidFill>
                  <a:schemeClr val="tx2"/>
                </a:solidFill>
                <a:latin typeface="Myriad Pro Light" pitchFamily="34" charset="0"/>
              </a:defRPr>
            </a:lvl6pPr>
            <a:lvl7pPr marL="914400" algn="ctr" defTabSz="733425" rtl="0" fontAlgn="base">
              <a:spcBef>
                <a:spcPct val="0"/>
              </a:spcBef>
              <a:spcAft>
                <a:spcPct val="0"/>
              </a:spcAft>
              <a:defRPr sz="2900" b="1">
                <a:solidFill>
                  <a:schemeClr val="tx2"/>
                </a:solidFill>
                <a:latin typeface="Myriad Pro Light" pitchFamily="34" charset="0"/>
              </a:defRPr>
            </a:lvl7pPr>
            <a:lvl8pPr marL="1371600" algn="ctr" defTabSz="733425" rtl="0" fontAlgn="base">
              <a:spcBef>
                <a:spcPct val="0"/>
              </a:spcBef>
              <a:spcAft>
                <a:spcPct val="0"/>
              </a:spcAft>
              <a:defRPr sz="2900" b="1">
                <a:solidFill>
                  <a:schemeClr val="tx2"/>
                </a:solidFill>
                <a:latin typeface="Myriad Pro Light" pitchFamily="34" charset="0"/>
              </a:defRPr>
            </a:lvl8pPr>
            <a:lvl9pPr marL="1828800" algn="ctr" defTabSz="733425" rtl="0" fontAlgn="base">
              <a:spcBef>
                <a:spcPct val="0"/>
              </a:spcBef>
              <a:spcAft>
                <a:spcPct val="0"/>
              </a:spcAft>
              <a:defRPr sz="2900" b="1">
                <a:solidFill>
                  <a:schemeClr val="tx2"/>
                </a:solidFill>
                <a:latin typeface="Myriad Pro Light" pitchFamily="34" charset="0"/>
              </a:defRPr>
            </a:lvl9pPr>
          </a:lstStyle>
          <a:p>
            <a:r>
              <a:rPr lang="en-US" sz="2800" b="0" dirty="0">
                <a:solidFill>
                  <a:schemeClr val="tx1"/>
                </a:solidFill>
                <a:latin typeface="Arial"/>
                <a:cs typeface="Arial"/>
              </a:rPr>
              <a:t>Phylogeny tells which species will likely have similar traits</a:t>
            </a:r>
          </a:p>
        </p:txBody>
      </p:sp>
      <p:grpSp>
        <p:nvGrpSpPr>
          <p:cNvPr id="34" name="Group 33">
            <a:extLst>
              <a:ext uri="{FF2B5EF4-FFF2-40B4-BE49-F238E27FC236}">
                <a16:creationId xmlns:a16="http://schemas.microsoft.com/office/drawing/2014/main" id="{1526FDA8-15E3-C44C-9602-7CF2529DF3BA}"/>
              </a:ext>
            </a:extLst>
          </p:cNvPr>
          <p:cNvGrpSpPr/>
          <p:nvPr/>
        </p:nvGrpSpPr>
        <p:grpSpPr>
          <a:xfrm>
            <a:off x="3090441" y="1504289"/>
            <a:ext cx="5251339" cy="2392014"/>
            <a:chOff x="3591760" y="57477"/>
            <a:chExt cx="4489826" cy="1537009"/>
          </a:xfrm>
        </p:grpSpPr>
        <p:pic>
          <p:nvPicPr>
            <p:cNvPr id="38" name="Picture 37">
              <a:extLst>
                <a:ext uri="{FF2B5EF4-FFF2-40B4-BE49-F238E27FC236}">
                  <a16:creationId xmlns:a16="http://schemas.microsoft.com/office/drawing/2014/main" id="{45D8E952-EFE9-DF4A-90D5-7AF8864040CF}"/>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599366" y="57477"/>
              <a:ext cx="4479980" cy="1460362"/>
            </a:xfrm>
            <a:prstGeom prst="rect">
              <a:avLst/>
            </a:prstGeom>
          </p:spPr>
        </p:pic>
        <p:pic>
          <p:nvPicPr>
            <p:cNvPr id="39" name="Picture 91">
              <a:extLst>
                <a:ext uri="{FF2B5EF4-FFF2-40B4-BE49-F238E27FC236}">
                  <a16:creationId xmlns:a16="http://schemas.microsoft.com/office/drawing/2014/main" id="{AF525046-00D0-8B45-9B4D-12738E568ED0}"/>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73380" y="1280161"/>
              <a:ext cx="393700" cy="309563"/>
            </a:xfrm>
            <a:prstGeom prst="rect">
              <a:avLst/>
            </a:prstGeom>
            <a:noFill/>
            <a:ln w="9525">
              <a:noFill/>
              <a:miter lim="800000"/>
              <a:headEnd/>
              <a:tailEnd/>
            </a:ln>
          </p:spPr>
        </p:pic>
        <p:pic>
          <p:nvPicPr>
            <p:cNvPr id="40" name="Picture 92">
              <a:extLst>
                <a:ext uri="{FF2B5EF4-FFF2-40B4-BE49-F238E27FC236}">
                  <a16:creationId xmlns:a16="http://schemas.microsoft.com/office/drawing/2014/main" id="{DB38C7E3-C308-F043-BDBB-B3912E1983F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516676" y="1280161"/>
              <a:ext cx="387350" cy="309563"/>
            </a:xfrm>
            <a:prstGeom prst="rect">
              <a:avLst/>
            </a:prstGeom>
            <a:noFill/>
            <a:ln w="9525">
              <a:noFill/>
              <a:miter lim="800000"/>
              <a:headEnd/>
              <a:tailEnd/>
            </a:ln>
          </p:spPr>
        </p:pic>
        <p:pic>
          <p:nvPicPr>
            <p:cNvPr id="41" name="Picture 93">
              <a:extLst>
                <a:ext uri="{FF2B5EF4-FFF2-40B4-BE49-F238E27FC236}">
                  <a16:creationId xmlns:a16="http://schemas.microsoft.com/office/drawing/2014/main" id="{E80F8631-FE18-1A4E-ACE0-06AA163CF1A4}"/>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862177" y="1280161"/>
              <a:ext cx="331788" cy="309563"/>
            </a:xfrm>
            <a:prstGeom prst="rect">
              <a:avLst/>
            </a:prstGeom>
            <a:noFill/>
            <a:ln w="9525">
              <a:noFill/>
              <a:miter lim="800000"/>
              <a:headEnd/>
              <a:tailEnd/>
            </a:ln>
          </p:spPr>
        </p:pic>
        <p:pic>
          <p:nvPicPr>
            <p:cNvPr id="42" name="Picture 94">
              <a:extLst>
                <a:ext uri="{FF2B5EF4-FFF2-40B4-BE49-F238E27FC236}">
                  <a16:creationId xmlns:a16="http://schemas.microsoft.com/office/drawing/2014/main" id="{241484E5-52B1-2742-8794-8CC0DB775EA9}"/>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4259670" y="1280161"/>
              <a:ext cx="427038" cy="309563"/>
            </a:xfrm>
            <a:prstGeom prst="rect">
              <a:avLst/>
            </a:prstGeom>
            <a:noFill/>
            <a:ln w="9525">
              <a:noFill/>
              <a:miter lim="800000"/>
              <a:headEnd/>
              <a:tailEnd/>
            </a:ln>
          </p:spPr>
        </p:pic>
        <p:pic>
          <p:nvPicPr>
            <p:cNvPr id="43" name="Picture 96">
              <a:extLst>
                <a:ext uri="{FF2B5EF4-FFF2-40B4-BE49-F238E27FC236}">
                  <a16:creationId xmlns:a16="http://schemas.microsoft.com/office/drawing/2014/main" id="{07E354ED-CC36-9445-B883-C4225AA44C46}"/>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262234" y="1280161"/>
              <a:ext cx="320675" cy="309563"/>
            </a:xfrm>
            <a:prstGeom prst="rect">
              <a:avLst/>
            </a:prstGeom>
            <a:noFill/>
            <a:ln w="9525">
              <a:noFill/>
              <a:miter lim="800000"/>
              <a:headEnd/>
              <a:tailEnd/>
            </a:ln>
          </p:spPr>
        </p:pic>
        <p:pic>
          <p:nvPicPr>
            <p:cNvPr id="45" name="Picture 99">
              <a:extLst>
                <a:ext uri="{FF2B5EF4-FFF2-40B4-BE49-F238E27FC236}">
                  <a16:creationId xmlns:a16="http://schemas.microsoft.com/office/drawing/2014/main" id="{812CDDC7-BE50-FD4D-B82A-457673C00992}"/>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7435033" y="1280161"/>
              <a:ext cx="382588" cy="310515"/>
            </a:xfrm>
            <a:prstGeom prst="rect">
              <a:avLst/>
            </a:prstGeom>
            <a:noFill/>
            <a:ln w="9525">
              <a:noFill/>
              <a:miter lim="800000"/>
              <a:headEnd/>
              <a:tailEnd/>
            </a:ln>
          </p:spPr>
        </p:pic>
        <p:pic>
          <p:nvPicPr>
            <p:cNvPr id="46" name="Picture 97">
              <a:extLst>
                <a:ext uri="{FF2B5EF4-FFF2-40B4-BE49-F238E27FC236}">
                  <a16:creationId xmlns:a16="http://schemas.microsoft.com/office/drawing/2014/main" id="{092AEE2A-AC37-BE46-AFEC-738185242686}"/>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833033" y="1280160"/>
              <a:ext cx="354013" cy="313691"/>
            </a:xfrm>
            <a:prstGeom prst="rect">
              <a:avLst/>
            </a:prstGeom>
            <a:noFill/>
            <a:ln w="9525">
              <a:noFill/>
              <a:miter lim="800000"/>
              <a:headEnd/>
              <a:tailEnd/>
            </a:ln>
          </p:spPr>
        </p:pic>
        <p:pic>
          <p:nvPicPr>
            <p:cNvPr id="47" name="Picture 100">
              <a:extLst>
                <a:ext uri="{FF2B5EF4-FFF2-40B4-BE49-F238E27FC236}">
                  <a16:creationId xmlns:a16="http://schemas.microsoft.com/office/drawing/2014/main" id="{35E7ACB5-F351-C448-9DC6-1E4A9822F860}"/>
                </a:ext>
              </a:extLst>
            </p:cNvPr>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7787898" y="1280161"/>
              <a:ext cx="293688" cy="310514"/>
            </a:xfrm>
            <a:prstGeom prst="rect">
              <a:avLst/>
            </a:prstGeom>
            <a:noFill/>
            <a:ln w="9525">
              <a:noFill/>
              <a:miter lim="800000"/>
              <a:headEnd/>
              <a:tailEnd/>
            </a:ln>
          </p:spPr>
        </p:pic>
        <p:pic>
          <p:nvPicPr>
            <p:cNvPr id="48" name="Picture 102">
              <a:extLst>
                <a:ext uri="{FF2B5EF4-FFF2-40B4-BE49-F238E27FC236}">
                  <a16:creationId xmlns:a16="http://schemas.microsoft.com/office/drawing/2014/main" id="{8D8A85EA-C362-2544-81BE-B22107978226}"/>
                </a:ext>
              </a:extLst>
            </p:cNvPr>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5565775" y="1280161"/>
              <a:ext cx="298500" cy="307975"/>
            </a:xfrm>
            <a:prstGeom prst="rect">
              <a:avLst/>
            </a:prstGeom>
            <a:noFill/>
            <a:ln w="9525">
              <a:noFill/>
              <a:miter lim="800000"/>
              <a:headEnd/>
              <a:tailEnd/>
            </a:ln>
          </p:spPr>
        </p:pic>
        <p:pic>
          <p:nvPicPr>
            <p:cNvPr id="49" name="Picture 103">
              <a:extLst>
                <a:ext uri="{FF2B5EF4-FFF2-40B4-BE49-F238E27FC236}">
                  <a16:creationId xmlns:a16="http://schemas.microsoft.com/office/drawing/2014/main" id="{44264E46-2746-3841-8E29-1BABC521BB28}"/>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4904200" y="1280161"/>
              <a:ext cx="361950" cy="307975"/>
            </a:xfrm>
            <a:prstGeom prst="rect">
              <a:avLst/>
            </a:prstGeom>
            <a:noFill/>
            <a:ln w="9525">
              <a:noFill/>
              <a:miter lim="800000"/>
              <a:headEnd/>
              <a:tailEnd/>
            </a:ln>
          </p:spPr>
        </p:pic>
        <p:pic>
          <p:nvPicPr>
            <p:cNvPr id="50" name="Picture 90">
              <a:extLst>
                <a:ext uri="{FF2B5EF4-FFF2-40B4-BE49-F238E27FC236}">
                  <a16:creationId xmlns:a16="http://schemas.microsoft.com/office/drawing/2014/main" id="{8E1F8CA7-417F-4049-8A4D-7B2CC8A9DB21}"/>
                </a:ext>
              </a:extLst>
            </p:cNvPr>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3591760" y="1280161"/>
              <a:ext cx="404813" cy="307975"/>
            </a:xfrm>
            <a:prstGeom prst="rect">
              <a:avLst/>
            </a:prstGeom>
            <a:noFill/>
            <a:ln w="9525">
              <a:noFill/>
              <a:miter lim="800000"/>
              <a:headEnd/>
              <a:tailEnd/>
            </a:ln>
          </p:spPr>
        </p:pic>
        <p:pic>
          <p:nvPicPr>
            <p:cNvPr id="51" name="Picture 25">
              <a:extLst>
                <a:ext uri="{FF2B5EF4-FFF2-40B4-BE49-F238E27FC236}">
                  <a16:creationId xmlns:a16="http://schemas.microsoft.com/office/drawing/2014/main" id="{E8AD468E-EBDA-F34D-9215-308FE2D35254}"/>
                </a:ext>
              </a:extLst>
            </p:cNvPr>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7137796" y="1280161"/>
              <a:ext cx="314325" cy="314325"/>
            </a:xfrm>
            <a:prstGeom prst="rect">
              <a:avLst/>
            </a:prstGeom>
            <a:noFill/>
            <a:ln w="9525">
              <a:noFill/>
              <a:miter lim="800000"/>
              <a:headEnd/>
              <a:tailEnd/>
            </a:ln>
            <a:effectLst/>
          </p:spPr>
        </p:pic>
        <p:pic>
          <p:nvPicPr>
            <p:cNvPr id="52" name="Picture 95">
              <a:extLst>
                <a:ext uri="{FF2B5EF4-FFF2-40B4-BE49-F238E27FC236}">
                  <a16:creationId xmlns:a16="http://schemas.microsoft.com/office/drawing/2014/main" id="{A2268B99-0DF2-1B47-9778-5336308E247D}"/>
                </a:ext>
              </a:extLst>
            </p:cNvPr>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3929061" y="1280161"/>
              <a:ext cx="361950" cy="307975"/>
            </a:xfrm>
            <a:prstGeom prst="rect">
              <a:avLst/>
            </a:prstGeom>
            <a:noFill/>
            <a:ln w="9525">
              <a:noFill/>
              <a:miter lim="800000"/>
              <a:headEnd/>
              <a:tailEnd/>
            </a:ln>
          </p:spPr>
        </p:pic>
        <p:pic>
          <p:nvPicPr>
            <p:cNvPr id="53" name="Picture 24">
              <a:extLst>
                <a:ext uri="{FF2B5EF4-FFF2-40B4-BE49-F238E27FC236}">
                  <a16:creationId xmlns:a16="http://schemas.microsoft.com/office/drawing/2014/main" id="{FDDA0FBE-1465-0C40-A0E0-FF9AB785EE9A}"/>
                </a:ext>
              </a:extLst>
            </p:cNvPr>
            <p:cNvPicPr>
              <a:picLocks noChangeAspect="1" noChangeArrowheads="1"/>
            </p:cNvPicPr>
            <p:nvPr/>
          </p:nvPicPr>
          <p:blipFill>
            <a:blip r:embed="rId17" cstate="screen">
              <a:extLst>
                <a:ext uri="{28A0092B-C50C-407E-A947-70E740481C1C}">
                  <a14:useLocalDpi xmlns:a14="http://schemas.microsoft.com/office/drawing/2010/main"/>
                </a:ext>
              </a:extLst>
            </a:blip>
            <a:srcRect/>
            <a:stretch>
              <a:fillRect/>
            </a:stretch>
          </p:blipFill>
          <p:spPr bwMode="auto">
            <a:xfrm>
              <a:off x="4618031" y="1280161"/>
              <a:ext cx="314325" cy="310515"/>
            </a:xfrm>
            <a:prstGeom prst="rect">
              <a:avLst/>
            </a:prstGeom>
            <a:noFill/>
            <a:ln w="9525">
              <a:noFill/>
              <a:miter lim="800000"/>
              <a:headEnd/>
              <a:tailEnd/>
            </a:ln>
            <a:effectLst/>
          </p:spPr>
        </p:pic>
      </p:grpSp>
      <p:sp>
        <p:nvSpPr>
          <p:cNvPr id="54" name="Rectangle 53">
            <a:extLst>
              <a:ext uri="{FF2B5EF4-FFF2-40B4-BE49-F238E27FC236}">
                <a16:creationId xmlns:a16="http://schemas.microsoft.com/office/drawing/2014/main" id="{C9A4AAEF-7D7E-5842-884B-E0647AC9B68F}"/>
              </a:ext>
            </a:extLst>
          </p:cNvPr>
          <p:cNvSpPr/>
          <p:nvPr/>
        </p:nvSpPr>
        <p:spPr>
          <a:xfrm>
            <a:off x="3563914" y="3901668"/>
            <a:ext cx="327152" cy="3361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1B40FE1-DF07-9440-94C3-3EC5A35F417A}"/>
              </a:ext>
            </a:extLst>
          </p:cNvPr>
          <p:cNvSpPr/>
          <p:nvPr/>
        </p:nvSpPr>
        <p:spPr>
          <a:xfrm>
            <a:off x="3916682" y="3901668"/>
            <a:ext cx="327152" cy="336102"/>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98234E2-E6E2-8243-A3EA-E25A547157B5}"/>
              </a:ext>
            </a:extLst>
          </p:cNvPr>
          <p:cNvSpPr/>
          <p:nvPr/>
        </p:nvSpPr>
        <p:spPr>
          <a:xfrm>
            <a:off x="6175009" y="3901668"/>
            <a:ext cx="327152" cy="3361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E1E9B4C-3047-9F4C-81D4-BF3E1F806736}"/>
              </a:ext>
            </a:extLst>
          </p:cNvPr>
          <p:cNvSpPr/>
          <p:nvPr/>
        </p:nvSpPr>
        <p:spPr>
          <a:xfrm>
            <a:off x="6522755" y="3901668"/>
            <a:ext cx="327152" cy="336102"/>
          </a:xfrm>
          <a:prstGeom prst="rect">
            <a:avLst/>
          </a:prstGeom>
          <a:solidFill>
            <a:srgbClr val="0000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02FD6629-0FD2-1448-8FF8-A74076E29EBA}"/>
              </a:ext>
            </a:extLst>
          </p:cNvPr>
          <p:cNvGrpSpPr/>
          <p:nvPr/>
        </p:nvGrpSpPr>
        <p:grpSpPr>
          <a:xfrm>
            <a:off x="8635537" y="1640302"/>
            <a:ext cx="3392096" cy="3157125"/>
            <a:chOff x="76771" y="1686318"/>
            <a:chExt cx="4781796" cy="4579248"/>
          </a:xfrm>
        </p:grpSpPr>
        <p:pic>
          <p:nvPicPr>
            <p:cNvPr id="75" name="Picture 74">
              <a:extLst>
                <a:ext uri="{FF2B5EF4-FFF2-40B4-BE49-F238E27FC236}">
                  <a16:creationId xmlns:a16="http://schemas.microsoft.com/office/drawing/2014/main" id="{944627B6-6920-7046-89E2-FB7749A3A9A6}"/>
                </a:ext>
              </a:extLst>
            </p:cNvPr>
            <p:cNvPicPr>
              <a:picLocks noChangeAspect="1"/>
            </p:cNvPicPr>
            <p:nvPr/>
          </p:nvPicPr>
          <p:blipFill>
            <a:blip r:embed="rId18"/>
            <a:stretch>
              <a:fillRect/>
            </a:stretch>
          </p:blipFill>
          <p:spPr>
            <a:xfrm rot="5400000">
              <a:off x="207565" y="1614563"/>
              <a:ext cx="4579248" cy="4722757"/>
            </a:xfrm>
            <a:prstGeom prst="rect">
              <a:avLst/>
            </a:prstGeom>
          </p:spPr>
        </p:pic>
        <p:sp>
          <p:nvSpPr>
            <p:cNvPr id="76" name="TextBox 75">
              <a:extLst>
                <a:ext uri="{FF2B5EF4-FFF2-40B4-BE49-F238E27FC236}">
                  <a16:creationId xmlns:a16="http://schemas.microsoft.com/office/drawing/2014/main" id="{4FCAAFA1-6D01-3C41-99D5-D053F621E0A5}"/>
                </a:ext>
              </a:extLst>
            </p:cNvPr>
            <p:cNvSpPr txBox="1"/>
            <p:nvPr/>
          </p:nvSpPr>
          <p:spPr>
            <a:xfrm rot="16200000">
              <a:off x="-347915" y="3741929"/>
              <a:ext cx="1326628" cy="477255"/>
            </a:xfrm>
            <a:prstGeom prst="rect">
              <a:avLst/>
            </a:prstGeom>
            <a:solidFill>
              <a:schemeClr val="bg1"/>
            </a:solidFill>
          </p:spPr>
          <p:txBody>
            <a:bodyPr wrap="none" rtlCol="0">
              <a:spAutoFit/>
            </a:bodyPr>
            <a:lstStyle/>
            <a:p>
              <a:r>
                <a:rPr lang="en-US" sz="1600" dirty="0">
                  <a:latin typeface="Arial"/>
                  <a:cs typeface="Arial"/>
                </a:rPr>
                <a:t>Species</a:t>
              </a:r>
              <a:endParaRPr lang="en-US" sz="2000" dirty="0">
                <a:latin typeface="Arial"/>
                <a:cs typeface="Arial"/>
              </a:endParaRPr>
            </a:p>
          </p:txBody>
        </p:sp>
      </p:grpSp>
      <p:sp>
        <p:nvSpPr>
          <p:cNvPr id="59" name="TextBox 58">
            <a:extLst>
              <a:ext uri="{FF2B5EF4-FFF2-40B4-BE49-F238E27FC236}">
                <a16:creationId xmlns:a16="http://schemas.microsoft.com/office/drawing/2014/main" id="{93B8C2C0-5A30-DF42-8CCA-94AD269ED30E}"/>
              </a:ext>
            </a:extLst>
          </p:cNvPr>
          <p:cNvSpPr txBox="1"/>
          <p:nvPr/>
        </p:nvSpPr>
        <p:spPr>
          <a:xfrm>
            <a:off x="1192108" y="6059866"/>
            <a:ext cx="9965802" cy="523220"/>
          </a:xfrm>
          <a:prstGeom prst="rect">
            <a:avLst/>
          </a:prstGeom>
          <a:noFill/>
        </p:spPr>
        <p:txBody>
          <a:bodyPr wrap="square" rtlCol="0">
            <a:spAutoFit/>
          </a:bodyPr>
          <a:lstStyle/>
          <a:p>
            <a:pPr algn="ctr"/>
            <a:r>
              <a:rPr lang="en-US" sz="2800" dirty="0">
                <a:latin typeface="Arial"/>
                <a:cs typeface="Arial"/>
              </a:rPr>
              <a:t>Phylogeny is a surrogate for traits</a:t>
            </a:r>
          </a:p>
        </p:txBody>
      </p:sp>
    </p:spTree>
    <p:extLst>
      <p:ext uri="{BB962C8B-B14F-4D97-AF65-F5344CB8AC3E}">
        <p14:creationId xmlns:p14="http://schemas.microsoft.com/office/powerpoint/2010/main" val="107093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2F0A-EB89-3242-8EC3-15E72D70B3E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44B51A98-40B7-0D48-99CB-ACE8066493B6}"/>
              </a:ext>
            </a:extLst>
          </p:cNvPr>
          <p:cNvSpPr>
            <a:spLocks noGrp="1"/>
          </p:cNvSpPr>
          <p:nvPr>
            <p:ph idx="1"/>
          </p:nvPr>
        </p:nvSpPr>
        <p:spPr/>
        <p:txBody>
          <a:bodyPr>
            <a:normAutofit/>
          </a:bodyPr>
          <a:lstStyle/>
          <a:p>
            <a:r>
              <a:rPr lang="en-US" sz="4000" dirty="0">
                <a:latin typeface="Arial" panose="020B0604020202020204" pitchFamily="34" charset="0"/>
                <a:cs typeface="Arial" panose="020B0604020202020204" pitchFamily="34" charset="0"/>
              </a:rPr>
              <a:t>Phylogenetic diversity</a:t>
            </a:r>
          </a:p>
          <a:p>
            <a:endParaRPr lang="en-US" sz="4000" dirty="0">
              <a:latin typeface="Arial" panose="020B0604020202020204" pitchFamily="34" charset="0"/>
              <a:cs typeface="Arial" panose="020B0604020202020204" pitchFamily="34" charset="0"/>
            </a:endParaRPr>
          </a:p>
          <a:p>
            <a:r>
              <a:rPr lang="en-US" sz="4000" dirty="0">
                <a:latin typeface="Arial" panose="020B0604020202020204" pitchFamily="34" charset="0"/>
                <a:cs typeface="Arial" panose="020B0604020202020204" pitchFamily="34" charset="0"/>
              </a:rPr>
              <a:t>Phylogenetic Generalized Linear Mixed Models (PGLMMs)</a:t>
            </a:r>
          </a:p>
        </p:txBody>
      </p:sp>
    </p:spTree>
    <p:extLst>
      <p:ext uri="{BB962C8B-B14F-4D97-AF65-F5344CB8AC3E}">
        <p14:creationId xmlns:p14="http://schemas.microsoft.com/office/powerpoint/2010/main" val="255742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176103" y="171261"/>
            <a:ext cx="6656797" cy="6384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C:\Users\andy\Desktop\新建文件夹\新建文件夹\IMG_0630.JPG"/>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bwMode="auto">
          <a:xfrm>
            <a:off x="8679056" y="2435230"/>
            <a:ext cx="2570387" cy="4120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a:extLst>
              <a:ext uri="{FF2B5EF4-FFF2-40B4-BE49-F238E27FC236}">
                <a16:creationId xmlns:a16="http://schemas.microsoft.com/office/drawing/2014/main" id="{F28A0D30-0671-2C49-B5C7-4F40142F2470}"/>
              </a:ext>
            </a:extLst>
          </p:cNvPr>
          <p:cNvSpPr txBox="1"/>
          <p:nvPr/>
        </p:nvSpPr>
        <p:spPr>
          <a:xfrm>
            <a:off x="8331161" y="403761"/>
            <a:ext cx="2570387" cy="923330"/>
          </a:xfrm>
          <a:prstGeom prst="rect">
            <a:avLst/>
          </a:prstGeom>
          <a:noFill/>
        </p:spPr>
        <p:txBody>
          <a:bodyPr wrap="square" rtlCol="0">
            <a:spAutoFit/>
          </a:bodyPr>
          <a:lstStyle/>
          <a:p>
            <a:r>
              <a:rPr lang="en-US" sz="5400" dirty="0">
                <a:latin typeface="Arial" panose="020B0604020202020204" pitchFamily="34" charset="0"/>
                <a:cs typeface="Arial" panose="020B0604020202020204" pitchFamily="34" charset="0"/>
              </a:rPr>
              <a:t>Dataset</a:t>
            </a:r>
          </a:p>
        </p:txBody>
      </p:sp>
    </p:spTree>
    <p:extLst>
      <p:ext uri="{BB962C8B-B14F-4D97-AF65-F5344CB8AC3E}">
        <p14:creationId xmlns:p14="http://schemas.microsoft.com/office/powerpoint/2010/main" val="3878455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8.9|11.8|10.5"/>
</p:tagLst>
</file>

<file path=ppt/tags/tag2.xml><?xml version="1.0" encoding="utf-8"?>
<p:tagLst xmlns:a="http://schemas.openxmlformats.org/drawingml/2006/main" xmlns:r="http://schemas.openxmlformats.org/officeDocument/2006/relationships" xmlns:p="http://schemas.openxmlformats.org/presentationml/2006/main">
  <p:tag name="TIMING" val="|12.|8.9|11.8|10.5"/>
</p:tagLst>
</file>

<file path=ppt/tags/tag3.xml><?xml version="1.0" encoding="utf-8"?>
<p:tagLst xmlns:a="http://schemas.openxmlformats.org/drawingml/2006/main" xmlns:r="http://schemas.openxmlformats.org/officeDocument/2006/relationships" xmlns:p="http://schemas.openxmlformats.org/presentationml/2006/main">
  <p:tag name="TIMING" val="|12.|8.9|11.8|10.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5387</TotalTime>
  <Words>1469</Words>
  <Application>Microsoft Macintosh PowerPoint</Application>
  <PresentationFormat>Widescreen</PresentationFormat>
  <Paragraphs>206</Paragraphs>
  <Slides>37</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Times</vt:lpstr>
      <vt:lpstr>Arial</vt:lpstr>
      <vt:lpstr>Calibri</vt:lpstr>
      <vt:lpstr>Calibri Light</vt:lpstr>
      <vt:lpstr>Symbol</vt:lpstr>
      <vt:lpstr>Times New Roman</vt:lpstr>
      <vt:lpstr>Office Theme</vt:lpstr>
      <vt:lpstr>Equation</vt:lpstr>
      <vt:lpstr>Biodiversity data wrangling: Linking large phylogenies with species traits and ecologies</vt:lpstr>
      <vt:lpstr>PowerPoint Presentation</vt:lpstr>
      <vt:lpstr>PowerPoint Presentation</vt:lpstr>
      <vt:lpstr>PowerPoint Presentation</vt:lpstr>
      <vt:lpstr>PowerPoint Presentation</vt:lpstr>
      <vt:lpstr>PowerPoint Presentation</vt:lpstr>
      <vt:lpstr>PowerPoint Presentation</vt:lpstr>
      <vt:lpstr>Outline</vt:lpstr>
      <vt:lpstr>PowerPoint Presentation</vt:lpstr>
      <vt:lpstr>PowerPoint Presentation</vt:lpstr>
      <vt:lpstr>Common Phylogenetic Diversity Metrics</vt:lpstr>
      <vt:lpstr>PowerPoint Presentation</vt:lpstr>
      <vt:lpstr>Model-based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Going through R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data wrangling: Linking large phylogenies with species traits and ecologies</dc:title>
  <dc:creator>Carolina Siniscalchi</dc:creator>
  <cp:lastModifiedBy>Daijiang Li</cp:lastModifiedBy>
  <cp:revision>20</cp:revision>
  <dcterms:created xsi:type="dcterms:W3CDTF">2022-07-18T14:56:03Z</dcterms:created>
  <dcterms:modified xsi:type="dcterms:W3CDTF">2024-06-14T21:37:58Z</dcterms:modified>
</cp:coreProperties>
</file>