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6" r:id="rId8"/>
    <p:sldId id="262" r:id="rId9"/>
    <p:sldId id="302" r:id="rId10"/>
    <p:sldId id="303" r:id="rId11"/>
    <p:sldId id="304" r:id="rId12"/>
    <p:sldId id="263" r:id="rId13"/>
    <p:sldId id="309" r:id="rId14"/>
    <p:sldId id="310" r:id="rId15"/>
    <p:sldId id="311" r:id="rId16"/>
    <p:sldId id="307" r:id="rId17"/>
    <p:sldId id="30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4"/>
    <p:restoredTop sz="95934"/>
  </p:normalViewPr>
  <p:slideViewPr>
    <p:cSldViewPr snapToGrid="0">
      <p:cViewPr varScale="1">
        <p:scale>
          <a:sx n="115" d="100"/>
          <a:sy n="115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AFF6C-750C-CAE2-2BF1-3EA09CA0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3BB7AC-9367-A8C3-37FD-9148372DD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7C3E6-45CA-B4B3-5BCF-6333CED7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E327A9-8339-1C09-4A02-EE1DC56A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ADC6DA-6BDB-FEFD-BDC0-931C6960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3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77C5B-7712-0273-D038-DD656887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C4C07-1A05-C94E-EE16-5BD12BCD4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39AE2-FFDA-7E95-1943-F95C97F2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68CB4-12DC-A23E-2499-CABC01EC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07C509-4AEF-E6CE-D76F-8403C19F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2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D6BEE-E1DE-83A2-933E-97E4109EC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4D21F-C41D-5C59-ECA2-2D9292E4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159112-B1F4-83F4-708D-C4DE1F90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5DB6B-26BC-D08E-A8C5-7C3C77FD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1F4FD-6C1A-7773-CF1B-1643073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41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DE69CD-B69C-9AB9-23DE-BA710418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F2FA2-1858-2F6D-F7D1-E80A361B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7901B6-3866-5127-71D1-4F8DCC92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41AF5-4A9A-447A-9F71-BF778465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E37B19-DE57-5D9F-69FE-D42588F0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93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497A2-6226-B544-E1D9-5F79FEC7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0692FF-EEDE-8853-17E5-61D29367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F2051-E6BF-B42A-2724-10C53BC8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5FD66-5416-0122-51D3-9F87B0D9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DE8B28-6D1A-5EE6-94A2-8A8EFC3D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32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3E714-1797-C2CF-85F1-4DAA952D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77702E-C9CD-52A3-727D-EF0E607EE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91F1A7-3867-999F-B49D-D8C3DF74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7CBDCA-27BE-A726-4D89-4DE363EC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7E6CA6-8A3F-D7E4-35D1-AB78D3B6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F5569-001A-FB44-65EF-ADDB476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1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5E27B-899B-864B-EC24-D779A39F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3B41D5-4454-3FCE-630B-D21DFD49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F3438-A464-382C-9F03-55C6B480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5C42B5-EA24-0AF9-950D-C7B2BE1C0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2268F0-C90F-BD88-24EF-69C761468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607F06-1BD8-96BB-92BB-9CED5FB7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BCF24B-6338-2FAD-D11D-D45C0640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6A849F-3C85-54B8-900E-69BD90A5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40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721E6-1EAC-9313-FAB6-C45CBBE6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80A21C-2FF9-40A6-B4C3-A4BA5036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0C6016-5F5B-B357-6B17-8A0F028E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7C5EC2-492B-18E3-0525-BF736159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73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3206C0-0713-DBE8-E665-2F171B15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7C1B5A-0F6A-ED8D-34C5-610581FA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DC1700-320E-BF6B-49CE-07FB1612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67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116C7-E9CB-16BF-584E-7CEAC706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5AECC-4D6F-950B-44CB-823A1E59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D76825-D6FE-CA87-995F-E5527D71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D20718-1CA5-85BB-A3B9-B7ADB3EA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03E01C-AD84-8065-BFFC-F94893E7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3B03D4-2307-C66E-F354-CAFD97B0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94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29D61-BB74-C07B-3894-94575AF2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C02F2D-2C0C-7D9F-CE93-EE3C3157E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125EFD-B2A0-C51F-9BFE-F83C8585A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5156D7-7FDF-FB6B-AB8B-993136D1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DF6721-87F0-AD69-CAA2-DE97754C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E51F8F-34A8-A41F-5ADC-DFD04177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79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CE80EB-A5A6-9FBF-0891-C8F0E941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E18840-CA05-B77B-D1B2-BE1FAE54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4C71CE-73D0-1874-DBA9-2D19622AC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291A-1E56-9A4A-BB94-694601B82230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78E0D-30ED-A045-000D-103E44AEB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E33F0-7C46-000E-4D34-B19ACB9CF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5207-EAE3-334E-9AA1-9ADB78D1BF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92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3" Type="http://schemas.openxmlformats.org/officeDocument/2006/relationships/image" Target="../media/image17.svg"/><Relationship Id="rId7" Type="http://schemas.openxmlformats.org/officeDocument/2006/relationships/image" Target="../media/image20.svg"/><Relationship Id="rId12" Type="http://schemas.openxmlformats.org/officeDocument/2006/relationships/image" Target="../media/image1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2.png"/><Relationship Id="rId5" Type="http://schemas.openxmlformats.org/officeDocument/2006/relationships/image" Target="../media/image3.svg"/><Relationship Id="rId10" Type="http://schemas.openxmlformats.org/officeDocument/2006/relationships/image" Target="../media/image11.sv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7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.svg"/><Relationship Id="rId5" Type="http://schemas.openxmlformats.org/officeDocument/2006/relationships/image" Target="../media/image25.svg"/><Relationship Id="rId15" Type="http://schemas.openxmlformats.org/officeDocument/2006/relationships/image" Target="../media/image5.svg"/><Relationship Id="rId10" Type="http://schemas.openxmlformats.org/officeDocument/2006/relationships/image" Target="../media/image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7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.svg"/><Relationship Id="rId5" Type="http://schemas.openxmlformats.org/officeDocument/2006/relationships/image" Target="../media/image25.svg"/><Relationship Id="rId15" Type="http://schemas.openxmlformats.org/officeDocument/2006/relationships/image" Target="../media/image5.svg"/><Relationship Id="rId10" Type="http://schemas.openxmlformats.org/officeDocument/2006/relationships/image" Target="../media/image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svg"/><Relationship Id="rId7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sv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7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.svg"/><Relationship Id="rId5" Type="http://schemas.openxmlformats.org/officeDocument/2006/relationships/image" Target="../media/image25.svg"/><Relationship Id="rId15" Type="http://schemas.openxmlformats.org/officeDocument/2006/relationships/image" Target="../media/image5.svg"/><Relationship Id="rId10" Type="http://schemas.openxmlformats.org/officeDocument/2006/relationships/image" Target="../media/image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21AF3-DFA6-F6E3-4F46-589125533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1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新しいコネクテッドカー</a:t>
            </a:r>
            <a:br>
              <a:rPr lang="en-US" altLang="ja-JP" dirty="0"/>
            </a:br>
            <a:r>
              <a:rPr lang="ja-JP" altLang="en-US"/>
              <a:t>サービスを迅速に開発する</a:t>
            </a:r>
            <a:br>
              <a:rPr lang="en-US" altLang="ja-JP" dirty="0"/>
            </a:br>
            <a:r>
              <a:rPr lang="ja-JP" altLang="en-US"/>
              <a:t>ための基盤技術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6ADDB6-A60C-F14D-4DAA-90282FF66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3786"/>
            <a:ext cx="9144000" cy="1655762"/>
          </a:xfrm>
        </p:spPr>
        <p:txBody>
          <a:bodyPr/>
          <a:lstStyle/>
          <a:p>
            <a:r>
              <a:rPr kumimoji="1" lang="ja-JP" altLang="en-US"/>
              <a:t>柳澤　遼</a:t>
            </a:r>
          </a:p>
        </p:txBody>
      </p:sp>
    </p:spTree>
    <p:extLst>
      <p:ext uri="{BB962C8B-B14F-4D97-AF65-F5344CB8AC3E}">
        <p14:creationId xmlns:p14="http://schemas.microsoft.com/office/powerpoint/2010/main" val="149701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947AC-1810-069C-7E49-B4A78B3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提案：コネクテッドカー用ポリシー</a:t>
            </a:r>
            <a:endParaRPr kumimoji="1" lang="ja-JP" altLang="en-US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B5E2C5B3-960B-AA7D-5D99-4B48D4A3B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685" y="1741175"/>
            <a:ext cx="6996706" cy="5044947"/>
          </a:xfr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F7BF5D-5A94-6086-88A4-73EE1E1152EB}"/>
              </a:ext>
            </a:extLst>
          </p:cNvPr>
          <p:cNvSpPr txBox="1"/>
          <p:nvPr/>
        </p:nvSpPr>
        <p:spPr>
          <a:xfrm>
            <a:off x="689761" y="1484390"/>
            <a:ext cx="4797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ロールエイリアス</a:t>
            </a:r>
            <a:endParaRPr lang="en-US" altLang="ja-JP" sz="2000" dirty="0"/>
          </a:p>
          <a:p>
            <a:r>
              <a:rPr kumimoji="1" lang="ja-JP" altLang="en-US" sz="2000"/>
              <a:t>認証の有効期限の設定</a:t>
            </a:r>
            <a:endParaRPr kumimoji="1" lang="en-US" altLang="ja-JP" sz="2000" dirty="0"/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D74F19A0-4BA2-75EB-67C4-B44E3657B1FF}"/>
              </a:ext>
            </a:extLst>
          </p:cNvPr>
          <p:cNvSpPr/>
          <p:nvPr/>
        </p:nvSpPr>
        <p:spPr>
          <a:xfrm>
            <a:off x="522513" y="1458685"/>
            <a:ext cx="4762006" cy="2373086"/>
          </a:xfrm>
          <a:prstGeom prst="wedgeRoundRectCallout">
            <a:avLst>
              <a:gd name="adj1" fmla="val 39287"/>
              <a:gd name="adj2" fmla="val 580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1 (枠付き) 6">
            <a:extLst>
              <a:ext uri="{FF2B5EF4-FFF2-40B4-BE49-F238E27FC236}">
                <a16:creationId xmlns:a16="http://schemas.microsoft.com/office/drawing/2014/main" id="{0E1F349F-79C2-5DBC-CD69-45EFF6C9F122}"/>
              </a:ext>
            </a:extLst>
          </p:cNvPr>
          <p:cNvSpPr/>
          <p:nvPr/>
        </p:nvSpPr>
        <p:spPr>
          <a:xfrm>
            <a:off x="6127672" y="4027732"/>
            <a:ext cx="1151905" cy="273133"/>
          </a:xfrm>
          <a:prstGeom prst="borderCallout1">
            <a:avLst>
              <a:gd name="adj1" fmla="val -469"/>
              <a:gd name="adj2" fmla="val 50221"/>
              <a:gd name="adj3" fmla="val -163823"/>
              <a:gd name="adj4" fmla="val 14254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7D4C09-27E1-0BAF-88CA-D54A67AB8425}"/>
              </a:ext>
            </a:extLst>
          </p:cNvPr>
          <p:cNvSpPr txBox="1"/>
          <p:nvPr/>
        </p:nvSpPr>
        <p:spPr>
          <a:xfrm>
            <a:off x="7522136" y="3148650"/>
            <a:ext cx="457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認証プロバイダがロールを引き受ける</a:t>
            </a:r>
            <a:endParaRPr kumimoji="1" lang="en-US" altLang="ja-JP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9F26BA-0AA6-4A29-2F20-262D7A1C67F1}"/>
              </a:ext>
            </a:extLst>
          </p:cNvPr>
          <p:cNvSpPr txBox="1"/>
          <p:nvPr/>
        </p:nvSpPr>
        <p:spPr>
          <a:xfrm>
            <a:off x="689757" y="2202845"/>
            <a:ext cx="47976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IAM</a:t>
            </a:r>
            <a:r>
              <a:rPr lang="ja-JP" altLang="en-US" sz="2000"/>
              <a:t>ポリシー</a:t>
            </a:r>
            <a:endParaRPr lang="en-US" altLang="ja-JP" sz="2000" dirty="0"/>
          </a:p>
          <a:p>
            <a:r>
              <a:rPr kumimoji="1" lang="ja-JP" altLang="en-US" sz="2000"/>
              <a:t>永続セッション，</a:t>
            </a:r>
            <a:r>
              <a:rPr kumimoji="1" lang="en-US" altLang="ja-JP" sz="2000" dirty="0" err="1"/>
              <a:t>LastWill</a:t>
            </a:r>
            <a:r>
              <a:rPr kumimoji="1" lang="ja-JP" altLang="en-US" sz="2000"/>
              <a:t>設定</a:t>
            </a:r>
            <a:endParaRPr kumimoji="1" lang="en-US" altLang="ja-JP" sz="2000" dirty="0"/>
          </a:p>
          <a:p>
            <a:r>
              <a:rPr kumimoji="1" lang="ja-JP" altLang="en-US" sz="2000"/>
              <a:t>接続元のデバイスの所有者確認設定</a:t>
            </a:r>
            <a:endParaRPr kumimoji="1" lang="en-US" altLang="ja-JP" sz="2000" dirty="0"/>
          </a:p>
          <a:p>
            <a:r>
              <a:rPr lang="ja-JP" altLang="en-US" sz="2000"/>
              <a:t>接続元のデバイス</a:t>
            </a:r>
            <a:r>
              <a:rPr kumimoji="1" lang="ja-JP" altLang="en-US" sz="2000"/>
              <a:t>タイプ確認設定</a:t>
            </a:r>
            <a:endParaRPr kumimoji="1" lang="en-US" altLang="ja-JP" sz="2000" dirty="0"/>
          </a:p>
          <a:p>
            <a:r>
              <a:rPr lang="ja-JP" altLang="en-US" sz="2000"/>
              <a:t>証明書アタッチ済み確認設定</a:t>
            </a:r>
            <a:endParaRPr kumimoji="1" lang="en-US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300E76-9213-1D3C-88BE-6838EF9C28E7}"/>
              </a:ext>
            </a:extLst>
          </p:cNvPr>
          <p:cNvSpPr txBox="1"/>
          <p:nvPr/>
        </p:nvSpPr>
        <p:spPr>
          <a:xfrm>
            <a:off x="297870" y="5599193"/>
            <a:ext cx="4797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Thing</a:t>
            </a:r>
            <a:r>
              <a:rPr lang="ja-JP" altLang="en-US" sz="2000"/>
              <a:t>リソース</a:t>
            </a:r>
            <a:endParaRPr lang="en-US" altLang="ja-JP" sz="2000" dirty="0"/>
          </a:p>
          <a:p>
            <a:r>
              <a:rPr kumimoji="1" lang="ja-JP" altLang="en-US" sz="2000"/>
              <a:t>デバイスタイプ設定</a:t>
            </a:r>
            <a:endParaRPr kumimoji="1" lang="en-US" altLang="ja-JP" sz="2000" dirty="0"/>
          </a:p>
          <a:p>
            <a:r>
              <a:rPr lang="ja-JP" altLang="en-US" sz="2000"/>
              <a:t>デバイス所有者名設定</a:t>
            </a:r>
            <a:endParaRPr kumimoji="1" lang="en-US" altLang="ja-JP" sz="2000" dirty="0"/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845106DE-57A6-40D9-57CD-86522A483D90}"/>
              </a:ext>
            </a:extLst>
          </p:cNvPr>
          <p:cNvSpPr/>
          <p:nvPr/>
        </p:nvSpPr>
        <p:spPr>
          <a:xfrm>
            <a:off x="272140" y="5546672"/>
            <a:ext cx="2906489" cy="1116281"/>
          </a:xfrm>
          <a:prstGeom prst="wedgeRoundRectCallout">
            <a:avLst>
              <a:gd name="adj1" fmla="val 37971"/>
              <a:gd name="adj2" fmla="val -632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5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947AC-1810-069C-7E49-B4A78B3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提案：コネクテッドカー用ポリシー</a:t>
            </a:r>
            <a:endParaRPr kumimoji="1" lang="ja-JP" altLang="en-US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B5E2C5B3-960B-AA7D-5D99-4B48D4A3B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647" y="1284783"/>
            <a:ext cx="6996706" cy="5044947"/>
          </a:xfrm>
        </p:spPr>
      </p:pic>
      <p:sp>
        <p:nvSpPr>
          <p:cNvPr id="11" name="線吹き出し 1 (枠付き) 10">
            <a:extLst>
              <a:ext uri="{FF2B5EF4-FFF2-40B4-BE49-F238E27FC236}">
                <a16:creationId xmlns:a16="http://schemas.microsoft.com/office/drawing/2014/main" id="{E88D48D8-E012-3567-A8AE-E955AB4FAD34}"/>
              </a:ext>
            </a:extLst>
          </p:cNvPr>
          <p:cNvSpPr/>
          <p:nvPr/>
        </p:nvSpPr>
        <p:spPr>
          <a:xfrm>
            <a:off x="8197939" y="4736284"/>
            <a:ext cx="1033153" cy="1496291"/>
          </a:xfrm>
          <a:prstGeom prst="borderCallout1">
            <a:avLst>
              <a:gd name="adj1" fmla="val 90008"/>
              <a:gd name="adj2" fmla="val 101945"/>
              <a:gd name="adj3" fmla="val 112500"/>
              <a:gd name="adj4" fmla="val 1682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2CBB9F-E07C-2706-A401-3AE821B8B85A}"/>
              </a:ext>
            </a:extLst>
          </p:cNvPr>
          <p:cNvSpPr txBox="1"/>
          <p:nvPr/>
        </p:nvSpPr>
        <p:spPr>
          <a:xfrm>
            <a:off x="6992588" y="6426885"/>
            <a:ext cx="504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各種サービス，リソースへのアクセス許可</a:t>
            </a:r>
            <a:endParaRPr kumimoji="1" lang="en-US" altLang="ja-JP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0DA882-4C97-2CD0-C9F5-2C4E3B09928C}"/>
              </a:ext>
            </a:extLst>
          </p:cNvPr>
          <p:cNvSpPr txBox="1"/>
          <p:nvPr/>
        </p:nvSpPr>
        <p:spPr>
          <a:xfrm>
            <a:off x="7864939" y="270492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IAM</a:t>
            </a:r>
            <a:r>
              <a:rPr lang="ja-JP" altLang="en-US" sz="2000"/>
              <a:t>ポリシー</a:t>
            </a:r>
            <a:endParaRPr lang="en-US" altLang="ja-JP" sz="2000" dirty="0"/>
          </a:p>
          <a:p>
            <a:r>
              <a:rPr kumimoji="1" lang="en-US" altLang="ja-JP" sz="2000" dirty="0"/>
              <a:t>Firehose</a:t>
            </a:r>
            <a:r>
              <a:rPr kumimoji="1" lang="ja-JP" altLang="en-US" sz="2000"/>
              <a:t>リソースへのアクセス制限</a:t>
            </a:r>
            <a:endParaRPr kumimoji="1" lang="en-US" altLang="ja-JP" sz="2000" dirty="0"/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39F9117E-BD29-2814-D15F-1563027483F9}"/>
              </a:ext>
            </a:extLst>
          </p:cNvPr>
          <p:cNvSpPr/>
          <p:nvPr/>
        </p:nvSpPr>
        <p:spPr>
          <a:xfrm>
            <a:off x="7815943" y="2588573"/>
            <a:ext cx="4267201" cy="1015663"/>
          </a:xfrm>
          <a:prstGeom prst="wedgeRoundRectCallout">
            <a:avLst>
              <a:gd name="adj1" fmla="val 1320"/>
              <a:gd name="adj2" fmla="val 17888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A2C5E9-649C-08D6-65FC-FB2D2E7ED664}"/>
              </a:ext>
            </a:extLst>
          </p:cNvPr>
          <p:cNvSpPr txBox="1"/>
          <p:nvPr/>
        </p:nvSpPr>
        <p:spPr>
          <a:xfrm>
            <a:off x="174172" y="2317710"/>
            <a:ext cx="5116293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Kinesis Firehose</a:t>
            </a:r>
            <a:r>
              <a:rPr lang="ja-JP" altLang="en-US" sz="2000"/>
              <a:t>リソース</a:t>
            </a:r>
            <a:endParaRPr lang="en-US" altLang="ja-JP" sz="2000" dirty="0"/>
          </a:p>
          <a:p>
            <a:r>
              <a:rPr kumimoji="1" lang="ja-JP" altLang="en-US" sz="2000"/>
              <a:t>開発用と本番用で異なる設定</a:t>
            </a:r>
            <a:endParaRPr kumimoji="1" lang="en-US" altLang="ja-JP" sz="2000" dirty="0"/>
          </a:p>
          <a:p>
            <a:r>
              <a:rPr kumimoji="1" lang="ja-JP" altLang="en-US" sz="2000"/>
              <a:t>開発：通常のデータストリーム</a:t>
            </a:r>
            <a:r>
              <a:rPr lang="ja-JP" altLang="en-US" sz="2000"/>
              <a:t>で低コスト</a:t>
            </a:r>
            <a:endParaRPr lang="en-US" altLang="ja-JP" sz="2000" dirty="0"/>
          </a:p>
          <a:p>
            <a:r>
              <a:rPr kumimoji="1" lang="ja-JP" altLang="en-US" sz="2000"/>
              <a:t>本番：</a:t>
            </a:r>
            <a:r>
              <a:rPr lang="en-US" altLang="ja-JP" sz="2000" dirty="0"/>
              <a:t>Dynamic Partition</a:t>
            </a:r>
            <a:r>
              <a:rPr lang="ja-JP" altLang="en-US" sz="2000"/>
              <a:t>使用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/>
              <a:t>本番用設定では</a:t>
            </a:r>
            <a:r>
              <a:rPr lang="en-US" altLang="ja-JP" sz="2000" dirty="0"/>
              <a:t>Buffer Size</a:t>
            </a:r>
            <a:r>
              <a:rPr lang="ja-JP" altLang="en-US" sz="2000"/>
              <a:t>は</a:t>
            </a:r>
            <a:r>
              <a:rPr lang="en-US" altLang="ja-JP" sz="2000" dirty="0"/>
              <a:t>64</a:t>
            </a:r>
            <a:r>
              <a:rPr lang="ja-JP" altLang="en-US" sz="2000"/>
              <a:t>以上の指定</a:t>
            </a:r>
            <a:endParaRPr kumimoji="1" lang="en-US" altLang="ja-JP" sz="2000" dirty="0"/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6F38D855-B6CF-2C3C-4D6B-860AE29004D9}"/>
              </a:ext>
            </a:extLst>
          </p:cNvPr>
          <p:cNvSpPr/>
          <p:nvPr/>
        </p:nvSpPr>
        <p:spPr>
          <a:xfrm>
            <a:off x="108856" y="2117579"/>
            <a:ext cx="5124285" cy="2215322"/>
          </a:xfrm>
          <a:prstGeom prst="wedgeRoundRectCallout">
            <a:avLst>
              <a:gd name="adj1" fmla="val 56582"/>
              <a:gd name="adj2" fmla="val 802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41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53819-79A4-CB87-D1E0-30C7ED4E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F7984-9278-DC9A-3ADC-A2979CABA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/>
          <a:lstStyle/>
          <a:p>
            <a:r>
              <a:rPr lang="ja-JP" altLang="en-US"/>
              <a:t>実践して分かったこと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どこまでチェックするのかという線引きが難しい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対応策として考えたこと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ポリシーを分類して管理する　→　ポリシーのポリシー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772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7CD8B-3880-62B0-2677-C7E13B0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考察：</a:t>
            </a:r>
            <a:r>
              <a:rPr lang="ja-JP" altLang="en-US"/>
              <a:t>ポリシーを分類</a:t>
            </a:r>
            <a:r>
              <a:rPr lang="en-US" altLang="ja-JP" dirty="0"/>
              <a:t> 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ja-JP" altLang="en-US"/>
              <a:t>管理に活かす　</a:t>
            </a:r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93246C0-7211-A98B-F6BA-069315480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814988"/>
              </p:ext>
            </p:extLst>
          </p:nvPr>
        </p:nvGraphicFramePr>
        <p:xfrm>
          <a:off x="201883" y="1873123"/>
          <a:ext cx="11756572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18">
                  <a:extLst>
                    <a:ext uri="{9D8B030D-6E8A-4147-A177-3AD203B41FA5}">
                      <a16:colId xmlns:a16="http://schemas.microsoft.com/office/drawing/2014/main" val="247398791"/>
                    </a:ext>
                  </a:extLst>
                </a:gridCol>
                <a:gridCol w="1114880">
                  <a:extLst>
                    <a:ext uri="{9D8B030D-6E8A-4147-A177-3AD203B41FA5}">
                      <a16:colId xmlns:a16="http://schemas.microsoft.com/office/drawing/2014/main" val="1866463859"/>
                    </a:ext>
                  </a:extLst>
                </a:gridCol>
                <a:gridCol w="1385629">
                  <a:extLst>
                    <a:ext uri="{9D8B030D-6E8A-4147-A177-3AD203B41FA5}">
                      <a16:colId xmlns:a16="http://schemas.microsoft.com/office/drawing/2014/main" val="586748202"/>
                    </a:ext>
                  </a:extLst>
                </a:gridCol>
                <a:gridCol w="1353249">
                  <a:extLst>
                    <a:ext uri="{9D8B030D-6E8A-4147-A177-3AD203B41FA5}">
                      <a16:colId xmlns:a16="http://schemas.microsoft.com/office/drawing/2014/main" val="2115281026"/>
                    </a:ext>
                  </a:extLst>
                </a:gridCol>
                <a:gridCol w="1235575">
                  <a:extLst>
                    <a:ext uri="{9D8B030D-6E8A-4147-A177-3AD203B41FA5}">
                      <a16:colId xmlns:a16="http://schemas.microsoft.com/office/drawing/2014/main" val="3365937260"/>
                    </a:ext>
                  </a:extLst>
                </a:gridCol>
                <a:gridCol w="1247342">
                  <a:extLst>
                    <a:ext uri="{9D8B030D-6E8A-4147-A177-3AD203B41FA5}">
                      <a16:colId xmlns:a16="http://schemas.microsoft.com/office/drawing/2014/main" val="3566718453"/>
                    </a:ext>
                  </a:extLst>
                </a:gridCol>
                <a:gridCol w="2415884">
                  <a:extLst>
                    <a:ext uri="{9D8B030D-6E8A-4147-A177-3AD203B41FA5}">
                      <a16:colId xmlns:a16="http://schemas.microsoft.com/office/drawing/2014/main" val="329833044"/>
                    </a:ext>
                  </a:extLst>
                </a:gridCol>
                <a:gridCol w="2243995">
                  <a:extLst>
                    <a:ext uri="{9D8B030D-6E8A-4147-A177-3AD203B41FA5}">
                      <a16:colId xmlns:a16="http://schemas.microsoft.com/office/drawing/2014/main" val="354505376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ポリシー項目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開発・本番共通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開発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本番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全プロジェクト共通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6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必須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推奨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変動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必須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3846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IAM</a:t>
                      </a:r>
                      <a:endParaRPr kumimoji="1" lang="ja-JP" altLang="en-US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ロール許可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749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永続セッション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1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認証の有効期限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9708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Kinesis Firehose</a:t>
                      </a:r>
                      <a:endParaRPr kumimoji="1" lang="ja-JP" altLang="en-US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バッファサイズ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41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動的パーティション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5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S3</a:t>
                      </a:r>
                      <a:endParaRPr kumimoji="1" lang="ja-JP" altLang="en-US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ストレージクラス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○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78829883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A568DFF0-D405-A1D1-EA23-F02F24A4C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36634"/>
              </p:ext>
            </p:extLst>
          </p:nvPr>
        </p:nvGraphicFramePr>
        <p:xfrm>
          <a:off x="2101938" y="1491558"/>
          <a:ext cx="76120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2077">
                  <a:extLst>
                    <a:ext uri="{9D8B030D-6E8A-4147-A177-3AD203B41FA5}">
                      <a16:colId xmlns:a16="http://schemas.microsoft.com/office/drawing/2014/main" val="1486752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プロジェクト内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745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3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1E02F-506B-09FC-1E62-701BDD3B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考察：ポリシーのポリシーの是非</a:t>
            </a:r>
          </a:p>
        </p:txBody>
      </p:sp>
      <p:pic>
        <p:nvPicPr>
          <p:cNvPr id="4" name="グラフィックス 3" descr="チェックリスト 枠線">
            <a:extLst>
              <a:ext uri="{FF2B5EF4-FFF2-40B4-BE49-F238E27FC236}">
                <a16:creationId xmlns:a16="http://schemas.microsoft.com/office/drawing/2014/main" id="{99372661-C5BC-0438-7AA8-26D36DECE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8815" y="5437965"/>
            <a:ext cx="914400" cy="914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03A5A0-7599-3C68-007E-D8D31A6E9975}"/>
              </a:ext>
            </a:extLst>
          </p:cNvPr>
          <p:cNvSpPr/>
          <p:nvPr/>
        </p:nvSpPr>
        <p:spPr>
          <a:xfrm>
            <a:off x="2263514" y="3986304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78BB1A-E0A4-8780-CBA4-3B64E3422235}"/>
              </a:ext>
            </a:extLst>
          </p:cNvPr>
          <p:cNvSpPr/>
          <p:nvPr/>
        </p:nvSpPr>
        <p:spPr>
          <a:xfrm>
            <a:off x="1710283" y="4901612"/>
            <a:ext cx="2625777" cy="1873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59423A-4B71-0C84-8DF4-1E207BBCE7C7}"/>
              </a:ext>
            </a:extLst>
          </p:cNvPr>
          <p:cNvSpPr txBox="1"/>
          <p:nvPr/>
        </p:nvSpPr>
        <p:spPr>
          <a:xfrm>
            <a:off x="2263513" y="3986304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IaC</a:t>
            </a:r>
            <a:r>
              <a:rPr kumimoji="1" lang="ja-JP" altLang="en-US" sz="2400"/>
              <a:t>コード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46EE00-CB6A-9719-F7F4-0DF2DCD3BDFD}"/>
              </a:ext>
            </a:extLst>
          </p:cNvPr>
          <p:cNvSpPr/>
          <p:nvPr/>
        </p:nvSpPr>
        <p:spPr>
          <a:xfrm>
            <a:off x="2236034" y="5547776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3FE7A7-837A-8E44-233F-A587A81F5A17}"/>
              </a:ext>
            </a:extLst>
          </p:cNvPr>
          <p:cNvSpPr txBox="1"/>
          <p:nvPr/>
        </p:nvSpPr>
        <p:spPr>
          <a:xfrm>
            <a:off x="2236033" y="5547776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Te</a:t>
            </a:r>
            <a:r>
              <a:rPr lang="en-US" altLang="ja-JP" sz="2400" dirty="0"/>
              <a:t>mplate</a:t>
            </a:r>
            <a:endParaRPr kumimoji="1" lang="ja-JP" altLang="en-US" sz="2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D9213F-D302-763C-0B55-9898DDF3B11E}"/>
              </a:ext>
            </a:extLst>
          </p:cNvPr>
          <p:cNvSpPr/>
          <p:nvPr/>
        </p:nvSpPr>
        <p:spPr>
          <a:xfrm>
            <a:off x="2236034" y="6162371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5BD391-B898-2AAF-469B-381BB9E9F33D}"/>
              </a:ext>
            </a:extLst>
          </p:cNvPr>
          <p:cNvSpPr txBox="1"/>
          <p:nvPr/>
        </p:nvSpPr>
        <p:spPr>
          <a:xfrm>
            <a:off x="2236033" y="6162371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Module</a:t>
            </a:r>
            <a:endParaRPr kumimoji="1" lang="ja-JP" alt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4419244-0A59-5C79-E321-ED5A2DB7DE5D}"/>
              </a:ext>
            </a:extLst>
          </p:cNvPr>
          <p:cNvSpPr txBox="1"/>
          <p:nvPr/>
        </p:nvSpPr>
        <p:spPr>
          <a:xfrm>
            <a:off x="2158588" y="4995639"/>
            <a:ext cx="177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レジストリ</a:t>
            </a:r>
            <a:endParaRPr kumimoji="1" lang="ja-JP" altLang="en-US" sz="2400"/>
          </a:p>
        </p:txBody>
      </p:sp>
      <p:pic>
        <p:nvPicPr>
          <p:cNvPr id="13" name="グラフィックス 12" descr="ユーザー 枠線">
            <a:extLst>
              <a:ext uri="{FF2B5EF4-FFF2-40B4-BE49-F238E27FC236}">
                <a16:creationId xmlns:a16="http://schemas.microsoft.com/office/drawing/2014/main" id="{A7636C9D-2936-509A-8DAE-0BC722C70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758" y="3826236"/>
            <a:ext cx="775743" cy="775743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844E6D-0127-80C2-67ED-82593EAE21AA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3048160" y="4447969"/>
            <a:ext cx="4992" cy="547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D174BB8-86AC-EA11-1165-78855F509C6C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1516501" y="4214108"/>
            <a:ext cx="747012" cy="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CCB23E-16D8-467B-1D93-F68402BF2BC2}"/>
              </a:ext>
            </a:extLst>
          </p:cNvPr>
          <p:cNvSpPr txBox="1"/>
          <p:nvPr/>
        </p:nvSpPr>
        <p:spPr>
          <a:xfrm>
            <a:off x="1474040" y="4251123"/>
            <a:ext cx="89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記入</a:t>
            </a:r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23234B-85AE-81AA-5F83-E02922791C02}"/>
              </a:ext>
            </a:extLst>
          </p:cNvPr>
          <p:cNvSpPr txBox="1"/>
          <p:nvPr/>
        </p:nvSpPr>
        <p:spPr>
          <a:xfrm>
            <a:off x="2985546" y="4507488"/>
            <a:ext cx="177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組み合わせ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6DB1FB-A44E-42E1-AD18-11C1AB0518F9}"/>
              </a:ext>
            </a:extLst>
          </p:cNvPr>
          <p:cNvSpPr/>
          <p:nvPr/>
        </p:nvSpPr>
        <p:spPr>
          <a:xfrm>
            <a:off x="4950655" y="3944743"/>
            <a:ext cx="2544425" cy="12414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DB90EE-58AD-295D-3C4A-6F28C32D3DFA}"/>
              </a:ext>
            </a:extLst>
          </p:cNvPr>
          <p:cNvSpPr txBox="1"/>
          <p:nvPr/>
        </p:nvSpPr>
        <p:spPr>
          <a:xfrm>
            <a:off x="5306407" y="3993799"/>
            <a:ext cx="178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PaC</a:t>
            </a:r>
            <a:r>
              <a:rPr kumimoji="1" lang="ja-JP" altLang="en-US" sz="2400"/>
              <a:t>ツール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89756C7-24D2-1662-34FC-B90D80A90ECC}"/>
              </a:ext>
            </a:extLst>
          </p:cNvPr>
          <p:cNvCxnSpPr>
            <a:cxnSpLocks/>
          </p:cNvCxnSpPr>
          <p:nvPr/>
        </p:nvCxnSpPr>
        <p:spPr>
          <a:xfrm>
            <a:off x="3842791" y="4216010"/>
            <a:ext cx="1107864" cy="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97D640F-9D4E-7A41-388E-D83EDEB46DF0}"/>
              </a:ext>
            </a:extLst>
          </p:cNvPr>
          <p:cNvSpPr/>
          <p:nvPr/>
        </p:nvSpPr>
        <p:spPr>
          <a:xfrm>
            <a:off x="8596890" y="3947015"/>
            <a:ext cx="2544425" cy="548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C7C4B77-FC9F-645F-1349-CBD3529D75BC}"/>
              </a:ext>
            </a:extLst>
          </p:cNvPr>
          <p:cNvSpPr txBox="1"/>
          <p:nvPr/>
        </p:nvSpPr>
        <p:spPr>
          <a:xfrm>
            <a:off x="8706978" y="3996072"/>
            <a:ext cx="243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デプロイツール</a:t>
            </a:r>
            <a:endParaRPr kumimoji="1" lang="ja-JP" altLang="en-US" sz="240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4542A21-591B-6202-D270-DA94F77351B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489026" y="4218283"/>
            <a:ext cx="1107864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E600EDF-6D49-19D6-81F5-40A07ACA1523}"/>
              </a:ext>
            </a:extLst>
          </p:cNvPr>
          <p:cNvSpPr/>
          <p:nvPr/>
        </p:nvSpPr>
        <p:spPr>
          <a:xfrm>
            <a:off x="5361562" y="4532212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1C0416-4960-9225-B022-947093805356}"/>
              </a:ext>
            </a:extLst>
          </p:cNvPr>
          <p:cNvSpPr txBox="1"/>
          <p:nvPr/>
        </p:nvSpPr>
        <p:spPr>
          <a:xfrm>
            <a:off x="5361560" y="4532212"/>
            <a:ext cx="171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PaC</a:t>
            </a:r>
            <a:r>
              <a:rPr kumimoji="1" lang="ja-JP" altLang="en-US" sz="2400"/>
              <a:t>コード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7A159FB-BC04-D27F-2C64-85A0CCDDFDDB}"/>
              </a:ext>
            </a:extLst>
          </p:cNvPr>
          <p:cNvSpPr txBox="1"/>
          <p:nvPr/>
        </p:nvSpPr>
        <p:spPr>
          <a:xfrm>
            <a:off x="5137518" y="5216875"/>
            <a:ext cx="212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自動チェック</a:t>
            </a:r>
            <a:endParaRPr kumimoji="1" lang="ja-JP" altLang="en-US" sz="2400"/>
          </a:p>
        </p:txBody>
      </p:sp>
      <p:pic>
        <p:nvPicPr>
          <p:cNvPr id="27" name="グラフィックス 26" descr="チェック マーク 単色塗りつぶし">
            <a:extLst>
              <a:ext uri="{FF2B5EF4-FFF2-40B4-BE49-F238E27FC236}">
                <a16:creationId xmlns:a16="http://schemas.microsoft.com/office/drawing/2014/main" id="{C2AB4464-1B8E-290C-E8F1-7B11D39CD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1127" y="3697458"/>
            <a:ext cx="576815" cy="576815"/>
          </a:xfrm>
          <a:prstGeom prst="rect">
            <a:avLst/>
          </a:prstGeom>
        </p:spPr>
      </p:pic>
      <p:pic>
        <p:nvPicPr>
          <p:cNvPr id="28" name="グラフィックス 27" descr="チェックリスト 枠線">
            <a:extLst>
              <a:ext uri="{FF2B5EF4-FFF2-40B4-BE49-F238E27FC236}">
                <a16:creationId xmlns:a16="http://schemas.microsoft.com/office/drawing/2014/main" id="{2A68FEF0-F7CF-4B2C-78E9-5D67A9BB9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5758" y="2868939"/>
            <a:ext cx="914400" cy="914400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1EFD1A0-9270-DC1F-9FEA-4006F22F54E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367060" y="5186149"/>
            <a:ext cx="1183372" cy="91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ユーザー 枠線">
            <a:extLst>
              <a:ext uri="{FF2B5EF4-FFF2-40B4-BE49-F238E27FC236}">
                <a16:creationId xmlns:a16="http://schemas.microsoft.com/office/drawing/2014/main" id="{D4128FE4-FB13-A25F-B2F7-6B6B73DEF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432" y="5711904"/>
            <a:ext cx="775743" cy="77574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F0C4C7-56BF-7652-3521-EA8D7A7EB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517" y="5887869"/>
            <a:ext cx="221900" cy="17146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091C8C99-73EE-ACE0-7F6E-E486557C3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517" y="5583068"/>
            <a:ext cx="221900" cy="171468"/>
          </a:xfrm>
          <a:prstGeom prst="rect">
            <a:avLst/>
          </a:prstGeom>
        </p:spPr>
      </p:pic>
      <p:sp>
        <p:nvSpPr>
          <p:cNvPr id="33" name="十字形 32">
            <a:extLst>
              <a:ext uri="{FF2B5EF4-FFF2-40B4-BE49-F238E27FC236}">
                <a16:creationId xmlns:a16="http://schemas.microsoft.com/office/drawing/2014/main" id="{77331715-57DF-533F-A175-5109A5A3894C}"/>
              </a:ext>
            </a:extLst>
          </p:cNvPr>
          <p:cNvSpPr/>
          <p:nvPr/>
        </p:nvSpPr>
        <p:spPr>
          <a:xfrm rot="18859212">
            <a:off x="7264658" y="6309356"/>
            <a:ext cx="417261" cy="398756"/>
          </a:xfrm>
          <a:prstGeom prst="plus">
            <a:avLst>
              <a:gd name="adj" fmla="val 456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39505DD-0BBC-75C4-AF4C-31427AA00ADF}"/>
              </a:ext>
            </a:extLst>
          </p:cNvPr>
          <p:cNvSpPr txBox="1"/>
          <p:nvPr/>
        </p:nvSpPr>
        <p:spPr>
          <a:xfrm>
            <a:off x="8023904" y="5250239"/>
            <a:ext cx="311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ポリシー違反の通知</a:t>
            </a:r>
          </a:p>
        </p:txBody>
      </p:sp>
      <p:pic>
        <p:nvPicPr>
          <p:cNvPr id="35" name="グラフィックス 34" descr="ユーザー 枠線">
            <a:extLst>
              <a:ext uri="{FF2B5EF4-FFF2-40B4-BE49-F238E27FC236}">
                <a16:creationId xmlns:a16="http://schemas.microsoft.com/office/drawing/2014/main" id="{660175E1-5A80-EDD5-49E4-15E4055042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9744" y="2507543"/>
            <a:ext cx="775743" cy="775743"/>
          </a:xfrm>
          <a:prstGeom prst="rect">
            <a:avLst/>
          </a:prstGeom>
        </p:spPr>
      </p:pic>
      <p:pic>
        <p:nvPicPr>
          <p:cNvPr id="36" name="グラフィックス 35" descr="開いた本 枠線">
            <a:extLst>
              <a:ext uri="{FF2B5EF4-FFF2-40B4-BE49-F238E27FC236}">
                <a16:creationId xmlns:a16="http://schemas.microsoft.com/office/drawing/2014/main" id="{5BEAEA5D-3798-AE9C-D1D6-28CC4B5F25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91713" y="2351721"/>
            <a:ext cx="914400" cy="9144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D587835-C4D0-1A0B-FBE1-289D0AB7F245}"/>
              </a:ext>
            </a:extLst>
          </p:cNvPr>
          <p:cNvSpPr txBox="1"/>
          <p:nvPr/>
        </p:nvSpPr>
        <p:spPr>
          <a:xfrm>
            <a:off x="2915084" y="2103447"/>
            <a:ext cx="300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ポリシーのポリシー</a:t>
            </a:r>
            <a:endParaRPr kumimoji="1" lang="ja-JP" altLang="en-US" sz="2400"/>
          </a:p>
        </p:txBody>
      </p:sp>
      <p:pic>
        <p:nvPicPr>
          <p:cNvPr id="38" name="グラフィックス 37" descr="拡大鏡 単色塗りつぶし">
            <a:extLst>
              <a:ext uri="{FF2B5EF4-FFF2-40B4-BE49-F238E27FC236}">
                <a16:creationId xmlns:a16="http://schemas.microsoft.com/office/drawing/2014/main" id="{CA8B2D00-1501-A3F6-D9F2-24893D0A43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06113" y="2583750"/>
            <a:ext cx="503292" cy="50329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A376107-E4D9-F167-BD4F-6C095365898E}"/>
              </a:ext>
            </a:extLst>
          </p:cNvPr>
          <p:cNvSpPr txBox="1"/>
          <p:nvPr/>
        </p:nvSpPr>
        <p:spPr>
          <a:xfrm>
            <a:off x="325124" y="3413711"/>
            <a:ext cx="171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エンジニア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E6B2807-C09F-7B1C-ABCD-DECAF8CB4D30}"/>
              </a:ext>
            </a:extLst>
          </p:cNvPr>
          <p:cNvSpPr txBox="1"/>
          <p:nvPr/>
        </p:nvSpPr>
        <p:spPr>
          <a:xfrm>
            <a:off x="6175485" y="2142826"/>
            <a:ext cx="254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ポリシー管理者</a:t>
            </a:r>
            <a:endParaRPr kumimoji="1" lang="ja-JP" altLang="en-US" sz="240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3E47DC3-3AFE-9B10-3CFD-F44D4BF44A2E}"/>
              </a:ext>
            </a:extLst>
          </p:cNvPr>
          <p:cNvCxnSpPr>
            <a:cxnSpLocks/>
          </p:cNvCxnSpPr>
          <p:nvPr/>
        </p:nvCxnSpPr>
        <p:spPr>
          <a:xfrm>
            <a:off x="5968459" y="3372593"/>
            <a:ext cx="0" cy="4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4795B63-5098-667F-47C9-D6AFF7163726}"/>
              </a:ext>
            </a:extLst>
          </p:cNvPr>
          <p:cNvCxnSpPr>
            <a:cxnSpLocks/>
          </p:cNvCxnSpPr>
          <p:nvPr/>
        </p:nvCxnSpPr>
        <p:spPr>
          <a:xfrm flipV="1">
            <a:off x="6288001" y="3359021"/>
            <a:ext cx="0" cy="45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234F3CC-AED4-252B-9D86-F63D7D749320}"/>
              </a:ext>
            </a:extLst>
          </p:cNvPr>
          <p:cNvSpPr txBox="1"/>
          <p:nvPr/>
        </p:nvSpPr>
        <p:spPr>
          <a:xfrm>
            <a:off x="5045508" y="3348603"/>
            <a:ext cx="89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記入</a:t>
            </a:r>
            <a:endParaRPr kumimoji="1" lang="ja-JP" altLang="en-US" sz="2400"/>
          </a:p>
        </p:txBody>
      </p:sp>
      <p:sp>
        <p:nvSpPr>
          <p:cNvPr id="44" name="角丸四角形吹き出し 43">
            <a:extLst>
              <a:ext uri="{FF2B5EF4-FFF2-40B4-BE49-F238E27FC236}">
                <a16:creationId xmlns:a16="http://schemas.microsoft.com/office/drawing/2014/main" id="{AE388283-BBED-6CBA-A165-BE64B2B16A43}"/>
              </a:ext>
            </a:extLst>
          </p:cNvPr>
          <p:cNvSpPr/>
          <p:nvPr/>
        </p:nvSpPr>
        <p:spPr>
          <a:xfrm>
            <a:off x="8823206" y="2507543"/>
            <a:ext cx="3004617" cy="862722"/>
          </a:xfrm>
          <a:prstGeom prst="wedgeRoundRectCallout">
            <a:avLst>
              <a:gd name="adj1" fmla="val -54263"/>
              <a:gd name="adj2" fmla="val 9231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依然として</a:t>
            </a:r>
            <a:endParaRPr lang="en-US" altLang="ja-JP" sz="2400" dirty="0"/>
          </a:p>
          <a:p>
            <a:pPr algn="ctr"/>
            <a:r>
              <a:rPr kumimoji="1" lang="ja-JP" altLang="en-US" sz="2400"/>
              <a:t>迅速に開発できる</a:t>
            </a:r>
          </a:p>
        </p:txBody>
      </p:sp>
    </p:spTree>
    <p:extLst>
      <p:ext uri="{BB962C8B-B14F-4D97-AF65-F5344CB8AC3E}">
        <p14:creationId xmlns:p14="http://schemas.microsoft.com/office/powerpoint/2010/main" val="93030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42CCB-DE4F-F4F3-D534-89965558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1E9F0-07BB-6674-2CF8-428852CB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7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CD20-EF52-6100-47E4-3261943E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構想：自動車と一般</a:t>
            </a:r>
            <a:r>
              <a:rPr kumimoji="1" lang="en-US" altLang="ja-JP" dirty="0"/>
              <a:t>IoT</a:t>
            </a:r>
            <a:r>
              <a:rPr kumimoji="1" lang="ja-JP" altLang="en-US"/>
              <a:t>機器の差異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5E9B49-355F-06FE-1318-2F8C58F0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kumimoji="1" lang="en-US" altLang="ja-JP" dirty="0"/>
          </a:p>
          <a:p>
            <a:pPr>
              <a:buFont typeface="Wingdings" pitchFamily="2" charset="2"/>
              <a:buChar char="Ø"/>
            </a:pPr>
            <a:endParaRPr lang="en-US" altLang="ja-JP" dirty="0"/>
          </a:p>
          <a:p>
            <a:pPr>
              <a:buFont typeface="Wingdings" pitchFamily="2" charset="2"/>
              <a:buChar char="Ø"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コネクテッドカー</a:t>
            </a:r>
            <a:endParaRPr kumimoji="1" lang="en-US" altLang="ja-JP" dirty="0"/>
          </a:p>
          <a:p>
            <a:pPr>
              <a:buFont typeface="Wingdings" pitchFamily="2" charset="2"/>
              <a:buChar char="Ø"/>
            </a:pPr>
            <a:r>
              <a:rPr lang="ja-JP" altLang="en-US"/>
              <a:t>デバイス</a:t>
            </a:r>
            <a:r>
              <a:rPr kumimoji="1" lang="ja-JP" altLang="en-US"/>
              <a:t>ごとに所有者は異なる</a:t>
            </a:r>
            <a:endParaRPr kumimoji="1" lang="en-US" altLang="ja-JP" dirty="0"/>
          </a:p>
          <a:p>
            <a:pPr>
              <a:buFont typeface="Wingdings" pitchFamily="2" charset="2"/>
              <a:buChar char="Ø"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>
                <a:highlight>
                  <a:srgbClr val="FFFF00"/>
                </a:highlight>
              </a:rPr>
              <a:t>デバイスの識別が重要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1C807CD-A832-F331-8B78-9CC60B70A3E4}"/>
              </a:ext>
            </a:extLst>
          </p:cNvPr>
          <p:cNvGrpSpPr/>
          <p:nvPr/>
        </p:nvGrpSpPr>
        <p:grpSpPr>
          <a:xfrm>
            <a:off x="7630887" y="1741717"/>
            <a:ext cx="2960915" cy="2046515"/>
            <a:chOff x="6968007" y="1526380"/>
            <a:chExt cx="3504049" cy="2373423"/>
          </a:xfrm>
        </p:grpSpPr>
        <p:pic>
          <p:nvPicPr>
            <p:cNvPr id="7" name="グラフィックス 6" descr="音声 枠線">
              <a:extLst>
                <a:ext uri="{FF2B5EF4-FFF2-40B4-BE49-F238E27FC236}">
                  <a16:creationId xmlns:a16="http://schemas.microsoft.com/office/drawing/2014/main" id="{9ABA3FB1-5DA2-C46A-A065-A5D0A66FD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0885" y="2995952"/>
              <a:ext cx="696686" cy="696686"/>
            </a:xfrm>
            <a:prstGeom prst="rect">
              <a:avLst/>
            </a:prstGeom>
          </p:spPr>
        </p:pic>
        <p:pic>
          <p:nvPicPr>
            <p:cNvPr id="9" name="グラフィックス 8" descr="無線マイク 単色塗りつぶし">
              <a:extLst>
                <a:ext uri="{FF2B5EF4-FFF2-40B4-BE49-F238E27FC236}">
                  <a16:creationId xmlns:a16="http://schemas.microsoft.com/office/drawing/2014/main" id="{BE6BB507-678A-906F-485E-740CFE50A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0885" y="2307771"/>
              <a:ext cx="696686" cy="696686"/>
            </a:xfrm>
            <a:prstGeom prst="rect">
              <a:avLst/>
            </a:prstGeom>
          </p:spPr>
        </p:pic>
        <p:pic>
          <p:nvPicPr>
            <p:cNvPr id="13" name="グラフィックス 12" descr="洗濯機 枠線">
              <a:extLst>
                <a:ext uri="{FF2B5EF4-FFF2-40B4-BE49-F238E27FC236}">
                  <a16:creationId xmlns:a16="http://schemas.microsoft.com/office/drawing/2014/main" id="{F2E5A6B3-9C8F-B2CC-81BA-CF5984CF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57656" y="1741714"/>
              <a:ext cx="914400" cy="914400"/>
            </a:xfrm>
            <a:prstGeom prst="rect">
              <a:avLst/>
            </a:prstGeom>
          </p:spPr>
        </p:pic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BDF05ECE-F872-0C50-CB1E-B5C83D45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83600" y="1526380"/>
              <a:ext cx="696686" cy="696686"/>
            </a:xfrm>
            <a:prstGeom prst="rect">
              <a:avLst/>
            </a:prstGeom>
          </p:spPr>
        </p:pic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417BBA5-FA79-2B46-5558-0EFE9B8B85F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8327571" y="2307771"/>
              <a:ext cx="293915" cy="34834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17B7292-5593-1F7D-B289-0EE6C7460D7D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8327571" y="2198914"/>
              <a:ext cx="1230085" cy="45720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図 29" descr="記号, 備え, モニター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A1D3F6AF-1B73-E2C7-4E20-C0015B89A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77399" y="2910113"/>
              <a:ext cx="696685" cy="696685"/>
            </a:xfrm>
            <a:prstGeom prst="rect">
              <a:avLst/>
            </a:prstGeom>
          </p:spPr>
        </p:pic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BB8158A-C5FE-1758-004C-05B5C155870B}"/>
                </a:ext>
              </a:extLst>
            </p:cNvPr>
            <p:cNvCxnSpPr>
              <a:cxnSpLocks/>
              <a:stCxn id="9" idx="3"/>
              <a:endCxn id="30" idx="1"/>
            </p:cNvCxnSpPr>
            <p:nvPr/>
          </p:nvCxnSpPr>
          <p:spPr>
            <a:xfrm>
              <a:off x="8327571" y="2656114"/>
              <a:ext cx="1349828" cy="60234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4C162A6-AF60-4156-241E-D957AFF96884}"/>
                </a:ext>
              </a:extLst>
            </p:cNvPr>
            <p:cNvSpPr txBox="1"/>
            <p:nvPr/>
          </p:nvSpPr>
          <p:spPr>
            <a:xfrm>
              <a:off x="6968007" y="3499693"/>
              <a:ext cx="2622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/>
                <a:t>音声エージェント</a:t>
              </a:r>
            </a:p>
          </p:txBody>
        </p:sp>
      </p:grpSp>
      <p:pic>
        <p:nvPicPr>
          <p:cNvPr id="36" name="グラフィックス 35" descr="ユーザー 枠線">
            <a:extLst>
              <a:ext uri="{FF2B5EF4-FFF2-40B4-BE49-F238E27FC236}">
                <a16:creationId xmlns:a16="http://schemas.microsoft.com/office/drawing/2014/main" id="{0D94B7B4-D7CE-747D-0982-344F1CF167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7573" y="2278074"/>
            <a:ext cx="775743" cy="775743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E8359E0-E241-DA0C-64F0-43A4EFAB85C3}"/>
              </a:ext>
            </a:extLst>
          </p:cNvPr>
          <p:cNvSpPr txBox="1"/>
          <p:nvPr/>
        </p:nvSpPr>
        <p:spPr>
          <a:xfrm>
            <a:off x="6970492" y="1983718"/>
            <a:ext cx="122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所有者</a:t>
            </a:r>
          </a:p>
        </p:txBody>
      </p:sp>
      <p:pic>
        <p:nvPicPr>
          <p:cNvPr id="39" name="グラフィックス 38" descr="同期中のクラウド 枠線">
            <a:extLst>
              <a:ext uri="{FF2B5EF4-FFF2-40B4-BE49-F238E27FC236}">
                <a16:creationId xmlns:a16="http://schemas.microsoft.com/office/drawing/2014/main" id="{11CEF9D5-0114-F698-050E-2D4C063886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9797" y="4170763"/>
            <a:ext cx="718661" cy="744095"/>
          </a:xfrm>
          <a:prstGeom prst="rect">
            <a:avLst/>
          </a:prstGeom>
        </p:spPr>
      </p:pic>
      <p:pic>
        <p:nvPicPr>
          <p:cNvPr id="40" name="グラフィックス 39" descr="車 枠線">
            <a:extLst>
              <a:ext uri="{FF2B5EF4-FFF2-40B4-BE49-F238E27FC236}">
                <a16:creationId xmlns:a16="http://schemas.microsoft.com/office/drawing/2014/main" id="{4F8E39DE-CC1D-9596-4BD4-9572F35AC7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00650" y="5497299"/>
            <a:ext cx="718661" cy="744095"/>
          </a:xfrm>
          <a:prstGeom prst="rect">
            <a:avLst/>
          </a:prstGeom>
        </p:spPr>
      </p:pic>
      <p:pic>
        <p:nvPicPr>
          <p:cNvPr id="41" name="グラフィックス 40" descr="車 枠線">
            <a:extLst>
              <a:ext uri="{FF2B5EF4-FFF2-40B4-BE49-F238E27FC236}">
                <a16:creationId xmlns:a16="http://schemas.microsoft.com/office/drawing/2014/main" id="{AB9FA8BF-979A-C3CD-6FA2-9980F5BA12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92899" y="5497300"/>
            <a:ext cx="718661" cy="744095"/>
          </a:xfrm>
          <a:prstGeom prst="rect">
            <a:avLst/>
          </a:prstGeom>
        </p:spPr>
      </p:pic>
      <p:pic>
        <p:nvPicPr>
          <p:cNvPr id="42" name="グラフィックス 41" descr="車 枠線">
            <a:extLst>
              <a:ext uri="{FF2B5EF4-FFF2-40B4-BE49-F238E27FC236}">
                <a16:creationId xmlns:a16="http://schemas.microsoft.com/office/drawing/2014/main" id="{ADF8D0B4-4962-FF96-063D-A4423D25DB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44591" y="5306549"/>
            <a:ext cx="718661" cy="744095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07CC36E-FA14-F661-052C-E143AC3340F2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7803922" y="4914858"/>
            <a:ext cx="1095206" cy="39169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0759E0A-8FB3-5866-9BF3-6DFA98A4F6EE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8552230" y="4914858"/>
            <a:ext cx="346898" cy="5824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181091F-3418-0751-CE75-19A8ED040D2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899128" y="4914858"/>
            <a:ext cx="1260853" cy="582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グラフィックス 51" descr="車 枠線">
            <a:extLst>
              <a:ext uri="{FF2B5EF4-FFF2-40B4-BE49-F238E27FC236}">
                <a16:creationId xmlns:a16="http://schemas.microsoft.com/office/drawing/2014/main" id="{209D6F1E-53E0-69B7-B302-CFC450F727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94797" y="5339206"/>
            <a:ext cx="718661" cy="744095"/>
          </a:xfrm>
          <a:prstGeom prst="rect">
            <a:avLst/>
          </a:prstGeom>
        </p:spPr>
      </p:pic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A9A8FF2-AB08-F855-6546-7C6CA3D5C73F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8899128" y="4914858"/>
            <a:ext cx="455000" cy="4243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グラフィックス 59" descr="ユーザー 枠線">
            <a:extLst>
              <a:ext uri="{FF2B5EF4-FFF2-40B4-BE49-F238E27FC236}">
                <a16:creationId xmlns:a16="http://schemas.microsoft.com/office/drawing/2014/main" id="{5C673A87-8CA6-1CE7-8BD0-08D34A20B8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5564" y="5404915"/>
            <a:ext cx="266723" cy="266723"/>
          </a:xfrm>
          <a:prstGeom prst="rect">
            <a:avLst/>
          </a:prstGeom>
        </p:spPr>
      </p:pic>
      <p:pic>
        <p:nvPicPr>
          <p:cNvPr id="61" name="グラフィックス 60" descr="ユーザー 枠線">
            <a:extLst>
              <a:ext uri="{FF2B5EF4-FFF2-40B4-BE49-F238E27FC236}">
                <a16:creationId xmlns:a16="http://schemas.microsoft.com/office/drawing/2014/main" id="{DB386435-6D83-126A-7F18-06285A9745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2909" y="5565585"/>
            <a:ext cx="266723" cy="266723"/>
          </a:xfrm>
          <a:prstGeom prst="rect">
            <a:avLst/>
          </a:prstGeom>
        </p:spPr>
      </p:pic>
      <p:pic>
        <p:nvPicPr>
          <p:cNvPr id="62" name="グラフィックス 61" descr="ユーザー 枠線">
            <a:extLst>
              <a:ext uri="{FF2B5EF4-FFF2-40B4-BE49-F238E27FC236}">
                <a16:creationId xmlns:a16="http://schemas.microsoft.com/office/drawing/2014/main" id="{2B9BD7C3-32B6-5383-94F6-40042E04E2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22207" y="5423535"/>
            <a:ext cx="266723" cy="266723"/>
          </a:xfrm>
          <a:prstGeom prst="rect">
            <a:avLst/>
          </a:prstGeom>
        </p:spPr>
      </p:pic>
      <p:pic>
        <p:nvPicPr>
          <p:cNvPr id="63" name="グラフィックス 62" descr="ユーザー 枠線">
            <a:extLst>
              <a:ext uri="{FF2B5EF4-FFF2-40B4-BE49-F238E27FC236}">
                <a16:creationId xmlns:a16="http://schemas.microsoft.com/office/drawing/2014/main" id="{0BA89F16-F044-C5C2-6D08-F55C143615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81175" y="5555321"/>
            <a:ext cx="266723" cy="266723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393876-03C4-BE1A-6E9E-58A5160F7B45}"/>
              </a:ext>
            </a:extLst>
          </p:cNvPr>
          <p:cNvSpPr txBox="1"/>
          <p:nvPr/>
        </p:nvSpPr>
        <p:spPr>
          <a:xfrm>
            <a:off x="7630887" y="6221378"/>
            <a:ext cx="221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コネクテッドカー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EA9014D-7782-32AD-FB98-7C95E927B171}"/>
              </a:ext>
            </a:extLst>
          </p:cNvPr>
          <p:cNvSpPr txBox="1"/>
          <p:nvPr/>
        </p:nvSpPr>
        <p:spPr>
          <a:xfrm>
            <a:off x="9533571" y="4321789"/>
            <a:ext cx="1095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所有者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E6057FB-D492-E15F-AFDE-58715E559456}"/>
              </a:ext>
            </a:extLst>
          </p:cNvPr>
          <p:cNvCxnSpPr>
            <a:cxnSpLocks/>
            <a:stCxn id="65" idx="2"/>
            <a:endCxn id="60" idx="0"/>
          </p:cNvCxnSpPr>
          <p:nvPr/>
        </p:nvCxnSpPr>
        <p:spPr>
          <a:xfrm flipH="1">
            <a:off x="7898926" y="4721899"/>
            <a:ext cx="2182249" cy="68301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87D7D45-B28A-C057-87B5-D536BF9A8DAD}"/>
              </a:ext>
            </a:extLst>
          </p:cNvPr>
          <p:cNvCxnSpPr>
            <a:cxnSpLocks/>
            <a:stCxn id="65" idx="2"/>
            <a:endCxn id="61" idx="0"/>
          </p:cNvCxnSpPr>
          <p:nvPr/>
        </p:nvCxnSpPr>
        <p:spPr>
          <a:xfrm flipH="1">
            <a:off x="8596271" y="4721899"/>
            <a:ext cx="1484904" cy="84368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8D3C982C-365D-FA13-7245-998746BDE649}"/>
              </a:ext>
            </a:extLst>
          </p:cNvPr>
          <p:cNvCxnSpPr>
            <a:cxnSpLocks/>
            <a:stCxn id="65" idx="2"/>
            <a:endCxn id="62" idx="0"/>
          </p:cNvCxnSpPr>
          <p:nvPr/>
        </p:nvCxnSpPr>
        <p:spPr>
          <a:xfrm flipH="1">
            <a:off x="9455569" y="4721899"/>
            <a:ext cx="625606" cy="7016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460495C-1F7D-E2A0-1069-567397BE344D}"/>
              </a:ext>
            </a:extLst>
          </p:cNvPr>
          <p:cNvCxnSpPr>
            <a:cxnSpLocks/>
            <a:stCxn id="65" idx="2"/>
            <a:endCxn id="63" idx="0"/>
          </p:cNvCxnSpPr>
          <p:nvPr/>
        </p:nvCxnSpPr>
        <p:spPr>
          <a:xfrm>
            <a:off x="10081175" y="4721899"/>
            <a:ext cx="133362" cy="8334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CD20-EF52-6100-47E4-3261943E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構想：自動車と一般</a:t>
            </a:r>
            <a:r>
              <a:rPr kumimoji="1" lang="en-US" altLang="ja-JP" dirty="0"/>
              <a:t>IoT</a:t>
            </a:r>
            <a:r>
              <a:rPr kumimoji="1" lang="ja-JP" altLang="en-US"/>
              <a:t>機器の差異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5E9B49-355F-06FE-1318-2F8C58F0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一般</a:t>
            </a:r>
            <a:r>
              <a:rPr kumimoji="1" lang="en-US" altLang="ja-JP" dirty="0"/>
              <a:t>IoT</a:t>
            </a:r>
            <a:r>
              <a:rPr lang="ja-JP" altLang="en-US"/>
              <a:t>デバイス</a:t>
            </a:r>
            <a:endParaRPr kumimoji="1" lang="en-US" altLang="ja-JP" dirty="0"/>
          </a:p>
          <a:p>
            <a:pPr>
              <a:buFont typeface="Wingdings" pitchFamily="2" charset="2"/>
              <a:buChar char="Ø"/>
            </a:pPr>
            <a:r>
              <a:rPr lang="ja-JP" altLang="en-US"/>
              <a:t>全てのデバイスの所有者は同じ</a:t>
            </a:r>
            <a:endParaRPr lang="en-US" altLang="ja-JP" dirty="0"/>
          </a:p>
          <a:p>
            <a:pPr>
              <a:buFont typeface="Wingdings" pitchFamily="2" charset="2"/>
              <a:buChar char="Ø"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コネクテッドカー</a:t>
            </a:r>
            <a:endParaRPr kumimoji="1" lang="en-US" altLang="ja-JP" dirty="0"/>
          </a:p>
          <a:p>
            <a:pPr>
              <a:buFont typeface="Wingdings" pitchFamily="2" charset="2"/>
              <a:buChar char="Ø"/>
            </a:pPr>
            <a:r>
              <a:rPr lang="ja-JP" altLang="en-US"/>
              <a:t>デバイス</a:t>
            </a:r>
            <a:r>
              <a:rPr kumimoji="1" lang="ja-JP" altLang="en-US"/>
              <a:t>ごとに所有者は異なる</a:t>
            </a:r>
            <a:endParaRPr kumimoji="1" lang="en-US" altLang="ja-JP" dirty="0"/>
          </a:p>
          <a:p>
            <a:pPr>
              <a:buFont typeface="Wingdings" pitchFamily="2" charset="2"/>
              <a:buChar char="Ø"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>
                <a:highlight>
                  <a:srgbClr val="FFFF00"/>
                </a:highlight>
              </a:rPr>
              <a:t>デバイスの識別が重要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1C807CD-A832-F331-8B78-9CC60B70A3E4}"/>
              </a:ext>
            </a:extLst>
          </p:cNvPr>
          <p:cNvGrpSpPr/>
          <p:nvPr/>
        </p:nvGrpSpPr>
        <p:grpSpPr>
          <a:xfrm>
            <a:off x="7630887" y="1741717"/>
            <a:ext cx="2960915" cy="2046515"/>
            <a:chOff x="6968007" y="1526380"/>
            <a:chExt cx="3504049" cy="2373423"/>
          </a:xfrm>
        </p:grpSpPr>
        <p:pic>
          <p:nvPicPr>
            <p:cNvPr id="7" name="グラフィックス 6" descr="音声 枠線">
              <a:extLst>
                <a:ext uri="{FF2B5EF4-FFF2-40B4-BE49-F238E27FC236}">
                  <a16:creationId xmlns:a16="http://schemas.microsoft.com/office/drawing/2014/main" id="{9ABA3FB1-5DA2-C46A-A065-A5D0A66FD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0885" y="2995952"/>
              <a:ext cx="696686" cy="696686"/>
            </a:xfrm>
            <a:prstGeom prst="rect">
              <a:avLst/>
            </a:prstGeom>
          </p:spPr>
        </p:pic>
        <p:pic>
          <p:nvPicPr>
            <p:cNvPr id="9" name="グラフィックス 8" descr="無線マイク 単色塗りつぶし">
              <a:extLst>
                <a:ext uri="{FF2B5EF4-FFF2-40B4-BE49-F238E27FC236}">
                  <a16:creationId xmlns:a16="http://schemas.microsoft.com/office/drawing/2014/main" id="{BE6BB507-678A-906F-485E-740CFE50A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0885" y="2307771"/>
              <a:ext cx="696686" cy="696686"/>
            </a:xfrm>
            <a:prstGeom prst="rect">
              <a:avLst/>
            </a:prstGeom>
          </p:spPr>
        </p:pic>
        <p:pic>
          <p:nvPicPr>
            <p:cNvPr id="13" name="グラフィックス 12" descr="洗濯機 枠線">
              <a:extLst>
                <a:ext uri="{FF2B5EF4-FFF2-40B4-BE49-F238E27FC236}">
                  <a16:creationId xmlns:a16="http://schemas.microsoft.com/office/drawing/2014/main" id="{F2E5A6B3-9C8F-B2CC-81BA-CF5984CF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57656" y="1741714"/>
              <a:ext cx="914400" cy="914400"/>
            </a:xfrm>
            <a:prstGeom prst="rect">
              <a:avLst/>
            </a:prstGeom>
          </p:spPr>
        </p:pic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BDF05ECE-F872-0C50-CB1E-B5C83D45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83600" y="1526380"/>
              <a:ext cx="696686" cy="696686"/>
            </a:xfrm>
            <a:prstGeom prst="rect">
              <a:avLst/>
            </a:prstGeom>
          </p:spPr>
        </p:pic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417BBA5-FA79-2B46-5558-0EFE9B8B85F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8327571" y="2307771"/>
              <a:ext cx="293915" cy="34834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17B7292-5593-1F7D-B289-0EE6C7460D7D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8327571" y="2198914"/>
              <a:ext cx="1230085" cy="45720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図 29" descr="記号, 備え, モニター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A1D3F6AF-1B73-E2C7-4E20-C0015B89A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77399" y="2910113"/>
              <a:ext cx="696685" cy="696685"/>
            </a:xfrm>
            <a:prstGeom prst="rect">
              <a:avLst/>
            </a:prstGeom>
          </p:spPr>
        </p:pic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BB8158A-C5FE-1758-004C-05B5C155870B}"/>
                </a:ext>
              </a:extLst>
            </p:cNvPr>
            <p:cNvCxnSpPr>
              <a:cxnSpLocks/>
              <a:stCxn id="9" idx="3"/>
              <a:endCxn id="30" idx="1"/>
            </p:cNvCxnSpPr>
            <p:nvPr/>
          </p:nvCxnSpPr>
          <p:spPr>
            <a:xfrm>
              <a:off x="8327571" y="2656114"/>
              <a:ext cx="1349828" cy="60234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4C162A6-AF60-4156-241E-D957AFF96884}"/>
                </a:ext>
              </a:extLst>
            </p:cNvPr>
            <p:cNvSpPr txBox="1"/>
            <p:nvPr/>
          </p:nvSpPr>
          <p:spPr>
            <a:xfrm>
              <a:off x="6968007" y="3499693"/>
              <a:ext cx="2622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/>
                <a:t>音声エージェント</a:t>
              </a:r>
            </a:p>
          </p:txBody>
        </p:sp>
      </p:grpSp>
      <p:pic>
        <p:nvPicPr>
          <p:cNvPr id="36" name="グラフィックス 35" descr="ユーザー 枠線">
            <a:extLst>
              <a:ext uri="{FF2B5EF4-FFF2-40B4-BE49-F238E27FC236}">
                <a16:creationId xmlns:a16="http://schemas.microsoft.com/office/drawing/2014/main" id="{0D94B7B4-D7CE-747D-0982-344F1CF167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7573" y="2278074"/>
            <a:ext cx="775743" cy="775743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E8359E0-E241-DA0C-64F0-43A4EFAB85C3}"/>
              </a:ext>
            </a:extLst>
          </p:cNvPr>
          <p:cNvSpPr txBox="1"/>
          <p:nvPr/>
        </p:nvSpPr>
        <p:spPr>
          <a:xfrm>
            <a:off x="6970492" y="1983718"/>
            <a:ext cx="122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所有者</a:t>
            </a:r>
          </a:p>
        </p:txBody>
      </p:sp>
      <p:pic>
        <p:nvPicPr>
          <p:cNvPr id="39" name="グラフィックス 38" descr="同期中のクラウド 枠線">
            <a:extLst>
              <a:ext uri="{FF2B5EF4-FFF2-40B4-BE49-F238E27FC236}">
                <a16:creationId xmlns:a16="http://schemas.microsoft.com/office/drawing/2014/main" id="{11CEF9D5-0114-F698-050E-2D4C063886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9797" y="4170763"/>
            <a:ext cx="718661" cy="744095"/>
          </a:xfrm>
          <a:prstGeom prst="rect">
            <a:avLst/>
          </a:prstGeom>
        </p:spPr>
      </p:pic>
      <p:pic>
        <p:nvPicPr>
          <p:cNvPr id="40" name="グラフィックス 39" descr="車 枠線">
            <a:extLst>
              <a:ext uri="{FF2B5EF4-FFF2-40B4-BE49-F238E27FC236}">
                <a16:creationId xmlns:a16="http://schemas.microsoft.com/office/drawing/2014/main" id="{4F8E39DE-CC1D-9596-4BD4-9572F35AC7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00650" y="5497299"/>
            <a:ext cx="718661" cy="744095"/>
          </a:xfrm>
          <a:prstGeom prst="rect">
            <a:avLst/>
          </a:prstGeom>
        </p:spPr>
      </p:pic>
      <p:pic>
        <p:nvPicPr>
          <p:cNvPr id="41" name="グラフィックス 40" descr="車 枠線">
            <a:extLst>
              <a:ext uri="{FF2B5EF4-FFF2-40B4-BE49-F238E27FC236}">
                <a16:creationId xmlns:a16="http://schemas.microsoft.com/office/drawing/2014/main" id="{AB9FA8BF-979A-C3CD-6FA2-9980F5BA12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92899" y="5497300"/>
            <a:ext cx="718661" cy="744095"/>
          </a:xfrm>
          <a:prstGeom prst="rect">
            <a:avLst/>
          </a:prstGeom>
        </p:spPr>
      </p:pic>
      <p:pic>
        <p:nvPicPr>
          <p:cNvPr id="42" name="グラフィックス 41" descr="車 枠線">
            <a:extLst>
              <a:ext uri="{FF2B5EF4-FFF2-40B4-BE49-F238E27FC236}">
                <a16:creationId xmlns:a16="http://schemas.microsoft.com/office/drawing/2014/main" id="{ADF8D0B4-4962-FF96-063D-A4423D25DB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44591" y="5306549"/>
            <a:ext cx="718661" cy="744095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07CC36E-FA14-F661-052C-E143AC3340F2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7803922" y="4914858"/>
            <a:ext cx="1095206" cy="39169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0759E0A-8FB3-5866-9BF3-6DFA98A4F6EE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8552230" y="4914858"/>
            <a:ext cx="346898" cy="5824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181091F-3418-0751-CE75-19A8ED040D2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899128" y="4914858"/>
            <a:ext cx="1260853" cy="582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グラフィックス 51" descr="車 枠線">
            <a:extLst>
              <a:ext uri="{FF2B5EF4-FFF2-40B4-BE49-F238E27FC236}">
                <a16:creationId xmlns:a16="http://schemas.microsoft.com/office/drawing/2014/main" id="{209D6F1E-53E0-69B7-B302-CFC450F727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94797" y="5339206"/>
            <a:ext cx="718661" cy="744095"/>
          </a:xfrm>
          <a:prstGeom prst="rect">
            <a:avLst/>
          </a:prstGeom>
        </p:spPr>
      </p:pic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A9A8FF2-AB08-F855-6546-7C6CA3D5C73F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8899128" y="4914858"/>
            <a:ext cx="455000" cy="4243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グラフィックス 59" descr="ユーザー 枠線">
            <a:extLst>
              <a:ext uri="{FF2B5EF4-FFF2-40B4-BE49-F238E27FC236}">
                <a16:creationId xmlns:a16="http://schemas.microsoft.com/office/drawing/2014/main" id="{5C673A87-8CA6-1CE7-8BD0-08D34A20B8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5564" y="5404915"/>
            <a:ext cx="266723" cy="266723"/>
          </a:xfrm>
          <a:prstGeom prst="rect">
            <a:avLst/>
          </a:prstGeom>
        </p:spPr>
      </p:pic>
      <p:pic>
        <p:nvPicPr>
          <p:cNvPr id="61" name="グラフィックス 60" descr="ユーザー 枠線">
            <a:extLst>
              <a:ext uri="{FF2B5EF4-FFF2-40B4-BE49-F238E27FC236}">
                <a16:creationId xmlns:a16="http://schemas.microsoft.com/office/drawing/2014/main" id="{DB386435-6D83-126A-7F18-06285A9745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2909" y="5565585"/>
            <a:ext cx="266723" cy="266723"/>
          </a:xfrm>
          <a:prstGeom prst="rect">
            <a:avLst/>
          </a:prstGeom>
        </p:spPr>
      </p:pic>
      <p:pic>
        <p:nvPicPr>
          <p:cNvPr id="62" name="グラフィックス 61" descr="ユーザー 枠線">
            <a:extLst>
              <a:ext uri="{FF2B5EF4-FFF2-40B4-BE49-F238E27FC236}">
                <a16:creationId xmlns:a16="http://schemas.microsoft.com/office/drawing/2014/main" id="{2B9BD7C3-32B6-5383-94F6-40042E04E2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22207" y="5423535"/>
            <a:ext cx="266723" cy="266723"/>
          </a:xfrm>
          <a:prstGeom prst="rect">
            <a:avLst/>
          </a:prstGeom>
        </p:spPr>
      </p:pic>
      <p:pic>
        <p:nvPicPr>
          <p:cNvPr id="63" name="グラフィックス 62" descr="ユーザー 枠線">
            <a:extLst>
              <a:ext uri="{FF2B5EF4-FFF2-40B4-BE49-F238E27FC236}">
                <a16:creationId xmlns:a16="http://schemas.microsoft.com/office/drawing/2014/main" id="{0BA89F16-F044-C5C2-6D08-F55C143615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81175" y="5555321"/>
            <a:ext cx="266723" cy="266723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393876-03C4-BE1A-6E9E-58A5160F7B45}"/>
              </a:ext>
            </a:extLst>
          </p:cNvPr>
          <p:cNvSpPr txBox="1"/>
          <p:nvPr/>
        </p:nvSpPr>
        <p:spPr>
          <a:xfrm>
            <a:off x="7630887" y="6221378"/>
            <a:ext cx="221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コネクテッドカー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EA9014D-7782-32AD-FB98-7C95E927B171}"/>
              </a:ext>
            </a:extLst>
          </p:cNvPr>
          <p:cNvSpPr txBox="1"/>
          <p:nvPr/>
        </p:nvSpPr>
        <p:spPr>
          <a:xfrm>
            <a:off x="9533571" y="4321789"/>
            <a:ext cx="1095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所有者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E6057FB-D492-E15F-AFDE-58715E559456}"/>
              </a:ext>
            </a:extLst>
          </p:cNvPr>
          <p:cNvCxnSpPr>
            <a:cxnSpLocks/>
            <a:stCxn id="65" idx="2"/>
            <a:endCxn id="60" idx="0"/>
          </p:cNvCxnSpPr>
          <p:nvPr/>
        </p:nvCxnSpPr>
        <p:spPr>
          <a:xfrm flipH="1">
            <a:off x="7898926" y="4721899"/>
            <a:ext cx="2182249" cy="68301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87D7D45-B28A-C057-87B5-D536BF9A8DAD}"/>
              </a:ext>
            </a:extLst>
          </p:cNvPr>
          <p:cNvCxnSpPr>
            <a:cxnSpLocks/>
            <a:stCxn id="65" idx="2"/>
            <a:endCxn id="61" idx="0"/>
          </p:cNvCxnSpPr>
          <p:nvPr/>
        </p:nvCxnSpPr>
        <p:spPr>
          <a:xfrm flipH="1">
            <a:off x="8596271" y="4721899"/>
            <a:ext cx="1484904" cy="84368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8D3C982C-365D-FA13-7245-998746BDE649}"/>
              </a:ext>
            </a:extLst>
          </p:cNvPr>
          <p:cNvCxnSpPr>
            <a:cxnSpLocks/>
            <a:stCxn id="65" idx="2"/>
            <a:endCxn id="62" idx="0"/>
          </p:cNvCxnSpPr>
          <p:nvPr/>
        </p:nvCxnSpPr>
        <p:spPr>
          <a:xfrm flipH="1">
            <a:off x="9455569" y="4721899"/>
            <a:ext cx="625606" cy="7016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460495C-1F7D-E2A0-1069-567397BE344D}"/>
              </a:ext>
            </a:extLst>
          </p:cNvPr>
          <p:cNvCxnSpPr>
            <a:cxnSpLocks/>
            <a:stCxn id="65" idx="2"/>
            <a:endCxn id="63" idx="0"/>
          </p:cNvCxnSpPr>
          <p:nvPr/>
        </p:nvCxnSpPr>
        <p:spPr>
          <a:xfrm>
            <a:off x="10081175" y="4721899"/>
            <a:ext cx="133362" cy="8334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B4564-6C73-5B56-5008-D2745FDC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背景：</a:t>
            </a:r>
            <a:r>
              <a:rPr kumimoji="1" lang="en-US" altLang="ja-JP" dirty="0"/>
              <a:t>Infrastructure as Code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9753D1-3E20-58EB-5B40-3A30771F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Infrastructure as Code</a:t>
            </a:r>
          </a:p>
          <a:p>
            <a:pPr lvl="1"/>
            <a:r>
              <a:rPr lang="ja-JP" altLang="en-US"/>
              <a:t>コードで開発に必要なリソースを定義して自動でデプロイ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Terraform</a:t>
            </a:r>
            <a:endParaRPr lang="en-US" altLang="ja-JP" dirty="0"/>
          </a:p>
          <a:p>
            <a:pPr lvl="1"/>
            <a:r>
              <a:rPr kumimoji="1" lang="en-US" altLang="ja-JP" dirty="0"/>
              <a:t>Infrastructure as Code</a:t>
            </a:r>
            <a:r>
              <a:rPr lang="ja-JP" altLang="en-US"/>
              <a:t>のツール</a:t>
            </a:r>
            <a:endParaRPr kumimoji="1" lang="ja-JP" altLang="en-US"/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CF4BFF9-141C-D8C7-7CA1-664E2884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47" y="2624947"/>
            <a:ext cx="2082800" cy="5588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B88544-99A7-5BF8-41EC-7EFAF6B67765}"/>
              </a:ext>
            </a:extLst>
          </p:cNvPr>
          <p:cNvSpPr/>
          <p:nvPr/>
        </p:nvSpPr>
        <p:spPr>
          <a:xfrm>
            <a:off x="2263514" y="3986304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5ECC1A-B461-D273-9C27-FDCEFF444544}"/>
              </a:ext>
            </a:extLst>
          </p:cNvPr>
          <p:cNvSpPr/>
          <p:nvPr/>
        </p:nvSpPr>
        <p:spPr>
          <a:xfrm>
            <a:off x="1710283" y="4901612"/>
            <a:ext cx="2625777" cy="1873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830BF2-B8C4-8F82-2234-C8C53D4FDCF1}"/>
              </a:ext>
            </a:extLst>
          </p:cNvPr>
          <p:cNvSpPr txBox="1"/>
          <p:nvPr/>
        </p:nvSpPr>
        <p:spPr>
          <a:xfrm>
            <a:off x="2263513" y="3986304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IaC</a:t>
            </a:r>
            <a:r>
              <a:rPr kumimoji="1" lang="ja-JP" altLang="en-US" sz="2400"/>
              <a:t>コード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41B9D9C-E0CE-154D-152E-F0788B824E1F}"/>
              </a:ext>
            </a:extLst>
          </p:cNvPr>
          <p:cNvSpPr/>
          <p:nvPr/>
        </p:nvSpPr>
        <p:spPr>
          <a:xfrm>
            <a:off x="2236034" y="5547776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01E6FD-A681-F2E5-1ABA-642E00F1FCD6}"/>
              </a:ext>
            </a:extLst>
          </p:cNvPr>
          <p:cNvSpPr txBox="1"/>
          <p:nvPr/>
        </p:nvSpPr>
        <p:spPr>
          <a:xfrm>
            <a:off x="2236033" y="5547776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Te</a:t>
            </a:r>
            <a:r>
              <a:rPr lang="en-US" altLang="ja-JP" sz="2400" dirty="0"/>
              <a:t>mplate</a:t>
            </a:r>
            <a:endParaRPr kumimoji="1" lang="ja-JP" altLang="en-US" sz="2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9E2EEE3-8CA4-DA38-839A-C09284D433DF}"/>
              </a:ext>
            </a:extLst>
          </p:cNvPr>
          <p:cNvSpPr/>
          <p:nvPr/>
        </p:nvSpPr>
        <p:spPr>
          <a:xfrm>
            <a:off x="2236034" y="6162371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620E9D-4528-8F41-4DD3-C7B299308B39}"/>
              </a:ext>
            </a:extLst>
          </p:cNvPr>
          <p:cNvSpPr txBox="1"/>
          <p:nvPr/>
        </p:nvSpPr>
        <p:spPr>
          <a:xfrm>
            <a:off x="2236033" y="6162371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Module</a:t>
            </a:r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A2FE40-2E91-627B-D678-8BC0D8852D5C}"/>
              </a:ext>
            </a:extLst>
          </p:cNvPr>
          <p:cNvSpPr txBox="1"/>
          <p:nvPr/>
        </p:nvSpPr>
        <p:spPr>
          <a:xfrm>
            <a:off x="2158588" y="4995639"/>
            <a:ext cx="177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レジストリ</a:t>
            </a:r>
            <a:endParaRPr kumimoji="1" lang="ja-JP" altLang="en-US" sz="2400"/>
          </a:p>
        </p:txBody>
      </p:sp>
      <p:pic>
        <p:nvPicPr>
          <p:cNvPr id="18" name="グラフィックス 17" descr="ユーザー 枠線">
            <a:extLst>
              <a:ext uri="{FF2B5EF4-FFF2-40B4-BE49-F238E27FC236}">
                <a16:creationId xmlns:a16="http://schemas.microsoft.com/office/drawing/2014/main" id="{57B0C518-9169-DBDB-AAF5-772F22643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758" y="3826236"/>
            <a:ext cx="775743" cy="775743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64EB90-9421-768E-70DC-602CFBEEA1D9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3048160" y="4447969"/>
            <a:ext cx="4992" cy="547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8557460-7CB4-ED04-52CF-B5D43227F48C}"/>
              </a:ext>
            </a:extLst>
          </p:cNvPr>
          <p:cNvCxnSpPr>
            <a:stCxn id="18" idx="3"/>
            <a:endCxn id="8" idx="1"/>
          </p:cNvCxnSpPr>
          <p:nvPr/>
        </p:nvCxnSpPr>
        <p:spPr>
          <a:xfrm>
            <a:off x="1516501" y="4214108"/>
            <a:ext cx="747012" cy="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8330F3B-78CA-1035-94BA-3123CEBCFC9D}"/>
              </a:ext>
            </a:extLst>
          </p:cNvPr>
          <p:cNvSpPr txBox="1"/>
          <p:nvPr/>
        </p:nvSpPr>
        <p:spPr>
          <a:xfrm>
            <a:off x="1474040" y="4251123"/>
            <a:ext cx="89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記入</a:t>
            </a:r>
            <a:endParaRPr kumimoji="1" lang="ja-JP" altLang="en-US" sz="2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E9A997B-B79C-26D9-182A-E8CBD238397C}"/>
              </a:ext>
            </a:extLst>
          </p:cNvPr>
          <p:cNvSpPr/>
          <p:nvPr/>
        </p:nvSpPr>
        <p:spPr>
          <a:xfrm>
            <a:off x="4950655" y="3944742"/>
            <a:ext cx="2544425" cy="548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1DA861B-B653-C981-E95B-BDE2EC1B97A9}"/>
              </a:ext>
            </a:extLst>
          </p:cNvPr>
          <p:cNvSpPr txBox="1"/>
          <p:nvPr/>
        </p:nvSpPr>
        <p:spPr>
          <a:xfrm>
            <a:off x="5060743" y="3993799"/>
            <a:ext cx="243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デプロイツール</a:t>
            </a:r>
            <a:endParaRPr kumimoji="1" lang="ja-JP" altLang="en-US" sz="24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66C1806-EEFC-7F47-5503-5B8EA6B5E2A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842791" y="4216010"/>
            <a:ext cx="1107864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9BD7B6C-4C16-509A-76E3-E483F7555454}"/>
              </a:ext>
            </a:extLst>
          </p:cNvPr>
          <p:cNvSpPr txBox="1"/>
          <p:nvPr/>
        </p:nvSpPr>
        <p:spPr>
          <a:xfrm>
            <a:off x="2985546" y="4507488"/>
            <a:ext cx="177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組み合わせ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9FE7B7C-A67B-F6CF-8799-23EAA71B2A44}"/>
              </a:ext>
            </a:extLst>
          </p:cNvPr>
          <p:cNvCxnSpPr>
            <a:cxnSpLocks/>
          </p:cNvCxnSpPr>
          <p:nvPr/>
        </p:nvCxnSpPr>
        <p:spPr>
          <a:xfrm>
            <a:off x="7495080" y="4211276"/>
            <a:ext cx="1107864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486459-A176-3C9E-EF7F-60B9007F53D0}"/>
              </a:ext>
            </a:extLst>
          </p:cNvPr>
          <p:cNvSpPr txBox="1"/>
          <p:nvPr/>
        </p:nvSpPr>
        <p:spPr>
          <a:xfrm>
            <a:off x="5163875" y="3546726"/>
            <a:ext cx="222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自動デプロイ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3ED8007-B2CA-AE4D-4976-C1AAE63C5A80}"/>
              </a:ext>
            </a:extLst>
          </p:cNvPr>
          <p:cNvSpPr/>
          <p:nvPr/>
        </p:nvSpPr>
        <p:spPr>
          <a:xfrm>
            <a:off x="8619137" y="3933854"/>
            <a:ext cx="2808712" cy="2772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5E7D738-AE72-36FC-C74E-7ABECE3A5C86}"/>
              </a:ext>
            </a:extLst>
          </p:cNvPr>
          <p:cNvSpPr txBox="1"/>
          <p:nvPr/>
        </p:nvSpPr>
        <p:spPr>
          <a:xfrm>
            <a:off x="8729225" y="3982911"/>
            <a:ext cx="268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クラウドシステム</a:t>
            </a:r>
            <a:endParaRPr kumimoji="1" lang="ja-JP" altLang="en-US" sz="24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60172C9-8CFD-F6A0-D64A-6102342B6338}"/>
              </a:ext>
            </a:extLst>
          </p:cNvPr>
          <p:cNvGrpSpPr/>
          <p:nvPr/>
        </p:nvGrpSpPr>
        <p:grpSpPr>
          <a:xfrm>
            <a:off x="9644740" y="4505954"/>
            <a:ext cx="751116" cy="1861789"/>
            <a:chOff x="9492341" y="4286671"/>
            <a:chExt cx="955694" cy="2287906"/>
          </a:xfrm>
        </p:grpSpPr>
        <p:pic>
          <p:nvPicPr>
            <p:cNvPr id="45" name="グラフィックス 44" descr="車 枠線">
              <a:extLst>
                <a:ext uri="{FF2B5EF4-FFF2-40B4-BE49-F238E27FC236}">
                  <a16:creationId xmlns:a16="http://schemas.microsoft.com/office/drawing/2014/main" id="{82637784-BCBA-5344-CB87-EBB791F0F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33635" y="5660177"/>
              <a:ext cx="914400" cy="914400"/>
            </a:xfrm>
            <a:prstGeom prst="rect">
              <a:avLst/>
            </a:prstGeom>
          </p:spPr>
        </p:pic>
        <p:pic>
          <p:nvPicPr>
            <p:cNvPr id="47" name="グラフィックス 46" descr="同期中のクラウド 枠線">
              <a:extLst>
                <a:ext uri="{FF2B5EF4-FFF2-40B4-BE49-F238E27FC236}">
                  <a16:creationId xmlns:a16="http://schemas.microsoft.com/office/drawing/2014/main" id="{44DB67C1-323C-5054-A5D2-031F3A447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03716" y="4286671"/>
              <a:ext cx="914400" cy="914400"/>
            </a:xfrm>
            <a:prstGeom prst="rect">
              <a:avLst/>
            </a:prstGeom>
          </p:spPr>
        </p:pic>
        <p:pic>
          <p:nvPicPr>
            <p:cNvPr id="49" name="グラフィックス 48" descr="モールス信号 枠線">
              <a:extLst>
                <a:ext uri="{FF2B5EF4-FFF2-40B4-BE49-F238E27FC236}">
                  <a16:creationId xmlns:a16="http://schemas.microsoft.com/office/drawing/2014/main" id="{3BABD6E8-977C-B0B3-405A-8744413E1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9492341" y="4974772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A145520-6B09-B6ED-C317-70D3209F2A03}"/>
              </a:ext>
            </a:extLst>
          </p:cNvPr>
          <p:cNvSpPr txBox="1"/>
          <p:nvPr/>
        </p:nvSpPr>
        <p:spPr>
          <a:xfrm>
            <a:off x="8925974" y="6289957"/>
            <a:ext cx="224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コネクテッドカー</a:t>
            </a:r>
          </a:p>
        </p:txBody>
      </p:sp>
      <p:sp>
        <p:nvSpPr>
          <p:cNvPr id="52" name="角丸四角形吹き出し 51">
            <a:extLst>
              <a:ext uri="{FF2B5EF4-FFF2-40B4-BE49-F238E27FC236}">
                <a16:creationId xmlns:a16="http://schemas.microsoft.com/office/drawing/2014/main" id="{7A465AF1-5821-BCC7-0914-569DF394969F}"/>
              </a:ext>
            </a:extLst>
          </p:cNvPr>
          <p:cNvSpPr/>
          <p:nvPr/>
        </p:nvSpPr>
        <p:spPr>
          <a:xfrm>
            <a:off x="5163875" y="5729492"/>
            <a:ext cx="3026633" cy="758394"/>
          </a:xfrm>
          <a:prstGeom prst="wedgeRoundRectCallout">
            <a:avLst>
              <a:gd name="adj1" fmla="val 62268"/>
              <a:gd name="adj2" fmla="val 2054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迅速な開発が可能？</a:t>
            </a:r>
          </a:p>
        </p:txBody>
      </p:sp>
    </p:spTree>
    <p:extLst>
      <p:ext uri="{BB962C8B-B14F-4D97-AF65-F5344CB8AC3E}">
        <p14:creationId xmlns:p14="http://schemas.microsoft.com/office/powerpoint/2010/main" val="23882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50AF-38A7-3C7B-7D7F-724FB719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背景：実際の開発における課題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1BEFC6-7D68-6061-79D0-FF1C0719F001}"/>
              </a:ext>
            </a:extLst>
          </p:cNvPr>
          <p:cNvSpPr/>
          <p:nvPr/>
        </p:nvSpPr>
        <p:spPr>
          <a:xfrm>
            <a:off x="2263514" y="3986304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D21B1-074E-C52D-A966-A85AEC99C598}"/>
              </a:ext>
            </a:extLst>
          </p:cNvPr>
          <p:cNvSpPr/>
          <p:nvPr/>
        </p:nvSpPr>
        <p:spPr>
          <a:xfrm>
            <a:off x="1710283" y="4901612"/>
            <a:ext cx="2625777" cy="1873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DC7916-84E9-AEF8-D4BF-7786407AE63B}"/>
              </a:ext>
            </a:extLst>
          </p:cNvPr>
          <p:cNvSpPr txBox="1"/>
          <p:nvPr/>
        </p:nvSpPr>
        <p:spPr>
          <a:xfrm>
            <a:off x="2263513" y="3986304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IaC</a:t>
            </a:r>
            <a:r>
              <a:rPr kumimoji="1" lang="ja-JP" altLang="en-US" sz="2400"/>
              <a:t>コード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3687D8-E9F7-D931-01FE-501C4E18F2FF}"/>
              </a:ext>
            </a:extLst>
          </p:cNvPr>
          <p:cNvSpPr/>
          <p:nvPr/>
        </p:nvSpPr>
        <p:spPr>
          <a:xfrm>
            <a:off x="2236034" y="5547776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4AE18C-9350-C04E-ECE1-ADC972EF07BD}"/>
              </a:ext>
            </a:extLst>
          </p:cNvPr>
          <p:cNvSpPr txBox="1"/>
          <p:nvPr/>
        </p:nvSpPr>
        <p:spPr>
          <a:xfrm>
            <a:off x="2236033" y="5547776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Te</a:t>
            </a:r>
            <a:r>
              <a:rPr lang="en-US" altLang="ja-JP" sz="2400" dirty="0"/>
              <a:t>mplate</a:t>
            </a:r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280AA2-DB70-7FAA-9690-0BB2252D45FB}"/>
              </a:ext>
            </a:extLst>
          </p:cNvPr>
          <p:cNvSpPr/>
          <p:nvPr/>
        </p:nvSpPr>
        <p:spPr>
          <a:xfrm>
            <a:off x="2236034" y="6162371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32EDD-F853-1F5C-468A-5C7E3475FF9C}"/>
              </a:ext>
            </a:extLst>
          </p:cNvPr>
          <p:cNvSpPr txBox="1"/>
          <p:nvPr/>
        </p:nvSpPr>
        <p:spPr>
          <a:xfrm>
            <a:off x="2236033" y="6162371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Module</a:t>
            </a:r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3CB3C5-13DE-F50F-0884-1AD98A2F2D8E}"/>
              </a:ext>
            </a:extLst>
          </p:cNvPr>
          <p:cNvSpPr txBox="1"/>
          <p:nvPr/>
        </p:nvSpPr>
        <p:spPr>
          <a:xfrm>
            <a:off x="2158588" y="4995639"/>
            <a:ext cx="177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レジストリ</a:t>
            </a:r>
            <a:endParaRPr kumimoji="1" lang="ja-JP" altLang="en-US" sz="2400"/>
          </a:p>
        </p:txBody>
      </p:sp>
      <p:pic>
        <p:nvPicPr>
          <p:cNvPr id="12" name="グラフィックス 11" descr="ユーザー 枠線">
            <a:extLst>
              <a:ext uri="{FF2B5EF4-FFF2-40B4-BE49-F238E27FC236}">
                <a16:creationId xmlns:a16="http://schemas.microsoft.com/office/drawing/2014/main" id="{B09FD09B-E37F-D083-8D7A-C942D3947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758" y="3826236"/>
            <a:ext cx="775743" cy="77574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B1262F-36EB-7F94-A3E0-F4D8632F04D1}"/>
              </a:ext>
            </a:extLst>
          </p:cNvPr>
          <p:cNvSpPr txBox="1"/>
          <p:nvPr/>
        </p:nvSpPr>
        <p:spPr>
          <a:xfrm>
            <a:off x="2985546" y="4507488"/>
            <a:ext cx="177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組み合わせ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1AA4CC-3DF5-0514-FB40-8400535188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3048160" y="4447969"/>
            <a:ext cx="4992" cy="547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ED2E89E-3E69-6F02-5E1F-AB3DAD5C1004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516501" y="4214108"/>
            <a:ext cx="747012" cy="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ED667A-EA8D-8015-16F1-958A123CDC25}"/>
              </a:ext>
            </a:extLst>
          </p:cNvPr>
          <p:cNvSpPr txBox="1"/>
          <p:nvPr/>
        </p:nvSpPr>
        <p:spPr>
          <a:xfrm>
            <a:off x="1474040" y="4251123"/>
            <a:ext cx="89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記入</a:t>
            </a:r>
            <a:endParaRPr kumimoji="1" lang="ja-JP" altLang="en-US" sz="2400"/>
          </a:p>
        </p:txBody>
      </p:sp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1941D20B-6FE8-6712-E6BB-0B1C7E6BA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5280" y="2756918"/>
            <a:ext cx="775743" cy="775743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5F1459B-40E4-8E39-081F-18D890F498D2}"/>
              </a:ext>
            </a:extLst>
          </p:cNvPr>
          <p:cNvCxnSpPr>
            <a:cxnSpLocks/>
          </p:cNvCxnSpPr>
          <p:nvPr/>
        </p:nvCxnSpPr>
        <p:spPr>
          <a:xfrm>
            <a:off x="3189630" y="3532661"/>
            <a:ext cx="0" cy="4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C92C206-738B-139D-2ED2-5EEA8D153A2D}"/>
              </a:ext>
            </a:extLst>
          </p:cNvPr>
          <p:cNvSpPr txBox="1"/>
          <p:nvPr/>
        </p:nvSpPr>
        <p:spPr>
          <a:xfrm>
            <a:off x="3122507" y="3500227"/>
            <a:ext cx="297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手作業でチェック</a:t>
            </a:r>
          </a:p>
        </p:txBody>
      </p:sp>
      <p:pic>
        <p:nvPicPr>
          <p:cNvPr id="27" name="グラフィックス 26" descr="開いた本 枠線">
            <a:extLst>
              <a:ext uri="{FF2B5EF4-FFF2-40B4-BE49-F238E27FC236}">
                <a16:creationId xmlns:a16="http://schemas.microsoft.com/office/drawing/2014/main" id="{0366218F-169E-D3AE-4298-4885C6110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7249" y="2601096"/>
            <a:ext cx="914400" cy="9144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BA931A-A4AB-E5BF-00B7-087C4CCC948B}"/>
              </a:ext>
            </a:extLst>
          </p:cNvPr>
          <p:cNvSpPr txBox="1"/>
          <p:nvPr/>
        </p:nvSpPr>
        <p:spPr>
          <a:xfrm>
            <a:off x="1145663" y="2352822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ポリシー</a:t>
            </a:r>
            <a:endParaRPr kumimoji="1" lang="ja-JP" altLang="en-US" sz="2400"/>
          </a:p>
        </p:txBody>
      </p:sp>
      <p:pic>
        <p:nvPicPr>
          <p:cNvPr id="35" name="グラフィックス 34" descr="拡大鏡 単色塗りつぶし">
            <a:extLst>
              <a:ext uri="{FF2B5EF4-FFF2-40B4-BE49-F238E27FC236}">
                <a16:creationId xmlns:a16="http://schemas.microsoft.com/office/drawing/2014/main" id="{D7989E39-7A08-8245-8C7D-60F48F6ED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1649" y="2833125"/>
            <a:ext cx="503292" cy="503292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7DBC0A0-CEBA-E363-D806-C35471D31F4F}"/>
              </a:ext>
            </a:extLst>
          </p:cNvPr>
          <p:cNvCxnSpPr>
            <a:cxnSpLocks/>
          </p:cNvCxnSpPr>
          <p:nvPr/>
        </p:nvCxnSpPr>
        <p:spPr>
          <a:xfrm flipV="1">
            <a:off x="2891655" y="3529774"/>
            <a:ext cx="0" cy="45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5F3D51F-4B45-0D84-EEE7-729764383097}"/>
              </a:ext>
            </a:extLst>
          </p:cNvPr>
          <p:cNvSpPr txBox="1"/>
          <p:nvPr/>
        </p:nvSpPr>
        <p:spPr>
          <a:xfrm>
            <a:off x="1214095" y="3502501"/>
            <a:ext cx="179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記入のたび</a:t>
            </a:r>
            <a:endParaRPr kumimoji="1" lang="ja-JP" altLang="en-US" sz="240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6EB3D79-5A93-1F73-C53D-A8C25B75C964}"/>
              </a:ext>
            </a:extLst>
          </p:cNvPr>
          <p:cNvSpPr/>
          <p:nvPr/>
        </p:nvSpPr>
        <p:spPr>
          <a:xfrm>
            <a:off x="4950655" y="3944742"/>
            <a:ext cx="2544425" cy="548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4DCB2D-4014-9E52-3236-F93A717C8546}"/>
              </a:ext>
            </a:extLst>
          </p:cNvPr>
          <p:cNvSpPr txBox="1"/>
          <p:nvPr/>
        </p:nvSpPr>
        <p:spPr>
          <a:xfrm>
            <a:off x="5060743" y="3993799"/>
            <a:ext cx="243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デプロイツール</a:t>
            </a:r>
            <a:endParaRPr kumimoji="1" lang="ja-JP" altLang="en-US" sz="240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B022E94-9A73-09B4-2E7F-3029F6B5DBFF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842791" y="4216010"/>
            <a:ext cx="1107864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コンテンツ プレースホルダー 2">
            <a:extLst>
              <a:ext uri="{FF2B5EF4-FFF2-40B4-BE49-F238E27FC236}">
                <a16:creationId xmlns:a16="http://schemas.microsoft.com/office/drawing/2014/main" id="{E18530AB-5A88-F972-91E6-C6930689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881" y="1981200"/>
            <a:ext cx="6263226" cy="1549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ポリシー：</a:t>
            </a:r>
            <a:r>
              <a:rPr kumimoji="1" lang="ja-JP" altLang="en-US"/>
              <a:t>開発で順守すべきルール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法令，セキュリティ要件，標準規格など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管理</a:t>
            </a:r>
            <a:r>
              <a:rPr kumimoji="1" lang="ja-JP" altLang="en-US"/>
              <a:t>が困難</a:t>
            </a:r>
            <a:endParaRPr kumimoji="1" lang="en-US" altLang="ja-JP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7C9C1FF-B16F-04BD-2177-A10C6E21BF18}"/>
              </a:ext>
            </a:extLst>
          </p:cNvPr>
          <p:cNvSpPr txBox="1"/>
          <p:nvPr/>
        </p:nvSpPr>
        <p:spPr>
          <a:xfrm>
            <a:off x="7699522" y="2836835"/>
            <a:ext cx="4447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/>
              <a:t>→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迅速な開発ができない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9543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グラフィックス 66" descr="チェックリスト 枠線">
            <a:extLst>
              <a:ext uri="{FF2B5EF4-FFF2-40B4-BE49-F238E27FC236}">
                <a16:creationId xmlns:a16="http://schemas.microsoft.com/office/drawing/2014/main" id="{940C60FA-FB28-B752-321F-0C8CF3CE0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8815" y="5437965"/>
            <a:ext cx="914400" cy="9144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50AF-38A7-3C7B-7D7F-724FB719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背景：</a:t>
            </a:r>
            <a:r>
              <a:rPr kumimoji="1" lang="en-US" altLang="ja-JP" dirty="0"/>
              <a:t>Policy as Code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1BEFC6-7D68-6061-79D0-FF1C0719F001}"/>
              </a:ext>
            </a:extLst>
          </p:cNvPr>
          <p:cNvSpPr/>
          <p:nvPr/>
        </p:nvSpPr>
        <p:spPr>
          <a:xfrm>
            <a:off x="2263514" y="3986304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BD21B1-074E-C52D-A966-A85AEC99C598}"/>
              </a:ext>
            </a:extLst>
          </p:cNvPr>
          <p:cNvSpPr/>
          <p:nvPr/>
        </p:nvSpPr>
        <p:spPr>
          <a:xfrm>
            <a:off x="1710283" y="4901612"/>
            <a:ext cx="2625777" cy="1873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DC7916-84E9-AEF8-D4BF-7786407AE63B}"/>
              </a:ext>
            </a:extLst>
          </p:cNvPr>
          <p:cNvSpPr txBox="1"/>
          <p:nvPr/>
        </p:nvSpPr>
        <p:spPr>
          <a:xfrm>
            <a:off x="2263513" y="3986304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IaC</a:t>
            </a:r>
            <a:r>
              <a:rPr kumimoji="1" lang="ja-JP" altLang="en-US" sz="2400"/>
              <a:t>コード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3687D8-E9F7-D931-01FE-501C4E18F2FF}"/>
              </a:ext>
            </a:extLst>
          </p:cNvPr>
          <p:cNvSpPr/>
          <p:nvPr/>
        </p:nvSpPr>
        <p:spPr>
          <a:xfrm>
            <a:off x="2236034" y="5547776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4AE18C-9350-C04E-ECE1-ADC972EF07BD}"/>
              </a:ext>
            </a:extLst>
          </p:cNvPr>
          <p:cNvSpPr txBox="1"/>
          <p:nvPr/>
        </p:nvSpPr>
        <p:spPr>
          <a:xfrm>
            <a:off x="2236033" y="5547776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Te</a:t>
            </a:r>
            <a:r>
              <a:rPr lang="en-US" altLang="ja-JP" sz="2400" dirty="0"/>
              <a:t>mplate</a:t>
            </a:r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280AA2-DB70-7FAA-9690-0BB2252D45FB}"/>
              </a:ext>
            </a:extLst>
          </p:cNvPr>
          <p:cNvSpPr/>
          <p:nvPr/>
        </p:nvSpPr>
        <p:spPr>
          <a:xfrm>
            <a:off x="2236034" y="6162371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32EDD-F853-1F5C-468A-5C7E3475FF9C}"/>
              </a:ext>
            </a:extLst>
          </p:cNvPr>
          <p:cNvSpPr txBox="1"/>
          <p:nvPr/>
        </p:nvSpPr>
        <p:spPr>
          <a:xfrm>
            <a:off x="2236033" y="6162371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Module</a:t>
            </a:r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3CB3C5-13DE-F50F-0884-1AD98A2F2D8E}"/>
              </a:ext>
            </a:extLst>
          </p:cNvPr>
          <p:cNvSpPr txBox="1"/>
          <p:nvPr/>
        </p:nvSpPr>
        <p:spPr>
          <a:xfrm>
            <a:off x="2158588" y="4995639"/>
            <a:ext cx="177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レジストリ</a:t>
            </a:r>
            <a:endParaRPr kumimoji="1" lang="ja-JP" altLang="en-US" sz="2400"/>
          </a:p>
        </p:txBody>
      </p:sp>
      <p:pic>
        <p:nvPicPr>
          <p:cNvPr id="12" name="グラフィックス 11" descr="ユーザー 枠線">
            <a:extLst>
              <a:ext uri="{FF2B5EF4-FFF2-40B4-BE49-F238E27FC236}">
                <a16:creationId xmlns:a16="http://schemas.microsoft.com/office/drawing/2014/main" id="{B09FD09B-E37F-D083-8D7A-C942D3947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758" y="3826236"/>
            <a:ext cx="775743" cy="775743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1AA4CC-3DF5-0514-FB40-8400535188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3048160" y="4447969"/>
            <a:ext cx="4992" cy="547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ED2E89E-3E69-6F02-5E1F-AB3DAD5C1004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516501" y="4214108"/>
            <a:ext cx="747012" cy="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ED667A-EA8D-8015-16F1-958A123CDC25}"/>
              </a:ext>
            </a:extLst>
          </p:cNvPr>
          <p:cNvSpPr txBox="1"/>
          <p:nvPr/>
        </p:nvSpPr>
        <p:spPr>
          <a:xfrm>
            <a:off x="1474040" y="4251123"/>
            <a:ext cx="89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記入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19FF91-9171-6DBB-75C7-DB70AEF724EF}"/>
              </a:ext>
            </a:extLst>
          </p:cNvPr>
          <p:cNvSpPr txBox="1"/>
          <p:nvPr/>
        </p:nvSpPr>
        <p:spPr>
          <a:xfrm>
            <a:off x="2985546" y="4507488"/>
            <a:ext cx="177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組み合わせ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4EB49EE-254C-F835-471B-A253BBE4BE54}"/>
              </a:ext>
            </a:extLst>
          </p:cNvPr>
          <p:cNvSpPr/>
          <p:nvPr/>
        </p:nvSpPr>
        <p:spPr>
          <a:xfrm>
            <a:off x="4950655" y="3944743"/>
            <a:ext cx="2544425" cy="12414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E1D6F1-D9B6-BA29-F599-D2375B58D7B7}"/>
              </a:ext>
            </a:extLst>
          </p:cNvPr>
          <p:cNvSpPr txBox="1"/>
          <p:nvPr/>
        </p:nvSpPr>
        <p:spPr>
          <a:xfrm>
            <a:off x="5306407" y="3993799"/>
            <a:ext cx="178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PaC</a:t>
            </a:r>
            <a:r>
              <a:rPr kumimoji="1" lang="ja-JP" altLang="en-US" sz="2400"/>
              <a:t>ツール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1CAEF92-A06C-B901-2520-5D668B09987D}"/>
              </a:ext>
            </a:extLst>
          </p:cNvPr>
          <p:cNvCxnSpPr>
            <a:cxnSpLocks/>
          </p:cNvCxnSpPr>
          <p:nvPr/>
        </p:nvCxnSpPr>
        <p:spPr>
          <a:xfrm>
            <a:off x="3842791" y="4216010"/>
            <a:ext cx="1107864" cy="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EBBF584-71FF-B093-3F90-B9E5B1E2BBE4}"/>
              </a:ext>
            </a:extLst>
          </p:cNvPr>
          <p:cNvSpPr/>
          <p:nvPr/>
        </p:nvSpPr>
        <p:spPr>
          <a:xfrm>
            <a:off x="8596890" y="3947015"/>
            <a:ext cx="2544425" cy="548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8B1F8B2-A064-BAE6-8529-5D2D44BED1D3}"/>
              </a:ext>
            </a:extLst>
          </p:cNvPr>
          <p:cNvSpPr txBox="1"/>
          <p:nvPr/>
        </p:nvSpPr>
        <p:spPr>
          <a:xfrm>
            <a:off x="8706978" y="3996072"/>
            <a:ext cx="243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デプロイツール</a:t>
            </a:r>
            <a:endParaRPr kumimoji="1" lang="ja-JP" altLang="en-US" sz="240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C52692A-EDE6-CF9D-18ED-5ECB577CB98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9026" y="4218283"/>
            <a:ext cx="1107864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5233AE37-F39F-5CB2-13C4-138E7799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ja-JP" dirty="0"/>
              <a:t>Policy as Code</a:t>
            </a:r>
          </a:p>
          <a:p>
            <a:pPr lvl="1"/>
            <a:r>
              <a:rPr lang="ja-JP" altLang="en-US"/>
              <a:t>開発で順守すべきポリシーをコードで定義して管理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Terraform</a:t>
            </a:r>
            <a:endParaRPr lang="en-US" altLang="ja-JP" dirty="0"/>
          </a:p>
          <a:p>
            <a:pPr lvl="1"/>
            <a:r>
              <a:rPr kumimoji="1" lang="en-US" altLang="ja-JP" dirty="0"/>
              <a:t>Policy as Code</a:t>
            </a:r>
            <a:r>
              <a:rPr lang="ja-JP" altLang="en-US"/>
              <a:t>のツール</a:t>
            </a:r>
            <a:endParaRPr kumimoji="1" lang="ja-JP" altLang="en-US"/>
          </a:p>
        </p:txBody>
      </p:sp>
      <p:pic>
        <p:nvPicPr>
          <p:cNvPr id="36" name="図 35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64271C68-8BFC-09FB-8F13-278F1F275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45" y="2628896"/>
            <a:ext cx="1792316" cy="575937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A3C5F81-E8D3-D096-7BE8-2DF1CABF2BA6}"/>
              </a:ext>
            </a:extLst>
          </p:cNvPr>
          <p:cNvSpPr/>
          <p:nvPr/>
        </p:nvSpPr>
        <p:spPr>
          <a:xfrm>
            <a:off x="5361562" y="4532212"/>
            <a:ext cx="157927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3217CB5-67A5-B152-5AC5-7EC52E05F0E5}"/>
              </a:ext>
            </a:extLst>
          </p:cNvPr>
          <p:cNvSpPr txBox="1"/>
          <p:nvPr/>
        </p:nvSpPr>
        <p:spPr>
          <a:xfrm>
            <a:off x="5361560" y="4532212"/>
            <a:ext cx="171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PaC</a:t>
            </a:r>
            <a:r>
              <a:rPr kumimoji="1" lang="ja-JP" altLang="en-US" sz="2400"/>
              <a:t>コード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419B7F-2BFE-9B17-434A-7C0B24131455}"/>
              </a:ext>
            </a:extLst>
          </p:cNvPr>
          <p:cNvSpPr txBox="1"/>
          <p:nvPr/>
        </p:nvSpPr>
        <p:spPr>
          <a:xfrm>
            <a:off x="5137518" y="3483077"/>
            <a:ext cx="212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自動チェック</a:t>
            </a:r>
            <a:endParaRPr kumimoji="1" lang="ja-JP" altLang="en-US" sz="2400"/>
          </a:p>
        </p:txBody>
      </p:sp>
      <p:pic>
        <p:nvPicPr>
          <p:cNvPr id="43" name="グラフィックス 42" descr="チェック マーク 単色塗りつぶし">
            <a:extLst>
              <a:ext uri="{FF2B5EF4-FFF2-40B4-BE49-F238E27FC236}">
                <a16:creationId xmlns:a16="http://schemas.microsoft.com/office/drawing/2014/main" id="{93C3B035-6932-91E4-9311-164D9DCCB7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1127" y="3697458"/>
            <a:ext cx="576815" cy="576815"/>
          </a:xfrm>
          <a:prstGeom prst="rect">
            <a:avLst/>
          </a:prstGeom>
        </p:spPr>
      </p:pic>
      <p:pic>
        <p:nvPicPr>
          <p:cNvPr id="47" name="グラフィックス 46" descr="チェックリスト 枠線">
            <a:extLst>
              <a:ext uri="{FF2B5EF4-FFF2-40B4-BE49-F238E27FC236}">
                <a16:creationId xmlns:a16="http://schemas.microsoft.com/office/drawing/2014/main" id="{B99567C4-9733-7286-99CE-285819875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5758" y="2868939"/>
            <a:ext cx="914400" cy="914400"/>
          </a:xfrm>
          <a:prstGeom prst="rect">
            <a:avLst/>
          </a:prstGeom>
        </p:spPr>
      </p:pic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C9E5401-E270-1B5C-5858-D0B897A28243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367060" y="5186149"/>
            <a:ext cx="1183372" cy="91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グラフィックス 55" descr="ユーザー 枠線">
            <a:extLst>
              <a:ext uri="{FF2B5EF4-FFF2-40B4-BE49-F238E27FC236}">
                <a16:creationId xmlns:a16="http://schemas.microsoft.com/office/drawing/2014/main" id="{E17DFB29-BCCE-EA75-3ECA-72DC8099B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432" y="5711904"/>
            <a:ext cx="775743" cy="775743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A5D23E99-D4D0-0C0C-7E08-2A2CBBA11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3517" y="5887869"/>
            <a:ext cx="221900" cy="171468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3DFC2501-52F8-8DB2-F094-0795C147EB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3517" y="5583068"/>
            <a:ext cx="221900" cy="171468"/>
          </a:xfrm>
          <a:prstGeom prst="rect">
            <a:avLst/>
          </a:prstGeom>
        </p:spPr>
      </p:pic>
      <p:sp>
        <p:nvSpPr>
          <p:cNvPr id="70" name="十字形 69">
            <a:extLst>
              <a:ext uri="{FF2B5EF4-FFF2-40B4-BE49-F238E27FC236}">
                <a16:creationId xmlns:a16="http://schemas.microsoft.com/office/drawing/2014/main" id="{5356591C-A9B8-3D23-F248-3EAE964C472D}"/>
              </a:ext>
            </a:extLst>
          </p:cNvPr>
          <p:cNvSpPr/>
          <p:nvPr/>
        </p:nvSpPr>
        <p:spPr>
          <a:xfrm rot="18859212">
            <a:off x="7264658" y="6309356"/>
            <a:ext cx="417261" cy="398756"/>
          </a:xfrm>
          <a:prstGeom prst="plus">
            <a:avLst>
              <a:gd name="adj" fmla="val 456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5AE3C58-83E5-0AFD-E44C-93F3CB3C5F3E}"/>
              </a:ext>
            </a:extLst>
          </p:cNvPr>
          <p:cNvSpPr txBox="1"/>
          <p:nvPr/>
        </p:nvSpPr>
        <p:spPr>
          <a:xfrm>
            <a:off x="8023904" y="5250239"/>
            <a:ext cx="311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ポリシー違反の通知</a:t>
            </a:r>
          </a:p>
        </p:txBody>
      </p:sp>
      <p:sp>
        <p:nvSpPr>
          <p:cNvPr id="72" name="角丸四角形吹き出し 71">
            <a:extLst>
              <a:ext uri="{FF2B5EF4-FFF2-40B4-BE49-F238E27FC236}">
                <a16:creationId xmlns:a16="http://schemas.microsoft.com/office/drawing/2014/main" id="{CA643BEA-8244-F599-2D8E-FD733C0B95A1}"/>
              </a:ext>
            </a:extLst>
          </p:cNvPr>
          <p:cNvSpPr/>
          <p:nvPr/>
        </p:nvSpPr>
        <p:spPr>
          <a:xfrm>
            <a:off x="8823206" y="2611871"/>
            <a:ext cx="3026633" cy="758394"/>
          </a:xfrm>
          <a:prstGeom prst="wedgeRoundRectCallout">
            <a:avLst>
              <a:gd name="adj1" fmla="val -54263"/>
              <a:gd name="adj2" fmla="val 9231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迅速な開発が可能に</a:t>
            </a:r>
          </a:p>
        </p:txBody>
      </p:sp>
    </p:spTree>
    <p:extLst>
      <p:ext uri="{BB962C8B-B14F-4D97-AF65-F5344CB8AC3E}">
        <p14:creationId xmlns:p14="http://schemas.microsoft.com/office/powerpoint/2010/main" val="1464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69038-41A7-FAAC-AA7F-756E00B3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目的と取り組み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AC359-D1E6-4553-42F6-67154506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900"/>
              <a:t>コネクテッドカーサービス開発における</a:t>
            </a:r>
            <a:r>
              <a:rPr lang="en-US" altLang="ja-JP" sz="2900" dirty="0"/>
              <a:t>Policy as Code</a:t>
            </a:r>
            <a:r>
              <a:rPr lang="ja-JP" altLang="en-US" sz="2900"/>
              <a:t>の活用</a:t>
            </a:r>
            <a:endParaRPr lang="en-US" altLang="ja-JP" sz="2900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>
                <a:highlight>
                  <a:srgbClr val="FFFF00"/>
                </a:highlight>
              </a:rPr>
              <a:t>取り組みの内容</a:t>
            </a:r>
            <a:endParaRPr lang="en-US" altLang="ja-JP" dirty="0">
              <a:highlight>
                <a:srgbClr val="FFFF00"/>
              </a:highlight>
            </a:endParaRPr>
          </a:p>
          <a:p>
            <a:r>
              <a:rPr lang="ja-JP" altLang="en-US"/>
              <a:t>構想と調査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コネクテッドカーサービス開発に重要なポリシーの構想と調査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実践と考察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Terraform</a:t>
            </a:r>
            <a:r>
              <a:rPr lang="ja-JP" altLang="en-US"/>
              <a:t>と</a:t>
            </a:r>
            <a:r>
              <a:rPr lang="en-US" altLang="ja-JP" dirty="0"/>
              <a:t>OPA</a:t>
            </a:r>
            <a:r>
              <a:rPr lang="ja-JP" altLang="en-US"/>
              <a:t>でコード化および実行して活用法を検討する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48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CD20-EF52-6100-47E4-3261943E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構想：自動車と一般</a:t>
            </a:r>
            <a:r>
              <a:rPr kumimoji="1" lang="en-US" altLang="ja-JP" dirty="0"/>
              <a:t>IoT</a:t>
            </a:r>
            <a:r>
              <a:rPr kumimoji="1" lang="ja-JP" altLang="en-US"/>
              <a:t>機器の差異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5E9B49-355F-06FE-1318-2F8C58F0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一般</a:t>
            </a:r>
            <a:r>
              <a:rPr kumimoji="1" lang="en-US" altLang="ja-JP" dirty="0"/>
              <a:t>IoT</a:t>
            </a:r>
            <a:r>
              <a:rPr lang="ja-JP" altLang="en-US"/>
              <a:t>デバイス</a:t>
            </a:r>
            <a:endParaRPr kumimoji="1" lang="en-US" altLang="ja-JP" dirty="0"/>
          </a:p>
          <a:p>
            <a:pPr>
              <a:buFont typeface="Wingdings" pitchFamily="2" charset="2"/>
              <a:buChar char="Ø"/>
            </a:pPr>
            <a:r>
              <a:rPr lang="ja-JP" altLang="en-US"/>
              <a:t>全てのデバイスの所有者は同じ</a:t>
            </a:r>
            <a:endParaRPr lang="en-US" altLang="ja-JP" dirty="0"/>
          </a:p>
          <a:p>
            <a:pPr>
              <a:buFont typeface="Wingdings" pitchFamily="2" charset="2"/>
              <a:buChar char="Ø"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1C807CD-A832-F331-8B78-9CC60B70A3E4}"/>
              </a:ext>
            </a:extLst>
          </p:cNvPr>
          <p:cNvGrpSpPr/>
          <p:nvPr/>
        </p:nvGrpSpPr>
        <p:grpSpPr>
          <a:xfrm>
            <a:off x="7630887" y="1741717"/>
            <a:ext cx="2960915" cy="2046515"/>
            <a:chOff x="6968007" y="1526380"/>
            <a:chExt cx="3504049" cy="2373423"/>
          </a:xfrm>
        </p:grpSpPr>
        <p:pic>
          <p:nvPicPr>
            <p:cNvPr id="7" name="グラフィックス 6" descr="音声 枠線">
              <a:extLst>
                <a:ext uri="{FF2B5EF4-FFF2-40B4-BE49-F238E27FC236}">
                  <a16:creationId xmlns:a16="http://schemas.microsoft.com/office/drawing/2014/main" id="{9ABA3FB1-5DA2-C46A-A065-A5D0A66FD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0885" y="2995952"/>
              <a:ext cx="696686" cy="696686"/>
            </a:xfrm>
            <a:prstGeom prst="rect">
              <a:avLst/>
            </a:prstGeom>
          </p:spPr>
        </p:pic>
        <p:pic>
          <p:nvPicPr>
            <p:cNvPr id="9" name="グラフィックス 8" descr="無線マイク 単色塗りつぶし">
              <a:extLst>
                <a:ext uri="{FF2B5EF4-FFF2-40B4-BE49-F238E27FC236}">
                  <a16:creationId xmlns:a16="http://schemas.microsoft.com/office/drawing/2014/main" id="{BE6BB507-678A-906F-485E-740CFE50A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0885" y="2307771"/>
              <a:ext cx="696686" cy="696686"/>
            </a:xfrm>
            <a:prstGeom prst="rect">
              <a:avLst/>
            </a:prstGeom>
          </p:spPr>
        </p:pic>
        <p:pic>
          <p:nvPicPr>
            <p:cNvPr id="13" name="グラフィックス 12" descr="洗濯機 枠線">
              <a:extLst>
                <a:ext uri="{FF2B5EF4-FFF2-40B4-BE49-F238E27FC236}">
                  <a16:creationId xmlns:a16="http://schemas.microsoft.com/office/drawing/2014/main" id="{F2E5A6B3-9C8F-B2CC-81BA-CF5984CF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57656" y="1741714"/>
              <a:ext cx="914400" cy="914400"/>
            </a:xfrm>
            <a:prstGeom prst="rect">
              <a:avLst/>
            </a:prstGeom>
          </p:spPr>
        </p:pic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BDF05ECE-F872-0C50-CB1E-B5C83D45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83600" y="1526380"/>
              <a:ext cx="696686" cy="696686"/>
            </a:xfrm>
            <a:prstGeom prst="rect">
              <a:avLst/>
            </a:prstGeom>
          </p:spPr>
        </p:pic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417BBA5-FA79-2B46-5558-0EFE9B8B85F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8327571" y="2307771"/>
              <a:ext cx="293915" cy="34834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17B7292-5593-1F7D-B289-0EE6C7460D7D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8327571" y="2198914"/>
              <a:ext cx="1230085" cy="45720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図 29" descr="記号, 備え, モニター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A1D3F6AF-1B73-E2C7-4E20-C0015B89A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77399" y="2910113"/>
              <a:ext cx="696685" cy="696685"/>
            </a:xfrm>
            <a:prstGeom prst="rect">
              <a:avLst/>
            </a:prstGeom>
          </p:spPr>
        </p:pic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BB8158A-C5FE-1758-004C-05B5C155870B}"/>
                </a:ext>
              </a:extLst>
            </p:cNvPr>
            <p:cNvCxnSpPr>
              <a:cxnSpLocks/>
              <a:stCxn id="9" idx="3"/>
              <a:endCxn id="30" idx="1"/>
            </p:cNvCxnSpPr>
            <p:nvPr/>
          </p:nvCxnSpPr>
          <p:spPr>
            <a:xfrm>
              <a:off x="8327571" y="2656114"/>
              <a:ext cx="1349828" cy="60234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4C162A6-AF60-4156-241E-D957AFF96884}"/>
                </a:ext>
              </a:extLst>
            </p:cNvPr>
            <p:cNvSpPr txBox="1"/>
            <p:nvPr/>
          </p:nvSpPr>
          <p:spPr>
            <a:xfrm>
              <a:off x="6968007" y="3499693"/>
              <a:ext cx="2622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/>
                <a:t>音声エージェント</a:t>
              </a:r>
            </a:p>
          </p:txBody>
        </p:sp>
      </p:grpSp>
      <p:pic>
        <p:nvPicPr>
          <p:cNvPr id="36" name="グラフィックス 35" descr="ユーザー 枠線">
            <a:extLst>
              <a:ext uri="{FF2B5EF4-FFF2-40B4-BE49-F238E27FC236}">
                <a16:creationId xmlns:a16="http://schemas.microsoft.com/office/drawing/2014/main" id="{0D94B7B4-D7CE-747D-0982-344F1CF167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7573" y="2278074"/>
            <a:ext cx="775743" cy="775743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E8359E0-E241-DA0C-64F0-43A4EFAB85C3}"/>
              </a:ext>
            </a:extLst>
          </p:cNvPr>
          <p:cNvSpPr txBox="1"/>
          <p:nvPr/>
        </p:nvSpPr>
        <p:spPr>
          <a:xfrm>
            <a:off x="6970492" y="1983718"/>
            <a:ext cx="122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所有者</a:t>
            </a:r>
          </a:p>
        </p:txBody>
      </p:sp>
      <p:sp>
        <p:nvSpPr>
          <p:cNvPr id="100" name="コンテンツ プレースホルダー 2">
            <a:extLst>
              <a:ext uri="{FF2B5EF4-FFF2-40B4-BE49-F238E27FC236}">
                <a16:creationId xmlns:a16="http://schemas.microsoft.com/office/drawing/2014/main" id="{A517A3C1-88B6-950C-E91F-BBC54AC3E9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altLang="ja-JP" dirty="0"/>
          </a:p>
          <a:p>
            <a:pPr>
              <a:buFont typeface="Wingdings" pitchFamily="2" charset="2"/>
              <a:buChar char="Ø"/>
            </a:pPr>
            <a:endParaRPr lang="en-US" altLang="ja-JP" dirty="0"/>
          </a:p>
          <a:p>
            <a:pPr>
              <a:buFont typeface="Wingdings" pitchFamily="2" charset="2"/>
              <a:buChar char="Ø"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r>
              <a:rPr lang="ja-JP" altLang="en-US"/>
              <a:t>コネクテッドカー</a:t>
            </a:r>
            <a:endParaRPr lang="en-US" altLang="ja-JP" dirty="0"/>
          </a:p>
          <a:p>
            <a:pPr>
              <a:buFont typeface="Wingdings" pitchFamily="2" charset="2"/>
              <a:buChar char="Ø"/>
            </a:pPr>
            <a:r>
              <a:rPr lang="ja-JP" altLang="en-US"/>
              <a:t>デバイスごとに所有者は異なる</a:t>
            </a:r>
            <a:endParaRPr lang="en-US" altLang="ja-JP" dirty="0"/>
          </a:p>
          <a:p>
            <a:pPr>
              <a:buFont typeface="Wingdings" pitchFamily="2" charset="2"/>
              <a:buChar char="Ø"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/>
          </a:p>
        </p:txBody>
      </p:sp>
      <p:pic>
        <p:nvPicPr>
          <p:cNvPr id="101" name="グラフィックス 100" descr="同期中のクラウド 枠線">
            <a:extLst>
              <a:ext uri="{FF2B5EF4-FFF2-40B4-BE49-F238E27FC236}">
                <a16:creationId xmlns:a16="http://schemas.microsoft.com/office/drawing/2014/main" id="{4501B36A-1BBB-4046-E8D1-02EB83F9C9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9797" y="4170763"/>
            <a:ext cx="718661" cy="744095"/>
          </a:xfrm>
          <a:prstGeom prst="rect">
            <a:avLst/>
          </a:prstGeom>
        </p:spPr>
      </p:pic>
      <p:pic>
        <p:nvPicPr>
          <p:cNvPr id="102" name="グラフィックス 101" descr="車 枠線">
            <a:extLst>
              <a:ext uri="{FF2B5EF4-FFF2-40B4-BE49-F238E27FC236}">
                <a16:creationId xmlns:a16="http://schemas.microsoft.com/office/drawing/2014/main" id="{F5C7B0D0-A9E5-CDF7-718D-36A0253E6A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00650" y="5497299"/>
            <a:ext cx="718661" cy="744095"/>
          </a:xfrm>
          <a:prstGeom prst="rect">
            <a:avLst/>
          </a:prstGeom>
        </p:spPr>
      </p:pic>
      <p:pic>
        <p:nvPicPr>
          <p:cNvPr id="103" name="グラフィックス 102" descr="車 枠線">
            <a:extLst>
              <a:ext uri="{FF2B5EF4-FFF2-40B4-BE49-F238E27FC236}">
                <a16:creationId xmlns:a16="http://schemas.microsoft.com/office/drawing/2014/main" id="{B3EF1927-E50E-3482-7799-EB2E039685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92899" y="5497300"/>
            <a:ext cx="718661" cy="744095"/>
          </a:xfrm>
          <a:prstGeom prst="rect">
            <a:avLst/>
          </a:prstGeom>
        </p:spPr>
      </p:pic>
      <p:pic>
        <p:nvPicPr>
          <p:cNvPr id="104" name="グラフィックス 103" descr="車 枠線">
            <a:extLst>
              <a:ext uri="{FF2B5EF4-FFF2-40B4-BE49-F238E27FC236}">
                <a16:creationId xmlns:a16="http://schemas.microsoft.com/office/drawing/2014/main" id="{D3B537F8-F381-F9CC-25A5-F1D4662A9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44591" y="5306549"/>
            <a:ext cx="718661" cy="744095"/>
          </a:xfrm>
          <a:prstGeom prst="rect">
            <a:avLst/>
          </a:prstGeom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A134BECC-7B6C-1E9C-5FFB-7D83EBC8F0DF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 flipH="1">
            <a:off x="7803922" y="4914858"/>
            <a:ext cx="1095206" cy="39169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006B63E-1FD2-A7FF-5454-AFD8EA182D1B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flipH="1">
            <a:off x="8552230" y="4914858"/>
            <a:ext cx="346898" cy="5824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6997C2A-2D81-7B5F-8900-0BA0B1F772D9}"/>
              </a:ext>
            </a:extLst>
          </p:cNvPr>
          <p:cNvCxnSpPr>
            <a:cxnSpLocks/>
            <a:stCxn id="101" idx="2"/>
            <a:endCxn id="102" idx="0"/>
          </p:cNvCxnSpPr>
          <p:nvPr/>
        </p:nvCxnSpPr>
        <p:spPr>
          <a:xfrm>
            <a:off x="8899128" y="4914858"/>
            <a:ext cx="1260853" cy="582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グラフィックス 107" descr="車 枠線">
            <a:extLst>
              <a:ext uri="{FF2B5EF4-FFF2-40B4-BE49-F238E27FC236}">
                <a16:creationId xmlns:a16="http://schemas.microsoft.com/office/drawing/2014/main" id="{E692A90A-A5B7-0E9D-6CD3-DF59997A23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94797" y="5339206"/>
            <a:ext cx="718661" cy="744095"/>
          </a:xfrm>
          <a:prstGeom prst="rect">
            <a:avLst/>
          </a:prstGeom>
        </p:spPr>
      </p:pic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BA6A8397-B618-86ED-6D7C-3AD9072D5D08}"/>
              </a:ext>
            </a:extLst>
          </p:cNvPr>
          <p:cNvCxnSpPr>
            <a:cxnSpLocks/>
            <a:stCxn id="101" idx="2"/>
            <a:endCxn id="108" idx="0"/>
          </p:cNvCxnSpPr>
          <p:nvPr/>
        </p:nvCxnSpPr>
        <p:spPr>
          <a:xfrm>
            <a:off x="8899128" y="4914858"/>
            <a:ext cx="455000" cy="4243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グラフィックス 109" descr="ユーザー 枠線">
            <a:extLst>
              <a:ext uri="{FF2B5EF4-FFF2-40B4-BE49-F238E27FC236}">
                <a16:creationId xmlns:a16="http://schemas.microsoft.com/office/drawing/2014/main" id="{C7D5E99B-9410-D7B6-8A28-0F2CBFC1AB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5564" y="5404915"/>
            <a:ext cx="266723" cy="266723"/>
          </a:xfrm>
          <a:prstGeom prst="rect">
            <a:avLst/>
          </a:prstGeom>
        </p:spPr>
      </p:pic>
      <p:pic>
        <p:nvPicPr>
          <p:cNvPr id="111" name="グラフィックス 110" descr="ユーザー 枠線">
            <a:extLst>
              <a:ext uri="{FF2B5EF4-FFF2-40B4-BE49-F238E27FC236}">
                <a16:creationId xmlns:a16="http://schemas.microsoft.com/office/drawing/2014/main" id="{B95DEDC3-2F20-5FB0-C17A-1DE37B5319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2909" y="5565585"/>
            <a:ext cx="266723" cy="266723"/>
          </a:xfrm>
          <a:prstGeom prst="rect">
            <a:avLst/>
          </a:prstGeom>
        </p:spPr>
      </p:pic>
      <p:pic>
        <p:nvPicPr>
          <p:cNvPr id="112" name="グラフィックス 111" descr="ユーザー 枠線">
            <a:extLst>
              <a:ext uri="{FF2B5EF4-FFF2-40B4-BE49-F238E27FC236}">
                <a16:creationId xmlns:a16="http://schemas.microsoft.com/office/drawing/2014/main" id="{32D5526F-83EE-D253-EFCD-6055ADE346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22207" y="5423535"/>
            <a:ext cx="266723" cy="266723"/>
          </a:xfrm>
          <a:prstGeom prst="rect">
            <a:avLst/>
          </a:prstGeom>
        </p:spPr>
      </p:pic>
      <p:pic>
        <p:nvPicPr>
          <p:cNvPr id="113" name="グラフィックス 112" descr="ユーザー 枠線">
            <a:extLst>
              <a:ext uri="{FF2B5EF4-FFF2-40B4-BE49-F238E27FC236}">
                <a16:creationId xmlns:a16="http://schemas.microsoft.com/office/drawing/2014/main" id="{80873E8F-C1D7-1799-1CDA-86799E38A5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81175" y="5555321"/>
            <a:ext cx="266723" cy="266723"/>
          </a:xfrm>
          <a:prstGeom prst="rect">
            <a:avLst/>
          </a:prstGeom>
        </p:spPr>
      </p:pic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126BCAC-12DB-AEFB-AC60-455524315BAA}"/>
              </a:ext>
            </a:extLst>
          </p:cNvPr>
          <p:cNvSpPr txBox="1"/>
          <p:nvPr/>
        </p:nvSpPr>
        <p:spPr>
          <a:xfrm>
            <a:off x="7630887" y="6221378"/>
            <a:ext cx="221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コネクテッドカー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6B1A8A9-E526-23A3-D24A-41D0F98A7154}"/>
              </a:ext>
            </a:extLst>
          </p:cNvPr>
          <p:cNvSpPr txBox="1"/>
          <p:nvPr/>
        </p:nvSpPr>
        <p:spPr>
          <a:xfrm>
            <a:off x="9533571" y="4321789"/>
            <a:ext cx="1095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所有者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5C4CFD12-75DE-AC58-9E12-86A05B7C3170}"/>
              </a:ext>
            </a:extLst>
          </p:cNvPr>
          <p:cNvCxnSpPr>
            <a:cxnSpLocks/>
            <a:stCxn id="115" idx="2"/>
            <a:endCxn id="110" idx="0"/>
          </p:cNvCxnSpPr>
          <p:nvPr/>
        </p:nvCxnSpPr>
        <p:spPr>
          <a:xfrm flipH="1">
            <a:off x="7898926" y="4721899"/>
            <a:ext cx="2182249" cy="68301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206A4A2-D8A3-53E5-95BD-53CB58ACD2C8}"/>
              </a:ext>
            </a:extLst>
          </p:cNvPr>
          <p:cNvCxnSpPr>
            <a:cxnSpLocks/>
            <a:stCxn id="115" idx="2"/>
            <a:endCxn id="111" idx="0"/>
          </p:cNvCxnSpPr>
          <p:nvPr/>
        </p:nvCxnSpPr>
        <p:spPr>
          <a:xfrm flipH="1">
            <a:off x="8596271" y="4721899"/>
            <a:ext cx="1484904" cy="84368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DDB6A272-50E4-B2B8-3DA1-F3CE0DF8F91D}"/>
              </a:ext>
            </a:extLst>
          </p:cNvPr>
          <p:cNvCxnSpPr>
            <a:cxnSpLocks/>
            <a:stCxn id="115" idx="2"/>
            <a:endCxn id="112" idx="0"/>
          </p:cNvCxnSpPr>
          <p:nvPr/>
        </p:nvCxnSpPr>
        <p:spPr>
          <a:xfrm flipH="1">
            <a:off x="9455569" y="4721899"/>
            <a:ext cx="625606" cy="7016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18B305DE-C0B3-AD3B-146B-213050E5F311}"/>
              </a:ext>
            </a:extLst>
          </p:cNvPr>
          <p:cNvCxnSpPr>
            <a:cxnSpLocks/>
            <a:stCxn id="115" idx="2"/>
            <a:endCxn id="113" idx="0"/>
          </p:cNvCxnSpPr>
          <p:nvPr/>
        </p:nvCxnSpPr>
        <p:spPr>
          <a:xfrm>
            <a:off x="10081175" y="4721899"/>
            <a:ext cx="133362" cy="8334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8C045D8-EAB4-E5A6-8BBC-FF09DB8DB8CB}"/>
              </a:ext>
            </a:extLst>
          </p:cNvPr>
          <p:cNvSpPr txBox="1"/>
          <p:nvPr/>
        </p:nvSpPr>
        <p:spPr>
          <a:xfrm>
            <a:off x="776579" y="53147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>
                <a:highlight>
                  <a:srgbClr val="FFFF00"/>
                </a:highlight>
              </a:rPr>
              <a:t>デバイスの識別が重要</a:t>
            </a:r>
            <a:endParaRPr lang="en-US" altLang="ja-JP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74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14" grpId="0"/>
      <p:bldP spid="115" grpId="0"/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071F9-EAEA-0285-419A-4A136EB0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調査：</a:t>
            </a:r>
            <a:r>
              <a:rPr kumimoji="1" lang="en-US" altLang="ja-JP" dirty="0"/>
              <a:t>AWS</a:t>
            </a:r>
            <a:r>
              <a:rPr kumimoji="1" lang="ja-JP" altLang="en-US"/>
              <a:t>での前提知識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673BC-1B0E-C6B9-9A1D-6466DE8B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7209" cy="4667250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IAM</a:t>
            </a:r>
            <a:r>
              <a:rPr kumimoji="1" lang="ja-JP" altLang="en-US"/>
              <a:t>ポリシー</a:t>
            </a:r>
            <a:r>
              <a:rPr kumimoji="1" lang="en-US" altLang="ja-JP" dirty="0"/>
              <a:t> … </a:t>
            </a:r>
            <a:r>
              <a:rPr kumimoji="1" lang="ja-JP" altLang="en-US"/>
              <a:t>リソースへのアクセス制御などを行う</a:t>
            </a:r>
            <a:endParaRPr lang="en-US" altLang="ja-JP" dirty="0"/>
          </a:p>
          <a:p>
            <a:r>
              <a:rPr kumimoji="1" lang="ja-JP" altLang="en-US"/>
              <a:t>ロール</a:t>
            </a:r>
            <a:r>
              <a:rPr kumimoji="1" lang="en-US" altLang="ja-JP" dirty="0"/>
              <a:t> </a:t>
            </a:r>
            <a:r>
              <a:rPr kumimoji="1" lang="ja-JP" altLang="en-US"/>
              <a:t>　</a:t>
            </a:r>
            <a:r>
              <a:rPr lang="en-US" altLang="ja-JP" dirty="0"/>
              <a:t>… IAM</a:t>
            </a:r>
            <a:r>
              <a:rPr lang="ja-JP" altLang="en-US"/>
              <a:t>ポリシーを付けて使う</a:t>
            </a:r>
            <a:endParaRPr lang="en-US" altLang="ja-JP" dirty="0"/>
          </a:p>
          <a:p>
            <a:r>
              <a:rPr kumimoji="1" lang="ja-JP" altLang="en-US"/>
              <a:t>リソース</a:t>
            </a:r>
            <a:r>
              <a:rPr kumimoji="1" lang="en-US" altLang="ja-JP" dirty="0"/>
              <a:t> … </a:t>
            </a:r>
            <a:r>
              <a:rPr kumimoji="1" lang="ja-JP" altLang="en-US"/>
              <a:t>他のリソースにアクセスするには上記２つを用いる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Thing</a:t>
            </a:r>
            <a:r>
              <a:rPr kumimoji="1" lang="ja-JP" altLang="en-US"/>
              <a:t>リソース</a:t>
            </a:r>
            <a:endParaRPr kumimoji="1" lang="en-US" altLang="ja-JP" dirty="0"/>
          </a:p>
          <a:p>
            <a:pPr lvl="1"/>
            <a:r>
              <a:rPr lang="en-US" altLang="ja-JP" dirty="0"/>
              <a:t>IoT</a:t>
            </a:r>
            <a:r>
              <a:rPr lang="ja-JP" altLang="en-US"/>
              <a:t>デバイス１台に対応したクラウド上のリソース</a:t>
            </a:r>
            <a:endParaRPr lang="en-US" altLang="ja-JP" dirty="0"/>
          </a:p>
          <a:p>
            <a:r>
              <a:rPr kumimoji="1" lang="en-US" altLang="ja-JP" dirty="0"/>
              <a:t>Kinesis Firehose</a:t>
            </a:r>
            <a:r>
              <a:rPr kumimoji="1" lang="ja-JP" altLang="en-US"/>
              <a:t>リソース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F18DD4-3629-55D7-158C-072A71E82D77}"/>
              </a:ext>
            </a:extLst>
          </p:cNvPr>
          <p:cNvSpPr/>
          <p:nvPr/>
        </p:nvSpPr>
        <p:spPr>
          <a:xfrm>
            <a:off x="9952382" y="3842702"/>
            <a:ext cx="1963265" cy="1577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2700D9-7292-1A48-1DB2-D3A7BB89A40D}"/>
              </a:ext>
            </a:extLst>
          </p:cNvPr>
          <p:cNvSpPr/>
          <p:nvPr/>
        </p:nvSpPr>
        <p:spPr>
          <a:xfrm>
            <a:off x="7519972" y="3891254"/>
            <a:ext cx="1902327" cy="1227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24680D-9B81-09D0-D8CF-8056372FF26A}"/>
              </a:ext>
            </a:extLst>
          </p:cNvPr>
          <p:cNvSpPr txBox="1"/>
          <p:nvPr/>
        </p:nvSpPr>
        <p:spPr>
          <a:xfrm>
            <a:off x="7995425" y="3945093"/>
            <a:ext cx="95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ロール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054B3B-47F7-E5F7-3A3C-759BDE665633}"/>
              </a:ext>
            </a:extLst>
          </p:cNvPr>
          <p:cNvSpPr/>
          <p:nvPr/>
        </p:nvSpPr>
        <p:spPr>
          <a:xfrm>
            <a:off x="7662435" y="4280565"/>
            <a:ext cx="1627344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CD9983-7C14-BE60-CD2F-38DCA1CFC257}"/>
              </a:ext>
            </a:extLst>
          </p:cNvPr>
          <p:cNvSpPr txBox="1"/>
          <p:nvPr/>
        </p:nvSpPr>
        <p:spPr>
          <a:xfrm>
            <a:off x="7728695" y="4333573"/>
            <a:ext cx="203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IAM</a:t>
            </a:r>
            <a:r>
              <a:rPr lang="ja-JP" altLang="en-US"/>
              <a:t>ポリシー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5786D6-6485-A2F2-2824-7C3E2DCD110D}"/>
              </a:ext>
            </a:extLst>
          </p:cNvPr>
          <p:cNvSpPr txBox="1"/>
          <p:nvPr/>
        </p:nvSpPr>
        <p:spPr>
          <a:xfrm>
            <a:off x="10316012" y="3922215"/>
            <a:ext cx="14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リソース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78C49B-CA4F-7A4B-B97A-55914D584589}"/>
              </a:ext>
            </a:extLst>
          </p:cNvPr>
          <p:cNvSpPr/>
          <p:nvPr/>
        </p:nvSpPr>
        <p:spPr>
          <a:xfrm>
            <a:off x="5455944" y="4287191"/>
            <a:ext cx="154000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99B408-DAD7-EDCA-72A4-5961C4F2A0DD}"/>
              </a:ext>
            </a:extLst>
          </p:cNvPr>
          <p:cNvSpPr txBox="1"/>
          <p:nvPr/>
        </p:nvSpPr>
        <p:spPr>
          <a:xfrm>
            <a:off x="5522205" y="4326947"/>
            <a:ext cx="154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IAM</a:t>
            </a:r>
            <a:r>
              <a:rPr lang="ja-JP" altLang="en-US"/>
              <a:t>ポリシー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ADF6224-D954-7547-A9FD-F49F01C0DE80}"/>
              </a:ext>
            </a:extLst>
          </p:cNvPr>
          <p:cNvSpPr/>
          <p:nvPr/>
        </p:nvSpPr>
        <p:spPr>
          <a:xfrm>
            <a:off x="10071652" y="4450098"/>
            <a:ext cx="1739914" cy="766419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A7A514-AFA1-561A-3BAE-A6F0CCB8ADA1}"/>
              </a:ext>
            </a:extLst>
          </p:cNvPr>
          <p:cNvSpPr txBox="1"/>
          <p:nvPr/>
        </p:nvSpPr>
        <p:spPr>
          <a:xfrm>
            <a:off x="10491639" y="4436846"/>
            <a:ext cx="142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ロール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8966409-7B08-C071-0882-224FAC5F2BE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989237" y="4511398"/>
            <a:ext cx="673198" cy="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E5F7B9-58D4-6F41-9B67-C2691D12A00B}"/>
              </a:ext>
            </a:extLst>
          </p:cNvPr>
          <p:cNvCxnSpPr>
            <a:cxnSpLocks/>
          </p:cNvCxnSpPr>
          <p:nvPr/>
        </p:nvCxnSpPr>
        <p:spPr>
          <a:xfrm>
            <a:off x="9322541" y="4736681"/>
            <a:ext cx="711332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28D37B0-0DBD-EEFA-1104-5B312210BA8A}"/>
              </a:ext>
            </a:extLst>
          </p:cNvPr>
          <p:cNvSpPr/>
          <p:nvPr/>
        </p:nvSpPr>
        <p:spPr>
          <a:xfrm>
            <a:off x="7662435" y="4806178"/>
            <a:ext cx="1627344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78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9AAF3-71DA-0C20-C545-366D3587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900"/>
              <a:t>調査：</a:t>
            </a:r>
            <a:r>
              <a:rPr kumimoji="1" lang="en-US" altLang="ja-JP" sz="3900" dirty="0"/>
              <a:t>AWS</a:t>
            </a:r>
            <a:r>
              <a:rPr lang="ja-JP" altLang="en-US" sz="3900"/>
              <a:t>での</a:t>
            </a:r>
            <a:r>
              <a:rPr lang="en-US" altLang="ja-JP" sz="3900" dirty="0"/>
              <a:t>IoT</a:t>
            </a:r>
            <a:r>
              <a:rPr lang="ja-JP" altLang="en-US" sz="3900"/>
              <a:t>デバイス識別のための設定</a:t>
            </a:r>
            <a:endParaRPr kumimoji="1" lang="ja-JP" altLang="en-US" sz="3900"/>
          </a:p>
        </p:txBody>
      </p:sp>
      <p:pic>
        <p:nvPicPr>
          <p:cNvPr id="4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BA574A95-C92B-88AA-12E4-5C393F025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685" y="1381938"/>
            <a:ext cx="6996706" cy="5044947"/>
          </a:xfrm>
        </p:spPr>
      </p:pic>
      <p:sp>
        <p:nvSpPr>
          <p:cNvPr id="5" name="線吹き出し 1 (枠付き) 4">
            <a:extLst>
              <a:ext uri="{FF2B5EF4-FFF2-40B4-BE49-F238E27FC236}">
                <a16:creationId xmlns:a16="http://schemas.microsoft.com/office/drawing/2014/main" id="{ED968789-4084-1C31-2EC3-2F96DC31176C}"/>
              </a:ext>
            </a:extLst>
          </p:cNvPr>
          <p:cNvSpPr/>
          <p:nvPr/>
        </p:nvSpPr>
        <p:spPr>
          <a:xfrm>
            <a:off x="2252858" y="3503231"/>
            <a:ext cx="1974763" cy="1496291"/>
          </a:xfrm>
          <a:prstGeom prst="borderCallout1">
            <a:avLst>
              <a:gd name="adj1" fmla="val -469"/>
              <a:gd name="adj2" fmla="val 50221"/>
              <a:gd name="adj3" fmla="val -39088"/>
              <a:gd name="adj4" fmla="val -646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線吹き出し 1 (枠付き) 5">
            <a:extLst>
              <a:ext uri="{FF2B5EF4-FFF2-40B4-BE49-F238E27FC236}">
                <a16:creationId xmlns:a16="http://schemas.microsoft.com/office/drawing/2014/main" id="{2904E84E-AF60-6729-709A-C14896239E55}"/>
              </a:ext>
            </a:extLst>
          </p:cNvPr>
          <p:cNvSpPr/>
          <p:nvPr/>
        </p:nvSpPr>
        <p:spPr>
          <a:xfrm>
            <a:off x="6127672" y="3657610"/>
            <a:ext cx="1151905" cy="273133"/>
          </a:xfrm>
          <a:prstGeom prst="borderCallout1">
            <a:avLst>
              <a:gd name="adj1" fmla="val -469"/>
              <a:gd name="adj2" fmla="val 50221"/>
              <a:gd name="adj3" fmla="val -163823"/>
              <a:gd name="adj4" fmla="val 14254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1 (枠付き) 6">
            <a:extLst>
              <a:ext uri="{FF2B5EF4-FFF2-40B4-BE49-F238E27FC236}">
                <a16:creationId xmlns:a16="http://schemas.microsoft.com/office/drawing/2014/main" id="{7602CE73-0C3C-19C3-FA5B-9D7DFABD51FF}"/>
              </a:ext>
            </a:extLst>
          </p:cNvPr>
          <p:cNvSpPr/>
          <p:nvPr/>
        </p:nvSpPr>
        <p:spPr>
          <a:xfrm>
            <a:off x="7641347" y="4736284"/>
            <a:ext cx="1033153" cy="1496291"/>
          </a:xfrm>
          <a:prstGeom prst="borderCallout1">
            <a:avLst>
              <a:gd name="adj1" fmla="val 90008"/>
              <a:gd name="adj2" fmla="val 101945"/>
              <a:gd name="adj3" fmla="val 112500"/>
              <a:gd name="adj4" fmla="val 1682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6B4D2B-ACD8-8B95-9510-25B35753F27E}"/>
              </a:ext>
            </a:extLst>
          </p:cNvPr>
          <p:cNvSpPr txBox="1"/>
          <p:nvPr/>
        </p:nvSpPr>
        <p:spPr>
          <a:xfrm>
            <a:off x="418495" y="2481646"/>
            <a:ext cx="514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Thing</a:t>
            </a:r>
            <a:r>
              <a:rPr lang="ja-JP" altLang="en-US" sz="2400"/>
              <a:t>リソースに証明書をアタッチ</a:t>
            </a:r>
            <a:endParaRPr kumimoji="1"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7CE1E0-EA89-1AA4-EE19-0AD34DB3E4C2}"/>
              </a:ext>
            </a:extLst>
          </p:cNvPr>
          <p:cNvSpPr txBox="1"/>
          <p:nvPr/>
        </p:nvSpPr>
        <p:spPr>
          <a:xfrm>
            <a:off x="7279577" y="2751820"/>
            <a:ext cx="486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認証プロバイダがロール引き受け</a:t>
            </a:r>
            <a:endParaRPr kumimoji="1"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49CFBC-2B41-8D4A-25CB-A6AFB7600EA6}"/>
              </a:ext>
            </a:extLst>
          </p:cNvPr>
          <p:cNvSpPr txBox="1"/>
          <p:nvPr/>
        </p:nvSpPr>
        <p:spPr>
          <a:xfrm>
            <a:off x="5804452" y="6360625"/>
            <a:ext cx="634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各種サービス，リソースへのアクセス許可</a:t>
            </a:r>
            <a:endParaRPr kumimoji="1" lang="en-US" altLang="ja-JP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F76288-C287-DB33-928A-069274CD059E}"/>
              </a:ext>
            </a:extLst>
          </p:cNvPr>
          <p:cNvSpPr txBox="1"/>
          <p:nvPr/>
        </p:nvSpPr>
        <p:spPr>
          <a:xfrm>
            <a:off x="72735" y="2467307"/>
            <a:ext cx="43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3C656A-EFF7-563B-D9BE-4A59C8993947}"/>
              </a:ext>
            </a:extLst>
          </p:cNvPr>
          <p:cNvSpPr txBox="1"/>
          <p:nvPr/>
        </p:nvSpPr>
        <p:spPr>
          <a:xfrm>
            <a:off x="6932325" y="2729374"/>
            <a:ext cx="43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②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86BB30-1BC3-8A54-99E1-385BDF51D670}"/>
              </a:ext>
            </a:extLst>
          </p:cNvPr>
          <p:cNvSpPr txBox="1"/>
          <p:nvPr/>
        </p:nvSpPr>
        <p:spPr>
          <a:xfrm>
            <a:off x="5463376" y="6360625"/>
            <a:ext cx="43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14635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947AC-1810-069C-7E49-B4A78B3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調査：必須ポリシー</a:t>
            </a:r>
            <a:endParaRPr kumimoji="1" lang="ja-JP" altLang="en-US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B5E2C5B3-960B-AA7D-5D99-4B48D4A3B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685" y="1381938"/>
            <a:ext cx="6996706" cy="5044947"/>
          </a:xfrm>
        </p:spPr>
      </p:pic>
      <p:sp>
        <p:nvSpPr>
          <p:cNvPr id="11" name="線吹き出し 1 (枠付き) 10">
            <a:extLst>
              <a:ext uri="{FF2B5EF4-FFF2-40B4-BE49-F238E27FC236}">
                <a16:creationId xmlns:a16="http://schemas.microsoft.com/office/drawing/2014/main" id="{E88D48D8-E012-3567-A8AE-E955AB4FAD34}"/>
              </a:ext>
            </a:extLst>
          </p:cNvPr>
          <p:cNvSpPr/>
          <p:nvPr/>
        </p:nvSpPr>
        <p:spPr>
          <a:xfrm>
            <a:off x="7588339" y="4736284"/>
            <a:ext cx="1033153" cy="1496291"/>
          </a:xfrm>
          <a:prstGeom prst="borderCallout1">
            <a:avLst>
              <a:gd name="adj1" fmla="val 90008"/>
              <a:gd name="adj2" fmla="val 101945"/>
              <a:gd name="adj3" fmla="val 112500"/>
              <a:gd name="adj4" fmla="val 1682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F7BF5D-5A94-6086-88A4-73EE1E1152EB}"/>
              </a:ext>
            </a:extLst>
          </p:cNvPr>
          <p:cNvSpPr txBox="1"/>
          <p:nvPr/>
        </p:nvSpPr>
        <p:spPr>
          <a:xfrm>
            <a:off x="548243" y="2268167"/>
            <a:ext cx="4797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IAM</a:t>
            </a:r>
            <a:r>
              <a:rPr lang="ja-JP" altLang="en-US" sz="2000"/>
              <a:t>ポリシー</a:t>
            </a:r>
            <a:endParaRPr lang="en-US" altLang="ja-JP" sz="2000" dirty="0"/>
          </a:p>
          <a:p>
            <a:r>
              <a:rPr lang="ja-JP" altLang="en-US" sz="2000"/>
              <a:t>ロールを引き受ける許可を与える</a:t>
            </a:r>
            <a:endParaRPr kumimoji="1" lang="en-US" altLang="ja-JP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2CBB9F-E07C-2706-A401-3AE821B8B85A}"/>
              </a:ext>
            </a:extLst>
          </p:cNvPr>
          <p:cNvSpPr txBox="1"/>
          <p:nvPr/>
        </p:nvSpPr>
        <p:spPr>
          <a:xfrm>
            <a:off x="7101442" y="6426885"/>
            <a:ext cx="504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各種サービス，リソースへのアクセス許可</a:t>
            </a:r>
            <a:endParaRPr kumimoji="1" lang="en-US" altLang="ja-JP" sz="2000" dirty="0"/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D74F19A0-4BA2-75EB-67C4-B44E3657B1FF}"/>
              </a:ext>
            </a:extLst>
          </p:cNvPr>
          <p:cNvSpPr/>
          <p:nvPr/>
        </p:nvSpPr>
        <p:spPr>
          <a:xfrm>
            <a:off x="522513" y="2215646"/>
            <a:ext cx="4762006" cy="1116281"/>
          </a:xfrm>
          <a:prstGeom prst="wedgeRoundRectCallout">
            <a:avLst>
              <a:gd name="adj1" fmla="val 37687"/>
              <a:gd name="adj2" fmla="val 7030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1 (枠付き) 6">
            <a:extLst>
              <a:ext uri="{FF2B5EF4-FFF2-40B4-BE49-F238E27FC236}">
                <a16:creationId xmlns:a16="http://schemas.microsoft.com/office/drawing/2014/main" id="{0E1F349F-79C2-5DBC-CD69-45EFF6C9F122}"/>
              </a:ext>
            </a:extLst>
          </p:cNvPr>
          <p:cNvSpPr/>
          <p:nvPr/>
        </p:nvSpPr>
        <p:spPr>
          <a:xfrm>
            <a:off x="6127672" y="3657610"/>
            <a:ext cx="1151905" cy="273133"/>
          </a:xfrm>
          <a:prstGeom prst="borderCallout1">
            <a:avLst>
              <a:gd name="adj1" fmla="val -469"/>
              <a:gd name="adj2" fmla="val 50221"/>
              <a:gd name="adj3" fmla="val -163823"/>
              <a:gd name="adj4" fmla="val 14254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7D4C09-27E1-0BAF-88CA-D54A67AB8425}"/>
              </a:ext>
            </a:extLst>
          </p:cNvPr>
          <p:cNvSpPr txBox="1"/>
          <p:nvPr/>
        </p:nvSpPr>
        <p:spPr>
          <a:xfrm>
            <a:off x="7522136" y="2800298"/>
            <a:ext cx="457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認証プロバイダがロールを引き受ける</a:t>
            </a:r>
            <a:endParaRPr kumimoji="1" lang="en-US" altLang="ja-JP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36CBF9-4729-ADF8-A8F8-8C676ADB15D7}"/>
              </a:ext>
            </a:extLst>
          </p:cNvPr>
          <p:cNvSpPr txBox="1"/>
          <p:nvPr/>
        </p:nvSpPr>
        <p:spPr>
          <a:xfrm>
            <a:off x="134586" y="5272624"/>
            <a:ext cx="2935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Thing</a:t>
            </a:r>
            <a:r>
              <a:rPr lang="ja-JP" altLang="en-US" sz="2000"/>
              <a:t>リソース</a:t>
            </a:r>
            <a:endParaRPr lang="en-US" altLang="ja-JP" sz="2000" dirty="0"/>
          </a:p>
          <a:p>
            <a:r>
              <a:rPr kumimoji="1" lang="ja-JP" altLang="en-US" sz="2000"/>
              <a:t>証明書をアタッチ</a:t>
            </a:r>
            <a:endParaRPr kumimoji="1" lang="en-US" altLang="ja-JP" sz="2000" dirty="0"/>
          </a:p>
        </p:txBody>
      </p:sp>
      <p:sp>
        <p:nvSpPr>
          <p:cNvPr id="19" name="角丸四角形吹き出し 18">
            <a:extLst>
              <a:ext uri="{FF2B5EF4-FFF2-40B4-BE49-F238E27FC236}">
                <a16:creationId xmlns:a16="http://schemas.microsoft.com/office/drawing/2014/main" id="{1D9BCBE8-2837-7E7A-B0CB-3C9EF1862829}"/>
              </a:ext>
            </a:extLst>
          </p:cNvPr>
          <p:cNvSpPr/>
          <p:nvPr/>
        </p:nvSpPr>
        <p:spPr>
          <a:xfrm>
            <a:off x="108856" y="5220103"/>
            <a:ext cx="2913389" cy="1116281"/>
          </a:xfrm>
          <a:prstGeom prst="wedgeRoundRectCallout">
            <a:avLst>
              <a:gd name="adj1" fmla="val 34324"/>
              <a:gd name="adj2" fmla="val -613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4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642</Words>
  <Application>Microsoft Macintosh PowerPoint</Application>
  <PresentationFormat>ワイド画面</PresentationFormat>
  <Paragraphs>208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Wingdings</vt:lpstr>
      <vt:lpstr>Office テーマ</vt:lpstr>
      <vt:lpstr>新しいコネクテッドカー サービスを迅速に開発する ための基盤技術</vt:lpstr>
      <vt:lpstr>背景：Infrastructure as Code</vt:lpstr>
      <vt:lpstr>背景：実際の開発における課題</vt:lpstr>
      <vt:lpstr>背景：Policy as Code</vt:lpstr>
      <vt:lpstr>目的と取り組み</vt:lpstr>
      <vt:lpstr>構想：自動車と一般IoT機器の差異</vt:lpstr>
      <vt:lpstr>調査：AWSでの前提知識</vt:lpstr>
      <vt:lpstr>調査：AWSでのIoTデバイス識別のための設定</vt:lpstr>
      <vt:lpstr>調査：必須ポリシー</vt:lpstr>
      <vt:lpstr>提案：コネクテッドカー用ポリシー</vt:lpstr>
      <vt:lpstr>提案：コネクテッドカー用ポリシー</vt:lpstr>
      <vt:lpstr>考察</vt:lpstr>
      <vt:lpstr>考察：ポリシーを分類 → 管理に活かす　</vt:lpstr>
      <vt:lpstr>考察：ポリシーのポリシーの是非</vt:lpstr>
      <vt:lpstr>まとめ</vt:lpstr>
      <vt:lpstr>構想：自動車と一般IoT機器の差異</vt:lpstr>
      <vt:lpstr>構想：自動車と一般IoT機器の差異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ryanagisawa</dc:creator>
  <cp:lastModifiedBy>ryanagisawa</cp:lastModifiedBy>
  <cp:revision>217</cp:revision>
  <dcterms:created xsi:type="dcterms:W3CDTF">2022-09-13T08:55:19Z</dcterms:created>
  <dcterms:modified xsi:type="dcterms:W3CDTF">2022-09-14T00:29:07Z</dcterms:modified>
</cp:coreProperties>
</file>