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Roboto Medium"/>
      <p:regular r:id="rId55"/>
      <p:bold r:id="rId56"/>
      <p:italic r:id="rId57"/>
      <p:boldItalic r:id="rId58"/>
    </p:embeddedFont>
    <p:embeddedFont>
      <p:font typeface="Roboto"/>
      <p:regular r:id="rId59"/>
      <p:bold r:id="rId60"/>
      <p:italic r:id="rId61"/>
      <p:boldItalic r:id="rId62"/>
    </p:embeddedFont>
    <p:embeddedFont>
      <p:font typeface="Proxima Nova"/>
      <p:regular r:id="rId63"/>
      <p:bold r:id="rId64"/>
      <p:italic r:id="rId65"/>
      <p:boldItalic r:id="rId66"/>
    </p:embeddedFont>
    <p:embeddedFont>
      <p:font typeface="Roboto Ligh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RobotoLight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5.xml"/><Relationship Id="rId64" Type="http://schemas.openxmlformats.org/officeDocument/2006/relationships/font" Target="fonts/ProximaNova-bold.fntdata"/><Relationship Id="rId63" Type="http://schemas.openxmlformats.org/officeDocument/2006/relationships/font" Target="fonts/ProximaNova-regular.fntdata"/><Relationship Id="rId22" Type="http://schemas.openxmlformats.org/officeDocument/2006/relationships/slide" Target="slides/slide17.xml"/><Relationship Id="rId66" Type="http://schemas.openxmlformats.org/officeDocument/2006/relationships/font" Target="fonts/ProximaNova-boldItalic.fntdata"/><Relationship Id="rId21" Type="http://schemas.openxmlformats.org/officeDocument/2006/relationships/slide" Target="slides/slide16.xml"/><Relationship Id="rId65" Type="http://schemas.openxmlformats.org/officeDocument/2006/relationships/font" Target="fonts/ProximaNova-italic.fntdata"/><Relationship Id="rId24" Type="http://schemas.openxmlformats.org/officeDocument/2006/relationships/slide" Target="slides/slide19.xml"/><Relationship Id="rId68" Type="http://schemas.openxmlformats.org/officeDocument/2006/relationships/font" Target="fonts/RobotoLight-bold.fntdata"/><Relationship Id="rId23" Type="http://schemas.openxmlformats.org/officeDocument/2006/relationships/slide" Target="slides/slide18.xml"/><Relationship Id="rId67" Type="http://schemas.openxmlformats.org/officeDocument/2006/relationships/font" Target="fonts/RobotoLight-regular.fntdata"/><Relationship Id="rId60" Type="http://schemas.openxmlformats.org/officeDocument/2006/relationships/font" Target="fonts/Robo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Ligh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Medium-italic.fntdata"/><Relationship Id="rId12" Type="http://schemas.openxmlformats.org/officeDocument/2006/relationships/slide" Target="slides/slide7.xml"/><Relationship Id="rId56" Type="http://schemas.openxmlformats.org/officeDocument/2006/relationships/font" Target="fonts/RobotoMedium-bold.fntdata"/><Relationship Id="rId15" Type="http://schemas.openxmlformats.org/officeDocument/2006/relationships/slide" Target="slides/slide10.xml"/><Relationship Id="rId59" Type="http://schemas.openxmlformats.org/officeDocument/2006/relationships/font" Target="fonts/Roboto-regular.fntdata"/><Relationship Id="rId14" Type="http://schemas.openxmlformats.org/officeDocument/2006/relationships/slide" Target="slides/slide9.xml"/><Relationship Id="rId58" Type="http://schemas.openxmlformats.org/officeDocument/2006/relationships/font" Target="fonts/Roboto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3f2886c93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63f2886c93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3f2886c93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3f2886c93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3f2886c93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3f2886c93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3f2886c93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3f2886c9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3f2886c93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63f2886c93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2886c93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2886c93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2886c93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2886c93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3f2886c93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3f2886c93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3f2886c93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3f2886c93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d6c3bef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d6c3bef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61498cb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61498c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d6c3bef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d6c3bef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3f2886c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3f2886c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d6c3bef2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d6c3bef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3f2886c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3f2886c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3f2886c9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3f2886c9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3f2886c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63f2886c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63f2886c93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63f2886c93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3f2886c9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63f2886c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3f2886c93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63f2886c9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f2886c93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63f2886c93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fcc9c83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fcc9c83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2886c9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63f2886c9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3f2886c9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63f2886c9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f2886c9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63f2886c9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63f2886c9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63f2886c9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3f2886c9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3f2886c9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3f2886c9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63f2886c9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3f2886c9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63f2886c9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63f2886c93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63f2886c93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63f2886c93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63f2886c9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3f2886c93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163f2886c9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61498c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61498c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1974c341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1974c341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3f2886c93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3f2886c93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3f2886c93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3f2886c93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63f2886c93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63f2886c93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3f2886c93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3f2886c93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63f2886c9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63f2886c9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63f2886c93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63f2886c93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63f2886c93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63f2886c93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63f2886c93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63f2886c93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161498c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161498c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974c3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974c3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3f2886c93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3f2886c93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3f2886c93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3f2886c93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3f2886c93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3f2886c93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3f2886c93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63f2886c93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hyperlink" Target="https://www.smartdraw.com/flowchart/flowchart-symbols.ht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7.jpg"/><Relationship Id="rId5" Type="http://schemas.openxmlformats.org/officeDocument/2006/relationships/hyperlink" Target="https://medium.com/@madasamy/javascript-brief-history-and-ecmascript-es6-es7-es8-features-673973394df4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hyperlink" Target="https://www.edureka.co/blog/data-types-in-javascript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hyperlink" Target="https://www.edureka.co/blog/data-types-in-javascrip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hyperlink" Target="https://www.rff.com/structured_flowchart.php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hyperlink" Target="https://www.javascripttutorial.net/javascript-d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35.png"/><Relationship Id="rId5" Type="http://schemas.openxmlformats.org/officeDocument/2006/relationships/image" Target="../media/image2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280000" y="2638063"/>
            <a:ext cx="6447600" cy="1564775"/>
            <a:chOff x="2304550" y="2651713"/>
            <a:chExt cx="6447600" cy="1564775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2339275" y="2651713"/>
              <a:ext cx="1555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1712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Week 2</a:t>
              </a:r>
              <a:endParaRPr sz="17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311650" y="2826175"/>
              <a:ext cx="1196100" cy="32700"/>
            </a:xfrm>
            <a:prstGeom prst="rect">
              <a:avLst/>
            </a:prstGeom>
            <a:solidFill>
              <a:srgbClr val="F1712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2304550" y="2892588"/>
              <a:ext cx="6447600" cy="13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43434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Algoritma Dasar &amp; Flowchart + Javascript 1</a:t>
              </a:r>
              <a:endParaRPr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67299" y="336000"/>
            <a:ext cx="3837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Flowchart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0888" y="755575"/>
            <a:ext cx="3908650" cy="368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14975" y="3974975"/>
            <a:ext cx="2708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https://www.smartdraw.com/flowchart/flowchart-symbols.htm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11700" y="1457275"/>
            <a:ext cx="42603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44444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Flowchart adalah adalah suatu bagan dengan simbol-simbol tertentu yang menggambarkan urutan proses secara mendetail dan hubungan antara suatu proses (instruksi) dengan proses lainnya dalam suatu program.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852200" y="938950"/>
            <a:ext cx="7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Contoh Flowchart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Memasak atau merebus air :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188" y="2002075"/>
            <a:ext cx="60102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852200" y="938950"/>
            <a:ext cx="7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Contoh Flowchart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Menentukan bilangan ganjil &amp; genap :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475" y="2092613"/>
            <a:ext cx="74390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852200" y="938950"/>
            <a:ext cx="7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Tips Flowchart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Input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Format input (single, multiple format)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Sanitizing, validating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Error handling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Proses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General to Specific 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Don’t repeat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Output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Format output 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Standardized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3009700" y="2129750"/>
            <a:ext cx="52737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Study Case </a:t>
            </a:r>
            <a:b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&amp; Flowchart</a:t>
            </a:r>
            <a:endParaRPr b="0" i="0" sz="4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852200" y="938950"/>
            <a:ext cx="7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Study Case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Buatlah algoritma dan flowchart untuk membalik suatu teks yang bernilai string dan outputkan hasilnya !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Contoh:</a:t>
            </a:r>
            <a:endParaRPr b="1"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Input: Javascript</a:t>
            </a:r>
            <a:endParaRPr b="1"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Output: tpircsavaJ</a:t>
            </a:r>
            <a:endParaRPr b="1"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852200" y="938950"/>
            <a:ext cx="7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Study Case (Mencari cara untuk menyelesaikan masalah)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4">
            <a:alphaModFix/>
          </a:blip>
          <a:srcRect b="65239" l="0" r="0" t="11007"/>
          <a:stretch/>
        </p:blipFill>
        <p:spPr>
          <a:xfrm>
            <a:off x="862025" y="2237775"/>
            <a:ext cx="7419975" cy="7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374" y="1422161"/>
            <a:ext cx="6844700" cy="28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852200" y="938950"/>
            <a:ext cx="7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Study Case (Algoritma)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Mulai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Input teks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Pindahkan posisi tiap huruf dari belakang(ujung kanan) menuju ke depan(ujung kiri) sampai semua huruf berpindah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Output teks yang sudah dibalik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Selesai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852200" y="938950"/>
            <a:ext cx="7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Study Case (Flowchart)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00" y="1585250"/>
            <a:ext cx="8562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150" y="2787775"/>
            <a:ext cx="3969401" cy="16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Rules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67299" y="336000"/>
            <a:ext cx="3287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Absence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Follow the rules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Ask us anything (bootcamp matters in private)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Speak for yourself first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Trainer availability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Independent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Hard work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Do your best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Continuous self improvement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Bahasa pemrograman high level, multi paradigma, dynamic typing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Dapat berjalan di web browser dan juga diluar web browser (Chrome v8 JavaScript engine dari Google)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4">
            <a:alphaModFix/>
          </a:blip>
          <a:srcRect b="9426" l="9632" r="9349" t="17612"/>
          <a:stretch/>
        </p:blipFill>
        <p:spPr>
          <a:xfrm>
            <a:off x="422475" y="1486450"/>
            <a:ext cx="3634650" cy="28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Ecmascript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311700" y="1457275"/>
            <a:ext cx="84177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Standar sederhana untuk javascript dan 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menambahkan fitur baru ke javascript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Dibuat oleh European Computer 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Manufacturers Association (Ecma)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425" y="1941550"/>
            <a:ext cx="3730827" cy="24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367300" y="3806525"/>
            <a:ext cx="279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https://medium.com/@madasamy/javascript-brief-history-and-ecmascript-es6-es7-es8-features-673973394df4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Variables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Variables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375" y="1051600"/>
            <a:ext cx="2651425" cy="2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Digunakan untuk menampung/menyimpan suatu nilai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Cara membuat variabel dapat menggunakan var/let/const 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Yang dilanjut dengan nama dan value 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var num = 5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Jika ingin memanggil nilai yang sudah tertampung di 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variabel, tinggal memanggil nama dari variabelnya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console.log(num)</a:t>
            </a:r>
            <a:b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5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Nama variabel tidak boleh dimulai dengan angka (var 1biodata)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Nama variabel tidak boleh mengandung operator aritmatika/logika/bitwise (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+penjumlahan)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Nama variabel tidak boleh mengandung tanda baca (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profile!)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Nama variabel tidak boleh mengandung spasi (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nama lengkap)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Nama variabel tidak boleh dari reverse keywords javascript (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let)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852180" y="938950"/>
            <a:ext cx="3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Variables Naming Rules</a:t>
            </a:r>
            <a:endParaRPr sz="20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367299" y="336000"/>
            <a:ext cx="3475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Types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Javascript memiliki sifat loosely types/dynamic typing jadi ketika mendeklarasikan variabel tidak perlu mendeklarasikan tipe datanya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Untuk mengecek tipe data pada variabel bisa menggunakan operator typeof</a:t>
            </a:r>
            <a:b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Contoh :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 name = “Budi”</a:t>
            </a:r>
            <a:b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  console.log(typeof name)</a:t>
            </a:r>
            <a:b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Output : String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852180" y="938950"/>
            <a:ext cx="3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Types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367300" y="336000"/>
            <a:ext cx="4573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Tipe data standar/bawaan yang sudah disediakan oleh javascript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Tipe data primitif pada javascript 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String = ‘...’ || “...” || `...`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= 0-9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Boolean = true || false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Null = null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Undefined = nilai yang tidak didefinisikan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852180" y="938950"/>
            <a:ext cx="3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Types (primitif)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367300" y="336000"/>
            <a:ext cx="4573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311700" y="4154775"/>
            <a:ext cx="44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https://www.edureka.co/blog/data-types-in-javascript/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Tipe data turunan/referensi dari tipe data primitif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Tipe data non-primitif pada javascript 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Object = {}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Array = []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 = function(){}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852180" y="938950"/>
            <a:ext cx="3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Types (non</a:t>
            </a: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-</a:t>
            </a: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primitif)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367300" y="336000"/>
            <a:ext cx="4573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8" name="Google Shape;278;p41"/>
          <p:cNvSpPr txBox="1"/>
          <p:nvPr/>
        </p:nvSpPr>
        <p:spPr>
          <a:xfrm>
            <a:off x="311700" y="4154775"/>
            <a:ext cx="44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https://www.edureka.co/blog/data-types-in-javascript/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Objective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67299" y="336000"/>
            <a:ext cx="3522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Algoritma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Flowchart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Variables 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Looping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Condition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Basic DOM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Looping</a:t>
            </a:r>
            <a:endParaRPr b="0" i="0" sz="4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/>
        </p:nvSpPr>
        <p:spPr>
          <a:xfrm>
            <a:off x="311700" y="1457275"/>
            <a:ext cx="83931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Looping for</a:t>
            </a:r>
            <a:b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Sebuah looping for mengulang hingga kondisi yang ditentukan evaluasinya menjadi false/salah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3"/>
          <p:cNvSpPr txBox="1"/>
          <p:nvPr/>
        </p:nvSpPr>
        <p:spPr>
          <a:xfrm>
            <a:off x="852180" y="938950"/>
            <a:ext cx="3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Looping/Perulangan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1" name="Google Shape;291;p43"/>
          <p:cNvSpPr txBox="1"/>
          <p:nvPr/>
        </p:nvSpPr>
        <p:spPr>
          <a:xfrm>
            <a:off x="367299" y="336000"/>
            <a:ext cx="3508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92" name="Google Shape;29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117308"/>
            <a:ext cx="4260299" cy="202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0425" y="1849600"/>
            <a:ext cx="4186699" cy="29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/>
        </p:nvSpPr>
        <p:spPr>
          <a:xfrm>
            <a:off x="311700" y="1457275"/>
            <a:ext cx="8406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Looping while &amp; do while</a:t>
            </a:r>
            <a:b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Digunakan untuk membuat perulangan yang mengeksekusi pernyataan tertentu hingga kondisi tersebut bernilai false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4"/>
          <p:cNvSpPr txBox="1"/>
          <p:nvPr/>
        </p:nvSpPr>
        <p:spPr>
          <a:xfrm>
            <a:off x="852180" y="938950"/>
            <a:ext cx="3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Looping/Perulangan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1" name="Google Shape;301;p44"/>
          <p:cNvSpPr txBox="1"/>
          <p:nvPr/>
        </p:nvSpPr>
        <p:spPr>
          <a:xfrm>
            <a:off x="367299" y="336000"/>
            <a:ext cx="3986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02" name="Google Shape;30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0325" y="2015199"/>
            <a:ext cx="2995650" cy="26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9275" y="2015200"/>
            <a:ext cx="3169428" cy="26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5"/>
          <p:cNvSpPr txBox="1"/>
          <p:nvPr/>
        </p:nvSpPr>
        <p:spPr>
          <a:xfrm>
            <a:off x="852180" y="938950"/>
            <a:ext cx="3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Looping/Perulangan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367299" y="336000"/>
            <a:ext cx="4109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11" name="Google Shape;31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875" y="1541688"/>
            <a:ext cx="4493351" cy="28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/>
          <p:cNvSpPr txBox="1"/>
          <p:nvPr/>
        </p:nvSpPr>
        <p:spPr>
          <a:xfrm>
            <a:off x="2612775" y="40992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https://www.rff.com/structured_flowchart.php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Conditions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Ekspresi dari suatu keadaan, jika memenuhi maka akan menjalani proses yang ada didalamnya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Kondisi di javascript bisa menggunakan 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If-else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switch-case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ternary operator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short logic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852180" y="938950"/>
            <a:ext cx="3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Conditions/Percabangan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5" name="Google Shape;325;p47"/>
          <p:cNvSpPr txBox="1"/>
          <p:nvPr/>
        </p:nvSpPr>
        <p:spPr>
          <a:xfrm>
            <a:off x="367299" y="336000"/>
            <a:ext cx="381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Equal value ( == 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Equal value And type ( === 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 equal ( != 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 equal value and type ( !== 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Greater than ( &gt; 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Less than ( &lt; 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Greater than or equal ( &gt;= 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Less than or equal ( &lt;= 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48"/>
          <p:cNvSpPr txBox="1"/>
          <p:nvPr/>
        </p:nvSpPr>
        <p:spPr>
          <a:xfrm>
            <a:off x="852180" y="938950"/>
            <a:ext cx="3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Operator Perbandingan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33" name="Google Shape;333;p48"/>
          <p:cNvSpPr txBox="1"/>
          <p:nvPr/>
        </p:nvSpPr>
        <p:spPr>
          <a:xfrm>
            <a:off x="367300" y="336000"/>
            <a:ext cx="354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</a:t>
            </a:r>
            <a:endParaRPr b="0" i="0" sz="4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 adalah blok kode untuk melakukan tugas tertentu. Dimulai dengan kata kunci </a:t>
            </a: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dan dicakup oleh </a:t>
            </a: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tanda kurung</a:t>
            </a: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Fungsi akan berhenti jika berakhir atau ada sintaks </a:t>
            </a: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b="1" i="0" sz="1600" u="none" cap="none" strike="noStrike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5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0"/>
          <p:cNvSpPr txBox="1"/>
          <p:nvPr/>
        </p:nvSpPr>
        <p:spPr>
          <a:xfrm>
            <a:off x="852180" y="938950"/>
            <a:ext cx="3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6" name="Google Shape;346;p50"/>
          <p:cNvSpPr txBox="1"/>
          <p:nvPr/>
        </p:nvSpPr>
        <p:spPr>
          <a:xfrm>
            <a:off x="367300" y="336000"/>
            <a:ext cx="3173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47" name="Google Shape;34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4800" y="2235596"/>
            <a:ext cx="3835001" cy="274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100" y="2247742"/>
            <a:ext cx="3141250" cy="271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1"/>
          <p:cNvSpPr txBox="1"/>
          <p:nvPr/>
        </p:nvSpPr>
        <p:spPr>
          <a:xfrm>
            <a:off x="852180" y="938950"/>
            <a:ext cx="3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Case </a:t>
            </a:r>
            <a:r>
              <a:rPr b="0" i="0" lang="en" sz="20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5" name="Google Shape;355;p51"/>
          <p:cNvSpPr txBox="1"/>
          <p:nvPr/>
        </p:nvSpPr>
        <p:spPr>
          <a:xfrm>
            <a:off x="367299" y="336000"/>
            <a:ext cx="3575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56" name="Google Shape;356;p51"/>
          <p:cNvPicPr preferRelativeResize="0"/>
          <p:nvPr/>
        </p:nvPicPr>
        <p:blipFill rotWithShape="1">
          <a:blip r:embed="rId4">
            <a:alphaModFix/>
          </a:blip>
          <a:srcRect b="0" l="0" r="0" t="13156"/>
          <a:stretch/>
        </p:blipFill>
        <p:spPr>
          <a:xfrm>
            <a:off x="-128875" y="1477850"/>
            <a:ext cx="4220450" cy="28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Basic DOM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Representasi terstruktur dari element HTML yang dibuat menjadi 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seperti pohon oleh browser.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Setelah browser membuat pohon DOM, node ini dapat diakses 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dari JavaScript menggunakan API yang disediakan oleh </a:t>
            </a:r>
            <a:r>
              <a:rPr lang="en" sz="16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document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53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53"/>
          <p:cNvSpPr txBox="1"/>
          <p:nvPr/>
        </p:nvSpPr>
        <p:spPr>
          <a:xfrm>
            <a:off x="852173" y="938950"/>
            <a:ext cx="44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Document Object Model (DOM)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69" name="Google Shape;369;p53"/>
          <p:cNvSpPr txBox="1"/>
          <p:nvPr/>
        </p:nvSpPr>
        <p:spPr>
          <a:xfrm>
            <a:off x="367300" y="336000"/>
            <a:ext cx="354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70" name="Google Shape;370;p53"/>
          <p:cNvPicPr preferRelativeResize="0"/>
          <p:nvPr/>
        </p:nvPicPr>
        <p:blipFill rotWithShape="1">
          <a:blip r:embed="rId4">
            <a:alphaModFix/>
          </a:blip>
          <a:srcRect b="11142" l="0" r="73539" t="0"/>
          <a:stretch/>
        </p:blipFill>
        <p:spPr>
          <a:xfrm>
            <a:off x="7011200" y="1039425"/>
            <a:ext cx="1715876" cy="33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Get Element by ID = document.getElementById(id)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Get Element by Class Attribute = document.getElementsByClassName(names)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Get Element by Name = document.getElementsByName(name)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Get Element by Tag Name = document.getElementsByTagName(tagName)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Get Element by CSS Selector = parentNode.querySelector(selector)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54"/>
          <p:cNvSpPr txBox="1"/>
          <p:nvPr/>
        </p:nvSpPr>
        <p:spPr>
          <a:xfrm>
            <a:off x="852173" y="938950"/>
            <a:ext cx="44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DOM Selection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78" name="Google Shape;378;p54"/>
          <p:cNvSpPr txBox="1"/>
          <p:nvPr/>
        </p:nvSpPr>
        <p:spPr>
          <a:xfrm>
            <a:off x="367300" y="336000"/>
            <a:ext cx="354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79" name="Google Shape;379;p54"/>
          <p:cNvSpPr txBox="1"/>
          <p:nvPr/>
        </p:nvSpPr>
        <p:spPr>
          <a:xfrm>
            <a:off x="346275" y="4146750"/>
            <a:ext cx="52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https://www.javascripttutorial.net/javascript-dom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55"/>
          <p:cNvSpPr txBox="1"/>
          <p:nvPr/>
        </p:nvSpPr>
        <p:spPr>
          <a:xfrm>
            <a:off x="367300" y="336000"/>
            <a:ext cx="354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86" name="Google Shape;386;p55"/>
          <p:cNvSpPr txBox="1"/>
          <p:nvPr/>
        </p:nvSpPr>
        <p:spPr>
          <a:xfrm>
            <a:off x="852175" y="938950"/>
            <a:ext cx="57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Get Element By ID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87" name="Google Shape;387;p55"/>
          <p:cNvSpPr txBox="1"/>
          <p:nvPr/>
        </p:nvSpPr>
        <p:spPr>
          <a:xfrm>
            <a:off x="311700" y="1457275"/>
            <a:ext cx="5082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Digunakan untuk menyeleksi elemen dengan menggunakan ID pada elemen tersebut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Elemen ID harus unik dalam 1 halaman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8" name="Google Shape;38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600" y="613200"/>
            <a:ext cx="3583850" cy="296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56"/>
          <p:cNvSpPr txBox="1"/>
          <p:nvPr/>
        </p:nvSpPr>
        <p:spPr>
          <a:xfrm>
            <a:off x="367300" y="336000"/>
            <a:ext cx="354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5" name="Google Shape;395;p56"/>
          <p:cNvSpPr txBox="1"/>
          <p:nvPr/>
        </p:nvSpPr>
        <p:spPr>
          <a:xfrm>
            <a:off x="852175" y="938950"/>
            <a:ext cx="57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Get Element by Class Attribute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6" name="Google Shape;396;p56"/>
          <p:cNvSpPr txBox="1"/>
          <p:nvPr/>
        </p:nvSpPr>
        <p:spPr>
          <a:xfrm>
            <a:off x="311700" y="1457275"/>
            <a:ext cx="5127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Digunakan untuk menyeleksi elemen dengan menggunakan class pada suatu elemen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Akan mengembalikan data berupa array yang berisikan data dari tag html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7" name="Google Shape;39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077" y="613200"/>
            <a:ext cx="351097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57"/>
          <p:cNvSpPr txBox="1"/>
          <p:nvPr/>
        </p:nvSpPr>
        <p:spPr>
          <a:xfrm>
            <a:off x="367300" y="336000"/>
            <a:ext cx="354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04" name="Google Shape;404;p57"/>
          <p:cNvSpPr txBox="1"/>
          <p:nvPr/>
        </p:nvSpPr>
        <p:spPr>
          <a:xfrm>
            <a:off x="852175" y="938950"/>
            <a:ext cx="57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DOM Manipulation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05" name="Google Shape;405;p57"/>
          <p:cNvSpPr txBox="1"/>
          <p:nvPr/>
        </p:nvSpPr>
        <p:spPr>
          <a:xfrm>
            <a:off x="311700" y="1457275"/>
            <a:ext cx="873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Merubah konten dari elemen HTML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Merubah style CSS dari elemen HTML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Menghandle event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58"/>
          <p:cNvSpPr txBox="1"/>
          <p:nvPr/>
        </p:nvSpPr>
        <p:spPr>
          <a:xfrm>
            <a:off x="367300" y="336000"/>
            <a:ext cx="354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2" name="Google Shape;412;p58"/>
          <p:cNvSpPr txBox="1"/>
          <p:nvPr/>
        </p:nvSpPr>
        <p:spPr>
          <a:xfrm>
            <a:off x="852175" y="938950"/>
            <a:ext cx="57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Merubah konten dari elemen HTML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13" name="Google Shape;413;p58"/>
          <p:cNvPicPr preferRelativeResize="0"/>
          <p:nvPr/>
        </p:nvPicPr>
        <p:blipFill rotWithShape="1">
          <a:blip r:embed="rId4">
            <a:alphaModFix/>
          </a:blip>
          <a:srcRect b="72268" l="0" r="77350" t="0"/>
          <a:stretch/>
        </p:blipFill>
        <p:spPr>
          <a:xfrm>
            <a:off x="4946950" y="1512526"/>
            <a:ext cx="168407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8"/>
          <p:cNvPicPr preferRelativeResize="0"/>
          <p:nvPr/>
        </p:nvPicPr>
        <p:blipFill rotWithShape="1">
          <a:blip r:embed="rId5">
            <a:alphaModFix/>
          </a:blip>
          <a:srcRect b="10730" l="0" r="0" t="0"/>
          <a:stretch/>
        </p:blipFill>
        <p:spPr>
          <a:xfrm>
            <a:off x="-76200" y="1013150"/>
            <a:ext cx="5023149" cy="30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59"/>
          <p:cNvSpPr txBox="1"/>
          <p:nvPr/>
        </p:nvSpPr>
        <p:spPr>
          <a:xfrm>
            <a:off x="367300" y="336000"/>
            <a:ext cx="354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21" name="Google Shape;421;p59"/>
          <p:cNvSpPr txBox="1"/>
          <p:nvPr/>
        </p:nvSpPr>
        <p:spPr>
          <a:xfrm>
            <a:off x="852175" y="938950"/>
            <a:ext cx="57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Merubah style CSS dari elemen HTML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22" name="Google Shape;422;p59"/>
          <p:cNvPicPr preferRelativeResize="0"/>
          <p:nvPr/>
        </p:nvPicPr>
        <p:blipFill rotWithShape="1">
          <a:blip r:embed="rId4">
            <a:alphaModFix/>
          </a:blip>
          <a:srcRect b="10055" l="0" r="0" t="0"/>
          <a:stretch/>
        </p:blipFill>
        <p:spPr>
          <a:xfrm>
            <a:off x="-89550" y="994924"/>
            <a:ext cx="5119974" cy="3168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0425" y="1457275"/>
            <a:ext cx="1528050" cy="48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60"/>
          <p:cNvSpPr txBox="1"/>
          <p:nvPr/>
        </p:nvSpPr>
        <p:spPr>
          <a:xfrm>
            <a:off x="367300" y="336000"/>
            <a:ext cx="354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30" name="Google Shape;430;p60"/>
          <p:cNvSpPr txBox="1"/>
          <p:nvPr/>
        </p:nvSpPr>
        <p:spPr>
          <a:xfrm>
            <a:off x="852175" y="938950"/>
            <a:ext cx="57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Menghandle event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31" name="Google Shape;431;p60"/>
          <p:cNvPicPr preferRelativeResize="0"/>
          <p:nvPr/>
        </p:nvPicPr>
        <p:blipFill rotWithShape="1">
          <a:blip r:embed="rId4">
            <a:alphaModFix/>
          </a:blip>
          <a:srcRect b="0" l="0" r="0" t="7028"/>
          <a:stretch/>
        </p:blipFill>
        <p:spPr>
          <a:xfrm>
            <a:off x="-57900" y="1287100"/>
            <a:ext cx="4399751" cy="355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238" y="1457275"/>
            <a:ext cx="482917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/>
          <p:nvPr/>
        </p:nvSpPr>
        <p:spPr>
          <a:xfrm>
            <a:off x="3009700" y="1977350"/>
            <a:ext cx="525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3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"Don’t be afraid to fail, be afraid not to try"</a:t>
            </a:r>
            <a:endParaRPr sz="2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Keyword: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Proses / Tahapan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Berurutan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Tujuan Tertentu (Selesai)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Algoritma adalah </a:t>
            </a:r>
            <a:r>
              <a:rPr b="1" lang="en" sz="1600">
                <a:solidFill>
                  <a:schemeClr val="dk2"/>
                </a:solidFill>
              </a:rPr>
              <a:t>proses</a:t>
            </a:r>
            <a:r>
              <a:rPr lang="en" sz="1600">
                <a:solidFill>
                  <a:schemeClr val="dk2"/>
                </a:solidFill>
              </a:rPr>
              <a:t> / </a:t>
            </a:r>
            <a:r>
              <a:rPr b="1" lang="en" sz="1600">
                <a:solidFill>
                  <a:schemeClr val="dk2"/>
                </a:solidFill>
              </a:rPr>
              <a:t>tahapan</a:t>
            </a:r>
            <a:r>
              <a:rPr lang="en" sz="1600">
                <a:solidFill>
                  <a:schemeClr val="dk2"/>
                </a:solidFill>
              </a:rPr>
              <a:t> yang </a:t>
            </a:r>
            <a:r>
              <a:rPr b="1" lang="en" sz="1600">
                <a:solidFill>
                  <a:schemeClr val="dk2"/>
                </a:solidFill>
              </a:rPr>
              <a:t>berurutan</a:t>
            </a:r>
            <a:r>
              <a:rPr lang="en" sz="1600">
                <a:solidFill>
                  <a:schemeClr val="dk2"/>
                </a:solidFill>
              </a:rPr>
              <a:t> untuk menyelesaikan </a:t>
            </a:r>
            <a:r>
              <a:rPr b="1" lang="en" sz="1600">
                <a:solidFill>
                  <a:schemeClr val="dk2"/>
                </a:solidFill>
              </a:rPr>
              <a:t>tujuan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chemeClr val="dk2"/>
                </a:solidFill>
              </a:rPr>
              <a:t>tertentu</a:t>
            </a:r>
            <a:r>
              <a:rPr lang="en" sz="1600">
                <a:solidFill>
                  <a:schemeClr val="dk2"/>
                </a:solidFill>
              </a:rPr>
              <a:t> (pekerjaan)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Bukan hanya untuk bahasa pemrograman tertentu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Algoritma berisi </a:t>
            </a:r>
            <a:r>
              <a:rPr b="1" lang="en" sz="1600">
                <a:solidFill>
                  <a:schemeClr val="dk2"/>
                </a:solidFill>
              </a:rPr>
              <a:t>Logika</a:t>
            </a:r>
            <a:r>
              <a:rPr lang="en" sz="1600">
                <a:solidFill>
                  <a:schemeClr val="dk2"/>
                </a:solidFill>
              </a:rPr>
              <a:t> + </a:t>
            </a:r>
            <a:r>
              <a:rPr b="1" lang="en" sz="1600">
                <a:solidFill>
                  <a:schemeClr val="dk2"/>
                </a:solidFill>
              </a:rPr>
              <a:t>Kontrol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852200" y="938950"/>
            <a:ext cx="7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Contoh </a:t>
            </a: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(real-life)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Memasak mie instan :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Mulai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Rebus mi dalam 500cc (2.5 gelas) air mendidih selama 3 menit sambil diaduk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Sementara mie dimasak campurkan semua bumbu </a:t>
            </a:r>
            <a:b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ke dalam piring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Tiriskan mi kemudian campurkan mie ke dalam </a:t>
            </a:r>
            <a:b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campuran bumbu di piring, diaduk hingga </a:t>
            </a:r>
            <a:b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merata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Taburkan bawang goreng dan mie siap disajikan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Selesai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575" y="2617400"/>
            <a:ext cx="2522575" cy="18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852200" y="938950"/>
            <a:ext cx="7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Contoh Algoritma (real-life)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Memasak atau merebus air :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Mulai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Siapkan panci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Masukkan air secukupnya ke dalam panci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Letakkan panci di atas kompor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Hidupkan kompor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Apabila air sudah mendidih, lalu matikan kompor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Angkat panci tersebut dari kompor</a:t>
            </a:r>
            <a:endParaRPr sz="1600">
              <a:solidFill>
                <a:schemeClr val="dk2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Selesai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163" y="260060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852200" y="938950"/>
            <a:ext cx="7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Contoh Algoritma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67299" y="336000"/>
            <a:ext cx="38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 Dasar &amp; Flowchart + Javascript 1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Menentukan bilangan ganjil &amp; genap :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Mulai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Masukan nilai x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Cek apakah x : 2 sisa hasil baginya = 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Jika “ya” maka x bilangan genap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Jika “tidak” maka x bilangan ganjil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Selesai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Flowchart</a:t>
            </a:r>
            <a:endParaRPr b="0" i="0" sz="4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