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</p:sldIdLst>
  <p:sldSz cy="5143500" cx="9144000"/>
  <p:notesSz cx="6858000" cy="9144000"/>
  <p:embeddedFontLst>
    <p:embeddedFont>
      <p:font typeface="Roboto Medium"/>
      <p:regular r:id="rId42"/>
      <p:bold r:id="rId43"/>
      <p:italic r:id="rId44"/>
      <p:boldItalic r:id="rId45"/>
    </p:embeddedFont>
    <p:embeddedFont>
      <p:font typeface="Roboto"/>
      <p:regular r:id="rId46"/>
      <p:bold r:id="rId47"/>
      <p:italic r:id="rId48"/>
      <p:boldItalic r:id="rId49"/>
    </p:embeddedFont>
    <p:embeddedFont>
      <p:font typeface="Proxima Nova"/>
      <p:regular r:id="rId50"/>
      <p:bold r:id="rId51"/>
      <p:italic r:id="rId52"/>
      <p:boldItalic r:id="rId53"/>
    </p:embeddedFont>
    <p:embeddedFont>
      <p:font typeface="Roboto Light"/>
      <p:regular r:id="rId54"/>
      <p:bold r:id="rId55"/>
      <p:italic r:id="rId56"/>
      <p:boldItalic r:id="rId5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font" Target="fonts/RobotoMedium-regular.fntdata"/><Relationship Id="rId41" Type="http://schemas.openxmlformats.org/officeDocument/2006/relationships/slide" Target="slides/slide35.xml"/><Relationship Id="rId44" Type="http://schemas.openxmlformats.org/officeDocument/2006/relationships/font" Target="fonts/RobotoMedium-italic.fntdata"/><Relationship Id="rId43" Type="http://schemas.openxmlformats.org/officeDocument/2006/relationships/font" Target="fonts/RobotoMedium-bold.fntdata"/><Relationship Id="rId46" Type="http://schemas.openxmlformats.org/officeDocument/2006/relationships/font" Target="fonts/Roboto-regular.fntdata"/><Relationship Id="rId45" Type="http://schemas.openxmlformats.org/officeDocument/2006/relationships/font" Target="fonts/RobotoMedium-boldItalic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font" Target="fonts/Roboto-italic.fntdata"/><Relationship Id="rId47" Type="http://schemas.openxmlformats.org/officeDocument/2006/relationships/font" Target="fonts/Roboto-bold.fntdata"/><Relationship Id="rId49" Type="http://schemas.openxmlformats.org/officeDocument/2006/relationships/font" Target="fonts/Roboto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ProximaNova-bold.fntdata"/><Relationship Id="rId50" Type="http://schemas.openxmlformats.org/officeDocument/2006/relationships/font" Target="fonts/ProximaNova-regular.fntdata"/><Relationship Id="rId53" Type="http://schemas.openxmlformats.org/officeDocument/2006/relationships/font" Target="fonts/ProximaNova-boldItalic.fntdata"/><Relationship Id="rId52" Type="http://schemas.openxmlformats.org/officeDocument/2006/relationships/font" Target="fonts/ProximaNova-italic.fntdata"/><Relationship Id="rId11" Type="http://schemas.openxmlformats.org/officeDocument/2006/relationships/slide" Target="slides/slide5.xml"/><Relationship Id="rId55" Type="http://schemas.openxmlformats.org/officeDocument/2006/relationships/font" Target="fonts/RobotoLight-bold.fntdata"/><Relationship Id="rId10" Type="http://schemas.openxmlformats.org/officeDocument/2006/relationships/slide" Target="slides/slide4.xml"/><Relationship Id="rId54" Type="http://schemas.openxmlformats.org/officeDocument/2006/relationships/font" Target="fonts/RobotoLight-regular.fntdata"/><Relationship Id="rId13" Type="http://schemas.openxmlformats.org/officeDocument/2006/relationships/slide" Target="slides/slide7.xml"/><Relationship Id="rId57" Type="http://schemas.openxmlformats.org/officeDocument/2006/relationships/font" Target="fonts/RobotoLight-boldItalic.fntdata"/><Relationship Id="rId12" Type="http://schemas.openxmlformats.org/officeDocument/2006/relationships/slide" Target="slides/slide6.xml"/><Relationship Id="rId56" Type="http://schemas.openxmlformats.org/officeDocument/2006/relationships/font" Target="fonts/RobotoLight-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11974c3414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11974c3414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11974c3414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11974c3414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11974c3414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11974c3414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11974c3414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11974c3414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11974c3414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11974c3414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11974c3414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11974c3414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11974c3414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111974c3414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11974c3414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111974c3414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11974c3414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111974c3414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11974c3414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111974c3414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0161498cb5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0161498cb5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111974c3414_0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111974c3414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11974c3414_0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111974c3414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11974c3414_0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111974c3414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15f488ce383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15f488ce383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5f488ce38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15f488ce38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15f488ce383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15f488ce383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15f488ce383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15f488ce383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111974c3414_0_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111974c3414_0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111974c3414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111974c3414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11974c3414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111974c3414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0fcc9c833f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0fcc9c833f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111974c3414_0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111974c3414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111974c3414_0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111974c3414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111974c3414_0_3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111974c3414_0_3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111974c3414_0_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111974c3414_0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111974c3414_0_3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111974c3414_0_3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10161498cb5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10161498cb5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0161498cb5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0161498cb5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11974c341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11974c341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11974c3414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11974c3414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11974c3414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11974c3414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11974c3414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11974c3414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11974c3414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11974c3414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10.gif"/><Relationship Id="rId5" Type="http://schemas.openxmlformats.org/officeDocument/2006/relationships/image" Target="../media/image11.jpg"/><Relationship Id="rId6" Type="http://schemas.openxmlformats.org/officeDocument/2006/relationships/image" Target="../media/image12.jpg"/><Relationship Id="rId7" Type="http://schemas.openxmlformats.org/officeDocument/2006/relationships/image" Target="../media/image8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14.png"/><Relationship Id="rId6" Type="http://schemas.openxmlformats.org/officeDocument/2006/relationships/hyperlink" Target="https://www.cleonix.com/blog/a-quicklook-of-css-position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1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5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png"/><Relationship Id="rId4" Type="http://schemas.openxmlformats.org/officeDocument/2006/relationships/hyperlink" Target="https://github.com/GoogleChrome/lighthouse" TargetMode="External"/><Relationship Id="rId5" Type="http://schemas.openxmlformats.org/officeDocument/2006/relationships/image" Target="../media/image17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5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13.png"/><Relationship Id="rId5" Type="http://schemas.openxmlformats.org/officeDocument/2006/relationships/image" Target="../media/image6.png"/><Relationship Id="rId6" Type="http://schemas.openxmlformats.org/officeDocument/2006/relationships/hyperlink" Target="https://www.w3schools.com/html/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13.png"/><Relationship Id="rId5" Type="http://schemas.openxmlformats.org/officeDocument/2006/relationships/image" Target="../media/image4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7.png"/><Relationship Id="rId5" Type="http://schemas.openxmlformats.org/officeDocument/2006/relationships/hyperlink" Target="https://www.youtube.com/watch?v=UB1O30fR-EE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oogle Shape;99;p25"/>
          <p:cNvGrpSpPr/>
          <p:nvPr/>
        </p:nvGrpSpPr>
        <p:grpSpPr>
          <a:xfrm>
            <a:off x="2280000" y="2638063"/>
            <a:ext cx="6447600" cy="948875"/>
            <a:chOff x="2304550" y="2651713"/>
            <a:chExt cx="6447600" cy="948875"/>
          </a:xfrm>
        </p:grpSpPr>
        <p:sp>
          <p:nvSpPr>
            <p:cNvPr id="100" name="Google Shape;100;p25"/>
            <p:cNvSpPr txBox="1"/>
            <p:nvPr/>
          </p:nvSpPr>
          <p:spPr>
            <a:xfrm>
              <a:off x="2339275" y="2651713"/>
              <a:ext cx="15558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25" lIns="45725" spcFirstLastPara="1" rIns="45725" wrap="square" tIns="457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17121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Week 1</a:t>
              </a:r>
              <a:endParaRPr sz="1700">
                <a:solidFill>
                  <a:srgbClr val="F17121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101" name="Google Shape;101;p25"/>
            <p:cNvSpPr/>
            <p:nvPr/>
          </p:nvSpPr>
          <p:spPr>
            <a:xfrm>
              <a:off x="3311650" y="2826175"/>
              <a:ext cx="1196100" cy="32700"/>
            </a:xfrm>
            <a:prstGeom prst="rect">
              <a:avLst/>
            </a:prstGeom>
            <a:solidFill>
              <a:srgbClr val="F17121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25"/>
            <p:cNvSpPr txBox="1"/>
            <p:nvPr/>
          </p:nvSpPr>
          <p:spPr>
            <a:xfrm>
              <a:off x="2304550" y="2892588"/>
              <a:ext cx="64476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25" lIns="45725" spcFirstLastPara="1" rIns="45725" wrap="square" tIns="457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4000">
                  <a:solidFill>
                    <a:srgbClr val="434343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Responsive Website</a:t>
              </a:r>
              <a:endParaRPr sz="4000">
                <a:solidFill>
                  <a:srgbClr val="434343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4"/>
          <p:cNvSpPr txBox="1"/>
          <p:nvPr/>
        </p:nvSpPr>
        <p:spPr>
          <a:xfrm>
            <a:off x="3009700" y="2129750"/>
            <a:ext cx="52737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434343"/>
                </a:solidFill>
                <a:latin typeface="Roboto Medium"/>
                <a:ea typeface="Roboto Medium"/>
                <a:cs typeface="Roboto Medium"/>
                <a:sym typeface="Roboto Medium"/>
              </a:rPr>
              <a:t>CSS</a:t>
            </a:r>
            <a:endParaRPr sz="4000">
              <a:solidFill>
                <a:srgbClr val="434343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5"/>
          <p:cNvSpPr txBox="1"/>
          <p:nvPr/>
        </p:nvSpPr>
        <p:spPr>
          <a:xfrm>
            <a:off x="367288" y="4579538"/>
            <a:ext cx="18255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Fullstack Website Developer</a:t>
            </a:r>
            <a:endParaRPr sz="10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1" name="Google Shape;181;p35"/>
          <p:cNvSpPr txBox="1"/>
          <p:nvPr/>
        </p:nvSpPr>
        <p:spPr>
          <a:xfrm>
            <a:off x="852163" y="938950"/>
            <a:ext cx="227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CSS</a:t>
            </a:r>
            <a:endParaRPr sz="2200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82" name="Google Shape;182;p35"/>
          <p:cNvSpPr txBox="1"/>
          <p:nvPr/>
        </p:nvSpPr>
        <p:spPr>
          <a:xfrm>
            <a:off x="367301" y="336000"/>
            <a:ext cx="22128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Responsive Website</a:t>
            </a:r>
            <a:endParaRPr sz="1200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83" name="Google Shape;183;p35"/>
          <p:cNvSpPr txBox="1"/>
          <p:nvPr/>
        </p:nvSpPr>
        <p:spPr>
          <a:xfrm>
            <a:off x="311700" y="1457275"/>
            <a:ext cx="8520600" cy="30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rgbClr val="61616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Cascading Style Sheets</a:t>
            </a:r>
            <a:endParaRPr sz="1600">
              <a:solidFill>
                <a:srgbClr val="61616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rgbClr val="61616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Bukan Merupakan Bahasa Pemrograman</a:t>
            </a:r>
            <a:endParaRPr sz="1600">
              <a:solidFill>
                <a:srgbClr val="61616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rgbClr val="61616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Bahasa style sheet yang digunakan untuk menggambarkan penyajian dokumen yang ditulis dalam bahasa markup seperti HTML.</a:t>
            </a:r>
            <a:endParaRPr sz="1600">
              <a:solidFill>
                <a:srgbClr val="61616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rgbClr val="61616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Cara mengimplementasikan CSS ke dalam HTML</a:t>
            </a:r>
            <a:endParaRPr sz="1600">
              <a:solidFill>
                <a:srgbClr val="61616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600"/>
              <a:buFont typeface="Roboto"/>
              <a:buChar char="○"/>
            </a:pPr>
            <a:r>
              <a:rPr lang="en" sz="1600">
                <a:solidFill>
                  <a:srgbClr val="61616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Inline Style</a:t>
            </a:r>
            <a:endParaRPr sz="1600">
              <a:solidFill>
                <a:srgbClr val="61616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600"/>
              <a:buFont typeface="Roboto"/>
              <a:buChar char="○"/>
            </a:pPr>
            <a:r>
              <a:rPr lang="en" sz="1600">
                <a:solidFill>
                  <a:srgbClr val="61616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External and Internal Stylesheet</a:t>
            </a:r>
            <a:endParaRPr sz="1600">
              <a:solidFill>
                <a:srgbClr val="61616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rgbClr val="61616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Prioritas penggunaan style mengacu pada :</a:t>
            </a:r>
            <a:endParaRPr sz="1600">
              <a:solidFill>
                <a:srgbClr val="61616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600"/>
              <a:buFont typeface="Roboto"/>
              <a:buChar char="○"/>
            </a:pPr>
            <a:r>
              <a:rPr lang="en" sz="1600">
                <a:solidFill>
                  <a:srgbClr val="61616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Browser Default &lt; External &lt; Internal &lt; Inline</a:t>
            </a:r>
            <a:endParaRPr sz="1600">
              <a:solidFill>
                <a:srgbClr val="61616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600"/>
              <a:buFont typeface="Roboto"/>
              <a:buChar char="○"/>
            </a:pPr>
            <a:r>
              <a:rPr lang="en" sz="1600">
                <a:solidFill>
                  <a:srgbClr val="61616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CSS Specificity</a:t>
            </a:r>
            <a:endParaRPr sz="1600">
              <a:solidFill>
                <a:srgbClr val="61616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Image result for css" id="184" name="Google Shape;184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01828" y="3325125"/>
            <a:ext cx="754272" cy="1062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6"/>
          <p:cNvSpPr txBox="1"/>
          <p:nvPr/>
        </p:nvSpPr>
        <p:spPr>
          <a:xfrm>
            <a:off x="367288" y="4579538"/>
            <a:ext cx="18255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Fullstack Website Developer</a:t>
            </a:r>
            <a:endParaRPr sz="10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0" name="Google Shape;190;p36"/>
          <p:cNvSpPr txBox="1"/>
          <p:nvPr/>
        </p:nvSpPr>
        <p:spPr>
          <a:xfrm>
            <a:off x="852163" y="938950"/>
            <a:ext cx="227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CSS</a:t>
            </a:r>
            <a:endParaRPr sz="2200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91" name="Google Shape;191;p36"/>
          <p:cNvSpPr txBox="1"/>
          <p:nvPr/>
        </p:nvSpPr>
        <p:spPr>
          <a:xfrm>
            <a:off x="367301" y="336000"/>
            <a:ext cx="22128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Responsive Website</a:t>
            </a:r>
            <a:endParaRPr sz="1200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92" name="Google Shape;192;p36"/>
          <p:cNvSpPr txBox="1"/>
          <p:nvPr/>
        </p:nvSpPr>
        <p:spPr>
          <a:xfrm>
            <a:off x="311700" y="1457275"/>
            <a:ext cx="8520600" cy="30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rgbClr val="61616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File CSS berisi selektor dan deklarasi</a:t>
            </a:r>
            <a:endParaRPr sz="1600">
              <a:solidFill>
                <a:srgbClr val="61616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rgbClr val="61616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Selektor memilih tag, class, atau id mana yang menggunakan styling yang dijelaskan dalam deklarasi</a:t>
            </a:r>
            <a:endParaRPr sz="1600">
              <a:solidFill>
                <a:srgbClr val="61616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rgbClr val="61616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Selektor dapat memilih aksi elemen seperti click, hover, dll</a:t>
            </a:r>
            <a:endParaRPr sz="1600">
              <a:solidFill>
                <a:srgbClr val="61616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rgbClr val="61616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Deklarasi, yang diwakili oleh kurung kurawal, menjelaskan setiap styling yang akan diterapkan ke selector</a:t>
            </a:r>
            <a:endParaRPr sz="1600">
              <a:solidFill>
                <a:srgbClr val="61616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rgbClr val="61616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Deklarasi menggunakan format seleksi {properti : nilai}</a:t>
            </a:r>
            <a:endParaRPr sz="1600">
              <a:solidFill>
                <a:srgbClr val="61616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Image result for css" id="193" name="Google Shape;193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01828" y="3325125"/>
            <a:ext cx="754272" cy="1062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7"/>
          <p:cNvSpPr txBox="1"/>
          <p:nvPr/>
        </p:nvSpPr>
        <p:spPr>
          <a:xfrm>
            <a:off x="367288" y="4579538"/>
            <a:ext cx="18255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Fullstack Website Developer</a:t>
            </a:r>
            <a:endParaRPr sz="10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9" name="Google Shape;199;p37"/>
          <p:cNvSpPr txBox="1"/>
          <p:nvPr/>
        </p:nvSpPr>
        <p:spPr>
          <a:xfrm>
            <a:off x="852183" y="938950"/>
            <a:ext cx="380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CSS Usage Example</a:t>
            </a:r>
            <a:endParaRPr sz="2200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200" name="Google Shape;200;p37"/>
          <p:cNvSpPr txBox="1"/>
          <p:nvPr/>
        </p:nvSpPr>
        <p:spPr>
          <a:xfrm>
            <a:off x="367301" y="336000"/>
            <a:ext cx="22128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Responsive Website</a:t>
            </a:r>
            <a:endParaRPr sz="1200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descr="CSS selector" id="201" name="Google Shape;201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0400" y="1453675"/>
            <a:ext cx="4053408" cy="84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0400" y="2895550"/>
            <a:ext cx="4503800" cy="7466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203" name="Google Shape;203;p3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11575" y="3805325"/>
            <a:ext cx="4456080" cy="6756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204" name="Google Shape;204;p3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011575" y="2276963"/>
            <a:ext cx="4672549" cy="5247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8"/>
          <p:cNvSpPr txBox="1"/>
          <p:nvPr/>
        </p:nvSpPr>
        <p:spPr>
          <a:xfrm>
            <a:off x="367288" y="4579538"/>
            <a:ext cx="18255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Fullstack Website Developer</a:t>
            </a:r>
            <a:endParaRPr sz="10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0" name="Google Shape;210;p38"/>
          <p:cNvSpPr txBox="1"/>
          <p:nvPr/>
        </p:nvSpPr>
        <p:spPr>
          <a:xfrm>
            <a:off x="852163" y="938950"/>
            <a:ext cx="227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CSS - Box Model</a:t>
            </a:r>
            <a:endParaRPr sz="2200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211" name="Google Shape;211;p38"/>
          <p:cNvSpPr txBox="1"/>
          <p:nvPr/>
        </p:nvSpPr>
        <p:spPr>
          <a:xfrm>
            <a:off x="367301" y="336000"/>
            <a:ext cx="22128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Responsive Website</a:t>
            </a:r>
            <a:endParaRPr sz="1200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212" name="Google Shape;212;p38"/>
          <p:cNvSpPr txBox="1"/>
          <p:nvPr/>
        </p:nvSpPr>
        <p:spPr>
          <a:xfrm>
            <a:off x="311700" y="1457275"/>
            <a:ext cx="8520600" cy="30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rgbClr val="616161"/>
                </a:solidFill>
                <a:latin typeface="Roboto"/>
                <a:ea typeface="Roboto"/>
                <a:cs typeface="Roboto"/>
                <a:sym typeface="Roboto"/>
              </a:rPr>
              <a:t>Content</a:t>
            </a:r>
            <a:br>
              <a:rPr lang="en" sz="1600">
                <a:solidFill>
                  <a:srgbClr val="61616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600">
                <a:solidFill>
                  <a:srgbClr val="616161"/>
                </a:solidFill>
                <a:latin typeface="Roboto"/>
                <a:ea typeface="Roboto"/>
                <a:cs typeface="Roboto"/>
                <a:sym typeface="Roboto"/>
              </a:rPr>
              <a:t>konten dari elemen. Biasanya berupa teks atau gambar</a:t>
            </a:r>
            <a:endParaRPr sz="1600">
              <a:solidFill>
                <a:srgbClr val="61616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rgbClr val="616161"/>
                </a:solidFill>
                <a:latin typeface="Roboto"/>
                <a:ea typeface="Roboto"/>
                <a:cs typeface="Roboto"/>
                <a:sym typeface="Roboto"/>
              </a:rPr>
              <a:t>Padding</a:t>
            </a:r>
            <a:br>
              <a:rPr lang="en" sz="1600">
                <a:solidFill>
                  <a:srgbClr val="61616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600">
                <a:solidFill>
                  <a:srgbClr val="616161"/>
                </a:solidFill>
                <a:latin typeface="Roboto"/>
                <a:ea typeface="Roboto"/>
                <a:cs typeface="Roboto"/>
                <a:sym typeface="Roboto"/>
              </a:rPr>
              <a:t>berguna untuk mengatur ruang (space) di sekitar konten</a:t>
            </a:r>
            <a:endParaRPr sz="1600">
              <a:solidFill>
                <a:srgbClr val="61616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rgbClr val="616161"/>
                </a:solidFill>
                <a:latin typeface="Roboto"/>
                <a:ea typeface="Roboto"/>
                <a:cs typeface="Roboto"/>
                <a:sym typeface="Roboto"/>
              </a:rPr>
              <a:t>Border</a:t>
            </a:r>
            <a:br>
              <a:rPr lang="en" sz="1600">
                <a:solidFill>
                  <a:srgbClr val="61616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600">
                <a:solidFill>
                  <a:srgbClr val="616161"/>
                </a:solidFill>
                <a:latin typeface="Roboto"/>
                <a:ea typeface="Roboto"/>
                <a:cs typeface="Roboto"/>
                <a:sym typeface="Roboto"/>
              </a:rPr>
              <a:t>batasan yang mengelilingi konten dan padding</a:t>
            </a:r>
            <a:endParaRPr sz="1600">
              <a:solidFill>
                <a:srgbClr val="61616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rgbClr val="616161"/>
                </a:solidFill>
                <a:latin typeface="Roboto"/>
                <a:ea typeface="Roboto"/>
                <a:cs typeface="Roboto"/>
                <a:sym typeface="Roboto"/>
              </a:rPr>
              <a:t>Margin</a:t>
            </a:r>
            <a:br>
              <a:rPr lang="en" sz="1600">
                <a:solidFill>
                  <a:srgbClr val="61616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600">
                <a:solidFill>
                  <a:srgbClr val="616161"/>
                </a:solidFill>
                <a:latin typeface="Roboto"/>
                <a:ea typeface="Roboto"/>
                <a:cs typeface="Roboto"/>
                <a:sym typeface="Roboto"/>
              </a:rPr>
              <a:t>berguna untuk mengatur ruang (space) di luar elemen</a:t>
            </a:r>
            <a:endParaRPr sz="1600">
              <a:solidFill>
                <a:srgbClr val="61616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13" name="Google Shape;213;p38"/>
          <p:cNvGrpSpPr/>
          <p:nvPr/>
        </p:nvGrpSpPr>
        <p:grpSpPr>
          <a:xfrm>
            <a:off x="6661801" y="1550604"/>
            <a:ext cx="2170502" cy="2121804"/>
            <a:chOff x="1861500" y="2880475"/>
            <a:chExt cx="2130450" cy="2082650"/>
          </a:xfrm>
        </p:grpSpPr>
        <p:pic>
          <p:nvPicPr>
            <p:cNvPr id="214" name="Google Shape;214;p38"/>
            <p:cNvPicPr preferRelativeResize="0"/>
            <p:nvPr/>
          </p:nvPicPr>
          <p:blipFill rotWithShape="1">
            <a:blip r:embed="rId4">
              <a:alphaModFix/>
            </a:blip>
            <a:srcRect b="1357" l="1678" r="2947" t="3730"/>
            <a:stretch/>
          </p:blipFill>
          <p:spPr>
            <a:xfrm>
              <a:off x="1861500" y="2880475"/>
              <a:ext cx="2130350" cy="17627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5" name="Google Shape;215;p38"/>
            <p:cNvSpPr txBox="1"/>
            <p:nvPr/>
          </p:nvSpPr>
          <p:spPr>
            <a:xfrm>
              <a:off x="1873650" y="4604325"/>
              <a:ext cx="2118300" cy="358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" sz="1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CSS box-model</a:t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9"/>
          <p:cNvSpPr txBox="1"/>
          <p:nvPr/>
        </p:nvSpPr>
        <p:spPr>
          <a:xfrm>
            <a:off x="367288" y="4579538"/>
            <a:ext cx="18255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Fullstack Website Developer</a:t>
            </a:r>
            <a:endParaRPr sz="10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1" name="Google Shape;221;p39"/>
          <p:cNvSpPr txBox="1"/>
          <p:nvPr/>
        </p:nvSpPr>
        <p:spPr>
          <a:xfrm>
            <a:off x="852176" y="938950"/>
            <a:ext cx="604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CSS - Pseudo Class</a:t>
            </a:r>
            <a:endParaRPr sz="2200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222" name="Google Shape;222;p39"/>
          <p:cNvSpPr txBox="1"/>
          <p:nvPr/>
        </p:nvSpPr>
        <p:spPr>
          <a:xfrm>
            <a:off x="367301" y="336000"/>
            <a:ext cx="22128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Responsive Website</a:t>
            </a:r>
            <a:endParaRPr sz="1200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223" name="Google Shape;223;p39"/>
          <p:cNvSpPr txBox="1"/>
          <p:nvPr/>
        </p:nvSpPr>
        <p:spPr>
          <a:xfrm>
            <a:off x="311700" y="1457275"/>
            <a:ext cx="8520600" cy="30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616161"/>
                </a:solidFill>
                <a:latin typeface="Roboto"/>
                <a:ea typeface="Roboto"/>
                <a:cs typeface="Roboto"/>
                <a:sym typeface="Roboto"/>
              </a:rPr>
              <a:t>Pseudo-class digunakan untuk mendefinisikan keadaan khusus suatu elemen</a:t>
            </a:r>
            <a:endParaRPr sz="1600">
              <a:solidFill>
                <a:srgbClr val="61616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61616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616161"/>
                </a:solidFill>
                <a:latin typeface="Roboto"/>
                <a:ea typeface="Roboto"/>
                <a:cs typeface="Roboto"/>
                <a:sym typeface="Roboto"/>
              </a:rPr>
              <a:t>Syntax:</a:t>
            </a:r>
            <a:endParaRPr sz="1600">
              <a:solidFill>
                <a:srgbClr val="61616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616161"/>
                </a:solidFill>
                <a:latin typeface="Roboto"/>
                <a:ea typeface="Roboto"/>
                <a:cs typeface="Roboto"/>
                <a:sym typeface="Roboto"/>
              </a:rPr>
              <a:t>Selector:pseudo-class {property:value;}</a:t>
            </a:r>
            <a:endParaRPr sz="1600">
              <a:solidFill>
                <a:srgbClr val="61616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61616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616161"/>
                </a:solidFill>
                <a:latin typeface="Roboto"/>
                <a:ea typeface="Roboto"/>
                <a:cs typeface="Roboto"/>
                <a:sym typeface="Roboto"/>
              </a:rPr>
              <a:t>Example: </a:t>
            </a:r>
            <a:endParaRPr sz="1600">
              <a:solidFill>
                <a:srgbClr val="61616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616161"/>
                </a:solidFill>
                <a:latin typeface="Roboto"/>
                <a:ea typeface="Roboto"/>
                <a:cs typeface="Roboto"/>
                <a:sym typeface="Roboto"/>
              </a:rPr>
              <a:t>div:hover {background-color: red;}</a:t>
            </a:r>
            <a:endParaRPr sz="1600">
              <a:solidFill>
                <a:srgbClr val="61616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Image result for css" id="224" name="Google Shape;224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01828" y="3325125"/>
            <a:ext cx="754272" cy="1062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0"/>
          <p:cNvSpPr txBox="1"/>
          <p:nvPr/>
        </p:nvSpPr>
        <p:spPr>
          <a:xfrm>
            <a:off x="367288" y="4579538"/>
            <a:ext cx="18255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Fullstack Website Developer</a:t>
            </a:r>
            <a:endParaRPr sz="10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0" name="Google Shape;230;p40"/>
          <p:cNvSpPr txBox="1"/>
          <p:nvPr/>
        </p:nvSpPr>
        <p:spPr>
          <a:xfrm>
            <a:off x="852176" y="938950"/>
            <a:ext cx="604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CSS - Pseudo Element</a:t>
            </a:r>
            <a:endParaRPr sz="2200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231" name="Google Shape;231;p40"/>
          <p:cNvSpPr txBox="1"/>
          <p:nvPr/>
        </p:nvSpPr>
        <p:spPr>
          <a:xfrm>
            <a:off x="367301" y="336000"/>
            <a:ext cx="22128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Responsive Website</a:t>
            </a:r>
            <a:endParaRPr sz="1200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232" name="Google Shape;232;p40"/>
          <p:cNvSpPr txBox="1"/>
          <p:nvPr/>
        </p:nvSpPr>
        <p:spPr>
          <a:xfrm>
            <a:off x="311700" y="1457275"/>
            <a:ext cx="8520600" cy="30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rgbClr val="616161"/>
                </a:solidFill>
                <a:latin typeface="Roboto"/>
                <a:ea typeface="Roboto"/>
                <a:cs typeface="Roboto"/>
                <a:sym typeface="Roboto"/>
              </a:rPr>
              <a:t>Pseudo-Elements CSS digunakan untuk menata bagian-bagian tertentu dari suatu elemen.</a:t>
            </a:r>
            <a:endParaRPr sz="1600">
              <a:solidFill>
                <a:srgbClr val="61616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rgbClr val="616161"/>
                </a:solidFill>
                <a:latin typeface="Roboto"/>
                <a:ea typeface="Roboto"/>
                <a:cs typeface="Roboto"/>
                <a:sym typeface="Roboto"/>
              </a:rPr>
              <a:t>Pseudo-Elements memiliki 2 titik dua (::)</a:t>
            </a:r>
            <a:endParaRPr sz="1600">
              <a:solidFill>
                <a:srgbClr val="61616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rgbClr val="616161"/>
                </a:solidFill>
                <a:latin typeface="Roboto"/>
                <a:ea typeface="Roboto"/>
                <a:cs typeface="Roboto"/>
                <a:sym typeface="Roboto"/>
              </a:rPr>
              <a:t>Tidak ada spasi sebelum atau setelah setiap titik dua</a:t>
            </a:r>
            <a:endParaRPr sz="1600">
              <a:solidFill>
                <a:srgbClr val="61616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61616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16161"/>
                </a:solidFill>
                <a:latin typeface="Roboto"/>
                <a:ea typeface="Roboto"/>
                <a:cs typeface="Roboto"/>
                <a:sym typeface="Roboto"/>
              </a:rPr>
              <a:t>Syntax:</a:t>
            </a:r>
            <a:endParaRPr sz="1600">
              <a:solidFill>
                <a:srgbClr val="61616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16161"/>
                </a:solidFill>
                <a:latin typeface="Roboto"/>
                <a:ea typeface="Roboto"/>
                <a:cs typeface="Roboto"/>
                <a:sym typeface="Roboto"/>
              </a:rPr>
              <a:t>Selector::pseudo-element { declaration block;}</a:t>
            </a:r>
            <a:endParaRPr sz="1600">
              <a:solidFill>
                <a:srgbClr val="61616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Image result for css" id="233" name="Google Shape;233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01828" y="3325125"/>
            <a:ext cx="754272" cy="1062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1"/>
          <p:cNvSpPr txBox="1"/>
          <p:nvPr/>
        </p:nvSpPr>
        <p:spPr>
          <a:xfrm>
            <a:off x="311700" y="1457275"/>
            <a:ext cx="8520600" cy="30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600"/>
              <a:buFont typeface="Roboto"/>
              <a:buChar char="●"/>
            </a:pPr>
            <a:r>
              <a:rPr b="1" lang="en" sz="1600">
                <a:solidFill>
                  <a:srgbClr val="616161"/>
                </a:solidFill>
                <a:latin typeface="Roboto"/>
                <a:ea typeface="Roboto"/>
                <a:cs typeface="Roboto"/>
                <a:sym typeface="Roboto"/>
              </a:rPr>
              <a:t>Static</a:t>
            </a:r>
            <a:endParaRPr sz="1600">
              <a:solidFill>
                <a:srgbClr val="61616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16161"/>
                </a:solidFill>
                <a:latin typeface="Roboto"/>
                <a:ea typeface="Roboto"/>
                <a:cs typeface="Roboto"/>
                <a:sym typeface="Roboto"/>
              </a:rPr>
              <a:t>Nilai Default. Elemen ditampilkan secara berurutan, seperti yang muncul dalam aliran dokumen.</a:t>
            </a:r>
            <a:endParaRPr sz="1600">
              <a:solidFill>
                <a:srgbClr val="61616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600"/>
              <a:buFont typeface="Roboto"/>
              <a:buChar char="●"/>
            </a:pPr>
            <a:r>
              <a:rPr b="1" lang="en" sz="1600">
                <a:solidFill>
                  <a:srgbClr val="616161"/>
                </a:solidFill>
                <a:latin typeface="Roboto"/>
                <a:ea typeface="Roboto"/>
                <a:cs typeface="Roboto"/>
                <a:sym typeface="Roboto"/>
              </a:rPr>
              <a:t>Relative</a:t>
            </a:r>
            <a:endParaRPr b="1" sz="1600">
              <a:solidFill>
                <a:srgbClr val="61616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1616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Elemen diposisikan relatif terhadap posisi normalnya, jadi  "left:20px" tambah 20 pixels </a:t>
            </a:r>
            <a:endParaRPr sz="1600">
              <a:solidFill>
                <a:srgbClr val="61616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1616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ke posisi KIRI elemen.</a:t>
            </a:r>
            <a:endParaRPr sz="1600">
              <a:solidFill>
                <a:srgbClr val="61616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600"/>
              <a:buFont typeface="Roboto"/>
              <a:buChar char="●"/>
            </a:pPr>
            <a:r>
              <a:rPr b="1" lang="en" sz="1600">
                <a:solidFill>
                  <a:srgbClr val="616161"/>
                </a:solidFill>
                <a:latin typeface="Roboto"/>
                <a:ea typeface="Roboto"/>
                <a:cs typeface="Roboto"/>
                <a:sym typeface="Roboto"/>
              </a:rPr>
              <a:t>Absolute</a:t>
            </a:r>
            <a:endParaRPr sz="1600">
              <a:solidFill>
                <a:srgbClr val="61616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1616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Elemen diposisikan relatif terhadap posisi pertama (position tidak static) </a:t>
            </a:r>
            <a:br>
              <a:rPr lang="en" sz="1600">
                <a:solidFill>
                  <a:srgbClr val="61616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</a:br>
            <a:r>
              <a:rPr lang="en" sz="1600">
                <a:solidFill>
                  <a:srgbClr val="61616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elemen pembungkusnya</a:t>
            </a:r>
            <a:endParaRPr sz="1600">
              <a:solidFill>
                <a:srgbClr val="616161"/>
              </a:solidFill>
              <a:highlight>
                <a:srgbClr val="F1F1F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61616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9" name="Google Shape;239;p41"/>
          <p:cNvSpPr txBox="1"/>
          <p:nvPr/>
        </p:nvSpPr>
        <p:spPr>
          <a:xfrm>
            <a:off x="367288" y="4579538"/>
            <a:ext cx="18255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Fullstack Website Developer</a:t>
            </a:r>
            <a:endParaRPr sz="10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0" name="Google Shape;240;p41"/>
          <p:cNvSpPr txBox="1"/>
          <p:nvPr/>
        </p:nvSpPr>
        <p:spPr>
          <a:xfrm>
            <a:off x="852176" y="938950"/>
            <a:ext cx="604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CSS - Position</a:t>
            </a:r>
            <a:endParaRPr sz="2200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241" name="Google Shape;241;p41"/>
          <p:cNvSpPr txBox="1"/>
          <p:nvPr/>
        </p:nvSpPr>
        <p:spPr>
          <a:xfrm>
            <a:off x="367301" y="336000"/>
            <a:ext cx="22128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Responsive Website</a:t>
            </a:r>
            <a:endParaRPr sz="1200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descr="Image result for css" id="242" name="Google Shape;242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01828" y="3325125"/>
            <a:ext cx="754272" cy="1062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2"/>
          <p:cNvSpPr txBox="1"/>
          <p:nvPr/>
        </p:nvSpPr>
        <p:spPr>
          <a:xfrm>
            <a:off x="311700" y="1457275"/>
            <a:ext cx="8520600" cy="30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Roboto"/>
              <a:buChar char="●"/>
            </a:pPr>
            <a:r>
              <a:rPr b="1" lang="en" sz="16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Fixed</a:t>
            </a:r>
            <a:endParaRPr b="1" sz="16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Elemen diposisikan relatif ke jendela browser.</a:t>
            </a:r>
            <a:endParaRPr sz="1600">
              <a:solidFill>
                <a:srgbClr val="595959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Roboto"/>
              <a:buChar char="●"/>
            </a:pPr>
            <a:r>
              <a:rPr b="1" lang="en" sz="1600">
                <a:solidFill>
                  <a:srgbClr val="595959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Sticky</a:t>
            </a:r>
            <a:endParaRPr sz="1600">
              <a:solidFill>
                <a:srgbClr val="595959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595959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Elemen diposisikan berdasarkan posisi scroll pengguna</a:t>
            </a:r>
            <a:endParaRPr b="1" sz="16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8" name="Google Shape;248;p42"/>
          <p:cNvSpPr txBox="1"/>
          <p:nvPr/>
        </p:nvSpPr>
        <p:spPr>
          <a:xfrm>
            <a:off x="367288" y="4579538"/>
            <a:ext cx="18255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Fullstack Website Developer</a:t>
            </a:r>
            <a:endParaRPr sz="10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9" name="Google Shape;249;p42"/>
          <p:cNvSpPr txBox="1"/>
          <p:nvPr/>
        </p:nvSpPr>
        <p:spPr>
          <a:xfrm>
            <a:off x="852176" y="938950"/>
            <a:ext cx="604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CSS - Position</a:t>
            </a:r>
            <a:endParaRPr sz="2200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250" name="Google Shape;250;p42"/>
          <p:cNvSpPr txBox="1"/>
          <p:nvPr/>
        </p:nvSpPr>
        <p:spPr>
          <a:xfrm>
            <a:off x="367301" y="336000"/>
            <a:ext cx="22128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Responsive Website</a:t>
            </a:r>
            <a:endParaRPr sz="1200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descr="Image result for css" id="251" name="Google Shape;251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01828" y="3325125"/>
            <a:ext cx="754272" cy="1062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3"/>
          <p:cNvSpPr txBox="1"/>
          <p:nvPr/>
        </p:nvSpPr>
        <p:spPr>
          <a:xfrm>
            <a:off x="367288" y="4579538"/>
            <a:ext cx="18255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Fullstack Website Developer</a:t>
            </a:r>
            <a:endParaRPr sz="10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7" name="Google Shape;257;p43"/>
          <p:cNvSpPr txBox="1"/>
          <p:nvPr/>
        </p:nvSpPr>
        <p:spPr>
          <a:xfrm>
            <a:off x="852176" y="938950"/>
            <a:ext cx="604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CSS - Position</a:t>
            </a:r>
            <a:endParaRPr sz="2200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258" name="Google Shape;258;p43"/>
          <p:cNvSpPr txBox="1"/>
          <p:nvPr/>
        </p:nvSpPr>
        <p:spPr>
          <a:xfrm>
            <a:off x="367301" y="336000"/>
            <a:ext cx="22128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Responsive Website</a:t>
            </a:r>
            <a:endParaRPr sz="1200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descr="Image result for css" id="259" name="Google Shape;259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01828" y="3325125"/>
            <a:ext cx="754272" cy="1062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7300" y="1524900"/>
            <a:ext cx="4200550" cy="2652975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43"/>
          <p:cNvSpPr txBox="1"/>
          <p:nvPr/>
        </p:nvSpPr>
        <p:spPr>
          <a:xfrm>
            <a:off x="352200" y="4178763"/>
            <a:ext cx="4642500" cy="2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rgbClr val="0097A7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https://www.cleonix.com/blog/a-quicklook-of-css-position/</a:t>
            </a:r>
            <a:endParaRPr sz="1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6"/>
          <p:cNvSpPr txBox="1"/>
          <p:nvPr/>
        </p:nvSpPr>
        <p:spPr>
          <a:xfrm>
            <a:off x="367288" y="4579538"/>
            <a:ext cx="18255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Fullstack Website Developer</a:t>
            </a:r>
            <a:endParaRPr sz="10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" name="Google Shape;108;p26"/>
          <p:cNvSpPr txBox="1"/>
          <p:nvPr/>
        </p:nvSpPr>
        <p:spPr>
          <a:xfrm>
            <a:off x="852163" y="938950"/>
            <a:ext cx="227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Rules</a:t>
            </a:r>
            <a:endParaRPr sz="2200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09" name="Google Shape;109;p26"/>
          <p:cNvSpPr txBox="1"/>
          <p:nvPr/>
        </p:nvSpPr>
        <p:spPr>
          <a:xfrm>
            <a:off x="367301" y="336000"/>
            <a:ext cx="22128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Responsive Website</a:t>
            </a:r>
            <a:endParaRPr sz="1200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10" name="Google Shape;110;p26"/>
          <p:cNvSpPr txBox="1"/>
          <p:nvPr/>
        </p:nvSpPr>
        <p:spPr>
          <a:xfrm>
            <a:off x="311700" y="1457275"/>
            <a:ext cx="8520600" cy="30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rgbClr val="616161"/>
                </a:solidFill>
                <a:latin typeface="Roboto"/>
                <a:ea typeface="Roboto"/>
                <a:cs typeface="Roboto"/>
                <a:sym typeface="Roboto"/>
              </a:rPr>
              <a:t>Absence</a:t>
            </a:r>
            <a:endParaRPr sz="1600">
              <a:solidFill>
                <a:srgbClr val="61616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rgbClr val="616161"/>
                </a:solidFill>
                <a:latin typeface="Roboto"/>
                <a:ea typeface="Roboto"/>
                <a:cs typeface="Roboto"/>
                <a:sym typeface="Roboto"/>
              </a:rPr>
              <a:t>Follow the rules</a:t>
            </a:r>
            <a:endParaRPr sz="1600">
              <a:solidFill>
                <a:srgbClr val="61616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rgbClr val="616161"/>
                </a:solidFill>
                <a:latin typeface="Roboto"/>
                <a:ea typeface="Roboto"/>
                <a:cs typeface="Roboto"/>
                <a:sym typeface="Roboto"/>
              </a:rPr>
              <a:t>Ask us anything (bootcamp matters in private)</a:t>
            </a:r>
            <a:endParaRPr sz="1600">
              <a:solidFill>
                <a:srgbClr val="61616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rgbClr val="616161"/>
                </a:solidFill>
                <a:latin typeface="Roboto"/>
                <a:ea typeface="Roboto"/>
                <a:cs typeface="Roboto"/>
                <a:sym typeface="Roboto"/>
              </a:rPr>
              <a:t>Speak for yourself first</a:t>
            </a:r>
            <a:endParaRPr sz="1600">
              <a:solidFill>
                <a:srgbClr val="61616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rgbClr val="616161"/>
                </a:solidFill>
                <a:latin typeface="Roboto"/>
                <a:ea typeface="Roboto"/>
                <a:cs typeface="Roboto"/>
                <a:sym typeface="Roboto"/>
              </a:rPr>
              <a:t>Trainer availability</a:t>
            </a:r>
            <a:endParaRPr sz="1600">
              <a:solidFill>
                <a:srgbClr val="61616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rgbClr val="616161"/>
                </a:solidFill>
                <a:latin typeface="Roboto"/>
                <a:ea typeface="Roboto"/>
                <a:cs typeface="Roboto"/>
                <a:sym typeface="Roboto"/>
              </a:rPr>
              <a:t>Independent</a:t>
            </a:r>
            <a:endParaRPr sz="1600">
              <a:solidFill>
                <a:srgbClr val="61616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rgbClr val="616161"/>
                </a:solidFill>
                <a:latin typeface="Roboto"/>
                <a:ea typeface="Roboto"/>
                <a:cs typeface="Roboto"/>
                <a:sym typeface="Roboto"/>
              </a:rPr>
              <a:t>Hard work</a:t>
            </a:r>
            <a:endParaRPr sz="1600">
              <a:solidFill>
                <a:srgbClr val="61616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rgbClr val="616161"/>
                </a:solidFill>
                <a:latin typeface="Roboto"/>
                <a:ea typeface="Roboto"/>
                <a:cs typeface="Roboto"/>
                <a:sym typeface="Roboto"/>
              </a:rPr>
              <a:t>Do your best</a:t>
            </a:r>
            <a:endParaRPr sz="1600">
              <a:solidFill>
                <a:srgbClr val="61616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rgbClr val="616161"/>
                </a:solidFill>
                <a:latin typeface="Roboto"/>
                <a:ea typeface="Roboto"/>
                <a:cs typeface="Roboto"/>
                <a:sym typeface="Roboto"/>
              </a:rPr>
              <a:t>Continuous self improvement</a:t>
            </a:r>
            <a:endParaRPr sz="16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4"/>
          <p:cNvSpPr txBox="1"/>
          <p:nvPr/>
        </p:nvSpPr>
        <p:spPr>
          <a:xfrm>
            <a:off x="311700" y="1457275"/>
            <a:ext cx="4260300" cy="30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rgbClr val="61616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Didesain sebagai model layout satu dimensi</a:t>
            </a:r>
            <a:endParaRPr sz="1600">
              <a:solidFill>
                <a:srgbClr val="61616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rgbClr val="61616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Metode yang dapat menawarkan distribusi ruang antara elemen-elemen HTML </a:t>
            </a:r>
            <a:endParaRPr sz="1600">
              <a:solidFill>
                <a:srgbClr val="61616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rgbClr val="61616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Kemampuan penyelarasan yang kuat</a:t>
            </a:r>
            <a:endParaRPr sz="1600">
              <a:solidFill>
                <a:srgbClr val="61616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rgbClr val="61616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Sumbu Flexbox:</a:t>
            </a:r>
            <a:endParaRPr i="1" sz="1600">
              <a:solidFill>
                <a:srgbClr val="61616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600"/>
              <a:buFont typeface="Roboto"/>
              <a:buChar char="○"/>
            </a:pPr>
            <a:r>
              <a:rPr lang="en" sz="1600">
                <a:solidFill>
                  <a:srgbClr val="61616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Main axis, diatur oleh  </a:t>
            </a:r>
            <a:r>
              <a:rPr i="1" lang="en" sz="1600">
                <a:solidFill>
                  <a:srgbClr val="61616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flex-direction</a:t>
            </a:r>
            <a:endParaRPr i="1" sz="1600">
              <a:solidFill>
                <a:srgbClr val="61616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600"/>
              <a:buFont typeface="Roboto"/>
              <a:buChar char="○"/>
            </a:pPr>
            <a:r>
              <a:rPr lang="en" sz="1600">
                <a:solidFill>
                  <a:srgbClr val="61616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Cross axis, tegak lurus terhadap main axis</a:t>
            </a:r>
            <a:endParaRPr b="1" sz="1600">
              <a:solidFill>
                <a:srgbClr val="61616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7" name="Google Shape;267;p44"/>
          <p:cNvSpPr txBox="1"/>
          <p:nvPr/>
        </p:nvSpPr>
        <p:spPr>
          <a:xfrm>
            <a:off x="367288" y="4579538"/>
            <a:ext cx="18255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Fullstack Website Developer</a:t>
            </a:r>
            <a:endParaRPr sz="10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8" name="Google Shape;268;p44"/>
          <p:cNvSpPr txBox="1"/>
          <p:nvPr/>
        </p:nvSpPr>
        <p:spPr>
          <a:xfrm>
            <a:off x="852176" y="938950"/>
            <a:ext cx="604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CSS - Flexbox</a:t>
            </a:r>
            <a:endParaRPr sz="2200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269" name="Google Shape;269;p44"/>
          <p:cNvSpPr txBox="1"/>
          <p:nvPr/>
        </p:nvSpPr>
        <p:spPr>
          <a:xfrm>
            <a:off x="367301" y="336000"/>
            <a:ext cx="22128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Responsive Website</a:t>
            </a:r>
            <a:endParaRPr sz="1200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270" name="Google Shape;270;p44"/>
          <p:cNvSpPr txBox="1"/>
          <p:nvPr/>
        </p:nvSpPr>
        <p:spPr>
          <a:xfrm>
            <a:off x="4724125" y="1438800"/>
            <a:ext cx="4260300" cy="29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rgbClr val="61616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Flexbox bekerja di area yang disebut flex-container</a:t>
            </a:r>
            <a:endParaRPr sz="1600">
              <a:solidFill>
                <a:srgbClr val="61616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rgbClr val="61616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Distribusi ruang dalam penggunaan flexbox : </a:t>
            </a:r>
            <a:r>
              <a:rPr i="1" lang="en" sz="1600">
                <a:solidFill>
                  <a:srgbClr val="61616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f</a:t>
            </a:r>
            <a:r>
              <a:rPr i="1" lang="en" sz="1600">
                <a:solidFill>
                  <a:srgbClr val="61616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lex-grow, flex-shrink, flex-basis</a:t>
            </a:r>
            <a:endParaRPr sz="1600">
              <a:solidFill>
                <a:srgbClr val="61616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600"/>
              <a:buFont typeface="Roboto"/>
              <a:buChar char="●"/>
            </a:pPr>
            <a:r>
              <a:rPr i="1" lang="en" sz="1600">
                <a:solidFill>
                  <a:srgbClr val="61616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align-items</a:t>
            </a:r>
            <a:r>
              <a:rPr lang="en" sz="1600">
                <a:solidFill>
                  <a:srgbClr val="61616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akan menyelaraskan items pada cross axis</a:t>
            </a:r>
            <a:endParaRPr sz="1600">
              <a:solidFill>
                <a:srgbClr val="61616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600"/>
              <a:buFont typeface="Roboto"/>
              <a:buChar char="●"/>
            </a:pPr>
            <a:r>
              <a:rPr i="1" lang="en" sz="1600">
                <a:solidFill>
                  <a:srgbClr val="61616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justify-content </a:t>
            </a:r>
            <a:r>
              <a:rPr lang="en" sz="1600">
                <a:solidFill>
                  <a:srgbClr val="61616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menyelaraskan item pada main axis</a:t>
            </a:r>
            <a:endParaRPr b="1" sz="1600">
              <a:solidFill>
                <a:srgbClr val="61616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5"/>
          <p:cNvSpPr txBox="1"/>
          <p:nvPr/>
        </p:nvSpPr>
        <p:spPr>
          <a:xfrm>
            <a:off x="311700" y="1457275"/>
            <a:ext cx="4260300" cy="30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rgbClr val="616161"/>
                </a:solidFill>
                <a:latin typeface="Roboto"/>
                <a:ea typeface="Roboto"/>
                <a:cs typeface="Roboto"/>
                <a:sym typeface="Roboto"/>
              </a:rPr>
              <a:t>Memperkenalkan sistem dua dimensi</a:t>
            </a:r>
            <a:endParaRPr sz="1600">
              <a:solidFill>
                <a:srgbClr val="61616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rgbClr val="616161"/>
                </a:solidFill>
                <a:latin typeface="Roboto"/>
                <a:ea typeface="Roboto"/>
                <a:cs typeface="Roboto"/>
                <a:sym typeface="Roboto"/>
              </a:rPr>
              <a:t>Digunakan untuk menjabarkan area halaman utama atau elemen antarmuka pengguna</a:t>
            </a:r>
            <a:endParaRPr sz="1600">
              <a:solidFill>
                <a:srgbClr val="61616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rgbClr val="616161"/>
                </a:solidFill>
                <a:latin typeface="Roboto"/>
                <a:ea typeface="Roboto"/>
                <a:cs typeface="Roboto"/>
                <a:sym typeface="Roboto"/>
              </a:rPr>
              <a:t>Fitur Grid:</a:t>
            </a:r>
            <a:endParaRPr sz="1600">
              <a:solidFill>
                <a:srgbClr val="61616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600"/>
              <a:buFont typeface="Roboto"/>
              <a:buChar char="○"/>
            </a:pPr>
            <a:r>
              <a:rPr lang="en" sz="1600">
                <a:solidFill>
                  <a:srgbClr val="616161"/>
                </a:solidFill>
                <a:latin typeface="Roboto"/>
                <a:ea typeface="Roboto"/>
                <a:cs typeface="Roboto"/>
                <a:sym typeface="Roboto"/>
              </a:rPr>
              <a:t>Ukuran track tetap dan fleksibel</a:t>
            </a:r>
            <a:endParaRPr sz="1600">
              <a:solidFill>
                <a:srgbClr val="61616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600"/>
              <a:buFont typeface="Roboto"/>
              <a:buChar char="○"/>
            </a:pPr>
            <a:r>
              <a:rPr lang="en" sz="1600">
                <a:solidFill>
                  <a:srgbClr val="616161"/>
                </a:solidFill>
                <a:latin typeface="Roboto"/>
                <a:ea typeface="Roboto"/>
                <a:cs typeface="Roboto"/>
                <a:sym typeface="Roboto"/>
              </a:rPr>
              <a:t>Penempatan item</a:t>
            </a:r>
            <a:endParaRPr sz="1600">
              <a:solidFill>
                <a:srgbClr val="61616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600"/>
              <a:buFont typeface="Roboto"/>
              <a:buChar char="○"/>
            </a:pPr>
            <a:r>
              <a:rPr lang="en" sz="1600">
                <a:solidFill>
                  <a:srgbClr val="616161"/>
                </a:solidFill>
                <a:latin typeface="Roboto"/>
                <a:ea typeface="Roboto"/>
                <a:cs typeface="Roboto"/>
                <a:sym typeface="Roboto"/>
              </a:rPr>
              <a:t>Pembuatan track tambahan untuk menyimpan konten</a:t>
            </a:r>
            <a:endParaRPr sz="1600">
              <a:solidFill>
                <a:srgbClr val="61616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600"/>
              <a:buFont typeface="Roboto"/>
              <a:buChar char="○"/>
            </a:pPr>
            <a:r>
              <a:rPr lang="en" sz="1600">
                <a:solidFill>
                  <a:srgbClr val="616161"/>
                </a:solidFill>
                <a:latin typeface="Roboto"/>
                <a:ea typeface="Roboto"/>
                <a:cs typeface="Roboto"/>
                <a:sym typeface="Roboto"/>
              </a:rPr>
              <a:t>Kontrol perataan</a:t>
            </a:r>
            <a:endParaRPr sz="1600">
              <a:solidFill>
                <a:srgbClr val="61616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6" name="Google Shape;276;p45"/>
          <p:cNvSpPr txBox="1"/>
          <p:nvPr/>
        </p:nvSpPr>
        <p:spPr>
          <a:xfrm>
            <a:off x="367288" y="4579538"/>
            <a:ext cx="18255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Fullstack Website Developer</a:t>
            </a:r>
            <a:endParaRPr sz="10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7" name="Google Shape;277;p45"/>
          <p:cNvSpPr txBox="1"/>
          <p:nvPr/>
        </p:nvSpPr>
        <p:spPr>
          <a:xfrm>
            <a:off x="852176" y="938950"/>
            <a:ext cx="604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CSS - Grid</a:t>
            </a:r>
            <a:endParaRPr sz="2200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278" name="Google Shape;278;p45"/>
          <p:cNvSpPr txBox="1"/>
          <p:nvPr/>
        </p:nvSpPr>
        <p:spPr>
          <a:xfrm>
            <a:off x="367301" y="336000"/>
            <a:ext cx="22128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Responsive Website</a:t>
            </a:r>
            <a:endParaRPr sz="1200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279" name="Google Shape;279;p45"/>
          <p:cNvSpPr txBox="1"/>
          <p:nvPr/>
        </p:nvSpPr>
        <p:spPr>
          <a:xfrm>
            <a:off x="4724125" y="1438800"/>
            <a:ext cx="4260300" cy="29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600"/>
              <a:buFont typeface="Roboto"/>
              <a:buChar char="○"/>
            </a:pPr>
            <a:r>
              <a:rPr lang="en" sz="1600">
                <a:solidFill>
                  <a:srgbClr val="616161"/>
                </a:solidFill>
                <a:latin typeface="Roboto"/>
                <a:ea typeface="Roboto"/>
                <a:cs typeface="Roboto"/>
                <a:sym typeface="Roboto"/>
              </a:rPr>
              <a:t>Kontrol konten yang tumpang tindih</a:t>
            </a:r>
            <a:endParaRPr sz="1600">
              <a:solidFill>
                <a:srgbClr val="61616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rgbClr val="616161"/>
                </a:solidFill>
                <a:latin typeface="Roboto"/>
                <a:ea typeface="Roboto"/>
                <a:cs typeface="Roboto"/>
                <a:sym typeface="Roboto"/>
              </a:rPr>
              <a:t>grid container   digunakan dengan mendeklarasikan </a:t>
            </a:r>
            <a:r>
              <a:rPr i="1" lang="en" sz="1600">
                <a:solidFill>
                  <a:srgbClr val="616161"/>
                </a:solidFill>
                <a:latin typeface="Roboto"/>
                <a:ea typeface="Roboto"/>
                <a:cs typeface="Roboto"/>
                <a:sym typeface="Roboto"/>
              </a:rPr>
              <a:t>display: grid</a:t>
            </a:r>
            <a:r>
              <a:rPr lang="en" sz="1600">
                <a:solidFill>
                  <a:srgbClr val="616161"/>
                </a:solidFill>
                <a:latin typeface="Roboto"/>
                <a:ea typeface="Roboto"/>
                <a:cs typeface="Roboto"/>
                <a:sym typeface="Roboto"/>
              </a:rPr>
              <a:t>;</a:t>
            </a:r>
            <a:endParaRPr sz="1600">
              <a:solidFill>
                <a:srgbClr val="61616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rgbClr val="616161"/>
                </a:solidFill>
                <a:latin typeface="Roboto"/>
                <a:ea typeface="Roboto"/>
                <a:cs typeface="Roboto"/>
                <a:sym typeface="Roboto"/>
              </a:rPr>
              <a:t>Row dan Column pada grid yang didefinisikan oleh </a:t>
            </a:r>
            <a:r>
              <a:rPr i="1" lang="en" sz="1600">
                <a:solidFill>
                  <a:srgbClr val="616161"/>
                </a:solidFill>
                <a:latin typeface="Roboto"/>
                <a:ea typeface="Roboto"/>
                <a:cs typeface="Roboto"/>
                <a:sym typeface="Roboto"/>
              </a:rPr>
              <a:t>grid-template-rows</a:t>
            </a:r>
            <a:r>
              <a:rPr lang="en" sz="1600">
                <a:solidFill>
                  <a:srgbClr val="616161"/>
                </a:solidFill>
                <a:latin typeface="Roboto"/>
                <a:ea typeface="Roboto"/>
                <a:cs typeface="Roboto"/>
                <a:sym typeface="Roboto"/>
              </a:rPr>
              <a:t> and </a:t>
            </a:r>
            <a:r>
              <a:rPr i="1" lang="en" sz="1600">
                <a:solidFill>
                  <a:srgbClr val="616161"/>
                </a:solidFill>
                <a:latin typeface="Roboto"/>
                <a:ea typeface="Roboto"/>
                <a:cs typeface="Roboto"/>
                <a:sym typeface="Roboto"/>
              </a:rPr>
              <a:t>grid-template-columns</a:t>
            </a:r>
            <a:r>
              <a:rPr lang="en" sz="1600">
                <a:solidFill>
                  <a:srgbClr val="61616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600">
              <a:solidFill>
                <a:srgbClr val="61616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6"/>
          <p:cNvSpPr txBox="1"/>
          <p:nvPr/>
        </p:nvSpPr>
        <p:spPr>
          <a:xfrm>
            <a:off x="367288" y="4579538"/>
            <a:ext cx="18255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Fullstack Website Developer</a:t>
            </a:r>
            <a:endParaRPr sz="10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5" name="Google Shape;285;p46"/>
          <p:cNvSpPr txBox="1"/>
          <p:nvPr/>
        </p:nvSpPr>
        <p:spPr>
          <a:xfrm>
            <a:off x="852176" y="938950"/>
            <a:ext cx="604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CSS - Flexbox &amp; Grid</a:t>
            </a:r>
            <a:endParaRPr sz="2200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286" name="Google Shape;286;p46"/>
          <p:cNvSpPr txBox="1"/>
          <p:nvPr/>
        </p:nvSpPr>
        <p:spPr>
          <a:xfrm>
            <a:off x="367301" y="336000"/>
            <a:ext cx="22128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Responsive Website</a:t>
            </a:r>
            <a:endParaRPr sz="1200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descr="Image result for css" id="287" name="Google Shape;287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01828" y="3325125"/>
            <a:ext cx="754272" cy="1062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4123" y="1543900"/>
            <a:ext cx="4251968" cy="273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7"/>
          <p:cNvSpPr txBox="1"/>
          <p:nvPr/>
        </p:nvSpPr>
        <p:spPr>
          <a:xfrm>
            <a:off x="3009700" y="2129750"/>
            <a:ext cx="52737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434343"/>
                </a:solidFill>
                <a:latin typeface="Roboto Medium"/>
                <a:ea typeface="Roboto Medium"/>
                <a:cs typeface="Roboto Medium"/>
                <a:sym typeface="Roboto Medium"/>
              </a:rPr>
              <a:t>Media Queries</a:t>
            </a:r>
            <a:endParaRPr sz="4000">
              <a:solidFill>
                <a:srgbClr val="434343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8"/>
          <p:cNvSpPr txBox="1"/>
          <p:nvPr/>
        </p:nvSpPr>
        <p:spPr>
          <a:xfrm>
            <a:off x="311700" y="1457275"/>
            <a:ext cx="8382300" cy="30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2"/>
                </a:solidFill>
                <a:highlight>
                  <a:schemeClr val="lt1"/>
                </a:highlight>
              </a:rPr>
              <a:t>Media query merupakan modul CSS3 yang berguna membuat layout kita responsive dengan menyesuaikan tampilan berdasarkan ukuran layar perangkat.</a:t>
            </a:r>
            <a:endParaRPr sz="1600">
              <a:solidFill>
                <a:schemeClr val="dk2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2"/>
                </a:solidFill>
                <a:highlight>
                  <a:schemeClr val="lt1"/>
                </a:highlight>
              </a:rPr>
              <a:t>Untuk membuat sebuah website yang responsive di perlukan juga tag meta viewport</a:t>
            </a:r>
            <a:endParaRPr sz="1600">
              <a:solidFill>
                <a:schemeClr val="dk2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2"/>
                </a:solidFill>
                <a:highlight>
                  <a:schemeClr val="lt1"/>
                </a:highlight>
              </a:rPr>
              <a:t>Tag viewport sendiri digunakan untuk memberitahu browser agar menonaktifkan skala awal.</a:t>
            </a:r>
            <a:endParaRPr sz="1600">
              <a:solidFill>
                <a:schemeClr val="dk2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2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highlight>
                  <a:schemeClr val="lt1"/>
                </a:highlight>
              </a:rPr>
              <a:t>&lt;meta name="viewport" content="width=device-width, initial-scale=1.0"&gt;</a:t>
            </a:r>
            <a:endParaRPr sz="1600">
              <a:solidFill>
                <a:srgbClr val="61616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9" name="Google Shape;299;p48"/>
          <p:cNvSpPr txBox="1"/>
          <p:nvPr/>
        </p:nvSpPr>
        <p:spPr>
          <a:xfrm>
            <a:off x="367288" y="4579538"/>
            <a:ext cx="18255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Fullstack Website Developer</a:t>
            </a:r>
            <a:endParaRPr sz="10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0" name="Google Shape;300;p48"/>
          <p:cNvSpPr txBox="1"/>
          <p:nvPr/>
        </p:nvSpPr>
        <p:spPr>
          <a:xfrm>
            <a:off x="852176" y="938950"/>
            <a:ext cx="604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Media Queries</a:t>
            </a:r>
            <a:endParaRPr sz="2200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301" name="Google Shape;301;p48"/>
          <p:cNvSpPr txBox="1"/>
          <p:nvPr/>
        </p:nvSpPr>
        <p:spPr>
          <a:xfrm>
            <a:off x="367301" y="336000"/>
            <a:ext cx="22128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Responsive Website</a:t>
            </a:r>
            <a:endParaRPr sz="1200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6" name="Google Shape;306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" y="0"/>
            <a:ext cx="9144005" cy="5144509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49"/>
          <p:cNvSpPr txBox="1"/>
          <p:nvPr/>
        </p:nvSpPr>
        <p:spPr>
          <a:xfrm>
            <a:off x="367288" y="4579538"/>
            <a:ext cx="18255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Fullstack Website Developer</a:t>
            </a:r>
            <a:endParaRPr sz="10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8" name="Google Shape;308;p49"/>
          <p:cNvSpPr txBox="1"/>
          <p:nvPr/>
        </p:nvSpPr>
        <p:spPr>
          <a:xfrm>
            <a:off x="4321800" y="4579550"/>
            <a:ext cx="54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Batch 1	</a:t>
            </a:r>
            <a:endParaRPr sz="10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9" name="Google Shape;309;p49"/>
          <p:cNvSpPr txBox="1"/>
          <p:nvPr/>
        </p:nvSpPr>
        <p:spPr>
          <a:xfrm>
            <a:off x="852173" y="938950"/>
            <a:ext cx="469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Media Queries</a:t>
            </a:r>
            <a:r>
              <a:rPr lang="en" sz="2000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 Example</a:t>
            </a:r>
            <a:endParaRPr sz="2000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310" name="Google Shape;310;p49"/>
          <p:cNvSpPr txBox="1"/>
          <p:nvPr/>
        </p:nvSpPr>
        <p:spPr>
          <a:xfrm>
            <a:off x="852163" y="1434250"/>
            <a:ext cx="7866300" cy="29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highlight>
                  <a:srgbClr val="FFFFFF"/>
                </a:highlight>
              </a:rPr>
              <a:t>Contoh penggunaan media queries menggunakan tag link di HTML</a:t>
            </a:r>
            <a:endParaRPr sz="160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highlight>
                  <a:srgbClr val="F0F0F0"/>
                </a:highlight>
              </a:rPr>
              <a:t>&lt;head&gt;</a:t>
            </a:r>
            <a:endParaRPr sz="1600">
              <a:solidFill>
                <a:schemeClr val="dk2"/>
              </a:solidFill>
              <a:highlight>
                <a:srgbClr val="F0F0F0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highlight>
                  <a:srgbClr val="F0F0F0"/>
                </a:highlight>
              </a:rPr>
              <a:t>&lt;link rel=”stylesheet” media=”screen and (min-width: 600px)” href=”laptop_styles.css”&gt;</a:t>
            </a:r>
            <a:endParaRPr sz="1600">
              <a:solidFill>
                <a:schemeClr val="dk2"/>
              </a:solidFill>
              <a:highlight>
                <a:srgbClr val="F0F0F0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highlight>
                  <a:srgbClr val="F0F0F0"/>
                </a:highlight>
              </a:rPr>
              <a:t>&lt;link rel=”stylesheet” media=”screen and (min-width: 320px) and (max-width: 360)” href=”mobile_styles.css”&gt;</a:t>
            </a:r>
            <a:endParaRPr sz="1600">
              <a:solidFill>
                <a:schemeClr val="dk2"/>
              </a:solidFill>
              <a:highlight>
                <a:srgbClr val="F0F0F0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highlight>
                  <a:srgbClr val="F0F0F0"/>
                </a:highlight>
              </a:rPr>
              <a:t>&lt;/head&gt;</a:t>
            </a:r>
            <a:endParaRPr sz="1600">
              <a:solidFill>
                <a:schemeClr val="dk2"/>
              </a:solidFill>
              <a:highlight>
                <a:srgbClr val="FFFFFF"/>
              </a:highlight>
            </a:endParaRPr>
          </a:p>
        </p:txBody>
      </p:sp>
      <p:sp>
        <p:nvSpPr>
          <p:cNvPr id="311" name="Google Shape;311;p49"/>
          <p:cNvSpPr txBox="1"/>
          <p:nvPr/>
        </p:nvSpPr>
        <p:spPr>
          <a:xfrm>
            <a:off x="4322100" y="336000"/>
            <a:ext cx="8049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Week 4</a:t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2" name="Google Shape;312;p49"/>
          <p:cNvSpPr txBox="1"/>
          <p:nvPr/>
        </p:nvSpPr>
        <p:spPr>
          <a:xfrm>
            <a:off x="367301" y="336000"/>
            <a:ext cx="22128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Responsive Web</a:t>
            </a:r>
            <a:endParaRPr sz="1200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" name="Google Shape;317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" y="0"/>
            <a:ext cx="9144005" cy="5144509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50"/>
          <p:cNvSpPr txBox="1"/>
          <p:nvPr/>
        </p:nvSpPr>
        <p:spPr>
          <a:xfrm>
            <a:off x="367288" y="4579538"/>
            <a:ext cx="18255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Fullstack Website Developer</a:t>
            </a:r>
            <a:endParaRPr sz="10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9" name="Google Shape;319;p50"/>
          <p:cNvSpPr txBox="1"/>
          <p:nvPr/>
        </p:nvSpPr>
        <p:spPr>
          <a:xfrm>
            <a:off x="4321800" y="4579550"/>
            <a:ext cx="54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Batch 1	</a:t>
            </a:r>
            <a:endParaRPr sz="10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0" name="Google Shape;320;p50"/>
          <p:cNvSpPr txBox="1"/>
          <p:nvPr/>
        </p:nvSpPr>
        <p:spPr>
          <a:xfrm>
            <a:off x="852173" y="938950"/>
            <a:ext cx="469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Media Queries Example</a:t>
            </a:r>
            <a:endParaRPr sz="2000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321" name="Google Shape;321;p50"/>
          <p:cNvSpPr txBox="1"/>
          <p:nvPr/>
        </p:nvSpPr>
        <p:spPr>
          <a:xfrm>
            <a:off x="852163" y="1434250"/>
            <a:ext cx="78663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highlight>
                  <a:srgbClr val="FFFFFF"/>
                </a:highlight>
              </a:rPr>
              <a:t>Contoh penggunaan media queries menggunakan @media di file CSS</a:t>
            </a:r>
            <a:endParaRPr sz="150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highlight>
                  <a:srgbClr val="F0F0F0"/>
                </a:highlight>
              </a:rPr>
              <a:t>@media screen and (min-width: 240px) and (max-width: 480px) {</a:t>
            </a:r>
            <a:endParaRPr sz="1500">
              <a:solidFill>
                <a:schemeClr val="dk2"/>
              </a:solidFill>
              <a:highlight>
                <a:srgbClr val="F0F0F0"/>
              </a:highlight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highlight>
                  <a:srgbClr val="F0F0F0"/>
                </a:highlight>
              </a:rPr>
              <a:t>p {</a:t>
            </a:r>
            <a:endParaRPr sz="1500">
              <a:solidFill>
                <a:schemeClr val="dk2"/>
              </a:solidFill>
              <a:highlight>
                <a:srgbClr val="F0F0F0"/>
              </a:highlight>
            </a:endParaRPr>
          </a:p>
          <a:p>
            <a:pPr indent="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highlight>
                  <a:srgbClr val="F0F0F0"/>
                </a:highlight>
              </a:rPr>
              <a:t>font-size: 11px;</a:t>
            </a:r>
            <a:endParaRPr sz="1500">
              <a:solidFill>
                <a:schemeClr val="dk2"/>
              </a:solidFill>
              <a:highlight>
                <a:srgbClr val="F0F0F0"/>
              </a:highlight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highlight>
                  <a:srgbClr val="F0F0F0"/>
                </a:highlight>
              </a:rPr>
              <a:t>}</a:t>
            </a:r>
            <a:endParaRPr sz="1500">
              <a:solidFill>
                <a:schemeClr val="dk2"/>
              </a:solidFill>
              <a:highlight>
                <a:srgbClr val="F0F0F0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highlight>
                  <a:srgbClr val="F0F0F0"/>
                </a:highlight>
              </a:rPr>
              <a:t>}</a:t>
            </a:r>
            <a:endParaRPr sz="1500">
              <a:solidFill>
                <a:schemeClr val="dk2"/>
              </a:solidFill>
              <a:highlight>
                <a:srgbClr val="F0F0F0"/>
              </a:highlight>
            </a:endParaRPr>
          </a:p>
        </p:txBody>
      </p:sp>
      <p:sp>
        <p:nvSpPr>
          <p:cNvPr id="322" name="Google Shape;322;p50"/>
          <p:cNvSpPr txBox="1"/>
          <p:nvPr/>
        </p:nvSpPr>
        <p:spPr>
          <a:xfrm>
            <a:off x="4322100" y="336000"/>
            <a:ext cx="8049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Week 4</a:t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3" name="Google Shape;323;p50"/>
          <p:cNvSpPr txBox="1"/>
          <p:nvPr/>
        </p:nvSpPr>
        <p:spPr>
          <a:xfrm>
            <a:off x="367301" y="336000"/>
            <a:ext cx="22128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Responsive Web</a:t>
            </a:r>
            <a:endParaRPr sz="1200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51"/>
          <p:cNvSpPr txBox="1"/>
          <p:nvPr/>
        </p:nvSpPr>
        <p:spPr>
          <a:xfrm>
            <a:off x="3009700" y="2129750"/>
            <a:ext cx="52737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434343"/>
                </a:solidFill>
                <a:latin typeface="Roboto Medium"/>
                <a:ea typeface="Roboto Medium"/>
                <a:cs typeface="Roboto Medium"/>
                <a:sym typeface="Roboto Medium"/>
              </a:rPr>
              <a:t> Bootstrap</a:t>
            </a:r>
            <a:endParaRPr sz="4000">
              <a:solidFill>
                <a:srgbClr val="434343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52"/>
          <p:cNvSpPr txBox="1"/>
          <p:nvPr/>
        </p:nvSpPr>
        <p:spPr>
          <a:xfrm>
            <a:off x="367288" y="4579538"/>
            <a:ext cx="18255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Fullstack Website Developer</a:t>
            </a:r>
            <a:endParaRPr sz="10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4" name="Google Shape;334;p52"/>
          <p:cNvSpPr txBox="1"/>
          <p:nvPr/>
        </p:nvSpPr>
        <p:spPr>
          <a:xfrm>
            <a:off x="852163" y="938950"/>
            <a:ext cx="227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Bootstrap</a:t>
            </a:r>
            <a:endParaRPr sz="2200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335" name="Google Shape;335;p52"/>
          <p:cNvSpPr txBox="1"/>
          <p:nvPr/>
        </p:nvSpPr>
        <p:spPr>
          <a:xfrm>
            <a:off x="367301" y="336000"/>
            <a:ext cx="22128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Responsive Website</a:t>
            </a:r>
            <a:endParaRPr sz="1200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336" name="Google Shape;336;p52"/>
          <p:cNvSpPr txBox="1"/>
          <p:nvPr/>
        </p:nvSpPr>
        <p:spPr>
          <a:xfrm>
            <a:off x="311700" y="1457275"/>
            <a:ext cx="8520600" cy="30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rgbClr val="616161"/>
                </a:solidFill>
                <a:latin typeface="Roboto"/>
                <a:ea typeface="Roboto"/>
                <a:cs typeface="Roboto"/>
                <a:sym typeface="Roboto"/>
              </a:rPr>
              <a:t>Bootstrap merupakan sebuah framework CSS yang telah dibuat khusus untuk mengembangkan front end sebuah website. Fungsi Bootstrap untuk mengembangkan website dengan desain yang responsive dan mobile-first</a:t>
            </a:r>
            <a:endParaRPr sz="1600">
              <a:solidFill>
                <a:srgbClr val="61616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53"/>
          <p:cNvSpPr txBox="1"/>
          <p:nvPr/>
        </p:nvSpPr>
        <p:spPr>
          <a:xfrm>
            <a:off x="367288" y="4579538"/>
            <a:ext cx="18255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Fullstack Website Developer</a:t>
            </a:r>
            <a:endParaRPr sz="10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2" name="Google Shape;342;p53"/>
          <p:cNvSpPr txBox="1"/>
          <p:nvPr/>
        </p:nvSpPr>
        <p:spPr>
          <a:xfrm>
            <a:off x="852186" y="938950"/>
            <a:ext cx="441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Bootstrap - Container</a:t>
            </a:r>
            <a:endParaRPr sz="2200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343" name="Google Shape;343;p53"/>
          <p:cNvSpPr txBox="1"/>
          <p:nvPr/>
        </p:nvSpPr>
        <p:spPr>
          <a:xfrm>
            <a:off x="367301" y="336000"/>
            <a:ext cx="22128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Responsive Website</a:t>
            </a:r>
            <a:endParaRPr sz="1200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344" name="Google Shape;344;p53"/>
          <p:cNvSpPr txBox="1"/>
          <p:nvPr/>
        </p:nvSpPr>
        <p:spPr>
          <a:xfrm>
            <a:off x="311700" y="1457275"/>
            <a:ext cx="8520600" cy="30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1616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Containers adalah element tata letak paling dasar di Bootstrap dan diperlukan saat menggunakan grid system. </a:t>
            </a:r>
            <a:endParaRPr sz="1600">
              <a:solidFill>
                <a:srgbClr val="61616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61616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1616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Terdapat dua jenis containers yaitu </a:t>
            </a:r>
            <a:endParaRPr sz="1600">
              <a:solidFill>
                <a:srgbClr val="61616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rgbClr val="61616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.container</a:t>
            </a:r>
            <a:endParaRPr sz="1600">
              <a:solidFill>
                <a:srgbClr val="61616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1616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yang menetapkan lebar maksimum pada setiap breakpoint responsive</a:t>
            </a:r>
            <a:endParaRPr sz="1600">
              <a:solidFill>
                <a:srgbClr val="61616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rgbClr val="61616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.container-fluid</a:t>
            </a:r>
            <a:endParaRPr sz="1600">
              <a:solidFill>
                <a:srgbClr val="61616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1616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yang lebar: 100% di semua breakpoints</a:t>
            </a:r>
            <a:endParaRPr sz="1600">
              <a:solidFill>
                <a:srgbClr val="61616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7"/>
          <p:cNvSpPr txBox="1"/>
          <p:nvPr/>
        </p:nvSpPr>
        <p:spPr>
          <a:xfrm>
            <a:off x="367288" y="4579538"/>
            <a:ext cx="18255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Fullstack Website Developer</a:t>
            </a:r>
            <a:endParaRPr sz="10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" name="Google Shape;116;p27"/>
          <p:cNvSpPr txBox="1"/>
          <p:nvPr/>
        </p:nvSpPr>
        <p:spPr>
          <a:xfrm>
            <a:off x="852163" y="938950"/>
            <a:ext cx="227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Objective</a:t>
            </a:r>
            <a:endParaRPr sz="2200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17" name="Google Shape;117;p27"/>
          <p:cNvSpPr txBox="1"/>
          <p:nvPr/>
        </p:nvSpPr>
        <p:spPr>
          <a:xfrm>
            <a:off x="367301" y="336000"/>
            <a:ext cx="22128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Responsive Website</a:t>
            </a:r>
            <a:endParaRPr sz="1200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18" name="Google Shape;118;p27"/>
          <p:cNvSpPr txBox="1"/>
          <p:nvPr/>
        </p:nvSpPr>
        <p:spPr>
          <a:xfrm>
            <a:off x="311700" y="1457275"/>
            <a:ext cx="8520600" cy="30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rgbClr val="616161"/>
                </a:solidFill>
                <a:latin typeface="Roboto"/>
                <a:ea typeface="Roboto"/>
                <a:cs typeface="Roboto"/>
                <a:sym typeface="Roboto"/>
              </a:rPr>
              <a:t>HTML</a:t>
            </a:r>
            <a:endParaRPr sz="1600">
              <a:solidFill>
                <a:srgbClr val="61616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rgbClr val="616161"/>
                </a:solidFill>
                <a:latin typeface="Roboto"/>
                <a:ea typeface="Roboto"/>
                <a:cs typeface="Roboto"/>
                <a:sym typeface="Roboto"/>
              </a:rPr>
              <a:t>CSS</a:t>
            </a:r>
            <a:endParaRPr sz="1600">
              <a:solidFill>
                <a:srgbClr val="61616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rgbClr val="616161"/>
                </a:solidFill>
                <a:latin typeface="Roboto"/>
                <a:ea typeface="Roboto"/>
                <a:cs typeface="Roboto"/>
                <a:sym typeface="Roboto"/>
              </a:rPr>
              <a:t>Media Queries</a:t>
            </a:r>
            <a:endParaRPr sz="1600">
              <a:solidFill>
                <a:srgbClr val="61616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rgbClr val="616161"/>
                </a:solidFill>
                <a:latin typeface="Roboto"/>
                <a:ea typeface="Roboto"/>
                <a:cs typeface="Roboto"/>
                <a:sym typeface="Roboto"/>
              </a:rPr>
              <a:t>Bootstrap</a:t>
            </a:r>
            <a:endParaRPr sz="1600">
              <a:solidFill>
                <a:srgbClr val="61616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rgbClr val="616161"/>
                </a:solidFill>
                <a:latin typeface="Roboto"/>
                <a:ea typeface="Roboto"/>
                <a:cs typeface="Roboto"/>
                <a:sym typeface="Roboto"/>
              </a:rPr>
              <a:t>Lighthouse</a:t>
            </a:r>
            <a:endParaRPr sz="1600">
              <a:solidFill>
                <a:srgbClr val="61616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54"/>
          <p:cNvSpPr txBox="1"/>
          <p:nvPr/>
        </p:nvSpPr>
        <p:spPr>
          <a:xfrm>
            <a:off x="367288" y="4579538"/>
            <a:ext cx="18255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Fullstack Website Developer</a:t>
            </a:r>
            <a:endParaRPr sz="10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0" name="Google Shape;350;p54"/>
          <p:cNvSpPr txBox="1"/>
          <p:nvPr/>
        </p:nvSpPr>
        <p:spPr>
          <a:xfrm>
            <a:off x="852186" y="938950"/>
            <a:ext cx="441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Bootstrap - Grid Classes</a:t>
            </a:r>
            <a:endParaRPr sz="2200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351" name="Google Shape;351;p54"/>
          <p:cNvSpPr txBox="1"/>
          <p:nvPr/>
        </p:nvSpPr>
        <p:spPr>
          <a:xfrm>
            <a:off x="367301" y="336000"/>
            <a:ext cx="22128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Responsive Website</a:t>
            </a:r>
            <a:endParaRPr sz="1200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352" name="Google Shape;352;p54"/>
          <p:cNvSpPr txBox="1"/>
          <p:nvPr/>
        </p:nvSpPr>
        <p:spPr>
          <a:xfrm>
            <a:off x="311700" y="1457275"/>
            <a:ext cx="8520600" cy="30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61616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Pada bootstrap grid sistem memiliki 4 class</a:t>
            </a:r>
            <a:endParaRPr sz="1600">
              <a:solidFill>
                <a:srgbClr val="61616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61616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0200" lvl="0" marL="342900" rtl="0" algn="l"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600"/>
              <a:buFont typeface="Roboto"/>
              <a:buChar char="-"/>
            </a:pPr>
            <a:r>
              <a:rPr lang="en" sz="1600">
                <a:solidFill>
                  <a:srgbClr val="61616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xs (untuk ponsel - layar kurang dari 768px lebar)</a:t>
            </a:r>
            <a:endParaRPr sz="1600">
              <a:solidFill>
                <a:srgbClr val="61616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0200" lvl="0" marL="342900" rtl="0" algn="l"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600"/>
              <a:buFont typeface="Roboto"/>
              <a:buChar char="-"/>
            </a:pPr>
            <a:r>
              <a:rPr lang="en" sz="1600">
                <a:solidFill>
                  <a:srgbClr val="61616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sm (untuk tablet - layar sama dengan atau lebih besar dari lebar 768px)</a:t>
            </a:r>
            <a:endParaRPr sz="1600">
              <a:solidFill>
                <a:srgbClr val="61616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0200" lvl="0" marL="342900" rtl="0" algn="l"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600"/>
              <a:buFont typeface="Roboto"/>
              <a:buChar char="-"/>
            </a:pPr>
            <a:r>
              <a:rPr lang="en" sz="1600">
                <a:solidFill>
                  <a:srgbClr val="61616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md (untuk laptop kecil - layar sama dengan atau lebih besar dari lebar 992px)</a:t>
            </a:r>
            <a:endParaRPr sz="1600">
              <a:solidFill>
                <a:srgbClr val="61616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0200" lvl="0" marL="342900" rtl="0" algn="l"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600"/>
              <a:buFont typeface="Roboto"/>
              <a:buChar char="-"/>
            </a:pPr>
            <a:r>
              <a:rPr lang="en" sz="1600">
                <a:solidFill>
                  <a:srgbClr val="61616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lg (untuk laptop dan desktop - layar dengan lebar sama atau lebih dari 1200px)</a:t>
            </a:r>
            <a:endParaRPr sz="1600">
              <a:solidFill>
                <a:srgbClr val="61616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55"/>
          <p:cNvSpPr txBox="1"/>
          <p:nvPr/>
        </p:nvSpPr>
        <p:spPr>
          <a:xfrm>
            <a:off x="367288" y="4579538"/>
            <a:ext cx="18255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Fullstack Website Developer</a:t>
            </a:r>
            <a:endParaRPr sz="10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8" name="Google Shape;358;p55"/>
          <p:cNvSpPr txBox="1"/>
          <p:nvPr/>
        </p:nvSpPr>
        <p:spPr>
          <a:xfrm>
            <a:off x="852186" y="938950"/>
            <a:ext cx="441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Bootstrap - Grid Classes</a:t>
            </a:r>
            <a:endParaRPr sz="2200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359" name="Google Shape;359;p55"/>
          <p:cNvSpPr txBox="1"/>
          <p:nvPr/>
        </p:nvSpPr>
        <p:spPr>
          <a:xfrm>
            <a:off x="367301" y="336000"/>
            <a:ext cx="22128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Responsive Website</a:t>
            </a:r>
            <a:endParaRPr sz="1200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360" name="Google Shape;360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6100" y="1447050"/>
            <a:ext cx="6540059" cy="286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56"/>
          <p:cNvSpPr txBox="1"/>
          <p:nvPr/>
        </p:nvSpPr>
        <p:spPr>
          <a:xfrm>
            <a:off x="3009700" y="2129750"/>
            <a:ext cx="52737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434343"/>
                </a:solidFill>
                <a:latin typeface="Roboto Medium"/>
                <a:ea typeface="Roboto Medium"/>
                <a:cs typeface="Roboto Medium"/>
                <a:sym typeface="Roboto Medium"/>
              </a:rPr>
              <a:t>Performance</a:t>
            </a:r>
            <a:endParaRPr sz="4000">
              <a:solidFill>
                <a:srgbClr val="434343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57"/>
          <p:cNvSpPr txBox="1"/>
          <p:nvPr/>
        </p:nvSpPr>
        <p:spPr>
          <a:xfrm>
            <a:off x="367288" y="4579538"/>
            <a:ext cx="18255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Fullstack Website Developer</a:t>
            </a:r>
            <a:endParaRPr sz="10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1" name="Google Shape;371;p57"/>
          <p:cNvSpPr txBox="1"/>
          <p:nvPr/>
        </p:nvSpPr>
        <p:spPr>
          <a:xfrm>
            <a:off x="852186" y="938950"/>
            <a:ext cx="441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Performance</a:t>
            </a:r>
            <a:endParaRPr sz="2200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372" name="Google Shape;372;p57"/>
          <p:cNvSpPr txBox="1"/>
          <p:nvPr/>
        </p:nvSpPr>
        <p:spPr>
          <a:xfrm>
            <a:off x="367301" y="336000"/>
            <a:ext cx="22128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Responsive Website</a:t>
            </a:r>
            <a:endParaRPr sz="1200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373" name="Google Shape;373;p57"/>
          <p:cNvSpPr txBox="1"/>
          <p:nvPr/>
        </p:nvSpPr>
        <p:spPr>
          <a:xfrm>
            <a:off x="311700" y="1457275"/>
            <a:ext cx="4260300" cy="30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616161"/>
                </a:solidFill>
                <a:highlight>
                  <a:schemeClr val="lt1"/>
                </a:highlight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Lighthouse</a:t>
            </a:r>
            <a:r>
              <a:rPr lang="en" sz="1600">
                <a:solidFill>
                  <a:srgbClr val="61616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adalah alat (bantu) sumber terbuka otomatis untuk meningkatkan kualitas aplikasi web Anda. Anda bisa menjalankannya sebagai Ekstensi Chrome atau dari baris perintah.</a:t>
            </a:r>
            <a:endParaRPr sz="1600">
              <a:solidFill>
                <a:srgbClr val="61616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61616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74" name="Google Shape;374;p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32791" y="1339150"/>
            <a:ext cx="3633759" cy="32105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58"/>
          <p:cNvSpPr txBox="1"/>
          <p:nvPr/>
        </p:nvSpPr>
        <p:spPr>
          <a:xfrm>
            <a:off x="3009700" y="2129750"/>
            <a:ext cx="52737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434343"/>
                </a:solidFill>
                <a:latin typeface="Roboto Medium"/>
                <a:ea typeface="Roboto Medium"/>
                <a:cs typeface="Roboto Medium"/>
                <a:sym typeface="Roboto Medium"/>
              </a:rPr>
              <a:t>Live Coding</a:t>
            </a:r>
            <a:endParaRPr sz="4000">
              <a:solidFill>
                <a:srgbClr val="434343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59"/>
          <p:cNvSpPr txBox="1"/>
          <p:nvPr/>
        </p:nvSpPr>
        <p:spPr>
          <a:xfrm>
            <a:off x="3009700" y="1977350"/>
            <a:ext cx="52548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3000">
                <a:solidFill>
                  <a:srgbClr val="434343"/>
                </a:solidFill>
                <a:latin typeface="Roboto Medium"/>
                <a:ea typeface="Roboto Medium"/>
                <a:cs typeface="Roboto Medium"/>
                <a:sym typeface="Roboto Medium"/>
              </a:rPr>
              <a:t>"Don’t be afraid to fail, be afraid not to try"</a:t>
            </a:r>
            <a:endParaRPr sz="2000">
              <a:solidFill>
                <a:srgbClr val="43434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8"/>
          <p:cNvSpPr txBox="1"/>
          <p:nvPr/>
        </p:nvSpPr>
        <p:spPr>
          <a:xfrm>
            <a:off x="3009700" y="2129750"/>
            <a:ext cx="52737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434343"/>
                </a:solidFill>
                <a:latin typeface="Roboto Medium"/>
                <a:ea typeface="Roboto Medium"/>
                <a:cs typeface="Roboto Medium"/>
                <a:sym typeface="Roboto Medium"/>
              </a:rPr>
              <a:t>HTML</a:t>
            </a:r>
            <a:endParaRPr sz="4000">
              <a:solidFill>
                <a:srgbClr val="434343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9"/>
          <p:cNvSpPr txBox="1"/>
          <p:nvPr/>
        </p:nvSpPr>
        <p:spPr>
          <a:xfrm>
            <a:off x="367288" y="4579538"/>
            <a:ext cx="18255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Fullstack Website Developer</a:t>
            </a:r>
            <a:endParaRPr sz="10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" name="Google Shape;129;p29"/>
          <p:cNvSpPr txBox="1"/>
          <p:nvPr/>
        </p:nvSpPr>
        <p:spPr>
          <a:xfrm>
            <a:off x="852163" y="938950"/>
            <a:ext cx="227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HTML</a:t>
            </a:r>
            <a:endParaRPr sz="2200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30" name="Google Shape;130;p29"/>
          <p:cNvSpPr txBox="1"/>
          <p:nvPr/>
        </p:nvSpPr>
        <p:spPr>
          <a:xfrm>
            <a:off x="367301" y="336000"/>
            <a:ext cx="22128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Responsive Website</a:t>
            </a:r>
            <a:endParaRPr sz="1200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31" name="Google Shape;131;p29"/>
          <p:cNvSpPr txBox="1"/>
          <p:nvPr/>
        </p:nvSpPr>
        <p:spPr>
          <a:xfrm>
            <a:off x="311700" y="1457275"/>
            <a:ext cx="8520600" cy="30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rgbClr val="616161"/>
                </a:solidFill>
                <a:latin typeface="Roboto"/>
                <a:ea typeface="Roboto"/>
                <a:cs typeface="Roboto"/>
                <a:sym typeface="Roboto"/>
              </a:rPr>
              <a:t>Hypertext Markup Language</a:t>
            </a:r>
            <a:endParaRPr sz="1600">
              <a:solidFill>
                <a:srgbClr val="61616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600"/>
              <a:buFont typeface="Proxima Nova"/>
              <a:buChar char="●"/>
            </a:pPr>
            <a:r>
              <a:rPr b="1" lang="en" sz="1600">
                <a:solidFill>
                  <a:srgbClr val="616161"/>
                </a:solidFill>
                <a:latin typeface="Roboto"/>
                <a:ea typeface="Roboto"/>
                <a:cs typeface="Roboto"/>
                <a:sym typeface="Roboto"/>
              </a:rPr>
              <a:t>Bukan</a:t>
            </a:r>
            <a:r>
              <a:rPr lang="en" sz="1600">
                <a:solidFill>
                  <a:srgbClr val="616161"/>
                </a:solidFill>
                <a:latin typeface="Roboto"/>
                <a:ea typeface="Roboto"/>
                <a:cs typeface="Roboto"/>
                <a:sym typeface="Roboto"/>
              </a:rPr>
              <a:t> merupakan Bahasa pemrograman</a:t>
            </a:r>
            <a:endParaRPr sz="1600">
              <a:solidFill>
                <a:srgbClr val="61616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rgbClr val="616161"/>
                </a:solidFill>
                <a:latin typeface="Roboto"/>
                <a:ea typeface="Roboto"/>
                <a:cs typeface="Roboto"/>
                <a:sym typeface="Roboto"/>
              </a:rPr>
              <a:t>Bahasa markup standar untuk dokumen yang dirancang untuk ditampilkan di browser web..</a:t>
            </a:r>
            <a:endParaRPr sz="1600">
              <a:solidFill>
                <a:srgbClr val="61616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rgbClr val="616161"/>
                </a:solidFill>
                <a:latin typeface="Roboto"/>
                <a:ea typeface="Roboto"/>
                <a:cs typeface="Roboto"/>
                <a:sym typeface="Roboto"/>
              </a:rPr>
              <a:t>Berjalan di web browser</a:t>
            </a:r>
            <a:endParaRPr sz="1600">
              <a:solidFill>
                <a:srgbClr val="61616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rgbClr val="616161"/>
                </a:solidFill>
                <a:latin typeface="Roboto"/>
                <a:ea typeface="Roboto"/>
                <a:cs typeface="Roboto"/>
                <a:sym typeface="Roboto"/>
              </a:rPr>
              <a:t>Mendapatkan support dari teknologi seperti CSS dan bahasa </a:t>
            </a:r>
            <a:r>
              <a:rPr i="1" lang="en" sz="1600">
                <a:solidFill>
                  <a:srgbClr val="616161"/>
                </a:solidFill>
                <a:latin typeface="Roboto"/>
                <a:ea typeface="Roboto"/>
                <a:cs typeface="Roboto"/>
                <a:sym typeface="Roboto"/>
              </a:rPr>
              <a:t>scripting </a:t>
            </a:r>
            <a:r>
              <a:rPr lang="en" sz="1600">
                <a:solidFill>
                  <a:srgbClr val="616161"/>
                </a:solidFill>
                <a:latin typeface="Roboto"/>
                <a:ea typeface="Roboto"/>
                <a:cs typeface="Roboto"/>
                <a:sym typeface="Roboto"/>
              </a:rPr>
              <a:t>seperti JavaScript.</a:t>
            </a:r>
            <a:endParaRPr sz="1600">
              <a:solidFill>
                <a:srgbClr val="61616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Image result for html" id="132" name="Google Shape;132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8300" y="3325125"/>
            <a:ext cx="1062424" cy="1062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0"/>
          <p:cNvSpPr txBox="1"/>
          <p:nvPr/>
        </p:nvSpPr>
        <p:spPr>
          <a:xfrm>
            <a:off x="367288" y="4579538"/>
            <a:ext cx="18255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Fullstack Website Developer</a:t>
            </a:r>
            <a:endParaRPr sz="10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8" name="Google Shape;138;p30"/>
          <p:cNvSpPr txBox="1"/>
          <p:nvPr/>
        </p:nvSpPr>
        <p:spPr>
          <a:xfrm>
            <a:off x="852163" y="938950"/>
            <a:ext cx="227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HTML</a:t>
            </a:r>
            <a:endParaRPr sz="2200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39" name="Google Shape;139;p30"/>
          <p:cNvSpPr txBox="1"/>
          <p:nvPr/>
        </p:nvSpPr>
        <p:spPr>
          <a:xfrm>
            <a:off x="367301" y="336000"/>
            <a:ext cx="22128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Responsive Website</a:t>
            </a:r>
            <a:endParaRPr sz="1200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40" name="Google Shape;140;p30"/>
          <p:cNvSpPr txBox="1"/>
          <p:nvPr/>
        </p:nvSpPr>
        <p:spPr>
          <a:xfrm>
            <a:off x="311700" y="1457275"/>
            <a:ext cx="8520600" cy="30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600"/>
              <a:buFont typeface="Proxima Nova"/>
              <a:buChar char="●"/>
            </a:pPr>
            <a:r>
              <a:rPr b="1" lang="en" sz="1600">
                <a:solidFill>
                  <a:srgbClr val="616161"/>
                </a:solidFill>
                <a:latin typeface="Roboto"/>
                <a:ea typeface="Roboto"/>
                <a:cs typeface="Roboto"/>
                <a:sym typeface="Roboto"/>
              </a:rPr>
              <a:t>TIDAK</a:t>
            </a:r>
            <a:r>
              <a:rPr lang="en" sz="1600">
                <a:solidFill>
                  <a:srgbClr val="616161"/>
                </a:solidFill>
                <a:latin typeface="Roboto"/>
                <a:ea typeface="Roboto"/>
                <a:cs typeface="Roboto"/>
                <a:sym typeface="Roboto"/>
              </a:rPr>
              <a:t> perlu server untuk dijalankan</a:t>
            </a:r>
            <a:endParaRPr sz="1600">
              <a:solidFill>
                <a:srgbClr val="61616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rgbClr val="616161"/>
                </a:solidFill>
                <a:latin typeface="Roboto"/>
                <a:ea typeface="Roboto"/>
                <a:cs typeface="Roboto"/>
                <a:sym typeface="Roboto"/>
              </a:rPr>
              <a:t>File extensions =&gt; .htm, .html</a:t>
            </a:r>
            <a:endParaRPr sz="1600">
              <a:solidFill>
                <a:srgbClr val="61616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rgbClr val="616161"/>
                </a:solidFill>
                <a:latin typeface="Roboto"/>
                <a:ea typeface="Roboto"/>
                <a:cs typeface="Roboto"/>
                <a:sym typeface="Roboto"/>
              </a:rPr>
              <a:t>index.html adalah root / beranda situs web</a:t>
            </a:r>
            <a:endParaRPr sz="1600">
              <a:solidFill>
                <a:srgbClr val="61616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rgbClr val="616161"/>
                </a:solidFill>
                <a:latin typeface="Roboto"/>
                <a:ea typeface="Roboto"/>
                <a:cs typeface="Roboto"/>
                <a:sym typeface="Roboto"/>
              </a:rPr>
              <a:t>Elemen HTML adalah blok halaman HTML, yang diwakili oleh kurung sudut, dan biasanya berpasangan, tetapi beberapa tag dapat menutup sendiri</a:t>
            </a:r>
            <a:endParaRPr sz="1600">
              <a:solidFill>
                <a:srgbClr val="61616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rgbClr val="61616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Semua </a:t>
            </a:r>
            <a:r>
              <a:rPr i="1" lang="en" sz="1600">
                <a:solidFill>
                  <a:srgbClr val="61616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tag </a:t>
            </a:r>
            <a:r>
              <a:rPr lang="en" sz="1600">
                <a:solidFill>
                  <a:srgbClr val="61616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dapat memiliki atribut, yang menyediakan informasi tambahan </a:t>
            </a:r>
            <a:br>
              <a:rPr lang="en" sz="1600">
                <a:solidFill>
                  <a:srgbClr val="61616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</a:br>
            <a:r>
              <a:rPr lang="en" sz="1600">
                <a:solidFill>
                  <a:srgbClr val="61616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tentang elemen, ditempatkan di dalam tag awal</a:t>
            </a:r>
            <a:endParaRPr sz="1600">
              <a:solidFill>
                <a:srgbClr val="61616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Image result for html" id="141" name="Google Shape;141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8300" y="3325125"/>
            <a:ext cx="1062424" cy="1062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1"/>
          <p:cNvSpPr txBox="1"/>
          <p:nvPr/>
        </p:nvSpPr>
        <p:spPr>
          <a:xfrm>
            <a:off x="367288" y="4579538"/>
            <a:ext cx="18255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Fullstack Website Developer</a:t>
            </a:r>
            <a:endParaRPr sz="10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7" name="Google Shape;147;p31"/>
          <p:cNvSpPr txBox="1"/>
          <p:nvPr/>
        </p:nvSpPr>
        <p:spPr>
          <a:xfrm>
            <a:off x="852180" y="938950"/>
            <a:ext cx="315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HTML Document Example</a:t>
            </a:r>
            <a:endParaRPr sz="2200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48" name="Google Shape;148;p31"/>
          <p:cNvSpPr txBox="1"/>
          <p:nvPr/>
        </p:nvSpPr>
        <p:spPr>
          <a:xfrm>
            <a:off x="367301" y="336000"/>
            <a:ext cx="22128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Responsive Website</a:t>
            </a:r>
            <a:endParaRPr sz="1200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descr="Image result for html" id="149" name="Google Shape;149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8300" y="3325125"/>
            <a:ext cx="1062424" cy="1062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2250" y="1493700"/>
            <a:ext cx="3000000" cy="2855646"/>
          </a:xfrm>
          <a:prstGeom prst="rect">
            <a:avLst/>
          </a:prstGeom>
          <a:noFill/>
          <a:ln cap="flat" cmpd="sng" w="19050">
            <a:solidFill>
              <a:srgbClr val="1A1A1A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51" name="Google Shape;151;p31"/>
          <p:cNvSpPr txBox="1"/>
          <p:nvPr/>
        </p:nvSpPr>
        <p:spPr>
          <a:xfrm>
            <a:off x="3513888" y="4077125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hlinkClick r:id="rId6"/>
              </a:rPr>
              <a:t>HTML Tutorial (w3schools.com)</a:t>
            </a:r>
            <a:endParaRPr sz="1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2"/>
          <p:cNvSpPr txBox="1"/>
          <p:nvPr/>
        </p:nvSpPr>
        <p:spPr>
          <a:xfrm>
            <a:off x="367288" y="4579538"/>
            <a:ext cx="18255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Fullstack Website Developer</a:t>
            </a:r>
            <a:endParaRPr sz="10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7" name="Google Shape;157;p32"/>
          <p:cNvSpPr txBox="1"/>
          <p:nvPr/>
        </p:nvSpPr>
        <p:spPr>
          <a:xfrm>
            <a:off x="852180" y="938950"/>
            <a:ext cx="315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Attributes</a:t>
            </a:r>
            <a:endParaRPr sz="2200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58" name="Google Shape;158;p32"/>
          <p:cNvSpPr txBox="1"/>
          <p:nvPr/>
        </p:nvSpPr>
        <p:spPr>
          <a:xfrm>
            <a:off x="367301" y="336000"/>
            <a:ext cx="22128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Responsive Website</a:t>
            </a:r>
            <a:endParaRPr sz="1200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descr="Image result for html" id="159" name="Google Shape;159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8300" y="3325125"/>
            <a:ext cx="1062424" cy="1062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7600" y="1494500"/>
            <a:ext cx="6494801" cy="218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3"/>
          <p:cNvSpPr txBox="1"/>
          <p:nvPr/>
        </p:nvSpPr>
        <p:spPr>
          <a:xfrm>
            <a:off x="367288" y="4579538"/>
            <a:ext cx="18255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Fullstack Website Developer</a:t>
            </a:r>
            <a:endParaRPr sz="10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6" name="Google Shape;166;p33"/>
          <p:cNvSpPr txBox="1"/>
          <p:nvPr/>
        </p:nvSpPr>
        <p:spPr>
          <a:xfrm>
            <a:off x="852163" y="938950"/>
            <a:ext cx="227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HTML 5</a:t>
            </a:r>
            <a:endParaRPr sz="2200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67" name="Google Shape;167;p33"/>
          <p:cNvSpPr txBox="1"/>
          <p:nvPr/>
        </p:nvSpPr>
        <p:spPr>
          <a:xfrm>
            <a:off x="367301" y="336000"/>
            <a:ext cx="22128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Responsive Website</a:t>
            </a:r>
            <a:endParaRPr sz="1200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68" name="Google Shape;168;p33"/>
          <p:cNvSpPr txBox="1"/>
          <p:nvPr/>
        </p:nvSpPr>
        <p:spPr>
          <a:xfrm>
            <a:off x="311700" y="1457275"/>
            <a:ext cx="5799900" cy="30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rgbClr val="61616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HTML5 adalah evolusi terbaru dari standar yang mendefinisikan HTML</a:t>
            </a:r>
            <a:endParaRPr sz="1600">
              <a:solidFill>
                <a:srgbClr val="61616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rgbClr val="61616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memungkinkan Anda untuk mendeskripsikan konten dengan lebih presisi.</a:t>
            </a:r>
            <a:endParaRPr sz="1600">
              <a:solidFill>
                <a:srgbClr val="61616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rgbClr val="61616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Benefit:</a:t>
            </a:r>
            <a:endParaRPr sz="1600">
              <a:solidFill>
                <a:srgbClr val="61616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600"/>
              <a:buFont typeface="Roboto"/>
              <a:buChar char="○"/>
            </a:pPr>
            <a:r>
              <a:rPr lang="en" sz="1600">
                <a:solidFill>
                  <a:srgbClr val="61616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Mempengaruhi dalam peringkat halaman pada mesin pencarian</a:t>
            </a:r>
            <a:endParaRPr sz="1600">
              <a:solidFill>
                <a:srgbClr val="61616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600"/>
              <a:buFont typeface="Roboto"/>
              <a:buChar char="○"/>
            </a:pPr>
            <a:r>
              <a:rPr lang="en" sz="1600">
                <a:solidFill>
                  <a:srgbClr val="61616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Lebih mudah dikelola dari pada tag div</a:t>
            </a:r>
            <a:endParaRPr sz="1600">
              <a:solidFill>
                <a:srgbClr val="61616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600"/>
              <a:buFont typeface="Roboto"/>
              <a:buChar char="○"/>
            </a:pPr>
            <a:r>
              <a:rPr lang="en" sz="1600">
                <a:solidFill>
                  <a:srgbClr val="61616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struktur kode lebih mudah dibaca</a:t>
            </a:r>
            <a:endParaRPr sz="1600">
              <a:solidFill>
                <a:srgbClr val="61616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600"/>
              <a:buFont typeface="Roboto"/>
              <a:buChar char="○"/>
            </a:pPr>
            <a:r>
              <a:rPr lang="en" sz="1600">
                <a:solidFill>
                  <a:srgbClr val="61616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dll</a:t>
            </a:r>
            <a:endParaRPr b="1" sz="1600">
              <a:solidFill>
                <a:srgbClr val="61616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9" name="Google Shape;169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91650" y="1457275"/>
            <a:ext cx="3104850" cy="2391275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33"/>
          <p:cNvSpPr txBox="1"/>
          <p:nvPr/>
        </p:nvSpPr>
        <p:spPr>
          <a:xfrm>
            <a:off x="5667875" y="3772350"/>
            <a:ext cx="300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rgbClr val="4A86E8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Traversy Media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