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257"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2" r:id="rId29"/>
    <p:sldId id="324" r:id="rId30"/>
    <p:sldId id="325" r:id="rId31"/>
    <p:sldId id="326" r:id="rId32"/>
    <p:sldId id="327" r:id="rId33"/>
    <p:sldId id="329" r:id="rId34"/>
    <p:sldId id="330" r:id="rId35"/>
    <p:sldId id="333" r:id="rId36"/>
    <p:sldId id="334" r:id="rId37"/>
    <p:sldId id="323"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AB45"/>
    <a:srgbClr val="36C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8" y="-7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854A4-2EEF-4AD3-841B-138FF48744E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1DB8C-AC5D-4554-87CC-4AB6DC2C42A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C49CF0-69A4-4B91-B58E-AEA268B17D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852A-CECD-4758-8007-FD2971C1F726}" type="slidenum">
              <a:rPr lang="en-US" smtClean="0"/>
            </a:fld>
            <a:endParaRPr lang="en-US"/>
          </a:p>
        </p:txBody>
      </p:sp>
      <p:sp>
        <p:nvSpPr>
          <p:cNvPr id="7" name="Rectangle 6"/>
          <p:cNvSpPr/>
          <p:nvPr userDrawn="1"/>
        </p:nvSpPr>
        <p:spPr>
          <a:xfrm>
            <a:off x="0" y="0"/>
            <a:ext cx="9144000" cy="990600"/>
          </a:xfrm>
          <a:prstGeom prst="rect">
            <a:avLst/>
          </a:prstGeom>
          <a:solidFill>
            <a:srgbClr val="36C3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990600"/>
            <a:ext cx="9144000" cy="152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6400800"/>
            <a:ext cx="91440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1143000"/>
            <a:ext cx="9144000" cy="76200"/>
          </a:xfrm>
          <a:prstGeom prst="rect">
            <a:avLst/>
          </a:prstGeom>
          <a:solidFill>
            <a:srgbClr val="C7A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C49CF0-69A4-4B91-B58E-AEA268B17D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5C49CF0-69A4-4B91-B58E-AEA268B17D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Footer Placeholder 4"/>
          <p:cNvSpPr>
            <a:spLocks noGrp="1"/>
          </p:cNvSpPr>
          <p:nvPr>
            <p:ph type="ftr" sz="quarter" idx="11"/>
          </p:nvPr>
        </p:nvSpPr>
        <p:spPr>
          <a:xfrm>
            <a:off x="4343400" y="4648200"/>
            <a:ext cx="2895600" cy="365125"/>
          </a:xfrm>
        </p:spPr>
        <p:txBody>
          <a:bodyPr/>
          <a:lstStyle/>
          <a:p>
            <a:r>
              <a:rPr lang="en-US" dirty="0" smtClean="0"/>
              <a:t>Prepared by: Zulka Ali </a:t>
            </a:r>
            <a:r>
              <a:rPr lang="en-US" dirty="0" err="1" smtClean="0"/>
              <a:t>Ajuab</a:t>
            </a:r>
            <a:endParaRPr lang="en-US" dirty="0"/>
          </a:p>
        </p:txBody>
      </p:sp>
      <p:sp>
        <p:nvSpPr>
          <p:cNvPr id="7" name="Rectangle 6"/>
          <p:cNvSpPr/>
          <p:nvPr userDrawn="1"/>
        </p:nvSpPr>
        <p:spPr>
          <a:xfrm>
            <a:off x="0" y="304800"/>
            <a:ext cx="9144000" cy="685800"/>
          </a:xfrm>
          <a:prstGeom prst="rect">
            <a:avLst/>
          </a:prstGeom>
          <a:solidFill>
            <a:srgbClr val="36C3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990600"/>
            <a:ext cx="9144000" cy="152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6400800"/>
            <a:ext cx="91440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txBox="1"/>
          <p:nvPr userDrawn="1"/>
        </p:nvSpPr>
        <p:spPr>
          <a:xfrm>
            <a:off x="5334000" y="6492875"/>
            <a:ext cx="38100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Prepared : Zulka Ali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Ajuab</a:t>
            </a:r>
            <a:endPar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5C49CF0-69A4-4B91-B58E-AEA268B17D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5C49CF0-69A4-4B91-B58E-AEA268B17D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5C49CF0-69A4-4B91-B58E-AEA268B17DD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C49CF0-69A4-4B91-B58E-AEA268B17DD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49CF0-69A4-4B91-B58E-AEA268B17DD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5C49CF0-69A4-4B91-B58E-AEA268B17D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5C49CF0-69A4-4B91-B58E-AEA268B17D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852A-CECD-4758-8007-FD2971C1F72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49CF0-69A4-4B91-B58E-AEA268B17DD7}"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0852A-CECD-4758-8007-FD2971C1F72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resentasi-Database.ppt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943600"/>
            <a:ext cx="6400800" cy="533400"/>
          </a:xfrm>
        </p:spPr>
        <p:txBody>
          <a:bodyPr>
            <a:normAutofit/>
          </a:bodyPr>
          <a:lstStyle/>
          <a:p>
            <a:pPr algn="l"/>
            <a:r>
              <a:rPr lang="en-US" sz="2400" dirty="0" err="1" smtClean="0">
                <a:solidFill>
                  <a:schemeClr val="accent6">
                    <a:lumMod val="75000"/>
                  </a:schemeClr>
                </a:solidFill>
                <a:latin typeface="Arial Narrow" panose="020B0606020202030204" pitchFamily="34" charset="0"/>
              </a:rPr>
              <a:t>Oleh</a:t>
            </a:r>
            <a:r>
              <a:rPr lang="en-US" sz="2400" dirty="0" smtClean="0">
                <a:solidFill>
                  <a:schemeClr val="accent6">
                    <a:lumMod val="75000"/>
                  </a:schemeClr>
                </a:solidFill>
                <a:latin typeface="Arial Narrow" panose="020B0606020202030204" pitchFamily="34" charset="0"/>
              </a:rPr>
              <a:t> : Zulka Ali </a:t>
            </a:r>
            <a:r>
              <a:rPr lang="en-US" sz="2400" dirty="0" err="1" smtClean="0">
                <a:solidFill>
                  <a:schemeClr val="accent6">
                    <a:lumMod val="75000"/>
                  </a:schemeClr>
                </a:solidFill>
                <a:latin typeface="Arial Narrow" panose="020B0606020202030204" pitchFamily="34" charset="0"/>
              </a:rPr>
              <a:t>Ajuab</a:t>
            </a:r>
            <a:endParaRPr lang="en-US" sz="2400" dirty="0">
              <a:solidFill>
                <a:schemeClr val="accent6">
                  <a:lumMod val="75000"/>
                </a:schemeClr>
              </a:solidFill>
              <a:latin typeface="Arial Narrow" panose="020B0606020202030204" pitchFamily="34" charset="0"/>
            </a:endParaRPr>
          </a:p>
        </p:txBody>
      </p:sp>
      <p:sp>
        <p:nvSpPr>
          <p:cNvPr id="41986" name="AutoShape 2" descr="Image result for ph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41988" name="AutoShape 4" descr="https://trtpost-wpengine.netdna-ssl.com/files/2013/09/shutterstock_148312670-680x400.jpg"/>
          <p:cNvSpPr>
            <a:spLocks noChangeAspect="1" noChangeArrowheads="1"/>
          </p:cNvSpPr>
          <p:nvPr/>
        </p:nvSpPr>
        <p:spPr bwMode="auto">
          <a:xfrm>
            <a:off x="63500" y="-136525"/>
            <a:ext cx="6477000" cy="3810000"/>
          </a:xfrm>
          <a:prstGeom prst="rect">
            <a:avLst/>
          </a:prstGeom>
          <a:noFill/>
        </p:spPr>
        <p:txBody>
          <a:bodyPr vert="horz" wrap="square" lIns="91440" tIns="45720" rIns="91440" bIns="45720" numCol="1" anchor="t" anchorCtr="0" compatLnSpc="1"/>
          <a:lstStyle/>
          <a:p>
            <a:endParaRPr lang="en-US"/>
          </a:p>
        </p:txBody>
      </p:sp>
      <p:sp>
        <p:nvSpPr>
          <p:cNvPr id="7" name="Title 6"/>
          <p:cNvSpPr>
            <a:spLocks noGrp="1"/>
          </p:cNvSpPr>
          <p:nvPr>
            <p:ph type="ctrTitle"/>
          </p:nvPr>
        </p:nvSpPr>
        <p:spPr>
          <a:xfrm>
            <a:off x="533400" y="1371600"/>
            <a:ext cx="8229600" cy="1470025"/>
          </a:xfrm>
        </p:spPr>
        <p:txBody>
          <a:bodyPr>
            <a:noAutofit/>
          </a:bodyPr>
          <a:lstStyle/>
          <a:p>
            <a:r>
              <a:rPr lang="en-US" sz="4800" dirty="0" err="1" smtClean="0"/>
              <a:t>Merancang</a:t>
            </a:r>
            <a:r>
              <a:rPr lang="en-US" sz="4800" dirty="0" smtClean="0"/>
              <a:t> Database </a:t>
            </a:r>
            <a:r>
              <a:rPr lang="en-US" sz="4800" dirty="0" err="1" smtClean="0"/>
              <a:t>dengan</a:t>
            </a:r>
            <a:r>
              <a:rPr lang="en-US" sz="4800" dirty="0" smtClean="0"/>
              <a:t> </a:t>
            </a:r>
            <a:r>
              <a:rPr lang="en-US" sz="4800" dirty="0" err="1" smtClean="0"/>
              <a:t>Pemodelan</a:t>
            </a:r>
            <a:r>
              <a:rPr lang="en-US" sz="4800" dirty="0" smtClean="0"/>
              <a:t> </a:t>
            </a:r>
            <a:r>
              <a:rPr lang="en-US" sz="4800" b="1" i="1" dirty="0" smtClean="0"/>
              <a:t>Entity Relationship</a:t>
            </a:r>
            <a:endParaRPr lang="en-US" sz="4800" dirty="0"/>
          </a:p>
        </p:txBody>
      </p:sp>
      <p:sp>
        <p:nvSpPr>
          <p:cNvPr id="8" name="Title 6"/>
          <p:cNvSpPr txBox="1"/>
          <p:nvPr/>
        </p:nvSpPr>
        <p:spPr>
          <a:xfrm>
            <a:off x="0" y="3276600"/>
            <a:ext cx="8686800" cy="2514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Unit </a:t>
            </a:r>
            <a:r>
              <a:rPr kumimoji="0" lang="en-US" sz="4000" b="0" i="0" u="none" strike="noStrike" kern="1200" cap="none" spc="0" normalizeH="0" baseline="0" noProof="0" dirty="0" err="1" smtClean="0">
                <a:ln>
                  <a:noFill/>
                </a:ln>
                <a:solidFill>
                  <a:schemeClr val="tx1"/>
                </a:solidFill>
                <a:effectLst/>
                <a:uLnTx/>
                <a:uFillTx/>
                <a:latin typeface="+mj-lt"/>
                <a:ea typeface="+mj-ea"/>
                <a:cs typeface="+mj-cs"/>
              </a:rPr>
              <a:t>Kompetensi</a:t>
            </a:r>
            <a:r>
              <a:rPr kumimoji="0" lang="en-US" sz="40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r>
              <a:rPr lang="en-US" sz="4000" dirty="0" err="1" smtClean="0">
                <a:latin typeface="+mj-lt"/>
                <a:ea typeface="+mj-ea"/>
                <a:cs typeface="+mj-cs"/>
              </a:rPr>
              <a:t>Mengimplementasikan</a:t>
            </a:r>
            <a:r>
              <a:rPr lang="en-US" sz="4000" dirty="0" smtClean="0">
                <a:latin typeface="+mj-lt"/>
                <a:ea typeface="+mj-ea"/>
                <a:cs typeface="+mj-cs"/>
              </a:rPr>
              <a:t> </a:t>
            </a:r>
            <a:r>
              <a:rPr lang="en-US" sz="4000" dirty="0" err="1" smtClean="0">
                <a:latin typeface="+mj-lt"/>
                <a:ea typeface="+mj-ea"/>
                <a:cs typeface="+mj-cs"/>
              </a:rPr>
              <a:t>Rancangan</a:t>
            </a:r>
            <a:r>
              <a:rPr lang="en-US" sz="4000" dirty="0" smtClean="0">
                <a:latin typeface="+mj-lt"/>
                <a:ea typeface="+mj-ea"/>
                <a:cs typeface="+mj-cs"/>
              </a:rPr>
              <a:t> </a:t>
            </a:r>
            <a:r>
              <a:rPr lang="en-US" sz="4000" dirty="0" err="1" smtClean="0">
                <a:latin typeface="+mj-lt"/>
                <a:ea typeface="+mj-ea"/>
                <a:cs typeface="+mj-cs"/>
              </a:rPr>
              <a:t>Entitas</a:t>
            </a:r>
            <a:r>
              <a:rPr lang="en-US" sz="4000" dirty="0" smtClean="0">
                <a:latin typeface="+mj-lt"/>
                <a:ea typeface="+mj-ea"/>
                <a:cs typeface="+mj-cs"/>
              </a:rPr>
              <a:t> </a:t>
            </a:r>
            <a:r>
              <a:rPr lang="en-US" sz="4000" dirty="0" err="1" smtClean="0">
                <a:latin typeface="+mj-lt"/>
                <a:ea typeface="+mj-ea"/>
                <a:cs typeface="+mj-cs"/>
              </a:rPr>
              <a:t>dan</a:t>
            </a:r>
            <a:r>
              <a:rPr lang="en-US" sz="4000" dirty="0" smtClean="0">
                <a:latin typeface="+mj-lt"/>
                <a:ea typeface="+mj-ea"/>
                <a:cs typeface="+mj-cs"/>
              </a:rPr>
              <a:t> </a:t>
            </a:r>
            <a:r>
              <a:rPr lang="en-US" sz="4000" dirty="0" err="1" smtClean="0">
                <a:latin typeface="+mj-lt"/>
                <a:ea typeface="+mj-ea"/>
                <a:cs typeface="+mj-cs"/>
              </a:rPr>
              <a:t>Keterkaitan</a:t>
            </a:r>
            <a:r>
              <a:rPr lang="en-US" sz="4000" dirty="0" smtClean="0">
                <a:latin typeface="+mj-lt"/>
                <a:ea typeface="+mj-ea"/>
                <a:cs typeface="+mj-cs"/>
              </a:rPr>
              <a:t> </a:t>
            </a:r>
            <a:r>
              <a:rPr lang="en-US" sz="4000" dirty="0" err="1" smtClean="0">
                <a:latin typeface="+mj-lt"/>
                <a:ea typeface="+mj-ea"/>
                <a:cs typeface="+mj-cs"/>
              </a:rPr>
              <a:t>antar</a:t>
            </a:r>
            <a:r>
              <a:rPr lang="en-US" sz="4000" dirty="0" smtClean="0">
                <a:latin typeface="+mj-lt"/>
                <a:ea typeface="+mj-ea"/>
                <a:cs typeface="+mj-cs"/>
              </a:rPr>
              <a:t> </a:t>
            </a:r>
            <a:r>
              <a:rPr lang="en-US" sz="4000" dirty="0" err="1" smtClean="0">
                <a:latin typeface="+mj-lt"/>
                <a:ea typeface="+mj-ea"/>
                <a:cs typeface="+mj-cs"/>
              </a:rPr>
              <a:t>Entitas</a:t>
            </a:r>
            <a:endParaRPr lang="en-US" sz="40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(J.620100.007.02)</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Subtitle 2"/>
          <p:cNvSpPr>
            <a:spLocks noGrp="1"/>
          </p:cNvSpPr>
          <p:nvPr/>
        </p:nvSpPr>
        <p:spPr>
          <a:xfrm>
            <a:off x="6963410" y="5856605"/>
            <a:ext cx="2075815" cy="533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D" altLang="en-US" sz="2400" dirty="0" err="1" smtClean="0">
                <a:solidFill>
                  <a:schemeClr val="accent6">
                    <a:lumMod val="75000"/>
                  </a:schemeClr>
                </a:solidFill>
                <a:latin typeface="Arial Narrow" panose="020B0606020202030204" pitchFamily="34" charset="0"/>
              </a:rPr>
              <a:t>Ver.02.17052019</a:t>
            </a:r>
            <a:endParaRPr lang="en-ID" altLang="en-US" sz="2400" dirty="0">
              <a:solidFill>
                <a:schemeClr val="accent6">
                  <a:lumMod val="75000"/>
                </a:schemeClr>
              </a:solidFill>
              <a:latin typeface="Arial Narrow" panose="020B0606020202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Enitity</a:t>
            </a:r>
            <a:r>
              <a:rPr lang="en-US" dirty="0" smtClean="0"/>
              <a:t> </a:t>
            </a:r>
            <a:r>
              <a:rPr lang="en-US" dirty="0" err="1" smtClean="0"/>
              <a:t>Lemah</a:t>
            </a:r>
            <a:endParaRPr lang="en-US" dirty="0"/>
          </a:p>
        </p:txBody>
      </p:sp>
      <p:sp>
        <p:nvSpPr>
          <p:cNvPr id="4" name="Content Placeholder 2"/>
          <p:cNvSpPr txBox="1"/>
          <p:nvPr/>
        </p:nvSpPr>
        <p:spPr>
          <a:xfrm>
            <a:off x="304800" y="1447800"/>
            <a:ext cx="8382000" cy="4830763"/>
          </a:xfrm>
          <a:prstGeom prst="rect">
            <a:avLst/>
          </a:prstGeom>
        </p:spPr>
        <p:txBody>
          <a:bodyPr vert="horz" lIns="91440" tIns="45720" rIns="91440" bIns="45720" rtlCol="0">
            <a:normAutofit fontScale="92500" lnSpcReduction="20000"/>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entity</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keberadaannya</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tergantung</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pada</a:t>
            </a:r>
            <a:r>
              <a:rPr kumimoji="0" lang="en-US" sz="3200" b="0" i="0" u="none" strike="noStrike" kern="1200" cap="none" spc="0" normalizeH="0" noProof="0" dirty="0" smtClean="0">
                <a:ln>
                  <a:noFill/>
                </a:ln>
                <a:solidFill>
                  <a:schemeClr val="tx1"/>
                </a:solidFill>
                <a:effectLst/>
                <a:uLnTx/>
                <a:uFillTx/>
                <a:latin typeface="+mn-lt"/>
                <a:ea typeface="+mn-ea"/>
                <a:cs typeface="+mn-cs"/>
              </a:rPr>
              <a:t> entity lain</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err="1" smtClean="0"/>
              <a:t>Contohnya</a:t>
            </a:r>
            <a:r>
              <a:rPr lang="en-US" sz="3200" dirty="0" smtClean="0"/>
              <a:t> entity </a:t>
            </a:r>
            <a:r>
              <a:rPr lang="en-US" sz="3200" dirty="0" err="1" smtClean="0"/>
              <a:t>tanggungan</a:t>
            </a:r>
            <a:r>
              <a:rPr lang="en-US" sz="3200" dirty="0" smtClean="0"/>
              <a:t>, </a:t>
            </a:r>
            <a:r>
              <a:rPr lang="en-US" sz="3200" dirty="0" err="1" smtClean="0"/>
              <a:t>dimana</a:t>
            </a:r>
            <a:r>
              <a:rPr lang="en-US" sz="3200" dirty="0" smtClean="0"/>
              <a:t> </a:t>
            </a:r>
            <a:r>
              <a:rPr lang="en-US" sz="3200" dirty="0" err="1" smtClean="0"/>
              <a:t>keberadaannya</a:t>
            </a:r>
            <a:r>
              <a:rPr lang="en-US" sz="3200" dirty="0" smtClean="0"/>
              <a:t> </a:t>
            </a:r>
            <a:r>
              <a:rPr lang="en-US" sz="3200" dirty="0" err="1" smtClean="0"/>
              <a:t>tergantung</a:t>
            </a:r>
            <a:r>
              <a:rPr lang="en-US" sz="3200" dirty="0" smtClean="0"/>
              <a:t> </a:t>
            </a:r>
            <a:r>
              <a:rPr lang="en-US" sz="3200" dirty="0" err="1" smtClean="0"/>
              <a:t>dari</a:t>
            </a:r>
            <a:r>
              <a:rPr lang="en-US" sz="3200" dirty="0" smtClean="0"/>
              <a:t> entity </a:t>
            </a:r>
            <a:r>
              <a:rPr lang="en-US" sz="3200" dirty="0" err="1" smtClean="0"/>
              <a:t>pegawai</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err="1" smtClean="0"/>
              <a:t>Disajikan</a:t>
            </a:r>
            <a:r>
              <a:rPr lang="en-US" sz="3200" dirty="0" smtClean="0"/>
              <a:t> </a:t>
            </a:r>
            <a:r>
              <a:rPr lang="en-US" sz="3200" dirty="0" err="1" smtClean="0"/>
              <a:t>atau</a:t>
            </a:r>
            <a:r>
              <a:rPr lang="en-US" sz="3200" dirty="0" smtClean="0"/>
              <a:t> </a:t>
            </a:r>
            <a:r>
              <a:rPr lang="en-US" sz="3200" dirty="0" err="1" smtClean="0"/>
              <a:t>digambarkan</a:t>
            </a:r>
            <a:r>
              <a:rPr lang="en-US" sz="3200" dirty="0" smtClean="0"/>
              <a:t> </a:t>
            </a:r>
            <a:r>
              <a:rPr lang="en-US" sz="3200" dirty="0" err="1" smtClean="0"/>
              <a:t>dalam</a:t>
            </a:r>
            <a:r>
              <a:rPr lang="en-US" sz="3200" dirty="0" smtClean="0"/>
              <a:t> </a:t>
            </a:r>
            <a:r>
              <a:rPr lang="en-US" sz="3200" dirty="0" err="1" smtClean="0"/>
              <a:t>bentuk</a:t>
            </a:r>
            <a:r>
              <a:rPr lang="en-US" sz="3200" dirty="0" smtClean="0"/>
              <a:t> </a:t>
            </a:r>
            <a:r>
              <a:rPr lang="en-US" sz="3200" dirty="0" err="1" smtClean="0"/>
              <a:t>persegi</a:t>
            </a:r>
            <a:r>
              <a:rPr lang="en-US" sz="3200" dirty="0" smtClean="0"/>
              <a:t> </a:t>
            </a:r>
            <a:r>
              <a:rPr lang="en-US" sz="3200" dirty="0" err="1" smtClean="0"/>
              <a:t>panjang</a:t>
            </a:r>
            <a:r>
              <a:rPr lang="en-US" sz="3200" dirty="0" smtClean="0"/>
              <a:t> double</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smtClean="0"/>
              <a:t>Entity yang </a:t>
            </a:r>
            <a:r>
              <a:rPr lang="en-US" sz="3200" dirty="0" err="1" smtClean="0"/>
              <a:t>merupakan</a:t>
            </a:r>
            <a:r>
              <a:rPr lang="en-US" sz="3200" dirty="0" smtClean="0"/>
              <a:t> </a:t>
            </a:r>
            <a:r>
              <a:rPr lang="en-US" sz="3200" dirty="0" err="1" smtClean="0"/>
              <a:t>induknya</a:t>
            </a:r>
            <a:r>
              <a:rPr lang="en-US" sz="3200" dirty="0" smtClean="0"/>
              <a:t> </a:t>
            </a:r>
            <a:r>
              <a:rPr lang="en-US" sz="3200" dirty="0" err="1" smtClean="0"/>
              <a:t>disebut</a:t>
            </a:r>
            <a:r>
              <a:rPr lang="en-US" sz="3200" dirty="0" smtClean="0"/>
              <a:t> Identifying Owner </a:t>
            </a:r>
            <a:r>
              <a:rPr lang="en-US" sz="3200" dirty="0" err="1" smtClean="0"/>
              <a:t>dan</a:t>
            </a:r>
            <a:r>
              <a:rPr lang="en-US" sz="3200" dirty="0" smtClean="0"/>
              <a:t> </a:t>
            </a:r>
            <a:r>
              <a:rPr lang="en-US" sz="3200" dirty="0" err="1" smtClean="0"/>
              <a:t>relationshipnya</a:t>
            </a:r>
            <a:r>
              <a:rPr lang="en-US" sz="3200" dirty="0" smtClean="0"/>
              <a:t> </a:t>
            </a:r>
            <a:r>
              <a:rPr lang="en-US" sz="3200" dirty="0" err="1" smtClean="0"/>
              <a:t>disebut</a:t>
            </a:r>
            <a:r>
              <a:rPr lang="en-US" sz="3200" dirty="0" smtClean="0"/>
              <a:t> identifying Relationship</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smtClean="0"/>
              <a:t>Weak Entity </a:t>
            </a:r>
            <a:r>
              <a:rPr lang="en-US" sz="3200" dirty="0" err="1" smtClean="0"/>
              <a:t>selalu</a:t>
            </a:r>
            <a:r>
              <a:rPr lang="en-US" sz="3200" dirty="0" smtClean="0"/>
              <a:t> </a:t>
            </a:r>
            <a:r>
              <a:rPr lang="en-US" sz="3200" dirty="0" err="1" smtClean="0"/>
              <a:t>mempunyai</a:t>
            </a:r>
            <a:r>
              <a:rPr lang="en-US" sz="3200" dirty="0" smtClean="0"/>
              <a:t> Total Participation Constraint </a:t>
            </a:r>
            <a:r>
              <a:rPr lang="en-US" sz="3200" dirty="0" err="1" smtClean="0"/>
              <a:t>dengan</a:t>
            </a:r>
            <a:r>
              <a:rPr lang="en-US" sz="3200" dirty="0" smtClean="0"/>
              <a:t> Identifying Owner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Atribut</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karakteristik</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dari</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entity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atau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relationship, yang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menjelaskan</a:t>
            </a:r>
            <a:r>
              <a:rPr kumimoji="0" lang="en-US" sz="3200" b="0" i="0" u="none" strike="noStrike" kern="1200" cap="none" spc="0" normalizeH="0" noProof="0" dirty="0" smtClean="0">
                <a:ln>
                  <a:noFill/>
                </a:ln>
                <a:solidFill>
                  <a:schemeClr val="tx1"/>
                </a:solidFill>
                <a:effectLst/>
                <a:uLnTx/>
                <a:uFillTx/>
                <a:latin typeface="+mn-lt"/>
                <a:ea typeface="+mn-ea"/>
                <a:cs typeface="+mn-cs"/>
              </a:rPr>
              <a:t> detail </a:t>
            </a:r>
            <a:r>
              <a:rPr kumimoji="0" lang="en-US" sz="3200" b="0" i="0" u="none" strike="noStrike" kern="1200" cap="none" spc="0" normalizeH="0" noProof="0" dirty="0" err="1" smtClean="0">
                <a:ln>
                  <a:noFill/>
                </a:ln>
                <a:solidFill>
                  <a:schemeClr val="tx1"/>
                </a:solidFill>
                <a:effectLst/>
                <a:uLnTx/>
                <a:uFillTx/>
                <a:latin typeface="+mn-lt"/>
                <a:ea typeface="+mn-ea"/>
                <a:cs typeface="+mn-cs"/>
              </a:rPr>
              <a:t>tentang</a:t>
            </a:r>
            <a:r>
              <a:rPr kumimoji="0" lang="en-US" sz="3200" b="0" i="0" u="none" strike="noStrike" kern="1200" cap="none" spc="0" normalizeH="0" noProof="0" dirty="0" smtClean="0">
                <a:ln>
                  <a:noFill/>
                </a:ln>
                <a:solidFill>
                  <a:schemeClr val="tx1"/>
                </a:solidFill>
                <a:effectLst/>
                <a:uLnTx/>
                <a:uFillTx/>
                <a:latin typeface="+mn-lt"/>
                <a:ea typeface="+mn-ea"/>
                <a:cs typeface="+mn-cs"/>
              </a:rPr>
              <a:t> entity </a:t>
            </a:r>
            <a:r>
              <a:rPr kumimoji="0" lang="en-US" sz="3200" b="0" i="0" u="none" strike="noStrike" kern="1200" cap="none" spc="0" normalizeH="0" noProof="0" dirty="0" err="1" smtClean="0">
                <a:ln>
                  <a:noFill/>
                </a:ln>
                <a:solidFill>
                  <a:schemeClr val="tx1"/>
                </a:solidFill>
                <a:effectLst/>
                <a:uLnTx/>
                <a:uFillTx/>
                <a:latin typeface="+mn-lt"/>
                <a:ea typeface="+mn-ea"/>
                <a:cs typeface="+mn-cs"/>
              </a:rPr>
              <a:t>atau</a:t>
            </a:r>
            <a:r>
              <a:rPr kumimoji="0" lang="en-US" sz="3200" b="0" i="0" u="none" strike="noStrike" kern="1200" cap="none" spc="0" normalizeH="0" noProof="0" dirty="0" smtClean="0">
                <a:ln>
                  <a:noFill/>
                </a:ln>
                <a:solidFill>
                  <a:schemeClr val="tx1"/>
                </a:solidFill>
                <a:effectLst/>
                <a:uLnTx/>
                <a:uFillTx/>
                <a:latin typeface="+mn-lt"/>
                <a:ea typeface="+mn-ea"/>
                <a:cs typeface="+mn-cs"/>
              </a:rPr>
              <a:t> relationship </a:t>
            </a:r>
            <a:r>
              <a:rPr kumimoji="0" lang="en-US" sz="3200" b="0" i="0" u="none" strike="noStrike" kern="1200" cap="none" spc="0" normalizeH="0" noProof="0" dirty="0" err="1" smtClean="0">
                <a:ln>
                  <a:noFill/>
                </a:ln>
                <a:solidFill>
                  <a:schemeClr val="tx1"/>
                </a:solidFill>
                <a:effectLst/>
                <a:uLnTx/>
                <a:uFillTx/>
                <a:latin typeface="+mn-lt"/>
                <a:ea typeface="+mn-ea"/>
                <a:cs typeface="+mn-cs"/>
              </a:rPr>
              <a:t>tersebut</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smtClean="0"/>
              <a:t> </a:t>
            </a:r>
            <a:r>
              <a:rPr lang="en-US" sz="3200" b="1" dirty="0" err="1" smtClean="0"/>
              <a:t>Nilai</a:t>
            </a:r>
            <a:r>
              <a:rPr lang="en-US" sz="3200" b="1" dirty="0" smtClean="0"/>
              <a:t> </a:t>
            </a:r>
            <a:r>
              <a:rPr lang="en-US" sz="3200" b="1" dirty="0" err="1" smtClean="0"/>
              <a:t>atribut</a:t>
            </a:r>
            <a:r>
              <a:rPr lang="en-US" sz="3200" b="1" dirty="0" smtClean="0"/>
              <a:t> </a:t>
            </a:r>
            <a:r>
              <a:rPr lang="en-US" sz="3200" dirty="0" err="1" smtClean="0"/>
              <a:t>merupakan</a:t>
            </a:r>
            <a:r>
              <a:rPr lang="en-US" sz="3200" dirty="0" smtClean="0"/>
              <a:t> </a:t>
            </a:r>
            <a:r>
              <a:rPr lang="en-US" sz="3200" dirty="0" err="1" smtClean="0"/>
              <a:t>suatu</a:t>
            </a:r>
            <a:r>
              <a:rPr lang="en-US" sz="3200" dirty="0" smtClean="0"/>
              <a:t> data </a:t>
            </a:r>
            <a:r>
              <a:rPr lang="en-US" sz="3200" dirty="0" err="1" smtClean="0"/>
              <a:t>aktual</a:t>
            </a:r>
            <a:r>
              <a:rPr lang="en-US" sz="3200" dirty="0" smtClean="0"/>
              <a:t> </a:t>
            </a:r>
            <a:r>
              <a:rPr lang="en-US" sz="3200" dirty="0" err="1" smtClean="0"/>
              <a:t>atau</a:t>
            </a:r>
            <a:r>
              <a:rPr lang="en-US" sz="3200" dirty="0" smtClean="0"/>
              <a:t> </a:t>
            </a:r>
            <a:r>
              <a:rPr lang="en-US" sz="3200" dirty="0" err="1" smtClean="0"/>
              <a:t>informasi</a:t>
            </a:r>
            <a:r>
              <a:rPr lang="en-US" sz="3200" dirty="0" smtClean="0"/>
              <a:t> yang </a:t>
            </a:r>
            <a:r>
              <a:rPr lang="en-US" sz="3200" dirty="0" err="1" smtClean="0"/>
              <a:t>disimpan</a:t>
            </a:r>
            <a:r>
              <a:rPr lang="en-US" sz="3200" dirty="0" smtClean="0"/>
              <a:t> </a:t>
            </a:r>
            <a:r>
              <a:rPr lang="en-US" sz="3200" dirty="0" err="1" smtClean="0"/>
              <a:t>pada</a:t>
            </a:r>
            <a:r>
              <a:rPr lang="en-US" sz="3200" dirty="0" smtClean="0"/>
              <a:t> </a:t>
            </a:r>
            <a:r>
              <a:rPr lang="en-US" sz="3200" dirty="0" err="1" smtClean="0"/>
              <a:t>suatu</a:t>
            </a:r>
            <a:r>
              <a:rPr lang="en-US" sz="3200" dirty="0" smtClean="0"/>
              <a:t> </a:t>
            </a:r>
            <a:r>
              <a:rPr lang="en-US" sz="3200" dirty="0" err="1" smtClean="0"/>
              <a:t>atribut</a:t>
            </a:r>
            <a:r>
              <a:rPr lang="en-US" sz="3200" dirty="0" smtClean="0"/>
              <a:t> </a:t>
            </a:r>
            <a:r>
              <a:rPr lang="en-US" sz="3200" dirty="0" err="1" smtClean="0"/>
              <a:t>di</a:t>
            </a:r>
            <a:r>
              <a:rPr lang="en-US" sz="3200" dirty="0" smtClean="0"/>
              <a:t> </a:t>
            </a:r>
            <a:r>
              <a:rPr lang="en-US" sz="3200" dirty="0" err="1" smtClean="0"/>
              <a:t>dalam</a:t>
            </a:r>
            <a:r>
              <a:rPr lang="en-US" sz="3200" dirty="0" smtClean="0"/>
              <a:t> </a:t>
            </a:r>
            <a:r>
              <a:rPr lang="en-US" sz="3200" dirty="0" err="1" smtClean="0"/>
              <a:t>suatu</a:t>
            </a:r>
            <a:r>
              <a:rPr lang="en-US" sz="3200" dirty="0" smtClean="0"/>
              <a:t> entity </a:t>
            </a:r>
            <a:r>
              <a:rPr lang="en-US" sz="3200" dirty="0" err="1" smtClean="0"/>
              <a:t>atau</a:t>
            </a:r>
            <a:r>
              <a:rPr lang="en-US" sz="3200" dirty="0" smtClean="0"/>
              <a:t> relationship</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Jenis</a:t>
            </a:r>
            <a:r>
              <a:rPr lang="en-US" dirty="0" smtClean="0"/>
              <a:t> </a:t>
            </a:r>
            <a:r>
              <a:rPr lang="en-US" dirty="0" err="1" smtClean="0"/>
              <a:t>Atribut</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Key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digunakan</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untuk</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menentukan</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suatu</a:t>
            </a:r>
            <a:r>
              <a:rPr kumimoji="0" lang="en-US" sz="3200" b="0" i="0" u="none" strike="noStrike" kern="1200" cap="none" spc="0" normalizeH="0" noProof="0" dirty="0" smtClean="0">
                <a:ln>
                  <a:noFill/>
                </a:ln>
                <a:solidFill>
                  <a:schemeClr val="tx1"/>
                </a:solidFill>
                <a:effectLst/>
                <a:uLnTx/>
                <a:uFillTx/>
                <a:latin typeface="+mn-lt"/>
                <a:ea typeface="+mn-ea"/>
                <a:cs typeface="+mn-cs"/>
              </a:rPr>
              <a:t> entity </a:t>
            </a:r>
            <a:r>
              <a:rPr kumimoji="0" lang="en-US" sz="3200" b="0" i="0" u="none" strike="noStrike" kern="1200" cap="none" spc="0" normalizeH="0" noProof="0" dirty="0" err="1" smtClean="0">
                <a:ln>
                  <a:noFill/>
                </a:ln>
                <a:solidFill>
                  <a:schemeClr val="tx1"/>
                </a:solidFill>
                <a:effectLst/>
                <a:uLnTx/>
                <a:uFillTx/>
                <a:latin typeface="+mn-lt"/>
                <a:ea typeface="+mn-ea"/>
                <a:cs typeface="+mn-cs"/>
              </a:rPr>
              <a:t>secara</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unik</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err="1" smtClean="0"/>
              <a:t>Atribut</a:t>
            </a:r>
            <a:r>
              <a:rPr lang="en-US" sz="3200" dirty="0" smtClean="0"/>
              <a:t> Simple </a:t>
            </a:r>
            <a:r>
              <a:rPr lang="en-US" sz="3200" dirty="0" err="1" smtClean="0"/>
              <a:t>adalah</a:t>
            </a:r>
            <a:r>
              <a:rPr lang="en-US" sz="3200" dirty="0" smtClean="0"/>
              <a:t> </a:t>
            </a:r>
            <a:r>
              <a:rPr lang="en-US" sz="3200" dirty="0" err="1" smtClean="0"/>
              <a:t>atribut</a:t>
            </a:r>
            <a:r>
              <a:rPr lang="en-US" sz="3200" dirty="0" smtClean="0"/>
              <a:t> yang </a:t>
            </a:r>
            <a:r>
              <a:rPr lang="en-US" sz="3200" dirty="0" err="1" smtClean="0"/>
              <a:t>bernilai</a:t>
            </a:r>
            <a:r>
              <a:rPr lang="en-US" sz="3200" dirty="0" smtClean="0"/>
              <a:t> </a:t>
            </a:r>
            <a:r>
              <a:rPr lang="en-US" sz="3200" dirty="0" err="1" smtClean="0"/>
              <a:t>tunggal</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Multivalue</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adalah</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memiliki</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sekelompok</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nilai</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untuk</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setiap</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instan</a:t>
            </a:r>
            <a:r>
              <a:rPr kumimoji="0" lang="en-US" sz="3200" b="0" i="0" u="none" strike="noStrike" kern="1200" cap="none" spc="0" normalizeH="0" noProof="0" dirty="0" smtClean="0">
                <a:ln>
                  <a:noFill/>
                </a:ln>
                <a:solidFill>
                  <a:schemeClr val="tx1"/>
                </a:solidFill>
                <a:effectLst/>
                <a:uLnTx/>
                <a:uFillTx/>
                <a:latin typeface="+mn-lt"/>
                <a:ea typeface="+mn-ea"/>
                <a:cs typeface="+mn-cs"/>
              </a:rPr>
              <a:t> entity</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temporary.PNG"/>
          <p:cNvPicPr>
            <a:picLocks noChangeAspect="1"/>
          </p:cNvPicPr>
          <p:nvPr/>
        </p:nvPicPr>
        <p:blipFill>
          <a:blip r:embed="rId1" cstate="print"/>
          <a:srcRect l="6567" t="21522" r="1492" b="3153"/>
          <a:stretch>
            <a:fillRect/>
          </a:stretch>
        </p:blipFill>
        <p:spPr>
          <a:xfrm>
            <a:off x="1905000" y="4724400"/>
            <a:ext cx="5334000" cy="1600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Jenis</a:t>
            </a:r>
            <a:r>
              <a:rPr lang="en-US" dirty="0" smtClean="0"/>
              <a:t> </a:t>
            </a:r>
            <a:r>
              <a:rPr lang="en-US" dirty="0" err="1" smtClean="0"/>
              <a:t>Atribut</a:t>
            </a:r>
            <a:r>
              <a:rPr lang="en-US" dirty="0" smtClean="0"/>
              <a:t> (2)</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Atribut</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Composite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suatu</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terdiri</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dari</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beberapa</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lebih</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kecil</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mempunyai</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arti</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tertentu</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temporary.PNG"/>
          <p:cNvPicPr>
            <a:picLocks noChangeAspect="1"/>
          </p:cNvPicPr>
          <p:nvPr/>
        </p:nvPicPr>
        <p:blipFill>
          <a:blip r:embed="rId1" cstate="print"/>
          <a:stretch>
            <a:fillRect/>
          </a:stretch>
        </p:blipFill>
        <p:spPr>
          <a:xfrm>
            <a:off x="2286000" y="3200400"/>
            <a:ext cx="4629796" cy="278168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Jenis</a:t>
            </a:r>
            <a:r>
              <a:rPr lang="en-US" dirty="0" smtClean="0"/>
              <a:t> </a:t>
            </a:r>
            <a:r>
              <a:rPr lang="en-US" dirty="0" err="1" smtClean="0"/>
              <a:t>Atribut</a:t>
            </a:r>
            <a:r>
              <a:rPr lang="en-US" dirty="0" smtClean="0"/>
              <a:t> (3)</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Atribut</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Deriatif</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320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i="0" u="none" strike="noStrike" kern="1200" cap="none" spc="0" normalizeH="0" baseline="0" noProof="0" dirty="0" err="1" smtClean="0">
                <a:ln>
                  <a:noFill/>
                </a:ln>
                <a:solidFill>
                  <a:schemeClr val="tx1"/>
                </a:solidFill>
                <a:effectLst/>
                <a:uLnTx/>
                <a:uFillTx/>
                <a:latin typeface="+mn-lt"/>
                <a:ea typeface="+mn-ea"/>
                <a:cs typeface="+mn-cs"/>
              </a:rPr>
              <a:t>suatu</a:t>
            </a:r>
            <a:r>
              <a:rPr kumimoji="0" lang="en-US" sz="320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i="0" u="none" strike="noStrike" kern="1200" cap="none" spc="0" normalizeH="0" baseline="0" noProof="0" dirty="0" err="1" smtClean="0">
                <a:ln>
                  <a:noFill/>
                </a:ln>
                <a:solidFill>
                  <a:schemeClr val="tx1"/>
                </a:solidFill>
                <a:effectLst/>
                <a:uLnTx/>
                <a:uFillTx/>
                <a:latin typeface="+mn-lt"/>
                <a:ea typeface="+mn-ea"/>
                <a:cs typeface="+mn-cs"/>
              </a:rPr>
              <a:t>atribut</a:t>
            </a:r>
            <a:r>
              <a:rPr kumimoji="0" lang="en-US" sz="3200" i="0" u="none" strike="noStrike" kern="1200" cap="none" spc="0" normalizeH="0" baseline="0" noProof="0" dirty="0" smtClean="0">
                <a:ln>
                  <a:noFill/>
                </a:ln>
                <a:solidFill>
                  <a:schemeClr val="tx1"/>
                </a:solidFill>
                <a:effectLst/>
                <a:uLnTx/>
                <a:uFillTx/>
                <a:latin typeface="+mn-lt"/>
                <a:ea typeface="+mn-ea"/>
                <a:cs typeface="+mn-cs"/>
              </a:rPr>
              <a:t> yang</a:t>
            </a:r>
            <a:r>
              <a:rPr kumimoji="0" lang="en-US" sz="3200" i="0" u="none" strike="noStrike" kern="1200" cap="none" spc="0" normalizeH="0" noProof="0" dirty="0" smtClean="0">
                <a:ln>
                  <a:noFill/>
                </a:ln>
                <a:solidFill>
                  <a:schemeClr val="tx1"/>
                </a:solidFill>
                <a:effectLst/>
                <a:uLnTx/>
                <a:uFillTx/>
                <a:latin typeface="+mn-lt"/>
                <a:ea typeface="+mn-ea"/>
                <a:cs typeface="+mn-cs"/>
              </a:rPr>
              <a:t> </a:t>
            </a:r>
            <a:r>
              <a:rPr kumimoji="0" lang="en-US" sz="3200" i="0" u="none" strike="noStrike" kern="1200" cap="none" spc="0" normalizeH="0" noProof="0" dirty="0" err="1" smtClean="0">
                <a:ln>
                  <a:noFill/>
                </a:ln>
                <a:solidFill>
                  <a:schemeClr val="tx1"/>
                </a:solidFill>
                <a:effectLst/>
                <a:uLnTx/>
                <a:uFillTx/>
                <a:latin typeface="+mn-lt"/>
                <a:ea typeface="+mn-ea"/>
                <a:cs typeface="+mn-cs"/>
              </a:rPr>
              <a:t>dihasilkan</a:t>
            </a:r>
            <a:r>
              <a:rPr kumimoji="0" lang="en-US" sz="3200" i="0" u="none" strike="noStrike" kern="1200" cap="none" spc="0" normalizeH="0" noProof="0" dirty="0" smtClean="0">
                <a:ln>
                  <a:noFill/>
                </a:ln>
                <a:solidFill>
                  <a:schemeClr val="tx1"/>
                </a:solidFill>
                <a:effectLst/>
                <a:uLnTx/>
                <a:uFillTx/>
                <a:latin typeface="+mn-lt"/>
                <a:ea typeface="+mn-ea"/>
                <a:cs typeface="+mn-cs"/>
              </a:rPr>
              <a:t> </a:t>
            </a:r>
            <a:r>
              <a:rPr kumimoji="0" lang="en-US" sz="3200" i="0" u="none" strike="noStrike" kern="1200" cap="none" spc="0" normalizeH="0" noProof="0" dirty="0" err="1" smtClean="0">
                <a:ln>
                  <a:noFill/>
                </a:ln>
                <a:solidFill>
                  <a:schemeClr val="tx1"/>
                </a:solidFill>
                <a:effectLst/>
                <a:uLnTx/>
                <a:uFillTx/>
                <a:latin typeface="+mn-lt"/>
                <a:ea typeface="+mn-ea"/>
                <a:cs typeface="+mn-cs"/>
              </a:rPr>
              <a:t>dari</a:t>
            </a:r>
            <a:r>
              <a:rPr kumimoji="0" lang="en-US" sz="3200" i="0" u="none" strike="noStrike" kern="1200" cap="none" spc="0" normalizeH="0" noProof="0" dirty="0" smtClean="0">
                <a:ln>
                  <a:noFill/>
                </a:ln>
                <a:solidFill>
                  <a:schemeClr val="tx1"/>
                </a:solidFill>
                <a:effectLst/>
                <a:uLnTx/>
                <a:uFillTx/>
                <a:latin typeface="+mn-lt"/>
                <a:ea typeface="+mn-ea"/>
                <a:cs typeface="+mn-cs"/>
              </a:rPr>
              <a:t> </a:t>
            </a:r>
            <a:r>
              <a:rPr kumimoji="0" lang="en-US" sz="3200" i="0" u="none" strike="noStrike" kern="1200" cap="none" spc="0" normalizeH="0" noProof="0" dirty="0" err="1" smtClean="0">
                <a:ln>
                  <a:noFill/>
                </a:ln>
                <a:solidFill>
                  <a:schemeClr val="tx1"/>
                </a:solidFill>
                <a:effectLst/>
                <a:uLnTx/>
                <a:uFillTx/>
                <a:latin typeface="+mn-lt"/>
                <a:ea typeface="+mn-ea"/>
                <a:cs typeface="+mn-cs"/>
              </a:rPr>
              <a:t>atribut</a:t>
            </a:r>
            <a:r>
              <a:rPr kumimoji="0" lang="en-US" sz="3200" i="0" u="none" strike="noStrike" kern="1200" cap="none" spc="0" normalizeH="0" noProof="0" dirty="0" smtClean="0">
                <a:ln>
                  <a:noFill/>
                </a:ln>
                <a:solidFill>
                  <a:schemeClr val="tx1"/>
                </a:solidFill>
                <a:effectLst/>
                <a:uLnTx/>
                <a:uFillTx/>
                <a:latin typeface="+mn-lt"/>
                <a:ea typeface="+mn-ea"/>
                <a:cs typeface="+mn-cs"/>
              </a:rPr>
              <a:t> yang lain</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temporary.PNG"/>
          <p:cNvPicPr>
            <a:picLocks noChangeAspect="1"/>
          </p:cNvPicPr>
          <p:nvPr/>
        </p:nvPicPr>
        <p:blipFill>
          <a:blip r:embed="rId1" cstate="print"/>
          <a:stretch>
            <a:fillRect/>
          </a:stretch>
        </p:blipFill>
        <p:spPr>
          <a:xfrm>
            <a:off x="2514600" y="2667000"/>
            <a:ext cx="3572374" cy="167663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smtClean="0"/>
              <a:t>Relationship</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 </a:t>
            </a:r>
            <a:r>
              <a:rPr lang="en-US" sz="3200" dirty="0" err="1" smtClean="0"/>
              <a:t>Adalah</a:t>
            </a:r>
            <a:r>
              <a:rPr lang="en-US" sz="3200" dirty="0" smtClean="0"/>
              <a:t> </a:t>
            </a:r>
            <a:r>
              <a:rPr lang="en-US" sz="3200" dirty="0" err="1" smtClean="0"/>
              <a:t>hubungan</a:t>
            </a:r>
            <a:r>
              <a:rPr lang="en-US" sz="3200" dirty="0" smtClean="0"/>
              <a:t> yang </a:t>
            </a:r>
            <a:r>
              <a:rPr lang="en-US" sz="3200" dirty="0" err="1" smtClean="0"/>
              <a:t>terjadi</a:t>
            </a:r>
            <a:r>
              <a:rPr lang="en-US" sz="3200" dirty="0" smtClean="0"/>
              <a:t> </a:t>
            </a:r>
            <a:r>
              <a:rPr lang="en-US" sz="3200" dirty="0" err="1" smtClean="0"/>
              <a:t>antara</a:t>
            </a:r>
            <a:r>
              <a:rPr lang="en-US" sz="3200" dirty="0" smtClean="0"/>
              <a:t> </a:t>
            </a:r>
            <a:r>
              <a:rPr lang="en-US" sz="3200" dirty="0" err="1" smtClean="0"/>
              <a:t>satu</a:t>
            </a:r>
            <a:r>
              <a:rPr lang="en-US" sz="3200" dirty="0" smtClean="0"/>
              <a:t> </a:t>
            </a:r>
            <a:r>
              <a:rPr lang="en-US" sz="3200" dirty="0" err="1" smtClean="0"/>
              <a:t>atau</a:t>
            </a:r>
            <a:r>
              <a:rPr lang="en-US" sz="3200" dirty="0" smtClean="0"/>
              <a:t> </a:t>
            </a:r>
            <a:r>
              <a:rPr lang="en-US" sz="3200" dirty="0" err="1" smtClean="0"/>
              <a:t>lebih</a:t>
            </a:r>
            <a:r>
              <a:rPr lang="en-US" sz="3200" dirty="0" smtClean="0"/>
              <a:t> entity</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smtClean="0"/>
              <a:t>Relationship </a:t>
            </a:r>
            <a:r>
              <a:rPr lang="en-US" sz="3200" dirty="0" err="1" smtClean="0"/>
              <a:t>memiliki</a:t>
            </a:r>
            <a:r>
              <a:rPr lang="en-US" sz="3200" dirty="0" smtClean="0"/>
              <a:t> </a:t>
            </a:r>
            <a:r>
              <a:rPr lang="en-US" sz="3200" dirty="0" err="1" smtClean="0"/>
              <a:t>derajat</a:t>
            </a:r>
            <a:r>
              <a:rPr lang="en-US" sz="3200" dirty="0" smtClean="0"/>
              <a:t> relationship, </a:t>
            </a:r>
            <a:r>
              <a:rPr lang="en-US" sz="3200" dirty="0" err="1" smtClean="0"/>
              <a:t>yaitu</a:t>
            </a:r>
            <a:r>
              <a:rPr lang="en-US" sz="3200" dirty="0" smtClean="0"/>
              <a:t> </a:t>
            </a:r>
            <a:r>
              <a:rPr lang="en-US" sz="3200" dirty="0" err="1" smtClean="0"/>
              <a:t>menjelaskan</a:t>
            </a:r>
            <a:r>
              <a:rPr lang="en-US" sz="3200" dirty="0" smtClean="0"/>
              <a:t> </a:t>
            </a:r>
            <a:r>
              <a:rPr lang="en-US" sz="3200" dirty="0" err="1" smtClean="0"/>
              <a:t>jumlah</a:t>
            </a:r>
            <a:r>
              <a:rPr lang="en-US" sz="3200" dirty="0" smtClean="0"/>
              <a:t> entity yang </a:t>
            </a:r>
            <a:r>
              <a:rPr lang="en-US" sz="3200" dirty="0" err="1" smtClean="0"/>
              <a:t>berpartisipasi</a:t>
            </a:r>
            <a:r>
              <a:rPr lang="en-US" sz="3200" dirty="0" smtClean="0"/>
              <a:t> </a:t>
            </a:r>
            <a:r>
              <a:rPr lang="en-US" sz="3200" dirty="0" err="1" smtClean="0"/>
              <a:t>dalam</a:t>
            </a:r>
            <a:r>
              <a:rPr lang="en-US" sz="3200" dirty="0" smtClean="0"/>
              <a:t> </a:t>
            </a:r>
            <a:r>
              <a:rPr lang="en-US" sz="3200" dirty="0" err="1" smtClean="0"/>
              <a:t>suatu</a:t>
            </a:r>
            <a:r>
              <a:rPr lang="en-US" sz="3200" dirty="0" smtClean="0"/>
              <a:t> relationship</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noProof="0" dirty="0" err="1" smtClean="0">
                <a:ln>
                  <a:noFill/>
                </a:ln>
                <a:solidFill>
                  <a:schemeClr val="tx1"/>
                </a:solidFill>
                <a:effectLst/>
                <a:uLnTx/>
                <a:uFillTx/>
                <a:latin typeface="+mn-lt"/>
                <a:ea typeface="+mn-ea"/>
                <a:cs typeface="+mn-cs"/>
              </a:rPr>
              <a:t>Terdapat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tiga</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jenis</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derajat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dari</a:t>
            </a:r>
            <a:r>
              <a:rPr kumimoji="0" lang="en-US" sz="3200" b="0" i="0" u="none" strike="noStrike" kern="1200" cap="none" spc="0" normalizeH="0" noProof="0" dirty="0" smtClean="0">
                <a:ln>
                  <a:noFill/>
                </a:ln>
                <a:solidFill>
                  <a:schemeClr val="tx1"/>
                </a:solidFill>
                <a:effectLst/>
                <a:uLnTx/>
                <a:uFillTx/>
                <a:latin typeface="+mn-lt"/>
                <a:ea typeface="+mn-ea"/>
                <a:cs typeface="+mn-cs"/>
              </a:rPr>
              <a:t> relationship</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Jenis</a:t>
            </a:r>
            <a:r>
              <a:rPr lang="en-US" dirty="0" smtClean="0"/>
              <a:t> </a:t>
            </a:r>
            <a:r>
              <a:rPr lang="en-US" dirty="0" err="1" smtClean="0"/>
              <a:t>Derajat</a:t>
            </a:r>
            <a:r>
              <a:rPr lang="en-US" dirty="0" smtClean="0"/>
              <a:t> </a:t>
            </a:r>
            <a:r>
              <a:rPr lang="en-US" dirty="0" err="1" smtClean="0"/>
              <a:t>dari</a:t>
            </a:r>
            <a:r>
              <a:rPr lang="en-US" dirty="0" smtClean="0"/>
              <a:t> Relationship</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smtClean="0"/>
              <a:t>Unary Degree (</a:t>
            </a:r>
            <a:r>
              <a:rPr lang="en-US" sz="3200" noProof="0" dirty="0" err="1" smtClean="0"/>
              <a:t>Derajat</a:t>
            </a:r>
            <a:r>
              <a:rPr lang="en-US" sz="3200" noProof="0" dirty="0" smtClean="0"/>
              <a:t> </a:t>
            </a:r>
            <a:r>
              <a:rPr lang="en-US" sz="3200" noProof="0" dirty="0" err="1" smtClean="0"/>
              <a:t>Satu</a:t>
            </a:r>
            <a:r>
              <a:rPr lang="en-US" sz="3200" noProof="0" dirty="0" smtClean="0"/>
              <a:t>)</a:t>
            </a: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smtClean="0"/>
              <a:t>Binary Degree (</a:t>
            </a:r>
            <a:r>
              <a:rPr lang="en-US" sz="3200" dirty="0" err="1" smtClean="0"/>
              <a:t>Derajat</a:t>
            </a:r>
            <a:r>
              <a:rPr lang="en-US" sz="3200" dirty="0" smtClean="0"/>
              <a:t> </a:t>
            </a:r>
            <a:r>
              <a:rPr lang="en-US" sz="3200" dirty="0" err="1" smtClean="0"/>
              <a:t>Dua</a:t>
            </a:r>
            <a:r>
              <a:rPr lang="en-US" sz="3200" dirty="0" smtClean="0"/>
              <a:t>)</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smtClean="0"/>
              <a:t>Ternary Degree (</a:t>
            </a:r>
            <a:r>
              <a:rPr lang="en-US" sz="3200" noProof="0" dirty="0" err="1" smtClean="0"/>
              <a:t>Derajat</a:t>
            </a:r>
            <a:r>
              <a:rPr lang="en-US" sz="3200" noProof="0" dirty="0" smtClean="0"/>
              <a:t> </a:t>
            </a:r>
            <a:r>
              <a:rPr lang="en-US" sz="3200" noProof="0" dirty="0" err="1" smtClean="0"/>
              <a:t>Tiga</a:t>
            </a:r>
            <a:r>
              <a:rPr lang="en-US" sz="3200" noProof="0" dirty="0" smtClean="0"/>
              <a:t>)</a:t>
            </a: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temporary.PNG"/>
          <p:cNvPicPr>
            <a:picLocks noChangeAspect="1"/>
          </p:cNvPicPr>
          <p:nvPr/>
        </p:nvPicPr>
        <p:blipFill>
          <a:blip r:embed="rId1" cstate="print"/>
          <a:stretch>
            <a:fillRect/>
          </a:stretch>
        </p:blipFill>
        <p:spPr>
          <a:xfrm>
            <a:off x="457200" y="3200400"/>
            <a:ext cx="3581900" cy="914528"/>
          </a:xfrm>
          <a:prstGeom prst="rect">
            <a:avLst/>
          </a:prstGeom>
        </p:spPr>
      </p:pic>
      <p:pic>
        <p:nvPicPr>
          <p:cNvPr id="6" name="Picture 5" descr="Capture.PNG"/>
          <p:cNvPicPr>
            <a:picLocks noChangeAspect="1"/>
          </p:cNvPicPr>
          <p:nvPr/>
        </p:nvPicPr>
        <p:blipFill>
          <a:blip r:embed="rId2" cstate="print"/>
          <a:stretch>
            <a:fillRect/>
          </a:stretch>
        </p:blipFill>
        <p:spPr>
          <a:xfrm>
            <a:off x="3513939" y="3810000"/>
            <a:ext cx="5630061" cy="838317"/>
          </a:xfrm>
          <a:prstGeom prst="rect">
            <a:avLst/>
          </a:prstGeom>
        </p:spPr>
      </p:pic>
      <p:pic>
        <p:nvPicPr>
          <p:cNvPr id="7" name="Picture 6" descr="Capture.PNG"/>
          <p:cNvPicPr>
            <a:picLocks noChangeAspect="1"/>
          </p:cNvPicPr>
          <p:nvPr/>
        </p:nvPicPr>
        <p:blipFill>
          <a:blip r:embed="rId3" cstate="print"/>
          <a:stretch>
            <a:fillRect/>
          </a:stretch>
        </p:blipFill>
        <p:spPr>
          <a:xfrm>
            <a:off x="381000" y="4800600"/>
            <a:ext cx="5048955" cy="146705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smtClean="0"/>
              <a:t>Cardinality Ratio Constraint</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err="1" smtClean="0"/>
              <a:t>Merupakan</a:t>
            </a:r>
            <a:r>
              <a:rPr lang="en-US" sz="3200" noProof="0" dirty="0" smtClean="0"/>
              <a:t> </a:t>
            </a:r>
            <a:r>
              <a:rPr lang="en-US" sz="3200" noProof="0" dirty="0" err="1" smtClean="0"/>
              <a:t>penjelasan</a:t>
            </a:r>
            <a:r>
              <a:rPr lang="en-US" sz="3200" noProof="0" dirty="0" smtClean="0"/>
              <a:t> </a:t>
            </a:r>
            <a:r>
              <a:rPr lang="en-US" sz="3200" noProof="0" dirty="0" err="1" smtClean="0"/>
              <a:t>batasan</a:t>
            </a:r>
            <a:r>
              <a:rPr lang="en-US" sz="3200" noProof="0" dirty="0" smtClean="0"/>
              <a:t> </a:t>
            </a:r>
            <a:r>
              <a:rPr lang="en-US" sz="3200" noProof="0" dirty="0" err="1" smtClean="0"/>
              <a:t>jumlah</a:t>
            </a:r>
            <a:r>
              <a:rPr lang="en-US" sz="3200" noProof="0" dirty="0" smtClean="0"/>
              <a:t> </a:t>
            </a:r>
            <a:r>
              <a:rPr lang="en-US" sz="3200" noProof="0" dirty="0" err="1" smtClean="0"/>
              <a:t>keterhubungan</a:t>
            </a:r>
            <a:r>
              <a:rPr lang="en-US" sz="3200" noProof="0" dirty="0" smtClean="0"/>
              <a:t> </a:t>
            </a:r>
            <a:r>
              <a:rPr lang="en-US" sz="3200" noProof="0" dirty="0" err="1" smtClean="0"/>
              <a:t>satu</a:t>
            </a:r>
            <a:r>
              <a:rPr lang="en-US" sz="3200" noProof="0" dirty="0" smtClean="0"/>
              <a:t> entity </a:t>
            </a:r>
            <a:r>
              <a:rPr lang="en-US" sz="3200" noProof="0" dirty="0" err="1" smtClean="0"/>
              <a:t>dengan</a:t>
            </a:r>
            <a:r>
              <a:rPr lang="en-US" sz="3200" noProof="0" dirty="0" smtClean="0"/>
              <a:t> entity </a:t>
            </a:r>
            <a:r>
              <a:rPr lang="en-US" sz="3200" noProof="0" dirty="0" err="1" smtClean="0"/>
              <a:t>lainnya</a:t>
            </a: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err="1" smtClean="0"/>
              <a:t>Terdapat</a:t>
            </a:r>
            <a:r>
              <a:rPr lang="en-US" sz="3200" noProof="0" dirty="0" smtClean="0"/>
              <a:t> </a:t>
            </a:r>
            <a:r>
              <a:rPr lang="en-US" sz="3200" noProof="0" dirty="0" err="1" smtClean="0"/>
              <a:t>tiga</a:t>
            </a:r>
            <a:r>
              <a:rPr lang="en-US" sz="3200" noProof="0" dirty="0" smtClean="0"/>
              <a:t> </a:t>
            </a:r>
            <a:r>
              <a:rPr lang="en-US" sz="3200" noProof="0" dirty="0" err="1" smtClean="0"/>
              <a:t>jenis</a:t>
            </a:r>
            <a:r>
              <a:rPr lang="en-US" sz="3200" noProof="0" dirty="0" smtClean="0"/>
              <a:t> cardinality ratio Constraint</a:t>
            </a: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smtClean="0"/>
              <a:t>Cardinality Ratio Constraint</a:t>
            </a:r>
            <a:endParaRPr lang="en-US" dirty="0"/>
          </a:p>
        </p:txBody>
      </p:sp>
      <p:sp>
        <p:nvSpPr>
          <p:cNvPr id="4" name="Content Placeholder 2"/>
          <p:cNvSpPr txBox="1"/>
          <p:nvPr/>
        </p:nvSpPr>
        <p:spPr>
          <a:xfrm>
            <a:off x="457200" y="1600200"/>
            <a:ext cx="8229600" cy="27432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err="1" smtClean="0"/>
              <a:t>Merupakan</a:t>
            </a:r>
            <a:r>
              <a:rPr lang="en-US" sz="3200" noProof="0" dirty="0" smtClean="0"/>
              <a:t> </a:t>
            </a:r>
            <a:r>
              <a:rPr lang="en-US" sz="3200" noProof="0" dirty="0" err="1" smtClean="0"/>
              <a:t>penjelasan</a:t>
            </a:r>
            <a:r>
              <a:rPr lang="en-US" sz="3200" noProof="0" dirty="0" smtClean="0"/>
              <a:t> </a:t>
            </a:r>
            <a:r>
              <a:rPr lang="en-US" sz="3200" noProof="0" dirty="0" err="1" smtClean="0"/>
              <a:t>batasan</a:t>
            </a:r>
            <a:r>
              <a:rPr lang="en-US" sz="3200" noProof="0" dirty="0" smtClean="0"/>
              <a:t> </a:t>
            </a:r>
            <a:r>
              <a:rPr lang="en-US" sz="3200" noProof="0" dirty="0" err="1" smtClean="0"/>
              <a:t>jumlah</a:t>
            </a:r>
            <a:r>
              <a:rPr lang="en-US" sz="3200" noProof="0" dirty="0" smtClean="0"/>
              <a:t> </a:t>
            </a:r>
            <a:r>
              <a:rPr lang="en-US" sz="3200" noProof="0" dirty="0" err="1" smtClean="0"/>
              <a:t>keterhubungan</a:t>
            </a:r>
            <a:r>
              <a:rPr lang="en-US" sz="3200" noProof="0" dirty="0" smtClean="0"/>
              <a:t> </a:t>
            </a:r>
            <a:r>
              <a:rPr lang="en-US" sz="3200" noProof="0" dirty="0" err="1" smtClean="0"/>
              <a:t>satu</a:t>
            </a:r>
            <a:r>
              <a:rPr lang="en-US" sz="3200" noProof="0" dirty="0" smtClean="0"/>
              <a:t> entity </a:t>
            </a:r>
            <a:r>
              <a:rPr lang="en-US" sz="3200" noProof="0" dirty="0" err="1" smtClean="0"/>
              <a:t>dengan</a:t>
            </a:r>
            <a:r>
              <a:rPr lang="en-US" sz="3200" noProof="0" dirty="0" smtClean="0"/>
              <a:t> entity </a:t>
            </a:r>
            <a:r>
              <a:rPr lang="en-US" sz="3200" noProof="0" dirty="0" err="1" smtClean="0"/>
              <a:t>lainnya</a:t>
            </a: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err="1" smtClean="0"/>
              <a:t>Terdapat</a:t>
            </a:r>
            <a:r>
              <a:rPr lang="en-US" sz="3200" noProof="0" dirty="0" smtClean="0"/>
              <a:t> </a:t>
            </a:r>
            <a:r>
              <a:rPr lang="en-US" sz="3200" noProof="0" dirty="0" err="1" smtClean="0"/>
              <a:t>tiga</a:t>
            </a:r>
            <a:r>
              <a:rPr lang="en-US" sz="3200" noProof="0" dirty="0" smtClean="0"/>
              <a:t> </a:t>
            </a:r>
            <a:r>
              <a:rPr lang="en-US" sz="3200" noProof="0" dirty="0" err="1" smtClean="0"/>
              <a:t>jenis</a:t>
            </a:r>
            <a:r>
              <a:rPr lang="en-US" sz="3200" noProof="0" dirty="0" smtClean="0"/>
              <a:t> cardinality ratio Constraint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fontScale="90000"/>
          </a:bodyPr>
          <a:lstStyle/>
          <a:p>
            <a:r>
              <a:rPr lang="en-US" dirty="0" err="1" smtClean="0"/>
              <a:t>Jenis</a:t>
            </a:r>
            <a:r>
              <a:rPr lang="en-US" dirty="0" smtClean="0"/>
              <a:t> Cardinality Ratio Constraint</a:t>
            </a:r>
            <a:endParaRPr lang="en-US" dirty="0"/>
          </a:p>
        </p:txBody>
      </p:sp>
      <p:sp>
        <p:nvSpPr>
          <p:cNvPr id="4" name="Content Placeholder 2"/>
          <p:cNvSpPr txBox="1"/>
          <p:nvPr/>
        </p:nvSpPr>
        <p:spPr>
          <a:xfrm>
            <a:off x="457200" y="1219200"/>
            <a:ext cx="8229600" cy="5181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smtClean="0"/>
              <a:t>1 : 1 (one to one)</a:t>
            </a: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Capture.PNG"/>
          <p:cNvPicPr>
            <a:picLocks noChangeAspect="1"/>
          </p:cNvPicPr>
          <p:nvPr/>
        </p:nvPicPr>
        <p:blipFill>
          <a:blip r:embed="rId1" cstate="print"/>
          <a:stretch>
            <a:fillRect/>
          </a:stretch>
        </p:blipFill>
        <p:spPr>
          <a:xfrm>
            <a:off x="1066800" y="2209800"/>
            <a:ext cx="4648200" cy="1879451"/>
          </a:xfrm>
          <a:prstGeom prst="rect">
            <a:avLst/>
          </a:prstGeom>
        </p:spPr>
      </p:pic>
      <p:pic>
        <p:nvPicPr>
          <p:cNvPr id="6" name="Picture 5" descr="Capture.PNG"/>
          <p:cNvPicPr>
            <a:picLocks noChangeAspect="1"/>
          </p:cNvPicPr>
          <p:nvPr/>
        </p:nvPicPr>
        <p:blipFill>
          <a:blip r:embed="rId2" cstate="print"/>
          <a:stretch>
            <a:fillRect/>
          </a:stretch>
        </p:blipFill>
        <p:spPr>
          <a:xfrm>
            <a:off x="1219200" y="4495800"/>
            <a:ext cx="6049220" cy="126700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Tujuan</a:t>
            </a:r>
            <a:r>
              <a:rPr lang="en-US" dirty="0" smtClean="0"/>
              <a:t> </a:t>
            </a:r>
            <a:r>
              <a:rPr lang="en-US" dirty="0" err="1" smtClean="0"/>
              <a:t>Pembelajaran</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Setelah</a:t>
            </a:r>
            <a:r>
              <a:rPr lang="en-US" dirty="0" smtClean="0"/>
              <a:t> </a:t>
            </a:r>
            <a:r>
              <a:rPr lang="en-US" dirty="0" err="1" smtClean="0"/>
              <a:t>mengikuti</a:t>
            </a:r>
            <a:r>
              <a:rPr lang="en-US" dirty="0" smtClean="0"/>
              <a:t> </a:t>
            </a:r>
            <a:r>
              <a:rPr lang="en-US" dirty="0" err="1" smtClean="0"/>
              <a:t>pelatihan</a:t>
            </a:r>
            <a:r>
              <a:rPr lang="en-US" dirty="0" smtClean="0"/>
              <a:t>, </a:t>
            </a:r>
            <a:r>
              <a:rPr lang="en-US" dirty="0" err="1" smtClean="0"/>
              <a:t>peserta</a:t>
            </a:r>
            <a:r>
              <a:rPr lang="en-US" dirty="0" smtClean="0"/>
              <a:t> </a:t>
            </a:r>
            <a:r>
              <a:rPr lang="en-US" dirty="0" err="1" smtClean="0"/>
              <a:t>mampu</a:t>
            </a:r>
            <a:r>
              <a:rPr lang="en-US" dirty="0" smtClean="0"/>
              <a:t> </a:t>
            </a:r>
            <a:r>
              <a:rPr lang="en-US" dirty="0" err="1" smtClean="0"/>
              <a:t>merancang</a:t>
            </a:r>
            <a:r>
              <a:rPr lang="en-US" dirty="0" smtClean="0"/>
              <a:t> </a:t>
            </a:r>
            <a:r>
              <a:rPr lang="en-US" dirty="0" err="1" smtClean="0"/>
              <a:t>sebuah</a:t>
            </a:r>
            <a:r>
              <a:rPr lang="en-US" dirty="0" smtClean="0"/>
              <a:t> basis data (database) </a:t>
            </a:r>
            <a:r>
              <a:rPr lang="en-US" dirty="0" err="1" smtClean="0"/>
              <a:t>dengan</a:t>
            </a:r>
            <a:r>
              <a:rPr lang="en-US" dirty="0" smtClean="0"/>
              <a:t> </a:t>
            </a:r>
            <a:r>
              <a:rPr lang="en-US" dirty="0" err="1" smtClean="0"/>
              <a:t>menggunakan</a:t>
            </a:r>
            <a:r>
              <a:rPr lang="en-US" dirty="0" smtClean="0"/>
              <a:t> Entity Relationship Modeling </a:t>
            </a:r>
            <a:r>
              <a:rPr lang="en-US" dirty="0" err="1" smtClean="0"/>
              <a:t>sesuai</a:t>
            </a:r>
            <a:r>
              <a:rPr lang="en-US" dirty="0" smtClean="0"/>
              <a:t> </a:t>
            </a:r>
            <a:r>
              <a:rPr lang="en-US" dirty="0" err="1" smtClean="0"/>
              <a:t>standar</a:t>
            </a:r>
            <a:r>
              <a:rPr lang="en-US" dirty="0" smtClean="0"/>
              <a:t> yang </a:t>
            </a:r>
            <a:r>
              <a:rPr lang="en-US" dirty="0" err="1" smtClean="0"/>
              <a:t>berlaku</a:t>
            </a:r>
            <a:endParaRPr lang="en-US" dirty="0"/>
          </a:p>
        </p:txBody>
      </p:sp>
      <p:pic>
        <p:nvPicPr>
          <p:cNvPr id="4" name="Picture 1" descr="C:\Users\Zulka Ganteng\Downloads\Compressed\target.jpg"/>
          <p:cNvPicPr>
            <a:picLocks noChangeAspect="1" noChangeArrowheads="1"/>
          </p:cNvPicPr>
          <p:nvPr/>
        </p:nvPicPr>
        <p:blipFill>
          <a:blip r:embed="rId1" cstate="print"/>
          <a:srcRect/>
          <a:stretch>
            <a:fillRect/>
          </a:stretch>
        </p:blipFill>
        <p:spPr bwMode="auto">
          <a:xfrm>
            <a:off x="6553200" y="3733800"/>
            <a:ext cx="2590800" cy="2590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fontScale="90000"/>
          </a:bodyPr>
          <a:lstStyle/>
          <a:p>
            <a:r>
              <a:rPr lang="en-US" dirty="0" err="1" smtClean="0"/>
              <a:t>Jenis</a:t>
            </a:r>
            <a:r>
              <a:rPr lang="en-US" dirty="0" smtClean="0"/>
              <a:t> Cardinality Ratio Constraint</a:t>
            </a:r>
            <a:endParaRPr lang="en-US" dirty="0"/>
          </a:p>
        </p:txBody>
      </p:sp>
      <p:sp>
        <p:nvSpPr>
          <p:cNvPr id="4" name="Content Placeholder 2"/>
          <p:cNvSpPr txBox="1"/>
          <p:nvPr/>
        </p:nvSpPr>
        <p:spPr>
          <a:xfrm>
            <a:off x="457200" y="1219200"/>
            <a:ext cx="8229600" cy="5181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defRPr/>
            </a:pPr>
            <a:r>
              <a:rPr lang="en-US" sz="3200" noProof="0" dirty="0" smtClean="0"/>
              <a:t>1:N/N:1 / 1:M /M:1 (One to Many)</a:t>
            </a: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Capture.PNG"/>
          <p:cNvPicPr>
            <a:picLocks noChangeAspect="1"/>
          </p:cNvPicPr>
          <p:nvPr/>
        </p:nvPicPr>
        <p:blipFill>
          <a:blip r:embed="rId1" cstate="print"/>
          <a:stretch>
            <a:fillRect/>
          </a:stretch>
        </p:blipFill>
        <p:spPr>
          <a:xfrm>
            <a:off x="1752600" y="1981200"/>
            <a:ext cx="4763165" cy="2124372"/>
          </a:xfrm>
          <a:prstGeom prst="rect">
            <a:avLst/>
          </a:prstGeom>
        </p:spPr>
      </p:pic>
      <p:pic>
        <p:nvPicPr>
          <p:cNvPr id="7" name="Picture 6" descr="Capture.PNG"/>
          <p:cNvPicPr>
            <a:picLocks noChangeAspect="1"/>
          </p:cNvPicPr>
          <p:nvPr/>
        </p:nvPicPr>
        <p:blipFill>
          <a:blip r:embed="rId2" cstate="print"/>
          <a:stretch>
            <a:fillRect/>
          </a:stretch>
        </p:blipFill>
        <p:spPr>
          <a:xfrm>
            <a:off x="1524000" y="4267200"/>
            <a:ext cx="5801535" cy="130510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fontScale="90000"/>
          </a:bodyPr>
          <a:lstStyle/>
          <a:p>
            <a:r>
              <a:rPr lang="en-US" dirty="0" err="1" smtClean="0"/>
              <a:t>Jenis</a:t>
            </a:r>
            <a:r>
              <a:rPr lang="en-US" dirty="0" smtClean="0"/>
              <a:t> Cardinality Ratio Constraint</a:t>
            </a:r>
            <a:endParaRPr lang="en-US" dirty="0"/>
          </a:p>
        </p:txBody>
      </p:sp>
      <p:sp>
        <p:nvSpPr>
          <p:cNvPr id="4" name="Content Placeholder 2"/>
          <p:cNvSpPr txBox="1"/>
          <p:nvPr/>
        </p:nvSpPr>
        <p:spPr>
          <a:xfrm>
            <a:off x="457200" y="1219200"/>
            <a:ext cx="8229600" cy="5181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defRPr/>
            </a:pPr>
            <a:r>
              <a:rPr kumimoji="0" lang="en-US" sz="3200" b="0" i="0" u="none" strike="noStrike" kern="1200" cap="none" spc="0" normalizeH="0" baseline="0" dirty="0" smtClean="0">
                <a:ln>
                  <a:noFill/>
                </a:ln>
                <a:solidFill>
                  <a:schemeClr val="tx1"/>
                </a:solidFill>
                <a:effectLst/>
                <a:uLnTx/>
                <a:uFillTx/>
                <a:latin typeface="+mn-lt"/>
                <a:ea typeface="+mn-ea"/>
                <a:cs typeface="+mn-cs"/>
              </a:rPr>
              <a:t>M:N (Many to Many)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Capture.PNG"/>
          <p:cNvPicPr>
            <a:picLocks noChangeAspect="1"/>
          </p:cNvPicPr>
          <p:nvPr/>
        </p:nvPicPr>
        <p:blipFill>
          <a:blip r:embed="rId1" cstate="print"/>
          <a:stretch>
            <a:fillRect/>
          </a:stretch>
        </p:blipFill>
        <p:spPr>
          <a:xfrm>
            <a:off x="1447800" y="1981200"/>
            <a:ext cx="5210903" cy="2219635"/>
          </a:xfrm>
          <a:prstGeom prst="rect">
            <a:avLst/>
          </a:prstGeom>
        </p:spPr>
      </p:pic>
      <p:pic>
        <p:nvPicPr>
          <p:cNvPr id="7" name="Picture 6" descr="Capture.PNG"/>
          <p:cNvPicPr>
            <a:picLocks noChangeAspect="1"/>
          </p:cNvPicPr>
          <p:nvPr/>
        </p:nvPicPr>
        <p:blipFill>
          <a:blip r:embed="rId2" cstate="print"/>
          <a:stretch>
            <a:fillRect/>
          </a:stretch>
        </p:blipFill>
        <p:spPr>
          <a:xfrm>
            <a:off x="1676400" y="4419600"/>
            <a:ext cx="5401429" cy="100026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a:bodyPr>
          <a:lstStyle/>
          <a:p>
            <a:r>
              <a:rPr lang="en-US" dirty="0" smtClean="0"/>
              <a:t>Participation Constraint</a:t>
            </a:r>
            <a:endParaRPr lang="en-US" dirty="0"/>
          </a:p>
        </p:txBody>
      </p:sp>
      <p:sp>
        <p:nvSpPr>
          <p:cNvPr id="4" name="Content Placeholder 2"/>
          <p:cNvSpPr txBox="1"/>
          <p:nvPr/>
        </p:nvSpPr>
        <p:spPr>
          <a:xfrm>
            <a:off x="457200" y="1219200"/>
            <a:ext cx="8229600" cy="5181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dirty="0" err="1" smtClean="0">
                <a:ln>
                  <a:noFill/>
                </a:ln>
                <a:solidFill>
                  <a:schemeClr val="tx1"/>
                </a:solidFill>
                <a:effectLst/>
                <a:uLnTx/>
                <a:uFillTx/>
                <a:latin typeface="+mn-lt"/>
                <a:ea typeface="+mn-ea"/>
                <a:cs typeface="+mn-cs"/>
              </a:rPr>
              <a:t>Merupakan</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batasan</a:t>
            </a:r>
            <a:r>
              <a:rPr kumimoji="0" lang="en-US" sz="3200" b="0" i="0" u="none" strike="noStrike" kern="1200" cap="none" spc="0" normalizeH="0" baseline="0" dirty="0" smtClean="0">
                <a:ln>
                  <a:noFill/>
                </a:ln>
                <a:solidFill>
                  <a:schemeClr val="tx1"/>
                </a:solidFill>
                <a:effectLst/>
                <a:uLnTx/>
                <a:uFillTx/>
                <a:latin typeface="+mn-lt"/>
                <a:ea typeface="+mn-ea"/>
                <a:cs typeface="+mn-cs"/>
              </a:rPr>
              <a:t> yang </a:t>
            </a:r>
            <a:r>
              <a:rPr kumimoji="0" lang="en-US" sz="3200" b="0" i="0" u="none" strike="noStrike" kern="1200" cap="none" spc="0" normalizeH="0" baseline="0" dirty="0" err="1" smtClean="0">
                <a:ln>
                  <a:noFill/>
                </a:ln>
                <a:solidFill>
                  <a:schemeClr val="tx1"/>
                </a:solidFill>
                <a:effectLst/>
                <a:uLnTx/>
                <a:uFillTx/>
                <a:latin typeface="+mn-lt"/>
                <a:ea typeface="+mn-ea"/>
                <a:cs typeface="+mn-cs"/>
              </a:rPr>
              <a:t>menjelaskan</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apakah</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keberadaan</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suatu</a:t>
            </a:r>
            <a:r>
              <a:rPr kumimoji="0" lang="en-US" sz="3200" b="0" i="0" u="none" strike="noStrike" kern="1200" cap="none" spc="0" normalizeH="0" baseline="0" dirty="0" smtClean="0">
                <a:ln>
                  <a:noFill/>
                </a:ln>
                <a:solidFill>
                  <a:schemeClr val="tx1"/>
                </a:solidFill>
                <a:effectLst/>
                <a:uLnTx/>
                <a:uFillTx/>
                <a:latin typeface="+mn-lt"/>
                <a:ea typeface="+mn-ea"/>
                <a:cs typeface="+mn-cs"/>
              </a:rPr>
              <a:t> entity </a:t>
            </a:r>
            <a:r>
              <a:rPr kumimoji="0" lang="en-US" sz="3200" b="0" i="0" u="none" strike="noStrike" kern="1200" cap="none" spc="0" normalizeH="0" baseline="0" dirty="0" err="1" smtClean="0">
                <a:ln>
                  <a:noFill/>
                </a:ln>
                <a:solidFill>
                  <a:schemeClr val="tx1"/>
                </a:solidFill>
                <a:effectLst/>
                <a:uLnTx/>
                <a:uFillTx/>
                <a:latin typeface="+mn-lt"/>
                <a:ea typeface="+mn-ea"/>
                <a:cs typeface="+mn-cs"/>
              </a:rPr>
              <a:t>tergantung</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pada</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hubungannya</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dengan</a:t>
            </a:r>
            <a:r>
              <a:rPr kumimoji="0" lang="en-US" sz="3200" b="0" i="0" u="none" strike="noStrike" kern="1200" cap="none" spc="0" normalizeH="0" baseline="0" dirty="0" smtClean="0">
                <a:ln>
                  <a:noFill/>
                </a:ln>
                <a:solidFill>
                  <a:schemeClr val="tx1"/>
                </a:solidFill>
                <a:effectLst/>
                <a:uLnTx/>
                <a:uFillTx/>
                <a:latin typeface="+mn-lt"/>
                <a:ea typeface="+mn-ea"/>
                <a:cs typeface="+mn-cs"/>
              </a:rPr>
              <a:t> entity lain</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err="1" smtClean="0"/>
              <a:t>Terdapat</a:t>
            </a:r>
            <a:r>
              <a:rPr lang="en-US" sz="3200" noProof="0" dirty="0" smtClean="0"/>
              <a:t> 2 </a:t>
            </a:r>
            <a:r>
              <a:rPr lang="en-US" sz="3200" noProof="0" dirty="0" err="1" smtClean="0"/>
              <a:t>macam</a:t>
            </a:r>
            <a:r>
              <a:rPr lang="en-US" sz="3200" noProof="0" dirty="0" smtClean="0"/>
              <a:t> participation constraint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a:bodyPr>
          <a:lstStyle/>
          <a:p>
            <a:r>
              <a:rPr lang="en-US" dirty="0" err="1" smtClean="0"/>
              <a:t>Jenis</a:t>
            </a:r>
            <a:r>
              <a:rPr lang="en-US" dirty="0" smtClean="0"/>
              <a:t> Participation Constraint</a:t>
            </a:r>
            <a:endParaRPr lang="en-US" dirty="0"/>
          </a:p>
        </p:txBody>
      </p:sp>
      <p:sp>
        <p:nvSpPr>
          <p:cNvPr id="4" name="Content Placeholder 2"/>
          <p:cNvSpPr txBox="1"/>
          <p:nvPr/>
        </p:nvSpPr>
        <p:spPr>
          <a:xfrm>
            <a:off x="457200" y="1219200"/>
            <a:ext cx="8229600" cy="5181600"/>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dirty="0" smtClean="0">
                <a:ln>
                  <a:noFill/>
                </a:ln>
                <a:solidFill>
                  <a:schemeClr val="tx1"/>
                </a:solidFill>
                <a:effectLst/>
                <a:uLnTx/>
                <a:uFillTx/>
                <a:latin typeface="+mn-lt"/>
                <a:ea typeface="+mn-ea"/>
                <a:cs typeface="+mn-cs"/>
              </a:rPr>
              <a:t>Total Participation </a:t>
            </a:r>
            <a:r>
              <a:rPr kumimoji="0" lang="en-US" sz="3200" b="0" i="0" u="none" strike="noStrike" kern="1200" cap="none" spc="0" normalizeH="0" baseline="0" dirty="0" err="1" smtClean="0">
                <a:ln>
                  <a:noFill/>
                </a:ln>
                <a:solidFill>
                  <a:schemeClr val="tx1"/>
                </a:solidFill>
                <a:effectLst/>
                <a:uLnTx/>
                <a:uFillTx/>
                <a:latin typeface="+mn-lt"/>
                <a:ea typeface="+mn-ea"/>
                <a:cs typeface="+mn-cs"/>
              </a:rPr>
              <a:t>yaitu</a:t>
            </a:r>
            <a:r>
              <a:rPr kumimoji="0" lang="en-US" sz="3200" b="0" i="0" u="none" strike="noStrike" kern="1200" cap="none" spc="0" normalizeH="0" dirty="0" smtClean="0">
                <a:ln>
                  <a:noFill/>
                </a:ln>
                <a:solidFill>
                  <a:schemeClr val="tx1"/>
                </a:solidFill>
                <a:effectLst/>
                <a:uLnTx/>
                <a:uFillTx/>
                <a:latin typeface="+mn-lt"/>
                <a:ea typeface="+mn-ea"/>
                <a:cs typeface="+mn-cs"/>
              </a:rPr>
              <a:t> </a:t>
            </a:r>
            <a:r>
              <a:rPr kumimoji="0" lang="en-US" sz="3200" b="0" i="0" u="none" strike="noStrike" kern="1200" cap="none" spc="0" normalizeH="0" dirty="0" err="1" smtClean="0">
                <a:ln>
                  <a:noFill/>
                </a:ln>
                <a:solidFill>
                  <a:schemeClr val="tx1"/>
                </a:solidFill>
                <a:effectLst/>
                <a:uLnTx/>
                <a:uFillTx/>
                <a:latin typeface="+mn-lt"/>
                <a:ea typeface="+mn-ea"/>
                <a:cs typeface="+mn-cs"/>
              </a:rPr>
              <a:t>keberadaan</a:t>
            </a:r>
            <a:r>
              <a:rPr kumimoji="0" lang="en-US" sz="3200" b="0" i="0" u="none" strike="noStrike" kern="1200" cap="none" spc="0" normalizeH="0" dirty="0" smtClean="0">
                <a:ln>
                  <a:noFill/>
                </a:ln>
                <a:solidFill>
                  <a:schemeClr val="tx1"/>
                </a:solidFill>
                <a:effectLst/>
                <a:uLnTx/>
                <a:uFillTx/>
                <a:latin typeface="+mn-lt"/>
                <a:ea typeface="+mn-ea"/>
                <a:cs typeface="+mn-cs"/>
              </a:rPr>
              <a:t> </a:t>
            </a:r>
            <a:r>
              <a:rPr kumimoji="0" lang="en-US" sz="3200" b="0" i="0" u="none" strike="noStrike" kern="1200" cap="none" spc="0" normalizeH="0" dirty="0" err="1" smtClean="0">
                <a:ln>
                  <a:noFill/>
                </a:ln>
                <a:solidFill>
                  <a:schemeClr val="tx1"/>
                </a:solidFill>
                <a:effectLst/>
                <a:uLnTx/>
                <a:uFillTx/>
                <a:latin typeface="+mn-lt"/>
                <a:ea typeface="+mn-ea"/>
                <a:cs typeface="+mn-cs"/>
              </a:rPr>
              <a:t>suatu</a:t>
            </a:r>
            <a:r>
              <a:rPr kumimoji="0" lang="en-US" sz="3200" b="0" i="0" u="none" strike="noStrike" kern="1200" cap="none" spc="0" normalizeH="0" dirty="0" smtClean="0">
                <a:ln>
                  <a:noFill/>
                </a:ln>
                <a:solidFill>
                  <a:schemeClr val="tx1"/>
                </a:solidFill>
                <a:effectLst/>
                <a:uLnTx/>
                <a:uFillTx/>
                <a:latin typeface="+mn-lt"/>
                <a:ea typeface="+mn-ea"/>
                <a:cs typeface="+mn-cs"/>
              </a:rPr>
              <a:t> entity </a:t>
            </a:r>
            <a:r>
              <a:rPr kumimoji="0" lang="en-US" sz="3200" b="0" i="0" u="none" strike="noStrike" kern="1200" cap="none" spc="0" normalizeH="0" dirty="0" err="1" smtClean="0">
                <a:ln>
                  <a:noFill/>
                </a:ln>
                <a:solidFill>
                  <a:schemeClr val="tx1"/>
                </a:solidFill>
                <a:effectLst/>
                <a:uLnTx/>
                <a:uFillTx/>
                <a:latin typeface="+mn-lt"/>
                <a:ea typeface="+mn-ea"/>
                <a:cs typeface="+mn-cs"/>
              </a:rPr>
              <a:t>tergantung</a:t>
            </a:r>
            <a:r>
              <a:rPr kumimoji="0" lang="en-US" sz="3200" b="0" i="0" u="none" strike="noStrike" kern="1200" cap="none" spc="0" normalizeH="0" dirty="0" smtClean="0">
                <a:ln>
                  <a:noFill/>
                </a:ln>
                <a:solidFill>
                  <a:schemeClr val="tx1"/>
                </a:solidFill>
                <a:effectLst/>
                <a:uLnTx/>
                <a:uFillTx/>
                <a:latin typeface="+mn-lt"/>
                <a:ea typeface="+mn-ea"/>
                <a:cs typeface="+mn-cs"/>
              </a:rPr>
              <a:t> </a:t>
            </a:r>
            <a:r>
              <a:rPr kumimoji="0" lang="en-US" sz="3200" b="0" i="0" u="none" strike="noStrike" kern="1200" cap="none" spc="0" normalizeH="0" dirty="0" err="1" smtClean="0">
                <a:ln>
                  <a:noFill/>
                </a:ln>
                <a:solidFill>
                  <a:schemeClr val="tx1"/>
                </a:solidFill>
                <a:effectLst/>
                <a:uLnTx/>
                <a:uFillTx/>
                <a:latin typeface="+mn-lt"/>
                <a:ea typeface="+mn-ea"/>
                <a:cs typeface="+mn-cs"/>
              </a:rPr>
              <a:t>pada</a:t>
            </a:r>
            <a:r>
              <a:rPr kumimoji="0" lang="en-US" sz="3200" b="0" i="0" u="none" strike="noStrike" kern="1200" cap="none" spc="0" normalizeH="0" dirty="0" smtClean="0">
                <a:ln>
                  <a:noFill/>
                </a:ln>
                <a:solidFill>
                  <a:schemeClr val="tx1"/>
                </a:solidFill>
                <a:effectLst/>
                <a:uLnTx/>
                <a:uFillTx/>
                <a:latin typeface="+mn-lt"/>
                <a:ea typeface="+mn-ea"/>
                <a:cs typeface="+mn-cs"/>
              </a:rPr>
              <a:t> </a:t>
            </a:r>
            <a:r>
              <a:rPr kumimoji="0" lang="en-US" sz="3200" b="0" i="0" u="none" strike="noStrike" kern="1200" cap="none" spc="0" normalizeH="0" dirty="0" err="1" smtClean="0">
                <a:ln>
                  <a:noFill/>
                </a:ln>
                <a:solidFill>
                  <a:schemeClr val="tx1"/>
                </a:solidFill>
                <a:effectLst/>
                <a:uLnTx/>
                <a:uFillTx/>
                <a:latin typeface="+mn-lt"/>
                <a:ea typeface="+mn-ea"/>
                <a:cs typeface="+mn-cs"/>
              </a:rPr>
              <a:t>hubungannya</a:t>
            </a:r>
            <a:r>
              <a:rPr kumimoji="0" lang="en-US" sz="3200" b="0" i="0" u="none" strike="noStrike" kern="1200" cap="none" spc="0" normalizeH="0" dirty="0" smtClean="0">
                <a:ln>
                  <a:noFill/>
                </a:ln>
                <a:solidFill>
                  <a:schemeClr val="tx1"/>
                </a:solidFill>
                <a:effectLst/>
                <a:uLnTx/>
                <a:uFillTx/>
                <a:latin typeface="+mn-lt"/>
                <a:ea typeface="+mn-ea"/>
                <a:cs typeface="+mn-cs"/>
              </a:rPr>
              <a:t> </a:t>
            </a:r>
            <a:r>
              <a:rPr kumimoji="0" lang="en-US" sz="3200" b="0" i="0" u="none" strike="noStrike" kern="1200" cap="none" spc="0" normalizeH="0" dirty="0" err="1" smtClean="0">
                <a:ln>
                  <a:noFill/>
                </a:ln>
                <a:solidFill>
                  <a:schemeClr val="tx1"/>
                </a:solidFill>
                <a:effectLst/>
                <a:uLnTx/>
                <a:uFillTx/>
                <a:latin typeface="+mn-lt"/>
                <a:ea typeface="+mn-ea"/>
                <a:cs typeface="+mn-cs"/>
              </a:rPr>
              <a:t>dengan</a:t>
            </a:r>
            <a:r>
              <a:rPr kumimoji="0" lang="en-US" sz="3200" b="0" i="0" u="none" strike="noStrike" kern="1200" cap="none" spc="0" normalizeH="0" dirty="0" smtClean="0">
                <a:ln>
                  <a:noFill/>
                </a:ln>
                <a:solidFill>
                  <a:schemeClr val="tx1"/>
                </a:solidFill>
                <a:effectLst/>
                <a:uLnTx/>
                <a:uFillTx/>
                <a:latin typeface="+mn-lt"/>
                <a:ea typeface="+mn-ea"/>
                <a:cs typeface="+mn-cs"/>
              </a:rPr>
              <a:t> entity lain. </a:t>
            </a:r>
            <a:r>
              <a:rPr kumimoji="0" lang="en-US" sz="3200" b="0" i="0" u="none" strike="noStrike" kern="1200" cap="none" spc="0" normalizeH="0" dirty="0" err="1" smtClean="0">
                <a:ln>
                  <a:noFill/>
                </a:ln>
                <a:solidFill>
                  <a:schemeClr val="tx1"/>
                </a:solidFill>
                <a:effectLst/>
                <a:uLnTx/>
                <a:uFillTx/>
                <a:latin typeface="+mn-lt"/>
                <a:ea typeface="+mn-ea"/>
                <a:cs typeface="+mn-cs"/>
              </a:rPr>
              <a:t>Digambarkan</a:t>
            </a:r>
            <a:r>
              <a:rPr kumimoji="0" lang="en-US" sz="3200" b="0" i="0" u="none" strike="noStrike" kern="1200" cap="none" spc="0" normalizeH="0" dirty="0" smtClean="0">
                <a:ln>
                  <a:noFill/>
                </a:ln>
                <a:solidFill>
                  <a:schemeClr val="tx1"/>
                </a:solidFill>
                <a:effectLst/>
                <a:uLnTx/>
                <a:uFillTx/>
                <a:latin typeface="+mn-lt"/>
                <a:ea typeface="+mn-ea"/>
                <a:cs typeface="+mn-cs"/>
              </a:rPr>
              <a:t> </a:t>
            </a:r>
            <a:r>
              <a:rPr kumimoji="0" lang="en-US" sz="3200" b="0" i="0" u="none" strike="noStrike" kern="1200" cap="none" spc="0" normalizeH="0" dirty="0" err="1" smtClean="0">
                <a:ln>
                  <a:noFill/>
                </a:ln>
                <a:solidFill>
                  <a:schemeClr val="tx1"/>
                </a:solidFill>
                <a:effectLst/>
                <a:uLnTx/>
                <a:uFillTx/>
                <a:latin typeface="+mn-lt"/>
                <a:ea typeface="+mn-ea"/>
                <a:cs typeface="+mn-cs"/>
              </a:rPr>
              <a:t>dengan</a:t>
            </a:r>
            <a:r>
              <a:rPr kumimoji="0" lang="en-US" sz="3200" b="0" i="0" u="none" strike="noStrike" kern="1200" cap="none" spc="0" normalizeH="0" dirty="0" smtClean="0">
                <a:ln>
                  <a:noFill/>
                </a:ln>
                <a:solidFill>
                  <a:schemeClr val="tx1"/>
                </a:solidFill>
                <a:effectLst/>
                <a:uLnTx/>
                <a:uFillTx/>
                <a:latin typeface="+mn-lt"/>
                <a:ea typeface="+mn-ea"/>
                <a:cs typeface="+mn-cs"/>
              </a:rPr>
              <a:t> </a:t>
            </a:r>
            <a:r>
              <a:rPr kumimoji="0" lang="en-US" sz="3200" b="0" i="0" u="none" strike="noStrike" kern="1200" cap="none" spc="0" normalizeH="0" dirty="0" err="1" smtClean="0">
                <a:ln>
                  <a:noFill/>
                </a:ln>
                <a:solidFill>
                  <a:schemeClr val="tx1"/>
                </a:solidFill>
                <a:effectLst/>
                <a:uLnTx/>
                <a:uFillTx/>
                <a:latin typeface="+mn-lt"/>
                <a:ea typeface="+mn-ea"/>
                <a:cs typeface="+mn-cs"/>
              </a:rPr>
              <a:t>garis</a:t>
            </a:r>
            <a:r>
              <a:rPr kumimoji="0" lang="en-US" sz="3200" b="0" i="0" u="none" strike="noStrike" kern="1200" cap="none" spc="0" normalizeH="0" dirty="0" smtClean="0">
                <a:ln>
                  <a:noFill/>
                </a:ln>
                <a:solidFill>
                  <a:schemeClr val="tx1"/>
                </a:solidFill>
                <a:effectLst/>
                <a:uLnTx/>
                <a:uFillTx/>
                <a:latin typeface="+mn-lt"/>
                <a:ea typeface="+mn-ea"/>
                <a:cs typeface="+mn-cs"/>
              </a:rPr>
              <a:t> double. </a:t>
            </a:r>
            <a:r>
              <a:rPr kumimoji="0" lang="en-US" sz="3200" b="0" i="0" u="none" strike="noStrike" kern="1200" cap="none" spc="0" normalizeH="0" dirty="0" err="1" smtClean="0">
                <a:ln>
                  <a:noFill/>
                </a:ln>
                <a:solidFill>
                  <a:schemeClr val="tx1"/>
                </a:solidFill>
                <a:effectLst/>
                <a:uLnTx/>
                <a:uFillTx/>
                <a:latin typeface="+mn-lt"/>
                <a:ea typeface="+mn-ea"/>
                <a:cs typeface="+mn-cs"/>
              </a:rPr>
              <a:t>Contoh</a:t>
            </a:r>
            <a:r>
              <a:rPr kumimoji="0" lang="en-US" sz="3200" b="0" i="0" u="none" strike="noStrike" kern="1200" cap="none" spc="0" normalizeH="0" dirty="0" smtClean="0">
                <a:ln>
                  <a:noFill/>
                </a:ln>
                <a:solidFill>
                  <a:schemeClr val="tx1"/>
                </a:solidFill>
                <a:effectLst/>
                <a:uLnTx/>
                <a:uFillTx/>
                <a:latin typeface="+mn-lt"/>
                <a:ea typeface="+mn-ea"/>
                <a:cs typeface="+mn-cs"/>
              </a:rPr>
              <a:t> :</a:t>
            </a:r>
            <a:endParaRPr kumimoji="0" lang="en-US" sz="3200" b="0" i="0" u="none" strike="noStrike" kern="1200" cap="none" spc="0" normalizeH="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baseline="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kumimoji="0" lang="en-US" sz="3200" b="0" i="0" u="none" strike="noStrike" kern="1200" cap="none" spc="0" normalizeH="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noProof="0" dirty="0" smtClean="0"/>
              <a:t>Partial Participation </a:t>
            </a:r>
            <a:r>
              <a:rPr lang="en-US" sz="3200" noProof="0" dirty="0" err="1" smtClean="0"/>
              <a:t>yaitu</a:t>
            </a:r>
            <a:r>
              <a:rPr lang="en-US" sz="3200" noProof="0" dirty="0" smtClean="0"/>
              <a:t> </a:t>
            </a:r>
            <a:r>
              <a:rPr lang="en-US" sz="3200" noProof="0" dirty="0" err="1" smtClean="0"/>
              <a:t>keberadaan</a:t>
            </a:r>
            <a:r>
              <a:rPr lang="en-US" sz="3200" noProof="0" dirty="0" smtClean="0"/>
              <a:t> </a:t>
            </a:r>
            <a:r>
              <a:rPr lang="en-US" sz="3200" noProof="0" dirty="0" err="1" smtClean="0"/>
              <a:t>suatu</a:t>
            </a:r>
            <a:r>
              <a:rPr lang="en-US" sz="3200" noProof="0" dirty="0" smtClean="0"/>
              <a:t> entity </a:t>
            </a:r>
            <a:r>
              <a:rPr lang="en-US" sz="3200" noProof="0" dirty="0" err="1" smtClean="0"/>
              <a:t>tidak</a:t>
            </a:r>
            <a:r>
              <a:rPr lang="en-US" sz="3200" noProof="0" dirty="0" smtClean="0"/>
              <a:t> </a:t>
            </a:r>
            <a:r>
              <a:rPr lang="en-US" sz="3200" noProof="0" dirty="0" err="1" smtClean="0"/>
              <a:t>tergantung</a:t>
            </a:r>
            <a:r>
              <a:rPr lang="en-US" sz="3200" noProof="0" dirty="0" smtClean="0"/>
              <a:t> </a:t>
            </a:r>
            <a:r>
              <a:rPr lang="en-US" sz="3200" noProof="0" dirty="0" err="1" smtClean="0"/>
              <a:t>pada</a:t>
            </a:r>
            <a:r>
              <a:rPr lang="en-US" sz="3200" noProof="0" dirty="0" smtClean="0"/>
              <a:t> </a:t>
            </a:r>
            <a:r>
              <a:rPr lang="en-US" sz="3200" noProof="0" dirty="0" err="1" smtClean="0"/>
              <a:t>hubungannya</a:t>
            </a:r>
            <a:r>
              <a:rPr lang="en-US" sz="3200" noProof="0" dirty="0" smtClean="0"/>
              <a:t> </a:t>
            </a:r>
            <a:r>
              <a:rPr lang="en-US" sz="3200" noProof="0" dirty="0" err="1" smtClean="0"/>
              <a:t>dengan</a:t>
            </a:r>
            <a:r>
              <a:rPr lang="en-US" sz="3200" noProof="0" dirty="0" smtClean="0"/>
              <a:t> entity lain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Capture.PNG"/>
          <p:cNvPicPr>
            <a:picLocks noChangeAspect="1"/>
          </p:cNvPicPr>
          <p:nvPr/>
        </p:nvPicPr>
        <p:blipFill>
          <a:blip r:embed="rId1" cstate="print"/>
          <a:stretch>
            <a:fillRect/>
          </a:stretch>
        </p:blipFill>
        <p:spPr>
          <a:xfrm>
            <a:off x="1676400" y="3124200"/>
            <a:ext cx="5953956" cy="146705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a:bodyPr>
          <a:lstStyle/>
          <a:p>
            <a:r>
              <a:rPr lang="en-US" dirty="0" err="1" smtClean="0"/>
              <a:t>Simbol</a:t>
            </a:r>
            <a:r>
              <a:rPr lang="en-US" dirty="0" smtClean="0"/>
              <a:t> – </a:t>
            </a:r>
            <a:r>
              <a:rPr lang="en-US" dirty="0" err="1" smtClean="0"/>
              <a:t>simbol</a:t>
            </a:r>
            <a:r>
              <a:rPr lang="en-US" dirty="0" smtClean="0"/>
              <a:t> ERD </a:t>
            </a:r>
            <a:endParaRPr lang="en-US" dirty="0"/>
          </a:p>
        </p:txBody>
      </p:sp>
      <p:sp>
        <p:nvSpPr>
          <p:cNvPr id="4" name="Content Placeholder 2"/>
          <p:cNvSpPr txBox="1"/>
          <p:nvPr/>
        </p:nvSpPr>
        <p:spPr>
          <a:xfrm>
            <a:off x="457200" y="1219200"/>
            <a:ext cx="8229600" cy="5181600"/>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dirty="0" smtClean="0">
                <a:ln>
                  <a:noFill/>
                </a:ln>
                <a:solidFill>
                  <a:schemeClr val="tx1"/>
                </a:solidFill>
                <a:effectLst/>
                <a:uLnTx/>
                <a:uFillTx/>
                <a:latin typeface="+mn-lt"/>
                <a:ea typeface="+mn-ea"/>
                <a:cs typeface="+mn-cs"/>
              </a:rPr>
              <a:t>Entity</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dirty="0" smtClean="0">
                <a:ln>
                  <a:noFill/>
                </a:ln>
                <a:solidFill>
                  <a:schemeClr val="tx1"/>
                </a:solidFill>
                <a:effectLst/>
                <a:uLnTx/>
                <a:uFillTx/>
                <a:latin typeface="+mn-lt"/>
                <a:ea typeface="+mn-ea"/>
                <a:cs typeface="+mn-cs"/>
              </a:rPr>
              <a:t>Weak Entity</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dirty="0" smtClean="0">
                <a:ln>
                  <a:noFill/>
                </a:ln>
                <a:solidFill>
                  <a:schemeClr val="tx1"/>
                </a:solidFill>
                <a:effectLst/>
                <a:uLnTx/>
                <a:uFillTx/>
                <a:latin typeface="+mn-lt"/>
                <a:ea typeface="+mn-ea"/>
                <a:cs typeface="+mn-cs"/>
              </a:rPr>
              <a:t>Relationship</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dirty="0" smtClean="0">
                <a:ln>
                  <a:noFill/>
                </a:ln>
                <a:solidFill>
                  <a:schemeClr val="tx1"/>
                </a:solidFill>
                <a:effectLst/>
                <a:uLnTx/>
                <a:uFillTx/>
                <a:latin typeface="+mn-lt"/>
                <a:ea typeface="+mn-ea"/>
                <a:cs typeface="+mn-cs"/>
              </a:rPr>
              <a:t>Identify Relationship</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dirty="0" err="1" smtClean="0">
                <a:ln>
                  <a:noFill/>
                </a:ln>
                <a:solidFill>
                  <a:schemeClr val="tx1"/>
                </a:solidFill>
                <a:effectLst/>
                <a:uLnTx/>
                <a:uFillTx/>
                <a:latin typeface="+mn-lt"/>
                <a:ea typeface="+mn-ea"/>
                <a:cs typeface="+mn-cs"/>
              </a:rPr>
              <a:t>Atribut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4876800" y="1295400"/>
            <a:ext cx="1676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2362200"/>
            <a:ext cx="1676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0" y="2438400"/>
            <a:ext cx="1524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cision 8"/>
          <p:cNvSpPr/>
          <p:nvPr/>
        </p:nvSpPr>
        <p:spPr>
          <a:xfrm>
            <a:off x="5029200" y="3352800"/>
            <a:ext cx="12192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5029200" y="4495800"/>
            <a:ext cx="12192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ecision 10"/>
          <p:cNvSpPr/>
          <p:nvPr/>
        </p:nvSpPr>
        <p:spPr>
          <a:xfrm>
            <a:off x="5105400" y="4572000"/>
            <a:ext cx="1066800" cy="76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53000" y="5638800"/>
            <a:ext cx="16002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a:bodyPr>
          <a:lstStyle/>
          <a:p>
            <a:r>
              <a:rPr lang="en-US" dirty="0" err="1" smtClean="0"/>
              <a:t>Simbol</a:t>
            </a:r>
            <a:r>
              <a:rPr lang="en-US" dirty="0" smtClean="0"/>
              <a:t> – </a:t>
            </a:r>
            <a:r>
              <a:rPr lang="en-US" dirty="0" err="1" smtClean="0"/>
              <a:t>simbol</a:t>
            </a:r>
            <a:r>
              <a:rPr lang="en-US" dirty="0" smtClean="0"/>
              <a:t> ERD (2) </a:t>
            </a:r>
            <a:endParaRPr lang="en-US" dirty="0"/>
          </a:p>
        </p:txBody>
      </p:sp>
      <p:sp>
        <p:nvSpPr>
          <p:cNvPr id="4" name="Content Placeholder 2"/>
          <p:cNvSpPr txBox="1"/>
          <p:nvPr/>
        </p:nvSpPr>
        <p:spPr>
          <a:xfrm>
            <a:off x="457200" y="1219200"/>
            <a:ext cx="8229600" cy="5181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defRPr/>
            </a:pPr>
            <a:r>
              <a:rPr kumimoji="0" lang="en-US" sz="3200" b="0" i="0" u="none" strike="noStrike" kern="1200" cap="none" spc="0" normalizeH="0" baseline="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dirty="0" smtClean="0">
                <a:ln>
                  <a:noFill/>
                </a:ln>
                <a:solidFill>
                  <a:schemeClr val="tx1"/>
                </a:solidFill>
                <a:effectLst/>
                <a:uLnTx/>
                <a:uFillTx/>
                <a:latin typeface="+mn-lt"/>
                <a:ea typeface="+mn-ea"/>
                <a:cs typeface="+mn-cs"/>
              </a:rPr>
              <a:t> Primary Key</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defRPr/>
            </a:pPr>
            <a:r>
              <a:rPr kumimoji="0" lang="en-US" sz="3200" b="0" i="0" u="none" strike="noStrike" kern="1200" cap="none" spc="0" normalizeH="0" baseline="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Multivalue</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defRPr/>
            </a:pPr>
            <a:r>
              <a:rPr kumimoji="0" lang="en-US" sz="3200" b="0" i="0" u="none" strike="noStrike" kern="1200" cap="none" spc="0" normalizeH="0" baseline="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dirty="0" smtClean="0">
                <a:ln>
                  <a:noFill/>
                </a:ln>
                <a:solidFill>
                  <a:schemeClr val="tx1"/>
                </a:solidFill>
                <a:effectLst/>
                <a:uLnTx/>
                <a:uFillTx/>
                <a:latin typeface="+mn-lt"/>
                <a:ea typeface="+mn-ea"/>
                <a:cs typeface="+mn-cs"/>
              </a:rPr>
              <a:t> Composite</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defRPr/>
            </a:pPr>
            <a:endParaRPr lang="en-US" sz="3200" noProof="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defRPr/>
            </a:pPr>
            <a:r>
              <a:rPr kumimoji="0" lang="en-US" sz="3200" b="0" i="0" u="none" strike="noStrike" kern="1200" cap="none" spc="0" normalizeH="0" baseline="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dirty="0" smtClean="0">
                <a:ln>
                  <a:noFill/>
                </a:ln>
                <a:solidFill>
                  <a:schemeClr val="tx1"/>
                </a:solidFill>
                <a:effectLst/>
                <a:uLnTx/>
                <a:uFillTx/>
                <a:latin typeface="+mn-lt"/>
                <a:ea typeface="+mn-ea"/>
                <a:cs typeface="+mn-cs"/>
              </a:rPr>
              <a:t> </a:t>
            </a:r>
            <a:r>
              <a:rPr kumimoji="0" lang="en-US" sz="3200" b="0" i="0" u="none" strike="noStrike" kern="1200" cap="none" spc="0" normalizeH="0" baseline="0" dirty="0" err="1" smtClean="0">
                <a:ln>
                  <a:noFill/>
                </a:ln>
                <a:solidFill>
                  <a:schemeClr val="tx1"/>
                </a:solidFill>
                <a:effectLst/>
                <a:uLnTx/>
                <a:uFillTx/>
                <a:latin typeface="+mn-lt"/>
                <a:ea typeface="+mn-ea"/>
                <a:cs typeface="+mn-cs"/>
              </a:rPr>
              <a:t>Derivatif</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6" name="Group 15"/>
          <p:cNvGrpSpPr/>
          <p:nvPr/>
        </p:nvGrpSpPr>
        <p:grpSpPr>
          <a:xfrm>
            <a:off x="5181600" y="1219200"/>
            <a:ext cx="1981200" cy="762000"/>
            <a:chOff x="5181600" y="1371600"/>
            <a:chExt cx="1981200" cy="762000"/>
          </a:xfrm>
        </p:grpSpPr>
        <p:sp>
          <p:nvSpPr>
            <p:cNvPr id="13" name="Oval 12"/>
            <p:cNvSpPr/>
            <p:nvPr/>
          </p:nvSpPr>
          <p:spPr>
            <a:xfrm>
              <a:off x="5181600" y="1371600"/>
              <a:ext cx="19812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715000" y="1905000"/>
              <a:ext cx="10668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5257800" y="2286000"/>
            <a:ext cx="19812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86400" y="2438400"/>
            <a:ext cx="1524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4419600"/>
            <a:ext cx="12192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876800" y="3657600"/>
            <a:ext cx="12192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58000" y="3657600"/>
            <a:ext cx="12192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2" idx="5"/>
            <a:endCxn id="21" idx="0"/>
          </p:cNvCxnSpPr>
          <p:nvPr/>
        </p:nvCxnSpPr>
        <p:spPr>
          <a:xfrm>
            <a:off x="5917452" y="3917763"/>
            <a:ext cx="635748" cy="501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4"/>
            <a:endCxn id="21" idx="0"/>
          </p:cNvCxnSpPr>
          <p:nvPr/>
        </p:nvCxnSpPr>
        <p:spPr>
          <a:xfrm flipH="1">
            <a:off x="6553200" y="3962400"/>
            <a:ext cx="914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10200" y="4953000"/>
            <a:ext cx="1981200" cy="76200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15200" cy="1143000"/>
          </a:xfrm>
        </p:spPr>
        <p:txBody>
          <a:bodyPr>
            <a:normAutofit/>
          </a:bodyPr>
          <a:lstStyle/>
          <a:p>
            <a:r>
              <a:rPr lang="en-US" dirty="0" err="1" smtClean="0"/>
              <a:t>Contoh</a:t>
            </a:r>
            <a:r>
              <a:rPr lang="en-US" dirty="0" smtClean="0"/>
              <a:t> ERD</a:t>
            </a:r>
            <a:endParaRPr lang="en-US" dirty="0"/>
          </a:p>
        </p:txBody>
      </p:sp>
      <p:pic>
        <p:nvPicPr>
          <p:cNvPr id="16" name="Picture 15" descr="1l.PNG"/>
          <p:cNvPicPr>
            <a:picLocks noChangeAspect="1"/>
          </p:cNvPicPr>
          <p:nvPr/>
        </p:nvPicPr>
        <p:blipFill>
          <a:blip r:embed="rId1" cstate="print"/>
          <a:stretch>
            <a:fillRect/>
          </a:stretch>
        </p:blipFill>
        <p:spPr>
          <a:xfrm>
            <a:off x="1371600" y="1981200"/>
            <a:ext cx="6657432" cy="3353253"/>
          </a:xfrm>
          <a:prstGeom prst="rect">
            <a:avLst/>
          </a:prstGeom>
        </p:spPr>
      </p:pic>
      <p:sp>
        <p:nvSpPr>
          <p:cNvPr id="17" name="TextBox 16"/>
          <p:cNvSpPr txBox="1"/>
          <p:nvPr/>
        </p:nvSpPr>
        <p:spPr>
          <a:xfrm>
            <a:off x="3352800" y="2590800"/>
            <a:ext cx="533400" cy="369332"/>
          </a:xfrm>
          <a:prstGeom prst="rect">
            <a:avLst/>
          </a:prstGeom>
          <a:noFill/>
        </p:spPr>
        <p:txBody>
          <a:bodyPr wrap="square" rtlCol="0">
            <a:spAutoFit/>
          </a:bodyPr>
          <a:lstStyle/>
          <a:p>
            <a:r>
              <a:rPr lang="en-US" dirty="0" smtClean="0"/>
              <a:t>M</a:t>
            </a:r>
            <a:endParaRPr lang="en-US" dirty="0"/>
          </a:p>
        </p:txBody>
      </p:sp>
      <p:sp>
        <p:nvSpPr>
          <p:cNvPr id="19" name="TextBox 18"/>
          <p:cNvSpPr txBox="1"/>
          <p:nvPr/>
        </p:nvSpPr>
        <p:spPr>
          <a:xfrm>
            <a:off x="5638800" y="4038600"/>
            <a:ext cx="533400" cy="369332"/>
          </a:xfrm>
          <a:prstGeom prst="rect">
            <a:avLst/>
          </a:prstGeom>
          <a:noFill/>
        </p:spPr>
        <p:txBody>
          <a:bodyPr wrap="square" rtlCol="0">
            <a:spAutoFit/>
          </a:bodyPr>
          <a:lstStyle/>
          <a:p>
            <a:r>
              <a:rPr lang="en-US" dirty="0" smtClean="0"/>
              <a:t>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Normalisasi</a:t>
            </a:r>
            <a:endParaRPr lang="en-ID" altLang="en-US"/>
          </a:p>
        </p:txBody>
      </p:sp>
      <p:sp>
        <p:nvSpPr>
          <p:cNvPr id="3" name="Content Placeholder 2"/>
          <p:cNvSpPr>
            <a:spLocks noGrp="1"/>
          </p:cNvSpPr>
          <p:nvPr>
            <p:ph idx="1"/>
          </p:nvPr>
        </p:nvSpPr>
        <p:spPr>
          <a:xfrm>
            <a:off x="457200" y="1212850"/>
            <a:ext cx="8229600" cy="5177790"/>
          </a:xfrm>
        </p:spPr>
        <p:txBody>
          <a:bodyPr>
            <a:normAutofit fontScale="90000" lnSpcReduction="10000"/>
          </a:bodyPr>
          <a:p>
            <a:r>
              <a:rPr lang="en-ID" altLang="en-US" sz="2800"/>
              <a:t>Normalisasi (Normalize) merupakan salah satu cara pendekatan atau teknik yang digunakan dalam membangun desain logic database relation dengan menerapkan sejumlah aturan dan kriteria standar</a:t>
            </a:r>
            <a:endParaRPr lang="en-ID" altLang="en-US" sz="2800"/>
          </a:p>
          <a:p>
            <a:r>
              <a:rPr lang="en-ID" altLang="en-US" sz="2800"/>
              <a:t>Tujuan dari normalisasi adalah untuk menghasilkan struktur tabel yang normal atau baik</a:t>
            </a:r>
            <a:endParaRPr lang="en-ID" altLang="en-US" sz="2800"/>
          </a:p>
          <a:p>
            <a:r>
              <a:rPr lang="en-ID" altLang="en-US" sz="2800"/>
              <a:t>Teknik normalisasi adalah upaya agar desain logik tabel-tabel berada dalam bentuk normal(normal form) yang dapat didefinisikan dengan menggunakan ketergantungan fungsi (</a:t>
            </a:r>
            <a:r>
              <a:rPr lang="en-ID" altLang="en-US" sz="2800" i="1"/>
              <a:t>functional dependency</a:t>
            </a:r>
            <a:r>
              <a:rPr lang="en-ID" altLang="en-US" sz="2800"/>
              <a:t>)</a:t>
            </a:r>
            <a:endParaRPr lang="en-ID" altLang="en-US" sz="2800"/>
          </a:p>
          <a:p>
            <a:r>
              <a:rPr lang="en-ID" altLang="en-US" sz="2800"/>
              <a:t>Beberapa bentuk nromalisasi diantaranya adalah bentuk tidak normal (</a:t>
            </a:r>
            <a:r>
              <a:rPr lang="en-ID" altLang="en-US" sz="2800" i="1"/>
              <a:t>unormalize</a:t>
            </a:r>
            <a:r>
              <a:rPr lang="en-ID" altLang="en-US" sz="2800"/>
              <a:t>), bentuk normal pertama (1NF), bentuk normal kedua (2NF), normal ketiga (3NF), dan seterusnya</a:t>
            </a:r>
            <a:endParaRPr lang="en-ID" altLang="en-US" sz="2800"/>
          </a:p>
          <a:p>
            <a:endParaRPr lang="en-ID"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Bentuk Tidak Normal (</a:t>
            </a:r>
            <a:r>
              <a:rPr lang="en-ID" altLang="en-US" i="1"/>
              <a:t>Unnormalize</a:t>
            </a:r>
            <a:r>
              <a:rPr lang="en-ID" altLang="en-US"/>
              <a:t>)</a:t>
            </a:r>
            <a:endParaRPr lang="en-ID" altLang="en-US"/>
          </a:p>
        </p:txBody>
      </p:sp>
      <p:sp>
        <p:nvSpPr>
          <p:cNvPr id="3" name="Content Placeholder 2"/>
          <p:cNvSpPr>
            <a:spLocks noGrp="1"/>
          </p:cNvSpPr>
          <p:nvPr>
            <p:ph idx="1"/>
          </p:nvPr>
        </p:nvSpPr>
        <p:spPr>
          <a:xfrm>
            <a:off x="457200" y="1213485"/>
            <a:ext cx="8229600" cy="5141595"/>
          </a:xfrm>
        </p:spPr>
        <p:txBody>
          <a:bodyPr/>
          <a:p>
            <a:r>
              <a:rPr lang="en-ID" altLang="en-US"/>
              <a:t>Adalah kumpulan data yang direkam tidak ada keharusan dengan mengikuti suatu format tertentu</a:t>
            </a:r>
            <a:endParaRPr lang="en-ID" altLang="en-US"/>
          </a:p>
          <a:p>
            <a:r>
              <a:rPr lang="en-ID" altLang="en-US"/>
              <a:t>Pada bentuk ini terdapat </a:t>
            </a:r>
            <a:r>
              <a:rPr lang="en-ID" altLang="en-US" i="1"/>
              <a:t>repeating group </a:t>
            </a:r>
            <a:r>
              <a:rPr lang="en-ID" altLang="en-US"/>
              <a:t>(Pengulangan Group), sehingga pada kondisi ini data menjadi permasalahan dalam melakukan manipulasi data (</a:t>
            </a:r>
            <a:r>
              <a:rPr lang="en-ID" altLang="en-US" i="1"/>
              <a:t>insert, update, </a:t>
            </a:r>
            <a:r>
              <a:rPr lang="en-ID" altLang="en-US"/>
              <a:t>dan </a:t>
            </a:r>
            <a:r>
              <a:rPr lang="en-ID" altLang="en-US" i="1"/>
              <a:t>delete</a:t>
            </a:r>
            <a:r>
              <a:rPr lang="en-ID" altLang="en-US"/>
              <a:t>) atau biasa disebut anomali</a:t>
            </a:r>
            <a:endParaRPr lang="en-ID"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Contoh bentuk tidak normal</a:t>
            </a:r>
            <a:endParaRPr lang="en-ID" altLang="en-US"/>
          </a:p>
        </p:txBody>
      </p:sp>
      <p:pic>
        <p:nvPicPr>
          <p:cNvPr id="4" name="Content Placeholder 3"/>
          <p:cNvPicPr>
            <a:picLocks noChangeAspect="1"/>
          </p:cNvPicPr>
          <p:nvPr>
            <p:ph idx="1"/>
          </p:nvPr>
        </p:nvPicPr>
        <p:blipFill>
          <a:blip r:embed="rId1"/>
          <a:srcRect l="19761" t="74074" r="43404" b="13707"/>
          <a:stretch>
            <a:fillRect/>
          </a:stretch>
        </p:blipFill>
        <p:spPr>
          <a:xfrm>
            <a:off x="108585" y="1799590"/>
            <a:ext cx="9011285" cy="1821180"/>
          </a:xfrm>
          <a:prstGeom prst="rect">
            <a:avLst/>
          </a:prstGeom>
        </p:spPr>
      </p:pic>
      <p:sp>
        <p:nvSpPr>
          <p:cNvPr id="5" name="Text Box 4"/>
          <p:cNvSpPr txBox="1"/>
          <p:nvPr/>
        </p:nvSpPr>
        <p:spPr>
          <a:xfrm>
            <a:off x="1862455" y="3620770"/>
            <a:ext cx="6976745" cy="306705"/>
          </a:xfrm>
          <a:prstGeom prst="rect">
            <a:avLst/>
          </a:prstGeom>
          <a:noFill/>
        </p:spPr>
        <p:txBody>
          <a:bodyPr wrap="none" rtlCol="0">
            <a:spAutoFit/>
          </a:bodyPr>
          <a:p>
            <a:pPr algn="l"/>
            <a:r>
              <a:rPr lang="en-ID" altLang="en-US" sz="1400"/>
              <a:t>Sumber : http://mfikri.com/artikel/aturan-dan-teknik-dalam-melakukan-normalisasi-data.html</a:t>
            </a:r>
            <a:endParaRPr lang="en-ID"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Konsep</a:t>
            </a:r>
            <a:r>
              <a:rPr lang="en-US" dirty="0" smtClean="0"/>
              <a:t> Database</a:t>
            </a:r>
            <a:endParaRPr lang="en-US" dirty="0"/>
          </a:p>
        </p:txBody>
      </p:sp>
      <p:sp>
        <p:nvSpPr>
          <p:cNvPr id="3" name="Content Placeholder 2"/>
          <p:cNvSpPr>
            <a:spLocks noGrp="1"/>
          </p:cNvSpPr>
          <p:nvPr>
            <p:ph idx="1"/>
          </p:nvPr>
        </p:nvSpPr>
        <p:spPr/>
        <p:txBody>
          <a:bodyPr/>
          <a:lstStyle/>
          <a:p>
            <a:pPr>
              <a:buNone/>
            </a:pPr>
            <a:r>
              <a:rPr lang="en-US" dirty="0" smtClean="0">
                <a:hlinkClick r:id="rId1" action="ppaction://hlinkpres?slideindex=1&amp;slidetitle="/>
              </a:rPr>
              <a:t>Link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Normal Pertama (1 NF)</a:t>
            </a:r>
            <a:endParaRPr lang="en-ID" altLang="en-US"/>
          </a:p>
        </p:txBody>
      </p:sp>
      <p:sp>
        <p:nvSpPr>
          <p:cNvPr id="3" name="Content Placeholder 2"/>
          <p:cNvSpPr>
            <a:spLocks noGrp="1"/>
          </p:cNvSpPr>
          <p:nvPr>
            <p:ph idx="1"/>
          </p:nvPr>
        </p:nvSpPr>
        <p:spPr>
          <a:xfrm>
            <a:off x="193040" y="1229995"/>
            <a:ext cx="8775065" cy="4896485"/>
          </a:xfrm>
        </p:spPr>
        <p:txBody>
          <a:bodyPr>
            <a:normAutofit fontScale="90000" lnSpcReduction="10000"/>
          </a:bodyPr>
          <a:p>
            <a:r>
              <a:rPr lang="en-ID" altLang="en-US" sz="2800"/>
              <a:t>Normal Pertama (1 NF), suatu relasi atau tabel memenuhi normal pertama jika dan hanya jika setiap atribut dari relasi tersebut hanya memiliki nilai tunggal dalam satu baris (</a:t>
            </a:r>
            <a:r>
              <a:rPr lang="en-ID" altLang="en-US" sz="2800" i="1"/>
              <a:t>record</a:t>
            </a:r>
            <a:r>
              <a:rPr lang="en-ID" altLang="en-US" sz="2800"/>
              <a:t>)</a:t>
            </a:r>
            <a:endParaRPr lang="en-ID" altLang="en-US" sz="2800"/>
          </a:p>
          <a:p>
            <a:r>
              <a:rPr lang="en-ID" altLang="en-US" sz="2800"/>
              <a:t>Tiap </a:t>
            </a:r>
            <a:r>
              <a:rPr lang="en-ID" altLang="en-US" sz="2800" i="1"/>
              <a:t>field </a:t>
            </a:r>
            <a:r>
              <a:rPr lang="en-ID" altLang="en-US" sz="2800"/>
              <a:t>hanya satu pengertian, bukan merupakan kumpulan kata yang mempunyai arti ganda dan tidak ada set atribut yang berulang-ulang atau atribut bernilai ganda</a:t>
            </a:r>
            <a:endParaRPr lang="en-ID" altLang="en-US" sz="2800"/>
          </a:p>
          <a:p>
            <a:r>
              <a:rPr lang="en-ID" altLang="en-US" sz="2800"/>
              <a:t>Pada data tabel sebelumnya data belum normal sehingga harus diubah ke dalam bentuk normal pertama dengan cara membuat baris berisi kolom jumlah yang sama dan setiap kolom hanya mengandung satu nilai</a:t>
            </a:r>
            <a:endParaRPr lang="en-ID" altLang="en-US" sz="2800"/>
          </a:p>
          <a:p>
            <a:r>
              <a:rPr lang="en-ID" altLang="en-US" sz="2800"/>
              <a:t>Cirinya adalah setiap data dibentuk file datar atau rata (</a:t>
            </a:r>
            <a:r>
              <a:rPr lang="en-ID" altLang="en-US" sz="2800" i="1"/>
              <a:t>flat file</a:t>
            </a:r>
            <a:r>
              <a:rPr lang="en-ID" altLang="en-US" sz="2800"/>
              <a:t>), data dibentuk dalam satu record demi satu record dan nilai-nilaid ari field-field berupa nilai yang tidak dapat dibagi-bagi lagi</a:t>
            </a:r>
            <a:endParaRPr lang="en-ID"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Bentuk Normalisasi Pertama (1 NF)</a:t>
            </a:r>
            <a:endParaRPr lang="en-ID" altLang="en-US"/>
          </a:p>
        </p:txBody>
      </p:sp>
      <p:pic>
        <p:nvPicPr>
          <p:cNvPr id="4" name="Content Placeholder 3"/>
          <p:cNvPicPr>
            <a:picLocks noChangeAspect="1"/>
          </p:cNvPicPr>
          <p:nvPr>
            <p:ph idx="1"/>
          </p:nvPr>
        </p:nvPicPr>
        <p:blipFill>
          <a:blip r:embed="rId1"/>
          <a:srcRect l="19468" t="57842" r="42808" b="27680"/>
          <a:stretch>
            <a:fillRect/>
          </a:stretch>
        </p:blipFill>
        <p:spPr>
          <a:xfrm>
            <a:off x="193675" y="1663700"/>
            <a:ext cx="8756015" cy="2047240"/>
          </a:xfrm>
          <a:prstGeom prst="rect">
            <a:avLst/>
          </a:prstGeom>
        </p:spPr>
      </p:pic>
      <p:sp>
        <p:nvSpPr>
          <p:cNvPr id="5" name="Text Box 4"/>
          <p:cNvSpPr txBox="1"/>
          <p:nvPr/>
        </p:nvSpPr>
        <p:spPr>
          <a:xfrm>
            <a:off x="1862455" y="3620770"/>
            <a:ext cx="6976745" cy="306705"/>
          </a:xfrm>
          <a:prstGeom prst="rect">
            <a:avLst/>
          </a:prstGeom>
          <a:noFill/>
        </p:spPr>
        <p:txBody>
          <a:bodyPr wrap="none" rtlCol="0">
            <a:spAutoFit/>
          </a:bodyPr>
          <a:p>
            <a:pPr algn="l"/>
            <a:r>
              <a:rPr lang="en-ID" altLang="en-US" sz="1400"/>
              <a:t>Sumber : http://mfikri.com/artikel/aturan-dan-teknik-dalam-melakukan-normalisasi-data.html</a:t>
            </a:r>
            <a:endParaRPr lang="en-ID"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Normal Kedua (2 NF)</a:t>
            </a:r>
            <a:endParaRPr lang="en-ID" altLang="en-US"/>
          </a:p>
        </p:txBody>
      </p:sp>
      <p:sp>
        <p:nvSpPr>
          <p:cNvPr id="3" name="Content Placeholder 2"/>
          <p:cNvSpPr>
            <a:spLocks noGrp="1"/>
          </p:cNvSpPr>
          <p:nvPr>
            <p:ph idx="1"/>
          </p:nvPr>
        </p:nvSpPr>
        <p:spPr>
          <a:xfrm>
            <a:off x="193040" y="1229995"/>
            <a:ext cx="8775065" cy="4896485"/>
          </a:xfrm>
        </p:spPr>
        <p:txBody>
          <a:bodyPr>
            <a:normAutofit/>
          </a:bodyPr>
          <a:p>
            <a:r>
              <a:rPr lang="en-ID" altLang="en-US" sz="2800"/>
              <a:t>Dalam perancangan database relational tidak diperkenankan adalah partial functional dependency kepada primary key, karena dapat berdampak terjadinya anomali</a:t>
            </a:r>
            <a:endParaRPr lang="en-ID" altLang="en-US" sz="2800"/>
          </a:p>
          <a:p>
            <a:r>
              <a:rPr lang="en-ID" altLang="en-US" sz="2800"/>
              <a:t>Normalisasi kedua (2 NF), suatu relasi memenuhi normalisasi kedua jika dan hanya jika relasi tersebut memenuhi normal pertama dan setiap atribut yang bukan kunci (non key) bergantung secara fungsional terhadap kunci utama (</a:t>
            </a:r>
            <a:r>
              <a:rPr lang="en-ID" altLang="en-US" sz="2800" i="1"/>
              <a:t>Primary key</a:t>
            </a:r>
            <a:r>
              <a:rPr lang="en-ID" altLang="en-US" sz="2800"/>
              <a:t>)</a:t>
            </a:r>
            <a:endParaRPr lang="en-ID" altLang="en-US" sz="2800"/>
          </a:p>
          <a:p>
            <a:endParaRPr lang="en-ID"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Bentuk Normalisasi Kedua (2 NF)</a:t>
            </a:r>
            <a:endParaRPr lang="en-ID" altLang="en-US"/>
          </a:p>
        </p:txBody>
      </p:sp>
      <p:pic>
        <p:nvPicPr>
          <p:cNvPr id="4" name="Content Placeholder 3"/>
          <p:cNvPicPr>
            <a:picLocks noChangeAspect="1"/>
          </p:cNvPicPr>
          <p:nvPr>
            <p:ph idx="1"/>
          </p:nvPr>
        </p:nvPicPr>
        <p:blipFill>
          <a:blip r:embed="rId1"/>
          <a:srcRect l="19561" t="27791" r="41571" b="47802"/>
          <a:stretch>
            <a:fillRect/>
          </a:stretch>
        </p:blipFill>
        <p:spPr>
          <a:xfrm>
            <a:off x="237490" y="1771015"/>
            <a:ext cx="8668385" cy="3315970"/>
          </a:xfrm>
          <a:prstGeom prst="rect">
            <a:avLst/>
          </a:prstGeom>
        </p:spPr>
      </p:pic>
      <p:sp>
        <p:nvSpPr>
          <p:cNvPr id="5" name="Text Box 4"/>
          <p:cNvSpPr txBox="1"/>
          <p:nvPr/>
        </p:nvSpPr>
        <p:spPr>
          <a:xfrm>
            <a:off x="1710055" y="5086985"/>
            <a:ext cx="6976745" cy="306705"/>
          </a:xfrm>
          <a:prstGeom prst="rect">
            <a:avLst/>
          </a:prstGeom>
          <a:noFill/>
        </p:spPr>
        <p:txBody>
          <a:bodyPr wrap="none" rtlCol="0">
            <a:spAutoFit/>
          </a:bodyPr>
          <a:p>
            <a:pPr algn="l"/>
            <a:r>
              <a:rPr lang="en-ID" altLang="en-US" sz="1400"/>
              <a:t>Sumber : http://mfikri.com/artikel/aturan-dan-teknik-dalam-melakukan-normalisasi-data.html</a:t>
            </a:r>
            <a:endParaRPr lang="en-ID"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Normal Ketiga (3 NF)</a:t>
            </a:r>
            <a:endParaRPr lang="en-ID" altLang="en-US"/>
          </a:p>
        </p:txBody>
      </p:sp>
      <p:sp>
        <p:nvSpPr>
          <p:cNvPr id="3" name="Content Placeholder 2"/>
          <p:cNvSpPr>
            <a:spLocks noGrp="1"/>
          </p:cNvSpPr>
          <p:nvPr>
            <p:ph idx="1"/>
          </p:nvPr>
        </p:nvSpPr>
        <p:spPr>
          <a:xfrm>
            <a:off x="457200" y="1393825"/>
            <a:ext cx="8229600" cy="4732655"/>
          </a:xfrm>
        </p:spPr>
        <p:txBody>
          <a:bodyPr/>
          <a:p>
            <a:r>
              <a:rPr lang="en-ID" altLang="en-US"/>
              <a:t>Dalam perancangan database relational tidak diperkenankan adanya </a:t>
            </a:r>
            <a:r>
              <a:rPr lang="en-ID" altLang="en-US" i="1"/>
              <a:t>transitive dependency</a:t>
            </a:r>
            <a:r>
              <a:rPr lang="en-ID" altLang="en-US"/>
              <a:t> karena dapat berdampak terjadinya anomali</a:t>
            </a:r>
            <a:endParaRPr lang="en-ID" altLang="en-US"/>
          </a:p>
          <a:p>
            <a:r>
              <a:rPr lang="en-ID" altLang="en-US"/>
              <a:t>Normalisasi Ketiga (3 NF), suatu relasi memenuhi normal ketiga jika dan hanya jika relasi tersebut memenuhi normal kedua dan setiap atribut bukan kunci (</a:t>
            </a:r>
            <a:r>
              <a:rPr lang="en-ID" altLang="en-US" i="1"/>
              <a:t>non key</a:t>
            </a:r>
            <a:r>
              <a:rPr lang="en-ID" altLang="en-US"/>
              <a:t>) tidak mempunya </a:t>
            </a:r>
            <a:r>
              <a:rPr lang="en-ID" altLang="en-US" i="1"/>
              <a:t>transitive functional dependency </a:t>
            </a:r>
            <a:r>
              <a:rPr lang="en-ID" altLang="en-US"/>
              <a:t>kepada kunci utama </a:t>
            </a:r>
            <a:r>
              <a:rPr lang="en-ID" altLang="en-US" i="1"/>
              <a:t>(primary key)</a:t>
            </a:r>
            <a:endParaRPr lang="en-ID" altLang="en-US"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Bentuk Normal ketiga </a:t>
            </a:r>
            <a:endParaRPr lang="en-ID" altLang="en-US"/>
          </a:p>
        </p:txBody>
      </p:sp>
      <p:pic>
        <p:nvPicPr>
          <p:cNvPr id="4" name="Content Placeholder 3"/>
          <p:cNvPicPr>
            <a:picLocks noChangeAspect="1"/>
          </p:cNvPicPr>
          <p:nvPr>
            <p:ph idx="1"/>
          </p:nvPr>
        </p:nvPicPr>
        <p:blipFill>
          <a:blip r:embed="rId1"/>
          <a:srcRect l="20297" t="20805" r="41817" b="50070"/>
          <a:stretch>
            <a:fillRect/>
          </a:stretch>
        </p:blipFill>
        <p:spPr>
          <a:xfrm>
            <a:off x="275590" y="1507490"/>
            <a:ext cx="8778240" cy="41109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D" altLang="en-US"/>
              <a:t>Sumber Referensi</a:t>
            </a:r>
            <a:endParaRPr lang="en-ID" altLang="en-US"/>
          </a:p>
        </p:txBody>
      </p:sp>
      <p:sp>
        <p:nvSpPr>
          <p:cNvPr id="3" name="Content Placeholder 2"/>
          <p:cNvSpPr>
            <a:spLocks noGrp="1"/>
          </p:cNvSpPr>
          <p:nvPr>
            <p:ph idx="1"/>
          </p:nvPr>
        </p:nvSpPr>
        <p:spPr/>
        <p:txBody>
          <a:bodyPr/>
          <a:p>
            <a:r>
              <a:rPr lang="en-US"/>
              <a:t>http://mfikri.com/artikel/aturan-dan-teknik-dalam-melakukan-normalisasi-data.html</a:t>
            </a:r>
            <a:endParaRPr lang="en-US"/>
          </a:p>
          <a:p>
            <a:r>
              <a:rPr lang="en-US"/>
              <a:t>http://mfikri.com/artikel/konsep-ketergantungan-dalam-normalisasi-data.html</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id-ID"/>
          </a:p>
        </p:txBody>
      </p:sp>
      <p:sp>
        <p:nvSpPr>
          <p:cNvPr id="3" name="Content Placeholder 2"/>
          <p:cNvSpPr>
            <a:spLocks noGrp="1"/>
          </p:cNvSpPr>
          <p:nvPr>
            <p:ph idx="1"/>
          </p:nvPr>
        </p:nvSpPr>
        <p:spPr/>
        <p:txBody>
          <a:bodyPr/>
          <a:lstStyle/>
          <a:p>
            <a:endParaRPr lang="id-ID"/>
          </a:p>
        </p:txBody>
      </p:sp>
      <p:pic>
        <p:nvPicPr>
          <p:cNvPr id="4" name="Picture 3" descr="C:\Users\Ali\Downloads\gra1.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9861"/>
          <a:stretch>
            <a:fillRect/>
          </a:stretch>
        </p:blipFill>
        <p:spPr bwMode="auto">
          <a:xfrm>
            <a:off x="635746" y="1173162"/>
            <a:ext cx="7872508" cy="5151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Siklus</a:t>
            </a:r>
            <a:r>
              <a:rPr lang="en-US" dirty="0" smtClean="0"/>
              <a:t> </a:t>
            </a:r>
            <a:r>
              <a:rPr lang="en-US" dirty="0" err="1" smtClean="0"/>
              <a:t>Pembuatan</a:t>
            </a:r>
            <a:r>
              <a:rPr lang="en-US" dirty="0" smtClean="0"/>
              <a:t> Database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Strategy and Planning</a:t>
            </a:r>
            <a:endParaRPr lang="en-US" dirty="0" smtClean="0"/>
          </a:p>
          <a:p>
            <a:pPr marL="514350" indent="-514350">
              <a:buFont typeface="+mj-lt"/>
              <a:buAutoNum type="arabicPeriod"/>
            </a:pPr>
            <a:r>
              <a:rPr lang="en-US" dirty="0" smtClean="0"/>
              <a:t>Requirements analysis</a:t>
            </a:r>
            <a:endParaRPr lang="en-US" dirty="0" smtClean="0"/>
          </a:p>
          <a:p>
            <a:pPr marL="514350" indent="-514350">
              <a:buFont typeface="+mj-lt"/>
              <a:buAutoNum type="arabicPeriod"/>
            </a:pPr>
            <a:r>
              <a:rPr lang="en-US" dirty="0" smtClean="0"/>
              <a:t>Design</a:t>
            </a:r>
            <a:endParaRPr lang="en-US" dirty="0" smtClean="0"/>
          </a:p>
          <a:p>
            <a:pPr marL="514350" indent="-514350">
              <a:buFont typeface="+mj-lt"/>
              <a:buAutoNum type="arabicPeriod"/>
            </a:pPr>
            <a:r>
              <a:rPr lang="en-US" dirty="0" smtClean="0"/>
              <a:t>Development</a:t>
            </a:r>
            <a:endParaRPr lang="en-US" dirty="0" smtClean="0"/>
          </a:p>
          <a:p>
            <a:pPr marL="514350" indent="-514350">
              <a:buFont typeface="+mj-lt"/>
              <a:buAutoNum type="arabicPeriod"/>
            </a:pPr>
            <a:r>
              <a:rPr lang="en-US" dirty="0" smtClean="0"/>
              <a:t>Deployment/Implementation</a:t>
            </a:r>
            <a:endParaRPr lang="en-US" dirty="0" smtClean="0"/>
          </a:p>
          <a:p>
            <a:pPr marL="514350" indent="-514350">
              <a:buFont typeface="+mj-lt"/>
              <a:buAutoNum type="arabicPeriod"/>
            </a:pPr>
            <a:r>
              <a:rPr lang="en-US" dirty="0" smtClean="0"/>
              <a:t>Operations and Maintenance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Konsep</a:t>
            </a:r>
            <a:r>
              <a:rPr lang="en-US" dirty="0" smtClean="0"/>
              <a:t> Data Modeling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err="1" smtClean="0"/>
              <a:t>Pendekatan</a:t>
            </a:r>
            <a:r>
              <a:rPr lang="en-US" dirty="0" smtClean="0"/>
              <a:t> </a:t>
            </a:r>
            <a:r>
              <a:rPr lang="en-US" dirty="0" err="1" smtClean="0"/>
              <a:t>pada</a:t>
            </a:r>
            <a:r>
              <a:rPr lang="en-US" dirty="0" smtClean="0"/>
              <a:t> </a:t>
            </a:r>
            <a:r>
              <a:rPr lang="en-US" dirty="0" err="1" smtClean="0"/>
              <a:t>tahap</a:t>
            </a:r>
            <a:r>
              <a:rPr lang="en-US" dirty="0" smtClean="0"/>
              <a:t> </a:t>
            </a:r>
            <a:r>
              <a:rPr lang="en-US" dirty="0" err="1" smtClean="0"/>
              <a:t>merancang</a:t>
            </a:r>
            <a:r>
              <a:rPr lang="en-US" dirty="0" smtClean="0"/>
              <a:t> (Design) </a:t>
            </a:r>
            <a:r>
              <a:rPr lang="en-US" dirty="0" err="1" smtClean="0"/>
              <a:t>sebuah</a:t>
            </a:r>
            <a:r>
              <a:rPr lang="en-US" dirty="0" smtClean="0"/>
              <a:t> database</a:t>
            </a:r>
            <a:endParaRPr lang="en-US" dirty="0" smtClean="0"/>
          </a:p>
          <a:p>
            <a:pPr marL="514350" indent="-514350">
              <a:buFont typeface="+mj-lt"/>
              <a:buAutoNum type="arabicPeriod"/>
            </a:pPr>
            <a:r>
              <a:rPr lang="en-US" dirty="0" smtClean="0"/>
              <a:t>Design yang </a:t>
            </a:r>
            <a:r>
              <a:rPr lang="en-US" dirty="0" err="1" smtClean="0"/>
              <a:t>dihasilkan</a:t>
            </a:r>
            <a:r>
              <a:rPr lang="en-US" dirty="0" smtClean="0"/>
              <a:t> </a:t>
            </a:r>
            <a:r>
              <a:rPr lang="en-US" dirty="0" err="1" smtClean="0"/>
              <a:t>dapat</a:t>
            </a:r>
            <a:r>
              <a:rPr lang="en-US" dirty="0" smtClean="0"/>
              <a:t> </a:t>
            </a:r>
            <a:r>
              <a:rPr lang="en-US" dirty="0" err="1" smtClean="0"/>
              <a:t>dijadikan</a:t>
            </a:r>
            <a:r>
              <a:rPr lang="en-US" dirty="0" smtClean="0"/>
              <a:t> </a:t>
            </a:r>
            <a:r>
              <a:rPr lang="en-US" dirty="0" err="1" smtClean="0"/>
              <a:t>bahan</a:t>
            </a:r>
            <a:r>
              <a:rPr lang="en-US" dirty="0" smtClean="0"/>
              <a:t> </a:t>
            </a:r>
            <a:r>
              <a:rPr lang="en-US" dirty="0" err="1" smtClean="0"/>
              <a:t>acuan</a:t>
            </a:r>
            <a:r>
              <a:rPr lang="en-US" dirty="0" smtClean="0"/>
              <a:t> </a:t>
            </a:r>
            <a:r>
              <a:rPr lang="en-US" dirty="0" err="1" smtClean="0"/>
              <a:t>untuk</a:t>
            </a:r>
            <a:r>
              <a:rPr lang="en-US" dirty="0" smtClean="0"/>
              <a:t> </a:t>
            </a:r>
            <a:r>
              <a:rPr lang="en-US" dirty="0" err="1" smtClean="0"/>
              <a:t>perbaikan</a:t>
            </a:r>
            <a:r>
              <a:rPr lang="en-US" dirty="0" smtClean="0"/>
              <a:t> </a:t>
            </a:r>
            <a:r>
              <a:rPr lang="en-US" dirty="0" err="1" smtClean="0"/>
              <a:t>atau</a:t>
            </a:r>
            <a:r>
              <a:rPr lang="en-US" dirty="0" smtClean="0"/>
              <a:t> </a:t>
            </a:r>
            <a:r>
              <a:rPr lang="en-US" dirty="0" err="1" smtClean="0"/>
              <a:t>sebagai</a:t>
            </a:r>
            <a:r>
              <a:rPr lang="en-US" dirty="0" smtClean="0"/>
              <a:t> </a:t>
            </a:r>
            <a:r>
              <a:rPr lang="en-US" dirty="0" err="1" smtClean="0"/>
              <a:t>visualisasi</a:t>
            </a:r>
            <a:r>
              <a:rPr lang="en-US" dirty="0" smtClean="0"/>
              <a:t> </a:t>
            </a:r>
            <a:r>
              <a:rPr lang="en-US" dirty="0" err="1" smtClean="0"/>
              <a:t>contoh</a:t>
            </a:r>
            <a:r>
              <a:rPr lang="en-US" dirty="0" smtClean="0"/>
              <a:t> database yang </a:t>
            </a:r>
            <a:r>
              <a:rPr lang="en-US" dirty="0" err="1" smtClean="0"/>
              <a:t>akan</a:t>
            </a:r>
            <a:r>
              <a:rPr lang="en-US" dirty="0" smtClean="0"/>
              <a:t> </a:t>
            </a:r>
            <a:r>
              <a:rPr lang="en-US" dirty="0" err="1" smtClean="0"/>
              <a:t>dilihat</a:t>
            </a:r>
            <a:r>
              <a:rPr lang="en-US" dirty="0" smtClean="0"/>
              <a:t> </a:t>
            </a:r>
            <a:r>
              <a:rPr lang="en-US" dirty="0" err="1" smtClean="0"/>
              <a:t>oleh</a:t>
            </a:r>
            <a:r>
              <a:rPr lang="en-US" dirty="0" smtClean="0"/>
              <a:t> </a:t>
            </a:r>
            <a:r>
              <a:rPr lang="en-US" dirty="0" err="1" smtClean="0"/>
              <a:t>pihak</a:t>
            </a:r>
            <a:r>
              <a:rPr lang="en-US" dirty="0" smtClean="0"/>
              <a:t> yang </a:t>
            </a:r>
            <a:r>
              <a:rPr lang="en-US" dirty="0" err="1" smtClean="0"/>
              <a:t>berkepentingan</a:t>
            </a:r>
            <a:r>
              <a:rPr lang="en-US" dirty="0" smtClean="0"/>
              <a:t> </a:t>
            </a:r>
            <a:r>
              <a:rPr lang="en-US" dirty="0" err="1" smtClean="0"/>
              <a:t>terhadap</a:t>
            </a:r>
            <a:r>
              <a:rPr lang="en-US" dirty="0" smtClean="0"/>
              <a:t> </a:t>
            </a:r>
            <a:r>
              <a:rPr lang="en-US" dirty="0" err="1" smtClean="0"/>
              <a:t>sistem</a:t>
            </a:r>
            <a:r>
              <a:rPr lang="en-US" dirty="0" smtClean="0"/>
              <a:t> (</a:t>
            </a:r>
            <a:r>
              <a:rPr lang="en-US" dirty="0" err="1" smtClean="0"/>
              <a:t>skala</a:t>
            </a:r>
            <a:r>
              <a:rPr lang="en-US" dirty="0" smtClean="0"/>
              <a:t> </a:t>
            </a:r>
            <a:r>
              <a:rPr lang="en-US" dirty="0" err="1" smtClean="0"/>
              <a:t>besar</a:t>
            </a:r>
            <a:r>
              <a:rPr lang="en-US" dirty="0" smtClean="0"/>
              <a:t>) </a:t>
            </a:r>
            <a:r>
              <a:rPr lang="en-US" dirty="0" err="1" smtClean="0"/>
              <a:t>atau</a:t>
            </a:r>
            <a:r>
              <a:rPr lang="en-US" dirty="0" smtClean="0"/>
              <a:t> </a:t>
            </a:r>
            <a:r>
              <a:rPr lang="en-US" dirty="0" err="1" smtClean="0"/>
              <a:t>aplikasi</a:t>
            </a:r>
            <a:r>
              <a:rPr lang="en-US" dirty="0" smtClean="0"/>
              <a:t> (</a:t>
            </a:r>
            <a:r>
              <a:rPr lang="en-US" dirty="0" err="1" smtClean="0"/>
              <a:t>skala</a:t>
            </a:r>
            <a:r>
              <a:rPr lang="en-US" dirty="0" smtClean="0"/>
              <a:t> </a:t>
            </a:r>
            <a:r>
              <a:rPr lang="en-US" dirty="0" err="1" smtClean="0"/>
              <a:t>kecil</a:t>
            </a:r>
            <a:r>
              <a:rPr lang="en-US" dirty="0" smtClean="0"/>
              <a:t>) </a:t>
            </a:r>
            <a:r>
              <a:rPr lang="en-US" dirty="0" err="1" smtClean="0"/>
              <a:t>sebelum</a:t>
            </a:r>
            <a:r>
              <a:rPr lang="en-US" dirty="0" smtClean="0"/>
              <a:t> </a:t>
            </a:r>
            <a:r>
              <a:rPr lang="en-US" dirty="0" err="1" smtClean="0"/>
              <a:t>dilakukan</a:t>
            </a:r>
            <a:r>
              <a:rPr lang="en-US" dirty="0" smtClean="0"/>
              <a:t> </a:t>
            </a:r>
            <a:r>
              <a:rPr lang="en-US" dirty="0" err="1" smtClean="0"/>
              <a:t>pembuatan</a:t>
            </a:r>
            <a:r>
              <a:rPr lang="en-US" dirty="0" smtClean="0"/>
              <a:t> </a:t>
            </a:r>
            <a:r>
              <a:rPr lang="en-US" dirty="0" err="1" smtClean="0"/>
              <a:t>atau</a:t>
            </a:r>
            <a:r>
              <a:rPr lang="en-US" dirty="0" smtClean="0"/>
              <a:t> </a:t>
            </a:r>
            <a:r>
              <a:rPr lang="en-US" dirty="0" err="1" smtClean="0"/>
              <a:t>pembangunan</a:t>
            </a:r>
            <a:r>
              <a:rPr lang="en-US" dirty="0" smtClean="0"/>
              <a:t>.</a:t>
            </a:r>
            <a:endParaRPr lang="en-US" dirty="0" smtClean="0"/>
          </a:p>
          <a:p>
            <a:pPr marL="514350" indent="-514350">
              <a:buFont typeface="+mj-lt"/>
              <a:buAutoNum type="arabicPeriod"/>
            </a:pPr>
            <a:r>
              <a:rPr lang="en-US" dirty="0" err="1" smtClean="0"/>
              <a:t>Salah</a:t>
            </a:r>
            <a:r>
              <a:rPr lang="en-US" dirty="0" smtClean="0"/>
              <a:t> </a:t>
            </a:r>
            <a:r>
              <a:rPr lang="en-US" dirty="0" err="1" smtClean="0"/>
              <a:t>satu</a:t>
            </a:r>
            <a:r>
              <a:rPr lang="en-US" dirty="0" smtClean="0"/>
              <a:t> model yang </a:t>
            </a:r>
            <a:r>
              <a:rPr lang="en-US" dirty="0" err="1" smtClean="0"/>
              <a:t>digunakan</a:t>
            </a:r>
            <a:r>
              <a:rPr lang="en-US" dirty="0" smtClean="0"/>
              <a:t> </a:t>
            </a:r>
            <a:r>
              <a:rPr lang="en-US" dirty="0" err="1" smtClean="0"/>
              <a:t>adalah</a:t>
            </a:r>
            <a:r>
              <a:rPr lang="en-US" dirty="0" smtClean="0"/>
              <a:t> Model Entity Relationship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smtClean="0"/>
              <a:t>Entity Relationship Modeling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marL="514350" indent="-514350">
              <a:buFont typeface="+mj-lt"/>
              <a:buAutoNum type="arabicPeriod"/>
            </a:pPr>
            <a:r>
              <a:rPr lang="en-US" dirty="0" err="1" smtClean="0"/>
              <a:t>Diperkenalkan</a:t>
            </a:r>
            <a:r>
              <a:rPr lang="en-US" dirty="0" smtClean="0"/>
              <a:t> </a:t>
            </a:r>
            <a:r>
              <a:rPr lang="en-US" dirty="0" err="1" smtClean="0"/>
              <a:t>pertama</a:t>
            </a:r>
            <a:r>
              <a:rPr lang="en-US" dirty="0" smtClean="0"/>
              <a:t> kali </a:t>
            </a:r>
            <a:r>
              <a:rPr lang="en-US" dirty="0" err="1" smtClean="0"/>
              <a:t>oleh</a:t>
            </a:r>
            <a:r>
              <a:rPr lang="en-US" dirty="0" smtClean="0"/>
              <a:t> P.P. Chen </a:t>
            </a:r>
            <a:r>
              <a:rPr lang="en-US" dirty="0" err="1" smtClean="0"/>
              <a:t>pada</a:t>
            </a:r>
            <a:r>
              <a:rPr lang="en-US" dirty="0" smtClean="0"/>
              <a:t> </a:t>
            </a:r>
            <a:r>
              <a:rPr lang="en-US" dirty="0" err="1" smtClean="0"/>
              <a:t>tahun</a:t>
            </a:r>
            <a:r>
              <a:rPr lang="en-US" dirty="0" smtClean="0"/>
              <a:t> 1976</a:t>
            </a:r>
            <a:endParaRPr lang="en-US" dirty="0" smtClean="0"/>
          </a:p>
          <a:p>
            <a:pPr marL="514350" indent="-514350">
              <a:buFont typeface="+mj-lt"/>
              <a:buAutoNum type="arabicPeriod"/>
            </a:pPr>
            <a:r>
              <a:rPr lang="en-US" dirty="0" err="1" smtClean="0"/>
              <a:t>Dirancang</a:t>
            </a:r>
            <a:r>
              <a:rPr lang="en-US" dirty="0" smtClean="0"/>
              <a:t> </a:t>
            </a:r>
            <a:r>
              <a:rPr lang="en-US" dirty="0" err="1" smtClean="0"/>
              <a:t>untuk</a:t>
            </a:r>
            <a:r>
              <a:rPr lang="en-US" dirty="0" smtClean="0"/>
              <a:t> </a:t>
            </a:r>
            <a:r>
              <a:rPr lang="en-US" dirty="0" err="1" smtClean="0"/>
              <a:t>menggambarkan</a:t>
            </a:r>
            <a:r>
              <a:rPr lang="en-US" dirty="0" smtClean="0"/>
              <a:t> </a:t>
            </a:r>
            <a:r>
              <a:rPr lang="en-US" dirty="0" err="1" smtClean="0"/>
              <a:t>persepsi</a:t>
            </a:r>
            <a:r>
              <a:rPr lang="en-US" dirty="0" smtClean="0"/>
              <a:t> </a:t>
            </a:r>
            <a:r>
              <a:rPr lang="en-US" dirty="0" err="1" smtClean="0"/>
              <a:t>dari</a:t>
            </a:r>
            <a:r>
              <a:rPr lang="en-US" dirty="0" smtClean="0"/>
              <a:t> </a:t>
            </a:r>
            <a:r>
              <a:rPr lang="en-US" dirty="0" err="1" smtClean="0"/>
              <a:t>pemakai</a:t>
            </a:r>
            <a:r>
              <a:rPr lang="en-US" dirty="0" smtClean="0"/>
              <a:t> </a:t>
            </a:r>
            <a:r>
              <a:rPr lang="en-US" dirty="0" err="1" smtClean="0"/>
              <a:t>dan</a:t>
            </a:r>
            <a:r>
              <a:rPr lang="en-US" dirty="0" smtClean="0"/>
              <a:t> </a:t>
            </a:r>
            <a:r>
              <a:rPr lang="en-US" dirty="0" err="1" smtClean="0"/>
              <a:t>berisi</a:t>
            </a:r>
            <a:r>
              <a:rPr lang="en-US" dirty="0" smtClean="0"/>
              <a:t> </a:t>
            </a:r>
            <a:r>
              <a:rPr lang="en-US" dirty="0" err="1" smtClean="0"/>
              <a:t>obyek-obyek</a:t>
            </a:r>
            <a:r>
              <a:rPr lang="en-US" dirty="0" smtClean="0"/>
              <a:t> </a:t>
            </a:r>
            <a:r>
              <a:rPr lang="en-US" dirty="0" err="1" smtClean="0"/>
              <a:t>dasar</a:t>
            </a:r>
            <a:r>
              <a:rPr lang="en-US" dirty="0" smtClean="0"/>
              <a:t> yang </a:t>
            </a:r>
            <a:r>
              <a:rPr lang="en-US" dirty="0" err="1" smtClean="0"/>
              <a:t>disebut</a:t>
            </a:r>
            <a:r>
              <a:rPr lang="en-US" dirty="0" smtClean="0"/>
              <a:t> </a:t>
            </a:r>
            <a:r>
              <a:rPr lang="en-US" b="1" i="1" dirty="0" smtClean="0"/>
              <a:t>entity </a:t>
            </a:r>
            <a:r>
              <a:rPr lang="en-US" dirty="0" err="1" smtClean="0"/>
              <a:t>dan</a:t>
            </a:r>
            <a:r>
              <a:rPr lang="en-US" dirty="0" smtClean="0"/>
              <a:t> </a:t>
            </a:r>
            <a:r>
              <a:rPr lang="en-US" dirty="0" err="1" smtClean="0"/>
              <a:t>hubungan</a:t>
            </a:r>
            <a:r>
              <a:rPr lang="en-US" dirty="0" smtClean="0"/>
              <a:t> </a:t>
            </a:r>
            <a:r>
              <a:rPr lang="en-US" dirty="0" err="1" smtClean="0"/>
              <a:t>antar</a:t>
            </a:r>
            <a:r>
              <a:rPr lang="en-US" dirty="0" smtClean="0"/>
              <a:t> </a:t>
            </a:r>
            <a:r>
              <a:rPr lang="en-US" b="1" i="1" dirty="0" smtClean="0"/>
              <a:t>entity-entity</a:t>
            </a:r>
            <a:r>
              <a:rPr lang="en-US" dirty="0" smtClean="0"/>
              <a:t> </a:t>
            </a:r>
            <a:r>
              <a:rPr lang="en-US" dirty="0" err="1" smtClean="0"/>
              <a:t>tersebut</a:t>
            </a:r>
            <a:r>
              <a:rPr lang="en-US" dirty="0" smtClean="0"/>
              <a:t> yang </a:t>
            </a:r>
            <a:r>
              <a:rPr lang="en-US" dirty="0" err="1" smtClean="0"/>
              <a:t>disebut</a:t>
            </a:r>
            <a:r>
              <a:rPr lang="en-US" dirty="0" smtClean="0"/>
              <a:t> relationship.</a:t>
            </a:r>
            <a:endParaRPr lang="en-US" dirty="0" smtClean="0"/>
          </a:p>
          <a:p>
            <a:pPr marL="514350" indent="-514350">
              <a:buFont typeface="+mj-lt"/>
              <a:buAutoNum type="arabicPeriod"/>
            </a:pPr>
            <a:r>
              <a:rPr lang="en-US" dirty="0" err="1" smtClean="0"/>
              <a:t>Pada</a:t>
            </a:r>
            <a:r>
              <a:rPr lang="en-US" dirty="0" smtClean="0"/>
              <a:t> model ER </a:t>
            </a:r>
            <a:r>
              <a:rPr lang="en-US" dirty="0" err="1" smtClean="0"/>
              <a:t>ini</a:t>
            </a:r>
            <a:r>
              <a:rPr lang="en-US" dirty="0" smtClean="0"/>
              <a:t> </a:t>
            </a:r>
            <a:r>
              <a:rPr lang="en-US" dirty="0" err="1" smtClean="0"/>
              <a:t>semesta</a:t>
            </a:r>
            <a:r>
              <a:rPr lang="en-US" dirty="0" smtClean="0"/>
              <a:t> data yang </a:t>
            </a:r>
            <a:r>
              <a:rPr lang="en-US" dirty="0" err="1" smtClean="0"/>
              <a:t>ada</a:t>
            </a:r>
            <a:r>
              <a:rPr lang="en-US" dirty="0" smtClean="0"/>
              <a:t> </a:t>
            </a:r>
            <a:r>
              <a:rPr lang="en-US" dirty="0" err="1" smtClean="0"/>
              <a:t>dalam</a:t>
            </a:r>
            <a:r>
              <a:rPr lang="en-US" dirty="0" smtClean="0"/>
              <a:t> </a:t>
            </a:r>
            <a:r>
              <a:rPr lang="en-US" dirty="0" err="1" smtClean="0"/>
              <a:t>dunia</a:t>
            </a:r>
            <a:r>
              <a:rPr lang="en-US" dirty="0" smtClean="0"/>
              <a:t> </a:t>
            </a:r>
            <a:r>
              <a:rPr lang="en-US" dirty="0" err="1" smtClean="0"/>
              <a:t>nyata</a:t>
            </a:r>
            <a:r>
              <a:rPr lang="en-US" dirty="0" smtClean="0"/>
              <a:t> </a:t>
            </a:r>
            <a:r>
              <a:rPr lang="en-US" dirty="0" err="1" smtClean="0"/>
              <a:t>ditransformasikan</a:t>
            </a:r>
            <a:r>
              <a:rPr lang="en-US" dirty="0" smtClean="0"/>
              <a:t> </a:t>
            </a:r>
            <a:r>
              <a:rPr lang="en-US" dirty="0" err="1" smtClean="0"/>
              <a:t>dengan</a:t>
            </a:r>
            <a:r>
              <a:rPr lang="en-US" dirty="0" smtClean="0"/>
              <a:t> </a:t>
            </a:r>
            <a:r>
              <a:rPr lang="en-US" dirty="0" err="1" smtClean="0"/>
              <a:t>memanfaatkan</a:t>
            </a:r>
            <a:r>
              <a:rPr lang="en-US" dirty="0" smtClean="0"/>
              <a:t> </a:t>
            </a:r>
            <a:r>
              <a:rPr lang="en-US" dirty="0" err="1" smtClean="0"/>
              <a:t>perangkat</a:t>
            </a:r>
            <a:r>
              <a:rPr lang="en-US" dirty="0" smtClean="0"/>
              <a:t> </a:t>
            </a:r>
            <a:r>
              <a:rPr lang="en-US" dirty="0" err="1" smtClean="0"/>
              <a:t>konseptual</a:t>
            </a:r>
            <a:r>
              <a:rPr lang="en-US" dirty="0" smtClean="0"/>
              <a:t> </a:t>
            </a:r>
            <a:r>
              <a:rPr lang="en-US" dirty="0" err="1" smtClean="0"/>
              <a:t>menjadi</a:t>
            </a:r>
            <a:r>
              <a:rPr lang="en-US" dirty="0" smtClean="0"/>
              <a:t> </a:t>
            </a:r>
            <a:r>
              <a:rPr lang="en-US" dirty="0" err="1" smtClean="0"/>
              <a:t>sebuah</a:t>
            </a:r>
            <a:r>
              <a:rPr lang="en-US" dirty="0" smtClean="0"/>
              <a:t> diagram, </a:t>
            </a:r>
            <a:r>
              <a:rPr lang="en-US" dirty="0" err="1" smtClean="0"/>
              <a:t>yaitu</a:t>
            </a:r>
            <a:r>
              <a:rPr lang="en-US" dirty="0" smtClean="0"/>
              <a:t> diagram ER (</a:t>
            </a:r>
            <a:r>
              <a:rPr lang="en-US" b="1" i="1" dirty="0" smtClean="0"/>
              <a:t>Entity Relationship Diagram</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Istilah-istilah</a:t>
            </a:r>
            <a:r>
              <a:rPr lang="en-US" dirty="0" smtClean="0"/>
              <a:t> </a:t>
            </a:r>
            <a:r>
              <a:rPr lang="en-US" dirty="0" err="1" smtClean="0"/>
              <a:t>dalam</a:t>
            </a:r>
            <a:r>
              <a:rPr lang="en-US" dirty="0" smtClean="0"/>
              <a:t> ERD</a:t>
            </a:r>
            <a:endParaRPr lang="en-US" dirty="0"/>
          </a:p>
        </p:txBody>
      </p:sp>
      <p:sp>
        <p:nvSpPr>
          <p:cNvPr id="3" name="Content Placeholder 2"/>
          <p:cNvSpPr>
            <a:spLocks noGrp="1"/>
          </p:cNvSpPr>
          <p:nvPr>
            <p:ph idx="1"/>
          </p:nvPr>
        </p:nvSpPr>
        <p:spPr>
          <a:xfrm>
            <a:off x="4495800" y="1447800"/>
            <a:ext cx="4876800" cy="4830763"/>
          </a:xfrm>
        </p:spPr>
        <p:txBody>
          <a:bodyPr>
            <a:normAutofit fontScale="85000" lnSpcReduction="10000"/>
          </a:bodyPr>
          <a:lstStyle/>
          <a:p>
            <a:pPr marL="514350" indent="-514350">
              <a:buFont typeface="+mj-lt"/>
              <a:buAutoNum type="arabicPeriod" startAt="11"/>
            </a:pPr>
            <a:r>
              <a:rPr lang="en-US" dirty="0" smtClean="0"/>
              <a:t>Unary Degree</a:t>
            </a:r>
            <a:endParaRPr lang="en-US" dirty="0" smtClean="0"/>
          </a:p>
          <a:p>
            <a:pPr marL="514350" indent="-514350">
              <a:buFont typeface="+mj-lt"/>
              <a:buAutoNum type="arabicPeriod" startAt="11"/>
            </a:pPr>
            <a:r>
              <a:rPr lang="en-US" dirty="0" smtClean="0"/>
              <a:t>Binary Degree</a:t>
            </a:r>
            <a:endParaRPr lang="en-US" dirty="0" smtClean="0"/>
          </a:p>
          <a:p>
            <a:pPr marL="514350" indent="-514350">
              <a:buFont typeface="+mj-lt"/>
              <a:buAutoNum type="arabicPeriod" startAt="11"/>
            </a:pPr>
            <a:r>
              <a:rPr lang="en-US" dirty="0" smtClean="0"/>
              <a:t>Ternary Degree</a:t>
            </a:r>
            <a:endParaRPr lang="en-US" dirty="0" smtClean="0"/>
          </a:p>
          <a:p>
            <a:pPr marL="514350" indent="-514350">
              <a:buFont typeface="+mj-lt"/>
              <a:buAutoNum type="arabicPeriod" startAt="11"/>
            </a:pPr>
            <a:r>
              <a:rPr lang="en-US" dirty="0" smtClean="0"/>
              <a:t>Cardinality Ratio Constraint</a:t>
            </a:r>
            <a:endParaRPr lang="en-US" dirty="0" smtClean="0"/>
          </a:p>
          <a:p>
            <a:pPr marL="514350" indent="-514350">
              <a:buFont typeface="+mj-lt"/>
              <a:buAutoNum type="arabicPeriod" startAt="11"/>
            </a:pPr>
            <a:r>
              <a:rPr lang="en-US" dirty="0" smtClean="0"/>
              <a:t>Participation </a:t>
            </a:r>
            <a:r>
              <a:rPr lang="en-US" dirty="0" err="1" smtClean="0"/>
              <a:t>Contstraint</a:t>
            </a:r>
            <a:endParaRPr lang="en-US" dirty="0" smtClean="0"/>
          </a:p>
          <a:p>
            <a:pPr marL="514350" indent="-514350">
              <a:buFont typeface="+mj-lt"/>
              <a:buAutoNum type="arabicPeriod" startAt="11"/>
            </a:pPr>
            <a:r>
              <a:rPr lang="en-US" dirty="0" smtClean="0"/>
              <a:t>Total Participation</a:t>
            </a:r>
            <a:endParaRPr lang="en-US" dirty="0" smtClean="0"/>
          </a:p>
          <a:p>
            <a:pPr marL="514350" indent="-514350">
              <a:buFont typeface="+mj-lt"/>
              <a:buAutoNum type="arabicPeriod" startAt="11"/>
            </a:pPr>
            <a:r>
              <a:rPr lang="en-US" dirty="0" smtClean="0"/>
              <a:t>Partial Participation</a:t>
            </a:r>
            <a:endParaRPr lang="en-US" dirty="0" smtClean="0"/>
          </a:p>
          <a:p>
            <a:pPr marL="514350" indent="-514350">
              <a:buFont typeface="+mj-lt"/>
              <a:buAutoNum type="arabicPeriod" startAt="11"/>
            </a:pPr>
            <a:r>
              <a:rPr lang="en-US" dirty="0" smtClean="0"/>
              <a:t>Primary Key</a:t>
            </a:r>
            <a:endParaRPr lang="en-US" dirty="0" smtClean="0"/>
          </a:p>
          <a:p>
            <a:pPr marL="514350" indent="-514350">
              <a:buFont typeface="+mj-lt"/>
              <a:buAutoNum type="arabicPeriod" startAt="11"/>
            </a:pPr>
            <a:r>
              <a:rPr lang="en-US" dirty="0" smtClean="0"/>
              <a:t>Foreign Key</a:t>
            </a:r>
            <a:endParaRPr lang="en-US" dirty="0" smtClean="0"/>
          </a:p>
          <a:p>
            <a:pPr marL="514350" indent="-514350">
              <a:buFont typeface="+mj-lt"/>
              <a:buAutoNum type="arabicPeriod" startAt="11"/>
            </a:pPr>
            <a:r>
              <a:rPr lang="en-US" dirty="0" smtClean="0"/>
              <a:t>Candidate Key</a:t>
            </a:r>
            <a:endParaRPr lang="en-US" dirty="0" smtClean="0"/>
          </a:p>
          <a:p>
            <a:pPr marL="514350" indent="-514350">
              <a:buFont typeface="+mj-lt"/>
              <a:buAutoNum type="arabicPeriod" startAt="11"/>
            </a:pP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fontScale="92500" lnSpcReduction="20000"/>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Entity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Relationship</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Entity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lemah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Entity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Kuat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Atribut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Key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Simple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Multivalue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Composite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Atribut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Derivatif</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smtClean="0"/>
              <a:t>Entity</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obyek</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dapat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dibedakan</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dengan</a:t>
            </a:r>
            <a:r>
              <a:rPr kumimoji="0" lang="en-US" sz="3200" b="0" i="0" u="none" strike="noStrike" kern="1200" cap="none" spc="0" normalizeH="0" noProof="0" dirty="0" smtClean="0">
                <a:ln>
                  <a:noFill/>
                </a:ln>
                <a:solidFill>
                  <a:schemeClr val="tx1"/>
                </a:solidFill>
                <a:effectLst/>
                <a:uLnTx/>
                <a:uFillTx/>
                <a:latin typeface="+mn-lt"/>
                <a:ea typeface="+mn-ea"/>
                <a:cs typeface="+mn-cs"/>
              </a:rPr>
              <a:t> yang lain </a:t>
            </a:r>
            <a:r>
              <a:rPr kumimoji="0" lang="en-US" sz="3200" b="0" i="0" u="none" strike="noStrike" kern="1200" cap="none" spc="0" normalizeH="0" noProof="0" dirty="0" err="1" smtClean="0">
                <a:ln>
                  <a:noFill/>
                </a:ln>
                <a:solidFill>
                  <a:schemeClr val="tx1"/>
                </a:solidFill>
                <a:effectLst/>
                <a:uLnTx/>
                <a:uFillTx/>
                <a:latin typeface="+mn-lt"/>
                <a:ea typeface="+mn-ea"/>
                <a:cs typeface="+mn-cs"/>
              </a:rPr>
              <a:t>dalam</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dunia</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nyata</a:t>
            </a:r>
            <a:r>
              <a:rPr kumimoji="0" lang="en-US" sz="3200" b="0" i="0" u="none" strike="noStrike" kern="1200" cap="none" spc="0" normalizeH="0" noProof="0" dirty="0" smtClean="0">
                <a:ln>
                  <a:noFill/>
                </a:ln>
                <a:solidFill>
                  <a:schemeClr val="tx1"/>
                </a:solidFill>
                <a:effectLst/>
                <a:uLnTx/>
                <a:uFillTx/>
                <a:latin typeface="+mn-lt"/>
                <a:ea typeface="+mn-ea"/>
                <a:cs typeface="+mn-cs"/>
              </a:rPr>
              <a:t>.</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baseline="0" dirty="0" err="1" smtClean="0"/>
              <a:t>Dapat</a:t>
            </a:r>
            <a:r>
              <a:rPr lang="en-US" sz="3200" dirty="0" smtClean="0"/>
              <a:t> </a:t>
            </a:r>
            <a:r>
              <a:rPr lang="en-US" sz="3200" dirty="0" err="1" smtClean="0"/>
              <a:t>berupa</a:t>
            </a:r>
            <a:r>
              <a:rPr lang="en-US" sz="3200" dirty="0" smtClean="0"/>
              <a:t> </a:t>
            </a:r>
            <a:r>
              <a:rPr lang="en-US" sz="3200" dirty="0" err="1" smtClean="0"/>
              <a:t>obyek</a:t>
            </a:r>
            <a:r>
              <a:rPr lang="en-US" sz="3200" dirty="0" smtClean="0"/>
              <a:t> </a:t>
            </a:r>
            <a:r>
              <a:rPr lang="en-US" sz="3200" dirty="0" err="1" smtClean="0"/>
              <a:t>secara</a:t>
            </a:r>
            <a:r>
              <a:rPr lang="en-US" sz="3200" dirty="0" smtClean="0"/>
              <a:t> </a:t>
            </a:r>
            <a:r>
              <a:rPr lang="en-US" sz="3200" dirty="0" err="1" smtClean="0"/>
              <a:t>fisik</a:t>
            </a:r>
            <a:r>
              <a:rPr lang="en-US" sz="3200" dirty="0" smtClean="0"/>
              <a:t> </a:t>
            </a:r>
            <a:r>
              <a:rPr lang="en-US" sz="3200" dirty="0" err="1" smtClean="0"/>
              <a:t>seperti</a:t>
            </a:r>
            <a:r>
              <a:rPr lang="en-US" sz="3200" dirty="0" smtClean="0"/>
              <a:t> </a:t>
            </a:r>
            <a:r>
              <a:rPr lang="en-US" sz="3200" dirty="0" err="1" smtClean="0"/>
              <a:t>orang</a:t>
            </a:r>
            <a:r>
              <a:rPr lang="en-US" sz="3200" dirty="0" smtClean="0"/>
              <a:t>, </a:t>
            </a:r>
            <a:r>
              <a:rPr lang="en-US" sz="3200" dirty="0" err="1" smtClean="0"/>
              <a:t>rumah</a:t>
            </a:r>
            <a:r>
              <a:rPr lang="en-US" sz="3200" dirty="0" smtClean="0"/>
              <a:t> </a:t>
            </a:r>
            <a:r>
              <a:rPr lang="en-US" sz="3200" dirty="0" err="1" smtClean="0"/>
              <a:t>atau</a:t>
            </a:r>
            <a:r>
              <a:rPr lang="en-US" sz="3200" dirty="0" smtClean="0"/>
              <a:t> </a:t>
            </a:r>
            <a:r>
              <a:rPr lang="en-US" sz="3200" dirty="0" err="1" smtClean="0"/>
              <a:t>kendaraan</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Dapa</a:t>
            </a:r>
            <a:r>
              <a:rPr lang="en-US" sz="3200" dirty="0" smtClean="0"/>
              <a:t>t pula </a:t>
            </a:r>
            <a:r>
              <a:rPr lang="en-US" sz="3200" dirty="0" err="1" smtClean="0"/>
              <a:t>berupa</a:t>
            </a:r>
            <a:r>
              <a:rPr lang="en-US" sz="3200" dirty="0" smtClean="0"/>
              <a:t> </a:t>
            </a:r>
            <a:r>
              <a:rPr lang="en-US" sz="3200" dirty="0" err="1" smtClean="0"/>
              <a:t>obyek</a:t>
            </a:r>
            <a:r>
              <a:rPr lang="en-US" sz="3200" dirty="0" smtClean="0"/>
              <a:t> </a:t>
            </a:r>
            <a:r>
              <a:rPr lang="en-US" sz="3200" dirty="0" err="1" smtClean="0"/>
              <a:t>secara</a:t>
            </a:r>
            <a:r>
              <a:rPr lang="en-US" sz="3200" dirty="0" smtClean="0"/>
              <a:t> </a:t>
            </a:r>
            <a:r>
              <a:rPr lang="en-US" sz="3200" dirty="0" err="1" smtClean="0"/>
              <a:t>konsep</a:t>
            </a:r>
            <a:r>
              <a:rPr lang="en-US" sz="3200" dirty="0" smtClean="0"/>
              <a:t> </a:t>
            </a:r>
            <a:r>
              <a:rPr lang="en-US" sz="3200" dirty="0" err="1" smtClean="0"/>
              <a:t>seperti</a:t>
            </a:r>
            <a:r>
              <a:rPr lang="en-US" sz="3200" dirty="0" smtClean="0"/>
              <a:t> </a:t>
            </a:r>
            <a:r>
              <a:rPr lang="en-US" sz="3200" dirty="0" err="1" smtClean="0"/>
              <a:t>pekerjaan</a:t>
            </a:r>
            <a:r>
              <a:rPr lang="en-US" sz="3200" dirty="0" smtClean="0"/>
              <a:t>, </a:t>
            </a:r>
            <a:r>
              <a:rPr lang="en-US" sz="3200" dirty="0" err="1" smtClean="0"/>
              <a:t>perusahaan</a:t>
            </a:r>
            <a:r>
              <a:rPr lang="en-US" sz="3200" dirty="0" smtClean="0"/>
              <a:t> </a:t>
            </a:r>
            <a:r>
              <a:rPr lang="en-US" sz="3200" dirty="0" err="1" smtClean="0"/>
              <a:t>dan</a:t>
            </a:r>
            <a:r>
              <a:rPr lang="en-US" sz="3200" dirty="0" smtClean="0"/>
              <a:t> </a:t>
            </a:r>
            <a:r>
              <a:rPr lang="en-US" sz="3200" dirty="0" err="1" smtClean="0"/>
              <a:t>sebagainya</a:t>
            </a:r>
            <a:r>
              <a:rPr lang="en-US" sz="3200" dirty="0" smtClean="0"/>
              <a:t>.</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Terdapat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dua</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tipe</a:t>
            </a:r>
            <a:r>
              <a:rPr kumimoji="0" lang="en-US" sz="3200" b="0" i="0" u="none" strike="noStrike" kern="1200" cap="none" spc="0" normalizeH="0" noProof="0" dirty="0" smtClean="0">
                <a:ln>
                  <a:noFill/>
                </a:ln>
                <a:solidFill>
                  <a:schemeClr val="tx1"/>
                </a:solidFill>
                <a:effectLst/>
                <a:uLnTx/>
                <a:uFillTx/>
                <a:latin typeface="+mn-lt"/>
                <a:ea typeface="+mn-ea"/>
                <a:cs typeface="+mn-cs"/>
              </a:rPr>
              <a:t> Entity </a:t>
            </a:r>
            <a:r>
              <a:rPr kumimoji="0" lang="en-US" sz="3200" b="0" i="0" u="none" strike="noStrike" kern="1200" cap="none" spc="0" normalizeH="0" noProof="0" dirty="0" err="1" smtClean="0">
                <a:ln>
                  <a:noFill/>
                </a:ln>
                <a:solidFill>
                  <a:schemeClr val="tx1"/>
                </a:solidFill>
                <a:effectLst/>
                <a:uLnTx/>
                <a:uFillTx/>
                <a:latin typeface="+mn-lt"/>
                <a:ea typeface="+mn-ea"/>
                <a:cs typeface="+mn-cs"/>
              </a:rPr>
              <a:t>yaitu</a:t>
            </a:r>
            <a:r>
              <a:rPr kumimoji="0" lang="en-US" sz="3200" b="0" i="0" u="none" strike="noStrike" kern="1200" cap="none" spc="0" normalizeH="0" noProof="0" dirty="0" smtClean="0">
                <a:ln>
                  <a:noFill/>
                </a:ln>
                <a:solidFill>
                  <a:schemeClr val="tx1"/>
                </a:solidFill>
                <a:effectLst/>
                <a:uLnTx/>
                <a:uFillTx/>
                <a:latin typeface="+mn-lt"/>
                <a:ea typeface="+mn-ea"/>
                <a:cs typeface="+mn-cs"/>
              </a:rPr>
              <a:t> Entity </a:t>
            </a:r>
            <a:r>
              <a:rPr kumimoji="0" lang="en-US" sz="3200" b="0" i="0" u="none" strike="noStrike" kern="1200" cap="none" spc="0" normalizeH="0" noProof="0" dirty="0" err="1" smtClean="0">
                <a:ln>
                  <a:noFill/>
                </a:ln>
                <a:solidFill>
                  <a:schemeClr val="tx1"/>
                </a:solidFill>
                <a:effectLst/>
                <a:uLnTx/>
                <a:uFillTx/>
                <a:latin typeface="+mn-lt"/>
                <a:ea typeface="+mn-ea"/>
                <a:cs typeface="+mn-cs"/>
              </a:rPr>
              <a:t>kuat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dan</a:t>
            </a:r>
            <a:r>
              <a:rPr kumimoji="0" lang="en-US" sz="3200" b="0" i="0" u="none" strike="noStrike" kern="1200" cap="none" spc="0" normalizeH="0" noProof="0" dirty="0" smtClean="0">
                <a:ln>
                  <a:noFill/>
                </a:ln>
                <a:solidFill>
                  <a:schemeClr val="tx1"/>
                </a:solidFill>
                <a:effectLst/>
                <a:uLnTx/>
                <a:uFillTx/>
                <a:latin typeface="+mn-lt"/>
                <a:ea typeface="+mn-ea"/>
                <a:cs typeface="+mn-cs"/>
              </a:rPr>
              <a:t> Entity </a:t>
            </a:r>
            <a:r>
              <a:rPr kumimoji="0" lang="en-US" sz="3200" b="0" i="0" u="none" strike="noStrike" kern="1200" cap="none" spc="0" normalizeH="0" noProof="0" dirty="0" err="1" smtClean="0">
                <a:ln>
                  <a:noFill/>
                </a:ln>
                <a:solidFill>
                  <a:schemeClr val="tx1"/>
                </a:solidFill>
                <a:effectLst/>
                <a:uLnTx/>
                <a:uFillTx/>
                <a:latin typeface="+mn-lt"/>
                <a:ea typeface="+mn-ea"/>
                <a:cs typeface="+mn-cs"/>
              </a:rPr>
              <a:t>Lemah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086600" cy="1143000"/>
          </a:xfrm>
        </p:spPr>
        <p:txBody>
          <a:bodyPr/>
          <a:lstStyle/>
          <a:p>
            <a:r>
              <a:rPr lang="en-US" dirty="0" err="1" smtClean="0"/>
              <a:t>Enitity</a:t>
            </a:r>
            <a:r>
              <a:rPr lang="en-US" dirty="0" smtClean="0"/>
              <a:t> </a:t>
            </a:r>
            <a:r>
              <a:rPr lang="en-US" dirty="0" err="1" smtClean="0"/>
              <a:t>Kuat</a:t>
            </a:r>
            <a:endParaRPr lang="en-US" dirty="0"/>
          </a:p>
        </p:txBody>
      </p:sp>
      <p:sp>
        <p:nvSpPr>
          <p:cNvPr id="4" name="Content Placeholder 2"/>
          <p:cNvSpPr txBox="1"/>
          <p:nvPr/>
        </p:nvSpPr>
        <p:spPr>
          <a:xfrm>
            <a:off x="304800" y="1447800"/>
            <a:ext cx="8229600" cy="4830763"/>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entity</a:t>
            </a:r>
            <a:r>
              <a:rPr kumimoji="0" lang="en-US" sz="3200" b="0" i="0" u="none" strike="noStrike" kern="1200" cap="none" spc="0" normalizeH="0" noProof="0" dirty="0" smtClean="0">
                <a:ln>
                  <a:noFill/>
                </a:ln>
                <a:solidFill>
                  <a:schemeClr val="tx1"/>
                </a:solidFill>
                <a:effectLst/>
                <a:uLnTx/>
                <a:uFillTx/>
                <a:latin typeface="+mn-lt"/>
                <a:ea typeface="+mn-ea"/>
                <a:cs typeface="+mn-cs"/>
              </a:rPr>
              <a:t> yang </a:t>
            </a:r>
            <a:r>
              <a:rPr kumimoji="0" lang="en-US" sz="3200" b="0" i="0" u="none" strike="noStrike" kern="1200" cap="none" spc="0" normalizeH="0" noProof="0" dirty="0" err="1" smtClean="0">
                <a:ln>
                  <a:noFill/>
                </a:ln>
                <a:solidFill>
                  <a:schemeClr val="tx1"/>
                </a:solidFill>
                <a:effectLst/>
                <a:uLnTx/>
                <a:uFillTx/>
                <a:latin typeface="+mn-lt"/>
                <a:ea typeface="+mn-ea"/>
                <a:cs typeface="+mn-cs"/>
              </a:rPr>
              <a:t>keberadaannya</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tidak</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tergantung</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pada</a:t>
            </a:r>
            <a:r>
              <a:rPr kumimoji="0" lang="en-US" sz="3200" b="0" i="0" u="none" strike="noStrike" kern="1200" cap="none" spc="0" normalizeH="0" noProof="0" dirty="0" smtClean="0">
                <a:ln>
                  <a:noFill/>
                </a:ln>
                <a:solidFill>
                  <a:schemeClr val="tx1"/>
                </a:solidFill>
                <a:effectLst/>
                <a:uLnTx/>
                <a:uFillTx/>
                <a:latin typeface="+mn-lt"/>
                <a:ea typeface="+mn-ea"/>
                <a:cs typeface="+mn-cs"/>
              </a:rPr>
              <a:t> entity lain</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baseline="0" dirty="0" err="1" smtClean="0"/>
              <a:t>Contohnya</a:t>
            </a:r>
            <a:r>
              <a:rPr lang="en-US" sz="3200" dirty="0" smtClean="0"/>
              <a:t> entity </a:t>
            </a:r>
            <a:r>
              <a:rPr lang="en-US" sz="3200" dirty="0" err="1" smtClean="0"/>
              <a:t>pegawai</a:t>
            </a:r>
            <a:r>
              <a:rPr lang="en-US" sz="3200" dirty="0" smtClean="0"/>
              <a:t>, entity </a:t>
            </a:r>
            <a:r>
              <a:rPr lang="en-US" sz="3200" dirty="0" err="1" smtClean="0"/>
              <a:t>cabang</a:t>
            </a:r>
            <a:r>
              <a:rPr lang="en-US" sz="3200" dirty="0" smtClean="0"/>
              <a:t> </a:t>
            </a:r>
            <a:r>
              <a:rPr lang="en-US" sz="3200" dirty="0" err="1" smtClean="0"/>
              <a:t>dan</a:t>
            </a:r>
            <a:r>
              <a:rPr lang="en-US" sz="3200" dirty="0" smtClean="0"/>
              <a:t> </a:t>
            </a:r>
            <a:r>
              <a:rPr lang="en-US" sz="3200" dirty="0" err="1" smtClean="0"/>
              <a:t>sebagainya</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lang="en-US" sz="3200" dirty="0" err="1" smtClean="0"/>
              <a:t>Disajikan</a:t>
            </a:r>
            <a:r>
              <a:rPr lang="en-US" sz="3200" dirty="0" smtClean="0"/>
              <a:t> </a:t>
            </a:r>
            <a:r>
              <a:rPr lang="en-US" sz="3200" dirty="0" err="1" smtClean="0"/>
              <a:t>dengan</a:t>
            </a:r>
            <a:r>
              <a:rPr lang="en-US" sz="3200" dirty="0" smtClean="0"/>
              <a:t> </a:t>
            </a:r>
            <a:r>
              <a:rPr lang="en-US" sz="3200" dirty="0" err="1" smtClean="0"/>
              <a:t>persegi</a:t>
            </a:r>
            <a:r>
              <a:rPr lang="en-US" sz="3200" dirty="0" smtClean="0"/>
              <a:t> </a:t>
            </a:r>
            <a:r>
              <a:rPr lang="en-US" sz="3200" dirty="0" err="1" smtClean="0"/>
              <a:t>panjang</a:t>
            </a:r>
            <a:r>
              <a:rPr lang="en-US" sz="3200" dirty="0" smtClean="0"/>
              <a:t> </a:t>
            </a:r>
            <a:r>
              <a:rPr lang="en-US" sz="3200" dirty="0" err="1" smtClean="0"/>
              <a:t>dengan</a:t>
            </a:r>
            <a:r>
              <a:rPr lang="en-US" sz="3200" dirty="0" smtClean="0"/>
              <a:t> </a:t>
            </a:r>
            <a:r>
              <a:rPr lang="en-US" sz="3200" dirty="0" err="1" smtClean="0"/>
              <a:t>satu</a:t>
            </a:r>
            <a:r>
              <a:rPr lang="en-US" sz="3200" dirty="0" smtClean="0"/>
              <a:t> </a:t>
            </a:r>
            <a:r>
              <a:rPr lang="en-US" sz="3200" dirty="0" err="1" smtClean="0"/>
              <a:t>garis</a:t>
            </a:r>
            <a:endParaRPr lang="en-US" sz="3200" dirty="0" smtClean="0"/>
          </a:p>
          <a:p>
            <a:pPr marL="514350" marR="0" lvl="0" indent="-51435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7835</Words>
  <Application>WPS Presentation</Application>
  <PresentationFormat>On-screen Show (4:3)</PresentationFormat>
  <Paragraphs>273</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SimSun</vt:lpstr>
      <vt:lpstr>Wingdings</vt:lpstr>
      <vt:lpstr>Arial Narrow</vt:lpstr>
      <vt:lpstr>Calibri</vt:lpstr>
      <vt:lpstr>Microsoft YaHei</vt:lpstr>
      <vt:lpstr>Arial Unicode MS</vt:lpstr>
      <vt:lpstr>Office Theme</vt:lpstr>
      <vt:lpstr>Merancang Database dengan Pemodelan Entity Relationship</vt:lpstr>
      <vt:lpstr>Tujuan Pembelajaran :</vt:lpstr>
      <vt:lpstr>Konsep Database</vt:lpstr>
      <vt:lpstr>Siklus Pembuatan Database</vt:lpstr>
      <vt:lpstr>Konsep Data Modeling</vt:lpstr>
      <vt:lpstr>Entity Relationship Modeling</vt:lpstr>
      <vt:lpstr>Istilah-istilah dalam ERD</vt:lpstr>
      <vt:lpstr>Entity</vt:lpstr>
      <vt:lpstr>Enitity Kuat</vt:lpstr>
      <vt:lpstr>Enitity Lemah</vt:lpstr>
      <vt:lpstr>Atribut</vt:lpstr>
      <vt:lpstr>Jenis Atribut</vt:lpstr>
      <vt:lpstr>Jenis Atribut (2)</vt:lpstr>
      <vt:lpstr>Jenis Atribut (3)</vt:lpstr>
      <vt:lpstr>Relationship</vt:lpstr>
      <vt:lpstr>Jenis Derajat dari Relationship</vt:lpstr>
      <vt:lpstr>Cardinality Ratio Constraint</vt:lpstr>
      <vt:lpstr>Cardinality Ratio Constraint</vt:lpstr>
      <vt:lpstr>Jenis Cardinality Ratio Constraint</vt:lpstr>
      <vt:lpstr>Jenis Cardinality Ratio Constraint</vt:lpstr>
      <vt:lpstr>Jenis Cardinality Ratio Constraint</vt:lpstr>
      <vt:lpstr>Participation Constraint</vt:lpstr>
      <vt:lpstr>Jenis Participation Constraint</vt:lpstr>
      <vt:lpstr>Simbol – simbol ERD </vt:lpstr>
      <vt:lpstr>Simbol – simbol ERD (2) </vt:lpstr>
      <vt:lpstr>Contoh ERD</vt:lpstr>
      <vt:lpstr>Normalisasi</vt:lpstr>
      <vt:lpstr>Bentuk Tidak Normal (Unnormalize)</vt:lpstr>
      <vt:lpstr>Contoh bentuk tidak normal</vt:lpstr>
      <vt:lpstr>Normal Pertama (1 NF)</vt:lpstr>
      <vt:lpstr>Bentuk Normalisasi Pertama (1 NF)</vt:lpstr>
      <vt:lpstr>Normal Kedua (2 NF)</vt:lpstr>
      <vt:lpstr>Bentuk Normalisasi Kedua (2 NF)</vt:lpstr>
      <vt:lpstr>Normal Ketiga (3 NF)</vt:lpstr>
      <vt:lpstr>Bentuk Normal ketiga </vt:lpstr>
      <vt:lpstr>Sumber Referensi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PHP pada Web Programming</dc:title>
  <dc:creator>Zulka Ganteng</dc:creator>
  <cp:lastModifiedBy>zulka.ajuab</cp:lastModifiedBy>
  <cp:revision>131</cp:revision>
  <dcterms:created xsi:type="dcterms:W3CDTF">2016-04-03T02:46:00Z</dcterms:created>
  <dcterms:modified xsi:type="dcterms:W3CDTF">2019-06-10T02:10:44Z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