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84" r:id="rId2"/>
  </p:sldMasterIdLst>
  <p:notesMasterIdLst>
    <p:notesMasterId r:id="rId4"/>
  </p:notesMasterIdLst>
  <p:sldIdLst>
    <p:sldId id="256" r:id="rId3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864"/>
    <a:srgbClr val="394F76"/>
    <a:srgbClr val="FF8F8F"/>
    <a:srgbClr val="AB99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60" autoAdjust="0"/>
    <p:restoredTop sz="94574"/>
  </p:normalViewPr>
  <p:slideViewPr>
    <p:cSldViewPr snapToObjects="1">
      <p:cViewPr>
        <p:scale>
          <a:sx n="40" d="100"/>
          <a:sy n="40" d="100"/>
        </p:scale>
        <p:origin x="1572" y="-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53061-3718-074A-8FA7-57B3AD189F9D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986DD-2257-A946-B8EE-DA5D5D87D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81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9986DD-2257-A946-B8EE-DA5D5D87D8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82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1432-44CC-BE46-86D3-6A09304454F1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82A5-06F7-FA47-A1FF-141AC4BEC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2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1432-44CC-BE46-86D3-6A09304454F1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82A5-06F7-FA47-A1FF-141AC4BEC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29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1432-44CC-BE46-86D3-6A09304454F1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82A5-06F7-FA47-A1FF-141AC4BEC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57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B1B1B-A951-3B49-95D2-C9C564E0B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0" y="5387975"/>
            <a:ext cx="32918400" cy="114601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893B30-31C3-C24A-BF9C-FC184E9C3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17289463"/>
            <a:ext cx="32918400" cy="79486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A8BB2-55B4-D248-BD23-10BE21685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2EA0-51FF-DB49-80DF-7493C31C34B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19CD9-21CD-9044-BC76-4C16FF988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36480-B6FB-B648-81B5-40E97527E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7E265-8B46-B84A-997E-AEC8476B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79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13E9F-BFF4-1141-ABDC-8DB043ADA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0125F-3603-6242-A47D-E113C4736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08FB8-6FF4-424A-8760-195DFE4C8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2EA0-51FF-DB49-80DF-7493C31C34B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4AAA9-6625-F241-9164-3D47E3AD0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34C64-765D-4749-8944-347110DE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7E265-8B46-B84A-997E-AEC8476B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65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2880A-35A6-E24C-AA5B-D29604D5A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4025" y="8207375"/>
            <a:ext cx="37857113" cy="1369218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C6379-4EF6-5840-B1F6-DAF30DE6C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4025" y="22029738"/>
            <a:ext cx="37857113" cy="72009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EE55D-BA7E-A842-A5E1-0FF4E3B6B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2EA0-51FF-DB49-80DF-7493C31C34B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0B051-5E18-EA4D-8E00-1891C4884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DCCEF-51ED-6640-A974-032684EBD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7E265-8B46-B84A-997E-AEC8476B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87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F4555-D2C5-544B-94A6-2DDE2A6E5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4353D-0828-804C-AC0F-360789785D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17838" y="8763000"/>
            <a:ext cx="18851562" cy="208867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76BB86-8670-E74E-976D-29174EF03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021800" y="8763000"/>
            <a:ext cx="18851563" cy="208867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7F88B-28D5-8747-B7B1-89A61CBC7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2EA0-51FF-DB49-80DF-7493C31C34B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2106E-72B8-8743-AC6A-3DFE3CEEC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220B6-8484-D743-AFAE-0BA82BE1D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7E265-8B46-B84A-997E-AEC8476B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38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CC67A-9373-0142-B052-0BDD6707D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600" y="1752600"/>
            <a:ext cx="37857113" cy="63627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55260-6C8A-E648-9D6C-DB617139F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2600" y="8069263"/>
            <a:ext cx="18568988" cy="39544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C68794-9C15-7E48-92F0-5517AC103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22600" y="12023725"/>
            <a:ext cx="18568988" cy="17686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B20535-96E2-1A4A-B4A1-3C5E522D1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2220238" y="8069263"/>
            <a:ext cx="18659475" cy="39544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086674-46DB-4E4C-AD51-D75A2696FD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2220238" y="12023725"/>
            <a:ext cx="18659475" cy="17686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4096B5-8DDB-B64D-9465-CCB71309D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2EA0-51FF-DB49-80DF-7493C31C34B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65F43C-865D-BC4E-ADF5-57270257C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512381-29BA-8A4C-8B5E-9487156F6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7E265-8B46-B84A-997E-AEC8476B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68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E3D15-B251-1645-86C7-E2DC16CDC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A41BF1-B215-C943-94C3-3498FE429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2EA0-51FF-DB49-80DF-7493C31C34B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F5F384-CC2A-6F45-9B2D-10F8274A5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06918B-99C5-E348-A961-FFCADF909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7E265-8B46-B84A-997E-AEC8476B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904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1F3A82-A771-7240-AE11-2CA82AD3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2EA0-51FF-DB49-80DF-7493C31C34B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98C900-5DD8-9145-9EF2-638291C64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BBB0D6-D6C1-2F40-85A4-AD9739BD6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7E265-8B46-B84A-997E-AEC8476B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718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3473E-9038-5345-8785-CF0886F1F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600" y="2193925"/>
            <a:ext cx="14157325" cy="76819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8C1AD-59BA-9F45-A0A4-1D549BA13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9475" y="4740275"/>
            <a:ext cx="22220238" cy="23393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5DADA2-906B-124A-8A84-E4C172749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22600" y="9875838"/>
            <a:ext cx="14157325" cy="182959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72B9F-4FE6-9147-A495-F96F6D78D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2EA0-51FF-DB49-80DF-7493C31C34B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2AB6C-8A19-3042-893F-58CDBD386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492B2-8575-024F-9685-E0A77DE07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7E265-8B46-B84A-997E-AEC8476B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2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1432-44CC-BE46-86D3-6A09304454F1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82A5-06F7-FA47-A1FF-141AC4BEC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966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156A8-1989-D348-8B5B-E212E7005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600" y="2193925"/>
            <a:ext cx="14157325" cy="76819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38D7C3-7CA4-264B-B52D-A8E6FA6FB2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8659475" y="4740275"/>
            <a:ext cx="22220238" cy="23393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51761D-5A04-6840-BB53-E6B4C22E0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22600" y="9875838"/>
            <a:ext cx="14157325" cy="182959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762DF-6228-0741-A239-ED42D9207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2EA0-51FF-DB49-80DF-7493C31C34B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5F924-73E1-324D-A023-98DD2704D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3E3E3-A57A-734F-BE4C-9CC70568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7E265-8B46-B84A-997E-AEC8476B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642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CFE6A-609A-8646-9BF5-72E117004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C2711F-66BD-A14B-B5AF-04AAD678C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E9FE3-CE55-674A-A95F-94330BF70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2EA0-51FF-DB49-80DF-7493C31C34B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B2CF6-A4C6-F34B-B7D5-83CF9C136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82996-44D6-E345-B838-CA774F03A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7E265-8B46-B84A-997E-AEC8476B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39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D11E17-ECFD-0243-9377-47CE5F77B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31410275" y="1752600"/>
            <a:ext cx="9463088" cy="278971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45ADF3-3BED-1C46-87F6-D38144C99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017838" y="1752600"/>
            <a:ext cx="28240037" cy="278971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3DCD5-7DCB-804B-8FCC-821922584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2EA0-51FF-DB49-80DF-7493C31C34B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E1952-FC89-BC4C-87CA-5C281FC99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45DBD-93E0-3346-A0B7-97F2C2553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7E265-8B46-B84A-997E-AEC8476B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48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1432-44CC-BE46-86D3-6A09304454F1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82A5-06F7-FA47-A1FF-141AC4BEC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35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1432-44CC-BE46-86D3-6A09304454F1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82A5-06F7-FA47-A1FF-141AC4BEC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60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1432-44CC-BE46-86D3-6A09304454F1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82A5-06F7-FA47-A1FF-141AC4BEC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39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1432-44CC-BE46-86D3-6A09304454F1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82A5-06F7-FA47-A1FF-141AC4BEC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87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1432-44CC-BE46-86D3-6A09304454F1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82A5-06F7-FA47-A1FF-141AC4BEC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94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1432-44CC-BE46-86D3-6A09304454F1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82A5-06F7-FA47-A1FF-141AC4BEC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18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0246" y="1280159"/>
            <a:ext cx="26490708" cy="1720076"/>
          </a:xfrm>
          <a:noFill/>
        </p:spPr>
        <p:txBody>
          <a:bodyPr anchor="b">
            <a:noAutofit/>
          </a:bodyPr>
          <a:lstStyle>
            <a:lvl1pPr algn="ctr">
              <a:defRPr sz="12200" b="1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1CF021E-3223-4B42-9EBC-982D5B2AB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3307042"/>
            <a:ext cx="32918400" cy="1387170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9800" b="0">
                <a:solidFill>
                  <a:schemeClr val="accent1">
                    <a:lumMod val="50000"/>
                  </a:schemeClr>
                </a:solidFill>
              </a:defRPr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16A9FB1-3D50-9541-9B3F-8B365C7157ED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5486400" y="5122939"/>
            <a:ext cx="32918400" cy="994233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7400">
                <a:solidFill>
                  <a:schemeClr val="accent1">
                    <a:lumMod val="50000"/>
                  </a:schemeClr>
                </a:solidFill>
              </a:defRPr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A2707A14-148F-8447-806F-CACBA8833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29553" y="7518367"/>
            <a:ext cx="9305365" cy="24119873"/>
          </a:xfrm>
        </p:spPr>
        <p:txBody>
          <a:bodyPr>
            <a:normAutofit/>
          </a:bodyPr>
          <a:lstStyle>
            <a:lvl1pPr>
              <a:defRPr sz="6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091E5BC9-834E-3544-AE0A-FA46F8BE7FDC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11849900" y="7518367"/>
            <a:ext cx="9305366" cy="12159521"/>
          </a:xfrm>
        </p:spPr>
        <p:txBody>
          <a:bodyPr>
            <a:normAutofit/>
          </a:bodyPr>
          <a:lstStyle>
            <a:lvl1pPr>
              <a:defRPr sz="6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F4DFFE66-8785-A34C-BB05-816F4DAF6767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22653170" y="7518367"/>
            <a:ext cx="9305366" cy="12159521"/>
          </a:xfrm>
        </p:spPr>
        <p:txBody>
          <a:bodyPr>
            <a:normAutofit/>
          </a:bodyPr>
          <a:lstStyle>
            <a:lvl1pPr>
              <a:defRPr sz="6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Content Placeholder 7">
            <a:extLst>
              <a:ext uri="{FF2B5EF4-FFF2-40B4-BE49-F238E27FC236}">
                <a16:creationId xmlns:a16="http://schemas.microsoft.com/office/drawing/2014/main" id="{FD1AB15F-86B3-DA4D-9CAC-5BCFD18722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849900" y="20122341"/>
            <a:ext cx="9296301" cy="11515900"/>
          </a:xfrm>
        </p:spPr>
        <p:txBody>
          <a:bodyPr>
            <a:normAutofit/>
          </a:bodyPr>
          <a:lstStyle>
            <a:lvl1pPr>
              <a:defRPr sz="6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Content Placeholder 12">
            <a:extLst>
              <a:ext uri="{FF2B5EF4-FFF2-40B4-BE49-F238E27FC236}">
                <a16:creationId xmlns:a16="http://schemas.microsoft.com/office/drawing/2014/main" id="{46E9288A-5FBC-D448-BA0B-A9CF7FB863B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2673565" y="20122341"/>
            <a:ext cx="9296301" cy="11515900"/>
          </a:xfrm>
        </p:spPr>
        <p:txBody>
          <a:bodyPr>
            <a:normAutofit/>
          </a:bodyPr>
          <a:lstStyle>
            <a:lvl1pPr>
              <a:defRPr sz="6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73F61EEB-F7F0-454A-A804-C329F000681D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33479270" y="7518367"/>
            <a:ext cx="9305365" cy="17780033"/>
          </a:xfrm>
        </p:spPr>
        <p:txBody>
          <a:bodyPr>
            <a:normAutofit/>
          </a:bodyPr>
          <a:lstStyle>
            <a:lvl1pPr>
              <a:defRPr sz="6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03A55C2C-A516-4742-95E6-9624487CC964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33510070" y="25687726"/>
            <a:ext cx="9305365" cy="5950515"/>
          </a:xfrm>
        </p:spPr>
        <p:txBody>
          <a:bodyPr>
            <a:normAutofit/>
          </a:bodyPr>
          <a:lstStyle>
            <a:lvl1pPr>
              <a:defRPr sz="6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B4BE1366-7728-BD43-B7B1-3868AFF4A3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9553" y="1721896"/>
            <a:ext cx="6708161" cy="11556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E2E3F2B-9EA9-87AF-4FB1-080D5446EE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049042" y="1721896"/>
            <a:ext cx="6708161" cy="115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693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0DFE1A52-FBAF-6144-8B51-BEFA8386480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80000"/>
          </a:blip>
          <a:stretch>
            <a:fillRect/>
          </a:stretch>
        </p:blipFill>
        <p:spPr>
          <a:xfrm>
            <a:off x="0" y="0"/>
            <a:ext cx="43891200" cy="329184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51432-44CC-BE46-86D3-6A09304454F1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B82A5-06F7-FA47-A1FF-141AC4BEC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664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16FD9C-0450-F242-98E5-910729EF4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838" y="1752600"/>
            <a:ext cx="37855525" cy="6362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A8181-E52A-1B4E-B930-615F5C3C9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7838" y="8763000"/>
            <a:ext cx="37855525" cy="20886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5C964-84B5-AF4B-AF72-280221386D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17838" y="30510163"/>
            <a:ext cx="9875837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E2EA0-51FF-DB49-80DF-7493C31C34B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5748B-9245-BD4C-AAC1-B9E0676B71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38325" y="30510163"/>
            <a:ext cx="1481455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A0BFB-987C-EA43-B7DC-006094F4B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997525" y="30510163"/>
            <a:ext cx="9875838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7E265-8B46-B84A-997E-AEC8476B521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85699E-7FAF-A94F-8220-24A74EF64B3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6053486" y="1721896"/>
            <a:ext cx="6708161" cy="115568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E7D138-95CD-DE49-B931-8B95E09472C9}"/>
              </a:ext>
            </a:extLst>
          </p:cNvPr>
          <p:cNvCxnSpPr>
            <a:cxnSpLocks/>
          </p:cNvCxnSpPr>
          <p:nvPr userDrawn="1"/>
        </p:nvCxnSpPr>
        <p:spPr>
          <a:xfrm>
            <a:off x="3017838" y="4239964"/>
            <a:ext cx="37855525" cy="0"/>
          </a:xfrm>
          <a:prstGeom prst="line">
            <a:avLst/>
          </a:prstGeom>
          <a:ln w="25400">
            <a:solidFill>
              <a:srgbClr val="AB99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12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20">
            <a:extLst>
              <a:ext uri="{FF2B5EF4-FFF2-40B4-BE49-F238E27FC236}">
                <a16:creationId xmlns:a16="http://schemas.microsoft.com/office/drawing/2014/main" id="{6701BCF3-453D-4FD7-7EA5-F64608DA75F6}"/>
              </a:ext>
            </a:extLst>
          </p:cNvPr>
          <p:cNvSpPr/>
          <p:nvPr/>
        </p:nvSpPr>
        <p:spPr>
          <a:xfrm>
            <a:off x="11451446" y="21597684"/>
            <a:ext cx="21017055" cy="10812207"/>
          </a:xfrm>
          <a:prstGeom prst="roundRect">
            <a:avLst>
              <a:gd name="adj" fmla="val 2669"/>
            </a:avLst>
          </a:prstGeom>
          <a:solidFill>
            <a:schemeClr val="bg1"/>
          </a:solidFill>
          <a:ln w="50800">
            <a:solidFill>
              <a:srgbClr val="AB99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4957843-DB91-514E-B098-0F62AE60A09B}"/>
              </a:ext>
            </a:extLst>
          </p:cNvPr>
          <p:cNvSpPr/>
          <p:nvPr/>
        </p:nvSpPr>
        <p:spPr>
          <a:xfrm>
            <a:off x="32973789" y="4546442"/>
            <a:ext cx="10255883" cy="22602801"/>
          </a:xfrm>
          <a:prstGeom prst="roundRect">
            <a:avLst>
              <a:gd name="adj" fmla="val 2669"/>
            </a:avLst>
          </a:prstGeom>
          <a:solidFill>
            <a:schemeClr val="bg1"/>
          </a:solidFill>
          <a:ln w="50800">
            <a:solidFill>
              <a:srgbClr val="AB99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ADDD5BB1-18FD-2D40-A608-DCF2B59DBF31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33150203" y="4924739"/>
            <a:ext cx="9888630" cy="31981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600" dirty="0"/>
              <a:t>Electrostatic Potentials</a:t>
            </a:r>
            <a:endParaRPr lang="en-US" sz="56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spcBef>
                <a:spcPts val="2400"/>
              </a:spcBef>
            </a:pPr>
            <a:r>
              <a:rPr lang="en-US" sz="3400" b="0" dirty="0"/>
              <a:t>U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0B3A43F-554F-5146-B593-D46E7BEB9702}"/>
              </a:ext>
            </a:extLst>
          </p:cNvPr>
          <p:cNvSpPr/>
          <p:nvPr/>
        </p:nvSpPr>
        <p:spPr>
          <a:xfrm>
            <a:off x="22212618" y="4538249"/>
            <a:ext cx="10255883" cy="16557791"/>
          </a:xfrm>
          <a:prstGeom prst="roundRect">
            <a:avLst>
              <a:gd name="adj" fmla="val 2669"/>
            </a:avLst>
          </a:prstGeom>
          <a:solidFill>
            <a:schemeClr val="bg1"/>
          </a:solidFill>
          <a:ln w="50800">
            <a:solidFill>
              <a:srgbClr val="AB99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A739A9C-A7CE-7D48-B9A5-72B9C9A81D10}"/>
              </a:ext>
            </a:extLst>
          </p:cNvPr>
          <p:cNvSpPr/>
          <p:nvPr/>
        </p:nvSpPr>
        <p:spPr>
          <a:xfrm>
            <a:off x="572085" y="4505983"/>
            <a:ext cx="10255883" cy="16590057"/>
          </a:xfrm>
          <a:prstGeom prst="roundRect">
            <a:avLst>
              <a:gd name="adj" fmla="val 2669"/>
            </a:avLst>
          </a:prstGeom>
          <a:solidFill>
            <a:schemeClr val="bg1"/>
          </a:solidFill>
          <a:ln w="50800">
            <a:solidFill>
              <a:srgbClr val="AB99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itle 75">
            <a:extLst>
              <a:ext uri="{FF2B5EF4-FFF2-40B4-BE49-F238E27FC236}">
                <a16:creationId xmlns:a16="http://schemas.microsoft.com/office/drawing/2014/main" id="{DD0A0045-9EA6-E84A-B4C4-1D999825A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0246" y="1015999"/>
            <a:ext cx="26490708" cy="1720076"/>
          </a:xfrm>
        </p:spPr>
        <p:txBody>
          <a:bodyPr/>
          <a:lstStyle/>
          <a:p>
            <a:r>
              <a:rPr lang="en-US" sz="8500" dirty="0"/>
              <a:t>Defining a potential well in a linear Paul trap</a:t>
            </a:r>
          </a:p>
        </p:txBody>
      </p:sp>
      <p:sp>
        <p:nvSpPr>
          <p:cNvPr id="77" name="Subtitle 76">
            <a:extLst>
              <a:ext uri="{FF2B5EF4-FFF2-40B4-BE49-F238E27FC236}">
                <a16:creationId xmlns:a16="http://schemas.microsoft.com/office/drawing/2014/main" id="{896DB968-0C1C-4B45-B44E-785B1C831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2785894"/>
            <a:ext cx="32918400" cy="1143294"/>
          </a:xfrm>
        </p:spPr>
        <p:txBody>
          <a:bodyPr>
            <a:noAutofit/>
          </a:bodyPr>
          <a:lstStyle/>
          <a:p>
            <a:r>
              <a:rPr lang="en-US" sz="5600" dirty="0"/>
              <a:t>Ryan A. McGill</a:t>
            </a:r>
          </a:p>
        </p:txBody>
      </p:sp>
      <p:sp>
        <p:nvSpPr>
          <p:cNvPr id="83" name="Text Placeholder 82">
            <a:extLst>
              <a:ext uri="{FF2B5EF4-FFF2-40B4-BE49-F238E27FC236}">
                <a16:creationId xmlns:a16="http://schemas.microsoft.com/office/drawing/2014/main" id="{5AFDBF02-6260-A849-BCBD-9DE5CBAE59B3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5486400" y="3644470"/>
            <a:ext cx="32918400" cy="775505"/>
          </a:xfrm>
        </p:spPr>
        <p:txBody>
          <a:bodyPr/>
          <a:lstStyle/>
          <a:p>
            <a:r>
              <a:rPr lang="en-US" sz="4800" i="1" dirty="0"/>
              <a:t>Georgia Tech Research Institute, Atlanta, GA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 Placeholder 77">
                <a:extLst>
                  <a:ext uri="{FF2B5EF4-FFF2-40B4-BE49-F238E27FC236}">
                    <a16:creationId xmlns:a16="http://schemas.microsoft.com/office/drawing/2014/main" id="{E766F76D-A38E-474D-BF39-98C83716A16C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13929" y="4926309"/>
                <a:ext cx="9830948" cy="14580891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:r>
                  <a:rPr lang="en-US" sz="5600" dirty="0"/>
                  <a:t>Background &amp; Motivation</a:t>
                </a:r>
              </a:p>
              <a:p>
                <a:pPr marL="457200" indent="-457200">
                  <a:spcBef>
                    <a:spcPts val="2400"/>
                  </a:spcBef>
                </a:pPr>
                <a:r>
                  <a:rPr lang="en-US" sz="3500" b="0" dirty="0"/>
                  <a:t>Ion traps can serve as sensors, qubits in quantum computing, and as platforms to study atomic physics</a:t>
                </a:r>
              </a:p>
              <a:p>
                <a:pPr marL="457200" indent="-457200">
                  <a:spcBef>
                    <a:spcPts val="2400"/>
                  </a:spcBef>
                </a:pPr>
                <a:r>
                  <a:rPr lang="en-US" sz="3500" b="0" dirty="0"/>
                  <a:t>Trapping requires multi-wavelength light sources to photoionize an atomic source as well as keep them cold within an electric confining potential</a:t>
                </a:r>
              </a:p>
              <a:p>
                <a:pPr marL="457200" indent="-457200">
                  <a:spcBef>
                    <a:spcPts val="2400"/>
                  </a:spcBef>
                </a:pPr>
                <a:r>
                  <a:rPr lang="en-US" sz="3500" b="0" dirty="0"/>
                  <a:t>Earnshaw’s Theorem states that a charged particle must have an alternating and static potential together in order to contain an ion</a:t>
                </a:r>
              </a:p>
              <a:p>
                <a:pPr marL="457200" indent="-457200">
                  <a:spcBef>
                    <a:spcPts val="2400"/>
                  </a:spcBef>
                </a:pPr>
                <a:r>
                  <a:rPr lang="en-US" sz="3500" b="0" dirty="0"/>
                  <a:t>The motion of the particle can be described by Mathieu’s equation, a second-order ordinary differential equation:</a:t>
                </a:r>
              </a:p>
              <a:p>
                <a:pPr marL="0" indent="0">
                  <a:spcBef>
                    <a:spcPts val="24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5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3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3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5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3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3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func>
                            <m:funcPr>
                              <m:ctrlPr>
                                <a:rPr lang="en-US" sz="35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5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3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35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500" b="0" dirty="0"/>
              </a:p>
              <a:p>
                <a:pPr marL="0" indent="0" algn="ctr">
                  <a:spcBef>
                    <a:spcPts val="2400"/>
                  </a:spcBef>
                  <a:buNone/>
                </a:pPr>
                <a:endParaRPr lang="en-US" sz="3500" b="0" dirty="0"/>
              </a:p>
              <a:p>
                <a:pPr marL="0" indent="0">
                  <a:spcBef>
                    <a:spcPts val="2400"/>
                  </a:spcBef>
                  <a:buNone/>
                </a:pPr>
                <a:endParaRPr lang="en-US" sz="3500" b="0" dirty="0"/>
              </a:p>
              <a:p>
                <a:pPr marL="457200" indent="-457200">
                  <a:spcBef>
                    <a:spcPts val="2400"/>
                  </a:spcBef>
                </a:pPr>
                <a:endParaRPr lang="en-US" sz="3500" b="0" dirty="0"/>
              </a:p>
              <a:p>
                <a:pPr marL="457200" indent="-457200">
                  <a:spcBef>
                    <a:spcPts val="2400"/>
                  </a:spcBef>
                </a:pPr>
                <a:endParaRPr lang="en-US" sz="3500" b="0" dirty="0"/>
              </a:p>
              <a:p>
                <a:pPr marL="0" indent="0">
                  <a:spcBef>
                    <a:spcPts val="2400"/>
                  </a:spcBef>
                  <a:buNone/>
                </a:pPr>
                <a:endParaRPr lang="en-US" sz="3500" b="0" dirty="0"/>
              </a:p>
              <a:p>
                <a:pPr marL="457200" indent="-457200">
                  <a:spcBef>
                    <a:spcPts val="2400"/>
                  </a:spcBef>
                </a:pPr>
                <a:r>
                  <a:rPr lang="en-US" sz="3500" b="0" dirty="0"/>
                  <a:t>The variables a and q are the “trapping parameters” – with a given trap geometry, the position and velocity of the ion is deterministic</a:t>
                </a:r>
              </a:p>
              <a:p>
                <a:pPr marL="457200" indent="-457200">
                  <a:spcBef>
                    <a:spcPts val="2400"/>
                  </a:spcBef>
                </a:pPr>
                <a:r>
                  <a:rPr lang="en-US" sz="3500" b="0" dirty="0"/>
                  <a:t>Stable solutions of the Mathieu equation result in ion confinement within the potential well</a:t>
                </a:r>
              </a:p>
            </p:txBody>
          </p:sp>
        </mc:Choice>
        <mc:Fallback>
          <p:sp>
            <p:nvSpPr>
              <p:cNvPr id="78" name="Text Placeholder 77">
                <a:extLst>
                  <a:ext uri="{FF2B5EF4-FFF2-40B4-BE49-F238E27FC236}">
                    <a16:creationId xmlns:a16="http://schemas.microsoft.com/office/drawing/2014/main" id="{E766F76D-A38E-474D-BF39-98C83716A1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13929" y="4926309"/>
                <a:ext cx="9830948" cy="14580891"/>
              </a:xfrm>
              <a:blipFill>
                <a:blip r:embed="rId3"/>
                <a:stretch>
                  <a:fillRect l="-1613" t="-1756" r="-558" b="-9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A7D65EEA-1EC8-CC49-B78E-59D677185D06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22448712" y="4921159"/>
            <a:ext cx="9762465" cy="276901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600" dirty="0"/>
              <a:t>Bounded Motion</a:t>
            </a:r>
            <a:endParaRPr lang="en-US" sz="56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spcBef>
                <a:spcPts val="2400"/>
              </a:spcBef>
            </a:pPr>
            <a:r>
              <a:rPr lang="en-US" sz="3400" b="0" dirty="0"/>
              <a:t>S</a:t>
            </a:r>
            <a:endParaRPr lang="en-US" sz="3400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99DC799D-92FD-2B41-4ED3-2AC1910121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5636646"/>
                  </p:ext>
                </p:extLst>
              </p:nvPr>
            </p:nvGraphicFramePr>
            <p:xfrm>
              <a:off x="5503983" y="13982789"/>
              <a:ext cx="4496526" cy="3474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67526">
                      <a:extLst>
                        <a:ext uri="{9D8B030D-6E8A-4147-A177-3AD203B41FA5}">
                          <a16:colId xmlns:a16="http://schemas.microsoft.com/office/drawing/2014/main" val="560093438"/>
                        </a:ext>
                      </a:extLst>
                    </a:gridCol>
                    <a:gridCol w="3429000">
                      <a:extLst>
                        <a:ext uri="{9D8B030D-6E8A-4147-A177-3AD203B41FA5}">
                          <a16:colId xmlns:a16="http://schemas.microsoft.com/office/drawing/2014/main" val="1380278081"/>
                        </a:ext>
                      </a:extLst>
                    </a:gridCol>
                  </a:tblGrid>
                  <a:tr h="533247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solidFill>
                                      <a:srgbClr val="203864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rgbClr val="203864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38912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b="0" dirty="0">
                              <a:solidFill>
                                <a:srgbClr val="203864"/>
                              </a:solidFill>
                            </a:rPr>
                            <a:t>Elementary charge</a:t>
                          </a:r>
                          <a:endParaRPr lang="en-US" sz="3200" dirty="0">
                            <a:solidFill>
                              <a:srgbClr val="203864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7923823"/>
                      </a:ext>
                    </a:extLst>
                  </a:tr>
                  <a:tr h="533247">
                    <a:tc>
                      <a:txBody>
                        <a:bodyPr/>
                        <a:lstStyle/>
                        <a:p>
                          <a:pPr marL="0" marR="0" lvl="0" indent="0" algn="l" defTabSz="438912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20386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3200" b="0" i="1">
                                        <a:solidFill>
                                          <a:srgbClr val="203864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20386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>
                            <a:solidFill>
                              <a:srgbClr val="203864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38912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b="0" dirty="0">
                              <a:solidFill>
                                <a:srgbClr val="203864"/>
                              </a:solidFill>
                            </a:rPr>
                            <a:t>DC field voltage</a:t>
                          </a:r>
                          <a:endParaRPr lang="en-US" sz="3200" dirty="0">
                            <a:solidFill>
                              <a:srgbClr val="203864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00335700"/>
                      </a:ext>
                    </a:extLst>
                  </a:tr>
                  <a:tr h="533247">
                    <a:tc>
                      <a:txBody>
                        <a:bodyPr/>
                        <a:lstStyle/>
                        <a:p>
                          <a:pPr marL="0" marR="0" lvl="0" indent="0" algn="l" defTabSz="438912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32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3200" b="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>
                            <a:solidFill>
                              <a:srgbClr val="203864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38912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b="0" dirty="0">
                              <a:solidFill>
                                <a:srgbClr val="203864"/>
                              </a:solidFill>
                            </a:rPr>
                            <a:t>RF field voltage</a:t>
                          </a:r>
                          <a:endParaRPr lang="en-US" sz="3200" dirty="0">
                            <a:solidFill>
                              <a:srgbClr val="203864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5122984"/>
                      </a:ext>
                    </a:extLst>
                  </a:tr>
                  <a:tr h="533247">
                    <a:tc>
                      <a:txBody>
                        <a:bodyPr/>
                        <a:lstStyle/>
                        <a:p>
                          <a:pPr marL="0" marR="0" lvl="0" indent="0" algn="l" defTabSz="438912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rgbClr val="203864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38912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b="0" dirty="0">
                              <a:solidFill>
                                <a:srgbClr val="203864"/>
                              </a:solidFill>
                            </a:rPr>
                            <a:t>Mass of ion</a:t>
                          </a:r>
                          <a:endParaRPr lang="en-US" sz="3200" dirty="0">
                            <a:solidFill>
                              <a:srgbClr val="203864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5519235"/>
                      </a:ext>
                    </a:extLst>
                  </a:tr>
                  <a:tr h="533247">
                    <a:tc>
                      <a:txBody>
                        <a:bodyPr/>
                        <a:lstStyle/>
                        <a:p>
                          <a:pPr marL="0" marR="0" lvl="0" indent="0" algn="l" defTabSz="438912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l-GR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𝑅𝐹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>
                            <a:solidFill>
                              <a:srgbClr val="203864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38912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b="0" dirty="0">
                              <a:solidFill>
                                <a:srgbClr val="203864"/>
                              </a:solidFill>
                            </a:rPr>
                            <a:t>RF frequency</a:t>
                          </a:r>
                          <a:endParaRPr lang="en-US" sz="3200" dirty="0">
                            <a:solidFill>
                              <a:srgbClr val="203864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98046338"/>
                      </a:ext>
                    </a:extLst>
                  </a:tr>
                  <a:tr h="533247">
                    <a:tc>
                      <a:txBody>
                        <a:bodyPr/>
                        <a:lstStyle/>
                        <a:p>
                          <a:pPr marL="0" marR="0" lvl="0" indent="0" algn="l" defTabSz="438912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l-GR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>
                            <a:solidFill>
                              <a:srgbClr val="203864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38912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b="0" dirty="0">
                              <a:solidFill>
                                <a:srgbClr val="203864"/>
                              </a:solidFill>
                            </a:rPr>
                            <a:t>Electrode radius</a:t>
                          </a:r>
                          <a:endParaRPr lang="en-US" sz="3200" dirty="0">
                            <a:solidFill>
                              <a:srgbClr val="203864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681532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99DC799D-92FD-2B41-4ED3-2AC1910121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5636646"/>
                  </p:ext>
                </p:extLst>
              </p:nvPr>
            </p:nvGraphicFramePr>
            <p:xfrm>
              <a:off x="5503983" y="13982789"/>
              <a:ext cx="4496526" cy="3474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67526">
                      <a:extLst>
                        <a:ext uri="{9D8B030D-6E8A-4147-A177-3AD203B41FA5}">
                          <a16:colId xmlns:a16="http://schemas.microsoft.com/office/drawing/2014/main" val="560093438"/>
                        </a:ext>
                      </a:extLst>
                    </a:gridCol>
                    <a:gridCol w="3429000">
                      <a:extLst>
                        <a:ext uri="{9D8B030D-6E8A-4147-A177-3AD203B41FA5}">
                          <a16:colId xmlns:a16="http://schemas.microsoft.com/office/drawing/2014/main" val="1380278081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71" t="-12632" r="-323429" b="-53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38912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b="0" dirty="0">
                              <a:solidFill>
                                <a:srgbClr val="203864"/>
                              </a:solidFill>
                            </a:rPr>
                            <a:t>Elementary charge</a:t>
                          </a:r>
                          <a:endParaRPr lang="en-US" sz="3200" dirty="0">
                            <a:solidFill>
                              <a:srgbClr val="203864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792382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71" t="-112632" r="-323429" b="-43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38912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b="0" dirty="0">
                              <a:solidFill>
                                <a:srgbClr val="203864"/>
                              </a:solidFill>
                            </a:rPr>
                            <a:t>DC field voltage</a:t>
                          </a:r>
                          <a:endParaRPr lang="en-US" sz="3200" dirty="0">
                            <a:solidFill>
                              <a:srgbClr val="203864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003357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71" t="-210417" r="-323429" b="-3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38912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b="0" dirty="0">
                              <a:solidFill>
                                <a:srgbClr val="203864"/>
                              </a:solidFill>
                            </a:rPr>
                            <a:t>RF field voltage</a:t>
                          </a:r>
                          <a:endParaRPr lang="en-US" sz="3200" dirty="0">
                            <a:solidFill>
                              <a:srgbClr val="203864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512298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71" t="-313684" r="-323429" b="-23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38912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b="0" dirty="0">
                              <a:solidFill>
                                <a:srgbClr val="203864"/>
                              </a:solidFill>
                            </a:rPr>
                            <a:t>Mass of ion</a:t>
                          </a:r>
                          <a:endParaRPr lang="en-US" sz="3200" dirty="0">
                            <a:solidFill>
                              <a:srgbClr val="203864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551923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71" t="-413684" r="-323429" b="-13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38912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b="0" dirty="0">
                              <a:solidFill>
                                <a:srgbClr val="203864"/>
                              </a:solidFill>
                            </a:rPr>
                            <a:t>RF frequency</a:t>
                          </a:r>
                          <a:endParaRPr lang="en-US" sz="3200" dirty="0">
                            <a:solidFill>
                              <a:srgbClr val="203864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98046338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71" t="-513684" r="-323429" b="-3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38912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b="0" dirty="0">
                              <a:solidFill>
                                <a:srgbClr val="203864"/>
                              </a:solidFill>
                            </a:rPr>
                            <a:t>Electrode radius</a:t>
                          </a:r>
                          <a:endParaRPr lang="en-US" sz="3200" dirty="0">
                            <a:solidFill>
                              <a:srgbClr val="203864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681532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CE1D02-5884-7104-D2EA-60BBB53E3D2F}"/>
                  </a:ext>
                </a:extLst>
              </p:cNvPr>
              <p:cNvSpPr txBox="1"/>
              <p:nvPr/>
            </p:nvSpPr>
            <p:spPr>
              <a:xfrm>
                <a:off x="1772145" y="14187414"/>
                <a:ext cx="3165857" cy="2849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m:t>𝑎</m:t>
                      </m:r>
                      <m:r>
                        <a:rPr lang="en-US" sz="350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m:t>=</m:t>
                      </m:r>
                      <m:f>
                        <m:fPr>
                          <m:ctrlPr>
                            <a:rPr lang="en-US" sz="350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</m:ctrlPr>
                        </m:fPr>
                        <m:num>
                          <m:r>
                            <a:rPr lang="en-US" sz="350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m:t>4</m:t>
                          </m:r>
                          <m:r>
                            <a:rPr lang="en-US" sz="350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m:t>𝑒</m:t>
                          </m:r>
                          <m:sSub>
                            <m:sSubPr>
                              <m:ctrlPr>
                                <a:rPr lang="en-US" sz="350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350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sz="350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</a:rPr>
                                <m:t>𝐷𝐶</m:t>
                              </m:r>
                            </m:sub>
                          </m:sSub>
                        </m:num>
                        <m:den>
                          <m:r>
                            <a:rPr lang="en-US" sz="350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m:t>𝑚</m:t>
                          </m:r>
                          <m:sSub>
                            <m:sSubPr>
                              <m:ctrlPr>
                                <a:rPr lang="el-GR" sz="350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350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350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</a:rPr>
                                <m:t>𝑅𝐹</m:t>
                              </m:r>
                            </m:sub>
                          </m:sSub>
                          <m:sSup>
                            <m:sSupPr>
                              <m:ctrlPr>
                                <a:rPr lang="el-GR" sz="350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l-GR" sz="350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en-US" sz="350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350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350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800" b="0" dirty="0"/>
              </a:p>
              <a:p>
                <a:r>
                  <a:rPr lang="en-US" sz="1800" b="0" dirty="0"/>
                  <a:t>   </a:t>
                </a:r>
              </a:p>
              <a:p>
                <a:pPr algn="ctr"/>
                <a:r>
                  <a:rPr lang="en-US" sz="1800" b="0" dirty="0"/>
                  <a:t> </a:t>
                </a:r>
                <a:endParaRPr lang="en-US" sz="35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50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m:t>q</m:t>
                      </m:r>
                      <m:r>
                        <a:rPr lang="en-US" sz="350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m:t>=</m:t>
                      </m:r>
                      <m:f>
                        <m:fPr>
                          <m:ctrlPr>
                            <a:rPr lang="en-US" sz="350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</m:ctrlPr>
                        </m:fPr>
                        <m:num>
                          <m:r>
                            <a:rPr lang="en-US" sz="350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m:t>2</m:t>
                          </m:r>
                          <m:r>
                            <a:rPr lang="en-US" sz="350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m:t>𝑒</m:t>
                          </m:r>
                          <m:sSub>
                            <m:sSubPr>
                              <m:ctrlPr>
                                <a:rPr lang="en-US" sz="350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350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sz="350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</a:rPr>
                                <m:t>𝐴</m:t>
                              </m:r>
                              <m:r>
                                <a:rPr lang="en-US" sz="350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n-US" sz="350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m:t>𝑚</m:t>
                          </m:r>
                          <m:sSub>
                            <m:sSubPr>
                              <m:ctrlPr>
                                <a:rPr lang="el-GR" sz="350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350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350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</a:rPr>
                                <m:t>𝑅𝐹</m:t>
                              </m:r>
                            </m:sub>
                          </m:sSub>
                          <m:sSup>
                            <m:sSupPr>
                              <m:ctrlPr>
                                <a:rPr lang="el-GR" sz="350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l-GR" sz="350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en-US" sz="350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350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350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5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CE1D02-5884-7104-D2EA-60BBB53E3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145" y="14187414"/>
                <a:ext cx="3165857" cy="28494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01316837-0C8B-9550-45A5-0F85FA1B244B}"/>
              </a:ext>
            </a:extLst>
          </p:cNvPr>
          <p:cNvGrpSpPr/>
          <p:nvPr/>
        </p:nvGrpSpPr>
        <p:grpSpPr>
          <a:xfrm>
            <a:off x="604029" y="21586827"/>
            <a:ext cx="10255883" cy="10812207"/>
            <a:chOff x="604029" y="20124993"/>
            <a:chExt cx="10255883" cy="10812207"/>
          </a:xfrm>
        </p:grpSpPr>
        <p:sp>
          <p:nvSpPr>
            <p:cNvPr id="19" name="Rounded Rectangle 20">
              <a:extLst>
                <a:ext uri="{FF2B5EF4-FFF2-40B4-BE49-F238E27FC236}">
                  <a16:creationId xmlns:a16="http://schemas.microsoft.com/office/drawing/2014/main" id="{A0816287-1723-FC72-974C-3B0D764A0C71}"/>
                </a:ext>
              </a:extLst>
            </p:cNvPr>
            <p:cNvSpPr/>
            <p:nvPr/>
          </p:nvSpPr>
          <p:spPr>
            <a:xfrm>
              <a:off x="604029" y="20124993"/>
              <a:ext cx="10255883" cy="10812207"/>
            </a:xfrm>
            <a:prstGeom prst="roundRect">
              <a:avLst>
                <a:gd name="adj" fmla="val 2669"/>
              </a:avLst>
            </a:prstGeom>
            <a:solidFill>
              <a:schemeClr val="bg1"/>
            </a:solidFill>
            <a:ln w="50800">
              <a:solidFill>
                <a:srgbClr val="AB99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 Placeholder 77">
              <a:extLst>
                <a:ext uri="{FF2B5EF4-FFF2-40B4-BE49-F238E27FC236}">
                  <a16:creationId xmlns:a16="http://schemas.microsoft.com/office/drawing/2014/main" id="{7E8C7E8F-A227-F7A7-2CDB-FB06B4D69242}"/>
                </a:ext>
              </a:extLst>
            </p:cNvPr>
            <p:cNvSpPr txBox="1">
              <a:spLocks/>
            </p:cNvSpPr>
            <p:nvPr/>
          </p:nvSpPr>
          <p:spPr>
            <a:xfrm>
              <a:off x="802288" y="20601717"/>
              <a:ext cx="9830948" cy="703853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1097280" indent="-1097280" algn="l" defTabSz="4389120" rtl="0" eaLnBrk="1" latinLnBrk="0" hangingPunct="1">
                <a:lnSpc>
                  <a:spcPct val="90000"/>
                </a:lnSpc>
                <a:spcBef>
                  <a:spcPts val="4800"/>
                </a:spcBef>
                <a:buFont typeface="Arial" panose="020B0604020202020204" pitchFamily="34" charset="0"/>
                <a:buChar char="•"/>
                <a:defRPr sz="6400" b="1" kern="1200">
                  <a:solidFill>
                    <a:schemeClr val="accent1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291840" indent="-109728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 typeface="Arial" panose="020B0604020202020204" pitchFamily="34" charset="0"/>
                <a:buChar char="•"/>
                <a:defRPr sz="11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486400" indent="-109728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 typeface="Arial" panose="020B0604020202020204" pitchFamily="34" charset="0"/>
                <a:buChar char="•"/>
                <a:defRPr sz="9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7680960" indent="-109728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 typeface="Arial" panose="020B0604020202020204" pitchFamily="34" charset="0"/>
                <a:buChar char="•"/>
                <a:defRPr sz="86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9875520" indent="-109728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 typeface="Arial" panose="020B0604020202020204" pitchFamily="34" charset="0"/>
                <a:buChar char="•"/>
                <a:defRPr sz="86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2070080" indent="-109728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 typeface="Arial" panose="020B0604020202020204" pitchFamily="34" charset="0"/>
                <a:buChar char="•"/>
                <a:defRPr sz="86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4264640" indent="-109728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 typeface="Arial" panose="020B0604020202020204" pitchFamily="34" charset="0"/>
                <a:buChar char="•"/>
                <a:defRPr sz="86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6459200" indent="-109728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 typeface="Arial" panose="020B0604020202020204" pitchFamily="34" charset="0"/>
                <a:buChar char="•"/>
                <a:defRPr sz="86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8653760" indent="-109728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 typeface="Arial" panose="020B0604020202020204" pitchFamily="34" charset="0"/>
                <a:buChar char="•"/>
                <a:defRPr sz="86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5600" dirty="0"/>
                <a:t>Goals</a:t>
              </a:r>
            </a:p>
            <a:p>
              <a:pPr marL="457200" indent="-457200">
                <a:spcBef>
                  <a:spcPts val="2400"/>
                </a:spcBef>
              </a:pPr>
              <a:r>
                <a:rPr lang="en-US" sz="3500" b="0" dirty="0"/>
                <a:t>The objective for this project is to design a quadrupole linear Paul trap with </a:t>
              </a:r>
              <a:r>
                <a:rPr lang="en-US" sz="3600" b="0" baseline="30000" dirty="0">
                  <a:solidFill>
                    <a:schemeClr val="accent1">
                      <a:lumMod val="50000"/>
                    </a:schemeClr>
                  </a:solidFill>
                </a:rPr>
                <a:t>40</a:t>
              </a:r>
              <a:r>
                <a:rPr lang="en-US" sz="3500" b="0" dirty="0"/>
                <a:t>Ca+ using the computational physics methods from this course. For this study, there are three goals:</a:t>
              </a:r>
            </a:p>
            <a:p>
              <a:pPr marL="514350" indent="-514350">
                <a:spcBef>
                  <a:spcPts val="2400"/>
                </a:spcBef>
                <a:buFont typeface="+mj-lt"/>
                <a:buAutoNum type="arabicPeriod"/>
              </a:pPr>
              <a:r>
                <a:rPr lang="en-US" sz="3500" u="sng" dirty="0"/>
                <a:t>Stability</a:t>
              </a:r>
              <a:r>
                <a:rPr lang="en-US" sz="3500" b="0" dirty="0"/>
                <a:t>: Form an Ince-Strutt diagram of the Mathieu parameters a and q. This will guide the decision on trap design.</a:t>
              </a:r>
            </a:p>
            <a:p>
              <a:pPr marL="514350" indent="-514350">
                <a:spcBef>
                  <a:spcPts val="2400"/>
                </a:spcBef>
                <a:buFont typeface="+mj-lt"/>
                <a:buAutoNum type="arabicPeriod"/>
              </a:pPr>
              <a:r>
                <a:rPr lang="en-US" sz="3500" u="sng" dirty="0"/>
                <a:t>Bounded Motion:</a:t>
              </a:r>
              <a:r>
                <a:rPr lang="en-US" sz="3500" b="0" dirty="0"/>
                <a:t> Prove that with chosen parameters that the ion motion stays bounded. Further, show an unbounded case for non-stable Mathieu solutions.</a:t>
              </a:r>
            </a:p>
            <a:p>
              <a:pPr marL="514350" indent="-514350">
                <a:spcBef>
                  <a:spcPts val="2400"/>
                </a:spcBef>
                <a:buFont typeface="+mj-lt"/>
                <a:buAutoNum type="arabicPeriod"/>
              </a:pPr>
              <a:r>
                <a:rPr lang="en-US" sz="3500" u="sng" dirty="0"/>
                <a:t>Electrostatic Potentials:</a:t>
              </a:r>
              <a:r>
                <a:rPr lang="en-US" sz="3500" b="0" dirty="0"/>
                <a:t> Now that the motion has proven to be bounded, a simulation of the electric field can be created to show the confining potential. Different geometries can be explored, from cylindrical electrodes to hyperbolic.</a:t>
              </a:r>
              <a:endParaRPr lang="en-US" sz="3500" u="sng" dirty="0"/>
            </a:p>
          </p:txBody>
        </p:sp>
      </p:grpSp>
      <p:sp>
        <p:nvSpPr>
          <p:cNvPr id="26" name="Rounded Rectangle 23">
            <a:extLst>
              <a:ext uri="{FF2B5EF4-FFF2-40B4-BE49-F238E27FC236}">
                <a16:creationId xmlns:a16="http://schemas.microsoft.com/office/drawing/2014/main" id="{CE81958A-8FF2-AF39-F4D9-A87E9A6339F6}"/>
              </a:ext>
            </a:extLst>
          </p:cNvPr>
          <p:cNvSpPr/>
          <p:nvPr/>
        </p:nvSpPr>
        <p:spPr>
          <a:xfrm>
            <a:off x="11451447" y="4486933"/>
            <a:ext cx="10255883" cy="27922958"/>
          </a:xfrm>
          <a:prstGeom prst="roundRect">
            <a:avLst>
              <a:gd name="adj" fmla="val 2669"/>
            </a:avLst>
          </a:prstGeom>
          <a:solidFill>
            <a:schemeClr val="bg1"/>
          </a:solidFill>
          <a:ln w="50800">
            <a:solidFill>
              <a:srgbClr val="AB99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 Placeholder 80">
                <a:extLst>
                  <a:ext uri="{FF2B5EF4-FFF2-40B4-BE49-F238E27FC236}">
                    <a16:creationId xmlns:a16="http://schemas.microsoft.com/office/drawing/2014/main" id="{088EF84C-A090-67DC-51F6-FA18A63362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87541" y="4907944"/>
                <a:ext cx="9762465" cy="27690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1097280" indent="-1097280" algn="l" defTabSz="4389120" rtl="0" eaLnBrk="1" latinLnBrk="0" hangingPunct="1">
                  <a:lnSpc>
                    <a:spcPct val="90000"/>
                  </a:lnSpc>
                  <a:spcBef>
                    <a:spcPts val="4800"/>
                  </a:spcBef>
                  <a:buFont typeface="Arial" panose="020B0604020202020204" pitchFamily="34" charset="0"/>
                  <a:buChar char="•"/>
                  <a:defRPr sz="6400" b="1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291840" indent="-1097280" algn="l" defTabSz="4389120" rtl="0" eaLnBrk="1" latinLnBrk="0" hangingPunct="1">
                  <a:lnSpc>
                    <a:spcPct val="90000"/>
                  </a:lnSpc>
                  <a:spcBef>
                    <a:spcPts val="2400"/>
                  </a:spcBef>
                  <a:buFont typeface="Arial" panose="020B0604020202020204" pitchFamily="34" charset="0"/>
                  <a:buChar char="•"/>
                  <a:defRPr sz="1152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5486400" indent="-1097280" algn="l" defTabSz="4389120" rtl="0" eaLnBrk="1" latinLnBrk="0" hangingPunct="1">
                  <a:lnSpc>
                    <a:spcPct val="90000"/>
                  </a:lnSpc>
                  <a:spcBef>
                    <a:spcPts val="2400"/>
                  </a:spcBef>
                  <a:buFont typeface="Arial" panose="020B0604020202020204" pitchFamily="34" charset="0"/>
                  <a:buChar char="•"/>
                  <a:defRPr sz="9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7680960" indent="-1097280" algn="l" defTabSz="4389120" rtl="0" eaLnBrk="1" latinLnBrk="0" hangingPunct="1">
                  <a:lnSpc>
                    <a:spcPct val="90000"/>
                  </a:lnSpc>
                  <a:spcBef>
                    <a:spcPts val="2400"/>
                  </a:spcBef>
                  <a:buFont typeface="Arial" panose="020B0604020202020204" pitchFamily="34" charset="0"/>
                  <a:buChar char="•"/>
                  <a:defRPr sz="864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875520" indent="-1097280" algn="l" defTabSz="4389120" rtl="0" eaLnBrk="1" latinLnBrk="0" hangingPunct="1">
                  <a:lnSpc>
                    <a:spcPct val="90000"/>
                  </a:lnSpc>
                  <a:spcBef>
                    <a:spcPts val="2400"/>
                  </a:spcBef>
                  <a:buFont typeface="Arial" panose="020B0604020202020204" pitchFamily="34" charset="0"/>
                  <a:buChar char="•"/>
                  <a:defRPr sz="864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2070080" indent="-1097280" algn="l" defTabSz="4389120" rtl="0" eaLnBrk="1" latinLnBrk="0" hangingPunct="1">
                  <a:lnSpc>
                    <a:spcPct val="90000"/>
                  </a:lnSpc>
                  <a:spcBef>
                    <a:spcPts val="2400"/>
                  </a:spcBef>
                  <a:buFont typeface="Arial" panose="020B0604020202020204" pitchFamily="34" charset="0"/>
                  <a:buChar char="•"/>
                  <a:defRPr sz="864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4264640" indent="-1097280" algn="l" defTabSz="4389120" rtl="0" eaLnBrk="1" latinLnBrk="0" hangingPunct="1">
                  <a:lnSpc>
                    <a:spcPct val="90000"/>
                  </a:lnSpc>
                  <a:spcBef>
                    <a:spcPts val="2400"/>
                  </a:spcBef>
                  <a:buFont typeface="Arial" panose="020B0604020202020204" pitchFamily="34" charset="0"/>
                  <a:buChar char="•"/>
                  <a:defRPr sz="864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6459200" indent="-1097280" algn="l" defTabSz="4389120" rtl="0" eaLnBrk="1" latinLnBrk="0" hangingPunct="1">
                  <a:lnSpc>
                    <a:spcPct val="90000"/>
                  </a:lnSpc>
                  <a:spcBef>
                    <a:spcPts val="2400"/>
                  </a:spcBef>
                  <a:buFont typeface="Arial" panose="020B0604020202020204" pitchFamily="34" charset="0"/>
                  <a:buChar char="•"/>
                  <a:defRPr sz="864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8653760" indent="-1097280" algn="l" defTabSz="4389120" rtl="0" eaLnBrk="1" latinLnBrk="0" hangingPunct="1">
                  <a:lnSpc>
                    <a:spcPct val="90000"/>
                  </a:lnSpc>
                  <a:spcBef>
                    <a:spcPts val="2400"/>
                  </a:spcBef>
                  <a:buFont typeface="Arial" panose="020B0604020202020204" pitchFamily="34" charset="0"/>
                  <a:buChar char="•"/>
                  <a:defRPr sz="864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5600" dirty="0"/>
                  <a:t>Stability</a:t>
                </a:r>
              </a:p>
              <a:p>
                <a:pPr marL="457200" indent="-457200">
                  <a:spcBef>
                    <a:spcPts val="2400"/>
                  </a:spcBef>
                </a:pPr>
                <a:r>
                  <a:rPr lang="en-US" sz="3400" b="0" dirty="0"/>
                  <a:t>Stable solutions to the Mathieu equation are parameter values a and q that stay bounded as t goes to infinity</a:t>
                </a:r>
              </a:p>
              <a:p>
                <a:pPr marL="457200" indent="-457200">
                  <a:spcBef>
                    <a:spcPts val="2400"/>
                  </a:spcBef>
                </a:pPr>
                <a:r>
                  <a:rPr lang="en-US" sz="3400" b="0" dirty="0"/>
                  <a:t>In other words, the motion of the ion is contained within the well – unstable solutions will eject the ion over time</a:t>
                </a:r>
              </a:p>
              <a:p>
                <a:pPr marL="457200" indent="-457200">
                  <a:spcBef>
                    <a:spcPts val="2400"/>
                  </a:spcBef>
                </a:pPr>
                <a:r>
                  <a:rPr lang="en-US" sz="3400" b="0" dirty="0"/>
                  <a:t>Stable regions can be determined using the </a:t>
                </a:r>
                <a:r>
                  <a:rPr lang="en-US" sz="3400" b="0" dirty="0" err="1"/>
                  <a:t>Floquet</a:t>
                </a:r>
                <a:r>
                  <a:rPr lang="en-US" sz="3400" b="0" dirty="0"/>
                  <a:t> approach [1]:</a:t>
                </a:r>
              </a:p>
              <a:p>
                <a:pPr marL="514350" indent="-514350">
                  <a:spcBef>
                    <a:spcPts val="2400"/>
                  </a:spcBef>
                  <a:buFont typeface="+mj-lt"/>
                  <a:buAutoNum type="arabicPeriod"/>
                </a:pPr>
                <a:r>
                  <a:rPr lang="en-US" sz="3400" b="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3400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sz="3400" b="0" dirty="0"/>
                  <a:t>and </a:t>
                </a:r>
                <a:r>
                  <a:rPr lang="en-US" sz="3400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4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3400" b="0" i="1" dirty="0">
                    <a:latin typeface="Cambria Math" panose="02040503050406030204" pitchFamily="18" charset="0"/>
                  </a:rPr>
                  <a:t> . </a:t>
                </a:r>
                <a:r>
                  <a:rPr lang="en-US" sz="3400" b="0" dirty="0"/>
                  <a:t>A solutions matrix is to be constructed given the initial conditions:</a:t>
                </a:r>
                <a:endParaRPr lang="en-US" sz="34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spcBef>
                    <a:spcPts val="2400"/>
                  </a:spcBef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3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4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3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4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3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3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3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3400" b="0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400" b="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34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400" b="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3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34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400" b="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3400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sz="34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3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400" b="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3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3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3400" b="0" dirty="0"/>
                  <a:t> </a:t>
                </a:r>
              </a:p>
              <a:p>
                <a:pPr marL="514350" indent="-514350">
                  <a:spcBef>
                    <a:spcPts val="2400"/>
                  </a:spcBef>
                  <a:buFont typeface="+mj-lt"/>
                  <a:buAutoNum type="arabicPeriod" startAt="2"/>
                </a:pPr>
                <a:r>
                  <a:rPr lang="en-US" sz="3400" b="0" dirty="0"/>
                  <a:t>Solve the Mathieu equation out to an arbitrary long time T given these initial conditions. The evaluation of the fundamental solution matrix becomes the following:</a:t>
                </a:r>
              </a:p>
              <a:p>
                <a:pPr marL="0" indent="0">
                  <a:spcBef>
                    <a:spcPts val="24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400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400" b="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3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en-US" sz="3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400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34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3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400" b="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400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4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3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3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400" b="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en-US" sz="3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400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3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400" b="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400" b="0" dirty="0"/>
              </a:p>
              <a:p>
                <a:pPr marL="514350" indent="-514350">
                  <a:spcBef>
                    <a:spcPts val="2400"/>
                  </a:spcBef>
                  <a:buFont typeface="+mj-lt"/>
                  <a:buAutoNum type="arabicPeriod" startAt="3"/>
                </a:pPr>
                <a:r>
                  <a:rPr lang="en-US" sz="3400" b="0" dirty="0" err="1"/>
                  <a:t>Floquet</a:t>
                </a:r>
                <a:r>
                  <a:rPr lang="en-US" sz="3400" b="0" dirty="0"/>
                  <a:t> theory says that stability can be determined from the eigenvalues of C. With some simplification due to special properties of the Mathieu equation, these eigenvalues are</a:t>
                </a:r>
              </a:p>
              <a:p>
                <a:pPr marL="0" indent="0">
                  <a:spcBef>
                    <a:spcPts val="24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3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US" sz="3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𝑡𝑟</m:t>
                          </m:r>
                          <m:d>
                            <m:dPr>
                              <m:ctrlPr>
                                <a:rPr lang="en-US" sz="3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3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sz="3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3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𝑡𝑟</m:t>
                                  </m:r>
                                  <m:d>
                                    <m:dPr>
                                      <m:ctrlPr>
                                        <a:rPr lang="en-US" sz="3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3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3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−4</m:t>
                              </m:r>
                            </m:e>
                          </m:rad>
                        </m:num>
                        <m:den>
                          <m:r>
                            <a:rPr lang="en-US" sz="3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3400" b="0" dirty="0"/>
              </a:p>
              <a:p>
                <a:pPr marL="514350" indent="-514350">
                  <a:spcBef>
                    <a:spcPts val="2400"/>
                  </a:spcBef>
                  <a:buFont typeface="+mj-lt"/>
                  <a:buAutoNum type="arabicPeriod" startAt="4"/>
                </a:pPr>
                <a:r>
                  <a:rPr lang="en-US" sz="3400" b="0" dirty="0"/>
                  <a:t>From this equation, real roots are created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3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d>
                    <m:r>
                      <a:rPr lang="en-US" sz="3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3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3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sz="3400" b="0" dirty="0"/>
                  <a:t>The product of the roots has to be unity, so the one root must have modulus greater than unity which corresponds to exponential growth in time. </a:t>
                </a:r>
              </a:p>
            </p:txBody>
          </p:sp>
        </mc:Choice>
        <mc:Fallback>
          <p:sp>
            <p:nvSpPr>
              <p:cNvPr id="27" name="Text Placeholder 80">
                <a:extLst>
                  <a:ext uri="{FF2B5EF4-FFF2-40B4-BE49-F238E27FC236}">
                    <a16:creationId xmlns:a16="http://schemas.microsoft.com/office/drawing/2014/main" id="{088EF84C-A090-67DC-51F6-FA18A6336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7541" y="4907944"/>
                <a:ext cx="9762465" cy="2769014"/>
              </a:xfrm>
              <a:prstGeom prst="rect">
                <a:avLst/>
              </a:prstGeom>
              <a:blipFill>
                <a:blip r:embed="rId6"/>
                <a:stretch>
                  <a:fillRect l="-1810" t="-9251" r="-2185" b="-526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12BBA6E9-C3E0-5553-9960-C3E5321F1C96}"/>
              </a:ext>
            </a:extLst>
          </p:cNvPr>
          <p:cNvSpPr/>
          <p:nvPr/>
        </p:nvSpPr>
        <p:spPr>
          <a:xfrm>
            <a:off x="21450006" y="21626766"/>
            <a:ext cx="676365" cy="10758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3E776AB-EA50-72C4-6CD0-E348B41DC6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616396" y="21793200"/>
            <a:ext cx="10508534" cy="10439400"/>
          </a:xfrm>
          <a:prstGeom prst="rect">
            <a:avLst/>
          </a:prstGeom>
        </p:spPr>
      </p:pic>
      <p:sp>
        <p:nvSpPr>
          <p:cNvPr id="39" name="Rounded Rectangle 23">
            <a:extLst>
              <a:ext uri="{FF2B5EF4-FFF2-40B4-BE49-F238E27FC236}">
                <a16:creationId xmlns:a16="http://schemas.microsoft.com/office/drawing/2014/main" id="{8B8B8087-7D02-38A5-09BC-4BFB855CB00E}"/>
              </a:ext>
            </a:extLst>
          </p:cNvPr>
          <p:cNvSpPr/>
          <p:nvPr/>
        </p:nvSpPr>
        <p:spPr>
          <a:xfrm>
            <a:off x="11956375" y="22683536"/>
            <a:ext cx="9342726" cy="9218865"/>
          </a:xfrm>
          <a:prstGeom prst="roundRect">
            <a:avLst>
              <a:gd name="adj" fmla="val 2669"/>
            </a:avLst>
          </a:prstGeom>
          <a:solidFill>
            <a:schemeClr val="bg1"/>
          </a:solidFill>
          <a:ln w="50800">
            <a:solidFill>
              <a:srgbClr val="AB995D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 Placeholder 80">
            <a:extLst>
              <a:ext uri="{FF2B5EF4-FFF2-40B4-BE49-F238E27FC236}">
                <a16:creationId xmlns:a16="http://schemas.microsoft.com/office/drawing/2014/main" id="{2E682CE6-E3EB-93A8-5222-1C1D32DA2FB7}"/>
              </a:ext>
            </a:extLst>
          </p:cNvPr>
          <p:cNvSpPr txBox="1">
            <a:spLocks/>
          </p:cNvSpPr>
          <p:nvPr/>
        </p:nvSpPr>
        <p:spPr>
          <a:xfrm>
            <a:off x="12304935" y="23012400"/>
            <a:ext cx="8639783" cy="8610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097280" indent="-109728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Char char="•"/>
              <a:defRPr sz="64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918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800" dirty="0"/>
              <a:t>Simulation Setup</a:t>
            </a:r>
          </a:p>
          <a:p>
            <a:pPr marL="457200" indent="-457200">
              <a:spcBef>
                <a:spcPts val="2400"/>
              </a:spcBef>
            </a:pPr>
            <a:r>
              <a:rPr lang="en-US" sz="3400" b="0" dirty="0"/>
              <a:t>Iterate over values of a and q. Use RK4 twice per point out to a long integration time T in order to construct the solution matrix.</a:t>
            </a:r>
          </a:p>
          <a:p>
            <a:pPr marL="457200" indent="-457200">
              <a:spcBef>
                <a:spcPts val="2400"/>
              </a:spcBef>
            </a:pPr>
            <a:r>
              <a:rPr lang="en-US" sz="3400" b="0" dirty="0"/>
              <a:t>By finding the trace of C, the stability of the values for a and q can be determined.</a:t>
            </a:r>
          </a:p>
          <a:p>
            <a:pPr marL="457200" indent="-457200">
              <a:spcBef>
                <a:spcPts val="2400"/>
              </a:spcBef>
            </a:pPr>
            <a:r>
              <a:rPr lang="en-US" sz="3400" b="0" dirty="0"/>
              <a:t>The plot on the right shows stable solutions for the parameters up to 5. These “tongues” are characteristic of the stability regions for the Mathieu equation.</a:t>
            </a:r>
          </a:p>
          <a:p>
            <a:pPr marL="457200" indent="-457200">
              <a:spcBef>
                <a:spcPts val="2400"/>
              </a:spcBef>
            </a:pPr>
            <a:r>
              <a:rPr lang="en-US" sz="3400" b="0" dirty="0"/>
              <a:t>From here, a and q values can be chosen in the stable regions that correspond to desired trap characteristics, such as RF frequency or amplitude voltage </a:t>
            </a:r>
          </a:p>
        </p:txBody>
      </p:sp>
    </p:spTree>
    <p:extLst>
      <p:ext uri="{BB962C8B-B14F-4D97-AF65-F5344CB8AC3E}">
        <p14:creationId xmlns:p14="http://schemas.microsoft.com/office/powerpoint/2010/main" val="2133072479"/>
      </p:ext>
    </p:extLst>
  </p:cSld>
  <p:clrMapOvr>
    <a:masterClrMapping/>
  </p:clrMapOvr>
</p:sld>
</file>

<file path=ppt/theme/theme1.xml><?xml version="1.0" encoding="utf-8"?>
<a:theme xmlns:a="http://schemas.openxmlformats.org/drawingml/2006/main" name="Academic Research Presentation Styl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4452</TotalTime>
  <Words>605</Words>
  <Application>Microsoft Office PowerPoint</Application>
  <PresentationFormat>Custom</PresentationFormat>
  <Paragraphs>58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Academic Research Presentation Style</vt:lpstr>
      <vt:lpstr>Blank</vt:lpstr>
      <vt:lpstr>Defining a potential well in a linear Paul trap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McGill, Ryan</cp:lastModifiedBy>
  <cp:revision>92</cp:revision>
  <cp:lastPrinted>2022-03-02T19:13:43Z</cp:lastPrinted>
  <dcterms:created xsi:type="dcterms:W3CDTF">2022-03-02T14:54:04Z</dcterms:created>
  <dcterms:modified xsi:type="dcterms:W3CDTF">2023-04-21T04:12:06Z</dcterms:modified>
</cp:coreProperties>
</file>