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
  </p:notesMasterIdLst>
  <p:sldIdLst>
    <p:sldId id="256" r:id="rId3"/>
    <p:sldId id="258"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AAAA"/>
    <a:srgbClr val="FDE724"/>
    <a:srgbClr val="440154"/>
    <a:srgbClr val="203864"/>
    <a:srgbClr val="394F76"/>
    <a:srgbClr val="FF8F8F"/>
    <a:srgbClr val="AB99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0" autoAdjust="0"/>
    <p:restoredTop sz="94574"/>
  </p:normalViewPr>
  <p:slideViewPr>
    <p:cSldViewPr snapToObjects="1">
      <p:cViewPr>
        <p:scale>
          <a:sx n="30" d="100"/>
          <a:sy n="30" d="100"/>
        </p:scale>
        <p:origin x="2916" y="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53061-3718-074A-8FA7-57B3AD189F9D}" type="datetimeFigureOut">
              <a:rPr lang="en-US" smtClean="0"/>
              <a:t>4/21/2023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86DD-2257-A946-B8EE-DA5D5D87D8F4}" type="slidenum">
              <a:rPr lang="en-US" smtClean="0"/>
              <a:t>‹#›</a:t>
            </a:fld>
            <a:endParaRPr lang="en-US"/>
          </a:p>
        </p:txBody>
      </p:sp>
    </p:spTree>
    <p:extLst>
      <p:ext uri="{BB962C8B-B14F-4D97-AF65-F5344CB8AC3E}">
        <p14:creationId xmlns:p14="http://schemas.microsoft.com/office/powerpoint/2010/main" val="177078185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86DD-2257-A946-B8EE-DA5D5D87D8F4}" type="slidenum">
              <a:rPr lang="en-US" smtClean="0"/>
              <a:t>1</a:t>
            </a:fld>
            <a:endParaRPr lang="en-US"/>
          </a:p>
        </p:txBody>
      </p:sp>
    </p:spTree>
    <p:extLst>
      <p:ext uri="{BB962C8B-B14F-4D97-AF65-F5344CB8AC3E}">
        <p14:creationId xmlns:p14="http://schemas.microsoft.com/office/powerpoint/2010/main" val="371558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86DD-2257-A946-B8EE-DA5D5D87D8F4}" type="slidenum">
              <a:rPr lang="en-US" smtClean="0"/>
              <a:t>2</a:t>
            </a:fld>
            <a:endParaRPr lang="en-US"/>
          </a:p>
        </p:txBody>
      </p:sp>
    </p:spTree>
    <p:extLst>
      <p:ext uri="{BB962C8B-B14F-4D97-AF65-F5344CB8AC3E}">
        <p14:creationId xmlns:p14="http://schemas.microsoft.com/office/powerpoint/2010/main" val="23551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51432-44CC-BE46-86D3-6A09304454F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31794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51432-44CC-BE46-86D3-6A09304454F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321792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51432-44CC-BE46-86D3-6A09304454F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2360257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B1B-A951-3B49-95D2-C9C564E0BD6B}"/>
              </a:ext>
            </a:extLst>
          </p:cNvPr>
          <p:cNvSpPr>
            <a:spLocks noGrp="1"/>
          </p:cNvSpPr>
          <p:nvPr>
            <p:ph type="ctrTitle"/>
          </p:nvPr>
        </p:nvSpPr>
        <p:spPr>
          <a:xfrm>
            <a:off x="5486400" y="5387975"/>
            <a:ext cx="32918400" cy="1146016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893B30-31C3-C24A-BF9C-FC184E9C3308}"/>
              </a:ext>
            </a:extLst>
          </p:cNvPr>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A8BB2-55B4-D248-BD23-10BE21685835}"/>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5" name="Footer Placeholder 4">
            <a:extLst>
              <a:ext uri="{FF2B5EF4-FFF2-40B4-BE49-F238E27FC236}">
                <a16:creationId xmlns:a16="http://schemas.microsoft.com/office/drawing/2014/main" id="{65519CD9-21CD-9044-BC76-4C16FF988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36480-B6FB-B648-81B5-40E97527E002}"/>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1853679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3E9F-BFF4-1141-ABDC-8DB043ADA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0125F-3603-6242-A47D-E113C4736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08FB8-6FF4-424A-8760-195DFE4C8DEA}"/>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5" name="Footer Placeholder 4">
            <a:extLst>
              <a:ext uri="{FF2B5EF4-FFF2-40B4-BE49-F238E27FC236}">
                <a16:creationId xmlns:a16="http://schemas.microsoft.com/office/drawing/2014/main" id="{BF34AAA9-6625-F241-9164-3D47E3AD0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34C64-765D-4749-8944-347110DE2E24}"/>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2699665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880A-35A6-E24C-AA5B-D29604D5A4F2}"/>
              </a:ext>
            </a:extLst>
          </p:cNvPr>
          <p:cNvSpPr>
            <a:spLocks noGrp="1"/>
          </p:cNvSpPr>
          <p:nvPr>
            <p:ph type="title"/>
          </p:nvPr>
        </p:nvSpPr>
        <p:spPr>
          <a:xfrm>
            <a:off x="2994025" y="8207375"/>
            <a:ext cx="37857113" cy="136921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3C6379-4EF6-5840-B1F6-DAF30DE6C641}"/>
              </a:ext>
            </a:extLst>
          </p:cNvPr>
          <p:cNvSpPr>
            <a:spLocks noGrp="1"/>
          </p:cNvSpPr>
          <p:nvPr>
            <p:ph type="body" idx="1"/>
          </p:nvPr>
        </p:nvSpPr>
        <p:spPr>
          <a:xfrm>
            <a:off x="2994025" y="22029738"/>
            <a:ext cx="37857113" cy="72009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1EE55D-BA7E-A842-A5E1-0FF4E3B6B3C0}"/>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5" name="Footer Placeholder 4">
            <a:extLst>
              <a:ext uri="{FF2B5EF4-FFF2-40B4-BE49-F238E27FC236}">
                <a16:creationId xmlns:a16="http://schemas.microsoft.com/office/drawing/2014/main" id="{9570B051-5E18-EA4D-8E00-1891C4884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DCCEF-51ED-6640-A974-032684EBDD3F}"/>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2148787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4555-D2C5-544B-94A6-2DDE2A6E5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4353D-0828-804C-AC0F-360789785DA6}"/>
              </a:ext>
            </a:extLst>
          </p:cNvPr>
          <p:cNvSpPr>
            <a:spLocks noGrp="1"/>
          </p:cNvSpPr>
          <p:nvPr>
            <p:ph sz="half" idx="1"/>
          </p:nvPr>
        </p:nvSpPr>
        <p:spPr>
          <a:xfrm>
            <a:off x="3017838" y="8763000"/>
            <a:ext cx="18851562" cy="20886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76BB86-8670-E74E-976D-29174EF0365C}"/>
              </a:ext>
            </a:extLst>
          </p:cNvPr>
          <p:cNvSpPr>
            <a:spLocks noGrp="1"/>
          </p:cNvSpPr>
          <p:nvPr>
            <p:ph sz="half" idx="2"/>
          </p:nvPr>
        </p:nvSpPr>
        <p:spPr>
          <a:xfrm>
            <a:off x="22021800" y="8763000"/>
            <a:ext cx="18851563" cy="20886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C7F88B-28D5-8747-B7B1-89A61CBC75EC}"/>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6" name="Footer Placeholder 5">
            <a:extLst>
              <a:ext uri="{FF2B5EF4-FFF2-40B4-BE49-F238E27FC236}">
                <a16:creationId xmlns:a16="http://schemas.microsoft.com/office/drawing/2014/main" id="{D042106E-72B8-8743-AC6A-3DFE3CEEC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220B6-8484-D743-AFAE-0BA82BE1D038}"/>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135203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C67A-9373-0142-B052-0BDD6707DB0C}"/>
              </a:ext>
            </a:extLst>
          </p:cNvPr>
          <p:cNvSpPr>
            <a:spLocks noGrp="1"/>
          </p:cNvSpPr>
          <p:nvPr>
            <p:ph type="title"/>
          </p:nvPr>
        </p:nvSpPr>
        <p:spPr>
          <a:xfrm>
            <a:off x="3022600" y="1752600"/>
            <a:ext cx="37857113" cy="63627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655260-6C8A-E648-9D6C-DB617139F3A8}"/>
              </a:ext>
            </a:extLst>
          </p:cNvPr>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68794-9C15-7E48-92F0-5517AC10303B}"/>
              </a:ext>
            </a:extLst>
          </p:cNvPr>
          <p:cNvSpPr>
            <a:spLocks noGrp="1"/>
          </p:cNvSpPr>
          <p:nvPr>
            <p:ph sz="half" idx="2"/>
          </p:nvPr>
        </p:nvSpPr>
        <p:spPr>
          <a:xfrm>
            <a:off x="3022600" y="12023725"/>
            <a:ext cx="18568988" cy="17686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20535-96E2-1A4A-B4A1-3C5E522D11FD}"/>
              </a:ext>
            </a:extLst>
          </p:cNvPr>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86674-46DB-4E4C-AD51-D75A2696FD8B}"/>
              </a:ext>
            </a:extLst>
          </p:cNvPr>
          <p:cNvSpPr>
            <a:spLocks noGrp="1"/>
          </p:cNvSpPr>
          <p:nvPr>
            <p:ph sz="quarter" idx="4"/>
          </p:nvPr>
        </p:nvSpPr>
        <p:spPr>
          <a:xfrm>
            <a:off x="22220238" y="12023725"/>
            <a:ext cx="18659475" cy="17686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4096B5-8DDB-B64D-9465-CCB71309DAAA}"/>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8" name="Footer Placeholder 7">
            <a:extLst>
              <a:ext uri="{FF2B5EF4-FFF2-40B4-BE49-F238E27FC236}">
                <a16:creationId xmlns:a16="http://schemas.microsoft.com/office/drawing/2014/main" id="{3665F43C-865D-BC4E-ADF5-57270257C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12381-29BA-8A4C-8B5E-9487156F6226}"/>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119806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3D15-B251-1645-86C7-E2DC16CDC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41BF1-B215-C943-94C3-3498FE429553}"/>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4" name="Footer Placeholder 3">
            <a:extLst>
              <a:ext uri="{FF2B5EF4-FFF2-40B4-BE49-F238E27FC236}">
                <a16:creationId xmlns:a16="http://schemas.microsoft.com/office/drawing/2014/main" id="{F6F5F384-CC2A-6F45-9B2D-10F8274A53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6918B-99C5-E348-A961-FFCADF909639}"/>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2227490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F3A82-A771-7240-AE11-2CA82AD3C3C4}"/>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3" name="Footer Placeholder 2">
            <a:extLst>
              <a:ext uri="{FF2B5EF4-FFF2-40B4-BE49-F238E27FC236}">
                <a16:creationId xmlns:a16="http://schemas.microsoft.com/office/drawing/2014/main" id="{EE98C900-5DD8-9145-9EF2-638291C647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BB0D6-D6C1-2F40-85A4-AD9739BD6DC3}"/>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4181171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473E-9038-5345-8785-CF0886F1F5C5}"/>
              </a:ext>
            </a:extLst>
          </p:cNvPr>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8C1AD-59BA-9F45-A0A4-1D549BA13592}"/>
              </a:ext>
            </a:extLst>
          </p:cNvPr>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5DADA2-906B-124A-8A84-E4C172749629}"/>
              </a:ext>
            </a:extLst>
          </p:cNvPr>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72B9F-4FE6-9147-A495-F96F6D78DFE2}"/>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6" name="Footer Placeholder 5">
            <a:extLst>
              <a:ext uri="{FF2B5EF4-FFF2-40B4-BE49-F238E27FC236}">
                <a16:creationId xmlns:a16="http://schemas.microsoft.com/office/drawing/2014/main" id="{76B2AB6C-8A19-3042-893F-58CDBD386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492B2-8575-024F-9685-E0A77DE07CCD}"/>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384662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51432-44CC-BE46-86D3-6A09304454F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2184096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56A8-1989-D348-8B5B-E212E7005EA0}"/>
              </a:ext>
            </a:extLst>
          </p:cNvPr>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38D7C3-7CA4-264B-B52D-A8E6FA6FB22C}"/>
              </a:ext>
            </a:extLst>
          </p:cNvPr>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1761D-5A04-6840-BB53-E6B4C22E0C30}"/>
              </a:ext>
            </a:extLst>
          </p:cNvPr>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762DF-6228-0741-A239-ED42D92077FD}"/>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6" name="Footer Placeholder 5">
            <a:extLst>
              <a:ext uri="{FF2B5EF4-FFF2-40B4-BE49-F238E27FC236}">
                <a16:creationId xmlns:a16="http://schemas.microsoft.com/office/drawing/2014/main" id="{6285F924-73E1-324D-A023-98DD2704D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3E3E3-A57A-734F-BE4C-9CC70568C5BF}"/>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1353264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FE6A-609A-8646-9BF5-72E1170048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2711F-66BD-A14B-B5AF-04AAD678C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E9FE3-CE55-674A-A95F-94330BF7099F}"/>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5" name="Footer Placeholder 4">
            <a:extLst>
              <a:ext uri="{FF2B5EF4-FFF2-40B4-BE49-F238E27FC236}">
                <a16:creationId xmlns:a16="http://schemas.microsoft.com/office/drawing/2014/main" id="{C81B2CF6-A4C6-F34B-B7D5-83CF9C136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82996-44D6-E345-B838-CA774F03A4D1}"/>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76573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11E17-ECFD-0243-9377-47CE5F77BF2D}"/>
              </a:ext>
            </a:extLst>
          </p:cNvPr>
          <p:cNvSpPr>
            <a:spLocks noGrp="1"/>
          </p:cNvSpPr>
          <p:nvPr>
            <p:ph type="title" orient="vert"/>
          </p:nvPr>
        </p:nvSpPr>
        <p:spPr>
          <a:xfrm>
            <a:off x="31410275" y="1752600"/>
            <a:ext cx="9463088" cy="278971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45ADF3-3BED-1C46-87F6-D38144C99871}"/>
              </a:ext>
            </a:extLst>
          </p:cNvPr>
          <p:cNvSpPr>
            <a:spLocks noGrp="1"/>
          </p:cNvSpPr>
          <p:nvPr>
            <p:ph type="body" orient="vert" idx="1"/>
          </p:nvPr>
        </p:nvSpPr>
        <p:spPr>
          <a:xfrm>
            <a:off x="3017838" y="1752600"/>
            <a:ext cx="28240037" cy="27897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3DCD5-7DCB-804B-8FCC-8219225846D0}"/>
              </a:ext>
            </a:extLst>
          </p:cNvPr>
          <p:cNvSpPr>
            <a:spLocks noGrp="1"/>
          </p:cNvSpPr>
          <p:nvPr>
            <p:ph type="dt" sz="half" idx="10"/>
          </p:nvPr>
        </p:nvSpPr>
        <p:spPr/>
        <p:txBody>
          <a:bodyPr/>
          <a:lstStyle/>
          <a:p>
            <a:fld id="{5F8E2EA0-51FF-DB49-80DF-7493C31C34B6}" type="datetimeFigureOut">
              <a:rPr lang="en-US" smtClean="0"/>
              <a:t>4/21/2023</a:t>
            </a:fld>
            <a:endParaRPr lang="en-US"/>
          </a:p>
        </p:txBody>
      </p:sp>
      <p:sp>
        <p:nvSpPr>
          <p:cNvPr id="5" name="Footer Placeholder 4">
            <a:extLst>
              <a:ext uri="{FF2B5EF4-FFF2-40B4-BE49-F238E27FC236}">
                <a16:creationId xmlns:a16="http://schemas.microsoft.com/office/drawing/2014/main" id="{110E1952-FC89-BC4C-87CA-5C281FC99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45DBD-93E0-3346-A0B7-97F2C2553EE0}"/>
              </a:ext>
            </a:extLst>
          </p:cNvPr>
          <p:cNvSpPr>
            <a:spLocks noGrp="1"/>
          </p:cNvSpPr>
          <p:nvPr>
            <p:ph type="sldNum" sz="quarter" idx="12"/>
          </p:nvPr>
        </p:nvSpPr>
        <p:spPr/>
        <p:txBody>
          <a:bodyPr/>
          <a:lstStyle/>
          <a:p>
            <a:fld id="{9337E265-8B46-B84A-997E-AEC8476B5219}" type="slidenum">
              <a:rPr lang="en-US" smtClean="0"/>
              <a:t>‹#›</a:t>
            </a:fld>
            <a:endParaRPr lang="en-US"/>
          </a:p>
        </p:txBody>
      </p:sp>
    </p:spTree>
    <p:extLst>
      <p:ext uri="{BB962C8B-B14F-4D97-AF65-F5344CB8AC3E}">
        <p14:creationId xmlns:p14="http://schemas.microsoft.com/office/powerpoint/2010/main" val="385644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51432-44CC-BE46-86D3-6A09304454F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163193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51432-44CC-BE46-86D3-6A09304454F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235696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51432-44CC-BE46-86D3-6A09304454F1}"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95613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51432-44CC-BE46-86D3-6A09304454F1}"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418088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51432-44CC-BE46-86D3-6A09304454F1}"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95759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BB51432-44CC-BE46-86D3-6A09304454F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82A5-06F7-FA47-A1FF-141AC4BECBBC}" type="slidenum">
              <a:rPr lang="en-US" smtClean="0"/>
              <a:t>‹#›</a:t>
            </a:fld>
            <a:endParaRPr lang="en-US"/>
          </a:p>
        </p:txBody>
      </p:sp>
    </p:spTree>
    <p:extLst>
      <p:ext uri="{BB962C8B-B14F-4D97-AF65-F5344CB8AC3E}">
        <p14:creationId xmlns:p14="http://schemas.microsoft.com/office/powerpoint/2010/main" val="361741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0246" y="1280159"/>
            <a:ext cx="26490708" cy="1720076"/>
          </a:xfrm>
          <a:noFill/>
        </p:spPr>
        <p:txBody>
          <a:bodyPr anchor="b">
            <a:noAutofit/>
          </a:bodyPr>
          <a:lstStyle>
            <a:lvl1pPr algn="ctr">
              <a:defRPr sz="12200" b="1">
                <a:solidFill>
                  <a:schemeClr val="accent1">
                    <a:lumMod val="50000"/>
                  </a:schemeClr>
                </a:solidFill>
                <a:latin typeface="+mn-lt"/>
              </a:defRPr>
            </a:lvl1pPr>
          </a:lstStyle>
          <a:p>
            <a:r>
              <a:rPr lang="en-US" dirty="0"/>
              <a:t>Click to edit Master title style</a:t>
            </a:r>
          </a:p>
        </p:txBody>
      </p:sp>
      <p:sp>
        <p:nvSpPr>
          <p:cNvPr id="14" name="Subtitle 2">
            <a:extLst>
              <a:ext uri="{FF2B5EF4-FFF2-40B4-BE49-F238E27FC236}">
                <a16:creationId xmlns:a16="http://schemas.microsoft.com/office/drawing/2014/main" id="{61CF021E-3223-4B42-9EBC-982D5B2AB514}"/>
              </a:ext>
            </a:extLst>
          </p:cNvPr>
          <p:cNvSpPr>
            <a:spLocks noGrp="1"/>
          </p:cNvSpPr>
          <p:nvPr>
            <p:ph type="subTitle" idx="1"/>
          </p:nvPr>
        </p:nvSpPr>
        <p:spPr>
          <a:xfrm>
            <a:off x="5486400" y="3307042"/>
            <a:ext cx="32918400" cy="1387170"/>
          </a:xfrm>
          <a:noFill/>
        </p:spPr>
        <p:txBody>
          <a:bodyPr>
            <a:noAutofit/>
          </a:bodyPr>
          <a:lstStyle>
            <a:lvl1pPr marL="0" indent="0" algn="ctr">
              <a:buNone/>
              <a:defRPr sz="9800" b="0">
                <a:solidFill>
                  <a:schemeClr val="accent1">
                    <a:lumMod val="50000"/>
                  </a:schemeClr>
                </a:solidFill>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dirty="0"/>
              <a:t>Click to edit Master subtitle style</a:t>
            </a:r>
          </a:p>
        </p:txBody>
      </p:sp>
      <p:sp>
        <p:nvSpPr>
          <p:cNvPr id="15" name="Text Placeholder 3">
            <a:extLst>
              <a:ext uri="{FF2B5EF4-FFF2-40B4-BE49-F238E27FC236}">
                <a16:creationId xmlns:a16="http://schemas.microsoft.com/office/drawing/2014/main" id="{C16A9FB1-3D50-9541-9B3F-8B365C7157ED}"/>
              </a:ext>
            </a:extLst>
          </p:cNvPr>
          <p:cNvSpPr>
            <a:spLocks noGrp="1"/>
          </p:cNvSpPr>
          <p:nvPr>
            <p:ph type="body" sz="half" idx="13"/>
          </p:nvPr>
        </p:nvSpPr>
        <p:spPr>
          <a:xfrm>
            <a:off x="5486400" y="5122939"/>
            <a:ext cx="32918400" cy="994233"/>
          </a:xfrm>
          <a:noFill/>
        </p:spPr>
        <p:txBody>
          <a:bodyPr>
            <a:noAutofit/>
          </a:bodyPr>
          <a:lstStyle>
            <a:lvl1pPr marL="0" indent="0" algn="ctr">
              <a:buNone/>
              <a:defRPr sz="7400">
                <a:solidFill>
                  <a:schemeClr val="accent1">
                    <a:lumMod val="50000"/>
                  </a:schemeClr>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dirty="0"/>
              <a:t>Click to edit Master text styles</a:t>
            </a:r>
          </a:p>
        </p:txBody>
      </p:sp>
      <p:sp>
        <p:nvSpPr>
          <p:cNvPr id="26" name="Text Placeholder 6">
            <a:extLst>
              <a:ext uri="{FF2B5EF4-FFF2-40B4-BE49-F238E27FC236}">
                <a16:creationId xmlns:a16="http://schemas.microsoft.com/office/drawing/2014/main" id="{A2707A14-148F-8447-806F-CACBA8833E1C}"/>
              </a:ext>
            </a:extLst>
          </p:cNvPr>
          <p:cNvSpPr>
            <a:spLocks noGrp="1"/>
          </p:cNvSpPr>
          <p:nvPr>
            <p:ph type="body" sz="half" idx="2"/>
          </p:nvPr>
        </p:nvSpPr>
        <p:spPr>
          <a:xfrm>
            <a:off x="1129553" y="7518367"/>
            <a:ext cx="9305365" cy="24119873"/>
          </a:xfrm>
        </p:spPr>
        <p:txBody>
          <a:bodyPr>
            <a:normAutofit/>
          </a:bodyPr>
          <a:lstStyle>
            <a:lvl1pPr>
              <a:defRPr sz="6400" b="1">
                <a:solidFill>
                  <a:schemeClr val="accent1">
                    <a:lumMod val="50000"/>
                  </a:schemeClr>
                </a:solidFill>
              </a:defRPr>
            </a:lvl1pPr>
          </a:lstStyle>
          <a:p>
            <a:endParaRPr lang="en-US" dirty="0"/>
          </a:p>
        </p:txBody>
      </p:sp>
      <p:sp>
        <p:nvSpPr>
          <p:cNvPr id="27" name="Text Placeholder 8">
            <a:extLst>
              <a:ext uri="{FF2B5EF4-FFF2-40B4-BE49-F238E27FC236}">
                <a16:creationId xmlns:a16="http://schemas.microsoft.com/office/drawing/2014/main" id="{091E5BC9-834E-3544-AE0A-FA46F8BE7FDC}"/>
              </a:ext>
            </a:extLst>
          </p:cNvPr>
          <p:cNvSpPr>
            <a:spLocks noGrp="1"/>
          </p:cNvSpPr>
          <p:nvPr>
            <p:ph type="body" sz="half" idx="10"/>
          </p:nvPr>
        </p:nvSpPr>
        <p:spPr>
          <a:xfrm>
            <a:off x="11849900" y="7518367"/>
            <a:ext cx="9305366" cy="12159521"/>
          </a:xfrm>
        </p:spPr>
        <p:txBody>
          <a:bodyPr>
            <a:normAutofit/>
          </a:bodyPr>
          <a:lstStyle>
            <a:lvl1pPr>
              <a:defRPr sz="6400" b="1">
                <a:solidFill>
                  <a:schemeClr val="accent1">
                    <a:lumMod val="50000"/>
                  </a:schemeClr>
                </a:solidFill>
              </a:defRPr>
            </a:lvl1pPr>
          </a:lstStyle>
          <a:p>
            <a:endParaRPr lang="en-US" dirty="0"/>
          </a:p>
        </p:txBody>
      </p:sp>
      <p:sp>
        <p:nvSpPr>
          <p:cNvPr id="28" name="Text Placeholder 9">
            <a:extLst>
              <a:ext uri="{FF2B5EF4-FFF2-40B4-BE49-F238E27FC236}">
                <a16:creationId xmlns:a16="http://schemas.microsoft.com/office/drawing/2014/main" id="{F4DFFE66-8785-A34C-BB05-816F4DAF6767}"/>
              </a:ext>
            </a:extLst>
          </p:cNvPr>
          <p:cNvSpPr>
            <a:spLocks noGrp="1"/>
          </p:cNvSpPr>
          <p:nvPr>
            <p:ph type="body" sz="half" idx="11"/>
          </p:nvPr>
        </p:nvSpPr>
        <p:spPr>
          <a:xfrm>
            <a:off x="22653170" y="7518367"/>
            <a:ext cx="9305366" cy="12159521"/>
          </a:xfrm>
        </p:spPr>
        <p:txBody>
          <a:bodyPr>
            <a:normAutofit/>
          </a:bodyPr>
          <a:lstStyle>
            <a:lvl1pPr>
              <a:defRPr sz="6400" b="1">
                <a:solidFill>
                  <a:schemeClr val="accent1">
                    <a:lumMod val="50000"/>
                  </a:schemeClr>
                </a:solidFill>
              </a:defRPr>
            </a:lvl1pPr>
          </a:lstStyle>
          <a:p>
            <a:endParaRPr lang="en-US" dirty="0"/>
          </a:p>
        </p:txBody>
      </p:sp>
      <p:sp>
        <p:nvSpPr>
          <p:cNvPr id="30" name="Content Placeholder 7">
            <a:extLst>
              <a:ext uri="{FF2B5EF4-FFF2-40B4-BE49-F238E27FC236}">
                <a16:creationId xmlns:a16="http://schemas.microsoft.com/office/drawing/2014/main" id="{FD1AB15F-86B3-DA4D-9CAC-5BCFD18722C6}"/>
              </a:ext>
            </a:extLst>
          </p:cNvPr>
          <p:cNvSpPr>
            <a:spLocks noGrp="1"/>
          </p:cNvSpPr>
          <p:nvPr>
            <p:ph sz="quarter" idx="4"/>
          </p:nvPr>
        </p:nvSpPr>
        <p:spPr>
          <a:xfrm>
            <a:off x="11849900" y="20122341"/>
            <a:ext cx="9296301" cy="11515900"/>
          </a:xfrm>
        </p:spPr>
        <p:txBody>
          <a:bodyPr>
            <a:normAutofit/>
          </a:bodyPr>
          <a:lstStyle>
            <a:lvl1pPr>
              <a:defRPr sz="6400">
                <a:solidFill>
                  <a:schemeClr val="accent1">
                    <a:lumMod val="50000"/>
                  </a:schemeClr>
                </a:solidFill>
              </a:defRPr>
            </a:lvl1pPr>
          </a:lstStyle>
          <a:p>
            <a:endParaRPr lang="en-US" dirty="0"/>
          </a:p>
        </p:txBody>
      </p:sp>
      <p:sp>
        <p:nvSpPr>
          <p:cNvPr id="31" name="Content Placeholder 12">
            <a:extLst>
              <a:ext uri="{FF2B5EF4-FFF2-40B4-BE49-F238E27FC236}">
                <a16:creationId xmlns:a16="http://schemas.microsoft.com/office/drawing/2014/main" id="{46E9288A-5FBC-D448-BA0B-A9CF7FB863B2}"/>
              </a:ext>
            </a:extLst>
          </p:cNvPr>
          <p:cNvSpPr>
            <a:spLocks noGrp="1"/>
          </p:cNvSpPr>
          <p:nvPr>
            <p:ph sz="quarter" idx="14"/>
          </p:nvPr>
        </p:nvSpPr>
        <p:spPr>
          <a:xfrm>
            <a:off x="22673565" y="20122341"/>
            <a:ext cx="9296301" cy="11515900"/>
          </a:xfrm>
        </p:spPr>
        <p:txBody>
          <a:bodyPr>
            <a:normAutofit/>
          </a:bodyPr>
          <a:lstStyle>
            <a:lvl1pPr>
              <a:defRPr sz="6400">
                <a:solidFill>
                  <a:schemeClr val="accent1">
                    <a:lumMod val="50000"/>
                  </a:schemeClr>
                </a:solidFill>
              </a:defRPr>
            </a:lvl1pPr>
          </a:lstStyle>
          <a:p>
            <a:endParaRPr lang="en-US" dirty="0"/>
          </a:p>
        </p:txBody>
      </p:sp>
      <p:sp>
        <p:nvSpPr>
          <p:cNvPr id="33" name="Text Placeholder 21">
            <a:extLst>
              <a:ext uri="{FF2B5EF4-FFF2-40B4-BE49-F238E27FC236}">
                <a16:creationId xmlns:a16="http://schemas.microsoft.com/office/drawing/2014/main" id="{73F61EEB-F7F0-454A-A804-C329F000681D}"/>
              </a:ext>
            </a:extLst>
          </p:cNvPr>
          <p:cNvSpPr>
            <a:spLocks noGrp="1"/>
          </p:cNvSpPr>
          <p:nvPr>
            <p:ph type="body" sz="half" idx="12"/>
          </p:nvPr>
        </p:nvSpPr>
        <p:spPr>
          <a:xfrm>
            <a:off x="33479270" y="7518367"/>
            <a:ext cx="9305365" cy="17780033"/>
          </a:xfrm>
        </p:spPr>
        <p:txBody>
          <a:bodyPr>
            <a:normAutofit/>
          </a:bodyPr>
          <a:lstStyle>
            <a:lvl1pPr>
              <a:defRPr sz="6400" b="1">
                <a:solidFill>
                  <a:schemeClr val="accent1">
                    <a:lumMod val="50000"/>
                  </a:schemeClr>
                </a:solidFill>
              </a:defRPr>
            </a:lvl1pPr>
          </a:lstStyle>
          <a:p>
            <a:endParaRPr lang="en-US" dirty="0"/>
          </a:p>
        </p:txBody>
      </p:sp>
      <p:sp>
        <p:nvSpPr>
          <p:cNvPr id="34" name="Text Placeholder 24">
            <a:extLst>
              <a:ext uri="{FF2B5EF4-FFF2-40B4-BE49-F238E27FC236}">
                <a16:creationId xmlns:a16="http://schemas.microsoft.com/office/drawing/2014/main" id="{03A55C2C-A516-4742-95E6-9624487CC964}"/>
              </a:ext>
            </a:extLst>
          </p:cNvPr>
          <p:cNvSpPr>
            <a:spLocks noGrp="1"/>
          </p:cNvSpPr>
          <p:nvPr>
            <p:ph type="body" sz="half" idx="15"/>
          </p:nvPr>
        </p:nvSpPr>
        <p:spPr>
          <a:xfrm>
            <a:off x="33510070" y="25687726"/>
            <a:ext cx="9305365" cy="5950515"/>
          </a:xfrm>
        </p:spPr>
        <p:txBody>
          <a:bodyPr>
            <a:normAutofit/>
          </a:bodyPr>
          <a:lstStyle>
            <a:lvl1pPr>
              <a:defRPr sz="6400" b="1">
                <a:solidFill>
                  <a:schemeClr val="accent1">
                    <a:lumMod val="50000"/>
                  </a:schemeClr>
                </a:solidFill>
              </a:defRPr>
            </a:lvl1pPr>
          </a:lstStyle>
          <a:p>
            <a:endParaRPr lang="en-US" dirty="0"/>
          </a:p>
        </p:txBody>
      </p:sp>
      <p:pic>
        <p:nvPicPr>
          <p:cNvPr id="35" name="Picture 34">
            <a:extLst>
              <a:ext uri="{FF2B5EF4-FFF2-40B4-BE49-F238E27FC236}">
                <a16:creationId xmlns:a16="http://schemas.microsoft.com/office/drawing/2014/main" id="{B4BE1366-7728-BD43-B7B1-3868AFF4A3E8}"/>
              </a:ext>
            </a:extLst>
          </p:cNvPr>
          <p:cNvPicPr>
            <a:picLocks noChangeAspect="1"/>
          </p:cNvPicPr>
          <p:nvPr userDrawn="1"/>
        </p:nvPicPr>
        <p:blipFill>
          <a:blip r:embed="rId2"/>
          <a:stretch>
            <a:fillRect/>
          </a:stretch>
        </p:blipFill>
        <p:spPr>
          <a:xfrm>
            <a:off x="1129553" y="1721896"/>
            <a:ext cx="6708161" cy="1155681"/>
          </a:xfrm>
          <a:prstGeom prst="rect">
            <a:avLst/>
          </a:prstGeom>
        </p:spPr>
      </p:pic>
      <p:pic>
        <p:nvPicPr>
          <p:cNvPr id="3" name="Picture 2">
            <a:extLst>
              <a:ext uri="{FF2B5EF4-FFF2-40B4-BE49-F238E27FC236}">
                <a16:creationId xmlns:a16="http://schemas.microsoft.com/office/drawing/2014/main" id="{CE2E3F2B-9EA9-87AF-4FB1-080D5446EE7A}"/>
              </a:ext>
            </a:extLst>
          </p:cNvPr>
          <p:cNvPicPr>
            <a:picLocks noChangeAspect="1"/>
          </p:cNvPicPr>
          <p:nvPr userDrawn="1"/>
        </p:nvPicPr>
        <p:blipFill>
          <a:blip r:embed="rId2"/>
          <a:stretch>
            <a:fillRect/>
          </a:stretch>
        </p:blipFill>
        <p:spPr>
          <a:xfrm>
            <a:off x="36049042" y="1721896"/>
            <a:ext cx="6708161" cy="1155681"/>
          </a:xfrm>
          <a:prstGeom prst="rect">
            <a:avLst/>
          </a:prstGeom>
        </p:spPr>
      </p:pic>
    </p:spTree>
    <p:extLst>
      <p:ext uri="{BB962C8B-B14F-4D97-AF65-F5344CB8AC3E}">
        <p14:creationId xmlns:p14="http://schemas.microsoft.com/office/powerpoint/2010/main" val="402869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DFE1A52-FBAF-6144-8B51-BEFA83864808}"/>
              </a:ext>
            </a:extLst>
          </p:cNvPr>
          <p:cNvPicPr>
            <a:picLocks noChangeAspect="1"/>
          </p:cNvPicPr>
          <p:nvPr userDrawn="1"/>
        </p:nvPicPr>
        <p:blipFill>
          <a:blip r:embed="rId13">
            <a:alphaModFix amt="80000"/>
          </a:blip>
          <a:stretch>
            <a:fillRect/>
          </a:stretch>
        </p:blipFill>
        <p:spPr>
          <a:xfrm>
            <a:off x="0" y="0"/>
            <a:ext cx="43891200" cy="32918400"/>
          </a:xfrm>
          <a:prstGeom prst="rect">
            <a:avLst/>
          </a:prstGeom>
        </p:spPr>
      </p:pic>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BB51432-44CC-BE46-86D3-6A09304454F1}" type="datetimeFigureOut">
              <a:rPr lang="en-US" smtClean="0"/>
              <a:t>4/21/2023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6B82A5-06F7-FA47-A1FF-141AC4BECBBC}" type="slidenum">
              <a:rPr lang="en-US" smtClean="0"/>
              <a:t>‹#›</a:t>
            </a:fld>
            <a:endParaRPr lang="en-US"/>
          </a:p>
        </p:txBody>
      </p:sp>
    </p:spTree>
    <p:extLst>
      <p:ext uri="{BB962C8B-B14F-4D97-AF65-F5344CB8AC3E}">
        <p14:creationId xmlns:p14="http://schemas.microsoft.com/office/powerpoint/2010/main" val="2354664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6FD9C-0450-F242-98E5-910729EF4A04}"/>
              </a:ext>
            </a:extLst>
          </p:cNvPr>
          <p:cNvSpPr>
            <a:spLocks noGrp="1"/>
          </p:cNvSpPr>
          <p:nvPr>
            <p:ph type="title"/>
          </p:nvPr>
        </p:nvSpPr>
        <p:spPr>
          <a:xfrm>
            <a:off x="3017838" y="1752600"/>
            <a:ext cx="37855525" cy="63627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A8181-E52A-1B4E-B930-615F5C3C9AA0}"/>
              </a:ext>
            </a:extLst>
          </p:cNvPr>
          <p:cNvSpPr>
            <a:spLocks noGrp="1"/>
          </p:cNvSpPr>
          <p:nvPr>
            <p:ph type="body" idx="1"/>
          </p:nvPr>
        </p:nvSpPr>
        <p:spPr>
          <a:xfrm>
            <a:off x="3017838" y="8763000"/>
            <a:ext cx="37855525" cy="20886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5C964-84B5-AF4B-AF72-280221386DE2}"/>
              </a:ext>
            </a:extLst>
          </p:cNvPr>
          <p:cNvSpPr>
            <a:spLocks noGrp="1"/>
          </p:cNvSpPr>
          <p:nvPr>
            <p:ph type="dt" sz="half" idx="2"/>
          </p:nvPr>
        </p:nvSpPr>
        <p:spPr>
          <a:xfrm>
            <a:off x="3017838" y="30510163"/>
            <a:ext cx="9875837"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5F8E2EA0-51FF-DB49-80DF-7493C31C34B6}" type="datetimeFigureOut">
              <a:rPr lang="en-US" smtClean="0"/>
              <a:t>4/21/2023</a:t>
            </a:fld>
            <a:endParaRPr lang="en-US"/>
          </a:p>
        </p:txBody>
      </p:sp>
      <p:sp>
        <p:nvSpPr>
          <p:cNvPr id="5" name="Footer Placeholder 4">
            <a:extLst>
              <a:ext uri="{FF2B5EF4-FFF2-40B4-BE49-F238E27FC236}">
                <a16:creationId xmlns:a16="http://schemas.microsoft.com/office/drawing/2014/main" id="{4E75748B-9245-BD4C-AAC1-B9E0676B711F}"/>
              </a:ext>
            </a:extLst>
          </p:cNvPr>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5A0BFB-987C-EA43-B7DC-006094F4BE57}"/>
              </a:ext>
            </a:extLst>
          </p:cNvPr>
          <p:cNvSpPr>
            <a:spLocks noGrp="1"/>
          </p:cNvSpPr>
          <p:nvPr>
            <p:ph type="sldNum" sz="quarter" idx="4"/>
          </p:nvPr>
        </p:nvSpPr>
        <p:spPr>
          <a:xfrm>
            <a:off x="30997525" y="30510163"/>
            <a:ext cx="9875838"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9337E265-8B46-B84A-997E-AEC8476B5219}" type="slidenum">
              <a:rPr lang="en-US" smtClean="0"/>
              <a:t>‹#›</a:t>
            </a:fld>
            <a:endParaRPr lang="en-US"/>
          </a:p>
        </p:txBody>
      </p:sp>
      <p:pic>
        <p:nvPicPr>
          <p:cNvPr id="8" name="Picture 7">
            <a:extLst>
              <a:ext uri="{FF2B5EF4-FFF2-40B4-BE49-F238E27FC236}">
                <a16:creationId xmlns:a16="http://schemas.microsoft.com/office/drawing/2014/main" id="{7B85699E-7FAF-A94F-8220-24A74EF64B31}"/>
              </a:ext>
            </a:extLst>
          </p:cNvPr>
          <p:cNvPicPr>
            <a:picLocks noChangeAspect="1"/>
          </p:cNvPicPr>
          <p:nvPr userDrawn="1"/>
        </p:nvPicPr>
        <p:blipFill>
          <a:blip r:embed="rId13"/>
          <a:stretch>
            <a:fillRect/>
          </a:stretch>
        </p:blipFill>
        <p:spPr>
          <a:xfrm>
            <a:off x="36053486" y="1721896"/>
            <a:ext cx="6708161" cy="1155681"/>
          </a:xfrm>
          <a:prstGeom prst="rect">
            <a:avLst/>
          </a:prstGeom>
        </p:spPr>
      </p:pic>
      <p:cxnSp>
        <p:nvCxnSpPr>
          <p:cNvPr id="9" name="Straight Connector 8">
            <a:extLst>
              <a:ext uri="{FF2B5EF4-FFF2-40B4-BE49-F238E27FC236}">
                <a16:creationId xmlns:a16="http://schemas.microsoft.com/office/drawing/2014/main" id="{79E7D138-95CD-DE49-B931-8B95E09472C9}"/>
              </a:ext>
            </a:extLst>
          </p:cNvPr>
          <p:cNvCxnSpPr>
            <a:cxnSpLocks/>
          </p:cNvCxnSpPr>
          <p:nvPr userDrawn="1"/>
        </p:nvCxnSpPr>
        <p:spPr>
          <a:xfrm>
            <a:off x="3017838" y="4239964"/>
            <a:ext cx="37855525" cy="0"/>
          </a:xfrm>
          <a:prstGeom prst="line">
            <a:avLst/>
          </a:prstGeom>
          <a:ln w="25400">
            <a:solidFill>
              <a:srgbClr val="AB996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224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hyperlink" Target="https://doi.org/10.1115/1.4039144" TargetMode="External"/><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60.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ounded Rectangle 24">
            <a:extLst>
              <a:ext uri="{FF2B5EF4-FFF2-40B4-BE49-F238E27FC236}">
                <a16:creationId xmlns:a16="http://schemas.microsoft.com/office/drawing/2014/main" id="{D998AF29-341B-2B09-C335-B6D5C1B4544D}"/>
              </a:ext>
            </a:extLst>
          </p:cNvPr>
          <p:cNvSpPr/>
          <p:nvPr/>
        </p:nvSpPr>
        <p:spPr>
          <a:xfrm>
            <a:off x="22280462" y="30572346"/>
            <a:ext cx="21006709" cy="1866627"/>
          </a:xfrm>
          <a:prstGeom prst="roundRect">
            <a:avLst>
              <a:gd name="adj" fmla="val 12922"/>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23">
            <a:extLst>
              <a:ext uri="{FF2B5EF4-FFF2-40B4-BE49-F238E27FC236}">
                <a16:creationId xmlns:a16="http://schemas.microsoft.com/office/drawing/2014/main" id="{C0A1F8C9-A7C1-F4B2-5C43-27CA333E3C39}"/>
              </a:ext>
            </a:extLst>
          </p:cNvPr>
          <p:cNvSpPr/>
          <p:nvPr/>
        </p:nvSpPr>
        <p:spPr>
          <a:xfrm>
            <a:off x="22274005" y="4486933"/>
            <a:ext cx="10255883" cy="25619812"/>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20">
            <a:extLst>
              <a:ext uri="{FF2B5EF4-FFF2-40B4-BE49-F238E27FC236}">
                <a16:creationId xmlns:a16="http://schemas.microsoft.com/office/drawing/2014/main" id="{6701BCF3-453D-4FD7-7EA5-F64608DA75F6}"/>
              </a:ext>
            </a:extLst>
          </p:cNvPr>
          <p:cNvSpPr/>
          <p:nvPr/>
        </p:nvSpPr>
        <p:spPr>
          <a:xfrm>
            <a:off x="563225" y="21626766"/>
            <a:ext cx="19866754" cy="10812207"/>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DA739A9C-A7CE-7D48-B9A5-72B9C9A81D10}"/>
              </a:ext>
            </a:extLst>
          </p:cNvPr>
          <p:cNvSpPr/>
          <p:nvPr/>
        </p:nvSpPr>
        <p:spPr>
          <a:xfrm>
            <a:off x="572085" y="4505983"/>
            <a:ext cx="10255883" cy="16590057"/>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itle 75">
            <a:extLst>
              <a:ext uri="{FF2B5EF4-FFF2-40B4-BE49-F238E27FC236}">
                <a16:creationId xmlns:a16="http://schemas.microsoft.com/office/drawing/2014/main" id="{DD0A0045-9EA6-E84A-B4C4-1D999825AF16}"/>
              </a:ext>
            </a:extLst>
          </p:cNvPr>
          <p:cNvSpPr>
            <a:spLocks noGrp="1"/>
          </p:cNvSpPr>
          <p:nvPr>
            <p:ph type="title"/>
          </p:nvPr>
        </p:nvSpPr>
        <p:spPr>
          <a:xfrm>
            <a:off x="8700246" y="1015999"/>
            <a:ext cx="26490708" cy="1720076"/>
          </a:xfrm>
        </p:spPr>
        <p:txBody>
          <a:bodyPr/>
          <a:lstStyle/>
          <a:p>
            <a:r>
              <a:rPr lang="en-US" sz="8500" dirty="0"/>
              <a:t>Defining an electric potential well in a linear Paul trap</a:t>
            </a:r>
          </a:p>
        </p:txBody>
      </p:sp>
      <p:sp>
        <p:nvSpPr>
          <p:cNvPr id="77" name="Subtitle 76">
            <a:extLst>
              <a:ext uri="{FF2B5EF4-FFF2-40B4-BE49-F238E27FC236}">
                <a16:creationId xmlns:a16="http://schemas.microsoft.com/office/drawing/2014/main" id="{896DB968-0C1C-4B45-B44E-785B1C8315A2}"/>
              </a:ext>
            </a:extLst>
          </p:cNvPr>
          <p:cNvSpPr>
            <a:spLocks noGrp="1"/>
          </p:cNvSpPr>
          <p:nvPr>
            <p:ph type="subTitle" idx="1"/>
          </p:nvPr>
        </p:nvSpPr>
        <p:spPr>
          <a:xfrm>
            <a:off x="5486400" y="2785894"/>
            <a:ext cx="32918400" cy="1143294"/>
          </a:xfrm>
        </p:spPr>
        <p:txBody>
          <a:bodyPr>
            <a:noAutofit/>
          </a:bodyPr>
          <a:lstStyle/>
          <a:p>
            <a:r>
              <a:rPr lang="en-US" sz="5600" dirty="0"/>
              <a:t>Ryan A. McGill</a:t>
            </a:r>
          </a:p>
        </p:txBody>
      </p:sp>
      <p:sp>
        <p:nvSpPr>
          <p:cNvPr id="83" name="Text Placeholder 82">
            <a:extLst>
              <a:ext uri="{FF2B5EF4-FFF2-40B4-BE49-F238E27FC236}">
                <a16:creationId xmlns:a16="http://schemas.microsoft.com/office/drawing/2014/main" id="{5AFDBF02-6260-A849-BCBD-9DE5CBAE59B3}"/>
              </a:ext>
            </a:extLst>
          </p:cNvPr>
          <p:cNvSpPr>
            <a:spLocks noGrp="1"/>
          </p:cNvSpPr>
          <p:nvPr>
            <p:ph type="body" sz="half" idx="13"/>
          </p:nvPr>
        </p:nvSpPr>
        <p:spPr>
          <a:xfrm>
            <a:off x="5486400" y="3644470"/>
            <a:ext cx="32918400" cy="775505"/>
          </a:xfrm>
        </p:spPr>
        <p:txBody>
          <a:bodyPr/>
          <a:lstStyle/>
          <a:p>
            <a:r>
              <a:rPr lang="en-US" sz="4800" i="1" dirty="0"/>
              <a:t>Georgia Tech Research Institute, Atlanta, GA</a:t>
            </a:r>
          </a:p>
        </p:txBody>
      </p:sp>
      <mc:AlternateContent xmlns:mc="http://schemas.openxmlformats.org/markup-compatibility/2006">
        <mc:Choice xmlns:a14="http://schemas.microsoft.com/office/drawing/2010/main" Requires="a14">
          <p:sp>
            <p:nvSpPr>
              <p:cNvPr id="78" name="Text Placeholder 77">
                <a:extLst>
                  <a:ext uri="{FF2B5EF4-FFF2-40B4-BE49-F238E27FC236}">
                    <a16:creationId xmlns:a16="http://schemas.microsoft.com/office/drawing/2014/main" id="{E766F76D-A38E-474D-BF39-98C83716A16C}"/>
                  </a:ext>
                </a:extLst>
              </p:cNvPr>
              <p:cNvSpPr>
                <a:spLocks noGrp="1"/>
              </p:cNvSpPr>
              <p:nvPr>
                <p:ph type="body" sz="half" idx="2"/>
              </p:nvPr>
            </p:nvSpPr>
            <p:spPr>
              <a:xfrm>
                <a:off x="813929" y="4781001"/>
                <a:ext cx="9830948" cy="14580891"/>
              </a:xfrm>
            </p:spPr>
            <p:txBody>
              <a:bodyPr>
                <a:noAutofit/>
              </a:bodyPr>
              <a:lstStyle/>
              <a:p>
                <a:pPr marL="0" indent="0" algn="ctr">
                  <a:buNone/>
                </a:pPr>
                <a:r>
                  <a:rPr lang="en-US" sz="5600" dirty="0"/>
                  <a:t>Background &amp; Motivation</a:t>
                </a:r>
              </a:p>
              <a:p>
                <a:pPr marL="457200" indent="-457200">
                  <a:spcBef>
                    <a:spcPts val="2400"/>
                  </a:spcBef>
                </a:pPr>
                <a:r>
                  <a:rPr lang="en-US" sz="3500" b="0" dirty="0"/>
                  <a:t>Ion traps can serve as sensors, qubits in quantum computing, and as platforms to study atomic physics</a:t>
                </a:r>
              </a:p>
              <a:p>
                <a:pPr marL="457200" indent="-457200">
                  <a:spcBef>
                    <a:spcPts val="2400"/>
                  </a:spcBef>
                </a:pPr>
                <a:r>
                  <a:rPr lang="en-US" sz="3500" b="0" dirty="0"/>
                  <a:t>Trapping requires multi-wavelength light sources to photoionize an atomic source as well as keep them cold within an electric confining potential</a:t>
                </a:r>
              </a:p>
              <a:p>
                <a:pPr marL="457200" indent="-457200">
                  <a:spcBef>
                    <a:spcPts val="2400"/>
                  </a:spcBef>
                </a:pPr>
                <a:r>
                  <a:rPr lang="en-US" sz="3500" b="0" dirty="0"/>
                  <a:t>Earnshaw’s Theorem states that a charged particle must have an alternating and static potential together in order to contain an ion</a:t>
                </a:r>
              </a:p>
              <a:p>
                <a:pPr marL="457200" indent="-457200">
                  <a:spcBef>
                    <a:spcPts val="2400"/>
                  </a:spcBef>
                </a:pPr>
                <a:r>
                  <a:rPr lang="en-US" sz="3500" b="0" dirty="0"/>
                  <a:t>The motion of the particle can be described by Mathieu’s equation, a second-order ordinary differential equation:</a:t>
                </a:r>
              </a:p>
              <a:p>
                <a:pPr marL="0" indent="0">
                  <a:spcBef>
                    <a:spcPts val="2400"/>
                  </a:spcBef>
                  <a:buNone/>
                </a:pPr>
                <a14:m>
                  <m:oMathPara xmlns:m="http://schemas.openxmlformats.org/officeDocument/2006/math">
                    <m:oMathParaPr>
                      <m:jc m:val="centerGroup"/>
                    </m:oMathParaPr>
                    <m:oMath xmlns:m="http://schemas.openxmlformats.org/officeDocument/2006/math">
                      <m:f>
                        <m:fPr>
                          <m:ctrlPr>
                            <a:rPr lang="en-US" sz="3500" b="0" i="1" smtClean="0">
                              <a:latin typeface="Cambria Math" panose="02040503050406030204" pitchFamily="18" charset="0"/>
                            </a:rPr>
                          </m:ctrlPr>
                        </m:fPr>
                        <m:num>
                          <m:sSup>
                            <m:sSupPr>
                              <m:ctrlPr>
                                <a:rPr lang="en-US" sz="3500" b="0" i="1" smtClean="0">
                                  <a:latin typeface="Cambria Math" panose="02040503050406030204" pitchFamily="18" charset="0"/>
                                </a:rPr>
                              </m:ctrlPr>
                            </m:sSupPr>
                            <m:e>
                              <m:r>
                                <a:rPr lang="en-US" sz="3500" b="0" i="1" smtClean="0">
                                  <a:latin typeface="Cambria Math" panose="02040503050406030204" pitchFamily="18" charset="0"/>
                                </a:rPr>
                                <m:t>𝑑</m:t>
                              </m:r>
                            </m:e>
                            <m:sup>
                              <m:r>
                                <a:rPr lang="en-US" sz="3500" b="0" i="1" smtClean="0">
                                  <a:latin typeface="Cambria Math" panose="02040503050406030204" pitchFamily="18" charset="0"/>
                                </a:rPr>
                                <m:t>2</m:t>
                              </m:r>
                            </m:sup>
                          </m:sSup>
                          <m:r>
                            <a:rPr lang="en-US" sz="3500" b="0" i="1" smtClean="0">
                              <a:latin typeface="Cambria Math" panose="02040503050406030204" pitchFamily="18" charset="0"/>
                            </a:rPr>
                            <m:t>𝑦</m:t>
                          </m:r>
                        </m:num>
                        <m:den>
                          <m:r>
                            <a:rPr lang="en-US" sz="3500" b="0" i="1" smtClean="0">
                              <a:latin typeface="Cambria Math" panose="02040503050406030204" pitchFamily="18" charset="0"/>
                            </a:rPr>
                            <m:t>𝑑</m:t>
                          </m:r>
                          <m:sSup>
                            <m:sSupPr>
                              <m:ctrlPr>
                                <a:rPr lang="en-US" sz="3500" b="0" i="1" smtClean="0">
                                  <a:latin typeface="Cambria Math" panose="02040503050406030204" pitchFamily="18" charset="0"/>
                                </a:rPr>
                              </m:ctrlPr>
                            </m:sSupPr>
                            <m:e>
                              <m:r>
                                <a:rPr lang="en-US" sz="3500" b="0" i="1" smtClean="0">
                                  <a:latin typeface="Cambria Math" panose="02040503050406030204" pitchFamily="18" charset="0"/>
                                </a:rPr>
                                <m:t>𝑡</m:t>
                              </m:r>
                            </m:e>
                            <m:sup>
                              <m:r>
                                <a:rPr lang="en-US" sz="3500" b="0" i="1" smtClean="0">
                                  <a:latin typeface="Cambria Math" panose="02040503050406030204" pitchFamily="18" charset="0"/>
                                </a:rPr>
                                <m:t>2</m:t>
                              </m:r>
                            </m:sup>
                          </m:sSup>
                        </m:den>
                      </m:f>
                      <m:r>
                        <a:rPr lang="en-US" sz="3500" b="0" i="1" smtClean="0">
                          <a:latin typeface="Cambria Math" panose="02040503050406030204" pitchFamily="18" charset="0"/>
                        </a:rPr>
                        <m:t>+</m:t>
                      </m:r>
                      <m:d>
                        <m:dPr>
                          <m:ctrlPr>
                            <a:rPr lang="en-US" sz="3500" b="0" i="1" smtClean="0">
                              <a:latin typeface="Cambria Math" panose="02040503050406030204" pitchFamily="18" charset="0"/>
                            </a:rPr>
                          </m:ctrlPr>
                        </m:dPr>
                        <m:e>
                          <m:r>
                            <a:rPr lang="en-US" sz="3500" b="0" i="1" smtClean="0">
                              <a:latin typeface="Cambria Math" panose="02040503050406030204" pitchFamily="18" charset="0"/>
                            </a:rPr>
                            <m:t>𝑎</m:t>
                          </m:r>
                          <m:r>
                            <a:rPr lang="en-US" sz="3500" b="0" i="1" smtClean="0">
                              <a:latin typeface="Cambria Math" panose="02040503050406030204" pitchFamily="18" charset="0"/>
                            </a:rPr>
                            <m:t>−2</m:t>
                          </m:r>
                          <m:r>
                            <a:rPr lang="en-US" sz="3500" b="0" i="1" smtClean="0">
                              <a:latin typeface="Cambria Math" panose="02040503050406030204" pitchFamily="18" charset="0"/>
                            </a:rPr>
                            <m:t>𝑞</m:t>
                          </m:r>
                          <m:func>
                            <m:funcPr>
                              <m:ctrlPr>
                                <a:rPr lang="en-US" sz="3500" b="0" i="1" smtClean="0">
                                  <a:latin typeface="Cambria Math" panose="02040503050406030204" pitchFamily="18" charset="0"/>
                                </a:rPr>
                              </m:ctrlPr>
                            </m:funcPr>
                            <m:fName>
                              <m:r>
                                <m:rPr>
                                  <m:sty m:val="p"/>
                                </m:rPr>
                                <a:rPr lang="en-US" sz="3500" b="0" i="0" smtClean="0">
                                  <a:latin typeface="Cambria Math" panose="02040503050406030204" pitchFamily="18" charset="0"/>
                                </a:rPr>
                                <m:t>cos</m:t>
                              </m:r>
                            </m:fName>
                            <m:e>
                              <m:d>
                                <m:dPr>
                                  <m:ctrlPr>
                                    <a:rPr lang="en-US" sz="3500" b="0" i="1" smtClean="0">
                                      <a:latin typeface="Cambria Math" panose="02040503050406030204" pitchFamily="18" charset="0"/>
                                    </a:rPr>
                                  </m:ctrlPr>
                                </m:dPr>
                                <m:e>
                                  <m:r>
                                    <a:rPr lang="en-US" sz="3500" b="0" i="1" smtClean="0">
                                      <a:latin typeface="Cambria Math" panose="02040503050406030204" pitchFamily="18" charset="0"/>
                                    </a:rPr>
                                    <m:t>2</m:t>
                                  </m:r>
                                  <m:r>
                                    <a:rPr lang="en-US" sz="3500" b="0" i="1" smtClean="0">
                                      <a:latin typeface="Cambria Math" panose="02040503050406030204" pitchFamily="18" charset="0"/>
                                    </a:rPr>
                                    <m:t>𝑡</m:t>
                                  </m:r>
                                </m:e>
                              </m:d>
                            </m:e>
                          </m:func>
                        </m:e>
                      </m:d>
                      <m:r>
                        <a:rPr lang="en-US" sz="3500" b="0" i="1" smtClean="0">
                          <a:latin typeface="Cambria Math" panose="02040503050406030204" pitchFamily="18" charset="0"/>
                        </a:rPr>
                        <m:t>𝑦</m:t>
                      </m:r>
                      <m:r>
                        <a:rPr lang="en-US" sz="3500" b="0" i="1" smtClean="0">
                          <a:latin typeface="Cambria Math" panose="02040503050406030204" pitchFamily="18" charset="0"/>
                        </a:rPr>
                        <m:t>=0</m:t>
                      </m:r>
                    </m:oMath>
                  </m:oMathPara>
                </a14:m>
                <a:endParaRPr lang="en-US" sz="3500" b="0" dirty="0"/>
              </a:p>
              <a:p>
                <a:pPr marL="0" indent="0" algn="ctr">
                  <a:spcBef>
                    <a:spcPts val="2400"/>
                  </a:spcBef>
                  <a:buNone/>
                </a:pPr>
                <a:endParaRPr lang="en-US" sz="3500" b="0" dirty="0"/>
              </a:p>
              <a:p>
                <a:pPr marL="0" indent="0">
                  <a:spcBef>
                    <a:spcPts val="2400"/>
                  </a:spcBef>
                  <a:buNone/>
                </a:pPr>
                <a:endParaRPr lang="en-US" sz="3500" b="0" dirty="0"/>
              </a:p>
              <a:p>
                <a:pPr marL="457200" indent="-457200">
                  <a:spcBef>
                    <a:spcPts val="2400"/>
                  </a:spcBef>
                </a:pPr>
                <a:endParaRPr lang="en-US" sz="3500" b="0" dirty="0"/>
              </a:p>
              <a:p>
                <a:pPr marL="457200" indent="-457200">
                  <a:spcBef>
                    <a:spcPts val="2400"/>
                  </a:spcBef>
                </a:pPr>
                <a:endParaRPr lang="en-US" sz="3500" b="0" dirty="0"/>
              </a:p>
              <a:p>
                <a:pPr marL="0" indent="0">
                  <a:spcBef>
                    <a:spcPts val="2400"/>
                  </a:spcBef>
                  <a:buNone/>
                </a:pPr>
                <a:endParaRPr lang="en-US" sz="3500" b="0" dirty="0"/>
              </a:p>
              <a:p>
                <a:pPr marL="457200" indent="-457200">
                  <a:spcBef>
                    <a:spcPts val="2400"/>
                  </a:spcBef>
                </a:pPr>
                <a:r>
                  <a:rPr lang="en-US" sz="3500" b="0" dirty="0"/>
                  <a:t>The variables a and q are the “trapping parameters” – with a given trap geometry, the position and velocity of the ion is deterministic</a:t>
                </a:r>
              </a:p>
              <a:p>
                <a:pPr marL="457200" indent="-457200">
                  <a:spcBef>
                    <a:spcPts val="2400"/>
                  </a:spcBef>
                </a:pPr>
                <a:r>
                  <a:rPr lang="en-US" sz="3500" b="0" dirty="0"/>
                  <a:t>Stable solutions of the Mathieu equation result in ion confinement within the potential well</a:t>
                </a:r>
              </a:p>
            </p:txBody>
          </p:sp>
        </mc:Choice>
        <mc:Fallback>
          <p:sp>
            <p:nvSpPr>
              <p:cNvPr id="78" name="Text Placeholder 77">
                <a:extLst>
                  <a:ext uri="{FF2B5EF4-FFF2-40B4-BE49-F238E27FC236}">
                    <a16:creationId xmlns:a16="http://schemas.microsoft.com/office/drawing/2014/main" id="{E766F76D-A38E-474D-BF39-98C83716A16C}"/>
                  </a:ext>
                </a:extLst>
              </p:cNvPr>
              <p:cNvSpPr>
                <a:spLocks noGrp="1" noRot="1" noChangeAspect="1" noMove="1" noResize="1" noEditPoints="1" noAdjustHandles="1" noChangeArrowheads="1" noChangeShapeType="1" noTextEdit="1"/>
              </p:cNvSpPr>
              <p:nvPr>
                <p:ph type="body" sz="half" idx="2"/>
              </p:nvPr>
            </p:nvSpPr>
            <p:spPr>
              <a:xfrm>
                <a:off x="813929" y="4781001"/>
                <a:ext cx="9830948" cy="14580891"/>
              </a:xfrm>
              <a:blipFill>
                <a:blip r:embed="rId3"/>
                <a:stretch>
                  <a:fillRect l="-1613" t="-1756" r="-1613" b="-9490"/>
                </a:stretch>
              </a:blipFill>
            </p:spPr>
            <p:txBody>
              <a:bodyPr/>
              <a:lstStyle/>
              <a:p>
                <a:r>
                  <a:rPr lang="en-US">
                    <a:noFill/>
                  </a:rPr>
                  <a:t> </a:t>
                </a:r>
              </a:p>
            </p:txBody>
          </p:sp>
        </mc:Fallback>
      </mc:AlternateContent>
      <p:sp>
        <p:nvSpPr>
          <p:cNvPr id="81" name="Text Placeholder 80">
            <a:extLst>
              <a:ext uri="{FF2B5EF4-FFF2-40B4-BE49-F238E27FC236}">
                <a16:creationId xmlns:a16="http://schemas.microsoft.com/office/drawing/2014/main" id="{A7D65EEA-1EC8-CC49-B78E-59D677185D06}"/>
              </a:ext>
            </a:extLst>
          </p:cNvPr>
          <p:cNvSpPr>
            <a:spLocks noGrp="1"/>
          </p:cNvSpPr>
          <p:nvPr>
            <p:ph type="body" sz="half" idx="11"/>
          </p:nvPr>
        </p:nvSpPr>
        <p:spPr>
          <a:xfrm>
            <a:off x="22448712" y="4796681"/>
            <a:ext cx="9762465" cy="2769014"/>
          </a:xfrm>
        </p:spPr>
        <p:txBody>
          <a:bodyPr>
            <a:noAutofit/>
          </a:bodyPr>
          <a:lstStyle/>
          <a:p>
            <a:pPr marL="0" indent="0" algn="ctr">
              <a:buNone/>
            </a:pPr>
            <a:r>
              <a:rPr lang="en-US" sz="5600" dirty="0"/>
              <a:t>Bounded Motion</a:t>
            </a:r>
            <a:endParaRPr lang="en-US" sz="5600" b="1" dirty="0">
              <a:solidFill>
                <a:schemeClr val="accent1">
                  <a:lumMod val="50000"/>
                </a:schemeClr>
              </a:solidFill>
            </a:endParaRPr>
          </a:p>
          <a:p>
            <a:pPr marL="457200" indent="-457200">
              <a:spcBef>
                <a:spcPts val="2400"/>
              </a:spcBef>
            </a:pPr>
            <a:r>
              <a:rPr lang="en-US" sz="3400" b="0" dirty="0">
                <a:solidFill>
                  <a:schemeClr val="accent1">
                    <a:lumMod val="50000"/>
                  </a:schemeClr>
                </a:solidFill>
              </a:rPr>
              <a:t>From the </a:t>
            </a:r>
            <a:r>
              <a:rPr lang="en-US" sz="3400" b="0" dirty="0"/>
              <a:t>stability diagram, stable Mathieu parameters can be chosen for the trap design</a:t>
            </a:r>
          </a:p>
          <a:p>
            <a:pPr marL="457200" indent="-457200">
              <a:spcBef>
                <a:spcPts val="2400"/>
              </a:spcBef>
            </a:pPr>
            <a:r>
              <a:rPr lang="en-US" sz="3400" b="0" dirty="0"/>
              <a:t>The bounded and unbounded motion for two parameter pairs are simulated</a:t>
            </a:r>
          </a:p>
          <a:p>
            <a:pPr marL="0" indent="0">
              <a:spcBef>
                <a:spcPts val="2400"/>
              </a:spcBef>
              <a:buNone/>
            </a:pPr>
            <a:endParaRPr lang="en-US" sz="3400" dirty="0">
              <a:solidFill>
                <a:schemeClr val="accent1">
                  <a:lumMod val="50000"/>
                </a:schemeClr>
              </a:solidFill>
            </a:endParaRPr>
          </a:p>
        </p:txBody>
      </p:sp>
      <mc:AlternateContent xmlns:mc="http://schemas.openxmlformats.org/markup-compatibility/2006">
        <mc:Choice xmlns:a14="http://schemas.microsoft.com/office/drawing/2010/main" Requires="a14">
          <p:graphicFrame>
            <p:nvGraphicFramePr>
              <p:cNvPr id="2" name="Table 3">
                <a:extLst>
                  <a:ext uri="{FF2B5EF4-FFF2-40B4-BE49-F238E27FC236}">
                    <a16:creationId xmlns:a16="http://schemas.microsoft.com/office/drawing/2014/main" id="{99DC799D-92FD-2B41-4ED3-2AC1910121EA}"/>
                  </a:ext>
                </a:extLst>
              </p:cNvPr>
              <p:cNvGraphicFramePr>
                <a:graphicFrameLocks noGrp="1"/>
              </p:cNvGraphicFramePr>
              <p:nvPr>
                <p:extLst>
                  <p:ext uri="{D42A27DB-BD31-4B8C-83A1-F6EECF244321}">
                    <p14:modId xmlns:p14="http://schemas.microsoft.com/office/powerpoint/2010/main" val="2876770545"/>
                  </p:ext>
                </p:extLst>
              </p:nvPr>
            </p:nvGraphicFramePr>
            <p:xfrm>
              <a:off x="5179846" y="13789603"/>
              <a:ext cx="4996682" cy="3474720"/>
            </p:xfrm>
            <a:graphic>
              <a:graphicData uri="http://schemas.openxmlformats.org/drawingml/2006/table">
                <a:tbl>
                  <a:tblPr firstRow="1" bandRow="1">
                    <a:tableStyleId>{5C22544A-7EE6-4342-B048-85BDC9FD1C3A}</a:tableStyleId>
                  </a:tblPr>
                  <a:tblGrid>
                    <a:gridCol w="1186269">
                      <a:extLst>
                        <a:ext uri="{9D8B030D-6E8A-4147-A177-3AD203B41FA5}">
                          <a16:colId xmlns:a16="http://schemas.microsoft.com/office/drawing/2014/main" val="560093438"/>
                        </a:ext>
                      </a:extLst>
                    </a:gridCol>
                    <a:gridCol w="3810413">
                      <a:extLst>
                        <a:ext uri="{9D8B030D-6E8A-4147-A177-3AD203B41FA5}">
                          <a16:colId xmlns:a16="http://schemas.microsoft.com/office/drawing/2014/main" val="1380278081"/>
                        </a:ext>
                      </a:extLst>
                    </a:gridCol>
                  </a:tblGrid>
                  <a:tr h="533247">
                    <a:tc>
                      <a:txBody>
                        <a:bodyPr/>
                        <a:lstStyle/>
                        <a:p>
                          <a:pPr/>
                          <a14:m>
                            <m:oMathPara xmlns:m="http://schemas.openxmlformats.org/officeDocument/2006/math">
                              <m:oMathParaPr>
                                <m:jc m:val="centerGroup"/>
                              </m:oMathParaPr>
                              <m:oMath xmlns:m="http://schemas.openxmlformats.org/officeDocument/2006/math">
                                <m:r>
                                  <a:rPr lang="en-US" sz="3200" b="0" i="1" smtClean="0">
                                    <a:solidFill>
                                      <a:srgbClr val="203864"/>
                                    </a:solidFill>
                                    <a:latin typeface="Cambria Math" panose="02040503050406030204" pitchFamily="18" charset="0"/>
                                  </a:rPr>
                                  <m:t>𝑒</m:t>
                                </m:r>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Ion charge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23823"/>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200" b="0" i="1" smtClean="0">
                                        <a:solidFill>
                                          <a:srgbClr val="203864"/>
                                        </a:solidFill>
                                        <a:latin typeface="Cambria Math" panose="02040503050406030204" pitchFamily="18" charset="0"/>
                                      </a:rPr>
                                    </m:ctrlPr>
                                  </m:sSubPr>
                                  <m:e>
                                    <m:r>
                                      <m:rPr>
                                        <m:sty m:val="p"/>
                                      </m:rPr>
                                      <a:rPr lang="el-GR" sz="3200" b="0" i="1">
                                        <a:solidFill>
                                          <a:srgbClr val="203864"/>
                                        </a:solidFill>
                                        <a:latin typeface="Cambria Math" panose="02040503050406030204" pitchFamily="18" charset="0"/>
                                        <a:ea typeface="Cambria Math" panose="02040503050406030204" pitchFamily="18" charset="0"/>
                                      </a:rPr>
                                      <m:t>Φ</m:t>
                                    </m:r>
                                  </m:e>
                                  <m:sub>
                                    <m:r>
                                      <a:rPr lang="en-US" sz="3200" b="0" i="1" smtClean="0">
                                        <a:solidFill>
                                          <a:srgbClr val="203864"/>
                                        </a:solidFill>
                                        <a:latin typeface="Cambria Math" panose="02040503050406030204" pitchFamily="18" charset="0"/>
                                      </a:rPr>
                                      <m:t>𝐷𝐶</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DC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335700"/>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m:rPr>
                                        <m:sty m:val="p"/>
                                      </m:rPr>
                                      <a:rPr lang="el-GR" sz="3200" b="0" i="1">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rPr>
                                      <m:t>𝐶</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22984"/>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Mass of ion</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5519235"/>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l-GR"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Ω</m:t>
                                    </m:r>
                                  </m:e>
                                  <m:sub>
                                    <m:r>
                                      <a:rPr lang="en-US" sz="3200" b="0" i="1" smtClean="0">
                                        <a:latin typeface="Cambria Math" panose="02040503050406030204" pitchFamily="18" charset="0"/>
                                        <a:ea typeface="Cambria Math" panose="02040503050406030204" pitchFamily="18" charset="0"/>
                                      </a:rPr>
                                      <m:t>𝑅𝐹</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frequency</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8046338"/>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l-GR"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𝑟</m:t>
                                    </m:r>
                                  </m:e>
                                  <m:sub>
                                    <m:r>
                                      <a:rPr lang="en-US" sz="3200" b="0" i="1" smtClean="0">
                                        <a:latin typeface="Cambria Math" panose="02040503050406030204" pitchFamily="18" charset="0"/>
                                        <a:ea typeface="Cambria Math" panose="02040503050406030204" pitchFamily="18" charset="0"/>
                                      </a:rPr>
                                      <m:t>0</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Radial distance to ion</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153203"/>
                      </a:ext>
                    </a:extLst>
                  </a:tr>
                </a:tbl>
              </a:graphicData>
            </a:graphic>
          </p:graphicFrame>
        </mc:Choice>
        <mc:Fallback>
          <p:graphicFrame>
            <p:nvGraphicFramePr>
              <p:cNvPr id="2" name="Table 3">
                <a:extLst>
                  <a:ext uri="{FF2B5EF4-FFF2-40B4-BE49-F238E27FC236}">
                    <a16:creationId xmlns:a16="http://schemas.microsoft.com/office/drawing/2014/main" id="{99DC799D-92FD-2B41-4ED3-2AC1910121EA}"/>
                  </a:ext>
                </a:extLst>
              </p:cNvPr>
              <p:cNvGraphicFramePr>
                <a:graphicFrameLocks noGrp="1"/>
              </p:cNvGraphicFramePr>
              <p:nvPr>
                <p:extLst>
                  <p:ext uri="{D42A27DB-BD31-4B8C-83A1-F6EECF244321}">
                    <p14:modId xmlns:p14="http://schemas.microsoft.com/office/powerpoint/2010/main" val="2876770545"/>
                  </p:ext>
                </p:extLst>
              </p:nvPr>
            </p:nvGraphicFramePr>
            <p:xfrm>
              <a:off x="5179846" y="13789603"/>
              <a:ext cx="4996682" cy="3474720"/>
            </p:xfrm>
            <a:graphic>
              <a:graphicData uri="http://schemas.openxmlformats.org/drawingml/2006/table">
                <a:tbl>
                  <a:tblPr firstRow="1" bandRow="1">
                    <a:tableStyleId>{5C22544A-7EE6-4342-B048-85BDC9FD1C3A}</a:tableStyleId>
                  </a:tblPr>
                  <a:tblGrid>
                    <a:gridCol w="1186269">
                      <a:extLst>
                        <a:ext uri="{9D8B030D-6E8A-4147-A177-3AD203B41FA5}">
                          <a16:colId xmlns:a16="http://schemas.microsoft.com/office/drawing/2014/main" val="560093438"/>
                        </a:ext>
                      </a:extLst>
                    </a:gridCol>
                    <a:gridCol w="3810413">
                      <a:extLst>
                        <a:ext uri="{9D8B030D-6E8A-4147-A177-3AD203B41FA5}">
                          <a16:colId xmlns:a16="http://schemas.microsoft.com/office/drawing/2014/main" val="1380278081"/>
                        </a:ext>
                      </a:extLst>
                    </a:gridCol>
                  </a:tblGrid>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3" t="-13684" r="-322051" b="-534737"/>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Ion charge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23823"/>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3" t="-113684" r="-322051" b="-434737"/>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DC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335700"/>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3" t="-211458" r="-322051" b="-330208"/>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22984"/>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3" t="-314737" r="-322051" b="-233684"/>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Mass of ion</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551923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3" t="-414737" r="-322051" b="-133684"/>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frequency</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8046338"/>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13" t="-514737" r="-322051" b="-33684"/>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Radial distance to ion</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15320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E1D02-5884-7104-D2EA-60BBB53E3D2F}"/>
                  </a:ext>
                </a:extLst>
              </p:cNvPr>
              <p:cNvSpPr txBox="1"/>
              <p:nvPr/>
            </p:nvSpPr>
            <p:spPr>
              <a:xfrm>
                <a:off x="1772145" y="14187414"/>
                <a:ext cx="3165857" cy="2849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500" smtClean="0">
                          <a:solidFill>
                            <a:schemeClr val="accent1">
                              <a:lumMod val="50000"/>
                            </a:schemeClr>
                          </a:solidFill>
                          <a:latin typeface="Cambria Math" panose="02040503050406030204" pitchFamily="18" charset="0"/>
                        </a:rPr>
                        <m:t>𝑎</m:t>
                      </m:r>
                      <m:r>
                        <a:rPr lang="en-US" sz="3500" smtClean="0">
                          <a:solidFill>
                            <a:schemeClr val="accent1">
                              <a:lumMod val="50000"/>
                            </a:schemeClr>
                          </a:solidFill>
                          <a:latin typeface="Cambria Math" panose="02040503050406030204" pitchFamily="18" charset="0"/>
                        </a:rPr>
                        <m:t>=</m:t>
                      </m:r>
                      <m:f>
                        <m:fPr>
                          <m:ctrlPr>
                            <a:rPr lang="en-US" sz="3500" i="1">
                              <a:solidFill>
                                <a:schemeClr val="accent1">
                                  <a:lumMod val="50000"/>
                                </a:schemeClr>
                              </a:solidFill>
                              <a:latin typeface="Cambria Math" panose="02040503050406030204" pitchFamily="18" charset="0"/>
                            </a:rPr>
                          </m:ctrlPr>
                        </m:fPr>
                        <m:num>
                          <m:r>
                            <a:rPr lang="en-US" sz="3500">
                              <a:solidFill>
                                <a:schemeClr val="accent1">
                                  <a:lumMod val="50000"/>
                                </a:schemeClr>
                              </a:solidFill>
                              <a:latin typeface="Cambria Math" panose="02040503050406030204" pitchFamily="18" charset="0"/>
                            </a:rPr>
                            <m:t>4</m:t>
                          </m:r>
                          <m:r>
                            <a:rPr lang="en-US" sz="3500">
                              <a:solidFill>
                                <a:schemeClr val="accent1">
                                  <a:lumMod val="50000"/>
                                </a:schemeClr>
                              </a:solidFill>
                              <a:latin typeface="Cambria Math" panose="02040503050406030204" pitchFamily="18" charset="0"/>
                            </a:rPr>
                            <m:t>𝑒</m:t>
                          </m:r>
                          <m:sSub>
                            <m:sSubPr>
                              <m:ctrlPr>
                                <a:rPr lang="en-US"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Φ</m:t>
                              </m:r>
                            </m:e>
                            <m:sub>
                              <m:r>
                                <a:rPr lang="en-US" sz="3500">
                                  <a:solidFill>
                                    <a:schemeClr val="accent1">
                                      <a:lumMod val="50000"/>
                                    </a:schemeClr>
                                  </a:solidFill>
                                  <a:latin typeface="Cambria Math" panose="02040503050406030204" pitchFamily="18" charset="0"/>
                                </a:rPr>
                                <m:t>𝐷𝐶</m:t>
                              </m:r>
                            </m:sub>
                          </m:sSub>
                        </m:num>
                        <m:den>
                          <m:r>
                            <a:rPr lang="en-US" sz="3500">
                              <a:solidFill>
                                <a:schemeClr val="accent1">
                                  <a:lumMod val="50000"/>
                                </a:schemeClr>
                              </a:solidFill>
                              <a:latin typeface="Cambria Math" panose="02040503050406030204" pitchFamily="18" charset="0"/>
                            </a:rPr>
                            <m:t>𝑚</m:t>
                          </m:r>
                          <m:sSub>
                            <m:sSubPr>
                              <m:ctrlPr>
                                <a:rPr lang="el-GR"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Ω</m:t>
                              </m:r>
                            </m:e>
                            <m:sub>
                              <m:r>
                                <a:rPr lang="en-US" sz="3500">
                                  <a:solidFill>
                                    <a:schemeClr val="accent1">
                                      <a:lumMod val="50000"/>
                                    </a:schemeClr>
                                  </a:solidFill>
                                  <a:latin typeface="Cambria Math" panose="02040503050406030204" pitchFamily="18" charset="0"/>
                                </a:rPr>
                                <m:t>𝑅𝐹</m:t>
                              </m:r>
                            </m:sub>
                          </m:sSub>
                          <m:sSup>
                            <m:sSupPr>
                              <m:ctrlPr>
                                <a:rPr lang="el-GR" sz="3500" i="1">
                                  <a:solidFill>
                                    <a:schemeClr val="accent1">
                                      <a:lumMod val="50000"/>
                                    </a:schemeClr>
                                  </a:solidFill>
                                  <a:latin typeface="Cambria Math" panose="02040503050406030204" pitchFamily="18" charset="0"/>
                                </a:rPr>
                              </m:ctrlPr>
                            </m:sSupPr>
                            <m:e>
                              <m:sSub>
                                <m:sSubPr>
                                  <m:ctrlPr>
                                    <a:rPr lang="el-GR" sz="3500" i="1">
                                      <a:solidFill>
                                        <a:schemeClr val="accent1">
                                          <a:lumMod val="50000"/>
                                        </a:schemeClr>
                                      </a:solidFill>
                                      <a:latin typeface="Cambria Math" panose="02040503050406030204" pitchFamily="18" charset="0"/>
                                    </a:rPr>
                                  </m:ctrlPr>
                                </m:sSubPr>
                                <m:e>
                                  <m:r>
                                    <a:rPr lang="en-US" sz="3500">
                                      <a:solidFill>
                                        <a:schemeClr val="accent1">
                                          <a:lumMod val="50000"/>
                                        </a:schemeClr>
                                      </a:solidFill>
                                      <a:latin typeface="Cambria Math" panose="02040503050406030204" pitchFamily="18" charset="0"/>
                                    </a:rPr>
                                    <m:t>𝑟</m:t>
                                  </m:r>
                                </m:e>
                                <m:sub>
                                  <m:r>
                                    <a:rPr lang="en-US" sz="3500">
                                      <a:solidFill>
                                        <a:schemeClr val="accent1">
                                          <a:lumMod val="50000"/>
                                        </a:schemeClr>
                                      </a:solidFill>
                                      <a:latin typeface="Cambria Math" panose="02040503050406030204" pitchFamily="18" charset="0"/>
                                    </a:rPr>
                                    <m:t>0</m:t>
                                  </m:r>
                                </m:sub>
                              </m:sSub>
                            </m:e>
                            <m:sup>
                              <m:r>
                                <a:rPr lang="en-US" sz="3500">
                                  <a:solidFill>
                                    <a:schemeClr val="accent1">
                                      <a:lumMod val="50000"/>
                                    </a:schemeClr>
                                  </a:solidFill>
                                  <a:latin typeface="Cambria Math" panose="02040503050406030204" pitchFamily="18" charset="0"/>
                                </a:rPr>
                                <m:t>2</m:t>
                              </m:r>
                            </m:sup>
                          </m:sSup>
                        </m:den>
                      </m:f>
                    </m:oMath>
                  </m:oMathPara>
                </a14:m>
                <a:endParaRPr lang="en-US" sz="1800" b="0" dirty="0"/>
              </a:p>
              <a:p>
                <a:r>
                  <a:rPr lang="en-US" sz="1800" b="0" dirty="0"/>
                  <a:t>   </a:t>
                </a:r>
              </a:p>
              <a:p>
                <a:pPr algn="ctr"/>
                <a:r>
                  <a:rPr lang="en-US" sz="1800" b="0" dirty="0"/>
                  <a:t> </a:t>
                </a:r>
                <a:endParaRPr lang="en-US" sz="3500" dirty="0">
                  <a:solidFill>
                    <a:schemeClr val="accent1">
                      <a:lumMod val="50000"/>
                    </a:schemeClr>
                  </a:solidFill>
                </a:endParaRPr>
              </a:p>
              <a:p>
                <a:pPr algn="ctr"/>
                <a14:m>
                  <m:oMathPara xmlns:m="http://schemas.openxmlformats.org/officeDocument/2006/math">
                    <m:oMathParaPr>
                      <m:jc m:val="centerGroup"/>
                    </m:oMathParaPr>
                    <m:oMath xmlns:m="http://schemas.openxmlformats.org/officeDocument/2006/math">
                      <m:r>
                        <m:rPr>
                          <m:sty m:val="p"/>
                        </m:rPr>
                        <a:rPr lang="en-US" sz="3500">
                          <a:solidFill>
                            <a:schemeClr val="accent1">
                              <a:lumMod val="50000"/>
                            </a:schemeClr>
                          </a:solidFill>
                          <a:latin typeface="Cambria Math" panose="02040503050406030204" pitchFamily="18" charset="0"/>
                        </a:rPr>
                        <m:t>q</m:t>
                      </m:r>
                      <m:r>
                        <a:rPr lang="en-US" sz="3500">
                          <a:solidFill>
                            <a:schemeClr val="accent1">
                              <a:lumMod val="50000"/>
                            </a:schemeClr>
                          </a:solidFill>
                          <a:latin typeface="Cambria Math" panose="02040503050406030204" pitchFamily="18" charset="0"/>
                        </a:rPr>
                        <m:t>=</m:t>
                      </m:r>
                      <m:f>
                        <m:fPr>
                          <m:ctrlPr>
                            <a:rPr lang="en-US" sz="3500" i="1">
                              <a:solidFill>
                                <a:schemeClr val="accent1">
                                  <a:lumMod val="50000"/>
                                </a:schemeClr>
                              </a:solidFill>
                              <a:latin typeface="Cambria Math" panose="02040503050406030204" pitchFamily="18" charset="0"/>
                            </a:rPr>
                          </m:ctrlPr>
                        </m:fPr>
                        <m:num>
                          <m:r>
                            <a:rPr lang="en-US" sz="3500">
                              <a:solidFill>
                                <a:schemeClr val="accent1">
                                  <a:lumMod val="50000"/>
                                </a:schemeClr>
                              </a:solidFill>
                              <a:latin typeface="Cambria Math" panose="02040503050406030204" pitchFamily="18" charset="0"/>
                            </a:rPr>
                            <m:t>2</m:t>
                          </m:r>
                          <m:r>
                            <a:rPr lang="en-US" sz="3500">
                              <a:solidFill>
                                <a:schemeClr val="accent1">
                                  <a:lumMod val="50000"/>
                                </a:schemeClr>
                              </a:solidFill>
                              <a:latin typeface="Cambria Math" panose="02040503050406030204" pitchFamily="18" charset="0"/>
                            </a:rPr>
                            <m:t>𝑒</m:t>
                          </m:r>
                          <m:sSub>
                            <m:sSubPr>
                              <m:ctrlPr>
                                <a:rPr lang="en-US"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Φ</m:t>
                              </m:r>
                            </m:e>
                            <m:sub>
                              <m:r>
                                <a:rPr lang="en-US" sz="3500">
                                  <a:solidFill>
                                    <a:schemeClr val="accent1">
                                      <a:lumMod val="50000"/>
                                    </a:schemeClr>
                                  </a:solidFill>
                                  <a:latin typeface="Cambria Math" panose="02040503050406030204" pitchFamily="18" charset="0"/>
                                </a:rPr>
                                <m:t>𝐴𝐶</m:t>
                              </m:r>
                            </m:sub>
                          </m:sSub>
                        </m:num>
                        <m:den>
                          <m:r>
                            <a:rPr lang="en-US" sz="3500">
                              <a:solidFill>
                                <a:schemeClr val="accent1">
                                  <a:lumMod val="50000"/>
                                </a:schemeClr>
                              </a:solidFill>
                              <a:latin typeface="Cambria Math" panose="02040503050406030204" pitchFamily="18" charset="0"/>
                            </a:rPr>
                            <m:t>𝑚</m:t>
                          </m:r>
                          <m:sSub>
                            <m:sSubPr>
                              <m:ctrlPr>
                                <a:rPr lang="el-GR"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Ω</m:t>
                              </m:r>
                            </m:e>
                            <m:sub>
                              <m:r>
                                <a:rPr lang="en-US" sz="3500">
                                  <a:solidFill>
                                    <a:schemeClr val="accent1">
                                      <a:lumMod val="50000"/>
                                    </a:schemeClr>
                                  </a:solidFill>
                                  <a:latin typeface="Cambria Math" panose="02040503050406030204" pitchFamily="18" charset="0"/>
                                </a:rPr>
                                <m:t>𝑅𝐹</m:t>
                              </m:r>
                            </m:sub>
                          </m:sSub>
                          <m:sSup>
                            <m:sSupPr>
                              <m:ctrlPr>
                                <a:rPr lang="el-GR" sz="3500" i="1">
                                  <a:solidFill>
                                    <a:schemeClr val="accent1">
                                      <a:lumMod val="50000"/>
                                    </a:schemeClr>
                                  </a:solidFill>
                                  <a:latin typeface="Cambria Math" panose="02040503050406030204" pitchFamily="18" charset="0"/>
                                </a:rPr>
                              </m:ctrlPr>
                            </m:sSupPr>
                            <m:e>
                              <m:sSub>
                                <m:sSubPr>
                                  <m:ctrlPr>
                                    <a:rPr lang="el-GR" sz="3500" i="1">
                                      <a:solidFill>
                                        <a:schemeClr val="accent1">
                                          <a:lumMod val="50000"/>
                                        </a:schemeClr>
                                      </a:solidFill>
                                      <a:latin typeface="Cambria Math" panose="02040503050406030204" pitchFamily="18" charset="0"/>
                                    </a:rPr>
                                  </m:ctrlPr>
                                </m:sSubPr>
                                <m:e>
                                  <m:r>
                                    <a:rPr lang="en-US" sz="3500">
                                      <a:solidFill>
                                        <a:schemeClr val="accent1">
                                          <a:lumMod val="50000"/>
                                        </a:schemeClr>
                                      </a:solidFill>
                                      <a:latin typeface="Cambria Math" panose="02040503050406030204" pitchFamily="18" charset="0"/>
                                    </a:rPr>
                                    <m:t>𝑟</m:t>
                                  </m:r>
                                </m:e>
                                <m:sub>
                                  <m:r>
                                    <a:rPr lang="en-US" sz="3500">
                                      <a:solidFill>
                                        <a:schemeClr val="accent1">
                                          <a:lumMod val="50000"/>
                                        </a:schemeClr>
                                      </a:solidFill>
                                      <a:latin typeface="Cambria Math" panose="02040503050406030204" pitchFamily="18" charset="0"/>
                                    </a:rPr>
                                    <m:t>0</m:t>
                                  </m:r>
                                </m:sub>
                              </m:sSub>
                            </m:e>
                            <m:sup>
                              <m:r>
                                <a:rPr lang="en-US" sz="3500">
                                  <a:solidFill>
                                    <a:schemeClr val="accent1">
                                      <a:lumMod val="50000"/>
                                    </a:schemeClr>
                                  </a:solidFill>
                                  <a:latin typeface="Cambria Math" panose="02040503050406030204" pitchFamily="18" charset="0"/>
                                </a:rPr>
                                <m:t>2</m:t>
                              </m:r>
                            </m:sup>
                          </m:sSup>
                        </m:den>
                      </m:f>
                    </m:oMath>
                  </m:oMathPara>
                </a14:m>
                <a:endParaRPr lang="en-US" sz="3500" dirty="0">
                  <a:solidFill>
                    <a:schemeClr val="accent1">
                      <a:lumMod val="50000"/>
                    </a:schemeClr>
                  </a:solidFill>
                </a:endParaRPr>
              </a:p>
            </p:txBody>
          </p:sp>
        </mc:Choice>
        <mc:Fallback xmlns="">
          <p:sp>
            <p:nvSpPr>
              <p:cNvPr id="4" name="TextBox 3">
                <a:extLst>
                  <a:ext uri="{FF2B5EF4-FFF2-40B4-BE49-F238E27FC236}">
                    <a16:creationId xmlns:a16="http://schemas.microsoft.com/office/drawing/2014/main" id="{53CE1D02-5884-7104-D2EA-60BBB53E3D2F}"/>
                  </a:ext>
                </a:extLst>
              </p:cNvPr>
              <p:cNvSpPr txBox="1">
                <a:spLocks noRot="1" noChangeAspect="1" noMove="1" noResize="1" noEditPoints="1" noAdjustHandles="1" noChangeArrowheads="1" noChangeShapeType="1" noTextEdit="1"/>
              </p:cNvSpPr>
              <p:nvPr/>
            </p:nvSpPr>
            <p:spPr>
              <a:xfrm>
                <a:off x="1772145" y="14187414"/>
                <a:ext cx="3165857" cy="2849434"/>
              </a:xfrm>
              <a:prstGeom prst="rect">
                <a:avLst/>
              </a:prstGeom>
              <a:blipFill>
                <a:blip r:embed="rId5"/>
                <a:stretch>
                  <a:fillRect/>
                </a:stretch>
              </a:blipFill>
            </p:spPr>
            <p:txBody>
              <a:bodyPr/>
              <a:lstStyle/>
              <a:p>
                <a:r>
                  <a:rPr lang="en-US">
                    <a:noFill/>
                  </a:rPr>
                  <a:t> </a:t>
                </a:r>
              </a:p>
            </p:txBody>
          </p:sp>
        </mc:Fallback>
      </mc:AlternateContent>
      <p:sp>
        <p:nvSpPr>
          <p:cNvPr id="26" name="Rounded Rectangle 23">
            <a:extLst>
              <a:ext uri="{FF2B5EF4-FFF2-40B4-BE49-F238E27FC236}">
                <a16:creationId xmlns:a16="http://schemas.microsoft.com/office/drawing/2014/main" id="{CE81958A-8FF2-AF39-F4D9-A87E9A6339F6}"/>
              </a:ext>
            </a:extLst>
          </p:cNvPr>
          <p:cNvSpPr/>
          <p:nvPr/>
        </p:nvSpPr>
        <p:spPr>
          <a:xfrm>
            <a:off x="11451447" y="4486933"/>
            <a:ext cx="10255883" cy="27922958"/>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 Placeholder 80">
                <a:extLst>
                  <a:ext uri="{FF2B5EF4-FFF2-40B4-BE49-F238E27FC236}">
                    <a16:creationId xmlns:a16="http://schemas.microsoft.com/office/drawing/2014/main" id="{088EF84C-A090-67DC-51F6-FA18A6336293}"/>
                  </a:ext>
                </a:extLst>
              </p:cNvPr>
              <p:cNvSpPr txBox="1">
                <a:spLocks/>
              </p:cNvSpPr>
              <p:nvPr/>
            </p:nvSpPr>
            <p:spPr>
              <a:xfrm>
                <a:off x="11687541" y="4781001"/>
                <a:ext cx="9762465" cy="2769014"/>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5600" dirty="0"/>
                  <a:t>Stability</a:t>
                </a:r>
              </a:p>
              <a:p>
                <a:pPr marL="457200" indent="-457200">
                  <a:spcBef>
                    <a:spcPts val="2400"/>
                  </a:spcBef>
                </a:pPr>
                <a:r>
                  <a:rPr lang="en-US" sz="3400" b="0" dirty="0"/>
                  <a:t>Stable solutions to the Mathieu equation are parameter values a and q that stay bounded as t goes to infinity</a:t>
                </a:r>
              </a:p>
              <a:p>
                <a:pPr marL="457200" indent="-457200">
                  <a:spcBef>
                    <a:spcPts val="2400"/>
                  </a:spcBef>
                </a:pPr>
                <a:r>
                  <a:rPr lang="en-US" sz="3400" b="0" dirty="0"/>
                  <a:t>In other words, the motion of the ion is contained within the well – unstable solutions will eject the ion over time</a:t>
                </a:r>
              </a:p>
              <a:p>
                <a:pPr marL="457200" indent="-457200">
                  <a:spcBef>
                    <a:spcPts val="2400"/>
                  </a:spcBef>
                </a:pPr>
                <a:r>
                  <a:rPr lang="en-US" sz="3400" b="0" dirty="0"/>
                  <a:t>Stable regions can be determined using the </a:t>
                </a:r>
                <a:r>
                  <a:rPr lang="en-US" sz="3400" b="0" dirty="0" err="1"/>
                  <a:t>Floquet</a:t>
                </a:r>
                <a:r>
                  <a:rPr lang="en-US" sz="3400" b="0" dirty="0"/>
                  <a:t> approach [1]:</a:t>
                </a:r>
              </a:p>
              <a:p>
                <a:pPr marL="514350" indent="-514350">
                  <a:spcBef>
                    <a:spcPts val="2400"/>
                  </a:spcBef>
                  <a:buFont typeface="+mj-lt"/>
                  <a:buAutoNum type="arabicPeriod"/>
                </a:pPr>
                <a:r>
                  <a:rPr lang="en-US" sz="3400" b="0" dirty="0"/>
                  <a:t>Let </a:t>
                </a:r>
                <a14:m>
                  <m:oMath xmlns:m="http://schemas.openxmlformats.org/officeDocument/2006/math">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𝑦</m:t>
                        </m:r>
                      </m:e>
                      <m:sub>
                        <m:r>
                          <a:rPr lang="en-US" sz="3400" b="0" i="1" smtClean="0">
                            <a:latin typeface="Cambria Math" panose="02040503050406030204" pitchFamily="18" charset="0"/>
                          </a:rPr>
                          <m:t>1</m:t>
                        </m:r>
                      </m:sub>
                    </m:sSub>
                    <m:r>
                      <a:rPr lang="en-US" sz="3400" b="0" i="1" smtClean="0">
                        <a:latin typeface="Cambria Math" panose="02040503050406030204" pitchFamily="18" charset="0"/>
                      </a:rPr>
                      <m:t>=</m:t>
                    </m:r>
                    <m:r>
                      <a:rPr lang="en-US" sz="3400" b="0" i="1" smtClean="0">
                        <a:latin typeface="Cambria Math" panose="02040503050406030204" pitchFamily="18" charset="0"/>
                      </a:rPr>
                      <m:t>𝑦</m:t>
                    </m:r>
                  </m:oMath>
                </a14:m>
                <a:r>
                  <a:rPr lang="en-US" sz="3400" b="0" i="1" dirty="0">
                    <a:latin typeface="Cambria Math" panose="02040503050406030204" pitchFamily="18" charset="0"/>
                  </a:rPr>
                  <a:t> </a:t>
                </a:r>
                <a:r>
                  <a:rPr lang="en-US" sz="3400" b="0" dirty="0"/>
                  <a:t>and </a:t>
                </a:r>
                <a:r>
                  <a:rPr lang="en-US" sz="3400" b="0" i="1" dirty="0">
                    <a:latin typeface="Cambria Math" panose="02040503050406030204" pitchFamily="18" charset="0"/>
                  </a:rPr>
                  <a:t> </a:t>
                </a:r>
                <a14:m>
                  <m:oMath xmlns:m="http://schemas.openxmlformats.org/officeDocument/2006/math">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sub>
                    </m:sSub>
                    <m:r>
                      <a:rPr lang="en-US" sz="3400" b="0" i="1">
                        <a:latin typeface="Cambria Math" panose="02040503050406030204" pitchFamily="18" charset="0"/>
                      </a:rPr>
                      <m:t>=</m:t>
                    </m:r>
                    <m:f>
                      <m:fPr>
                        <m:ctrlPr>
                          <a:rPr lang="en-US" sz="3400" b="0" i="1" smtClean="0">
                            <a:latin typeface="Cambria Math" panose="02040503050406030204" pitchFamily="18" charset="0"/>
                          </a:rPr>
                        </m:ctrlPr>
                      </m:fPr>
                      <m:num>
                        <m:r>
                          <a:rPr lang="en-US" sz="3400" b="0" i="1" smtClean="0">
                            <a:latin typeface="Cambria Math" panose="02040503050406030204" pitchFamily="18" charset="0"/>
                          </a:rPr>
                          <m:t>𝑑𝑦</m:t>
                        </m:r>
                      </m:num>
                      <m:den>
                        <m:r>
                          <a:rPr lang="en-US" sz="3400" b="0" i="1" smtClean="0">
                            <a:latin typeface="Cambria Math" panose="02040503050406030204" pitchFamily="18" charset="0"/>
                          </a:rPr>
                          <m:t>𝑑𝑡</m:t>
                        </m:r>
                      </m:den>
                    </m:f>
                  </m:oMath>
                </a14:m>
                <a:r>
                  <a:rPr lang="en-US" sz="3400" b="0" i="1" dirty="0">
                    <a:latin typeface="Cambria Math" panose="02040503050406030204" pitchFamily="18" charset="0"/>
                  </a:rPr>
                  <a:t> . </a:t>
                </a:r>
                <a:r>
                  <a:rPr lang="en-US" sz="3400" b="0" dirty="0"/>
                  <a:t>A solutions matrix is to be constructed given the initial conditions:</a:t>
                </a:r>
                <a:endParaRPr lang="en-US" sz="3400" b="0" i="1" dirty="0">
                  <a:latin typeface="Cambria Math" panose="02040503050406030204" pitchFamily="18" charset="0"/>
                </a:endParaRPr>
              </a:p>
              <a:p>
                <a:pPr marL="0" indent="0" algn="ctr">
                  <a:spcBef>
                    <a:spcPts val="2400"/>
                  </a:spcBef>
                  <a:buNone/>
                </a:pPr>
                <a14:m>
                  <m:oMath xmlns:m="http://schemas.openxmlformats.org/officeDocument/2006/math">
                    <m:d>
                      <m:dPr>
                        <m:begChr m:val="["/>
                        <m:endChr m:val="]"/>
                        <m:ctrlPr>
                          <a:rPr lang="en-US" sz="3400" b="0" i="1" smtClean="0">
                            <a:latin typeface="Cambria Math" panose="02040503050406030204" pitchFamily="18" charset="0"/>
                          </a:rPr>
                        </m:ctrlPr>
                      </m:dPr>
                      <m:e>
                        <m:eqArr>
                          <m:eqArrPr>
                            <m:ctrlPr>
                              <a:rPr lang="en-US" sz="3400" b="0" i="1" smtClean="0">
                                <a:latin typeface="Cambria Math" panose="02040503050406030204" pitchFamily="18" charset="0"/>
                              </a:rPr>
                            </m:ctrlPr>
                          </m:eqArrPr>
                          <m:e>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𝑦</m:t>
                                </m:r>
                              </m:e>
                              <m:sub>
                                <m:r>
                                  <a:rPr lang="en-US" sz="3400" b="0" i="1" smtClean="0">
                                    <a:latin typeface="Cambria Math" panose="02040503050406030204" pitchFamily="18" charset="0"/>
                                  </a:rPr>
                                  <m:t>11</m:t>
                                </m:r>
                              </m:sub>
                            </m:sSub>
                          </m:e>
                          <m:e>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𝑦</m:t>
                                </m:r>
                              </m:e>
                              <m:sub>
                                <m:r>
                                  <a:rPr lang="en-US" sz="3400" b="0" i="1" smtClean="0">
                                    <a:latin typeface="Cambria Math" panose="02040503050406030204" pitchFamily="18" charset="0"/>
                                  </a:rPr>
                                  <m:t>12</m:t>
                                </m:r>
                              </m:sub>
                            </m:sSub>
                          </m:e>
                        </m:eqArr>
                      </m:e>
                    </m:d>
                    <m:r>
                      <a:rPr lang="en-US" sz="3400" b="0" i="1" smtClean="0">
                        <a:latin typeface="Cambria Math" panose="02040503050406030204" pitchFamily="18" charset="0"/>
                      </a:rPr>
                      <m:t>=</m:t>
                    </m:r>
                    <m:d>
                      <m:dPr>
                        <m:begChr m:val="["/>
                        <m:endChr m:val="]"/>
                        <m:ctrlPr>
                          <a:rPr lang="en-US" sz="3400" b="0" i="1" smtClean="0">
                            <a:latin typeface="Cambria Math" panose="02040503050406030204" pitchFamily="18" charset="0"/>
                          </a:rPr>
                        </m:ctrlPr>
                      </m:dPr>
                      <m:e>
                        <m:eqArr>
                          <m:eqArrPr>
                            <m:ctrlPr>
                              <a:rPr lang="en-US" sz="3400" b="0" i="1" smtClean="0">
                                <a:latin typeface="Cambria Math" panose="02040503050406030204" pitchFamily="18" charset="0"/>
                              </a:rPr>
                            </m:ctrlPr>
                          </m:eqArrPr>
                          <m:e>
                            <m:r>
                              <a:rPr lang="en-US" sz="3400" b="0" i="1" smtClean="0">
                                <a:latin typeface="Cambria Math" panose="02040503050406030204" pitchFamily="18" charset="0"/>
                              </a:rPr>
                              <m:t>1</m:t>
                            </m:r>
                          </m:e>
                          <m:e>
                            <m:r>
                              <a:rPr lang="en-US" sz="3400" b="0" i="1" smtClean="0">
                                <a:latin typeface="Cambria Math" panose="02040503050406030204" pitchFamily="18" charset="0"/>
                              </a:rPr>
                              <m:t>0</m:t>
                            </m:r>
                          </m:e>
                        </m:eqArr>
                      </m:e>
                    </m:d>
                  </m:oMath>
                </a14:m>
                <a:r>
                  <a:rPr lang="en-US" sz="3400" b="0" dirty="0"/>
                  <a:t> and </a:t>
                </a:r>
                <a14:m>
                  <m:oMath xmlns:m="http://schemas.openxmlformats.org/officeDocument/2006/math">
                    <m:d>
                      <m:dPr>
                        <m:begChr m:val="["/>
                        <m:endChr m:val="]"/>
                        <m:ctrlPr>
                          <a:rPr lang="en-US" sz="3400" b="0" i="1">
                            <a:latin typeface="Cambria Math" panose="02040503050406030204" pitchFamily="18" charset="0"/>
                          </a:rPr>
                        </m:ctrlPr>
                      </m:dPr>
                      <m:e>
                        <m:eqArr>
                          <m:eqArrPr>
                            <m:ctrlPr>
                              <a:rPr lang="en-US" sz="3400" b="0" i="1">
                                <a:latin typeface="Cambria Math" panose="02040503050406030204" pitchFamily="18" charset="0"/>
                              </a:rPr>
                            </m:ctrlPr>
                          </m:eqArrPr>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r>
                                  <a:rPr lang="en-US" sz="3400" b="0" i="1">
                                    <a:latin typeface="Cambria Math" panose="02040503050406030204" pitchFamily="18" charset="0"/>
                                  </a:rPr>
                                  <m:t>1</m:t>
                                </m:r>
                              </m:sub>
                            </m:sSub>
                          </m:e>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r>
                                  <a:rPr lang="en-US" sz="3400" b="0" i="1">
                                    <a:latin typeface="Cambria Math" panose="02040503050406030204" pitchFamily="18" charset="0"/>
                                  </a:rPr>
                                  <m:t>2</m:t>
                                </m:r>
                              </m:sub>
                            </m:sSub>
                          </m:e>
                        </m:eqArr>
                      </m:e>
                    </m:d>
                    <m:r>
                      <a:rPr lang="en-US" sz="3400" b="0" i="1">
                        <a:latin typeface="Cambria Math" panose="02040503050406030204" pitchFamily="18" charset="0"/>
                      </a:rPr>
                      <m:t>=</m:t>
                    </m:r>
                    <m:d>
                      <m:dPr>
                        <m:begChr m:val="["/>
                        <m:endChr m:val="]"/>
                        <m:ctrlPr>
                          <a:rPr lang="en-US" sz="3400" b="0" i="1">
                            <a:latin typeface="Cambria Math" panose="02040503050406030204" pitchFamily="18" charset="0"/>
                          </a:rPr>
                        </m:ctrlPr>
                      </m:dPr>
                      <m:e>
                        <m:eqArr>
                          <m:eqArrPr>
                            <m:ctrlPr>
                              <a:rPr lang="en-US" sz="3400" b="0" i="1">
                                <a:latin typeface="Cambria Math" panose="02040503050406030204" pitchFamily="18" charset="0"/>
                              </a:rPr>
                            </m:ctrlPr>
                          </m:eqArrPr>
                          <m:e>
                            <m:r>
                              <a:rPr lang="en-US" sz="3400" b="0" i="1" smtClean="0">
                                <a:latin typeface="Cambria Math" panose="02040503050406030204" pitchFamily="18" charset="0"/>
                              </a:rPr>
                              <m:t>0</m:t>
                            </m:r>
                          </m:e>
                          <m:e>
                            <m:r>
                              <a:rPr lang="en-US" sz="3400" b="0" i="1" smtClean="0">
                                <a:latin typeface="Cambria Math" panose="02040503050406030204" pitchFamily="18" charset="0"/>
                              </a:rPr>
                              <m:t>1</m:t>
                            </m:r>
                          </m:e>
                        </m:eqArr>
                      </m:e>
                    </m:d>
                  </m:oMath>
                </a14:m>
                <a:r>
                  <a:rPr lang="en-US" sz="3400" b="0" dirty="0"/>
                  <a:t> </a:t>
                </a:r>
              </a:p>
              <a:p>
                <a:pPr marL="514350" indent="-514350">
                  <a:spcBef>
                    <a:spcPts val="2400"/>
                  </a:spcBef>
                  <a:buFont typeface="+mj-lt"/>
                  <a:buAutoNum type="arabicPeriod" startAt="2"/>
                </a:pPr>
                <a:r>
                  <a:rPr lang="en-US" sz="3400" b="0" dirty="0"/>
                  <a:t>Solve the Mathieu equation out to an arbitrary long time T given these initial conditions. The evaluation of the fundamental solution matrix becomes the following:</a:t>
                </a:r>
              </a:p>
              <a:p>
                <a:pPr marL="0" indent="0">
                  <a:spcBef>
                    <a:spcPts val="2400"/>
                  </a:spcBef>
                  <a:buNone/>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rPr>
                        <m:t>𝐶</m:t>
                      </m:r>
                      <m:r>
                        <a:rPr lang="en-US" sz="3400" b="0" i="1" smtClean="0">
                          <a:latin typeface="Cambria Math" panose="02040503050406030204" pitchFamily="18" charset="0"/>
                        </a:rPr>
                        <m:t>=</m:t>
                      </m:r>
                      <m:d>
                        <m:dPr>
                          <m:begChr m:val="["/>
                          <m:endChr m:val="]"/>
                          <m:ctrlPr>
                            <a:rPr lang="en-US" sz="3400" b="0" i="1" smtClean="0">
                              <a:latin typeface="Cambria Math" panose="02040503050406030204" pitchFamily="18" charset="0"/>
                            </a:rPr>
                          </m:ctrlPr>
                        </m:dPr>
                        <m:e>
                          <m:m>
                            <m:mPr>
                              <m:mcs>
                                <m:mc>
                                  <m:mcPr>
                                    <m:count m:val="2"/>
                                    <m:mcJc m:val="center"/>
                                  </m:mcPr>
                                </m:mc>
                              </m:mcs>
                              <m:ctrlPr>
                                <a:rPr lang="en-US" sz="3400" b="0" i="1" smtClean="0">
                                  <a:latin typeface="Cambria Math" panose="02040503050406030204" pitchFamily="18" charset="0"/>
                                </a:rPr>
                              </m:ctrlPr>
                            </m:mPr>
                            <m:mr>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a:latin typeface="Cambria Math" panose="02040503050406030204" pitchFamily="18" charset="0"/>
                                      </a:rPr>
                                      <m:t>11</m:t>
                                    </m:r>
                                  </m:sub>
                                </m:sSub>
                                <m:d>
                                  <m:dPr>
                                    <m:ctrlPr>
                                      <a:rPr lang="en-US" sz="3400" b="0" i="1" smtClean="0">
                                        <a:latin typeface="Cambria Math" panose="02040503050406030204" pitchFamily="18" charset="0"/>
                                      </a:rPr>
                                    </m:ctrlPr>
                                  </m:dPr>
                                  <m:e>
                                    <m:r>
                                      <a:rPr lang="en-US" sz="3400" b="0" i="1" smtClean="0">
                                        <a:latin typeface="Cambria Math" panose="02040503050406030204" pitchFamily="18" charset="0"/>
                                      </a:rPr>
                                      <m:t>𝑇</m:t>
                                    </m:r>
                                  </m:e>
                                </m:d>
                              </m:e>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r>
                                      <a:rPr lang="en-US" sz="3400" b="0" i="1">
                                        <a:latin typeface="Cambria Math" panose="02040503050406030204" pitchFamily="18" charset="0"/>
                                      </a:rPr>
                                      <m:t>1</m:t>
                                    </m:r>
                                  </m:sub>
                                </m:sSub>
                                <m:d>
                                  <m:dPr>
                                    <m:ctrlPr>
                                      <a:rPr lang="en-US" sz="3400" b="0" i="1">
                                        <a:latin typeface="Cambria Math" panose="02040503050406030204" pitchFamily="18" charset="0"/>
                                      </a:rPr>
                                    </m:ctrlPr>
                                  </m:dPr>
                                  <m:e>
                                    <m:r>
                                      <a:rPr lang="en-US" sz="3400" b="0" i="1">
                                        <a:latin typeface="Cambria Math" panose="02040503050406030204" pitchFamily="18" charset="0"/>
                                      </a:rPr>
                                      <m:t>𝑇</m:t>
                                    </m:r>
                                  </m:e>
                                </m:d>
                              </m:e>
                            </m:mr>
                            <m:mr>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a:latin typeface="Cambria Math" panose="02040503050406030204" pitchFamily="18" charset="0"/>
                                      </a:rPr>
                                      <m:t>1</m:t>
                                    </m:r>
                                    <m:r>
                                      <a:rPr lang="en-US" sz="3400" b="0" i="1" smtClean="0">
                                        <a:latin typeface="Cambria Math" panose="02040503050406030204" pitchFamily="18" charset="0"/>
                                      </a:rPr>
                                      <m:t>2</m:t>
                                    </m:r>
                                  </m:sub>
                                </m:sSub>
                                <m:d>
                                  <m:dPr>
                                    <m:ctrlPr>
                                      <a:rPr lang="en-US" sz="3400" b="0" i="1">
                                        <a:latin typeface="Cambria Math" panose="02040503050406030204" pitchFamily="18" charset="0"/>
                                      </a:rPr>
                                    </m:ctrlPr>
                                  </m:dPr>
                                  <m:e>
                                    <m:r>
                                      <a:rPr lang="en-US" sz="3400" b="0" i="1">
                                        <a:latin typeface="Cambria Math" panose="02040503050406030204" pitchFamily="18" charset="0"/>
                                      </a:rPr>
                                      <m:t>𝑇</m:t>
                                    </m:r>
                                  </m:e>
                                </m:d>
                              </m:e>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22</m:t>
                                    </m:r>
                                  </m:sub>
                                </m:sSub>
                                <m:d>
                                  <m:dPr>
                                    <m:ctrlPr>
                                      <a:rPr lang="en-US" sz="3400" b="0" i="1">
                                        <a:latin typeface="Cambria Math" panose="02040503050406030204" pitchFamily="18" charset="0"/>
                                      </a:rPr>
                                    </m:ctrlPr>
                                  </m:dPr>
                                  <m:e>
                                    <m:r>
                                      <a:rPr lang="en-US" sz="3400" b="0" i="1">
                                        <a:latin typeface="Cambria Math" panose="02040503050406030204" pitchFamily="18" charset="0"/>
                                      </a:rPr>
                                      <m:t>𝑇</m:t>
                                    </m:r>
                                  </m:e>
                                </m:d>
                              </m:e>
                            </m:mr>
                          </m:m>
                        </m:e>
                      </m:d>
                    </m:oMath>
                  </m:oMathPara>
                </a14:m>
                <a:endParaRPr lang="en-US" sz="3400" b="0" dirty="0"/>
              </a:p>
              <a:p>
                <a:pPr marL="514350" indent="-514350">
                  <a:spcBef>
                    <a:spcPts val="2400"/>
                  </a:spcBef>
                  <a:buFont typeface="+mj-lt"/>
                  <a:buAutoNum type="arabicPeriod" startAt="3"/>
                </a:pPr>
                <a:r>
                  <a:rPr lang="en-US" sz="3400" b="0" dirty="0" err="1"/>
                  <a:t>Floquet</a:t>
                </a:r>
                <a:r>
                  <a:rPr lang="en-US" sz="3400" b="0" dirty="0"/>
                  <a:t> theory says that stability can be determined from the eigenvalues of C. With some simplification due to special properties of the Mathieu equation, these eigenvalues are</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ea typeface="Cambria Math" panose="02040503050406030204" pitchFamily="18" charset="0"/>
                            </a:rPr>
                          </m:ctrlPr>
                        </m:sSubPr>
                        <m:e>
                          <m:r>
                            <a:rPr lang="en-US" sz="3400" b="0" i="1" smtClean="0">
                              <a:latin typeface="Cambria Math" panose="02040503050406030204" pitchFamily="18" charset="0"/>
                              <a:ea typeface="Cambria Math" panose="02040503050406030204" pitchFamily="18" charset="0"/>
                            </a:rPr>
                            <m:t>𝜆</m:t>
                          </m:r>
                        </m:e>
                        <m:sub>
                          <m:r>
                            <a:rPr lang="en-US" sz="3400" b="0" i="1" smtClean="0">
                              <a:latin typeface="Cambria Math" panose="02040503050406030204" pitchFamily="18" charset="0"/>
                              <a:ea typeface="Cambria Math" panose="02040503050406030204" pitchFamily="18" charset="0"/>
                            </a:rPr>
                            <m:t>1,2</m:t>
                          </m:r>
                        </m:sub>
                      </m:sSub>
                      <m:r>
                        <a:rPr lang="en-US" sz="3400" b="0" i="1" smtClean="0">
                          <a:latin typeface="Cambria Math" panose="02040503050406030204" pitchFamily="18" charset="0"/>
                          <a:ea typeface="Cambria Math" panose="02040503050406030204" pitchFamily="18" charset="0"/>
                        </a:rPr>
                        <m:t>=</m:t>
                      </m:r>
                      <m:f>
                        <m:fPr>
                          <m:ctrlPr>
                            <a:rPr lang="en-US" sz="3400" b="0" i="1" smtClean="0">
                              <a:latin typeface="Cambria Math" panose="02040503050406030204" pitchFamily="18" charset="0"/>
                              <a:ea typeface="Cambria Math" panose="02040503050406030204" pitchFamily="18" charset="0"/>
                            </a:rPr>
                          </m:ctrlPr>
                        </m:fPr>
                        <m:num>
                          <m:r>
                            <a:rPr lang="en-US" sz="3400" b="0" i="1" smtClean="0">
                              <a:latin typeface="Cambria Math" panose="02040503050406030204" pitchFamily="18" charset="0"/>
                              <a:ea typeface="Cambria Math" panose="02040503050406030204" pitchFamily="18" charset="0"/>
                            </a:rPr>
                            <m:t>𝑡𝑟</m:t>
                          </m:r>
                          <m:d>
                            <m:dPr>
                              <m:ctrlPr>
                                <a:rPr lang="en-US" sz="3400" b="0" i="1" smtClean="0">
                                  <a:latin typeface="Cambria Math" panose="02040503050406030204" pitchFamily="18" charset="0"/>
                                  <a:ea typeface="Cambria Math" panose="02040503050406030204" pitchFamily="18" charset="0"/>
                                </a:rPr>
                              </m:ctrlPr>
                            </m:dPr>
                            <m:e>
                              <m:r>
                                <a:rPr lang="en-US" sz="3400" b="0" i="1" smtClean="0">
                                  <a:latin typeface="Cambria Math" panose="02040503050406030204" pitchFamily="18" charset="0"/>
                                  <a:ea typeface="Cambria Math" panose="02040503050406030204" pitchFamily="18" charset="0"/>
                                </a:rPr>
                                <m:t>𝐶</m:t>
                              </m:r>
                            </m:e>
                          </m:d>
                          <m:r>
                            <a:rPr lang="en-US" sz="3400" b="0" i="1">
                              <a:latin typeface="Cambria Math" panose="02040503050406030204" pitchFamily="18" charset="0"/>
                              <a:ea typeface="Cambria Math" panose="02040503050406030204" pitchFamily="18" charset="0"/>
                            </a:rPr>
                            <m:t>±</m:t>
                          </m:r>
                          <m:rad>
                            <m:radPr>
                              <m:degHide m:val="on"/>
                              <m:ctrlPr>
                                <a:rPr lang="en-US" sz="3400" b="0" i="1" smtClean="0">
                                  <a:latin typeface="Cambria Math" panose="02040503050406030204" pitchFamily="18" charset="0"/>
                                  <a:ea typeface="Cambria Math" panose="02040503050406030204" pitchFamily="18" charset="0"/>
                                </a:rPr>
                              </m:ctrlPr>
                            </m:radPr>
                            <m:deg/>
                            <m:e>
                              <m:sSup>
                                <m:sSupPr>
                                  <m:ctrlPr>
                                    <a:rPr lang="en-US" sz="3400" b="0" i="1" smtClean="0">
                                      <a:latin typeface="Cambria Math" panose="02040503050406030204" pitchFamily="18" charset="0"/>
                                      <a:ea typeface="Cambria Math" panose="02040503050406030204" pitchFamily="18" charset="0"/>
                                    </a:rPr>
                                  </m:ctrlPr>
                                </m:sSupPr>
                                <m:e>
                                  <m:r>
                                    <a:rPr lang="en-US" sz="3400" b="0" i="1" smtClean="0">
                                      <a:latin typeface="Cambria Math" panose="02040503050406030204" pitchFamily="18" charset="0"/>
                                      <a:ea typeface="Cambria Math" panose="02040503050406030204" pitchFamily="18" charset="0"/>
                                    </a:rPr>
                                    <m:t>𝑡𝑟</m:t>
                                  </m:r>
                                  <m:d>
                                    <m:dPr>
                                      <m:ctrlPr>
                                        <a:rPr lang="en-US" sz="3400" b="0" i="1" smtClean="0">
                                          <a:latin typeface="Cambria Math" panose="02040503050406030204" pitchFamily="18" charset="0"/>
                                          <a:ea typeface="Cambria Math" panose="02040503050406030204" pitchFamily="18" charset="0"/>
                                        </a:rPr>
                                      </m:ctrlPr>
                                    </m:dPr>
                                    <m:e>
                                      <m:r>
                                        <a:rPr lang="en-US" sz="3400" b="0" i="1" smtClean="0">
                                          <a:latin typeface="Cambria Math" panose="02040503050406030204" pitchFamily="18" charset="0"/>
                                          <a:ea typeface="Cambria Math" panose="02040503050406030204" pitchFamily="18" charset="0"/>
                                        </a:rPr>
                                        <m:t>𝐶</m:t>
                                      </m:r>
                                    </m:e>
                                  </m:d>
                                </m:e>
                                <m:sup>
                                  <m:r>
                                    <a:rPr lang="en-US" sz="3400" b="0" i="1" smtClean="0">
                                      <a:latin typeface="Cambria Math" panose="02040503050406030204" pitchFamily="18" charset="0"/>
                                      <a:ea typeface="Cambria Math" panose="02040503050406030204" pitchFamily="18" charset="0"/>
                                    </a:rPr>
                                    <m:t>2</m:t>
                                  </m:r>
                                </m:sup>
                              </m:sSup>
                              <m:r>
                                <a:rPr lang="en-US" sz="3400" b="0" i="1" smtClean="0">
                                  <a:latin typeface="Cambria Math" panose="02040503050406030204" pitchFamily="18" charset="0"/>
                                  <a:ea typeface="Cambria Math" panose="02040503050406030204" pitchFamily="18" charset="0"/>
                                </a:rPr>
                                <m:t>−4</m:t>
                              </m:r>
                            </m:e>
                          </m:rad>
                        </m:num>
                        <m:den>
                          <m:r>
                            <a:rPr lang="en-US" sz="3400" b="0" i="1" smtClean="0">
                              <a:latin typeface="Cambria Math" panose="02040503050406030204" pitchFamily="18" charset="0"/>
                              <a:ea typeface="Cambria Math" panose="02040503050406030204" pitchFamily="18" charset="0"/>
                            </a:rPr>
                            <m:t>2</m:t>
                          </m:r>
                        </m:den>
                      </m:f>
                    </m:oMath>
                  </m:oMathPara>
                </a14:m>
                <a:endParaRPr lang="en-US" sz="3400" b="0" dirty="0"/>
              </a:p>
              <a:p>
                <a:pPr marL="514350" indent="-514350">
                  <a:spcBef>
                    <a:spcPts val="2400"/>
                  </a:spcBef>
                  <a:buFont typeface="+mj-lt"/>
                  <a:buAutoNum type="arabicPeriod" startAt="4"/>
                </a:pPr>
                <a:r>
                  <a:rPr lang="en-US" sz="3400" b="0" dirty="0"/>
                  <a:t>From this equation, real roots are created if </a:t>
                </a:r>
                <a14:m>
                  <m:oMath xmlns:m="http://schemas.openxmlformats.org/officeDocument/2006/math">
                    <m:d>
                      <m:dPr>
                        <m:begChr m:val="|"/>
                        <m:endChr m:val="|"/>
                        <m:ctrlPr>
                          <a:rPr lang="en-US" sz="3400" b="0" i="1" smtClean="0">
                            <a:latin typeface="Cambria Math" panose="02040503050406030204" pitchFamily="18" charset="0"/>
                            <a:ea typeface="Cambria Math" panose="02040503050406030204" pitchFamily="18" charset="0"/>
                          </a:rPr>
                        </m:ctrlPr>
                      </m:dPr>
                      <m:e>
                        <m:r>
                          <a:rPr lang="en-US" sz="3400" b="0" i="1">
                            <a:latin typeface="Cambria Math" panose="02040503050406030204" pitchFamily="18" charset="0"/>
                            <a:ea typeface="Cambria Math" panose="02040503050406030204" pitchFamily="18" charset="0"/>
                          </a:rPr>
                          <m:t>𝑡𝑟</m:t>
                        </m:r>
                        <m:d>
                          <m:dPr>
                            <m:ctrlPr>
                              <a:rPr lang="en-US" sz="3400" b="0" i="1">
                                <a:latin typeface="Cambria Math" panose="02040503050406030204" pitchFamily="18" charset="0"/>
                                <a:ea typeface="Cambria Math" panose="02040503050406030204" pitchFamily="18" charset="0"/>
                              </a:rPr>
                            </m:ctrlPr>
                          </m:dPr>
                          <m:e>
                            <m:r>
                              <a:rPr lang="en-US" sz="3400" b="0" i="1">
                                <a:latin typeface="Cambria Math" panose="02040503050406030204" pitchFamily="18" charset="0"/>
                                <a:ea typeface="Cambria Math" panose="02040503050406030204" pitchFamily="18" charset="0"/>
                              </a:rPr>
                              <m:t>𝐶</m:t>
                            </m:r>
                          </m:e>
                        </m:d>
                      </m:e>
                    </m:d>
                    <m:r>
                      <a:rPr lang="en-US" sz="3400" b="0" i="1">
                        <a:latin typeface="Cambria Math" panose="02040503050406030204" pitchFamily="18" charset="0"/>
                        <a:ea typeface="Cambria Math" panose="02040503050406030204" pitchFamily="18" charset="0"/>
                      </a:rPr>
                      <m:t>&gt;</m:t>
                    </m:r>
                    <m:r>
                      <a:rPr lang="en-US" sz="3400" b="0" i="1" smtClean="0">
                        <a:latin typeface="Cambria Math" panose="02040503050406030204" pitchFamily="18" charset="0"/>
                        <a:ea typeface="Cambria Math" panose="02040503050406030204" pitchFamily="18" charset="0"/>
                      </a:rPr>
                      <m:t>2</m:t>
                    </m:r>
                    <m:r>
                      <a:rPr lang="en-US" sz="3400" b="0" i="0" smtClean="0">
                        <a:latin typeface="Cambria Math" panose="02040503050406030204" pitchFamily="18" charset="0"/>
                        <a:ea typeface="Cambria Math" panose="02040503050406030204" pitchFamily="18" charset="0"/>
                      </a:rPr>
                      <m:t>. </m:t>
                    </m:r>
                  </m:oMath>
                </a14:m>
                <a:r>
                  <a:rPr lang="en-US" sz="3400" b="0" dirty="0"/>
                  <a:t>The product of the roots has to be unity, so the one root must have modulus greater than unity which corresponds to exponential growth in time. </a:t>
                </a:r>
              </a:p>
            </p:txBody>
          </p:sp>
        </mc:Choice>
        <mc:Fallback>
          <p:sp>
            <p:nvSpPr>
              <p:cNvPr id="27" name="Text Placeholder 80">
                <a:extLst>
                  <a:ext uri="{FF2B5EF4-FFF2-40B4-BE49-F238E27FC236}">
                    <a16:creationId xmlns:a16="http://schemas.microsoft.com/office/drawing/2014/main" id="{088EF84C-A090-67DC-51F6-FA18A6336293}"/>
                  </a:ext>
                </a:extLst>
              </p:cNvPr>
              <p:cNvSpPr txBox="1">
                <a:spLocks noRot="1" noChangeAspect="1" noMove="1" noResize="1" noEditPoints="1" noAdjustHandles="1" noChangeArrowheads="1" noChangeShapeType="1" noTextEdit="1"/>
              </p:cNvSpPr>
              <p:nvPr/>
            </p:nvSpPr>
            <p:spPr>
              <a:xfrm>
                <a:off x="11687541" y="4781001"/>
                <a:ext cx="9762465" cy="2769014"/>
              </a:xfrm>
              <a:prstGeom prst="rect">
                <a:avLst/>
              </a:prstGeom>
              <a:blipFill>
                <a:blip r:embed="rId6"/>
                <a:stretch>
                  <a:fillRect l="-1810" t="-9231" r="-2185" b="-525055"/>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2BBA6E9-C3E0-5553-9960-C3E5321F1C96}"/>
              </a:ext>
            </a:extLst>
          </p:cNvPr>
          <p:cNvSpPr/>
          <p:nvPr/>
        </p:nvSpPr>
        <p:spPr>
          <a:xfrm>
            <a:off x="11095378" y="21651657"/>
            <a:ext cx="676365" cy="10758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C3E776AB-EA50-72C4-6CD0-E348B41DC676}"/>
              </a:ext>
            </a:extLst>
          </p:cNvPr>
          <p:cNvPicPr>
            <a:picLocks noChangeAspect="1"/>
          </p:cNvPicPr>
          <p:nvPr/>
        </p:nvPicPr>
        <p:blipFill>
          <a:blip r:embed="rId7"/>
          <a:stretch>
            <a:fillRect/>
          </a:stretch>
        </p:blipFill>
        <p:spPr>
          <a:xfrm>
            <a:off x="11728141" y="22012683"/>
            <a:ext cx="9681264" cy="9617572"/>
          </a:xfrm>
          <a:prstGeom prst="rect">
            <a:avLst/>
          </a:prstGeom>
        </p:spPr>
      </p:pic>
      <p:sp>
        <p:nvSpPr>
          <p:cNvPr id="39" name="Rounded Rectangle 23">
            <a:extLst>
              <a:ext uri="{FF2B5EF4-FFF2-40B4-BE49-F238E27FC236}">
                <a16:creationId xmlns:a16="http://schemas.microsoft.com/office/drawing/2014/main" id="{8B8B8087-7D02-38A5-09BC-4BFB855CB00E}"/>
              </a:ext>
            </a:extLst>
          </p:cNvPr>
          <p:cNvSpPr/>
          <p:nvPr/>
        </p:nvSpPr>
        <p:spPr>
          <a:xfrm>
            <a:off x="1157939" y="22425912"/>
            <a:ext cx="9342726" cy="8687687"/>
          </a:xfrm>
          <a:prstGeom prst="roundRect">
            <a:avLst>
              <a:gd name="adj" fmla="val 2669"/>
            </a:avLst>
          </a:prstGeom>
          <a:solidFill>
            <a:schemeClr val="bg1"/>
          </a:solidFill>
          <a:ln w="50800">
            <a:solidFill>
              <a:srgbClr val="AB995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 Placeholder 80">
            <a:extLst>
              <a:ext uri="{FF2B5EF4-FFF2-40B4-BE49-F238E27FC236}">
                <a16:creationId xmlns:a16="http://schemas.microsoft.com/office/drawing/2014/main" id="{2E682CE6-E3EB-93A8-5222-1C1D32DA2FB7}"/>
              </a:ext>
            </a:extLst>
          </p:cNvPr>
          <p:cNvSpPr txBox="1">
            <a:spLocks/>
          </p:cNvSpPr>
          <p:nvPr/>
        </p:nvSpPr>
        <p:spPr>
          <a:xfrm>
            <a:off x="1506499" y="22754776"/>
            <a:ext cx="8639783" cy="8610599"/>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Simulation Setup</a:t>
            </a:r>
          </a:p>
          <a:p>
            <a:pPr marL="457200" indent="-457200">
              <a:spcBef>
                <a:spcPts val="2400"/>
              </a:spcBef>
            </a:pPr>
            <a:r>
              <a:rPr lang="en-US" sz="3400" b="0" dirty="0"/>
              <a:t>Iterate over values of a and q. Use RK4 twice per point out to a long integration time T in order to construct the solution matrix.</a:t>
            </a:r>
          </a:p>
          <a:p>
            <a:pPr marL="457200" indent="-457200">
              <a:spcBef>
                <a:spcPts val="2400"/>
              </a:spcBef>
            </a:pPr>
            <a:r>
              <a:rPr lang="en-US" sz="3400" b="0" dirty="0"/>
              <a:t>By finding the trace of C, the stability of the values for a and q can be determined.</a:t>
            </a:r>
          </a:p>
          <a:p>
            <a:pPr marL="457200" indent="-457200">
              <a:spcBef>
                <a:spcPts val="2400"/>
              </a:spcBef>
            </a:pPr>
            <a:r>
              <a:rPr lang="en-US" sz="3400" b="0" dirty="0"/>
              <a:t>The plot on the right shows stable solutions for the parameters up to 5. These “tongues” are characteristic of the stability regions for the Mathieu equation.</a:t>
            </a:r>
          </a:p>
          <a:p>
            <a:pPr marL="457200" indent="-457200">
              <a:spcBef>
                <a:spcPts val="2400"/>
              </a:spcBef>
            </a:pPr>
            <a:r>
              <a:rPr lang="en-US" sz="3400" b="0" dirty="0"/>
              <a:t>From here, a and q values can be chosen in the stable regions that correspond to desired trap characteristics, such as RF frequency or amplitude voltage </a:t>
            </a:r>
          </a:p>
        </p:txBody>
      </p:sp>
      <p:graphicFrame>
        <p:nvGraphicFramePr>
          <p:cNvPr id="9" name="Table 9">
            <a:extLst>
              <a:ext uri="{FF2B5EF4-FFF2-40B4-BE49-F238E27FC236}">
                <a16:creationId xmlns:a16="http://schemas.microsoft.com/office/drawing/2014/main" id="{7ACFCCBA-83BD-9E92-95F1-505950A80D8D}"/>
              </a:ext>
            </a:extLst>
          </p:cNvPr>
          <p:cNvGraphicFramePr>
            <a:graphicFrameLocks noGrp="1"/>
          </p:cNvGraphicFramePr>
          <p:nvPr>
            <p:extLst>
              <p:ext uri="{D42A27DB-BD31-4B8C-83A1-F6EECF244321}">
                <p14:modId xmlns:p14="http://schemas.microsoft.com/office/powerpoint/2010/main" val="1926660154"/>
              </p:ext>
            </p:extLst>
          </p:nvPr>
        </p:nvGraphicFramePr>
        <p:xfrm>
          <a:off x="14297860" y="31510449"/>
          <a:ext cx="4926502" cy="609600"/>
        </p:xfrm>
        <a:graphic>
          <a:graphicData uri="http://schemas.openxmlformats.org/drawingml/2006/table">
            <a:tbl>
              <a:tblPr firstRow="1" bandRow="1">
                <a:tableStyleId>{5C22544A-7EE6-4342-B048-85BDC9FD1C3A}</a:tableStyleId>
              </a:tblPr>
              <a:tblGrid>
                <a:gridCol w="2640501">
                  <a:extLst>
                    <a:ext uri="{9D8B030D-6E8A-4147-A177-3AD203B41FA5}">
                      <a16:colId xmlns:a16="http://schemas.microsoft.com/office/drawing/2014/main" val="2626852788"/>
                    </a:ext>
                  </a:extLst>
                </a:gridCol>
                <a:gridCol w="2286001">
                  <a:extLst>
                    <a:ext uri="{9D8B030D-6E8A-4147-A177-3AD203B41FA5}">
                      <a16:colId xmlns:a16="http://schemas.microsoft.com/office/drawing/2014/main" val="2336276471"/>
                    </a:ext>
                  </a:extLst>
                </a:gridCol>
              </a:tblGrid>
              <a:tr h="370840">
                <a:tc>
                  <a:txBody>
                    <a:bodyPr/>
                    <a:lstStyle/>
                    <a:p>
                      <a:pPr marL="457200" indent="-457200">
                        <a:buFont typeface="Arial" panose="020B0604020202020204" pitchFamily="34" charset="0"/>
                        <a:buChar char="•"/>
                      </a:pPr>
                      <a:r>
                        <a:rPr lang="en-US" sz="3400" b="0" kern="1200" dirty="0">
                          <a:solidFill>
                            <a:schemeClr val="accent1">
                              <a:lumMod val="50000"/>
                            </a:schemeClr>
                          </a:solidFill>
                          <a:latin typeface="+mn-lt"/>
                          <a:ea typeface="+mn-ea"/>
                          <a:cs typeface="+mn-cs"/>
                        </a:rPr>
                        <a:t>Unstable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Font typeface="Arial" panose="020B0604020202020204" pitchFamily="34" charset="0"/>
                        <a:buChar char="•"/>
                      </a:pPr>
                      <a:r>
                        <a:rPr lang="en-US" sz="3400" b="0" kern="1200" dirty="0">
                          <a:solidFill>
                            <a:schemeClr val="accent1">
                              <a:lumMod val="50000"/>
                            </a:schemeClr>
                          </a:solidFill>
                          <a:latin typeface="+mn-lt"/>
                          <a:ea typeface="+mn-ea"/>
                          <a:cs typeface="+mn-cs"/>
                        </a:rPr>
                        <a:t>Stable</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566290"/>
                  </a:ext>
                </a:extLst>
              </a:tr>
            </a:tbl>
          </a:graphicData>
        </a:graphic>
      </p:graphicFrame>
      <p:sp>
        <p:nvSpPr>
          <p:cNvPr id="5" name="Rectangle 4">
            <a:extLst>
              <a:ext uri="{FF2B5EF4-FFF2-40B4-BE49-F238E27FC236}">
                <a16:creationId xmlns:a16="http://schemas.microsoft.com/office/drawing/2014/main" id="{F90738E9-0107-408D-9DE0-96002177FF59}"/>
              </a:ext>
            </a:extLst>
          </p:cNvPr>
          <p:cNvSpPr/>
          <p:nvPr/>
        </p:nvSpPr>
        <p:spPr>
          <a:xfrm>
            <a:off x="14404068" y="31629430"/>
            <a:ext cx="362521" cy="371638"/>
          </a:xfrm>
          <a:prstGeom prst="rect">
            <a:avLst/>
          </a:prstGeom>
          <a:solidFill>
            <a:srgbClr val="440154"/>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D6CB952-6617-7E46-4361-38B0687B5E4A}"/>
              </a:ext>
            </a:extLst>
          </p:cNvPr>
          <p:cNvSpPr/>
          <p:nvPr/>
        </p:nvSpPr>
        <p:spPr>
          <a:xfrm>
            <a:off x="16999320" y="31629430"/>
            <a:ext cx="362521" cy="371638"/>
          </a:xfrm>
          <a:prstGeom prst="rect">
            <a:avLst/>
          </a:prstGeom>
          <a:solidFill>
            <a:srgbClr val="FDE724"/>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5" name="Group 34">
            <a:extLst>
              <a:ext uri="{FF2B5EF4-FFF2-40B4-BE49-F238E27FC236}">
                <a16:creationId xmlns:a16="http://schemas.microsoft.com/office/drawing/2014/main" id="{8D984252-5602-93ED-3C64-3FC49C88992E}"/>
              </a:ext>
            </a:extLst>
          </p:cNvPr>
          <p:cNvGrpSpPr/>
          <p:nvPr/>
        </p:nvGrpSpPr>
        <p:grpSpPr>
          <a:xfrm>
            <a:off x="22644883" y="8451792"/>
            <a:ext cx="9342726" cy="3586416"/>
            <a:chOff x="22629083" y="7240335"/>
            <a:chExt cx="9342726" cy="3586416"/>
          </a:xfrm>
        </p:grpSpPr>
        <p:sp>
          <p:nvSpPr>
            <p:cNvPr id="14" name="Rounded Rectangle 23">
              <a:extLst>
                <a:ext uri="{FF2B5EF4-FFF2-40B4-BE49-F238E27FC236}">
                  <a16:creationId xmlns:a16="http://schemas.microsoft.com/office/drawing/2014/main" id="{DE8DF29C-2C1E-DD42-944F-5F56A13A4693}"/>
                </a:ext>
              </a:extLst>
            </p:cNvPr>
            <p:cNvSpPr/>
            <p:nvPr/>
          </p:nvSpPr>
          <p:spPr>
            <a:xfrm>
              <a:off x="22629083" y="7240335"/>
              <a:ext cx="9342726" cy="3403601"/>
            </a:xfrm>
            <a:prstGeom prst="roundRect">
              <a:avLst>
                <a:gd name="adj" fmla="val 2669"/>
              </a:avLst>
            </a:prstGeom>
            <a:solidFill>
              <a:schemeClr val="bg1"/>
            </a:solidFill>
            <a:ln w="50800">
              <a:solidFill>
                <a:srgbClr val="AB995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5" name="Text Placeholder 80">
                  <a:extLst>
                    <a:ext uri="{FF2B5EF4-FFF2-40B4-BE49-F238E27FC236}">
                      <a16:creationId xmlns:a16="http://schemas.microsoft.com/office/drawing/2014/main" id="{E22EB321-B175-C3A2-B4E0-FDB5EDCB95D2}"/>
                    </a:ext>
                  </a:extLst>
                </p:cNvPr>
                <p:cNvSpPr txBox="1">
                  <a:spLocks/>
                </p:cNvSpPr>
                <p:nvPr/>
              </p:nvSpPr>
              <p:spPr>
                <a:xfrm>
                  <a:off x="22977643" y="7423150"/>
                  <a:ext cx="8639783" cy="3403601"/>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Simulation Setup</a:t>
                  </a:r>
                </a:p>
                <a:p>
                  <a:pPr marL="457200" indent="-457200">
                    <a:spcBef>
                      <a:spcPts val="2400"/>
                    </a:spcBef>
                  </a:pPr>
                  <a:r>
                    <a:rPr lang="en-US" sz="3400" b="0" dirty="0"/>
                    <a:t>Using the RK4 method, the Mathieu equation can be solved for a given time period and parameters to determine the position (</a:t>
                  </a:r>
                  <a14:m>
                    <m:oMath xmlns:m="http://schemas.openxmlformats.org/officeDocument/2006/math">
                      <m:r>
                        <a:rPr lang="en-US" sz="3400" b="0" i="1" smtClean="0">
                          <a:latin typeface="Cambria Math" panose="02040503050406030204" pitchFamily="18" charset="0"/>
                        </a:rPr>
                        <m:t>𝑦</m:t>
                      </m:r>
                    </m:oMath>
                  </a14:m>
                  <a:r>
                    <a:rPr lang="en-US" sz="3400" b="0" dirty="0"/>
                    <a:t>) and velocity (</a:t>
                  </a:r>
                  <a14:m>
                    <m:oMath xmlns:m="http://schemas.openxmlformats.org/officeDocument/2006/math">
                      <m:f>
                        <m:fPr>
                          <m:ctrlPr>
                            <a:rPr lang="en-US" sz="3400" b="0" i="1">
                              <a:latin typeface="Cambria Math" panose="02040503050406030204" pitchFamily="18" charset="0"/>
                            </a:rPr>
                          </m:ctrlPr>
                        </m:fPr>
                        <m:num>
                          <m:r>
                            <a:rPr lang="en-US" sz="3400" b="0" i="1">
                              <a:latin typeface="Cambria Math" panose="02040503050406030204" pitchFamily="18" charset="0"/>
                            </a:rPr>
                            <m:t>𝑑𝑦</m:t>
                          </m:r>
                        </m:num>
                        <m:den>
                          <m:r>
                            <a:rPr lang="en-US" sz="3400" b="0" i="1">
                              <a:latin typeface="Cambria Math" panose="02040503050406030204" pitchFamily="18" charset="0"/>
                            </a:rPr>
                            <m:t>𝑑𝑡</m:t>
                          </m:r>
                        </m:den>
                      </m:f>
                    </m:oMath>
                  </a14:m>
                  <a:r>
                    <a:rPr lang="en-US" sz="3400" b="0" i="1" dirty="0">
                      <a:latin typeface="Cambria Math" panose="02040503050406030204" pitchFamily="18" charset="0"/>
                    </a:rPr>
                    <a:t> </a:t>
                  </a:r>
                  <a:r>
                    <a:rPr lang="en-US" sz="3400" b="0" dirty="0"/>
                    <a:t>) of the particle in the trap</a:t>
                  </a:r>
                </a:p>
              </p:txBody>
            </p:sp>
          </mc:Choice>
          <mc:Fallback>
            <p:sp>
              <p:nvSpPr>
                <p:cNvPr id="15" name="Text Placeholder 80">
                  <a:extLst>
                    <a:ext uri="{FF2B5EF4-FFF2-40B4-BE49-F238E27FC236}">
                      <a16:creationId xmlns:a16="http://schemas.microsoft.com/office/drawing/2014/main" id="{E22EB321-B175-C3A2-B4E0-FDB5EDCB95D2}"/>
                    </a:ext>
                  </a:extLst>
                </p:cNvPr>
                <p:cNvSpPr txBox="1">
                  <a:spLocks noRot="1" noChangeAspect="1" noMove="1" noResize="1" noEditPoints="1" noAdjustHandles="1" noChangeArrowheads="1" noChangeShapeType="1" noTextEdit="1"/>
                </p:cNvSpPr>
                <p:nvPr/>
              </p:nvSpPr>
              <p:spPr>
                <a:xfrm>
                  <a:off x="22977643" y="7423150"/>
                  <a:ext cx="8639783" cy="3403601"/>
                </a:xfrm>
                <a:prstGeom prst="rect">
                  <a:avLst/>
                </a:prstGeom>
                <a:blipFill>
                  <a:blip r:embed="rId8"/>
                  <a:stretch>
                    <a:fillRect l="-1764" t="-6082" r="-1482"/>
                  </a:stretch>
                </a:blipFill>
              </p:spPr>
              <p:txBody>
                <a:bodyPr/>
                <a:lstStyle/>
                <a:p>
                  <a:r>
                    <a:rPr lang="en-US">
                      <a:noFill/>
                    </a:rPr>
                    <a:t> </a:t>
                  </a:r>
                </a:p>
              </p:txBody>
            </p:sp>
          </mc:Fallback>
        </mc:AlternateContent>
      </p:grpSp>
      <p:pic>
        <p:nvPicPr>
          <p:cNvPr id="30" name="Picture 29">
            <a:extLst>
              <a:ext uri="{FF2B5EF4-FFF2-40B4-BE49-F238E27FC236}">
                <a16:creationId xmlns:a16="http://schemas.microsoft.com/office/drawing/2014/main" id="{67E66299-3469-8BB2-8FDC-9D62DE13A134}"/>
              </a:ext>
            </a:extLst>
          </p:cNvPr>
          <p:cNvPicPr>
            <a:picLocks noChangeAspect="1"/>
          </p:cNvPicPr>
          <p:nvPr/>
        </p:nvPicPr>
        <p:blipFill>
          <a:blip r:embed="rId9"/>
          <a:stretch>
            <a:fillRect/>
          </a:stretch>
        </p:blipFill>
        <p:spPr>
          <a:xfrm>
            <a:off x="22448712" y="12198675"/>
            <a:ext cx="9735068" cy="7436738"/>
          </a:xfrm>
          <a:prstGeom prst="rect">
            <a:avLst/>
          </a:prstGeom>
        </p:spPr>
      </p:pic>
      <p:pic>
        <p:nvPicPr>
          <p:cNvPr id="32" name="Picture 31">
            <a:extLst>
              <a:ext uri="{FF2B5EF4-FFF2-40B4-BE49-F238E27FC236}">
                <a16:creationId xmlns:a16="http://schemas.microsoft.com/office/drawing/2014/main" id="{C42C9528-891E-818B-F2ED-2650DDA60474}"/>
              </a:ext>
            </a:extLst>
          </p:cNvPr>
          <p:cNvPicPr>
            <a:picLocks noChangeAspect="1"/>
          </p:cNvPicPr>
          <p:nvPr/>
        </p:nvPicPr>
        <p:blipFill>
          <a:blip r:embed="rId10"/>
          <a:stretch>
            <a:fillRect/>
          </a:stretch>
        </p:blipFill>
        <p:spPr>
          <a:xfrm>
            <a:off x="22468745" y="19978695"/>
            <a:ext cx="9866401" cy="7436738"/>
          </a:xfrm>
          <a:prstGeom prst="rect">
            <a:avLst/>
          </a:prstGeom>
        </p:spPr>
      </p:pic>
      <p:sp>
        <p:nvSpPr>
          <p:cNvPr id="42" name="Rounded Rectangle 23">
            <a:extLst>
              <a:ext uri="{FF2B5EF4-FFF2-40B4-BE49-F238E27FC236}">
                <a16:creationId xmlns:a16="http://schemas.microsoft.com/office/drawing/2014/main" id="{88A3FC12-659C-B35F-AD7B-5BA1E0837CCD}"/>
              </a:ext>
            </a:extLst>
          </p:cNvPr>
          <p:cNvSpPr/>
          <p:nvPr/>
        </p:nvSpPr>
        <p:spPr>
          <a:xfrm>
            <a:off x="33054584" y="4409838"/>
            <a:ext cx="10255883" cy="25696907"/>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80">
            <a:extLst>
              <a:ext uri="{FF2B5EF4-FFF2-40B4-BE49-F238E27FC236}">
                <a16:creationId xmlns:a16="http://schemas.microsoft.com/office/drawing/2014/main" id="{8FDD8DCA-7781-F431-344A-4CB65A5DDD95}"/>
              </a:ext>
            </a:extLst>
          </p:cNvPr>
          <p:cNvSpPr txBox="1">
            <a:spLocks/>
          </p:cNvSpPr>
          <p:nvPr/>
        </p:nvSpPr>
        <p:spPr>
          <a:xfrm>
            <a:off x="33337843" y="4802368"/>
            <a:ext cx="9762465" cy="9294632"/>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5600" dirty="0"/>
              <a:t>Electric Potentials</a:t>
            </a:r>
          </a:p>
          <a:p>
            <a:pPr marL="457200" indent="-457200">
              <a:spcBef>
                <a:spcPts val="2400"/>
              </a:spcBef>
            </a:pPr>
            <a:r>
              <a:rPr lang="en-US" sz="3400" b="0" dirty="0"/>
              <a:t>The Mathieu equation needs to be stable in two directions: the “x” or cross-sectional plane, and the “z” or axial direction. Assuming a=q=2, then:</a:t>
            </a:r>
            <a:endParaRPr lang="en-US" sz="3400" dirty="0"/>
          </a:p>
        </p:txBody>
      </p:sp>
      <mc:AlternateContent xmlns:mc="http://schemas.openxmlformats.org/markup-compatibility/2006">
        <mc:Choice xmlns:a14="http://schemas.microsoft.com/office/drawing/2010/main" Requires="a14">
          <p:graphicFrame>
            <p:nvGraphicFramePr>
              <p:cNvPr id="92" name="Table 3">
                <a:extLst>
                  <a:ext uri="{FF2B5EF4-FFF2-40B4-BE49-F238E27FC236}">
                    <a16:creationId xmlns:a16="http://schemas.microsoft.com/office/drawing/2014/main" id="{C6EC43F1-AE1E-47B6-CEB7-CA97DEC46183}"/>
                  </a:ext>
                </a:extLst>
              </p:cNvPr>
              <p:cNvGraphicFramePr>
                <a:graphicFrameLocks noGrp="1"/>
              </p:cNvGraphicFramePr>
              <p:nvPr>
                <p:extLst>
                  <p:ext uri="{D42A27DB-BD31-4B8C-83A1-F6EECF244321}">
                    <p14:modId xmlns:p14="http://schemas.microsoft.com/office/powerpoint/2010/main" val="116119539"/>
                  </p:ext>
                </p:extLst>
              </p:nvPr>
            </p:nvGraphicFramePr>
            <p:xfrm>
              <a:off x="39467983" y="7928798"/>
              <a:ext cx="3229078" cy="3474720"/>
            </p:xfrm>
            <a:graphic>
              <a:graphicData uri="http://schemas.openxmlformats.org/drawingml/2006/table">
                <a:tbl>
                  <a:tblPr firstRow="1" bandRow="1">
                    <a:tableStyleId>{5C22544A-7EE6-4342-B048-85BDC9FD1C3A}</a:tableStyleId>
                  </a:tblPr>
                  <a:tblGrid>
                    <a:gridCol w="943078">
                      <a:extLst>
                        <a:ext uri="{9D8B030D-6E8A-4147-A177-3AD203B41FA5}">
                          <a16:colId xmlns:a16="http://schemas.microsoft.com/office/drawing/2014/main" val="560093438"/>
                        </a:ext>
                      </a:extLst>
                    </a:gridCol>
                    <a:gridCol w="2286000">
                      <a:extLst>
                        <a:ext uri="{9D8B030D-6E8A-4147-A177-3AD203B41FA5}">
                          <a16:colId xmlns:a16="http://schemas.microsoft.com/office/drawing/2014/main" val="1380278081"/>
                        </a:ext>
                      </a:extLst>
                    </a:gridCol>
                  </a:tblGrid>
                  <a:tr h="533247">
                    <a:tc>
                      <a:txBody>
                        <a:bodyPr/>
                        <a:lstStyle/>
                        <a:p>
                          <a:pPr/>
                          <a14:m>
                            <m:oMathPara xmlns:m="http://schemas.openxmlformats.org/officeDocument/2006/math">
                              <m:oMathParaPr>
                                <m:jc m:val="centerGroup"/>
                              </m:oMathParaPr>
                              <m:oMath xmlns:m="http://schemas.openxmlformats.org/officeDocument/2006/math">
                                <m:r>
                                  <a:rPr lang="en-US" sz="3200" b="0" i="1" smtClean="0">
                                    <a:solidFill>
                                      <a:srgbClr val="203864"/>
                                    </a:solidFill>
                                    <a:latin typeface="Cambria Math" panose="02040503050406030204" pitchFamily="18" charset="0"/>
                                  </a:rPr>
                                  <m:t>𝑎</m:t>
                                </m:r>
                              </m:oMath>
                            </m:oMathPara>
                          </a14:m>
                          <a:endParaRPr lang="en-US" sz="3200" b="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0281109"/>
                      </a:ext>
                    </a:extLst>
                  </a:tr>
                  <a:tr h="533247">
                    <a:tc>
                      <a:txBody>
                        <a:bodyPr/>
                        <a:lstStyle/>
                        <a:p>
                          <a:pPr/>
                          <a14:m>
                            <m:oMathPara xmlns:m="http://schemas.openxmlformats.org/officeDocument/2006/math">
                              <m:oMathParaPr>
                                <m:jc m:val="centerGroup"/>
                              </m:oMathParaPr>
                              <m:oMath xmlns:m="http://schemas.openxmlformats.org/officeDocument/2006/math">
                                <m:r>
                                  <a:rPr lang="en-US" sz="3200" b="0" i="1" smtClean="0">
                                    <a:solidFill>
                                      <a:srgbClr val="203864"/>
                                    </a:solidFill>
                                    <a:latin typeface="Cambria Math" panose="02040503050406030204" pitchFamily="18" charset="0"/>
                                  </a:rPr>
                                  <m:t>𝑞</m:t>
                                </m:r>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2</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23823"/>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200" b="0" i="1" smtClean="0">
                                        <a:solidFill>
                                          <a:srgbClr val="203864"/>
                                        </a:solidFill>
                                        <a:latin typeface="Cambria Math" panose="02040503050406030204" pitchFamily="18" charset="0"/>
                                      </a:rPr>
                                    </m:ctrlPr>
                                  </m:sSubPr>
                                  <m:e>
                                    <m:r>
                                      <m:rPr>
                                        <m:sty m:val="p"/>
                                      </m:rPr>
                                      <a:rPr lang="el-GR" sz="3200" b="0" i="1">
                                        <a:solidFill>
                                          <a:srgbClr val="203864"/>
                                        </a:solidFill>
                                        <a:latin typeface="Cambria Math" panose="02040503050406030204" pitchFamily="18" charset="0"/>
                                        <a:ea typeface="Cambria Math" panose="02040503050406030204" pitchFamily="18" charset="0"/>
                                      </a:rPr>
                                      <m:t>Φ</m:t>
                                    </m:r>
                                  </m:e>
                                  <m:sub>
                                    <m:r>
                                      <a:rPr lang="en-US" sz="3200" b="0" i="1" smtClean="0">
                                        <a:solidFill>
                                          <a:srgbClr val="203864"/>
                                        </a:solidFill>
                                        <a:latin typeface="Cambria Math" panose="02040503050406030204" pitchFamily="18" charset="0"/>
                                      </a:rPr>
                                      <m:t>𝐷𝐶</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50 [V]</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335700"/>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m:rPr>
                                        <m:sty m:val="p"/>
                                      </m:rPr>
                                      <a:rPr lang="el-GR" sz="3200" b="0" i="1">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rPr>
                                      <m:t>𝐶</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100 [V]</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22984"/>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l-GR"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Ω</m:t>
                                    </m:r>
                                  </m:e>
                                  <m:sub>
                                    <m:r>
                                      <a:rPr lang="en-US" sz="3200" b="0" i="1" smtClean="0">
                                        <a:latin typeface="Cambria Math" panose="02040503050406030204" pitchFamily="18" charset="0"/>
                                        <a:ea typeface="Cambria Math" panose="02040503050406030204" pitchFamily="18" charset="0"/>
                                      </a:rPr>
                                      <m:t>𝑅𝐹</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1 [MHz]</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8046338"/>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l-GR"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𝑟</m:t>
                                    </m:r>
                                  </m:e>
                                  <m:sub>
                                    <m:r>
                                      <a:rPr lang="en-US" sz="3200" b="0" i="1" smtClean="0">
                                        <a:latin typeface="Cambria Math" panose="02040503050406030204" pitchFamily="18" charset="0"/>
                                        <a:ea typeface="Cambria Math" panose="02040503050406030204" pitchFamily="18" charset="0"/>
                                      </a:rPr>
                                      <m:t>0</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2.47 [mm]</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153203"/>
                      </a:ext>
                    </a:extLst>
                  </a:tr>
                </a:tbl>
              </a:graphicData>
            </a:graphic>
          </p:graphicFrame>
        </mc:Choice>
        <mc:Fallback>
          <p:graphicFrame>
            <p:nvGraphicFramePr>
              <p:cNvPr id="92" name="Table 3">
                <a:extLst>
                  <a:ext uri="{FF2B5EF4-FFF2-40B4-BE49-F238E27FC236}">
                    <a16:creationId xmlns:a16="http://schemas.microsoft.com/office/drawing/2014/main" id="{C6EC43F1-AE1E-47B6-CEB7-CA97DEC46183}"/>
                  </a:ext>
                </a:extLst>
              </p:cNvPr>
              <p:cNvGraphicFramePr>
                <a:graphicFrameLocks noGrp="1"/>
              </p:cNvGraphicFramePr>
              <p:nvPr>
                <p:extLst>
                  <p:ext uri="{D42A27DB-BD31-4B8C-83A1-F6EECF244321}">
                    <p14:modId xmlns:p14="http://schemas.microsoft.com/office/powerpoint/2010/main" val="116119539"/>
                  </p:ext>
                </p:extLst>
              </p:nvPr>
            </p:nvGraphicFramePr>
            <p:xfrm>
              <a:off x="39467983" y="7928798"/>
              <a:ext cx="3229078" cy="3474720"/>
            </p:xfrm>
            <a:graphic>
              <a:graphicData uri="http://schemas.openxmlformats.org/drawingml/2006/table">
                <a:tbl>
                  <a:tblPr firstRow="1" bandRow="1">
                    <a:tableStyleId>{5C22544A-7EE6-4342-B048-85BDC9FD1C3A}</a:tableStyleId>
                  </a:tblPr>
                  <a:tblGrid>
                    <a:gridCol w="943078">
                      <a:extLst>
                        <a:ext uri="{9D8B030D-6E8A-4147-A177-3AD203B41FA5}">
                          <a16:colId xmlns:a16="http://schemas.microsoft.com/office/drawing/2014/main" val="560093438"/>
                        </a:ext>
                      </a:extLst>
                    </a:gridCol>
                    <a:gridCol w="2286000">
                      <a:extLst>
                        <a:ext uri="{9D8B030D-6E8A-4147-A177-3AD203B41FA5}">
                          <a16:colId xmlns:a16="http://schemas.microsoft.com/office/drawing/2014/main" val="1380278081"/>
                        </a:ext>
                      </a:extLst>
                    </a:gridCol>
                  </a:tblGrid>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45" t="-12632" r="-243871" b="-535789"/>
                          </a:stretch>
                        </a:blip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0281109"/>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45" t="-112632" r="-243871" b="-435789"/>
                          </a:stretch>
                        </a:blip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2</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23823"/>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45" t="-210417" r="-243871" b="-331250"/>
                          </a:stretch>
                        </a:blip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50 [V]</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335700"/>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45" t="-313684" r="-243871" b="-234737"/>
                          </a:stretch>
                        </a:blip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100 [V]</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22984"/>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45" t="-413684" r="-243871" b="-134737"/>
                          </a:stretch>
                        </a:blip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1 [MHz]</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8046338"/>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645" t="-513684" r="-243871" b="-34737"/>
                          </a:stretch>
                        </a:blipFill>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2.47 [mm]</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153203"/>
                      </a:ext>
                    </a:extLst>
                  </a:tr>
                </a:tbl>
              </a:graphicData>
            </a:graphic>
          </p:graphicFrame>
        </mc:Fallback>
      </mc:AlternateContent>
      <p:sp>
        <p:nvSpPr>
          <p:cNvPr id="134" name="Rectangle 133">
            <a:extLst>
              <a:ext uri="{FF2B5EF4-FFF2-40B4-BE49-F238E27FC236}">
                <a16:creationId xmlns:a16="http://schemas.microsoft.com/office/drawing/2014/main" id="{FB28D37E-6C53-BF23-8350-CE41814A7CA9}"/>
              </a:ext>
            </a:extLst>
          </p:cNvPr>
          <p:cNvSpPr/>
          <p:nvPr/>
        </p:nvSpPr>
        <p:spPr>
          <a:xfrm>
            <a:off x="36112044" y="8103592"/>
            <a:ext cx="2281983" cy="2302952"/>
          </a:xfrm>
          <a:prstGeom prst="rect">
            <a:avLst/>
          </a:prstGeom>
          <a:solidFill>
            <a:srgbClr val="ADAA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6044D1B0-5E61-D745-3FC8-5A2295BDF311}"/>
              </a:ext>
            </a:extLst>
          </p:cNvPr>
          <p:cNvGrpSpPr/>
          <p:nvPr/>
        </p:nvGrpSpPr>
        <p:grpSpPr>
          <a:xfrm>
            <a:off x="33111647" y="7430786"/>
            <a:ext cx="5280390" cy="5090191"/>
            <a:chOff x="33111647" y="7430786"/>
            <a:chExt cx="5280390" cy="5090191"/>
          </a:xfrm>
        </p:grpSpPr>
        <p:sp>
          <p:nvSpPr>
            <p:cNvPr id="63" name="Cylinder 62">
              <a:extLst>
                <a:ext uri="{FF2B5EF4-FFF2-40B4-BE49-F238E27FC236}">
                  <a16:creationId xmlns:a16="http://schemas.microsoft.com/office/drawing/2014/main" id="{ABE97091-4745-C656-FD42-51DA9EE713F6}"/>
                </a:ext>
              </a:extLst>
            </p:cNvPr>
            <p:cNvSpPr/>
            <p:nvPr/>
          </p:nvSpPr>
          <p:spPr>
            <a:xfrm rot="14281397">
              <a:off x="35398574" y="7927243"/>
              <a:ext cx="601807" cy="1834908"/>
            </a:xfrm>
            <a:prstGeom prst="can">
              <a:avLst>
                <a:gd name="adj" fmla="val 88531"/>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ylinder 63">
              <a:extLst>
                <a:ext uri="{FF2B5EF4-FFF2-40B4-BE49-F238E27FC236}">
                  <a16:creationId xmlns:a16="http://schemas.microsoft.com/office/drawing/2014/main" id="{138166C9-EFB5-A923-B7B6-E816EDCCD4DF}"/>
                </a:ext>
              </a:extLst>
            </p:cNvPr>
            <p:cNvSpPr/>
            <p:nvPr/>
          </p:nvSpPr>
          <p:spPr>
            <a:xfrm rot="14281397">
              <a:off x="37134529" y="9427828"/>
              <a:ext cx="601807" cy="1884421"/>
            </a:xfrm>
            <a:prstGeom prst="can">
              <a:avLst>
                <a:gd name="adj" fmla="val 88531"/>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ylinder 64">
              <a:extLst>
                <a:ext uri="{FF2B5EF4-FFF2-40B4-BE49-F238E27FC236}">
                  <a16:creationId xmlns:a16="http://schemas.microsoft.com/office/drawing/2014/main" id="{426FB77A-E827-55BD-3093-880B04E02DF7}"/>
                </a:ext>
              </a:extLst>
            </p:cNvPr>
            <p:cNvSpPr/>
            <p:nvPr/>
          </p:nvSpPr>
          <p:spPr>
            <a:xfrm rot="14281397">
              <a:off x="35476436" y="9312595"/>
              <a:ext cx="601807" cy="2018490"/>
            </a:xfrm>
            <a:prstGeom prst="can">
              <a:avLst>
                <a:gd name="adj" fmla="val 88531"/>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ylinder 61">
              <a:extLst>
                <a:ext uri="{FF2B5EF4-FFF2-40B4-BE49-F238E27FC236}">
                  <a16:creationId xmlns:a16="http://schemas.microsoft.com/office/drawing/2014/main" id="{CCB20063-C2E4-0B80-B51B-9F7770DBE515}"/>
                </a:ext>
              </a:extLst>
            </p:cNvPr>
            <p:cNvSpPr/>
            <p:nvPr/>
          </p:nvSpPr>
          <p:spPr>
            <a:xfrm rot="14281397">
              <a:off x="37141136" y="7890165"/>
              <a:ext cx="601807" cy="1899995"/>
            </a:xfrm>
            <a:prstGeom prst="can">
              <a:avLst>
                <a:gd name="adj" fmla="val 88531"/>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A2B6E891-72EA-496D-A7F0-72D21189F2ED}"/>
                </a:ext>
              </a:extLst>
            </p:cNvPr>
            <p:cNvCxnSpPr>
              <a:cxnSpLocks/>
            </p:cNvCxnSpPr>
            <p:nvPr/>
          </p:nvCxnSpPr>
          <p:spPr>
            <a:xfrm>
              <a:off x="35198035" y="9208238"/>
              <a:ext cx="914010" cy="78472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2D42A0E-E534-17FB-83B4-172E29FCCB7A}"/>
                </a:ext>
              </a:extLst>
            </p:cNvPr>
            <p:cNvSpPr/>
            <p:nvPr/>
          </p:nvSpPr>
          <p:spPr>
            <a:xfrm>
              <a:off x="35668670" y="8918015"/>
              <a:ext cx="513645" cy="830997"/>
            </a:xfrm>
            <a:prstGeom prst="rect">
              <a:avLst/>
            </a:prstGeom>
          </p:spPr>
          <p:txBody>
            <a:bodyPr wrap="square">
              <a:spAutoFit/>
            </a:bodyPr>
            <a:lstStyle/>
            <a:p>
              <a:r>
                <a:rPr lang="en-US" sz="4800" dirty="0">
                  <a:solidFill>
                    <a:srgbClr val="002A54"/>
                  </a:solidFill>
                  <a:latin typeface="Source Sans Pro Semibold" panose="020B0603030403020204" pitchFamily="34" charset="0"/>
                  <a:ea typeface="Source Sans Pro Semibold" panose="020B0603030403020204" pitchFamily="34" charset="0"/>
                </a:rPr>
                <a:t>r</a:t>
              </a:r>
            </a:p>
          </p:txBody>
        </p:sp>
        <p:cxnSp>
          <p:nvCxnSpPr>
            <p:cNvPr id="79" name="Straight Arrow Connector 78">
              <a:extLst>
                <a:ext uri="{FF2B5EF4-FFF2-40B4-BE49-F238E27FC236}">
                  <a16:creationId xmlns:a16="http://schemas.microsoft.com/office/drawing/2014/main" id="{61C12D88-8A70-C334-582E-ACA5BDA92A20}"/>
                </a:ext>
              </a:extLst>
            </p:cNvPr>
            <p:cNvCxnSpPr>
              <a:cxnSpLocks/>
            </p:cNvCxnSpPr>
            <p:nvPr/>
          </p:nvCxnSpPr>
          <p:spPr>
            <a:xfrm flipV="1">
              <a:off x="35082057" y="7783237"/>
              <a:ext cx="0" cy="685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C7737F5-37D2-1ECC-DB47-C389DA89450C}"/>
                </a:ext>
              </a:extLst>
            </p:cNvPr>
            <p:cNvCxnSpPr>
              <a:cxnSpLocks/>
            </p:cNvCxnSpPr>
            <p:nvPr/>
          </p:nvCxnSpPr>
          <p:spPr>
            <a:xfrm flipV="1">
              <a:off x="35082057" y="8065449"/>
              <a:ext cx="634785" cy="381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4C4A2195-69EC-8E78-ECF8-18B06382EE7E}"/>
                </a:ext>
              </a:extLst>
            </p:cNvPr>
            <p:cNvSpPr/>
            <p:nvPr/>
          </p:nvSpPr>
          <p:spPr>
            <a:xfrm>
              <a:off x="35682713" y="7430786"/>
              <a:ext cx="513645" cy="830997"/>
            </a:xfrm>
            <a:prstGeom prst="rect">
              <a:avLst/>
            </a:prstGeom>
          </p:spPr>
          <p:txBody>
            <a:bodyPr wrap="square">
              <a:spAutoFit/>
            </a:bodyPr>
            <a:lstStyle/>
            <a:p>
              <a:r>
                <a:rPr lang="en-US" sz="4800" dirty="0">
                  <a:solidFill>
                    <a:srgbClr val="002A54"/>
                  </a:solidFill>
                  <a:latin typeface="Source Sans Pro Semibold" panose="020B0603030403020204" pitchFamily="34" charset="0"/>
                  <a:ea typeface="Source Sans Pro Semibold" panose="020B0603030403020204" pitchFamily="34" charset="0"/>
                </a:rPr>
                <a:t>z</a:t>
              </a:r>
            </a:p>
          </p:txBody>
        </p:sp>
        <p:sp>
          <p:nvSpPr>
            <p:cNvPr id="90" name="Rectangle 89">
              <a:extLst>
                <a:ext uri="{FF2B5EF4-FFF2-40B4-BE49-F238E27FC236}">
                  <a16:creationId xmlns:a16="http://schemas.microsoft.com/office/drawing/2014/main" id="{3722A5B2-C6EF-29DF-1868-EE5A9122DD03}"/>
                </a:ext>
              </a:extLst>
            </p:cNvPr>
            <p:cNvSpPr/>
            <p:nvPr/>
          </p:nvSpPr>
          <p:spPr>
            <a:xfrm>
              <a:off x="34471677" y="7513300"/>
              <a:ext cx="513645" cy="830997"/>
            </a:xfrm>
            <a:prstGeom prst="rect">
              <a:avLst/>
            </a:prstGeom>
          </p:spPr>
          <p:txBody>
            <a:bodyPr wrap="square">
              <a:spAutoFit/>
            </a:bodyPr>
            <a:lstStyle/>
            <a:p>
              <a:r>
                <a:rPr lang="en-US" sz="4800" dirty="0">
                  <a:solidFill>
                    <a:srgbClr val="002A54"/>
                  </a:solidFill>
                  <a:latin typeface="Source Sans Pro Semibold" panose="020B0603030403020204" pitchFamily="34" charset="0"/>
                  <a:ea typeface="Source Sans Pro Semibold" panose="020B0603030403020204" pitchFamily="34" charset="0"/>
                </a:rPr>
                <a:t>x</a:t>
              </a:r>
            </a:p>
          </p:txBody>
        </p:sp>
        <p:grpSp>
          <p:nvGrpSpPr>
            <p:cNvPr id="111" name="Group 110">
              <a:extLst>
                <a:ext uri="{FF2B5EF4-FFF2-40B4-BE49-F238E27FC236}">
                  <a16:creationId xmlns:a16="http://schemas.microsoft.com/office/drawing/2014/main" id="{739A0A39-70F0-3DDA-F550-D421C77DB2D4}"/>
                </a:ext>
              </a:extLst>
            </p:cNvPr>
            <p:cNvGrpSpPr/>
            <p:nvPr/>
          </p:nvGrpSpPr>
          <p:grpSpPr>
            <a:xfrm>
              <a:off x="34358126" y="9202153"/>
              <a:ext cx="2522470" cy="2156930"/>
              <a:chOff x="33868389" y="10017403"/>
              <a:chExt cx="2522470" cy="2250797"/>
            </a:xfrm>
          </p:grpSpPr>
          <p:cxnSp>
            <p:nvCxnSpPr>
              <p:cNvPr id="96" name="Straight Connector 95">
                <a:extLst>
                  <a:ext uri="{FF2B5EF4-FFF2-40B4-BE49-F238E27FC236}">
                    <a16:creationId xmlns:a16="http://schemas.microsoft.com/office/drawing/2014/main" id="{87E51B04-286D-5CCD-3322-411CF4DAB5B9}"/>
                  </a:ext>
                </a:extLst>
              </p:cNvPr>
              <p:cNvCxnSpPr>
                <a:cxnSpLocks/>
              </p:cNvCxnSpPr>
              <p:nvPr/>
            </p:nvCxnSpPr>
            <p:spPr>
              <a:xfrm flipH="1">
                <a:off x="33868389" y="10017403"/>
                <a:ext cx="507995" cy="12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D75B74E-2F5F-5BBB-9D2A-9F8416B728BB}"/>
                  </a:ext>
                </a:extLst>
              </p:cNvPr>
              <p:cNvCxnSpPr>
                <a:cxnSpLocks/>
              </p:cNvCxnSpPr>
              <p:nvPr/>
            </p:nvCxnSpPr>
            <p:spPr>
              <a:xfrm>
                <a:off x="33868389" y="10017403"/>
                <a:ext cx="0" cy="2250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AED3DCB-934F-1DCA-948F-28C76A8CD878}"/>
                  </a:ext>
                </a:extLst>
              </p:cNvPr>
              <p:cNvCxnSpPr>
                <a:cxnSpLocks/>
              </p:cNvCxnSpPr>
              <p:nvPr/>
            </p:nvCxnSpPr>
            <p:spPr>
              <a:xfrm flipH="1">
                <a:off x="33868389" y="12268200"/>
                <a:ext cx="2522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E94761-3A02-8E90-812B-27E67802601F}"/>
                  </a:ext>
                </a:extLst>
              </p:cNvPr>
              <p:cNvCxnSpPr>
                <a:cxnSpLocks/>
              </p:cNvCxnSpPr>
              <p:nvPr/>
            </p:nvCxnSpPr>
            <p:spPr>
              <a:xfrm flipV="1">
                <a:off x="36390859" y="11855393"/>
                <a:ext cx="0" cy="4128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a:extLst>
                <a:ext uri="{FF2B5EF4-FFF2-40B4-BE49-F238E27FC236}">
                  <a16:creationId xmlns:a16="http://schemas.microsoft.com/office/drawing/2014/main" id="{C4F380C8-2F6F-A410-3FB2-5F471BECDEC4}"/>
                </a:ext>
              </a:extLst>
            </p:cNvPr>
            <p:cNvCxnSpPr>
              <a:cxnSpLocks/>
            </p:cNvCxnSpPr>
            <p:nvPr/>
          </p:nvCxnSpPr>
          <p:spPr>
            <a:xfrm flipH="1">
              <a:off x="35198032" y="10985505"/>
              <a:ext cx="3" cy="7176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B3747FA-8689-5C7A-F92F-B6CB6F5A6BD7}"/>
                </a:ext>
              </a:extLst>
            </p:cNvPr>
            <p:cNvCxnSpPr>
              <a:cxnSpLocks/>
            </p:cNvCxnSpPr>
            <p:nvPr/>
          </p:nvCxnSpPr>
          <p:spPr>
            <a:xfrm>
              <a:off x="35184650" y="11703108"/>
              <a:ext cx="2371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80DC16E-DE80-28CC-7C84-3B6BAB13286B}"/>
                </a:ext>
              </a:extLst>
            </p:cNvPr>
            <p:cNvCxnSpPr>
              <a:cxnSpLocks/>
            </p:cNvCxnSpPr>
            <p:nvPr/>
          </p:nvCxnSpPr>
          <p:spPr>
            <a:xfrm>
              <a:off x="37556565" y="9202154"/>
              <a:ext cx="0" cy="25009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6A974AA-2B1C-7ACB-8793-E9E2F54EB3F6}"/>
                </a:ext>
              </a:extLst>
            </p:cNvPr>
            <p:cNvCxnSpPr>
              <a:cxnSpLocks/>
            </p:cNvCxnSpPr>
            <p:nvPr/>
          </p:nvCxnSpPr>
          <p:spPr>
            <a:xfrm flipH="1" flipV="1">
              <a:off x="37121544" y="9202153"/>
              <a:ext cx="435021"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DBCB89C5-FFAE-86F7-9E90-FC0669E8EFBD}"/>
                </a:ext>
              </a:extLst>
            </p:cNvPr>
            <p:cNvGrpSpPr/>
            <p:nvPr/>
          </p:nvGrpSpPr>
          <p:grpSpPr>
            <a:xfrm>
              <a:off x="34124612" y="10053193"/>
              <a:ext cx="467028" cy="494746"/>
              <a:chOff x="33610967" y="10923083"/>
              <a:chExt cx="467028" cy="494746"/>
            </a:xfrm>
          </p:grpSpPr>
          <p:sp>
            <p:nvSpPr>
              <p:cNvPr id="121" name="Oval 120">
                <a:extLst>
                  <a:ext uri="{FF2B5EF4-FFF2-40B4-BE49-F238E27FC236}">
                    <a16:creationId xmlns:a16="http://schemas.microsoft.com/office/drawing/2014/main" id="{DD708D96-408C-4203-D34C-6136DB355194}"/>
                  </a:ext>
                </a:extLst>
              </p:cNvPr>
              <p:cNvSpPr/>
              <p:nvPr/>
            </p:nvSpPr>
            <p:spPr>
              <a:xfrm>
                <a:off x="33610967" y="10923083"/>
                <a:ext cx="467028" cy="494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a:extLst>
                  <a:ext uri="{FF2B5EF4-FFF2-40B4-BE49-F238E27FC236}">
                    <a16:creationId xmlns:a16="http://schemas.microsoft.com/office/drawing/2014/main" id="{692119A2-E5CA-C344-2AF9-AB55F9B2489F}"/>
                  </a:ext>
                </a:extLst>
              </p:cNvPr>
              <p:cNvSpPr/>
              <p:nvPr/>
            </p:nvSpPr>
            <p:spPr>
              <a:xfrm>
                <a:off x="33624741" y="11088863"/>
                <a:ext cx="439479" cy="167570"/>
              </a:xfrm>
              <a:custGeom>
                <a:avLst/>
                <a:gdLst>
                  <a:gd name="connsiteX0" fmla="*/ 0 w 439479"/>
                  <a:gd name="connsiteY0" fmla="*/ 107846 h 179740"/>
                  <a:gd name="connsiteX1" fmla="*/ 155944 w 439479"/>
                  <a:gd name="connsiteY1" fmla="*/ 1520 h 179740"/>
                  <a:gd name="connsiteX2" fmla="*/ 233917 w 439479"/>
                  <a:gd name="connsiteY2" fmla="*/ 178729 h 179740"/>
                  <a:gd name="connsiteX3" fmla="*/ 439479 w 439479"/>
                  <a:gd name="connsiteY3" fmla="*/ 65315 h 179740"/>
                </a:gdLst>
                <a:ahLst/>
                <a:cxnLst>
                  <a:cxn ang="0">
                    <a:pos x="connsiteX0" y="connsiteY0"/>
                  </a:cxn>
                  <a:cxn ang="0">
                    <a:pos x="connsiteX1" y="connsiteY1"/>
                  </a:cxn>
                  <a:cxn ang="0">
                    <a:pos x="connsiteX2" y="connsiteY2"/>
                  </a:cxn>
                  <a:cxn ang="0">
                    <a:pos x="connsiteX3" y="connsiteY3"/>
                  </a:cxn>
                </a:cxnLst>
                <a:rect l="l" t="t" r="r" b="b"/>
                <a:pathLst>
                  <a:path w="439479" h="179740">
                    <a:moveTo>
                      <a:pt x="0" y="107846"/>
                    </a:moveTo>
                    <a:cubicBezTo>
                      <a:pt x="58479" y="48776"/>
                      <a:pt x="116958" y="-10294"/>
                      <a:pt x="155944" y="1520"/>
                    </a:cubicBezTo>
                    <a:cubicBezTo>
                      <a:pt x="194930" y="13334"/>
                      <a:pt x="186661" y="168097"/>
                      <a:pt x="233917" y="178729"/>
                    </a:cubicBezTo>
                    <a:cubicBezTo>
                      <a:pt x="281173" y="189361"/>
                      <a:pt x="372140" y="113752"/>
                      <a:pt x="439479" y="65315"/>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864375F7-8143-F763-EFC0-8A089E306344}"/>
                </a:ext>
              </a:extLst>
            </p:cNvPr>
            <p:cNvGrpSpPr/>
            <p:nvPr/>
          </p:nvGrpSpPr>
          <p:grpSpPr>
            <a:xfrm>
              <a:off x="36243326" y="11483191"/>
              <a:ext cx="467028" cy="494746"/>
              <a:chOff x="33610967" y="10923083"/>
              <a:chExt cx="467028" cy="494746"/>
            </a:xfrm>
          </p:grpSpPr>
          <p:sp>
            <p:nvSpPr>
              <p:cNvPr id="125" name="Oval 124">
                <a:extLst>
                  <a:ext uri="{FF2B5EF4-FFF2-40B4-BE49-F238E27FC236}">
                    <a16:creationId xmlns:a16="http://schemas.microsoft.com/office/drawing/2014/main" id="{4FB8EB8E-14CC-D19B-8684-B2D04833C19C}"/>
                  </a:ext>
                </a:extLst>
              </p:cNvPr>
              <p:cNvSpPr/>
              <p:nvPr/>
            </p:nvSpPr>
            <p:spPr>
              <a:xfrm>
                <a:off x="33610967" y="10923083"/>
                <a:ext cx="467028" cy="4947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3D5A7FBD-FCDF-5579-96AA-D8796E3EFE11}"/>
                  </a:ext>
                </a:extLst>
              </p:cNvPr>
              <p:cNvSpPr/>
              <p:nvPr/>
            </p:nvSpPr>
            <p:spPr>
              <a:xfrm>
                <a:off x="33624741" y="11088863"/>
                <a:ext cx="439479" cy="167570"/>
              </a:xfrm>
              <a:custGeom>
                <a:avLst/>
                <a:gdLst>
                  <a:gd name="connsiteX0" fmla="*/ 0 w 439479"/>
                  <a:gd name="connsiteY0" fmla="*/ 107846 h 179740"/>
                  <a:gd name="connsiteX1" fmla="*/ 155944 w 439479"/>
                  <a:gd name="connsiteY1" fmla="*/ 1520 h 179740"/>
                  <a:gd name="connsiteX2" fmla="*/ 233917 w 439479"/>
                  <a:gd name="connsiteY2" fmla="*/ 178729 h 179740"/>
                  <a:gd name="connsiteX3" fmla="*/ 439479 w 439479"/>
                  <a:gd name="connsiteY3" fmla="*/ 65315 h 179740"/>
                </a:gdLst>
                <a:ahLst/>
                <a:cxnLst>
                  <a:cxn ang="0">
                    <a:pos x="connsiteX0" y="connsiteY0"/>
                  </a:cxn>
                  <a:cxn ang="0">
                    <a:pos x="connsiteX1" y="connsiteY1"/>
                  </a:cxn>
                  <a:cxn ang="0">
                    <a:pos x="connsiteX2" y="connsiteY2"/>
                  </a:cxn>
                  <a:cxn ang="0">
                    <a:pos x="connsiteX3" y="connsiteY3"/>
                  </a:cxn>
                </a:cxnLst>
                <a:rect l="l" t="t" r="r" b="b"/>
                <a:pathLst>
                  <a:path w="439479" h="179740">
                    <a:moveTo>
                      <a:pt x="0" y="107846"/>
                    </a:moveTo>
                    <a:cubicBezTo>
                      <a:pt x="58479" y="48776"/>
                      <a:pt x="116958" y="-10294"/>
                      <a:pt x="155944" y="1520"/>
                    </a:cubicBezTo>
                    <a:cubicBezTo>
                      <a:pt x="194930" y="13334"/>
                      <a:pt x="186661" y="168097"/>
                      <a:pt x="233917" y="178729"/>
                    </a:cubicBezTo>
                    <a:cubicBezTo>
                      <a:pt x="281173" y="189361"/>
                      <a:pt x="372140" y="113752"/>
                      <a:pt x="439479" y="65315"/>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30" name="Rectangle 129">
                  <a:extLst>
                    <a:ext uri="{FF2B5EF4-FFF2-40B4-BE49-F238E27FC236}">
                      <a16:creationId xmlns:a16="http://schemas.microsoft.com/office/drawing/2014/main" id="{9C0902C2-52BE-71EB-0387-C502928EA02D}"/>
                    </a:ext>
                  </a:extLst>
                </p:cNvPr>
                <p:cNvSpPr/>
                <p:nvPr/>
              </p:nvSpPr>
              <p:spPr>
                <a:xfrm>
                  <a:off x="35232845" y="11689980"/>
                  <a:ext cx="513645" cy="83099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m:t>
                            </m:r>
                            <m:r>
                              <m:rPr>
                                <m:sty m:val="p"/>
                              </m:rPr>
                              <a:rPr lang="el-GR" sz="4800" b="0" i="1">
                                <a:latin typeface="Cambria Math" panose="02040503050406030204" pitchFamily="18" charset="0"/>
                                <a:ea typeface="Cambria Math" panose="02040503050406030204" pitchFamily="18" charset="0"/>
                              </a:rPr>
                              <m:t>Φ</m:t>
                            </m:r>
                          </m:e>
                          <m:sub>
                            <m:r>
                              <a:rPr lang="en-US" sz="4800" b="0" i="1" smtClean="0">
                                <a:latin typeface="Cambria Math" panose="02040503050406030204" pitchFamily="18" charset="0"/>
                                <a:ea typeface="Cambria Math" panose="02040503050406030204" pitchFamily="18" charset="0"/>
                              </a:rPr>
                              <m:t>𝐴</m:t>
                            </m:r>
                            <m:r>
                              <a:rPr lang="en-US" sz="4800" b="0" i="1">
                                <a:latin typeface="Cambria Math" panose="02040503050406030204" pitchFamily="18" charset="0"/>
                              </a:rPr>
                              <m:t>𝐶</m:t>
                            </m:r>
                          </m:sub>
                        </m:sSub>
                      </m:oMath>
                    </m:oMathPara>
                  </a14:m>
                  <a:endParaRPr lang="en-US" sz="6000" dirty="0">
                    <a:solidFill>
                      <a:srgbClr val="002A54"/>
                    </a:solidFill>
                    <a:latin typeface="Source Sans Pro Semibold" panose="020B0603030403020204" pitchFamily="34" charset="0"/>
                    <a:ea typeface="Source Sans Pro Semibold" panose="020B0603030403020204" pitchFamily="34" charset="0"/>
                  </a:endParaRPr>
                </a:p>
              </p:txBody>
            </p:sp>
          </mc:Choice>
          <mc:Fallback>
            <p:sp>
              <p:nvSpPr>
                <p:cNvPr id="130" name="Rectangle 129">
                  <a:extLst>
                    <a:ext uri="{FF2B5EF4-FFF2-40B4-BE49-F238E27FC236}">
                      <a16:creationId xmlns:a16="http://schemas.microsoft.com/office/drawing/2014/main" id="{9C0902C2-52BE-71EB-0387-C502928EA02D}"/>
                    </a:ext>
                  </a:extLst>
                </p:cNvPr>
                <p:cNvSpPr>
                  <a:spLocks noRot="1" noChangeAspect="1" noMove="1" noResize="1" noEditPoints="1" noAdjustHandles="1" noChangeArrowheads="1" noChangeShapeType="1" noTextEdit="1"/>
                </p:cNvSpPr>
                <p:nvPr/>
              </p:nvSpPr>
              <p:spPr>
                <a:xfrm>
                  <a:off x="35232845" y="11689980"/>
                  <a:ext cx="513645" cy="830997"/>
                </a:xfrm>
                <a:prstGeom prst="rect">
                  <a:avLst/>
                </a:prstGeom>
                <a:blipFill>
                  <a:blip r:embed="rId12"/>
                  <a:stretch>
                    <a:fillRect r="-20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Rectangle 130">
                  <a:extLst>
                    <a:ext uri="{FF2B5EF4-FFF2-40B4-BE49-F238E27FC236}">
                      <a16:creationId xmlns:a16="http://schemas.microsoft.com/office/drawing/2014/main" id="{F84B8362-12BA-8F44-FCF8-6C48576E9FA8}"/>
                    </a:ext>
                  </a:extLst>
                </p:cNvPr>
                <p:cNvSpPr/>
                <p:nvPr/>
              </p:nvSpPr>
              <p:spPr>
                <a:xfrm>
                  <a:off x="33111647" y="10153592"/>
                  <a:ext cx="513645" cy="83099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m:rPr>
                                <m:sty m:val="p"/>
                              </m:rPr>
                              <a:rPr lang="el-GR" sz="4800" b="0" i="1">
                                <a:latin typeface="Cambria Math" panose="02040503050406030204" pitchFamily="18" charset="0"/>
                                <a:ea typeface="Cambria Math" panose="02040503050406030204" pitchFamily="18" charset="0"/>
                              </a:rPr>
                              <m:t>Φ</m:t>
                            </m:r>
                          </m:e>
                          <m:sub>
                            <m:r>
                              <a:rPr lang="en-US" sz="4800" b="0" i="1" smtClean="0">
                                <a:latin typeface="Cambria Math" panose="02040503050406030204" pitchFamily="18" charset="0"/>
                                <a:ea typeface="Cambria Math" panose="02040503050406030204" pitchFamily="18" charset="0"/>
                              </a:rPr>
                              <m:t>𝐴</m:t>
                            </m:r>
                            <m:r>
                              <a:rPr lang="en-US" sz="4800" b="0" i="1">
                                <a:latin typeface="Cambria Math" panose="02040503050406030204" pitchFamily="18" charset="0"/>
                              </a:rPr>
                              <m:t>𝐶</m:t>
                            </m:r>
                          </m:sub>
                        </m:sSub>
                      </m:oMath>
                    </m:oMathPara>
                  </a14:m>
                  <a:endParaRPr lang="en-US" sz="6000" dirty="0">
                    <a:solidFill>
                      <a:srgbClr val="002A54"/>
                    </a:solidFill>
                    <a:latin typeface="Source Sans Pro Semibold" panose="020B0603030403020204" pitchFamily="34" charset="0"/>
                    <a:ea typeface="Source Sans Pro Semibold" panose="020B0603030403020204" pitchFamily="34" charset="0"/>
                  </a:endParaRPr>
                </a:p>
              </p:txBody>
            </p:sp>
          </mc:Choice>
          <mc:Fallback>
            <p:sp>
              <p:nvSpPr>
                <p:cNvPr id="131" name="Rectangle 130">
                  <a:extLst>
                    <a:ext uri="{FF2B5EF4-FFF2-40B4-BE49-F238E27FC236}">
                      <a16:creationId xmlns:a16="http://schemas.microsoft.com/office/drawing/2014/main" id="{F84B8362-12BA-8F44-FCF8-6C48576E9FA8}"/>
                    </a:ext>
                  </a:extLst>
                </p:cNvPr>
                <p:cNvSpPr>
                  <a:spLocks noRot="1" noChangeAspect="1" noMove="1" noResize="1" noEditPoints="1" noAdjustHandles="1" noChangeArrowheads="1" noChangeShapeType="1" noTextEdit="1"/>
                </p:cNvSpPr>
                <p:nvPr/>
              </p:nvSpPr>
              <p:spPr>
                <a:xfrm>
                  <a:off x="33111647" y="10153592"/>
                  <a:ext cx="513645" cy="830997"/>
                </a:xfrm>
                <a:prstGeom prst="rect">
                  <a:avLst/>
                </a:prstGeom>
                <a:blipFill>
                  <a:blip r:embed="rId13"/>
                  <a:stretch>
                    <a:fillRect r="-115476"/>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6" name="Rectangle 135">
                <a:extLst>
                  <a:ext uri="{FF2B5EF4-FFF2-40B4-BE49-F238E27FC236}">
                    <a16:creationId xmlns:a16="http://schemas.microsoft.com/office/drawing/2014/main" id="{8E9CC61F-9927-3938-EABE-7EE0906DB4D8}"/>
                  </a:ext>
                </a:extLst>
              </p:cNvPr>
              <p:cNvSpPr/>
              <p:nvPr/>
            </p:nvSpPr>
            <p:spPr>
              <a:xfrm>
                <a:off x="37785148" y="7208642"/>
                <a:ext cx="513645" cy="83099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m:rPr>
                              <m:sty m:val="p"/>
                            </m:rPr>
                            <a:rPr lang="el-GR" sz="4800" b="0" i="1">
                              <a:latin typeface="Cambria Math" panose="02040503050406030204" pitchFamily="18" charset="0"/>
                              <a:ea typeface="Cambria Math" panose="02040503050406030204" pitchFamily="18" charset="0"/>
                            </a:rPr>
                            <m:t>Φ</m:t>
                          </m:r>
                        </m:e>
                        <m:sub>
                          <m:r>
                            <a:rPr lang="en-US" sz="4800" b="0" i="1" smtClean="0">
                              <a:latin typeface="Cambria Math" panose="02040503050406030204" pitchFamily="18" charset="0"/>
                              <a:ea typeface="Cambria Math" panose="02040503050406030204" pitchFamily="18" charset="0"/>
                            </a:rPr>
                            <m:t>𝐷</m:t>
                          </m:r>
                          <m:r>
                            <a:rPr lang="en-US" sz="4800" b="0" i="1">
                              <a:latin typeface="Cambria Math" panose="02040503050406030204" pitchFamily="18" charset="0"/>
                            </a:rPr>
                            <m:t>𝐶</m:t>
                          </m:r>
                        </m:sub>
                      </m:sSub>
                    </m:oMath>
                  </m:oMathPara>
                </a14:m>
                <a:endParaRPr lang="en-US" sz="6000" dirty="0">
                  <a:solidFill>
                    <a:srgbClr val="002A54"/>
                  </a:solidFill>
                  <a:latin typeface="Source Sans Pro Semibold" panose="020B0603030403020204" pitchFamily="34" charset="0"/>
                  <a:ea typeface="Source Sans Pro Semibold" panose="020B0603030403020204" pitchFamily="34" charset="0"/>
                </a:endParaRPr>
              </a:p>
            </p:txBody>
          </p:sp>
        </mc:Choice>
        <mc:Fallback>
          <p:sp>
            <p:nvSpPr>
              <p:cNvPr id="136" name="Rectangle 135">
                <a:extLst>
                  <a:ext uri="{FF2B5EF4-FFF2-40B4-BE49-F238E27FC236}">
                    <a16:creationId xmlns:a16="http://schemas.microsoft.com/office/drawing/2014/main" id="{8E9CC61F-9927-3938-EABE-7EE0906DB4D8}"/>
                  </a:ext>
                </a:extLst>
              </p:cNvPr>
              <p:cNvSpPr>
                <a:spLocks noRot="1" noChangeAspect="1" noMove="1" noResize="1" noEditPoints="1" noAdjustHandles="1" noChangeArrowheads="1" noChangeShapeType="1" noTextEdit="1"/>
              </p:cNvSpPr>
              <p:nvPr/>
            </p:nvSpPr>
            <p:spPr>
              <a:xfrm>
                <a:off x="37785148" y="7208642"/>
                <a:ext cx="513645" cy="830997"/>
              </a:xfrm>
              <a:prstGeom prst="rect">
                <a:avLst/>
              </a:prstGeom>
              <a:blipFill>
                <a:blip r:embed="rId14"/>
                <a:stretch>
                  <a:fillRect r="-123529"/>
                </a:stretch>
              </a:blipFill>
            </p:spPr>
            <p:txBody>
              <a:bodyPr/>
              <a:lstStyle/>
              <a:p>
                <a:r>
                  <a:rPr lang="en-US">
                    <a:noFill/>
                  </a:rPr>
                  <a:t> </a:t>
                </a:r>
              </a:p>
            </p:txBody>
          </p:sp>
        </mc:Fallback>
      </mc:AlternateContent>
      <p:cxnSp>
        <p:nvCxnSpPr>
          <p:cNvPr id="138" name="Straight Connector 137">
            <a:extLst>
              <a:ext uri="{FF2B5EF4-FFF2-40B4-BE49-F238E27FC236}">
                <a16:creationId xmlns:a16="http://schemas.microsoft.com/office/drawing/2014/main" id="{C141BFC5-2444-C64E-3E9B-E1D6966531B9}"/>
              </a:ext>
            </a:extLst>
          </p:cNvPr>
          <p:cNvCxnSpPr>
            <a:cxnSpLocks/>
          </p:cNvCxnSpPr>
          <p:nvPr/>
        </p:nvCxnSpPr>
        <p:spPr>
          <a:xfrm>
            <a:off x="37414200" y="7550015"/>
            <a:ext cx="0" cy="3187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E36670-9241-8E24-98FE-2CE872F116FF}"/>
              </a:ext>
            </a:extLst>
          </p:cNvPr>
          <p:cNvCxnSpPr>
            <a:cxnSpLocks/>
          </p:cNvCxnSpPr>
          <p:nvPr/>
        </p:nvCxnSpPr>
        <p:spPr>
          <a:xfrm>
            <a:off x="37642800" y="7558380"/>
            <a:ext cx="0" cy="3187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91878DD-055B-0BB6-43CB-A8A4AE83BD66}"/>
              </a:ext>
            </a:extLst>
          </p:cNvPr>
          <p:cNvCxnSpPr>
            <a:cxnSpLocks/>
          </p:cNvCxnSpPr>
          <p:nvPr/>
        </p:nvCxnSpPr>
        <p:spPr>
          <a:xfrm>
            <a:off x="37283985" y="7596961"/>
            <a:ext cx="0" cy="2248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2995D83-1BEC-3C44-4B26-1CA675026E3D}"/>
              </a:ext>
            </a:extLst>
          </p:cNvPr>
          <p:cNvCxnSpPr>
            <a:cxnSpLocks/>
          </p:cNvCxnSpPr>
          <p:nvPr/>
        </p:nvCxnSpPr>
        <p:spPr>
          <a:xfrm>
            <a:off x="37517274" y="7605327"/>
            <a:ext cx="0" cy="2248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B0495D1-DF58-639C-C3F4-DE8C7F985915}"/>
              </a:ext>
            </a:extLst>
          </p:cNvPr>
          <p:cNvCxnSpPr>
            <a:cxnSpLocks/>
          </p:cNvCxnSpPr>
          <p:nvPr/>
        </p:nvCxnSpPr>
        <p:spPr>
          <a:xfrm>
            <a:off x="37642800" y="7685908"/>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B6EA2D1-4A6F-9DFB-5F6B-8B27093BC9B8}"/>
              </a:ext>
            </a:extLst>
          </p:cNvPr>
          <p:cNvCxnSpPr>
            <a:cxnSpLocks/>
          </p:cNvCxnSpPr>
          <p:nvPr/>
        </p:nvCxnSpPr>
        <p:spPr>
          <a:xfrm flipH="1">
            <a:off x="37792930" y="7703228"/>
            <a:ext cx="2270" cy="378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3A58F9A-6236-CA1B-959A-7BFBAA6FD309}"/>
              </a:ext>
            </a:extLst>
          </p:cNvPr>
          <p:cNvCxnSpPr>
            <a:cxnSpLocks/>
          </p:cNvCxnSpPr>
          <p:nvPr/>
        </p:nvCxnSpPr>
        <p:spPr>
          <a:xfrm flipV="1">
            <a:off x="36966257" y="7714214"/>
            <a:ext cx="296035" cy="3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3DBFCBE-B81B-4BB1-0CC5-43C0E90C0209}"/>
              </a:ext>
            </a:extLst>
          </p:cNvPr>
          <p:cNvCxnSpPr>
            <a:cxnSpLocks/>
          </p:cNvCxnSpPr>
          <p:nvPr/>
        </p:nvCxnSpPr>
        <p:spPr>
          <a:xfrm>
            <a:off x="36981813" y="7701226"/>
            <a:ext cx="1807" cy="1759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Isosceles Triangle 159">
            <a:extLst>
              <a:ext uri="{FF2B5EF4-FFF2-40B4-BE49-F238E27FC236}">
                <a16:creationId xmlns:a16="http://schemas.microsoft.com/office/drawing/2014/main" id="{84001B32-7D71-1BDF-6243-2A9FF0750591}"/>
              </a:ext>
            </a:extLst>
          </p:cNvPr>
          <p:cNvSpPr/>
          <p:nvPr/>
        </p:nvSpPr>
        <p:spPr>
          <a:xfrm rot="10800000">
            <a:off x="36849935" y="7835969"/>
            <a:ext cx="251891" cy="191221"/>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23">
            <a:extLst>
              <a:ext uri="{FF2B5EF4-FFF2-40B4-BE49-F238E27FC236}">
                <a16:creationId xmlns:a16="http://schemas.microsoft.com/office/drawing/2014/main" id="{12C68C11-2CBB-E46A-3952-C20574079094}"/>
              </a:ext>
            </a:extLst>
          </p:cNvPr>
          <p:cNvSpPr/>
          <p:nvPr/>
        </p:nvSpPr>
        <p:spPr>
          <a:xfrm>
            <a:off x="33511162" y="12791771"/>
            <a:ext cx="9342726" cy="4962829"/>
          </a:xfrm>
          <a:prstGeom prst="roundRect">
            <a:avLst>
              <a:gd name="adj" fmla="val 2669"/>
            </a:avLst>
          </a:prstGeom>
          <a:solidFill>
            <a:schemeClr val="bg1"/>
          </a:solidFill>
          <a:ln w="50800">
            <a:solidFill>
              <a:srgbClr val="AB995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Placeholder 80">
            <a:extLst>
              <a:ext uri="{FF2B5EF4-FFF2-40B4-BE49-F238E27FC236}">
                <a16:creationId xmlns:a16="http://schemas.microsoft.com/office/drawing/2014/main" id="{81252DA3-0E8D-A1DB-2635-56A1FE654203}"/>
              </a:ext>
            </a:extLst>
          </p:cNvPr>
          <p:cNvSpPr txBox="1">
            <a:spLocks/>
          </p:cNvSpPr>
          <p:nvPr/>
        </p:nvSpPr>
        <p:spPr>
          <a:xfrm>
            <a:off x="33978901" y="12918738"/>
            <a:ext cx="8639783" cy="3403601"/>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Simulation Setup</a:t>
            </a:r>
          </a:p>
          <a:p>
            <a:pPr marL="457200" indent="-457200">
              <a:spcBef>
                <a:spcPts val="2400"/>
              </a:spcBef>
            </a:pPr>
            <a:r>
              <a:rPr lang="en-US" sz="3400" b="0" dirty="0"/>
              <a:t>Poisson’s equations relate electric field to charge density. The Jacobi method is used to find the electric field across the trap at time t</a:t>
            </a:r>
          </a:p>
          <a:p>
            <a:pPr marL="457200" indent="-457200">
              <a:spcBef>
                <a:spcPts val="2400"/>
              </a:spcBef>
            </a:pPr>
            <a:r>
              <a:rPr lang="en-US" sz="3400" b="0" dirty="0"/>
              <a:t>At a time t, the electric field for the AC sources are calculated and ascribed a charge density based on the chosen radius for the cylindrical electrodes </a:t>
            </a:r>
          </a:p>
        </p:txBody>
      </p:sp>
      <p:sp>
        <p:nvSpPr>
          <p:cNvPr id="170" name="Text Placeholder 80">
            <a:extLst>
              <a:ext uri="{FF2B5EF4-FFF2-40B4-BE49-F238E27FC236}">
                <a16:creationId xmlns:a16="http://schemas.microsoft.com/office/drawing/2014/main" id="{6999585B-D98D-B75B-763A-07552164AC8B}"/>
              </a:ext>
            </a:extLst>
          </p:cNvPr>
          <p:cNvSpPr txBox="1">
            <a:spLocks/>
          </p:cNvSpPr>
          <p:nvPr/>
        </p:nvSpPr>
        <p:spPr>
          <a:xfrm>
            <a:off x="22468745" y="27347155"/>
            <a:ext cx="9762465" cy="2769014"/>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Bef>
                <a:spcPts val="2400"/>
              </a:spcBef>
            </a:pPr>
            <a:r>
              <a:rPr lang="en-US" sz="3400" b="0" dirty="0"/>
              <a:t>For both plots, the only parameter changed was a and q. It is clear that the position and velocity stay bounded for a stable solution, and that the absolute position increases exponentially for unstable parameters</a:t>
            </a:r>
            <a:endParaRPr lang="en-US" sz="3400" dirty="0"/>
          </a:p>
        </p:txBody>
      </p:sp>
      <p:sp>
        <p:nvSpPr>
          <p:cNvPr id="171" name="Text Placeholder 80">
            <a:extLst>
              <a:ext uri="{FF2B5EF4-FFF2-40B4-BE49-F238E27FC236}">
                <a16:creationId xmlns:a16="http://schemas.microsoft.com/office/drawing/2014/main" id="{C6CB9957-EB97-32B7-E9FE-7313458DE883}"/>
              </a:ext>
            </a:extLst>
          </p:cNvPr>
          <p:cNvSpPr txBox="1">
            <a:spLocks/>
          </p:cNvSpPr>
          <p:nvPr/>
        </p:nvSpPr>
        <p:spPr>
          <a:xfrm>
            <a:off x="33424723" y="27507547"/>
            <a:ext cx="9762465" cy="2769014"/>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Bef>
                <a:spcPts val="2400"/>
              </a:spcBef>
            </a:pPr>
            <a:r>
              <a:rPr lang="en-US" sz="3400" b="0" dirty="0"/>
              <a:t>While the above geometry mathematically works, it is obvious that there are more equilibrium points outside of the center of the trap. These can be alleviated with hyperbolic electrode shapes instead of cylindrical ones used here. </a:t>
            </a:r>
            <a:endParaRPr lang="en-US" sz="3400" dirty="0"/>
          </a:p>
        </p:txBody>
      </p:sp>
      <p:pic>
        <p:nvPicPr>
          <p:cNvPr id="173" name="Picture 172">
            <a:extLst>
              <a:ext uri="{FF2B5EF4-FFF2-40B4-BE49-F238E27FC236}">
                <a16:creationId xmlns:a16="http://schemas.microsoft.com/office/drawing/2014/main" id="{83D3752C-5DE4-31C8-E2C3-FC48DEA4D923}"/>
              </a:ext>
            </a:extLst>
          </p:cNvPr>
          <p:cNvPicPr>
            <a:picLocks noChangeAspect="1"/>
          </p:cNvPicPr>
          <p:nvPr/>
        </p:nvPicPr>
        <p:blipFill>
          <a:blip r:embed="rId15"/>
          <a:stretch>
            <a:fillRect/>
          </a:stretch>
        </p:blipFill>
        <p:spPr>
          <a:xfrm>
            <a:off x="33103594" y="18669983"/>
            <a:ext cx="9970133" cy="8123148"/>
          </a:xfrm>
          <a:prstGeom prst="rect">
            <a:avLst/>
          </a:prstGeom>
        </p:spPr>
      </p:pic>
      <p:sp>
        <p:nvSpPr>
          <p:cNvPr id="174" name="TextBox 173">
            <a:extLst>
              <a:ext uri="{FF2B5EF4-FFF2-40B4-BE49-F238E27FC236}">
                <a16:creationId xmlns:a16="http://schemas.microsoft.com/office/drawing/2014/main" id="{7D474626-C8BB-DE39-5AF7-258D51FE0184}"/>
              </a:ext>
            </a:extLst>
          </p:cNvPr>
          <p:cNvSpPr txBox="1"/>
          <p:nvPr/>
        </p:nvSpPr>
        <p:spPr>
          <a:xfrm>
            <a:off x="22578387" y="31282672"/>
            <a:ext cx="20495340" cy="1077218"/>
          </a:xfrm>
          <a:prstGeom prst="rect">
            <a:avLst/>
          </a:prstGeom>
          <a:noFill/>
        </p:spPr>
        <p:txBody>
          <a:bodyPr wrap="square" rtlCol="0">
            <a:spAutoFit/>
          </a:bodyPr>
          <a:lstStyle/>
          <a:p>
            <a:pPr>
              <a:spcBef>
                <a:spcPts val="1200"/>
              </a:spcBef>
            </a:pPr>
            <a:r>
              <a:rPr lang="en-US" sz="2800" dirty="0">
                <a:solidFill>
                  <a:schemeClr val="accent1">
                    <a:lumMod val="50000"/>
                  </a:schemeClr>
                </a:solidFill>
              </a:rPr>
              <a:t>[1]		</a:t>
            </a:r>
            <a:r>
              <a:rPr lang="en-US" sz="3200" dirty="0" err="1">
                <a:solidFill>
                  <a:schemeClr val="accent1">
                    <a:lumMod val="50000"/>
                  </a:schemeClr>
                </a:solidFill>
              </a:rPr>
              <a:t>Kovacic</a:t>
            </a:r>
            <a:r>
              <a:rPr lang="en-US" sz="3200" dirty="0">
                <a:solidFill>
                  <a:schemeClr val="accent1">
                    <a:lumMod val="50000"/>
                  </a:schemeClr>
                </a:solidFill>
              </a:rPr>
              <a:t>, I. et. al. (February 14, 2018). "Mathieu's Equation and Its Generalizations: Overview of Stability Charts and Their Features." ASME. Appl. Mech. Rev. March 2018; 70(2): 020802. </a:t>
            </a:r>
            <a:r>
              <a:rPr lang="en-US" sz="3200" dirty="0">
                <a:solidFill>
                  <a:schemeClr val="accent1">
                    <a:lumMod val="50000"/>
                  </a:schemeClr>
                </a:solidFill>
                <a:hlinkClick r:id="rId16">
                  <a:extLst>
                    <a:ext uri="{A12FA001-AC4F-418D-AE19-62706E023703}">
                      <ahyp:hlinkClr xmlns:ahyp="http://schemas.microsoft.com/office/drawing/2018/hyperlinkcolor" val="tx"/>
                    </a:ext>
                  </a:extLst>
                </a:hlinkClick>
              </a:rPr>
              <a:t>https://doi.org/10.1115/1.4039144</a:t>
            </a:r>
            <a:endParaRPr lang="en-US" sz="3400" dirty="0">
              <a:solidFill>
                <a:schemeClr val="accent1">
                  <a:lumMod val="50000"/>
                </a:schemeClr>
              </a:solidFill>
            </a:endParaRPr>
          </a:p>
        </p:txBody>
      </p:sp>
      <p:sp>
        <p:nvSpPr>
          <p:cNvPr id="176" name="Text Placeholder 84">
            <a:extLst>
              <a:ext uri="{FF2B5EF4-FFF2-40B4-BE49-F238E27FC236}">
                <a16:creationId xmlns:a16="http://schemas.microsoft.com/office/drawing/2014/main" id="{A6B50001-551A-1174-BA38-A27AC5A3A6C1}"/>
              </a:ext>
            </a:extLst>
          </p:cNvPr>
          <p:cNvSpPr txBox="1">
            <a:spLocks/>
          </p:cNvSpPr>
          <p:nvPr/>
        </p:nvSpPr>
        <p:spPr>
          <a:xfrm>
            <a:off x="28156167" y="30612688"/>
            <a:ext cx="9305365" cy="1023090"/>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5600" dirty="0"/>
              <a:t>References</a:t>
            </a:r>
          </a:p>
        </p:txBody>
      </p:sp>
    </p:spTree>
    <p:extLst>
      <p:ext uri="{BB962C8B-B14F-4D97-AF65-F5344CB8AC3E}">
        <p14:creationId xmlns:p14="http://schemas.microsoft.com/office/powerpoint/2010/main" val="21330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60B3A43F-554F-5146-B593-D46E7BEB9702}"/>
              </a:ext>
            </a:extLst>
          </p:cNvPr>
          <p:cNvSpPr/>
          <p:nvPr/>
        </p:nvSpPr>
        <p:spPr>
          <a:xfrm>
            <a:off x="31971809" y="4445376"/>
            <a:ext cx="11347305" cy="16814424"/>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20">
            <a:extLst>
              <a:ext uri="{FF2B5EF4-FFF2-40B4-BE49-F238E27FC236}">
                <a16:creationId xmlns:a16="http://schemas.microsoft.com/office/drawing/2014/main" id="{113571EA-E014-3148-5F84-FB5BFE1380F4}"/>
              </a:ext>
            </a:extLst>
          </p:cNvPr>
          <p:cNvSpPr/>
          <p:nvPr/>
        </p:nvSpPr>
        <p:spPr>
          <a:xfrm>
            <a:off x="22212617" y="4458076"/>
            <a:ext cx="21106497" cy="8192331"/>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20">
            <a:extLst>
              <a:ext uri="{FF2B5EF4-FFF2-40B4-BE49-F238E27FC236}">
                <a16:creationId xmlns:a16="http://schemas.microsoft.com/office/drawing/2014/main" id="{6701BCF3-453D-4FD7-7EA5-F64608DA75F6}"/>
              </a:ext>
            </a:extLst>
          </p:cNvPr>
          <p:cNvSpPr/>
          <p:nvPr/>
        </p:nvSpPr>
        <p:spPr>
          <a:xfrm>
            <a:off x="11451447" y="21597684"/>
            <a:ext cx="19866754" cy="10812207"/>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DA739A9C-A7CE-7D48-B9A5-72B9C9A81D10}"/>
              </a:ext>
            </a:extLst>
          </p:cNvPr>
          <p:cNvSpPr/>
          <p:nvPr/>
        </p:nvSpPr>
        <p:spPr>
          <a:xfrm>
            <a:off x="572085" y="4505983"/>
            <a:ext cx="10255883" cy="16590057"/>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itle 75">
            <a:extLst>
              <a:ext uri="{FF2B5EF4-FFF2-40B4-BE49-F238E27FC236}">
                <a16:creationId xmlns:a16="http://schemas.microsoft.com/office/drawing/2014/main" id="{DD0A0045-9EA6-E84A-B4C4-1D999825AF16}"/>
              </a:ext>
            </a:extLst>
          </p:cNvPr>
          <p:cNvSpPr>
            <a:spLocks noGrp="1"/>
          </p:cNvSpPr>
          <p:nvPr>
            <p:ph type="title"/>
          </p:nvPr>
        </p:nvSpPr>
        <p:spPr>
          <a:xfrm>
            <a:off x="8700246" y="1015999"/>
            <a:ext cx="26490708" cy="1720076"/>
          </a:xfrm>
        </p:spPr>
        <p:txBody>
          <a:bodyPr/>
          <a:lstStyle/>
          <a:p>
            <a:r>
              <a:rPr lang="en-US" sz="8500" dirty="0"/>
              <a:t>Defining an electric potential well in a linear Paul trap</a:t>
            </a:r>
          </a:p>
        </p:txBody>
      </p:sp>
      <p:sp>
        <p:nvSpPr>
          <p:cNvPr id="77" name="Subtitle 76">
            <a:extLst>
              <a:ext uri="{FF2B5EF4-FFF2-40B4-BE49-F238E27FC236}">
                <a16:creationId xmlns:a16="http://schemas.microsoft.com/office/drawing/2014/main" id="{896DB968-0C1C-4B45-B44E-785B1C8315A2}"/>
              </a:ext>
            </a:extLst>
          </p:cNvPr>
          <p:cNvSpPr>
            <a:spLocks noGrp="1"/>
          </p:cNvSpPr>
          <p:nvPr>
            <p:ph type="subTitle" idx="1"/>
          </p:nvPr>
        </p:nvSpPr>
        <p:spPr>
          <a:xfrm>
            <a:off x="5486400" y="2785894"/>
            <a:ext cx="32918400" cy="1143294"/>
          </a:xfrm>
        </p:spPr>
        <p:txBody>
          <a:bodyPr>
            <a:noAutofit/>
          </a:bodyPr>
          <a:lstStyle/>
          <a:p>
            <a:r>
              <a:rPr lang="en-US" sz="5600" dirty="0"/>
              <a:t>Ryan A. McGill</a:t>
            </a:r>
          </a:p>
        </p:txBody>
      </p:sp>
      <p:sp>
        <p:nvSpPr>
          <p:cNvPr id="83" name="Text Placeholder 82">
            <a:extLst>
              <a:ext uri="{FF2B5EF4-FFF2-40B4-BE49-F238E27FC236}">
                <a16:creationId xmlns:a16="http://schemas.microsoft.com/office/drawing/2014/main" id="{5AFDBF02-6260-A849-BCBD-9DE5CBAE59B3}"/>
              </a:ext>
            </a:extLst>
          </p:cNvPr>
          <p:cNvSpPr>
            <a:spLocks noGrp="1"/>
          </p:cNvSpPr>
          <p:nvPr>
            <p:ph type="body" sz="half" idx="13"/>
          </p:nvPr>
        </p:nvSpPr>
        <p:spPr>
          <a:xfrm>
            <a:off x="5486400" y="3644470"/>
            <a:ext cx="32918400" cy="775505"/>
          </a:xfrm>
        </p:spPr>
        <p:txBody>
          <a:bodyPr/>
          <a:lstStyle/>
          <a:p>
            <a:r>
              <a:rPr lang="en-US" sz="4800" i="1" dirty="0"/>
              <a:t>Georgia Tech Research Institute, Atlanta, GA</a:t>
            </a:r>
          </a:p>
        </p:txBody>
      </p:sp>
      <mc:AlternateContent xmlns:mc="http://schemas.openxmlformats.org/markup-compatibility/2006" xmlns:a14="http://schemas.microsoft.com/office/drawing/2010/main">
        <mc:Choice Requires="a14">
          <p:sp>
            <p:nvSpPr>
              <p:cNvPr id="78" name="Text Placeholder 77">
                <a:extLst>
                  <a:ext uri="{FF2B5EF4-FFF2-40B4-BE49-F238E27FC236}">
                    <a16:creationId xmlns:a16="http://schemas.microsoft.com/office/drawing/2014/main" id="{E766F76D-A38E-474D-BF39-98C83716A16C}"/>
                  </a:ext>
                </a:extLst>
              </p:cNvPr>
              <p:cNvSpPr>
                <a:spLocks noGrp="1"/>
              </p:cNvSpPr>
              <p:nvPr>
                <p:ph type="body" sz="half" idx="2"/>
              </p:nvPr>
            </p:nvSpPr>
            <p:spPr>
              <a:xfrm>
                <a:off x="813929" y="4926309"/>
                <a:ext cx="9830948" cy="14580891"/>
              </a:xfrm>
            </p:spPr>
            <p:txBody>
              <a:bodyPr>
                <a:noAutofit/>
              </a:bodyPr>
              <a:lstStyle/>
              <a:p>
                <a:pPr marL="0" indent="0" algn="ctr">
                  <a:buNone/>
                </a:pPr>
                <a:r>
                  <a:rPr lang="en-US" sz="5600" dirty="0"/>
                  <a:t>Background &amp; Motivation</a:t>
                </a:r>
              </a:p>
              <a:p>
                <a:pPr marL="457200" indent="-457200">
                  <a:spcBef>
                    <a:spcPts val="2400"/>
                  </a:spcBef>
                </a:pPr>
                <a:r>
                  <a:rPr lang="en-US" sz="3500" b="0" dirty="0"/>
                  <a:t>Ion traps can serve as sensors, qubits in quantum computing, and as platforms to study atomic physics</a:t>
                </a:r>
              </a:p>
              <a:p>
                <a:pPr marL="457200" indent="-457200">
                  <a:spcBef>
                    <a:spcPts val="2400"/>
                  </a:spcBef>
                </a:pPr>
                <a:r>
                  <a:rPr lang="en-US" sz="3500" b="0" dirty="0"/>
                  <a:t>Trapping requires multi-wavelength light sources to photoionize an atomic source as well as keep them cold within an electric confining potential</a:t>
                </a:r>
              </a:p>
              <a:p>
                <a:pPr marL="457200" indent="-457200">
                  <a:spcBef>
                    <a:spcPts val="2400"/>
                  </a:spcBef>
                </a:pPr>
                <a:r>
                  <a:rPr lang="en-US" sz="3500" b="0" dirty="0"/>
                  <a:t>Earnshaw’s Theorem states that a charged particle must have an alternating and static potential together in order to contain an ion</a:t>
                </a:r>
              </a:p>
              <a:p>
                <a:pPr marL="457200" indent="-457200">
                  <a:spcBef>
                    <a:spcPts val="2400"/>
                  </a:spcBef>
                </a:pPr>
                <a:r>
                  <a:rPr lang="en-US" sz="3500" b="0" dirty="0"/>
                  <a:t>The motion of the particle can be described by Mathieu’s equation, a second-order ordinary differential equation:</a:t>
                </a:r>
              </a:p>
              <a:p>
                <a:pPr marL="0" indent="0">
                  <a:spcBef>
                    <a:spcPts val="2400"/>
                  </a:spcBef>
                  <a:buNone/>
                </a:pPr>
                <a14:m>
                  <m:oMathPara xmlns:m="http://schemas.openxmlformats.org/officeDocument/2006/math">
                    <m:oMathParaPr>
                      <m:jc m:val="centerGroup"/>
                    </m:oMathParaPr>
                    <m:oMath xmlns:m="http://schemas.openxmlformats.org/officeDocument/2006/math">
                      <m:f>
                        <m:fPr>
                          <m:ctrlPr>
                            <a:rPr lang="en-US" sz="3500" b="0" i="1" smtClean="0">
                              <a:latin typeface="Cambria Math" panose="02040503050406030204" pitchFamily="18" charset="0"/>
                            </a:rPr>
                          </m:ctrlPr>
                        </m:fPr>
                        <m:num>
                          <m:sSup>
                            <m:sSupPr>
                              <m:ctrlPr>
                                <a:rPr lang="en-US" sz="3500" b="0" i="1" smtClean="0">
                                  <a:latin typeface="Cambria Math" panose="02040503050406030204" pitchFamily="18" charset="0"/>
                                </a:rPr>
                              </m:ctrlPr>
                            </m:sSupPr>
                            <m:e>
                              <m:r>
                                <a:rPr lang="en-US" sz="3500" b="0" i="1" smtClean="0">
                                  <a:latin typeface="Cambria Math" panose="02040503050406030204" pitchFamily="18" charset="0"/>
                                </a:rPr>
                                <m:t>𝑑</m:t>
                              </m:r>
                            </m:e>
                            <m:sup>
                              <m:r>
                                <a:rPr lang="en-US" sz="3500" b="0" i="1" smtClean="0">
                                  <a:latin typeface="Cambria Math" panose="02040503050406030204" pitchFamily="18" charset="0"/>
                                </a:rPr>
                                <m:t>2</m:t>
                              </m:r>
                            </m:sup>
                          </m:sSup>
                          <m:r>
                            <a:rPr lang="en-US" sz="3500" b="0" i="1" smtClean="0">
                              <a:latin typeface="Cambria Math" panose="02040503050406030204" pitchFamily="18" charset="0"/>
                            </a:rPr>
                            <m:t>𝑦</m:t>
                          </m:r>
                        </m:num>
                        <m:den>
                          <m:r>
                            <a:rPr lang="en-US" sz="3500" b="0" i="1" smtClean="0">
                              <a:latin typeface="Cambria Math" panose="02040503050406030204" pitchFamily="18" charset="0"/>
                            </a:rPr>
                            <m:t>𝑑</m:t>
                          </m:r>
                          <m:sSup>
                            <m:sSupPr>
                              <m:ctrlPr>
                                <a:rPr lang="en-US" sz="3500" b="0" i="1" smtClean="0">
                                  <a:latin typeface="Cambria Math" panose="02040503050406030204" pitchFamily="18" charset="0"/>
                                </a:rPr>
                              </m:ctrlPr>
                            </m:sSupPr>
                            <m:e>
                              <m:r>
                                <a:rPr lang="en-US" sz="3500" b="0" i="1" smtClean="0">
                                  <a:latin typeface="Cambria Math" panose="02040503050406030204" pitchFamily="18" charset="0"/>
                                </a:rPr>
                                <m:t>𝑡</m:t>
                              </m:r>
                            </m:e>
                            <m:sup>
                              <m:r>
                                <a:rPr lang="en-US" sz="3500" b="0" i="1" smtClean="0">
                                  <a:latin typeface="Cambria Math" panose="02040503050406030204" pitchFamily="18" charset="0"/>
                                </a:rPr>
                                <m:t>2</m:t>
                              </m:r>
                            </m:sup>
                          </m:sSup>
                        </m:den>
                      </m:f>
                      <m:r>
                        <a:rPr lang="en-US" sz="3500" b="0" i="1" smtClean="0">
                          <a:latin typeface="Cambria Math" panose="02040503050406030204" pitchFamily="18" charset="0"/>
                        </a:rPr>
                        <m:t>+</m:t>
                      </m:r>
                      <m:d>
                        <m:dPr>
                          <m:ctrlPr>
                            <a:rPr lang="en-US" sz="3500" b="0" i="1" smtClean="0">
                              <a:latin typeface="Cambria Math" panose="02040503050406030204" pitchFamily="18" charset="0"/>
                            </a:rPr>
                          </m:ctrlPr>
                        </m:dPr>
                        <m:e>
                          <m:r>
                            <a:rPr lang="en-US" sz="3500" b="0" i="1" smtClean="0">
                              <a:latin typeface="Cambria Math" panose="02040503050406030204" pitchFamily="18" charset="0"/>
                            </a:rPr>
                            <m:t>𝑎</m:t>
                          </m:r>
                          <m:r>
                            <a:rPr lang="en-US" sz="3500" b="0" i="1" smtClean="0">
                              <a:latin typeface="Cambria Math" panose="02040503050406030204" pitchFamily="18" charset="0"/>
                            </a:rPr>
                            <m:t>−2</m:t>
                          </m:r>
                          <m:r>
                            <a:rPr lang="en-US" sz="3500" b="0" i="1" smtClean="0">
                              <a:latin typeface="Cambria Math" panose="02040503050406030204" pitchFamily="18" charset="0"/>
                            </a:rPr>
                            <m:t>𝑞</m:t>
                          </m:r>
                          <m:func>
                            <m:funcPr>
                              <m:ctrlPr>
                                <a:rPr lang="en-US" sz="3500" b="0" i="1" smtClean="0">
                                  <a:latin typeface="Cambria Math" panose="02040503050406030204" pitchFamily="18" charset="0"/>
                                </a:rPr>
                              </m:ctrlPr>
                            </m:funcPr>
                            <m:fName>
                              <m:r>
                                <m:rPr>
                                  <m:sty m:val="p"/>
                                </m:rPr>
                                <a:rPr lang="en-US" sz="3500" b="0" i="0" smtClean="0">
                                  <a:latin typeface="Cambria Math" panose="02040503050406030204" pitchFamily="18" charset="0"/>
                                </a:rPr>
                                <m:t>cos</m:t>
                              </m:r>
                            </m:fName>
                            <m:e>
                              <m:d>
                                <m:dPr>
                                  <m:ctrlPr>
                                    <a:rPr lang="en-US" sz="3500" b="0" i="1" smtClean="0">
                                      <a:latin typeface="Cambria Math" panose="02040503050406030204" pitchFamily="18" charset="0"/>
                                    </a:rPr>
                                  </m:ctrlPr>
                                </m:dPr>
                                <m:e>
                                  <m:r>
                                    <a:rPr lang="en-US" sz="3500" b="0" i="1" smtClean="0">
                                      <a:latin typeface="Cambria Math" panose="02040503050406030204" pitchFamily="18" charset="0"/>
                                    </a:rPr>
                                    <m:t>2</m:t>
                                  </m:r>
                                  <m:r>
                                    <a:rPr lang="en-US" sz="3500" b="0" i="1" smtClean="0">
                                      <a:latin typeface="Cambria Math" panose="02040503050406030204" pitchFamily="18" charset="0"/>
                                    </a:rPr>
                                    <m:t>𝑡</m:t>
                                  </m:r>
                                </m:e>
                              </m:d>
                            </m:e>
                          </m:func>
                        </m:e>
                      </m:d>
                      <m:r>
                        <a:rPr lang="en-US" sz="3500" b="0" i="1" smtClean="0">
                          <a:latin typeface="Cambria Math" panose="02040503050406030204" pitchFamily="18" charset="0"/>
                        </a:rPr>
                        <m:t>𝑦</m:t>
                      </m:r>
                      <m:r>
                        <a:rPr lang="en-US" sz="3500" b="0" i="1" smtClean="0">
                          <a:latin typeface="Cambria Math" panose="02040503050406030204" pitchFamily="18" charset="0"/>
                        </a:rPr>
                        <m:t>=0</m:t>
                      </m:r>
                    </m:oMath>
                  </m:oMathPara>
                </a14:m>
                <a:endParaRPr lang="en-US" sz="3500" b="0" dirty="0"/>
              </a:p>
              <a:p>
                <a:pPr marL="0" indent="0" algn="ctr">
                  <a:spcBef>
                    <a:spcPts val="2400"/>
                  </a:spcBef>
                  <a:buNone/>
                </a:pPr>
                <a:endParaRPr lang="en-US" sz="3500" b="0" dirty="0"/>
              </a:p>
              <a:p>
                <a:pPr marL="0" indent="0">
                  <a:spcBef>
                    <a:spcPts val="2400"/>
                  </a:spcBef>
                  <a:buNone/>
                </a:pPr>
                <a:endParaRPr lang="en-US" sz="3500" b="0" dirty="0"/>
              </a:p>
              <a:p>
                <a:pPr marL="457200" indent="-457200">
                  <a:spcBef>
                    <a:spcPts val="2400"/>
                  </a:spcBef>
                </a:pPr>
                <a:endParaRPr lang="en-US" sz="3500" b="0" dirty="0"/>
              </a:p>
              <a:p>
                <a:pPr marL="457200" indent="-457200">
                  <a:spcBef>
                    <a:spcPts val="2400"/>
                  </a:spcBef>
                </a:pPr>
                <a:endParaRPr lang="en-US" sz="3500" b="0" dirty="0"/>
              </a:p>
              <a:p>
                <a:pPr marL="0" indent="0">
                  <a:spcBef>
                    <a:spcPts val="2400"/>
                  </a:spcBef>
                  <a:buNone/>
                </a:pPr>
                <a:endParaRPr lang="en-US" sz="3500" b="0" dirty="0"/>
              </a:p>
              <a:p>
                <a:pPr marL="457200" indent="-457200">
                  <a:spcBef>
                    <a:spcPts val="2400"/>
                  </a:spcBef>
                </a:pPr>
                <a:r>
                  <a:rPr lang="en-US" sz="3500" b="0" dirty="0"/>
                  <a:t>The variables a and q are the “trapping parameters” – with a given trap geometry, the position and velocity of the ion is deterministic</a:t>
                </a:r>
              </a:p>
              <a:p>
                <a:pPr marL="457200" indent="-457200">
                  <a:spcBef>
                    <a:spcPts val="2400"/>
                  </a:spcBef>
                </a:pPr>
                <a:r>
                  <a:rPr lang="en-US" sz="3500" b="0" dirty="0"/>
                  <a:t>Stable solutions of the Mathieu equation result in ion confinement within the potential well</a:t>
                </a:r>
              </a:p>
            </p:txBody>
          </p:sp>
        </mc:Choice>
        <mc:Fallback xmlns="">
          <p:sp>
            <p:nvSpPr>
              <p:cNvPr id="78" name="Text Placeholder 77">
                <a:extLst>
                  <a:ext uri="{FF2B5EF4-FFF2-40B4-BE49-F238E27FC236}">
                    <a16:creationId xmlns:a16="http://schemas.microsoft.com/office/drawing/2014/main" id="{E766F76D-A38E-474D-BF39-98C83716A16C}"/>
                  </a:ext>
                </a:extLst>
              </p:cNvPr>
              <p:cNvSpPr>
                <a:spLocks noGrp="1" noRot="1" noChangeAspect="1" noMove="1" noResize="1" noEditPoints="1" noAdjustHandles="1" noChangeArrowheads="1" noChangeShapeType="1" noTextEdit="1"/>
              </p:cNvSpPr>
              <p:nvPr>
                <p:ph type="body" sz="half" idx="2"/>
              </p:nvPr>
            </p:nvSpPr>
            <p:spPr>
              <a:xfrm>
                <a:off x="813929" y="4926309"/>
                <a:ext cx="9830948" cy="14580891"/>
              </a:xfrm>
              <a:blipFill>
                <a:blip r:embed="rId3"/>
                <a:stretch>
                  <a:fillRect l="-1613" t="-1756" r="-558" b="-9490"/>
                </a:stretch>
              </a:blipFill>
            </p:spPr>
            <p:txBody>
              <a:bodyPr/>
              <a:lstStyle/>
              <a:p>
                <a:r>
                  <a:rPr lang="en-US">
                    <a:noFill/>
                  </a:rPr>
                  <a:t> </a:t>
                </a:r>
              </a:p>
            </p:txBody>
          </p:sp>
        </mc:Fallback>
      </mc:AlternateContent>
      <p:sp>
        <p:nvSpPr>
          <p:cNvPr id="81" name="Text Placeholder 80">
            <a:extLst>
              <a:ext uri="{FF2B5EF4-FFF2-40B4-BE49-F238E27FC236}">
                <a16:creationId xmlns:a16="http://schemas.microsoft.com/office/drawing/2014/main" id="{A7D65EEA-1EC8-CC49-B78E-59D677185D06}"/>
              </a:ext>
            </a:extLst>
          </p:cNvPr>
          <p:cNvSpPr>
            <a:spLocks noGrp="1"/>
          </p:cNvSpPr>
          <p:nvPr>
            <p:ph type="body" sz="half" idx="11"/>
          </p:nvPr>
        </p:nvSpPr>
        <p:spPr>
          <a:xfrm>
            <a:off x="22448712" y="4921159"/>
            <a:ext cx="9762465" cy="2769014"/>
          </a:xfrm>
        </p:spPr>
        <p:txBody>
          <a:bodyPr>
            <a:noAutofit/>
          </a:bodyPr>
          <a:lstStyle/>
          <a:p>
            <a:pPr marL="0" indent="0" algn="ctr">
              <a:buNone/>
            </a:pPr>
            <a:r>
              <a:rPr lang="en-US" sz="5600" dirty="0"/>
              <a:t>Bounded Motion</a:t>
            </a:r>
            <a:endParaRPr lang="en-US" sz="5600" b="1" dirty="0">
              <a:solidFill>
                <a:schemeClr val="accent1">
                  <a:lumMod val="50000"/>
                </a:schemeClr>
              </a:solidFill>
            </a:endParaRPr>
          </a:p>
          <a:p>
            <a:pPr marL="457200" indent="-457200">
              <a:spcBef>
                <a:spcPts val="2400"/>
              </a:spcBef>
            </a:pPr>
            <a:r>
              <a:rPr lang="en-US" sz="3400" b="0" dirty="0">
                <a:solidFill>
                  <a:schemeClr val="accent1">
                    <a:lumMod val="50000"/>
                  </a:schemeClr>
                </a:solidFill>
              </a:rPr>
              <a:t>From the </a:t>
            </a:r>
            <a:r>
              <a:rPr lang="en-US" sz="3400" b="0" dirty="0"/>
              <a:t>stability diagram, stable Mathieu parameters can be chosen for the trap design</a:t>
            </a:r>
          </a:p>
          <a:p>
            <a:pPr marL="457200" indent="-457200">
              <a:spcBef>
                <a:spcPts val="2400"/>
              </a:spcBef>
            </a:pPr>
            <a:r>
              <a:rPr lang="en-US" sz="3400" b="0" dirty="0"/>
              <a:t>The bounded and unbounded motion for two parameter pairs are simulated</a:t>
            </a:r>
          </a:p>
          <a:p>
            <a:pPr marL="0" indent="0">
              <a:spcBef>
                <a:spcPts val="2400"/>
              </a:spcBef>
              <a:buNone/>
            </a:pPr>
            <a:endParaRPr lang="en-US" sz="3400" dirty="0">
              <a:solidFill>
                <a:schemeClr val="accent1">
                  <a:lumMod val="50000"/>
                </a:schemeClr>
              </a:solidFill>
            </a:endParaRP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99DC799D-92FD-2B41-4ED3-2AC1910121EA}"/>
                  </a:ext>
                </a:extLst>
              </p:cNvPr>
              <p:cNvGraphicFramePr>
                <a:graphicFrameLocks noGrp="1"/>
              </p:cNvGraphicFramePr>
              <p:nvPr/>
            </p:nvGraphicFramePr>
            <p:xfrm>
              <a:off x="5503983" y="13982789"/>
              <a:ext cx="4496526" cy="3474720"/>
            </p:xfrm>
            <a:graphic>
              <a:graphicData uri="http://schemas.openxmlformats.org/drawingml/2006/table">
                <a:tbl>
                  <a:tblPr firstRow="1" bandRow="1">
                    <a:tableStyleId>{5C22544A-7EE6-4342-B048-85BDC9FD1C3A}</a:tableStyleId>
                  </a:tblPr>
                  <a:tblGrid>
                    <a:gridCol w="1067526">
                      <a:extLst>
                        <a:ext uri="{9D8B030D-6E8A-4147-A177-3AD203B41FA5}">
                          <a16:colId xmlns:a16="http://schemas.microsoft.com/office/drawing/2014/main" val="560093438"/>
                        </a:ext>
                      </a:extLst>
                    </a:gridCol>
                    <a:gridCol w="3429000">
                      <a:extLst>
                        <a:ext uri="{9D8B030D-6E8A-4147-A177-3AD203B41FA5}">
                          <a16:colId xmlns:a16="http://schemas.microsoft.com/office/drawing/2014/main" val="1380278081"/>
                        </a:ext>
                      </a:extLst>
                    </a:gridCol>
                  </a:tblGrid>
                  <a:tr h="533247">
                    <a:tc>
                      <a:txBody>
                        <a:bodyPr/>
                        <a:lstStyle/>
                        <a:p>
                          <a:pPr/>
                          <a14:m>
                            <m:oMathPara xmlns:m="http://schemas.openxmlformats.org/officeDocument/2006/math">
                              <m:oMathParaPr>
                                <m:jc m:val="centerGroup"/>
                              </m:oMathParaPr>
                              <m:oMath xmlns:m="http://schemas.openxmlformats.org/officeDocument/2006/math">
                                <m:r>
                                  <a:rPr lang="en-US" sz="3200" b="0" i="1" smtClean="0">
                                    <a:solidFill>
                                      <a:srgbClr val="203864"/>
                                    </a:solidFill>
                                    <a:latin typeface="Cambria Math" panose="02040503050406030204" pitchFamily="18" charset="0"/>
                                  </a:rPr>
                                  <m:t>𝑒</m:t>
                                </m:r>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Elementary charge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23823"/>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200" b="0" i="1" smtClean="0">
                                        <a:solidFill>
                                          <a:srgbClr val="203864"/>
                                        </a:solidFill>
                                        <a:latin typeface="Cambria Math" panose="02040503050406030204" pitchFamily="18" charset="0"/>
                                      </a:rPr>
                                    </m:ctrlPr>
                                  </m:sSubPr>
                                  <m:e>
                                    <m:r>
                                      <m:rPr>
                                        <m:sty m:val="p"/>
                                      </m:rPr>
                                      <a:rPr lang="el-GR" sz="3200" b="0" i="1">
                                        <a:solidFill>
                                          <a:srgbClr val="203864"/>
                                        </a:solidFill>
                                        <a:latin typeface="Cambria Math" panose="02040503050406030204" pitchFamily="18" charset="0"/>
                                        <a:ea typeface="Cambria Math" panose="02040503050406030204" pitchFamily="18" charset="0"/>
                                      </a:rPr>
                                      <m:t>Φ</m:t>
                                    </m:r>
                                  </m:e>
                                  <m:sub>
                                    <m:r>
                                      <a:rPr lang="en-US" sz="3200" b="0" i="1" smtClean="0">
                                        <a:solidFill>
                                          <a:srgbClr val="203864"/>
                                        </a:solidFill>
                                        <a:latin typeface="Cambria Math" panose="02040503050406030204" pitchFamily="18" charset="0"/>
                                      </a:rPr>
                                      <m:t>𝐷𝐶</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DC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335700"/>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m:rPr>
                                        <m:sty m:val="p"/>
                                      </m:rPr>
                                      <a:rPr lang="el-GR" sz="3200" b="0" i="1">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rPr>
                                      <m:t>𝐶</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22984"/>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Mass of ion</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5519235"/>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l-GR" sz="3200" b="0" i="1" smtClean="0">
                                        <a:latin typeface="Cambria Math" panose="02040503050406030204" pitchFamily="18" charset="0"/>
                                        <a:ea typeface="Cambria Math" panose="02040503050406030204" pitchFamily="18" charset="0"/>
                                      </a:rPr>
                                    </m:ctrlPr>
                                  </m:sSubPr>
                                  <m:e>
                                    <m:r>
                                      <m:rPr>
                                        <m:sty m:val="p"/>
                                      </m:rPr>
                                      <a:rPr lang="el-GR" sz="3200" b="0" i="1" smtClean="0">
                                        <a:latin typeface="Cambria Math" panose="02040503050406030204" pitchFamily="18" charset="0"/>
                                        <a:ea typeface="Cambria Math" panose="02040503050406030204" pitchFamily="18" charset="0"/>
                                      </a:rPr>
                                      <m:t>Ω</m:t>
                                    </m:r>
                                  </m:e>
                                  <m:sub>
                                    <m:r>
                                      <a:rPr lang="en-US" sz="3200" b="0" i="1" smtClean="0">
                                        <a:latin typeface="Cambria Math" panose="02040503050406030204" pitchFamily="18" charset="0"/>
                                        <a:ea typeface="Cambria Math" panose="02040503050406030204" pitchFamily="18" charset="0"/>
                                      </a:rPr>
                                      <m:t>𝑅𝐹</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frequency</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8046338"/>
                      </a:ext>
                    </a:extLst>
                  </a:tr>
                  <a:tr h="533247">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l-GR"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𝑟</m:t>
                                    </m:r>
                                  </m:e>
                                  <m:sub>
                                    <m:r>
                                      <a:rPr lang="en-US" sz="3200" b="0" i="1" smtClean="0">
                                        <a:latin typeface="Cambria Math" panose="02040503050406030204" pitchFamily="18" charset="0"/>
                                        <a:ea typeface="Cambria Math" panose="02040503050406030204" pitchFamily="18" charset="0"/>
                                      </a:rPr>
                                      <m:t>0</m:t>
                                    </m:r>
                                  </m:sub>
                                </m:sSub>
                              </m:oMath>
                            </m:oMathPara>
                          </a14:m>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Electrode radius</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153203"/>
                      </a:ext>
                    </a:extLst>
                  </a:tr>
                </a:tbl>
              </a:graphicData>
            </a:graphic>
          </p:graphicFrame>
        </mc:Choice>
        <mc:Fallback xmlns="">
          <p:graphicFrame>
            <p:nvGraphicFramePr>
              <p:cNvPr id="2" name="Table 3">
                <a:extLst>
                  <a:ext uri="{FF2B5EF4-FFF2-40B4-BE49-F238E27FC236}">
                    <a16:creationId xmlns:a16="http://schemas.microsoft.com/office/drawing/2014/main" id="{99DC799D-92FD-2B41-4ED3-2AC1910121EA}"/>
                  </a:ext>
                </a:extLst>
              </p:cNvPr>
              <p:cNvGraphicFramePr>
                <a:graphicFrameLocks noGrp="1"/>
              </p:cNvGraphicFramePr>
              <p:nvPr>
                <p:extLst>
                  <p:ext uri="{D42A27DB-BD31-4B8C-83A1-F6EECF244321}">
                    <p14:modId xmlns:p14="http://schemas.microsoft.com/office/powerpoint/2010/main" val="3635636646"/>
                  </p:ext>
                </p:extLst>
              </p:nvPr>
            </p:nvGraphicFramePr>
            <p:xfrm>
              <a:off x="5503983" y="13982789"/>
              <a:ext cx="4496526" cy="3474720"/>
            </p:xfrm>
            <a:graphic>
              <a:graphicData uri="http://schemas.openxmlformats.org/drawingml/2006/table">
                <a:tbl>
                  <a:tblPr firstRow="1" bandRow="1">
                    <a:tableStyleId>{5C22544A-7EE6-4342-B048-85BDC9FD1C3A}</a:tableStyleId>
                  </a:tblPr>
                  <a:tblGrid>
                    <a:gridCol w="1067526">
                      <a:extLst>
                        <a:ext uri="{9D8B030D-6E8A-4147-A177-3AD203B41FA5}">
                          <a16:colId xmlns:a16="http://schemas.microsoft.com/office/drawing/2014/main" val="560093438"/>
                        </a:ext>
                      </a:extLst>
                    </a:gridCol>
                    <a:gridCol w="3429000">
                      <a:extLst>
                        <a:ext uri="{9D8B030D-6E8A-4147-A177-3AD203B41FA5}">
                          <a16:colId xmlns:a16="http://schemas.microsoft.com/office/drawing/2014/main" val="1380278081"/>
                        </a:ext>
                      </a:extLst>
                    </a:gridCol>
                  </a:tblGrid>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1" t="-12632" r="-323429" b="-535789"/>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Elementary charge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23823"/>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1" t="-112632" r="-323429" b="-435789"/>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DC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335700"/>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1" t="-210417" r="-323429" b="-331250"/>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field voltage</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5122984"/>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1" t="-313684" r="-323429" b="-234737"/>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Mass of ion</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551923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1" t="-413684" r="-323429" b="-134737"/>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RF frequency</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8046338"/>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1" t="-513684" r="-323429" b="-34737"/>
                          </a:stretch>
                        </a:blipFill>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200" b="0" dirty="0">
                              <a:solidFill>
                                <a:srgbClr val="203864"/>
                              </a:solidFill>
                            </a:rPr>
                            <a:t>Electrode radius</a:t>
                          </a:r>
                          <a:endParaRPr lang="en-US" sz="3200" dirty="0">
                            <a:solidFill>
                              <a:srgbClr val="20386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15320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E1D02-5884-7104-D2EA-60BBB53E3D2F}"/>
                  </a:ext>
                </a:extLst>
              </p:cNvPr>
              <p:cNvSpPr txBox="1"/>
              <p:nvPr/>
            </p:nvSpPr>
            <p:spPr>
              <a:xfrm>
                <a:off x="1772145" y="14187414"/>
                <a:ext cx="3165857" cy="2849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500" smtClean="0">
                          <a:solidFill>
                            <a:schemeClr val="accent1">
                              <a:lumMod val="50000"/>
                            </a:schemeClr>
                          </a:solidFill>
                          <a:latin typeface="Cambria Math" panose="02040503050406030204" pitchFamily="18" charset="0"/>
                        </a:rPr>
                        <m:t>𝑎</m:t>
                      </m:r>
                      <m:r>
                        <a:rPr lang="en-US" sz="3500" smtClean="0">
                          <a:solidFill>
                            <a:schemeClr val="accent1">
                              <a:lumMod val="50000"/>
                            </a:schemeClr>
                          </a:solidFill>
                          <a:latin typeface="Cambria Math" panose="02040503050406030204" pitchFamily="18" charset="0"/>
                        </a:rPr>
                        <m:t>=</m:t>
                      </m:r>
                      <m:f>
                        <m:fPr>
                          <m:ctrlPr>
                            <a:rPr lang="en-US" sz="3500" i="1">
                              <a:solidFill>
                                <a:schemeClr val="accent1">
                                  <a:lumMod val="50000"/>
                                </a:schemeClr>
                              </a:solidFill>
                              <a:latin typeface="Cambria Math" panose="02040503050406030204" pitchFamily="18" charset="0"/>
                            </a:rPr>
                          </m:ctrlPr>
                        </m:fPr>
                        <m:num>
                          <m:r>
                            <a:rPr lang="en-US" sz="3500">
                              <a:solidFill>
                                <a:schemeClr val="accent1">
                                  <a:lumMod val="50000"/>
                                </a:schemeClr>
                              </a:solidFill>
                              <a:latin typeface="Cambria Math" panose="02040503050406030204" pitchFamily="18" charset="0"/>
                            </a:rPr>
                            <m:t>4</m:t>
                          </m:r>
                          <m:r>
                            <a:rPr lang="en-US" sz="3500">
                              <a:solidFill>
                                <a:schemeClr val="accent1">
                                  <a:lumMod val="50000"/>
                                </a:schemeClr>
                              </a:solidFill>
                              <a:latin typeface="Cambria Math" panose="02040503050406030204" pitchFamily="18" charset="0"/>
                            </a:rPr>
                            <m:t>𝑒</m:t>
                          </m:r>
                          <m:sSub>
                            <m:sSubPr>
                              <m:ctrlPr>
                                <a:rPr lang="en-US"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Φ</m:t>
                              </m:r>
                            </m:e>
                            <m:sub>
                              <m:r>
                                <a:rPr lang="en-US" sz="3500">
                                  <a:solidFill>
                                    <a:schemeClr val="accent1">
                                      <a:lumMod val="50000"/>
                                    </a:schemeClr>
                                  </a:solidFill>
                                  <a:latin typeface="Cambria Math" panose="02040503050406030204" pitchFamily="18" charset="0"/>
                                </a:rPr>
                                <m:t>𝐷𝐶</m:t>
                              </m:r>
                            </m:sub>
                          </m:sSub>
                        </m:num>
                        <m:den>
                          <m:r>
                            <a:rPr lang="en-US" sz="3500">
                              <a:solidFill>
                                <a:schemeClr val="accent1">
                                  <a:lumMod val="50000"/>
                                </a:schemeClr>
                              </a:solidFill>
                              <a:latin typeface="Cambria Math" panose="02040503050406030204" pitchFamily="18" charset="0"/>
                            </a:rPr>
                            <m:t>𝑚</m:t>
                          </m:r>
                          <m:sSub>
                            <m:sSubPr>
                              <m:ctrlPr>
                                <a:rPr lang="el-GR"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Ω</m:t>
                              </m:r>
                            </m:e>
                            <m:sub>
                              <m:r>
                                <a:rPr lang="en-US" sz="3500">
                                  <a:solidFill>
                                    <a:schemeClr val="accent1">
                                      <a:lumMod val="50000"/>
                                    </a:schemeClr>
                                  </a:solidFill>
                                  <a:latin typeface="Cambria Math" panose="02040503050406030204" pitchFamily="18" charset="0"/>
                                </a:rPr>
                                <m:t>𝑅𝐹</m:t>
                              </m:r>
                            </m:sub>
                          </m:sSub>
                          <m:sSup>
                            <m:sSupPr>
                              <m:ctrlPr>
                                <a:rPr lang="el-GR" sz="3500" i="1">
                                  <a:solidFill>
                                    <a:schemeClr val="accent1">
                                      <a:lumMod val="50000"/>
                                    </a:schemeClr>
                                  </a:solidFill>
                                  <a:latin typeface="Cambria Math" panose="02040503050406030204" pitchFamily="18" charset="0"/>
                                </a:rPr>
                              </m:ctrlPr>
                            </m:sSupPr>
                            <m:e>
                              <m:sSub>
                                <m:sSubPr>
                                  <m:ctrlPr>
                                    <a:rPr lang="el-GR" sz="3500" i="1">
                                      <a:solidFill>
                                        <a:schemeClr val="accent1">
                                          <a:lumMod val="50000"/>
                                        </a:schemeClr>
                                      </a:solidFill>
                                      <a:latin typeface="Cambria Math" panose="02040503050406030204" pitchFamily="18" charset="0"/>
                                    </a:rPr>
                                  </m:ctrlPr>
                                </m:sSubPr>
                                <m:e>
                                  <m:r>
                                    <a:rPr lang="en-US" sz="3500">
                                      <a:solidFill>
                                        <a:schemeClr val="accent1">
                                          <a:lumMod val="50000"/>
                                        </a:schemeClr>
                                      </a:solidFill>
                                      <a:latin typeface="Cambria Math" panose="02040503050406030204" pitchFamily="18" charset="0"/>
                                    </a:rPr>
                                    <m:t>𝑟</m:t>
                                  </m:r>
                                </m:e>
                                <m:sub>
                                  <m:r>
                                    <a:rPr lang="en-US" sz="3500">
                                      <a:solidFill>
                                        <a:schemeClr val="accent1">
                                          <a:lumMod val="50000"/>
                                        </a:schemeClr>
                                      </a:solidFill>
                                      <a:latin typeface="Cambria Math" panose="02040503050406030204" pitchFamily="18" charset="0"/>
                                    </a:rPr>
                                    <m:t>0</m:t>
                                  </m:r>
                                </m:sub>
                              </m:sSub>
                            </m:e>
                            <m:sup>
                              <m:r>
                                <a:rPr lang="en-US" sz="3500">
                                  <a:solidFill>
                                    <a:schemeClr val="accent1">
                                      <a:lumMod val="50000"/>
                                    </a:schemeClr>
                                  </a:solidFill>
                                  <a:latin typeface="Cambria Math" panose="02040503050406030204" pitchFamily="18" charset="0"/>
                                </a:rPr>
                                <m:t>2</m:t>
                              </m:r>
                            </m:sup>
                          </m:sSup>
                        </m:den>
                      </m:f>
                    </m:oMath>
                  </m:oMathPara>
                </a14:m>
                <a:endParaRPr lang="en-US" sz="1800" b="0" dirty="0"/>
              </a:p>
              <a:p>
                <a:r>
                  <a:rPr lang="en-US" sz="1800" b="0" dirty="0"/>
                  <a:t>   </a:t>
                </a:r>
              </a:p>
              <a:p>
                <a:pPr algn="ctr"/>
                <a:r>
                  <a:rPr lang="en-US" sz="1800" b="0" dirty="0"/>
                  <a:t> </a:t>
                </a:r>
                <a:endParaRPr lang="en-US" sz="3500" dirty="0">
                  <a:solidFill>
                    <a:schemeClr val="accent1">
                      <a:lumMod val="50000"/>
                    </a:schemeClr>
                  </a:solidFill>
                </a:endParaRPr>
              </a:p>
              <a:p>
                <a:pPr algn="ctr"/>
                <a14:m>
                  <m:oMathPara xmlns:m="http://schemas.openxmlformats.org/officeDocument/2006/math">
                    <m:oMathParaPr>
                      <m:jc m:val="centerGroup"/>
                    </m:oMathParaPr>
                    <m:oMath xmlns:m="http://schemas.openxmlformats.org/officeDocument/2006/math">
                      <m:r>
                        <m:rPr>
                          <m:sty m:val="p"/>
                        </m:rPr>
                        <a:rPr lang="en-US" sz="3500">
                          <a:solidFill>
                            <a:schemeClr val="accent1">
                              <a:lumMod val="50000"/>
                            </a:schemeClr>
                          </a:solidFill>
                          <a:latin typeface="Cambria Math" panose="02040503050406030204" pitchFamily="18" charset="0"/>
                        </a:rPr>
                        <m:t>q</m:t>
                      </m:r>
                      <m:r>
                        <a:rPr lang="en-US" sz="3500">
                          <a:solidFill>
                            <a:schemeClr val="accent1">
                              <a:lumMod val="50000"/>
                            </a:schemeClr>
                          </a:solidFill>
                          <a:latin typeface="Cambria Math" panose="02040503050406030204" pitchFamily="18" charset="0"/>
                        </a:rPr>
                        <m:t>=</m:t>
                      </m:r>
                      <m:f>
                        <m:fPr>
                          <m:ctrlPr>
                            <a:rPr lang="en-US" sz="3500" i="1">
                              <a:solidFill>
                                <a:schemeClr val="accent1">
                                  <a:lumMod val="50000"/>
                                </a:schemeClr>
                              </a:solidFill>
                              <a:latin typeface="Cambria Math" panose="02040503050406030204" pitchFamily="18" charset="0"/>
                            </a:rPr>
                          </m:ctrlPr>
                        </m:fPr>
                        <m:num>
                          <m:r>
                            <a:rPr lang="en-US" sz="3500">
                              <a:solidFill>
                                <a:schemeClr val="accent1">
                                  <a:lumMod val="50000"/>
                                </a:schemeClr>
                              </a:solidFill>
                              <a:latin typeface="Cambria Math" panose="02040503050406030204" pitchFamily="18" charset="0"/>
                            </a:rPr>
                            <m:t>2</m:t>
                          </m:r>
                          <m:r>
                            <a:rPr lang="en-US" sz="3500">
                              <a:solidFill>
                                <a:schemeClr val="accent1">
                                  <a:lumMod val="50000"/>
                                </a:schemeClr>
                              </a:solidFill>
                              <a:latin typeface="Cambria Math" panose="02040503050406030204" pitchFamily="18" charset="0"/>
                            </a:rPr>
                            <m:t>𝑒</m:t>
                          </m:r>
                          <m:sSub>
                            <m:sSubPr>
                              <m:ctrlPr>
                                <a:rPr lang="en-US"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Φ</m:t>
                              </m:r>
                            </m:e>
                            <m:sub>
                              <m:r>
                                <a:rPr lang="en-US" sz="3500">
                                  <a:solidFill>
                                    <a:schemeClr val="accent1">
                                      <a:lumMod val="50000"/>
                                    </a:schemeClr>
                                  </a:solidFill>
                                  <a:latin typeface="Cambria Math" panose="02040503050406030204" pitchFamily="18" charset="0"/>
                                </a:rPr>
                                <m:t>𝐴𝐶</m:t>
                              </m:r>
                            </m:sub>
                          </m:sSub>
                        </m:num>
                        <m:den>
                          <m:r>
                            <a:rPr lang="en-US" sz="3500">
                              <a:solidFill>
                                <a:schemeClr val="accent1">
                                  <a:lumMod val="50000"/>
                                </a:schemeClr>
                              </a:solidFill>
                              <a:latin typeface="Cambria Math" panose="02040503050406030204" pitchFamily="18" charset="0"/>
                            </a:rPr>
                            <m:t>𝑚</m:t>
                          </m:r>
                          <m:sSub>
                            <m:sSubPr>
                              <m:ctrlPr>
                                <a:rPr lang="el-GR" sz="3500" i="1">
                                  <a:solidFill>
                                    <a:schemeClr val="accent1">
                                      <a:lumMod val="50000"/>
                                    </a:schemeClr>
                                  </a:solidFill>
                                  <a:latin typeface="Cambria Math" panose="02040503050406030204" pitchFamily="18" charset="0"/>
                                </a:rPr>
                              </m:ctrlPr>
                            </m:sSubPr>
                            <m:e>
                              <m:r>
                                <m:rPr>
                                  <m:sty m:val="p"/>
                                </m:rPr>
                                <a:rPr lang="el-GR" sz="3500">
                                  <a:solidFill>
                                    <a:schemeClr val="accent1">
                                      <a:lumMod val="50000"/>
                                    </a:schemeClr>
                                  </a:solidFill>
                                  <a:latin typeface="Cambria Math" panose="02040503050406030204" pitchFamily="18" charset="0"/>
                                </a:rPr>
                                <m:t>Ω</m:t>
                              </m:r>
                            </m:e>
                            <m:sub>
                              <m:r>
                                <a:rPr lang="en-US" sz="3500">
                                  <a:solidFill>
                                    <a:schemeClr val="accent1">
                                      <a:lumMod val="50000"/>
                                    </a:schemeClr>
                                  </a:solidFill>
                                  <a:latin typeface="Cambria Math" panose="02040503050406030204" pitchFamily="18" charset="0"/>
                                </a:rPr>
                                <m:t>𝑅𝐹</m:t>
                              </m:r>
                            </m:sub>
                          </m:sSub>
                          <m:sSup>
                            <m:sSupPr>
                              <m:ctrlPr>
                                <a:rPr lang="el-GR" sz="3500" i="1">
                                  <a:solidFill>
                                    <a:schemeClr val="accent1">
                                      <a:lumMod val="50000"/>
                                    </a:schemeClr>
                                  </a:solidFill>
                                  <a:latin typeface="Cambria Math" panose="02040503050406030204" pitchFamily="18" charset="0"/>
                                </a:rPr>
                              </m:ctrlPr>
                            </m:sSupPr>
                            <m:e>
                              <m:sSub>
                                <m:sSubPr>
                                  <m:ctrlPr>
                                    <a:rPr lang="el-GR" sz="3500" i="1">
                                      <a:solidFill>
                                        <a:schemeClr val="accent1">
                                          <a:lumMod val="50000"/>
                                        </a:schemeClr>
                                      </a:solidFill>
                                      <a:latin typeface="Cambria Math" panose="02040503050406030204" pitchFamily="18" charset="0"/>
                                    </a:rPr>
                                  </m:ctrlPr>
                                </m:sSubPr>
                                <m:e>
                                  <m:r>
                                    <a:rPr lang="en-US" sz="3500">
                                      <a:solidFill>
                                        <a:schemeClr val="accent1">
                                          <a:lumMod val="50000"/>
                                        </a:schemeClr>
                                      </a:solidFill>
                                      <a:latin typeface="Cambria Math" panose="02040503050406030204" pitchFamily="18" charset="0"/>
                                    </a:rPr>
                                    <m:t>𝑟</m:t>
                                  </m:r>
                                </m:e>
                                <m:sub>
                                  <m:r>
                                    <a:rPr lang="en-US" sz="3500">
                                      <a:solidFill>
                                        <a:schemeClr val="accent1">
                                          <a:lumMod val="50000"/>
                                        </a:schemeClr>
                                      </a:solidFill>
                                      <a:latin typeface="Cambria Math" panose="02040503050406030204" pitchFamily="18" charset="0"/>
                                    </a:rPr>
                                    <m:t>0</m:t>
                                  </m:r>
                                </m:sub>
                              </m:sSub>
                            </m:e>
                            <m:sup>
                              <m:r>
                                <a:rPr lang="en-US" sz="3500">
                                  <a:solidFill>
                                    <a:schemeClr val="accent1">
                                      <a:lumMod val="50000"/>
                                    </a:schemeClr>
                                  </a:solidFill>
                                  <a:latin typeface="Cambria Math" panose="02040503050406030204" pitchFamily="18" charset="0"/>
                                </a:rPr>
                                <m:t>2</m:t>
                              </m:r>
                            </m:sup>
                          </m:sSup>
                        </m:den>
                      </m:f>
                    </m:oMath>
                  </m:oMathPara>
                </a14:m>
                <a:endParaRPr lang="en-US" sz="3500" dirty="0">
                  <a:solidFill>
                    <a:schemeClr val="accent1">
                      <a:lumMod val="50000"/>
                    </a:schemeClr>
                  </a:solidFill>
                </a:endParaRPr>
              </a:p>
            </p:txBody>
          </p:sp>
        </mc:Choice>
        <mc:Fallback xmlns="">
          <p:sp>
            <p:nvSpPr>
              <p:cNvPr id="4" name="TextBox 3">
                <a:extLst>
                  <a:ext uri="{FF2B5EF4-FFF2-40B4-BE49-F238E27FC236}">
                    <a16:creationId xmlns:a16="http://schemas.microsoft.com/office/drawing/2014/main" id="{53CE1D02-5884-7104-D2EA-60BBB53E3D2F}"/>
                  </a:ext>
                </a:extLst>
              </p:cNvPr>
              <p:cNvSpPr txBox="1">
                <a:spLocks noRot="1" noChangeAspect="1" noMove="1" noResize="1" noEditPoints="1" noAdjustHandles="1" noChangeArrowheads="1" noChangeShapeType="1" noTextEdit="1"/>
              </p:cNvSpPr>
              <p:nvPr/>
            </p:nvSpPr>
            <p:spPr>
              <a:xfrm>
                <a:off x="1772145" y="14187414"/>
                <a:ext cx="3165857" cy="2849434"/>
              </a:xfrm>
              <a:prstGeom prst="rect">
                <a:avLst/>
              </a:prstGeom>
              <a:blipFill>
                <a:blip r:embed="rId5"/>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01316837-0C8B-9550-45A5-0F85FA1B244B}"/>
              </a:ext>
            </a:extLst>
          </p:cNvPr>
          <p:cNvGrpSpPr/>
          <p:nvPr/>
        </p:nvGrpSpPr>
        <p:grpSpPr>
          <a:xfrm>
            <a:off x="604029" y="21586827"/>
            <a:ext cx="10255883" cy="10812207"/>
            <a:chOff x="604029" y="20124993"/>
            <a:chExt cx="10255883" cy="10812207"/>
          </a:xfrm>
        </p:grpSpPr>
        <p:sp>
          <p:nvSpPr>
            <p:cNvPr id="19" name="Rounded Rectangle 20">
              <a:extLst>
                <a:ext uri="{FF2B5EF4-FFF2-40B4-BE49-F238E27FC236}">
                  <a16:creationId xmlns:a16="http://schemas.microsoft.com/office/drawing/2014/main" id="{A0816287-1723-FC72-974C-3B0D764A0C71}"/>
                </a:ext>
              </a:extLst>
            </p:cNvPr>
            <p:cNvSpPr/>
            <p:nvPr/>
          </p:nvSpPr>
          <p:spPr>
            <a:xfrm>
              <a:off x="604029" y="20124993"/>
              <a:ext cx="10255883" cy="10812207"/>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77">
              <a:extLst>
                <a:ext uri="{FF2B5EF4-FFF2-40B4-BE49-F238E27FC236}">
                  <a16:creationId xmlns:a16="http://schemas.microsoft.com/office/drawing/2014/main" id="{7E8C7E8F-A227-F7A7-2CDB-FB06B4D69242}"/>
                </a:ext>
              </a:extLst>
            </p:cNvPr>
            <p:cNvSpPr txBox="1">
              <a:spLocks/>
            </p:cNvSpPr>
            <p:nvPr/>
          </p:nvSpPr>
          <p:spPr>
            <a:xfrm>
              <a:off x="802288" y="20601717"/>
              <a:ext cx="9830948" cy="7038538"/>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5600" dirty="0"/>
                <a:t>Goals</a:t>
              </a:r>
            </a:p>
            <a:p>
              <a:pPr marL="457200" indent="-457200">
                <a:spcBef>
                  <a:spcPts val="2400"/>
                </a:spcBef>
              </a:pPr>
              <a:r>
                <a:rPr lang="en-US" sz="3500" b="0" dirty="0"/>
                <a:t>The objective for this project is to design a quadrupole linear Paul trap with </a:t>
              </a:r>
              <a:r>
                <a:rPr lang="en-US" sz="3600" b="0" baseline="30000" dirty="0">
                  <a:solidFill>
                    <a:schemeClr val="accent1">
                      <a:lumMod val="50000"/>
                    </a:schemeClr>
                  </a:solidFill>
                </a:rPr>
                <a:t>40</a:t>
              </a:r>
              <a:r>
                <a:rPr lang="en-US" sz="3500" b="0" dirty="0"/>
                <a:t>Ca+ using the computational physics methods from this course. For this study, there are three goals:</a:t>
              </a:r>
            </a:p>
            <a:p>
              <a:pPr marL="514350" indent="-514350">
                <a:spcBef>
                  <a:spcPts val="2400"/>
                </a:spcBef>
                <a:buFont typeface="+mj-lt"/>
                <a:buAutoNum type="arabicPeriod"/>
              </a:pPr>
              <a:r>
                <a:rPr lang="en-US" sz="3500" u="sng" dirty="0"/>
                <a:t>Stability</a:t>
              </a:r>
              <a:r>
                <a:rPr lang="en-US" sz="3500" b="0" dirty="0"/>
                <a:t>: Form an Ince-Strutt diagram of the Mathieu parameters a and q. This will guide the decision on trap design.</a:t>
              </a:r>
            </a:p>
            <a:p>
              <a:pPr marL="514350" indent="-514350">
                <a:spcBef>
                  <a:spcPts val="2400"/>
                </a:spcBef>
                <a:buFont typeface="+mj-lt"/>
                <a:buAutoNum type="arabicPeriod"/>
              </a:pPr>
              <a:r>
                <a:rPr lang="en-US" sz="3500" u="sng" dirty="0"/>
                <a:t>Bounded Motion:</a:t>
              </a:r>
              <a:r>
                <a:rPr lang="en-US" sz="3500" b="0" dirty="0"/>
                <a:t> Prove that with chosen parameters that the ion motion stays bounded. Further, show an unbounded case for non-stable Mathieu solutions.</a:t>
              </a:r>
            </a:p>
            <a:p>
              <a:pPr marL="514350" indent="-514350">
                <a:spcBef>
                  <a:spcPts val="2400"/>
                </a:spcBef>
                <a:buFont typeface="+mj-lt"/>
                <a:buAutoNum type="arabicPeriod"/>
              </a:pPr>
              <a:r>
                <a:rPr lang="en-US" sz="3500" u="sng" dirty="0"/>
                <a:t>Electrostatic Potentials:</a:t>
              </a:r>
              <a:r>
                <a:rPr lang="en-US" sz="3500" b="0" dirty="0"/>
                <a:t> Now that the motion has proven to be bounded, a simulation of the electric field can be created to show the confining potential. Different geometries can be explored, from cylindrical electrodes to hyperbolic.</a:t>
              </a:r>
              <a:endParaRPr lang="en-US" sz="3500" u="sng" dirty="0"/>
            </a:p>
          </p:txBody>
        </p:sp>
      </p:grpSp>
      <p:sp>
        <p:nvSpPr>
          <p:cNvPr id="26" name="Rounded Rectangle 23">
            <a:extLst>
              <a:ext uri="{FF2B5EF4-FFF2-40B4-BE49-F238E27FC236}">
                <a16:creationId xmlns:a16="http://schemas.microsoft.com/office/drawing/2014/main" id="{CE81958A-8FF2-AF39-F4D9-A87E9A6339F6}"/>
              </a:ext>
            </a:extLst>
          </p:cNvPr>
          <p:cNvSpPr/>
          <p:nvPr/>
        </p:nvSpPr>
        <p:spPr>
          <a:xfrm>
            <a:off x="11451447" y="4486933"/>
            <a:ext cx="10255883" cy="27922958"/>
          </a:xfrm>
          <a:prstGeom prst="roundRect">
            <a:avLst>
              <a:gd name="adj" fmla="val 2669"/>
            </a:avLst>
          </a:prstGeom>
          <a:solidFill>
            <a:schemeClr val="bg1"/>
          </a:solidFill>
          <a:ln w="50800">
            <a:solidFill>
              <a:srgbClr val="AB9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 Placeholder 80">
                <a:extLst>
                  <a:ext uri="{FF2B5EF4-FFF2-40B4-BE49-F238E27FC236}">
                    <a16:creationId xmlns:a16="http://schemas.microsoft.com/office/drawing/2014/main" id="{088EF84C-A090-67DC-51F6-FA18A6336293}"/>
                  </a:ext>
                </a:extLst>
              </p:cNvPr>
              <p:cNvSpPr txBox="1">
                <a:spLocks/>
              </p:cNvSpPr>
              <p:nvPr/>
            </p:nvSpPr>
            <p:spPr>
              <a:xfrm>
                <a:off x="11687541" y="4907944"/>
                <a:ext cx="9762465" cy="2769014"/>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5600" dirty="0"/>
                  <a:t>Stability</a:t>
                </a:r>
              </a:p>
              <a:p>
                <a:pPr marL="457200" indent="-457200">
                  <a:spcBef>
                    <a:spcPts val="2400"/>
                  </a:spcBef>
                </a:pPr>
                <a:r>
                  <a:rPr lang="en-US" sz="3400" b="0" dirty="0"/>
                  <a:t>Stable solutions to the Mathieu equation are parameter values a and q that stay bounded as t goes to infinity</a:t>
                </a:r>
              </a:p>
              <a:p>
                <a:pPr marL="457200" indent="-457200">
                  <a:spcBef>
                    <a:spcPts val="2400"/>
                  </a:spcBef>
                </a:pPr>
                <a:r>
                  <a:rPr lang="en-US" sz="3400" b="0" dirty="0"/>
                  <a:t>In other words, the motion of the ion is contained within the well – unstable solutions will eject the ion over time</a:t>
                </a:r>
              </a:p>
              <a:p>
                <a:pPr marL="457200" indent="-457200">
                  <a:spcBef>
                    <a:spcPts val="2400"/>
                  </a:spcBef>
                </a:pPr>
                <a:r>
                  <a:rPr lang="en-US" sz="3400" b="0" dirty="0"/>
                  <a:t>Stable regions can be determined using the </a:t>
                </a:r>
                <a:r>
                  <a:rPr lang="en-US" sz="3400" b="0" dirty="0" err="1"/>
                  <a:t>Floquet</a:t>
                </a:r>
                <a:r>
                  <a:rPr lang="en-US" sz="3400" b="0" dirty="0"/>
                  <a:t> approach [1]:</a:t>
                </a:r>
              </a:p>
              <a:p>
                <a:pPr marL="514350" indent="-514350">
                  <a:spcBef>
                    <a:spcPts val="2400"/>
                  </a:spcBef>
                  <a:buFont typeface="+mj-lt"/>
                  <a:buAutoNum type="arabicPeriod"/>
                </a:pPr>
                <a:r>
                  <a:rPr lang="en-US" sz="3400" b="0" dirty="0"/>
                  <a:t>Let </a:t>
                </a:r>
                <a14:m>
                  <m:oMath xmlns:m="http://schemas.openxmlformats.org/officeDocument/2006/math">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𝑦</m:t>
                        </m:r>
                      </m:e>
                      <m:sub>
                        <m:r>
                          <a:rPr lang="en-US" sz="3400" b="0" i="1" smtClean="0">
                            <a:latin typeface="Cambria Math" panose="02040503050406030204" pitchFamily="18" charset="0"/>
                          </a:rPr>
                          <m:t>1</m:t>
                        </m:r>
                      </m:sub>
                    </m:sSub>
                    <m:r>
                      <a:rPr lang="en-US" sz="3400" b="0" i="1" smtClean="0">
                        <a:latin typeface="Cambria Math" panose="02040503050406030204" pitchFamily="18" charset="0"/>
                      </a:rPr>
                      <m:t>=</m:t>
                    </m:r>
                    <m:r>
                      <a:rPr lang="en-US" sz="3400" b="0" i="1" smtClean="0">
                        <a:latin typeface="Cambria Math" panose="02040503050406030204" pitchFamily="18" charset="0"/>
                      </a:rPr>
                      <m:t>𝑦</m:t>
                    </m:r>
                  </m:oMath>
                </a14:m>
                <a:r>
                  <a:rPr lang="en-US" sz="3400" b="0" i="1" dirty="0">
                    <a:latin typeface="Cambria Math" panose="02040503050406030204" pitchFamily="18" charset="0"/>
                  </a:rPr>
                  <a:t> </a:t>
                </a:r>
                <a:r>
                  <a:rPr lang="en-US" sz="3400" b="0" dirty="0"/>
                  <a:t>and </a:t>
                </a:r>
                <a:r>
                  <a:rPr lang="en-US" sz="3400" b="0" i="1" dirty="0">
                    <a:latin typeface="Cambria Math" panose="02040503050406030204" pitchFamily="18" charset="0"/>
                  </a:rPr>
                  <a:t> </a:t>
                </a:r>
                <a14:m>
                  <m:oMath xmlns:m="http://schemas.openxmlformats.org/officeDocument/2006/math">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sub>
                    </m:sSub>
                    <m:r>
                      <a:rPr lang="en-US" sz="3400" b="0" i="1">
                        <a:latin typeface="Cambria Math" panose="02040503050406030204" pitchFamily="18" charset="0"/>
                      </a:rPr>
                      <m:t>=</m:t>
                    </m:r>
                    <m:f>
                      <m:fPr>
                        <m:ctrlPr>
                          <a:rPr lang="en-US" sz="3400" b="0" i="1" smtClean="0">
                            <a:latin typeface="Cambria Math" panose="02040503050406030204" pitchFamily="18" charset="0"/>
                          </a:rPr>
                        </m:ctrlPr>
                      </m:fPr>
                      <m:num>
                        <m:r>
                          <a:rPr lang="en-US" sz="3400" b="0" i="1" smtClean="0">
                            <a:latin typeface="Cambria Math" panose="02040503050406030204" pitchFamily="18" charset="0"/>
                          </a:rPr>
                          <m:t>𝑑𝑦</m:t>
                        </m:r>
                      </m:num>
                      <m:den>
                        <m:r>
                          <a:rPr lang="en-US" sz="3400" b="0" i="1" smtClean="0">
                            <a:latin typeface="Cambria Math" panose="02040503050406030204" pitchFamily="18" charset="0"/>
                          </a:rPr>
                          <m:t>𝑑𝑡</m:t>
                        </m:r>
                      </m:den>
                    </m:f>
                  </m:oMath>
                </a14:m>
                <a:r>
                  <a:rPr lang="en-US" sz="3400" b="0" i="1" dirty="0">
                    <a:latin typeface="Cambria Math" panose="02040503050406030204" pitchFamily="18" charset="0"/>
                  </a:rPr>
                  <a:t> . </a:t>
                </a:r>
                <a:r>
                  <a:rPr lang="en-US" sz="3400" b="0" dirty="0"/>
                  <a:t>A solutions matrix is to be constructed given the initial conditions:</a:t>
                </a:r>
                <a:endParaRPr lang="en-US" sz="3400" b="0" i="1" dirty="0">
                  <a:latin typeface="Cambria Math" panose="02040503050406030204" pitchFamily="18" charset="0"/>
                </a:endParaRPr>
              </a:p>
              <a:p>
                <a:pPr marL="0" indent="0" algn="ctr">
                  <a:spcBef>
                    <a:spcPts val="2400"/>
                  </a:spcBef>
                  <a:buNone/>
                </a:pPr>
                <a14:m>
                  <m:oMath xmlns:m="http://schemas.openxmlformats.org/officeDocument/2006/math">
                    <m:d>
                      <m:dPr>
                        <m:begChr m:val="["/>
                        <m:endChr m:val="]"/>
                        <m:ctrlPr>
                          <a:rPr lang="en-US" sz="3400" b="0" i="1" smtClean="0">
                            <a:latin typeface="Cambria Math" panose="02040503050406030204" pitchFamily="18" charset="0"/>
                          </a:rPr>
                        </m:ctrlPr>
                      </m:dPr>
                      <m:e>
                        <m:eqArr>
                          <m:eqArrPr>
                            <m:ctrlPr>
                              <a:rPr lang="en-US" sz="3400" b="0" i="1" smtClean="0">
                                <a:latin typeface="Cambria Math" panose="02040503050406030204" pitchFamily="18" charset="0"/>
                              </a:rPr>
                            </m:ctrlPr>
                          </m:eqArrPr>
                          <m:e>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𝑦</m:t>
                                </m:r>
                              </m:e>
                              <m:sub>
                                <m:r>
                                  <a:rPr lang="en-US" sz="3400" b="0" i="1" smtClean="0">
                                    <a:latin typeface="Cambria Math" panose="02040503050406030204" pitchFamily="18" charset="0"/>
                                  </a:rPr>
                                  <m:t>11</m:t>
                                </m:r>
                              </m:sub>
                            </m:sSub>
                          </m:e>
                          <m:e>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𝑦</m:t>
                                </m:r>
                              </m:e>
                              <m:sub>
                                <m:r>
                                  <a:rPr lang="en-US" sz="3400" b="0" i="1" smtClean="0">
                                    <a:latin typeface="Cambria Math" panose="02040503050406030204" pitchFamily="18" charset="0"/>
                                  </a:rPr>
                                  <m:t>12</m:t>
                                </m:r>
                              </m:sub>
                            </m:sSub>
                          </m:e>
                        </m:eqArr>
                      </m:e>
                    </m:d>
                    <m:r>
                      <a:rPr lang="en-US" sz="3400" b="0" i="1" smtClean="0">
                        <a:latin typeface="Cambria Math" panose="02040503050406030204" pitchFamily="18" charset="0"/>
                      </a:rPr>
                      <m:t>=</m:t>
                    </m:r>
                    <m:d>
                      <m:dPr>
                        <m:begChr m:val="["/>
                        <m:endChr m:val="]"/>
                        <m:ctrlPr>
                          <a:rPr lang="en-US" sz="3400" b="0" i="1" smtClean="0">
                            <a:latin typeface="Cambria Math" panose="02040503050406030204" pitchFamily="18" charset="0"/>
                          </a:rPr>
                        </m:ctrlPr>
                      </m:dPr>
                      <m:e>
                        <m:eqArr>
                          <m:eqArrPr>
                            <m:ctrlPr>
                              <a:rPr lang="en-US" sz="3400" b="0" i="1" smtClean="0">
                                <a:latin typeface="Cambria Math" panose="02040503050406030204" pitchFamily="18" charset="0"/>
                              </a:rPr>
                            </m:ctrlPr>
                          </m:eqArrPr>
                          <m:e>
                            <m:r>
                              <a:rPr lang="en-US" sz="3400" b="0" i="1" smtClean="0">
                                <a:latin typeface="Cambria Math" panose="02040503050406030204" pitchFamily="18" charset="0"/>
                              </a:rPr>
                              <m:t>1</m:t>
                            </m:r>
                          </m:e>
                          <m:e>
                            <m:r>
                              <a:rPr lang="en-US" sz="3400" b="0" i="1" smtClean="0">
                                <a:latin typeface="Cambria Math" panose="02040503050406030204" pitchFamily="18" charset="0"/>
                              </a:rPr>
                              <m:t>0</m:t>
                            </m:r>
                          </m:e>
                        </m:eqArr>
                      </m:e>
                    </m:d>
                  </m:oMath>
                </a14:m>
                <a:r>
                  <a:rPr lang="en-US" sz="3400" b="0" dirty="0"/>
                  <a:t> and </a:t>
                </a:r>
                <a14:m>
                  <m:oMath xmlns:m="http://schemas.openxmlformats.org/officeDocument/2006/math">
                    <m:d>
                      <m:dPr>
                        <m:begChr m:val="["/>
                        <m:endChr m:val="]"/>
                        <m:ctrlPr>
                          <a:rPr lang="en-US" sz="3400" b="0" i="1">
                            <a:latin typeface="Cambria Math" panose="02040503050406030204" pitchFamily="18" charset="0"/>
                          </a:rPr>
                        </m:ctrlPr>
                      </m:dPr>
                      <m:e>
                        <m:eqArr>
                          <m:eqArrPr>
                            <m:ctrlPr>
                              <a:rPr lang="en-US" sz="3400" b="0" i="1">
                                <a:latin typeface="Cambria Math" panose="02040503050406030204" pitchFamily="18" charset="0"/>
                              </a:rPr>
                            </m:ctrlPr>
                          </m:eqArrPr>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r>
                                  <a:rPr lang="en-US" sz="3400" b="0" i="1">
                                    <a:latin typeface="Cambria Math" panose="02040503050406030204" pitchFamily="18" charset="0"/>
                                  </a:rPr>
                                  <m:t>1</m:t>
                                </m:r>
                              </m:sub>
                            </m:sSub>
                          </m:e>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r>
                                  <a:rPr lang="en-US" sz="3400" b="0" i="1">
                                    <a:latin typeface="Cambria Math" panose="02040503050406030204" pitchFamily="18" charset="0"/>
                                  </a:rPr>
                                  <m:t>2</m:t>
                                </m:r>
                              </m:sub>
                            </m:sSub>
                          </m:e>
                        </m:eqArr>
                      </m:e>
                    </m:d>
                    <m:r>
                      <a:rPr lang="en-US" sz="3400" b="0" i="1">
                        <a:latin typeface="Cambria Math" panose="02040503050406030204" pitchFamily="18" charset="0"/>
                      </a:rPr>
                      <m:t>=</m:t>
                    </m:r>
                    <m:d>
                      <m:dPr>
                        <m:begChr m:val="["/>
                        <m:endChr m:val="]"/>
                        <m:ctrlPr>
                          <a:rPr lang="en-US" sz="3400" b="0" i="1">
                            <a:latin typeface="Cambria Math" panose="02040503050406030204" pitchFamily="18" charset="0"/>
                          </a:rPr>
                        </m:ctrlPr>
                      </m:dPr>
                      <m:e>
                        <m:eqArr>
                          <m:eqArrPr>
                            <m:ctrlPr>
                              <a:rPr lang="en-US" sz="3400" b="0" i="1">
                                <a:latin typeface="Cambria Math" panose="02040503050406030204" pitchFamily="18" charset="0"/>
                              </a:rPr>
                            </m:ctrlPr>
                          </m:eqArrPr>
                          <m:e>
                            <m:r>
                              <a:rPr lang="en-US" sz="3400" b="0" i="1" smtClean="0">
                                <a:latin typeface="Cambria Math" panose="02040503050406030204" pitchFamily="18" charset="0"/>
                              </a:rPr>
                              <m:t>0</m:t>
                            </m:r>
                          </m:e>
                          <m:e>
                            <m:r>
                              <a:rPr lang="en-US" sz="3400" b="0" i="1" smtClean="0">
                                <a:latin typeface="Cambria Math" panose="02040503050406030204" pitchFamily="18" charset="0"/>
                              </a:rPr>
                              <m:t>1</m:t>
                            </m:r>
                          </m:e>
                        </m:eqArr>
                      </m:e>
                    </m:d>
                  </m:oMath>
                </a14:m>
                <a:r>
                  <a:rPr lang="en-US" sz="3400" b="0" dirty="0"/>
                  <a:t> </a:t>
                </a:r>
              </a:p>
              <a:p>
                <a:pPr marL="514350" indent="-514350">
                  <a:spcBef>
                    <a:spcPts val="2400"/>
                  </a:spcBef>
                  <a:buFont typeface="+mj-lt"/>
                  <a:buAutoNum type="arabicPeriod" startAt="2"/>
                </a:pPr>
                <a:r>
                  <a:rPr lang="en-US" sz="3400" b="0" dirty="0"/>
                  <a:t>Solve the Mathieu equation out to an arbitrary long time T given these initial conditions. The evaluation of the fundamental solution matrix becomes the following:</a:t>
                </a:r>
              </a:p>
              <a:p>
                <a:pPr marL="0" indent="0">
                  <a:spcBef>
                    <a:spcPts val="2400"/>
                  </a:spcBef>
                  <a:buNone/>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rPr>
                        <m:t>𝐶</m:t>
                      </m:r>
                      <m:r>
                        <a:rPr lang="en-US" sz="3400" b="0" i="1" smtClean="0">
                          <a:latin typeface="Cambria Math" panose="02040503050406030204" pitchFamily="18" charset="0"/>
                        </a:rPr>
                        <m:t>=</m:t>
                      </m:r>
                      <m:d>
                        <m:dPr>
                          <m:begChr m:val="["/>
                          <m:endChr m:val="]"/>
                          <m:ctrlPr>
                            <a:rPr lang="en-US" sz="3400" b="0" i="1" smtClean="0">
                              <a:latin typeface="Cambria Math" panose="02040503050406030204" pitchFamily="18" charset="0"/>
                            </a:rPr>
                          </m:ctrlPr>
                        </m:dPr>
                        <m:e>
                          <m:m>
                            <m:mPr>
                              <m:mcs>
                                <m:mc>
                                  <m:mcPr>
                                    <m:count m:val="2"/>
                                    <m:mcJc m:val="center"/>
                                  </m:mcPr>
                                </m:mc>
                              </m:mcs>
                              <m:ctrlPr>
                                <a:rPr lang="en-US" sz="3400" b="0" i="1" smtClean="0">
                                  <a:latin typeface="Cambria Math" panose="02040503050406030204" pitchFamily="18" charset="0"/>
                                </a:rPr>
                              </m:ctrlPr>
                            </m:mPr>
                            <m:mr>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a:latin typeface="Cambria Math" panose="02040503050406030204" pitchFamily="18" charset="0"/>
                                      </a:rPr>
                                      <m:t>11</m:t>
                                    </m:r>
                                  </m:sub>
                                </m:sSub>
                                <m:d>
                                  <m:dPr>
                                    <m:ctrlPr>
                                      <a:rPr lang="en-US" sz="3400" b="0" i="1" smtClean="0">
                                        <a:latin typeface="Cambria Math" panose="02040503050406030204" pitchFamily="18" charset="0"/>
                                      </a:rPr>
                                    </m:ctrlPr>
                                  </m:dPr>
                                  <m:e>
                                    <m:r>
                                      <a:rPr lang="en-US" sz="3400" b="0" i="1" smtClean="0">
                                        <a:latin typeface="Cambria Math" panose="02040503050406030204" pitchFamily="18" charset="0"/>
                                      </a:rPr>
                                      <m:t>𝑇</m:t>
                                    </m:r>
                                  </m:e>
                                </m:d>
                              </m:e>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m:t>
                                    </m:r>
                                    <m:r>
                                      <a:rPr lang="en-US" sz="3400" b="0" i="1">
                                        <a:latin typeface="Cambria Math" panose="02040503050406030204" pitchFamily="18" charset="0"/>
                                      </a:rPr>
                                      <m:t>1</m:t>
                                    </m:r>
                                  </m:sub>
                                </m:sSub>
                                <m:d>
                                  <m:dPr>
                                    <m:ctrlPr>
                                      <a:rPr lang="en-US" sz="3400" b="0" i="1">
                                        <a:latin typeface="Cambria Math" panose="02040503050406030204" pitchFamily="18" charset="0"/>
                                      </a:rPr>
                                    </m:ctrlPr>
                                  </m:dPr>
                                  <m:e>
                                    <m:r>
                                      <a:rPr lang="en-US" sz="3400" b="0" i="1">
                                        <a:latin typeface="Cambria Math" panose="02040503050406030204" pitchFamily="18" charset="0"/>
                                      </a:rPr>
                                      <m:t>𝑇</m:t>
                                    </m:r>
                                  </m:e>
                                </m:d>
                              </m:e>
                            </m:mr>
                            <m:mr>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a:latin typeface="Cambria Math" panose="02040503050406030204" pitchFamily="18" charset="0"/>
                                      </a:rPr>
                                      <m:t>1</m:t>
                                    </m:r>
                                    <m:r>
                                      <a:rPr lang="en-US" sz="3400" b="0" i="1" smtClean="0">
                                        <a:latin typeface="Cambria Math" panose="02040503050406030204" pitchFamily="18" charset="0"/>
                                      </a:rPr>
                                      <m:t>2</m:t>
                                    </m:r>
                                  </m:sub>
                                </m:sSub>
                                <m:d>
                                  <m:dPr>
                                    <m:ctrlPr>
                                      <a:rPr lang="en-US" sz="3400" b="0" i="1">
                                        <a:latin typeface="Cambria Math" panose="02040503050406030204" pitchFamily="18" charset="0"/>
                                      </a:rPr>
                                    </m:ctrlPr>
                                  </m:dPr>
                                  <m:e>
                                    <m:r>
                                      <a:rPr lang="en-US" sz="3400" b="0" i="1">
                                        <a:latin typeface="Cambria Math" panose="02040503050406030204" pitchFamily="18" charset="0"/>
                                      </a:rPr>
                                      <m:t>𝑇</m:t>
                                    </m:r>
                                  </m:e>
                                </m:d>
                              </m:e>
                              <m:e>
                                <m:sSub>
                                  <m:sSubPr>
                                    <m:ctrlPr>
                                      <a:rPr lang="en-US" sz="3400" b="0" i="1">
                                        <a:latin typeface="Cambria Math" panose="02040503050406030204" pitchFamily="18" charset="0"/>
                                      </a:rPr>
                                    </m:ctrlPr>
                                  </m:sSubPr>
                                  <m:e>
                                    <m:r>
                                      <a:rPr lang="en-US" sz="3400" b="0" i="1">
                                        <a:latin typeface="Cambria Math" panose="02040503050406030204" pitchFamily="18" charset="0"/>
                                      </a:rPr>
                                      <m:t>𝑦</m:t>
                                    </m:r>
                                  </m:e>
                                  <m:sub>
                                    <m:r>
                                      <a:rPr lang="en-US" sz="3400" b="0" i="1" smtClean="0">
                                        <a:latin typeface="Cambria Math" panose="02040503050406030204" pitchFamily="18" charset="0"/>
                                      </a:rPr>
                                      <m:t>22</m:t>
                                    </m:r>
                                  </m:sub>
                                </m:sSub>
                                <m:d>
                                  <m:dPr>
                                    <m:ctrlPr>
                                      <a:rPr lang="en-US" sz="3400" b="0" i="1">
                                        <a:latin typeface="Cambria Math" panose="02040503050406030204" pitchFamily="18" charset="0"/>
                                      </a:rPr>
                                    </m:ctrlPr>
                                  </m:dPr>
                                  <m:e>
                                    <m:r>
                                      <a:rPr lang="en-US" sz="3400" b="0" i="1">
                                        <a:latin typeface="Cambria Math" panose="02040503050406030204" pitchFamily="18" charset="0"/>
                                      </a:rPr>
                                      <m:t>𝑇</m:t>
                                    </m:r>
                                  </m:e>
                                </m:d>
                              </m:e>
                            </m:mr>
                          </m:m>
                        </m:e>
                      </m:d>
                    </m:oMath>
                  </m:oMathPara>
                </a14:m>
                <a:endParaRPr lang="en-US" sz="3400" b="0" dirty="0"/>
              </a:p>
              <a:p>
                <a:pPr marL="514350" indent="-514350">
                  <a:spcBef>
                    <a:spcPts val="2400"/>
                  </a:spcBef>
                  <a:buFont typeface="+mj-lt"/>
                  <a:buAutoNum type="arabicPeriod" startAt="3"/>
                </a:pPr>
                <a:r>
                  <a:rPr lang="en-US" sz="3400" b="0" dirty="0" err="1"/>
                  <a:t>Floquet</a:t>
                </a:r>
                <a:r>
                  <a:rPr lang="en-US" sz="3400" b="0" dirty="0"/>
                  <a:t> theory says that stability can be determined from the eigenvalues of C. With some simplification due to special properties of the Mathieu equation, these eigenvalues are</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ea typeface="Cambria Math" panose="02040503050406030204" pitchFamily="18" charset="0"/>
                            </a:rPr>
                          </m:ctrlPr>
                        </m:sSubPr>
                        <m:e>
                          <m:r>
                            <a:rPr lang="en-US" sz="3400" b="0" i="1" smtClean="0">
                              <a:latin typeface="Cambria Math" panose="02040503050406030204" pitchFamily="18" charset="0"/>
                              <a:ea typeface="Cambria Math" panose="02040503050406030204" pitchFamily="18" charset="0"/>
                            </a:rPr>
                            <m:t>𝜆</m:t>
                          </m:r>
                        </m:e>
                        <m:sub>
                          <m:r>
                            <a:rPr lang="en-US" sz="3400" b="0" i="1" smtClean="0">
                              <a:latin typeface="Cambria Math" panose="02040503050406030204" pitchFamily="18" charset="0"/>
                              <a:ea typeface="Cambria Math" panose="02040503050406030204" pitchFamily="18" charset="0"/>
                            </a:rPr>
                            <m:t>1,2</m:t>
                          </m:r>
                        </m:sub>
                      </m:sSub>
                      <m:r>
                        <a:rPr lang="en-US" sz="3400" b="0" i="1" smtClean="0">
                          <a:latin typeface="Cambria Math" panose="02040503050406030204" pitchFamily="18" charset="0"/>
                          <a:ea typeface="Cambria Math" panose="02040503050406030204" pitchFamily="18" charset="0"/>
                        </a:rPr>
                        <m:t>=</m:t>
                      </m:r>
                      <m:f>
                        <m:fPr>
                          <m:ctrlPr>
                            <a:rPr lang="en-US" sz="3400" b="0" i="1" smtClean="0">
                              <a:latin typeface="Cambria Math" panose="02040503050406030204" pitchFamily="18" charset="0"/>
                              <a:ea typeface="Cambria Math" panose="02040503050406030204" pitchFamily="18" charset="0"/>
                            </a:rPr>
                          </m:ctrlPr>
                        </m:fPr>
                        <m:num>
                          <m:r>
                            <a:rPr lang="en-US" sz="3400" b="0" i="1" smtClean="0">
                              <a:latin typeface="Cambria Math" panose="02040503050406030204" pitchFamily="18" charset="0"/>
                              <a:ea typeface="Cambria Math" panose="02040503050406030204" pitchFamily="18" charset="0"/>
                            </a:rPr>
                            <m:t>𝑡𝑟</m:t>
                          </m:r>
                          <m:d>
                            <m:dPr>
                              <m:ctrlPr>
                                <a:rPr lang="en-US" sz="3400" b="0" i="1" smtClean="0">
                                  <a:latin typeface="Cambria Math" panose="02040503050406030204" pitchFamily="18" charset="0"/>
                                  <a:ea typeface="Cambria Math" panose="02040503050406030204" pitchFamily="18" charset="0"/>
                                </a:rPr>
                              </m:ctrlPr>
                            </m:dPr>
                            <m:e>
                              <m:r>
                                <a:rPr lang="en-US" sz="3400" b="0" i="1" smtClean="0">
                                  <a:latin typeface="Cambria Math" panose="02040503050406030204" pitchFamily="18" charset="0"/>
                                  <a:ea typeface="Cambria Math" panose="02040503050406030204" pitchFamily="18" charset="0"/>
                                </a:rPr>
                                <m:t>𝐶</m:t>
                              </m:r>
                            </m:e>
                          </m:d>
                          <m:r>
                            <a:rPr lang="en-US" sz="3400" b="0" i="1">
                              <a:latin typeface="Cambria Math" panose="02040503050406030204" pitchFamily="18" charset="0"/>
                              <a:ea typeface="Cambria Math" panose="02040503050406030204" pitchFamily="18" charset="0"/>
                            </a:rPr>
                            <m:t>±</m:t>
                          </m:r>
                          <m:rad>
                            <m:radPr>
                              <m:degHide m:val="on"/>
                              <m:ctrlPr>
                                <a:rPr lang="en-US" sz="3400" b="0" i="1" smtClean="0">
                                  <a:latin typeface="Cambria Math" panose="02040503050406030204" pitchFamily="18" charset="0"/>
                                  <a:ea typeface="Cambria Math" panose="02040503050406030204" pitchFamily="18" charset="0"/>
                                </a:rPr>
                              </m:ctrlPr>
                            </m:radPr>
                            <m:deg/>
                            <m:e>
                              <m:sSup>
                                <m:sSupPr>
                                  <m:ctrlPr>
                                    <a:rPr lang="en-US" sz="3400" b="0" i="1" smtClean="0">
                                      <a:latin typeface="Cambria Math" panose="02040503050406030204" pitchFamily="18" charset="0"/>
                                      <a:ea typeface="Cambria Math" panose="02040503050406030204" pitchFamily="18" charset="0"/>
                                    </a:rPr>
                                  </m:ctrlPr>
                                </m:sSupPr>
                                <m:e>
                                  <m:r>
                                    <a:rPr lang="en-US" sz="3400" b="0" i="1" smtClean="0">
                                      <a:latin typeface="Cambria Math" panose="02040503050406030204" pitchFamily="18" charset="0"/>
                                      <a:ea typeface="Cambria Math" panose="02040503050406030204" pitchFamily="18" charset="0"/>
                                    </a:rPr>
                                    <m:t>𝑡𝑟</m:t>
                                  </m:r>
                                  <m:d>
                                    <m:dPr>
                                      <m:ctrlPr>
                                        <a:rPr lang="en-US" sz="3400" b="0" i="1" smtClean="0">
                                          <a:latin typeface="Cambria Math" panose="02040503050406030204" pitchFamily="18" charset="0"/>
                                          <a:ea typeface="Cambria Math" panose="02040503050406030204" pitchFamily="18" charset="0"/>
                                        </a:rPr>
                                      </m:ctrlPr>
                                    </m:dPr>
                                    <m:e>
                                      <m:r>
                                        <a:rPr lang="en-US" sz="3400" b="0" i="1" smtClean="0">
                                          <a:latin typeface="Cambria Math" panose="02040503050406030204" pitchFamily="18" charset="0"/>
                                          <a:ea typeface="Cambria Math" panose="02040503050406030204" pitchFamily="18" charset="0"/>
                                        </a:rPr>
                                        <m:t>𝐶</m:t>
                                      </m:r>
                                    </m:e>
                                  </m:d>
                                </m:e>
                                <m:sup>
                                  <m:r>
                                    <a:rPr lang="en-US" sz="3400" b="0" i="1" smtClean="0">
                                      <a:latin typeface="Cambria Math" panose="02040503050406030204" pitchFamily="18" charset="0"/>
                                      <a:ea typeface="Cambria Math" panose="02040503050406030204" pitchFamily="18" charset="0"/>
                                    </a:rPr>
                                    <m:t>2</m:t>
                                  </m:r>
                                </m:sup>
                              </m:sSup>
                              <m:r>
                                <a:rPr lang="en-US" sz="3400" b="0" i="1" smtClean="0">
                                  <a:latin typeface="Cambria Math" panose="02040503050406030204" pitchFamily="18" charset="0"/>
                                  <a:ea typeface="Cambria Math" panose="02040503050406030204" pitchFamily="18" charset="0"/>
                                </a:rPr>
                                <m:t>−4</m:t>
                              </m:r>
                            </m:e>
                          </m:rad>
                        </m:num>
                        <m:den>
                          <m:r>
                            <a:rPr lang="en-US" sz="3400" b="0" i="1" smtClean="0">
                              <a:latin typeface="Cambria Math" panose="02040503050406030204" pitchFamily="18" charset="0"/>
                              <a:ea typeface="Cambria Math" panose="02040503050406030204" pitchFamily="18" charset="0"/>
                            </a:rPr>
                            <m:t>2</m:t>
                          </m:r>
                        </m:den>
                      </m:f>
                    </m:oMath>
                  </m:oMathPara>
                </a14:m>
                <a:endParaRPr lang="en-US" sz="3400" b="0" dirty="0"/>
              </a:p>
              <a:p>
                <a:pPr marL="514350" indent="-514350">
                  <a:spcBef>
                    <a:spcPts val="2400"/>
                  </a:spcBef>
                  <a:buFont typeface="+mj-lt"/>
                  <a:buAutoNum type="arabicPeriod" startAt="4"/>
                </a:pPr>
                <a:r>
                  <a:rPr lang="en-US" sz="3400" b="0" dirty="0"/>
                  <a:t>From this equation, real roots are created if </a:t>
                </a:r>
                <a14:m>
                  <m:oMath xmlns:m="http://schemas.openxmlformats.org/officeDocument/2006/math">
                    <m:d>
                      <m:dPr>
                        <m:begChr m:val="|"/>
                        <m:endChr m:val="|"/>
                        <m:ctrlPr>
                          <a:rPr lang="en-US" sz="3400" b="0" i="1" smtClean="0">
                            <a:latin typeface="Cambria Math" panose="02040503050406030204" pitchFamily="18" charset="0"/>
                            <a:ea typeface="Cambria Math" panose="02040503050406030204" pitchFamily="18" charset="0"/>
                          </a:rPr>
                        </m:ctrlPr>
                      </m:dPr>
                      <m:e>
                        <m:r>
                          <a:rPr lang="en-US" sz="3400" b="0" i="1">
                            <a:latin typeface="Cambria Math" panose="02040503050406030204" pitchFamily="18" charset="0"/>
                            <a:ea typeface="Cambria Math" panose="02040503050406030204" pitchFamily="18" charset="0"/>
                          </a:rPr>
                          <m:t>𝑡𝑟</m:t>
                        </m:r>
                        <m:d>
                          <m:dPr>
                            <m:ctrlPr>
                              <a:rPr lang="en-US" sz="3400" b="0" i="1">
                                <a:latin typeface="Cambria Math" panose="02040503050406030204" pitchFamily="18" charset="0"/>
                                <a:ea typeface="Cambria Math" panose="02040503050406030204" pitchFamily="18" charset="0"/>
                              </a:rPr>
                            </m:ctrlPr>
                          </m:dPr>
                          <m:e>
                            <m:r>
                              <a:rPr lang="en-US" sz="3400" b="0" i="1">
                                <a:latin typeface="Cambria Math" panose="02040503050406030204" pitchFamily="18" charset="0"/>
                                <a:ea typeface="Cambria Math" panose="02040503050406030204" pitchFamily="18" charset="0"/>
                              </a:rPr>
                              <m:t>𝐶</m:t>
                            </m:r>
                          </m:e>
                        </m:d>
                      </m:e>
                    </m:d>
                    <m:r>
                      <a:rPr lang="en-US" sz="3400" b="0" i="1">
                        <a:latin typeface="Cambria Math" panose="02040503050406030204" pitchFamily="18" charset="0"/>
                        <a:ea typeface="Cambria Math" panose="02040503050406030204" pitchFamily="18" charset="0"/>
                      </a:rPr>
                      <m:t>&gt;</m:t>
                    </m:r>
                    <m:r>
                      <a:rPr lang="en-US" sz="3400" b="0" i="1" smtClean="0">
                        <a:latin typeface="Cambria Math" panose="02040503050406030204" pitchFamily="18" charset="0"/>
                        <a:ea typeface="Cambria Math" panose="02040503050406030204" pitchFamily="18" charset="0"/>
                      </a:rPr>
                      <m:t>2</m:t>
                    </m:r>
                    <m:r>
                      <a:rPr lang="en-US" sz="3400" b="0" i="0" smtClean="0">
                        <a:latin typeface="Cambria Math" panose="02040503050406030204" pitchFamily="18" charset="0"/>
                        <a:ea typeface="Cambria Math" panose="02040503050406030204" pitchFamily="18" charset="0"/>
                      </a:rPr>
                      <m:t>. </m:t>
                    </m:r>
                  </m:oMath>
                </a14:m>
                <a:r>
                  <a:rPr lang="en-US" sz="3400" b="0" dirty="0"/>
                  <a:t>The product of the roots has to be unity, so the one root must have modulus greater than unity which corresponds to exponential growth in time. </a:t>
                </a:r>
              </a:p>
            </p:txBody>
          </p:sp>
        </mc:Choice>
        <mc:Fallback xmlns="">
          <p:sp>
            <p:nvSpPr>
              <p:cNvPr id="27" name="Text Placeholder 80">
                <a:extLst>
                  <a:ext uri="{FF2B5EF4-FFF2-40B4-BE49-F238E27FC236}">
                    <a16:creationId xmlns:a16="http://schemas.microsoft.com/office/drawing/2014/main" id="{088EF84C-A090-67DC-51F6-FA18A6336293}"/>
                  </a:ext>
                </a:extLst>
              </p:cNvPr>
              <p:cNvSpPr txBox="1">
                <a:spLocks noRot="1" noChangeAspect="1" noMove="1" noResize="1" noEditPoints="1" noAdjustHandles="1" noChangeArrowheads="1" noChangeShapeType="1" noTextEdit="1"/>
              </p:cNvSpPr>
              <p:nvPr/>
            </p:nvSpPr>
            <p:spPr>
              <a:xfrm>
                <a:off x="11687541" y="4907944"/>
                <a:ext cx="9762465" cy="2769014"/>
              </a:xfrm>
              <a:prstGeom prst="rect">
                <a:avLst/>
              </a:prstGeom>
              <a:blipFill>
                <a:blip r:embed="rId6"/>
                <a:stretch>
                  <a:fillRect l="-1810" t="-9251" r="-2185" b="-526432"/>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2BBA6E9-C3E0-5553-9960-C3E5321F1C96}"/>
              </a:ext>
            </a:extLst>
          </p:cNvPr>
          <p:cNvSpPr/>
          <p:nvPr/>
        </p:nvSpPr>
        <p:spPr>
          <a:xfrm>
            <a:off x="21450006" y="21626766"/>
            <a:ext cx="676365" cy="10758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C3E776AB-EA50-72C4-6CD0-E348B41DC676}"/>
              </a:ext>
            </a:extLst>
          </p:cNvPr>
          <p:cNvPicPr>
            <a:picLocks noChangeAspect="1"/>
          </p:cNvPicPr>
          <p:nvPr/>
        </p:nvPicPr>
        <p:blipFill>
          <a:blip r:embed="rId7"/>
          <a:stretch>
            <a:fillRect/>
          </a:stretch>
        </p:blipFill>
        <p:spPr>
          <a:xfrm>
            <a:off x="21462706" y="21748949"/>
            <a:ext cx="9681264" cy="9617572"/>
          </a:xfrm>
          <a:prstGeom prst="rect">
            <a:avLst/>
          </a:prstGeom>
        </p:spPr>
      </p:pic>
      <p:sp>
        <p:nvSpPr>
          <p:cNvPr id="39" name="Rounded Rectangle 23">
            <a:extLst>
              <a:ext uri="{FF2B5EF4-FFF2-40B4-BE49-F238E27FC236}">
                <a16:creationId xmlns:a16="http://schemas.microsoft.com/office/drawing/2014/main" id="{8B8B8087-7D02-38A5-09BC-4BFB855CB00E}"/>
              </a:ext>
            </a:extLst>
          </p:cNvPr>
          <p:cNvSpPr/>
          <p:nvPr/>
        </p:nvSpPr>
        <p:spPr>
          <a:xfrm>
            <a:off x="11956375" y="22683536"/>
            <a:ext cx="9342726" cy="9218865"/>
          </a:xfrm>
          <a:prstGeom prst="roundRect">
            <a:avLst>
              <a:gd name="adj" fmla="val 2669"/>
            </a:avLst>
          </a:prstGeom>
          <a:solidFill>
            <a:schemeClr val="bg1"/>
          </a:solidFill>
          <a:ln w="50800">
            <a:solidFill>
              <a:srgbClr val="AB995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 Placeholder 80">
            <a:extLst>
              <a:ext uri="{FF2B5EF4-FFF2-40B4-BE49-F238E27FC236}">
                <a16:creationId xmlns:a16="http://schemas.microsoft.com/office/drawing/2014/main" id="{2E682CE6-E3EB-93A8-5222-1C1D32DA2FB7}"/>
              </a:ext>
            </a:extLst>
          </p:cNvPr>
          <p:cNvSpPr txBox="1">
            <a:spLocks/>
          </p:cNvSpPr>
          <p:nvPr/>
        </p:nvSpPr>
        <p:spPr>
          <a:xfrm>
            <a:off x="12304935" y="23012400"/>
            <a:ext cx="8639783" cy="8610599"/>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Simulation Setup</a:t>
            </a:r>
          </a:p>
          <a:p>
            <a:pPr marL="457200" indent="-457200">
              <a:spcBef>
                <a:spcPts val="2400"/>
              </a:spcBef>
            </a:pPr>
            <a:r>
              <a:rPr lang="en-US" sz="3400" b="0" dirty="0"/>
              <a:t>Iterate over values of a and q. Use RK4 twice per point out to a long integration time T in order to construct the solution matrix.</a:t>
            </a:r>
          </a:p>
          <a:p>
            <a:pPr marL="457200" indent="-457200">
              <a:spcBef>
                <a:spcPts val="2400"/>
              </a:spcBef>
            </a:pPr>
            <a:r>
              <a:rPr lang="en-US" sz="3400" b="0" dirty="0"/>
              <a:t>By finding the trace of C, the stability of the values for a and q can be determined.</a:t>
            </a:r>
          </a:p>
          <a:p>
            <a:pPr marL="457200" indent="-457200">
              <a:spcBef>
                <a:spcPts val="2400"/>
              </a:spcBef>
            </a:pPr>
            <a:r>
              <a:rPr lang="en-US" sz="3400" b="0" dirty="0"/>
              <a:t>The plot on the right shows stable solutions for the parameters up to 5. These “tongues” are characteristic of the stability regions for the Mathieu equation.</a:t>
            </a:r>
          </a:p>
          <a:p>
            <a:pPr marL="457200" indent="-457200">
              <a:spcBef>
                <a:spcPts val="2400"/>
              </a:spcBef>
            </a:pPr>
            <a:r>
              <a:rPr lang="en-US" sz="3400" b="0" dirty="0"/>
              <a:t>From here, a and q values can be chosen in the stable regions that correspond to desired trap characteristics, such as RF frequency or amplitude voltage </a:t>
            </a:r>
          </a:p>
        </p:txBody>
      </p:sp>
      <p:graphicFrame>
        <p:nvGraphicFramePr>
          <p:cNvPr id="9" name="Table 9">
            <a:extLst>
              <a:ext uri="{FF2B5EF4-FFF2-40B4-BE49-F238E27FC236}">
                <a16:creationId xmlns:a16="http://schemas.microsoft.com/office/drawing/2014/main" id="{7ACFCCBA-83BD-9E92-95F1-505950A80D8D}"/>
              </a:ext>
            </a:extLst>
          </p:cNvPr>
          <p:cNvGraphicFramePr>
            <a:graphicFrameLocks noGrp="1"/>
          </p:cNvGraphicFramePr>
          <p:nvPr/>
        </p:nvGraphicFramePr>
        <p:xfrm>
          <a:off x="24006861" y="31322270"/>
          <a:ext cx="4926502" cy="609600"/>
        </p:xfrm>
        <a:graphic>
          <a:graphicData uri="http://schemas.openxmlformats.org/drawingml/2006/table">
            <a:tbl>
              <a:tblPr firstRow="1" bandRow="1">
                <a:tableStyleId>{5C22544A-7EE6-4342-B048-85BDC9FD1C3A}</a:tableStyleId>
              </a:tblPr>
              <a:tblGrid>
                <a:gridCol w="2640501">
                  <a:extLst>
                    <a:ext uri="{9D8B030D-6E8A-4147-A177-3AD203B41FA5}">
                      <a16:colId xmlns:a16="http://schemas.microsoft.com/office/drawing/2014/main" val="2626852788"/>
                    </a:ext>
                  </a:extLst>
                </a:gridCol>
                <a:gridCol w="2286001">
                  <a:extLst>
                    <a:ext uri="{9D8B030D-6E8A-4147-A177-3AD203B41FA5}">
                      <a16:colId xmlns:a16="http://schemas.microsoft.com/office/drawing/2014/main" val="2336276471"/>
                    </a:ext>
                  </a:extLst>
                </a:gridCol>
              </a:tblGrid>
              <a:tr h="370840">
                <a:tc>
                  <a:txBody>
                    <a:bodyPr/>
                    <a:lstStyle/>
                    <a:p>
                      <a:pPr marL="457200" indent="-457200">
                        <a:buFont typeface="Arial" panose="020B0604020202020204" pitchFamily="34" charset="0"/>
                        <a:buChar char="•"/>
                      </a:pPr>
                      <a:r>
                        <a:rPr lang="en-US" sz="3400" b="0" kern="1200" dirty="0">
                          <a:solidFill>
                            <a:schemeClr val="accent1">
                              <a:lumMod val="50000"/>
                            </a:schemeClr>
                          </a:solidFill>
                          <a:latin typeface="+mn-lt"/>
                          <a:ea typeface="+mn-ea"/>
                          <a:cs typeface="+mn-cs"/>
                        </a:rPr>
                        <a:t>Unstable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Font typeface="Arial" panose="020B0604020202020204" pitchFamily="34" charset="0"/>
                        <a:buChar char="•"/>
                      </a:pPr>
                      <a:r>
                        <a:rPr lang="en-US" sz="3400" b="0" kern="1200" dirty="0">
                          <a:solidFill>
                            <a:schemeClr val="accent1">
                              <a:lumMod val="50000"/>
                            </a:schemeClr>
                          </a:solidFill>
                          <a:latin typeface="+mn-lt"/>
                          <a:ea typeface="+mn-ea"/>
                          <a:cs typeface="+mn-cs"/>
                        </a:rPr>
                        <a:t>Stable</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566290"/>
                  </a:ext>
                </a:extLst>
              </a:tr>
            </a:tbl>
          </a:graphicData>
        </a:graphic>
      </p:graphicFrame>
      <p:sp>
        <p:nvSpPr>
          <p:cNvPr id="5" name="Rectangle 4">
            <a:extLst>
              <a:ext uri="{FF2B5EF4-FFF2-40B4-BE49-F238E27FC236}">
                <a16:creationId xmlns:a16="http://schemas.microsoft.com/office/drawing/2014/main" id="{F90738E9-0107-408D-9DE0-96002177FF59}"/>
              </a:ext>
            </a:extLst>
          </p:cNvPr>
          <p:cNvSpPr/>
          <p:nvPr/>
        </p:nvSpPr>
        <p:spPr>
          <a:xfrm>
            <a:off x="24113069" y="31441251"/>
            <a:ext cx="362521" cy="371638"/>
          </a:xfrm>
          <a:prstGeom prst="rect">
            <a:avLst/>
          </a:prstGeom>
          <a:solidFill>
            <a:srgbClr val="440154"/>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6D6CB952-6617-7E46-4361-38B0687B5E4A}"/>
              </a:ext>
            </a:extLst>
          </p:cNvPr>
          <p:cNvSpPr/>
          <p:nvPr/>
        </p:nvSpPr>
        <p:spPr>
          <a:xfrm>
            <a:off x="26708321" y="31441251"/>
            <a:ext cx="362521" cy="371638"/>
          </a:xfrm>
          <a:prstGeom prst="rect">
            <a:avLst/>
          </a:prstGeom>
          <a:solidFill>
            <a:srgbClr val="FDE724"/>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5" name="Group 34">
            <a:extLst>
              <a:ext uri="{FF2B5EF4-FFF2-40B4-BE49-F238E27FC236}">
                <a16:creationId xmlns:a16="http://schemas.microsoft.com/office/drawing/2014/main" id="{8D984252-5602-93ED-3C64-3FC49C88992E}"/>
              </a:ext>
            </a:extLst>
          </p:cNvPr>
          <p:cNvGrpSpPr/>
          <p:nvPr/>
        </p:nvGrpSpPr>
        <p:grpSpPr>
          <a:xfrm>
            <a:off x="22629083" y="8737015"/>
            <a:ext cx="9342726" cy="3586416"/>
            <a:chOff x="22629083" y="7240335"/>
            <a:chExt cx="9342726" cy="3586416"/>
          </a:xfrm>
        </p:grpSpPr>
        <p:sp>
          <p:nvSpPr>
            <p:cNvPr id="14" name="Rounded Rectangle 23">
              <a:extLst>
                <a:ext uri="{FF2B5EF4-FFF2-40B4-BE49-F238E27FC236}">
                  <a16:creationId xmlns:a16="http://schemas.microsoft.com/office/drawing/2014/main" id="{DE8DF29C-2C1E-DD42-944F-5F56A13A4693}"/>
                </a:ext>
              </a:extLst>
            </p:cNvPr>
            <p:cNvSpPr/>
            <p:nvPr/>
          </p:nvSpPr>
          <p:spPr>
            <a:xfrm>
              <a:off x="22629083" y="7240335"/>
              <a:ext cx="9342726" cy="3403601"/>
            </a:xfrm>
            <a:prstGeom prst="roundRect">
              <a:avLst>
                <a:gd name="adj" fmla="val 2669"/>
              </a:avLst>
            </a:prstGeom>
            <a:solidFill>
              <a:schemeClr val="bg1"/>
            </a:solidFill>
            <a:ln w="50800">
              <a:solidFill>
                <a:srgbClr val="AB995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5" name="Text Placeholder 80">
                  <a:extLst>
                    <a:ext uri="{FF2B5EF4-FFF2-40B4-BE49-F238E27FC236}">
                      <a16:creationId xmlns:a16="http://schemas.microsoft.com/office/drawing/2014/main" id="{E22EB321-B175-C3A2-B4E0-FDB5EDCB95D2}"/>
                    </a:ext>
                  </a:extLst>
                </p:cNvPr>
                <p:cNvSpPr txBox="1">
                  <a:spLocks/>
                </p:cNvSpPr>
                <p:nvPr/>
              </p:nvSpPr>
              <p:spPr>
                <a:xfrm>
                  <a:off x="22977643" y="7423150"/>
                  <a:ext cx="8639783" cy="3403601"/>
                </a:xfrm>
                <a:prstGeom prst="rect">
                  <a:avLst/>
                </a:prstGeom>
              </p:spPr>
              <p:txBody>
                <a:bodyPr vert="horz" lIns="91440" tIns="45720" rIns="91440" bIns="45720" rtlCol="0">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6400" b="1" kern="1200">
                      <a:solidFill>
                        <a:schemeClr val="accent1">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Simulation Setup</a:t>
                  </a:r>
                </a:p>
                <a:p>
                  <a:pPr marL="457200" indent="-457200">
                    <a:spcBef>
                      <a:spcPts val="2400"/>
                    </a:spcBef>
                  </a:pPr>
                  <a:r>
                    <a:rPr lang="en-US" sz="3400" b="0" dirty="0"/>
                    <a:t>Using the RK4 method, the Mathieu equation can be solved for a given time period and parameters to determine the position (</a:t>
                  </a:r>
                  <a14:m>
                    <m:oMath xmlns:m="http://schemas.openxmlformats.org/officeDocument/2006/math">
                      <m:r>
                        <a:rPr lang="en-US" sz="3400" b="0" i="1" smtClean="0">
                          <a:latin typeface="Cambria Math" panose="02040503050406030204" pitchFamily="18" charset="0"/>
                        </a:rPr>
                        <m:t>𝑦</m:t>
                      </m:r>
                    </m:oMath>
                  </a14:m>
                  <a:r>
                    <a:rPr lang="en-US" sz="3400" b="0" dirty="0"/>
                    <a:t>) and velocity (</a:t>
                  </a:r>
                  <a14:m>
                    <m:oMath xmlns:m="http://schemas.openxmlformats.org/officeDocument/2006/math">
                      <m:f>
                        <m:fPr>
                          <m:ctrlPr>
                            <a:rPr lang="en-US" sz="3400" b="0" i="1">
                              <a:latin typeface="Cambria Math" panose="02040503050406030204" pitchFamily="18" charset="0"/>
                            </a:rPr>
                          </m:ctrlPr>
                        </m:fPr>
                        <m:num>
                          <m:r>
                            <a:rPr lang="en-US" sz="3400" b="0" i="1">
                              <a:latin typeface="Cambria Math" panose="02040503050406030204" pitchFamily="18" charset="0"/>
                            </a:rPr>
                            <m:t>𝑑𝑦</m:t>
                          </m:r>
                        </m:num>
                        <m:den>
                          <m:r>
                            <a:rPr lang="en-US" sz="3400" b="0" i="1">
                              <a:latin typeface="Cambria Math" panose="02040503050406030204" pitchFamily="18" charset="0"/>
                            </a:rPr>
                            <m:t>𝑑𝑡</m:t>
                          </m:r>
                        </m:den>
                      </m:f>
                    </m:oMath>
                  </a14:m>
                  <a:r>
                    <a:rPr lang="en-US" sz="3400" b="0" i="1" dirty="0">
                      <a:latin typeface="Cambria Math" panose="02040503050406030204" pitchFamily="18" charset="0"/>
                    </a:rPr>
                    <a:t> </a:t>
                  </a:r>
                  <a:r>
                    <a:rPr lang="en-US" sz="3400" b="0" dirty="0"/>
                    <a:t>) of the particle in the trap</a:t>
                  </a:r>
                </a:p>
              </p:txBody>
            </p:sp>
          </mc:Choice>
          <mc:Fallback>
            <p:sp>
              <p:nvSpPr>
                <p:cNvPr id="15" name="Text Placeholder 80">
                  <a:extLst>
                    <a:ext uri="{FF2B5EF4-FFF2-40B4-BE49-F238E27FC236}">
                      <a16:creationId xmlns:a16="http://schemas.microsoft.com/office/drawing/2014/main" id="{E22EB321-B175-C3A2-B4E0-FDB5EDCB95D2}"/>
                    </a:ext>
                  </a:extLst>
                </p:cNvPr>
                <p:cNvSpPr txBox="1">
                  <a:spLocks noRot="1" noChangeAspect="1" noMove="1" noResize="1" noEditPoints="1" noAdjustHandles="1" noChangeArrowheads="1" noChangeShapeType="1" noTextEdit="1"/>
                </p:cNvSpPr>
                <p:nvPr/>
              </p:nvSpPr>
              <p:spPr>
                <a:xfrm>
                  <a:off x="22977643" y="7423150"/>
                  <a:ext cx="8639783" cy="3403601"/>
                </a:xfrm>
                <a:prstGeom prst="rect">
                  <a:avLst/>
                </a:prstGeom>
                <a:blipFill>
                  <a:blip r:embed="rId8"/>
                  <a:stretch>
                    <a:fillRect l="-1763" t="-6082" r="-1410"/>
                  </a:stretch>
                </a:blipFill>
              </p:spPr>
              <p:txBody>
                <a:bodyPr/>
                <a:lstStyle/>
                <a:p>
                  <a:r>
                    <a:rPr lang="en-US">
                      <a:noFill/>
                    </a:rPr>
                    <a:t> </a:t>
                  </a:r>
                </a:p>
              </p:txBody>
            </p:sp>
          </mc:Fallback>
        </mc:AlternateContent>
      </p:grpSp>
      <p:pic>
        <p:nvPicPr>
          <p:cNvPr id="30" name="Picture 29">
            <a:extLst>
              <a:ext uri="{FF2B5EF4-FFF2-40B4-BE49-F238E27FC236}">
                <a16:creationId xmlns:a16="http://schemas.microsoft.com/office/drawing/2014/main" id="{67E66299-3469-8BB2-8FDC-9D62DE13A134}"/>
              </a:ext>
            </a:extLst>
          </p:cNvPr>
          <p:cNvPicPr>
            <a:picLocks noChangeAspect="1"/>
          </p:cNvPicPr>
          <p:nvPr/>
        </p:nvPicPr>
        <p:blipFill>
          <a:blip r:embed="rId9"/>
          <a:stretch>
            <a:fillRect/>
          </a:stretch>
        </p:blipFill>
        <p:spPr>
          <a:xfrm>
            <a:off x="32089621" y="4671226"/>
            <a:ext cx="10759108" cy="8219015"/>
          </a:xfrm>
          <a:prstGeom prst="rect">
            <a:avLst/>
          </a:prstGeom>
        </p:spPr>
      </p:pic>
      <p:sp>
        <p:nvSpPr>
          <p:cNvPr id="40" name="Rectangle 39">
            <a:extLst>
              <a:ext uri="{FF2B5EF4-FFF2-40B4-BE49-F238E27FC236}">
                <a16:creationId xmlns:a16="http://schemas.microsoft.com/office/drawing/2014/main" id="{3F4622A5-BD2B-25A7-E4CE-7E69D1FEE795}"/>
              </a:ext>
            </a:extLst>
          </p:cNvPr>
          <p:cNvSpPr/>
          <p:nvPr/>
        </p:nvSpPr>
        <p:spPr>
          <a:xfrm>
            <a:off x="32021123" y="12127916"/>
            <a:ext cx="11297991"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42C9528-891E-818B-F2ED-2650DDA60474}"/>
              </a:ext>
            </a:extLst>
          </p:cNvPr>
          <p:cNvPicPr>
            <a:picLocks noChangeAspect="1"/>
          </p:cNvPicPr>
          <p:nvPr/>
        </p:nvPicPr>
        <p:blipFill>
          <a:blip r:embed="rId10"/>
          <a:stretch>
            <a:fillRect/>
          </a:stretch>
        </p:blipFill>
        <p:spPr>
          <a:xfrm>
            <a:off x="32151635" y="12814167"/>
            <a:ext cx="10987651" cy="8281873"/>
          </a:xfrm>
          <a:prstGeom prst="rect">
            <a:avLst/>
          </a:prstGeom>
        </p:spPr>
      </p:pic>
    </p:spTree>
    <p:extLst>
      <p:ext uri="{BB962C8B-B14F-4D97-AF65-F5344CB8AC3E}">
        <p14:creationId xmlns:p14="http://schemas.microsoft.com/office/powerpoint/2010/main" val="3216919379"/>
      </p:ext>
    </p:extLst>
  </p:cSld>
  <p:clrMapOvr>
    <a:masterClrMapping/>
  </p:clrMapOvr>
</p:sld>
</file>

<file path=ppt/theme/theme1.xml><?xml version="1.0" encoding="utf-8"?>
<a:theme xmlns:a="http://schemas.openxmlformats.org/drawingml/2006/main" name="Academic Research Presentation Styl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4737</TotalTime>
  <Words>1472</Words>
  <Application>Microsoft Office PowerPoint</Application>
  <PresentationFormat>Custom</PresentationFormat>
  <Paragraphs>144</Paragraphs>
  <Slides>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Calibri Light</vt:lpstr>
      <vt:lpstr>Cambria Math</vt:lpstr>
      <vt:lpstr>Source Sans Pro Semibold</vt:lpstr>
      <vt:lpstr>Academic Research Presentation Style</vt:lpstr>
      <vt:lpstr>Blank</vt:lpstr>
      <vt:lpstr>Defining an electric potential well in a linear Paul trap</vt:lpstr>
      <vt:lpstr>Defining an electric potential well in a linear Paul 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McGill, Ryan</cp:lastModifiedBy>
  <cp:revision>101</cp:revision>
  <cp:lastPrinted>2022-03-02T19:13:43Z</cp:lastPrinted>
  <dcterms:created xsi:type="dcterms:W3CDTF">2022-03-02T14:54:04Z</dcterms:created>
  <dcterms:modified xsi:type="dcterms:W3CDTF">2023-04-21T17:25:06Z</dcterms:modified>
</cp:coreProperties>
</file>