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66" r:id="rId4"/>
    <p:sldId id="259" r:id="rId5"/>
    <p:sldId id="258"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5" r:id="rId19"/>
    <p:sldId id="274" r:id="rId20"/>
    <p:sldId id="276" r:id="rId21"/>
    <p:sldId id="277" r:id="rId22"/>
    <p:sldId id="278" r:id="rId23"/>
    <p:sldId id="279" r:id="rId24"/>
    <p:sldId id="280" r:id="rId25"/>
    <p:sldId id="281" r:id="rId26"/>
    <p:sldId id="282" r:id="rId27"/>
    <p:sldId id="283" r:id="rId28"/>
    <p:sldId id="284" r:id="rId29"/>
    <p:sldId id="287"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1" d="100"/>
          <a:sy n="71" d="100"/>
        </p:scale>
        <p:origin x="-702"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60E9587-9382-4DA6-944C-1BE03621AF4C}" type="datetimeFigureOut">
              <a:rPr lang="en-US" smtClean="0"/>
              <a:t>11/26/2019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BC26F91-B09D-4EA6-AED8-6A64FC0FB42D}"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096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E9587-9382-4DA6-944C-1BE03621AF4C}"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26F91-B09D-4EA6-AED8-6A64FC0FB42D}" type="slidenum">
              <a:rPr lang="en-US" smtClean="0"/>
              <a:t>‹#›</a:t>
            </a:fld>
            <a:endParaRPr lang="en-US"/>
          </a:p>
        </p:txBody>
      </p:sp>
    </p:spTree>
    <p:extLst>
      <p:ext uri="{BB962C8B-B14F-4D97-AF65-F5344CB8AC3E}">
        <p14:creationId xmlns:p14="http://schemas.microsoft.com/office/powerpoint/2010/main" val="429362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E9587-9382-4DA6-944C-1BE03621AF4C}"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26F91-B09D-4EA6-AED8-6A64FC0FB42D}" type="slidenum">
              <a:rPr lang="en-US" smtClean="0"/>
              <a:t>‹#›</a:t>
            </a:fld>
            <a:endParaRPr lang="en-US"/>
          </a:p>
        </p:txBody>
      </p:sp>
    </p:spTree>
    <p:extLst>
      <p:ext uri="{BB962C8B-B14F-4D97-AF65-F5344CB8AC3E}">
        <p14:creationId xmlns:p14="http://schemas.microsoft.com/office/powerpoint/2010/main" val="2109133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E9587-9382-4DA6-944C-1BE03621AF4C}"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26F91-B09D-4EA6-AED8-6A64FC0FB42D}" type="slidenum">
              <a:rPr lang="en-US" smtClean="0"/>
              <a:t>‹#›</a:t>
            </a:fld>
            <a:endParaRPr lang="en-US"/>
          </a:p>
        </p:txBody>
      </p:sp>
    </p:spTree>
    <p:extLst>
      <p:ext uri="{BB962C8B-B14F-4D97-AF65-F5344CB8AC3E}">
        <p14:creationId xmlns:p14="http://schemas.microsoft.com/office/powerpoint/2010/main" val="76230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E9587-9382-4DA6-944C-1BE03621AF4C}"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26F91-B09D-4EA6-AED8-6A64FC0FB42D}" type="slidenum">
              <a:rPr lang="en-US" smtClean="0"/>
              <a:t>‹#›</a:t>
            </a:fld>
            <a:endParaRPr lang="en-US"/>
          </a:p>
        </p:txBody>
      </p:sp>
    </p:spTree>
    <p:extLst>
      <p:ext uri="{BB962C8B-B14F-4D97-AF65-F5344CB8AC3E}">
        <p14:creationId xmlns:p14="http://schemas.microsoft.com/office/powerpoint/2010/main" val="344097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60E9587-9382-4DA6-944C-1BE03621AF4C}" type="datetimeFigureOut">
              <a:rPr lang="en-US" smtClean="0"/>
              <a:t>11/26/2019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BC26F91-B09D-4EA6-AED8-6A64FC0FB42D}"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8249321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0E9587-9382-4DA6-944C-1BE03621AF4C}"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26F91-B09D-4EA6-AED8-6A64FC0FB42D}" type="slidenum">
              <a:rPr lang="en-US" smtClean="0"/>
              <a:t>‹#›</a:t>
            </a:fld>
            <a:endParaRPr lang="en-US"/>
          </a:p>
        </p:txBody>
      </p:sp>
    </p:spTree>
    <p:extLst>
      <p:ext uri="{BB962C8B-B14F-4D97-AF65-F5344CB8AC3E}">
        <p14:creationId xmlns:p14="http://schemas.microsoft.com/office/powerpoint/2010/main" val="2757020572"/>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0E9587-9382-4DA6-944C-1BE03621AF4C}" type="datetimeFigureOut">
              <a:rPr lang="en-US" smtClean="0"/>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C26F91-B09D-4EA6-AED8-6A64FC0FB42D}" type="slidenum">
              <a:rPr lang="en-US" smtClean="0"/>
              <a:t>‹#›</a:t>
            </a:fld>
            <a:endParaRPr lang="en-US"/>
          </a:p>
        </p:txBody>
      </p:sp>
    </p:spTree>
    <p:extLst>
      <p:ext uri="{BB962C8B-B14F-4D97-AF65-F5344CB8AC3E}">
        <p14:creationId xmlns:p14="http://schemas.microsoft.com/office/powerpoint/2010/main" val="2401560564"/>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0E9587-9382-4DA6-944C-1BE03621AF4C}" type="datetimeFigureOut">
              <a:rPr lang="en-US" smtClean="0"/>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C26F91-B09D-4EA6-AED8-6A64FC0FB42D}" type="slidenum">
              <a:rPr lang="en-US" smtClean="0"/>
              <a:t>‹#›</a:t>
            </a:fld>
            <a:endParaRPr lang="en-US"/>
          </a:p>
        </p:txBody>
      </p:sp>
    </p:spTree>
    <p:extLst>
      <p:ext uri="{BB962C8B-B14F-4D97-AF65-F5344CB8AC3E}">
        <p14:creationId xmlns:p14="http://schemas.microsoft.com/office/powerpoint/2010/main" val="395992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E9587-9382-4DA6-944C-1BE03621AF4C}" type="datetimeFigureOut">
              <a:rPr lang="en-US" smtClean="0"/>
              <a:t>11/26/2019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C26F91-B09D-4EA6-AED8-6A64FC0FB42D}" type="slidenum">
              <a:rPr lang="en-US" smtClean="0"/>
              <a:t>‹#›</a:t>
            </a:fld>
            <a:endParaRPr lang="en-US"/>
          </a:p>
        </p:txBody>
      </p:sp>
    </p:spTree>
    <p:extLst>
      <p:ext uri="{BB962C8B-B14F-4D97-AF65-F5344CB8AC3E}">
        <p14:creationId xmlns:p14="http://schemas.microsoft.com/office/powerpoint/2010/main" val="706803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60E9587-9382-4DA6-944C-1BE03621AF4C}" type="datetimeFigureOut">
              <a:rPr lang="en-US" smtClean="0"/>
              <a:t>11/26/2019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CBC26F91-B09D-4EA6-AED8-6A64FC0FB42D}"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7914924"/>
      </p:ext>
    </p:extLst>
  </p:cSld>
  <p:clrMapOvr>
    <a:masterClrMapping/>
  </p:clrMapOvr>
  <p:extLst>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60E9587-9382-4DA6-944C-1BE03621AF4C}" type="datetimeFigureOut">
              <a:rPr lang="en-US" smtClean="0"/>
              <a:t>11/26/2019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CBC26F91-B09D-4EA6-AED8-6A64FC0FB42D}" type="slidenum">
              <a:rPr lang="en-US" smtClean="0"/>
              <a:t>‹#›</a:t>
            </a:fld>
            <a:endParaRPr lang="en-US"/>
          </a:p>
        </p:txBody>
      </p:sp>
    </p:spTree>
    <p:extLst>
      <p:ext uri="{BB962C8B-B14F-4D97-AF65-F5344CB8AC3E}">
        <p14:creationId xmlns:p14="http://schemas.microsoft.com/office/powerpoint/2010/main" val="1036800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60E9587-9382-4DA6-944C-1BE03621AF4C}" type="datetimeFigureOut">
              <a:rPr lang="en-US" smtClean="0"/>
              <a:t>11/26/2019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BC26F91-B09D-4EA6-AED8-6A64FC0FB42D}"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0552550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5067D0-8F22-4A3A-8874-D05CDCEBAF63}"/>
              </a:ext>
            </a:extLst>
          </p:cNvPr>
          <p:cNvSpPr>
            <a:spLocks noGrp="1"/>
          </p:cNvSpPr>
          <p:nvPr>
            <p:ph type="ctrTitle"/>
          </p:nvPr>
        </p:nvSpPr>
        <p:spPr>
          <a:xfrm>
            <a:off x="2363372" y="2097779"/>
            <a:ext cx="7733128" cy="2662441"/>
          </a:xfrm>
        </p:spPr>
        <p:txBody>
          <a:bodyPr/>
          <a:lstStyle/>
          <a:p>
            <a:r>
              <a:rPr lang="en-US" sz="5400" dirty="0" err="1"/>
              <a:t>Sistem</a:t>
            </a:r>
            <a:r>
              <a:rPr lang="en-US" sz="5400" dirty="0"/>
              <a:t> </a:t>
            </a:r>
            <a:br>
              <a:rPr lang="en-US" sz="5400" dirty="0"/>
            </a:br>
            <a:r>
              <a:rPr lang="en-US" sz="5400" dirty="0"/>
              <a:t>Order </a:t>
            </a:r>
            <a:br>
              <a:rPr lang="en-US" sz="5400" dirty="0"/>
            </a:br>
            <a:r>
              <a:rPr lang="en-US" sz="5400" dirty="0" err="1"/>
              <a:t>Barang</a:t>
            </a:r>
            <a:r>
              <a:rPr lang="en-US" sz="5400" dirty="0"/>
              <a:t/>
            </a:r>
            <a:br>
              <a:rPr lang="en-US" sz="5400" dirty="0"/>
            </a:br>
            <a:endParaRPr lang="en-US" sz="5400" dirty="0"/>
          </a:p>
        </p:txBody>
      </p:sp>
      <p:sp>
        <p:nvSpPr>
          <p:cNvPr id="3" name="Subtitle 2">
            <a:extLst>
              <a:ext uri="{FF2B5EF4-FFF2-40B4-BE49-F238E27FC236}">
                <a16:creationId xmlns:a16="http://schemas.microsoft.com/office/drawing/2014/main" xmlns="" id="{3F212D1C-92B8-4DB3-B7ED-8CE10490E0FA}"/>
              </a:ext>
            </a:extLst>
          </p:cNvPr>
          <p:cNvSpPr>
            <a:spLocks noGrp="1"/>
          </p:cNvSpPr>
          <p:nvPr>
            <p:ph type="subTitle" idx="1"/>
          </p:nvPr>
        </p:nvSpPr>
        <p:spPr>
          <a:xfrm>
            <a:off x="2363372" y="5742883"/>
            <a:ext cx="8389415" cy="2230234"/>
          </a:xfrm>
        </p:spPr>
        <p:txBody>
          <a:bodyPr>
            <a:normAutofit/>
          </a:bodyPr>
          <a:lstStyle/>
          <a:p>
            <a:r>
              <a:rPr lang="en-US" dirty="0" err="1"/>
              <a:t>Dea</a:t>
            </a:r>
            <a:r>
              <a:rPr lang="en-US" dirty="0"/>
              <a:t> </a:t>
            </a:r>
            <a:r>
              <a:rPr lang="en-US" dirty="0" err="1"/>
              <a:t>Rouly</a:t>
            </a:r>
            <a:r>
              <a:rPr lang="en-US" dirty="0"/>
              <a:t> </a:t>
            </a:r>
            <a:r>
              <a:rPr lang="en-US" dirty="0" err="1"/>
              <a:t>Oktaria</a:t>
            </a:r>
            <a:r>
              <a:rPr lang="en-US" dirty="0"/>
              <a:t> </a:t>
            </a:r>
            <a:r>
              <a:rPr lang="en-US" dirty="0" err="1"/>
              <a:t>Damanik</a:t>
            </a:r>
            <a:r>
              <a:rPr lang="en-US" dirty="0"/>
              <a:t> (3311811027)</a:t>
            </a:r>
          </a:p>
          <a:p>
            <a:r>
              <a:rPr lang="en-US" dirty="0" err="1"/>
              <a:t>Ridho</a:t>
            </a:r>
            <a:r>
              <a:rPr lang="en-US" dirty="0"/>
              <a:t> </a:t>
            </a:r>
            <a:r>
              <a:rPr lang="en-US" dirty="0" err="1"/>
              <a:t>Alfian</a:t>
            </a:r>
            <a:r>
              <a:rPr lang="en-US" dirty="0"/>
              <a:t>(3311811038)</a:t>
            </a:r>
          </a:p>
          <a:p>
            <a:r>
              <a:rPr lang="en-US" dirty="0"/>
              <a:t>Ryan </a:t>
            </a:r>
            <a:r>
              <a:rPr lang="en-US" dirty="0" err="1"/>
              <a:t>Andreansyah</a:t>
            </a:r>
            <a:r>
              <a:rPr lang="en-US" dirty="0"/>
              <a:t>(331181104)</a:t>
            </a:r>
          </a:p>
        </p:txBody>
      </p:sp>
    </p:spTree>
    <p:extLst>
      <p:ext uri="{BB962C8B-B14F-4D97-AF65-F5344CB8AC3E}">
        <p14:creationId xmlns:p14="http://schemas.microsoft.com/office/powerpoint/2010/main" val="113283361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A0A74B03-B549-43F4-942F-34FEEF9BED6F}"/>
              </a:ext>
            </a:extLst>
          </p:cNvPr>
          <p:cNvGraphicFramePr>
            <a:graphicFrameLocks noGrp="1"/>
          </p:cNvGraphicFramePr>
          <p:nvPr>
            <p:extLst>
              <p:ext uri="{D42A27DB-BD31-4B8C-83A1-F6EECF244321}">
                <p14:modId xmlns:p14="http://schemas.microsoft.com/office/powerpoint/2010/main" val="2861612650"/>
              </p:ext>
            </p:extLst>
          </p:nvPr>
        </p:nvGraphicFramePr>
        <p:xfrm>
          <a:off x="4026090" y="861318"/>
          <a:ext cx="7765576" cy="2567682"/>
        </p:xfrm>
        <a:graphic>
          <a:graphicData uri="http://schemas.openxmlformats.org/drawingml/2006/table">
            <a:tbl>
              <a:tblPr firstRow="1" firstCol="1" bandRow="1">
                <a:tableStyleId>{5C22544A-7EE6-4342-B048-85BDC9FD1C3A}</a:tableStyleId>
              </a:tblPr>
              <a:tblGrid>
                <a:gridCol w="3882788">
                  <a:extLst>
                    <a:ext uri="{9D8B030D-6E8A-4147-A177-3AD203B41FA5}">
                      <a16:colId xmlns:a16="http://schemas.microsoft.com/office/drawing/2014/main" xmlns="" val="2085399044"/>
                    </a:ext>
                  </a:extLst>
                </a:gridCol>
                <a:gridCol w="3882788">
                  <a:extLst>
                    <a:ext uri="{9D8B030D-6E8A-4147-A177-3AD203B41FA5}">
                      <a16:colId xmlns:a16="http://schemas.microsoft.com/office/drawing/2014/main" xmlns="" val="3803431189"/>
                    </a:ext>
                  </a:extLst>
                </a:gridCol>
              </a:tblGrid>
              <a:tr h="427947">
                <a:tc>
                  <a:txBody>
                    <a:bodyPr/>
                    <a:lstStyle/>
                    <a:p>
                      <a:pPr marL="0" marR="0">
                        <a:lnSpc>
                          <a:spcPct val="115000"/>
                        </a:lnSpc>
                        <a:spcBef>
                          <a:spcPts val="0"/>
                        </a:spcBef>
                        <a:spcAft>
                          <a:spcPts val="0"/>
                        </a:spcAft>
                      </a:pPr>
                      <a:r>
                        <a:rPr lang="en-US" sz="1200" dirty="0" err="1">
                          <a:solidFill>
                            <a:schemeClr val="tx1"/>
                          </a:solidFill>
                          <a:effectLst/>
                        </a:rPr>
                        <a:t>Aksi</a:t>
                      </a:r>
                      <a:r>
                        <a:rPr lang="en-US" sz="1200" dirty="0">
                          <a:solidFill>
                            <a:schemeClr val="tx1"/>
                          </a:solidFill>
                          <a:effectLst/>
                        </a:rPr>
                        <a:t> </a:t>
                      </a:r>
                      <a:r>
                        <a:rPr lang="en-US" sz="1200" dirty="0" err="1">
                          <a:solidFill>
                            <a:schemeClr val="tx1"/>
                          </a:solidFill>
                          <a:effectLst/>
                        </a:rPr>
                        <a:t>Aktor</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err="1">
                          <a:solidFill>
                            <a:schemeClr val="tx1"/>
                          </a:solidFill>
                          <a:effectLst/>
                        </a:rPr>
                        <a:t>Reaksi</a:t>
                      </a:r>
                      <a:r>
                        <a:rPr lang="en-US" sz="1100" dirty="0">
                          <a:solidFill>
                            <a:schemeClr val="tx1"/>
                          </a:solidFill>
                          <a:effectLst/>
                        </a:rPr>
                        <a:t> System</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79227738"/>
                  </a:ext>
                </a:extLst>
              </a:tr>
              <a:tr h="427947">
                <a:tc>
                  <a:txBody>
                    <a:bodyPr/>
                    <a:lstStyle/>
                    <a:p>
                      <a:pPr marL="0" marR="0" lvl="0" indent="0">
                        <a:spcBef>
                          <a:spcPts val="0"/>
                        </a:spcBef>
                        <a:spcAft>
                          <a:spcPts val="0"/>
                        </a:spcAft>
                        <a:buFont typeface="+mj-lt"/>
                        <a:buNone/>
                      </a:pPr>
                      <a:r>
                        <a:rPr lang="en-US" sz="1200" dirty="0">
                          <a:solidFill>
                            <a:schemeClr val="tx1"/>
                          </a:solidFill>
                          <a:effectLst/>
                        </a:rPr>
                        <a:t>1. </a:t>
                      </a:r>
                      <a:r>
                        <a:rPr lang="en-US" sz="1200" dirty="0" err="1">
                          <a:solidFill>
                            <a:schemeClr val="tx1"/>
                          </a:solidFill>
                          <a:effectLst/>
                        </a:rPr>
                        <a:t>Membuka</a:t>
                      </a:r>
                      <a:r>
                        <a:rPr lang="en-US" sz="1200" dirty="0">
                          <a:solidFill>
                            <a:schemeClr val="tx1"/>
                          </a:solidFill>
                          <a:effectLst/>
                        </a:rPr>
                        <a:t> form </a:t>
                      </a:r>
                      <a:r>
                        <a:rPr lang="en-US" sz="1200" dirty="0" err="1">
                          <a:solidFill>
                            <a:schemeClr val="tx1"/>
                          </a:solidFill>
                          <a:effectLst/>
                        </a:rPr>
                        <a:t>rincian</a:t>
                      </a:r>
                      <a:r>
                        <a:rPr lang="en-US" sz="1200" dirty="0">
                          <a:solidFill>
                            <a:schemeClr val="tx1"/>
                          </a:solidFill>
                          <a:effectLst/>
                        </a:rPr>
                        <a:t> </a:t>
                      </a:r>
                      <a:r>
                        <a:rPr lang="en-US" sz="1200" dirty="0" err="1">
                          <a:solidFill>
                            <a:schemeClr val="tx1"/>
                          </a:solidFill>
                          <a:effectLst/>
                        </a:rPr>
                        <a:t>biaya</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solidFill>
                            <a:schemeClr val="tx1"/>
                          </a:solidFill>
                          <a:effectLst/>
                        </a:rPr>
                        <a:t> </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07473541"/>
                  </a:ext>
                </a:extLst>
              </a:tr>
              <a:tr h="427947">
                <a:tc>
                  <a:txBody>
                    <a:bodyPr/>
                    <a:lstStyle/>
                    <a:p>
                      <a:pPr marL="0" marR="0">
                        <a:lnSpc>
                          <a:spcPct val="115000"/>
                        </a:lnSpc>
                        <a:spcBef>
                          <a:spcPts val="0"/>
                        </a:spcBef>
                        <a:spcAft>
                          <a:spcPts val="0"/>
                        </a:spcAft>
                      </a:pPr>
                      <a:r>
                        <a:rPr lang="en-US" sz="1200">
                          <a:solidFill>
                            <a:schemeClr val="tx1"/>
                          </a:solidFill>
                          <a:effectLst/>
                        </a:rPr>
                        <a:t> </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spcBef>
                          <a:spcPts val="0"/>
                        </a:spcBef>
                        <a:spcAft>
                          <a:spcPts val="0"/>
                        </a:spcAft>
                        <a:buFont typeface="+mj-lt"/>
                        <a:buNone/>
                      </a:pPr>
                      <a:r>
                        <a:rPr lang="en-US" sz="1200" dirty="0">
                          <a:solidFill>
                            <a:schemeClr val="tx1"/>
                          </a:solidFill>
                          <a:effectLst/>
                        </a:rPr>
                        <a:t>2. </a:t>
                      </a:r>
                      <a:r>
                        <a:rPr lang="en-US" sz="1200" dirty="0" err="1">
                          <a:solidFill>
                            <a:schemeClr val="tx1"/>
                          </a:solidFill>
                          <a:effectLst/>
                        </a:rPr>
                        <a:t>Menampilkan</a:t>
                      </a:r>
                      <a:r>
                        <a:rPr lang="en-US" sz="1200" dirty="0">
                          <a:solidFill>
                            <a:schemeClr val="tx1"/>
                          </a:solidFill>
                          <a:effectLst/>
                        </a:rPr>
                        <a:t> form</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500594857"/>
                  </a:ext>
                </a:extLst>
              </a:tr>
              <a:tr h="427947">
                <a:tc>
                  <a:txBody>
                    <a:bodyPr/>
                    <a:lstStyle/>
                    <a:p>
                      <a:pPr marL="0" marR="0" lvl="0" indent="0">
                        <a:spcBef>
                          <a:spcPts val="0"/>
                        </a:spcBef>
                        <a:spcAft>
                          <a:spcPts val="0"/>
                        </a:spcAft>
                        <a:buFont typeface="+mj-lt"/>
                        <a:buNone/>
                      </a:pPr>
                      <a:r>
                        <a:rPr lang="en-US" sz="1200" dirty="0">
                          <a:solidFill>
                            <a:schemeClr val="tx1"/>
                          </a:solidFill>
                          <a:effectLst/>
                        </a:rPr>
                        <a:t>3. </a:t>
                      </a:r>
                      <a:r>
                        <a:rPr lang="en-US" sz="1200" dirty="0" err="1">
                          <a:solidFill>
                            <a:schemeClr val="tx1"/>
                          </a:solidFill>
                          <a:effectLst/>
                        </a:rPr>
                        <a:t>Melakukan</a:t>
                      </a:r>
                      <a:r>
                        <a:rPr lang="en-US" sz="1200" dirty="0">
                          <a:solidFill>
                            <a:schemeClr val="tx1"/>
                          </a:solidFill>
                          <a:effectLst/>
                        </a:rPr>
                        <a:t> </a:t>
                      </a:r>
                      <a:r>
                        <a:rPr lang="en-US" sz="1200" dirty="0" err="1">
                          <a:solidFill>
                            <a:schemeClr val="tx1"/>
                          </a:solidFill>
                          <a:effectLst/>
                        </a:rPr>
                        <a:t>pencarian</a:t>
                      </a:r>
                      <a:r>
                        <a:rPr lang="en-US" sz="1200" dirty="0">
                          <a:solidFill>
                            <a:schemeClr val="tx1"/>
                          </a:solidFill>
                          <a:effectLst/>
                        </a:rPr>
                        <a:t> </a:t>
                      </a:r>
                      <a:r>
                        <a:rPr lang="en-US" sz="1200" dirty="0" err="1">
                          <a:solidFill>
                            <a:schemeClr val="tx1"/>
                          </a:solidFill>
                          <a:effectLst/>
                        </a:rPr>
                        <a:t>biaya</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nSpc>
                          <a:spcPct val="115000"/>
                        </a:lnSpc>
                        <a:spcBef>
                          <a:spcPts val="0"/>
                        </a:spcBef>
                        <a:spcAft>
                          <a:spcPts val="0"/>
                        </a:spcAft>
                      </a:pPr>
                      <a:r>
                        <a:rPr lang="en-US" sz="1200">
                          <a:solidFill>
                            <a:schemeClr val="tx1"/>
                          </a:solidFill>
                          <a:effectLst/>
                        </a:rPr>
                        <a:t> </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20631543"/>
                  </a:ext>
                </a:extLst>
              </a:tr>
              <a:tr h="427947">
                <a:tc>
                  <a:txBody>
                    <a:bodyPr/>
                    <a:lstStyle/>
                    <a:p>
                      <a:pPr marL="0" marR="0">
                        <a:lnSpc>
                          <a:spcPct val="115000"/>
                        </a:lnSpc>
                        <a:spcBef>
                          <a:spcPts val="0"/>
                        </a:spcBef>
                        <a:spcAft>
                          <a:spcPts val="0"/>
                        </a:spcAft>
                      </a:pPr>
                      <a:r>
                        <a:rPr lang="en-US" sz="1200" dirty="0">
                          <a:solidFill>
                            <a:schemeClr val="tx1"/>
                          </a:solidFill>
                          <a:effectLst/>
                        </a:rPr>
                        <a:t>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spcBef>
                          <a:spcPts val="0"/>
                        </a:spcBef>
                        <a:spcAft>
                          <a:spcPts val="0"/>
                        </a:spcAft>
                        <a:buFont typeface="+mj-lt"/>
                        <a:buNone/>
                      </a:pPr>
                      <a:r>
                        <a:rPr lang="en-US" sz="1200" dirty="0">
                          <a:solidFill>
                            <a:schemeClr val="tx1"/>
                          </a:solidFill>
                          <a:effectLst/>
                        </a:rPr>
                        <a:t>4. </a:t>
                      </a:r>
                      <a:r>
                        <a:rPr lang="en-US" sz="1200" dirty="0" err="1">
                          <a:solidFill>
                            <a:schemeClr val="tx1"/>
                          </a:solidFill>
                          <a:effectLst/>
                        </a:rPr>
                        <a:t>Mengirim</a:t>
                      </a:r>
                      <a:r>
                        <a:rPr lang="en-US" sz="1200" dirty="0">
                          <a:solidFill>
                            <a:schemeClr val="tx1"/>
                          </a:solidFill>
                          <a:effectLst/>
                        </a:rPr>
                        <a:t> </a:t>
                      </a:r>
                      <a:r>
                        <a:rPr lang="en-US" sz="1200" dirty="0" err="1">
                          <a:solidFill>
                            <a:schemeClr val="tx1"/>
                          </a:solidFill>
                          <a:effectLst/>
                        </a:rPr>
                        <a:t>rincian</a:t>
                      </a:r>
                      <a:r>
                        <a:rPr lang="en-US" sz="1200" dirty="0">
                          <a:solidFill>
                            <a:schemeClr val="tx1"/>
                          </a:solidFill>
                          <a:effectLst/>
                        </a:rPr>
                        <a:t> </a:t>
                      </a:r>
                      <a:r>
                        <a:rPr lang="en-US" sz="1200" dirty="0" err="1">
                          <a:solidFill>
                            <a:schemeClr val="tx1"/>
                          </a:solidFill>
                          <a:effectLst/>
                        </a:rPr>
                        <a:t>biaya</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184953399"/>
                  </a:ext>
                </a:extLst>
              </a:tr>
              <a:tr h="427947">
                <a:tc>
                  <a:txBody>
                    <a:bodyPr/>
                    <a:lstStyle/>
                    <a:p>
                      <a:pPr marL="0" marR="0" lvl="0" indent="0">
                        <a:spcBef>
                          <a:spcPts val="0"/>
                        </a:spcBef>
                        <a:spcAft>
                          <a:spcPts val="0"/>
                        </a:spcAft>
                        <a:buFont typeface="+mj-lt"/>
                        <a:buNone/>
                      </a:pPr>
                      <a:r>
                        <a:rPr lang="en-US" sz="1200" dirty="0">
                          <a:solidFill>
                            <a:schemeClr val="tx1"/>
                          </a:solidFill>
                          <a:effectLst/>
                        </a:rPr>
                        <a:t>5. </a:t>
                      </a:r>
                      <a:r>
                        <a:rPr lang="en-US" sz="1200" dirty="0" err="1">
                          <a:solidFill>
                            <a:schemeClr val="tx1"/>
                          </a:solidFill>
                          <a:effectLst/>
                        </a:rPr>
                        <a:t>Menerima</a:t>
                      </a:r>
                      <a:r>
                        <a:rPr lang="en-US" sz="1200" dirty="0">
                          <a:solidFill>
                            <a:schemeClr val="tx1"/>
                          </a:solidFill>
                          <a:effectLst/>
                        </a:rPr>
                        <a:t> </a:t>
                      </a:r>
                      <a:r>
                        <a:rPr lang="en-US" sz="1200" dirty="0" err="1">
                          <a:solidFill>
                            <a:schemeClr val="tx1"/>
                          </a:solidFill>
                          <a:effectLst/>
                        </a:rPr>
                        <a:t>rincian</a:t>
                      </a:r>
                      <a:r>
                        <a:rPr lang="en-US" sz="1200" dirty="0">
                          <a:solidFill>
                            <a:schemeClr val="tx1"/>
                          </a:solidFill>
                          <a:effectLst/>
                        </a:rPr>
                        <a:t> </a:t>
                      </a:r>
                      <a:r>
                        <a:rPr lang="en-US" sz="1200" dirty="0" err="1">
                          <a:solidFill>
                            <a:schemeClr val="tx1"/>
                          </a:solidFill>
                          <a:effectLst/>
                        </a:rPr>
                        <a:t>biaya</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739514720"/>
                  </a:ext>
                </a:extLst>
              </a:tr>
            </a:tbl>
          </a:graphicData>
        </a:graphic>
      </p:graphicFrame>
      <p:sp>
        <p:nvSpPr>
          <p:cNvPr id="5" name="Rectangle 4">
            <a:extLst>
              <a:ext uri="{FF2B5EF4-FFF2-40B4-BE49-F238E27FC236}">
                <a16:creationId xmlns:a16="http://schemas.microsoft.com/office/drawing/2014/main" xmlns="" id="{AA99B812-D5AF-46F4-A4B9-DE24B063EF0E}"/>
              </a:ext>
            </a:extLst>
          </p:cNvPr>
          <p:cNvSpPr/>
          <p:nvPr/>
        </p:nvSpPr>
        <p:spPr>
          <a:xfrm>
            <a:off x="4026090" y="333541"/>
            <a:ext cx="5554639" cy="444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b="1" dirty="0" err="1">
                <a:solidFill>
                  <a:schemeClr val="tx1"/>
                </a:solidFill>
              </a:rPr>
              <a:t>Skenario</a:t>
            </a:r>
            <a:r>
              <a:rPr lang="en-US" b="1" dirty="0">
                <a:solidFill>
                  <a:schemeClr val="tx1"/>
                </a:solidFill>
              </a:rPr>
              <a:t> </a:t>
            </a:r>
            <a:r>
              <a:rPr lang="en-US" b="1" dirty="0" err="1">
                <a:solidFill>
                  <a:schemeClr val="tx1"/>
                </a:solidFill>
              </a:rPr>
              <a:t>usecase</a:t>
            </a:r>
            <a:r>
              <a:rPr lang="en-US" b="1" dirty="0">
                <a:solidFill>
                  <a:schemeClr val="tx1"/>
                </a:solidFill>
              </a:rPr>
              <a:t> Form </a:t>
            </a:r>
            <a:r>
              <a:rPr lang="en-US" b="1" dirty="0" err="1">
                <a:solidFill>
                  <a:schemeClr val="tx1"/>
                </a:solidFill>
              </a:rPr>
              <a:t>rincian</a:t>
            </a:r>
            <a:r>
              <a:rPr lang="en-US" b="1" dirty="0">
                <a:solidFill>
                  <a:schemeClr val="tx1"/>
                </a:solidFill>
              </a:rPr>
              <a:t> </a:t>
            </a:r>
            <a:r>
              <a:rPr lang="en-US" b="1" dirty="0" err="1">
                <a:solidFill>
                  <a:schemeClr val="tx1"/>
                </a:solidFill>
              </a:rPr>
              <a:t>biaya</a:t>
            </a:r>
            <a:endParaRPr lang="en-US" sz="1600" b="1" dirty="0">
              <a:solidFill>
                <a:schemeClr val="tx1"/>
              </a:solidFill>
            </a:endParaRPr>
          </a:p>
        </p:txBody>
      </p:sp>
      <p:graphicFrame>
        <p:nvGraphicFramePr>
          <p:cNvPr id="6" name="Table 5">
            <a:extLst>
              <a:ext uri="{FF2B5EF4-FFF2-40B4-BE49-F238E27FC236}">
                <a16:creationId xmlns:a16="http://schemas.microsoft.com/office/drawing/2014/main" xmlns="" id="{5D860A3B-09B4-4F61-8659-80D57EA4499B}"/>
              </a:ext>
            </a:extLst>
          </p:cNvPr>
          <p:cNvGraphicFramePr>
            <a:graphicFrameLocks noGrp="1"/>
          </p:cNvGraphicFramePr>
          <p:nvPr>
            <p:extLst>
              <p:ext uri="{D42A27DB-BD31-4B8C-83A1-F6EECF244321}">
                <p14:modId xmlns:p14="http://schemas.microsoft.com/office/powerpoint/2010/main" val="2620257353"/>
              </p:ext>
            </p:extLst>
          </p:nvPr>
        </p:nvGraphicFramePr>
        <p:xfrm>
          <a:off x="1403055" y="4564457"/>
          <a:ext cx="7563524" cy="2011800"/>
        </p:xfrm>
        <a:graphic>
          <a:graphicData uri="http://schemas.openxmlformats.org/drawingml/2006/table">
            <a:tbl>
              <a:tblPr firstRow="1" firstCol="1" bandRow="1">
                <a:tableStyleId>{5C22544A-7EE6-4342-B048-85BDC9FD1C3A}</a:tableStyleId>
              </a:tblPr>
              <a:tblGrid>
                <a:gridCol w="3781762">
                  <a:extLst>
                    <a:ext uri="{9D8B030D-6E8A-4147-A177-3AD203B41FA5}">
                      <a16:colId xmlns:a16="http://schemas.microsoft.com/office/drawing/2014/main" xmlns="" val="1817345885"/>
                    </a:ext>
                  </a:extLst>
                </a:gridCol>
                <a:gridCol w="3781762">
                  <a:extLst>
                    <a:ext uri="{9D8B030D-6E8A-4147-A177-3AD203B41FA5}">
                      <a16:colId xmlns:a16="http://schemas.microsoft.com/office/drawing/2014/main" xmlns="" val="3282537715"/>
                    </a:ext>
                  </a:extLst>
                </a:gridCol>
              </a:tblGrid>
              <a:tr h="300031">
                <a:tc>
                  <a:txBody>
                    <a:bodyPr/>
                    <a:lstStyle/>
                    <a:p>
                      <a:pPr marL="0" marR="0">
                        <a:lnSpc>
                          <a:spcPct val="115000"/>
                        </a:lnSpc>
                        <a:spcBef>
                          <a:spcPts val="0"/>
                        </a:spcBef>
                        <a:spcAft>
                          <a:spcPts val="0"/>
                        </a:spcAft>
                      </a:pPr>
                      <a:r>
                        <a:rPr lang="en-US" sz="1200">
                          <a:solidFill>
                            <a:schemeClr val="tx1"/>
                          </a:solidFill>
                          <a:effectLst/>
                        </a:rPr>
                        <a:t>Aksi Aktor</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solidFill>
                            <a:schemeClr val="tx1"/>
                          </a:solidFill>
                          <a:effectLst/>
                        </a:rPr>
                        <a:t>Reaksi System</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633365881"/>
                  </a:ext>
                </a:extLst>
              </a:tr>
              <a:tr h="300031">
                <a:tc>
                  <a:txBody>
                    <a:bodyPr/>
                    <a:lstStyle/>
                    <a:p>
                      <a:pPr marL="0" marR="0" lvl="0" indent="0">
                        <a:spcBef>
                          <a:spcPts val="0"/>
                        </a:spcBef>
                        <a:spcAft>
                          <a:spcPts val="0"/>
                        </a:spcAft>
                        <a:buFont typeface="+mj-lt"/>
                        <a:buNone/>
                      </a:pPr>
                      <a:r>
                        <a:rPr lang="en-US" sz="1200" dirty="0">
                          <a:solidFill>
                            <a:schemeClr val="tx1"/>
                          </a:solidFill>
                          <a:effectLst/>
                        </a:rPr>
                        <a:t>1.  </a:t>
                      </a:r>
                      <a:r>
                        <a:rPr lang="en-US" sz="1200" dirty="0" err="1">
                          <a:solidFill>
                            <a:schemeClr val="tx1"/>
                          </a:solidFill>
                          <a:effectLst/>
                        </a:rPr>
                        <a:t>Membuka</a:t>
                      </a:r>
                      <a:r>
                        <a:rPr lang="en-US" sz="1200" dirty="0">
                          <a:solidFill>
                            <a:schemeClr val="tx1"/>
                          </a:solidFill>
                          <a:effectLst/>
                        </a:rPr>
                        <a:t> form </a:t>
                      </a:r>
                      <a:r>
                        <a:rPr lang="en-US" sz="1200" dirty="0" err="1">
                          <a:solidFill>
                            <a:schemeClr val="tx1"/>
                          </a:solidFill>
                          <a:effectLst/>
                        </a:rPr>
                        <a:t>pembelian</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solidFill>
                            <a:schemeClr val="tx1"/>
                          </a:solidFill>
                          <a:effectLst/>
                        </a:rPr>
                        <a:t>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77477901"/>
                  </a:ext>
                </a:extLst>
              </a:tr>
              <a:tr h="300031">
                <a:tc>
                  <a:txBody>
                    <a:bodyPr/>
                    <a:lstStyle/>
                    <a:p>
                      <a:pPr marL="0" marR="0">
                        <a:lnSpc>
                          <a:spcPct val="115000"/>
                        </a:lnSpc>
                        <a:spcBef>
                          <a:spcPts val="0"/>
                        </a:spcBef>
                        <a:spcAft>
                          <a:spcPts val="0"/>
                        </a:spcAft>
                      </a:pPr>
                      <a:r>
                        <a:rPr lang="en-US" sz="1200" dirty="0">
                          <a:solidFill>
                            <a:schemeClr val="tx1"/>
                          </a:solidFill>
                          <a:effectLst/>
                        </a:rPr>
                        <a:t>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spcBef>
                          <a:spcPts val="0"/>
                        </a:spcBef>
                        <a:spcAft>
                          <a:spcPts val="0"/>
                        </a:spcAft>
                        <a:buFont typeface="+mj-lt"/>
                        <a:buNone/>
                      </a:pPr>
                      <a:r>
                        <a:rPr lang="en-US" sz="1200" dirty="0">
                          <a:solidFill>
                            <a:schemeClr val="tx1"/>
                          </a:solidFill>
                          <a:effectLst/>
                        </a:rPr>
                        <a:t>2. </a:t>
                      </a:r>
                      <a:r>
                        <a:rPr lang="en-US" sz="1200" dirty="0" err="1">
                          <a:solidFill>
                            <a:schemeClr val="tx1"/>
                          </a:solidFill>
                          <a:effectLst/>
                        </a:rPr>
                        <a:t>Menampilkan</a:t>
                      </a:r>
                      <a:r>
                        <a:rPr lang="en-US" sz="1200" dirty="0">
                          <a:solidFill>
                            <a:schemeClr val="tx1"/>
                          </a:solidFill>
                          <a:effectLst/>
                        </a:rPr>
                        <a:t> form </a:t>
                      </a:r>
                      <a:r>
                        <a:rPr lang="en-US" sz="1200" dirty="0" err="1">
                          <a:solidFill>
                            <a:schemeClr val="tx1"/>
                          </a:solidFill>
                          <a:effectLst/>
                        </a:rPr>
                        <a:t>pembelian</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072437321"/>
                  </a:ext>
                </a:extLst>
              </a:tr>
              <a:tr h="300031">
                <a:tc>
                  <a:txBody>
                    <a:bodyPr/>
                    <a:lstStyle/>
                    <a:p>
                      <a:pPr marL="0" marR="0" lvl="0" indent="0">
                        <a:spcBef>
                          <a:spcPts val="0"/>
                        </a:spcBef>
                        <a:spcAft>
                          <a:spcPts val="0"/>
                        </a:spcAft>
                        <a:buFont typeface="+mj-lt"/>
                        <a:buNone/>
                      </a:pPr>
                      <a:r>
                        <a:rPr lang="en-US" sz="1200" dirty="0">
                          <a:solidFill>
                            <a:schemeClr val="tx1"/>
                          </a:solidFill>
                          <a:effectLst/>
                        </a:rPr>
                        <a:t>3. </a:t>
                      </a:r>
                      <a:r>
                        <a:rPr lang="en-US" sz="1200" dirty="0" err="1">
                          <a:solidFill>
                            <a:schemeClr val="tx1"/>
                          </a:solidFill>
                          <a:effectLst/>
                        </a:rPr>
                        <a:t>Pilih</a:t>
                      </a:r>
                      <a:r>
                        <a:rPr lang="en-US" sz="1200" dirty="0">
                          <a:solidFill>
                            <a:schemeClr val="tx1"/>
                          </a:solidFill>
                          <a:effectLst/>
                        </a:rPr>
                        <a:t> </a:t>
                      </a:r>
                      <a:r>
                        <a:rPr lang="en-US" sz="1200" dirty="0" err="1">
                          <a:solidFill>
                            <a:schemeClr val="tx1"/>
                          </a:solidFill>
                          <a:effectLst/>
                        </a:rPr>
                        <a:t>metode</a:t>
                      </a:r>
                      <a:r>
                        <a:rPr lang="en-US" sz="1200" dirty="0">
                          <a:solidFill>
                            <a:schemeClr val="tx1"/>
                          </a:solidFill>
                          <a:effectLst/>
                        </a:rPr>
                        <a:t> </a:t>
                      </a:r>
                      <a:r>
                        <a:rPr lang="en-US" sz="1200" dirty="0" err="1">
                          <a:solidFill>
                            <a:schemeClr val="tx1"/>
                          </a:solidFill>
                          <a:effectLst/>
                        </a:rPr>
                        <a:t>pembayaran</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nSpc>
                          <a:spcPct val="115000"/>
                        </a:lnSpc>
                        <a:spcBef>
                          <a:spcPts val="0"/>
                        </a:spcBef>
                        <a:spcAft>
                          <a:spcPts val="0"/>
                        </a:spcAft>
                      </a:pPr>
                      <a:r>
                        <a:rPr lang="en-US" sz="1200">
                          <a:solidFill>
                            <a:schemeClr val="tx1"/>
                          </a:solidFill>
                          <a:effectLst/>
                        </a:rPr>
                        <a:t> </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51681694"/>
                  </a:ext>
                </a:extLst>
              </a:tr>
              <a:tr h="278289">
                <a:tc>
                  <a:txBody>
                    <a:bodyPr/>
                    <a:lstStyle/>
                    <a:p>
                      <a:pPr marL="457200" marR="0" indent="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spcBef>
                          <a:spcPts val="0"/>
                        </a:spcBef>
                        <a:spcAft>
                          <a:spcPts val="0"/>
                        </a:spcAft>
                        <a:buFont typeface="+mj-lt"/>
                        <a:buNone/>
                      </a:pPr>
                      <a:r>
                        <a:rPr lang="en-US" sz="1200" dirty="0">
                          <a:solidFill>
                            <a:schemeClr val="tx1"/>
                          </a:solidFill>
                          <a:effectLst/>
                        </a:rPr>
                        <a:t>4. </a:t>
                      </a:r>
                      <a:r>
                        <a:rPr lang="en-US" sz="1200" dirty="0" err="1">
                          <a:solidFill>
                            <a:schemeClr val="tx1"/>
                          </a:solidFill>
                          <a:effectLst/>
                        </a:rPr>
                        <a:t>Menampilkan</a:t>
                      </a:r>
                      <a:r>
                        <a:rPr lang="en-US" sz="1200" dirty="0">
                          <a:solidFill>
                            <a:schemeClr val="tx1"/>
                          </a:solidFill>
                          <a:effectLst/>
                        </a:rPr>
                        <a:t> </a:t>
                      </a:r>
                      <a:r>
                        <a:rPr lang="en-US" sz="1200" dirty="0" err="1">
                          <a:solidFill>
                            <a:schemeClr val="tx1"/>
                          </a:solidFill>
                          <a:effectLst/>
                        </a:rPr>
                        <a:t>metode</a:t>
                      </a:r>
                      <a:r>
                        <a:rPr lang="en-US" sz="1200" dirty="0">
                          <a:solidFill>
                            <a:schemeClr val="tx1"/>
                          </a:solidFill>
                          <a:effectLst/>
                        </a:rPr>
                        <a:t> </a:t>
                      </a:r>
                      <a:r>
                        <a:rPr lang="en-US" sz="1200" dirty="0" err="1">
                          <a:solidFill>
                            <a:schemeClr val="tx1"/>
                          </a:solidFill>
                          <a:effectLst/>
                        </a:rPr>
                        <a:t>pembayaran</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655918591"/>
                  </a:ext>
                </a:extLst>
              </a:tr>
              <a:tr h="278289">
                <a:tc>
                  <a:txBody>
                    <a:bodyPr/>
                    <a:lstStyle/>
                    <a:p>
                      <a:pPr marL="0" marR="0" lvl="0" indent="0">
                        <a:spcBef>
                          <a:spcPts val="0"/>
                        </a:spcBef>
                        <a:spcAft>
                          <a:spcPts val="0"/>
                        </a:spcAft>
                        <a:buFont typeface="+mj-lt"/>
                        <a:buNone/>
                      </a:pPr>
                      <a:r>
                        <a:rPr lang="en-US" sz="1200" dirty="0">
                          <a:solidFill>
                            <a:schemeClr val="tx1"/>
                          </a:solidFill>
                          <a:effectLst/>
                        </a:rPr>
                        <a:t>5. </a:t>
                      </a:r>
                      <a:r>
                        <a:rPr lang="en-US" sz="1200" dirty="0" err="1">
                          <a:solidFill>
                            <a:schemeClr val="tx1"/>
                          </a:solidFill>
                          <a:effectLst/>
                        </a:rPr>
                        <a:t>Melakukan</a:t>
                      </a:r>
                      <a:r>
                        <a:rPr lang="en-US" sz="1200" dirty="0">
                          <a:solidFill>
                            <a:schemeClr val="tx1"/>
                          </a:solidFill>
                          <a:effectLst/>
                        </a:rPr>
                        <a:t> </a:t>
                      </a:r>
                      <a:r>
                        <a:rPr lang="en-US" sz="1200" dirty="0" err="1">
                          <a:solidFill>
                            <a:schemeClr val="tx1"/>
                          </a:solidFill>
                          <a:effectLst/>
                        </a:rPr>
                        <a:t>pembayaran</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indent="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404576402"/>
                  </a:ext>
                </a:extLst>
              </a:tr>
              <a:tr h="255098">
                <a:tc>
                  <a:txBody>
                    <a:bodyPr/>
                    <a:lstStyle/>
                    <a:p>
                      <a:pPr marL="457200" marR="0" indent="0">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spcBef>
                          <a:spcPts val="0"/>
                        </a:spcBef>
                        <a:spcAft>
                          <a:spcPts val="0"/>
                        </a:spcAft>
                        <a:buFont typeface="+mj-lt"/>
                        <a:buNone/>
                      </a:pPr>
                      <a:r>
                        <a:rPr lang="en-US" sz="1100" dirty="0">
                          <a:solidFill>
                            <a:schemeClr val="tx1"/>
                          </a:solidFill>
                          <a:effectLst/>
                        </a:rPr>
                        <a:t>6. </a:t>
                      </a:r>
                      <a:r>
                        <a:rPr lang="en-US" sz="1100" dirty="0" err="1">
                          <a:solidFill>
                            <a:schemeClr val="tx1"/>
                          </a:solidFill>
                          <a:effectLst/>
                        </a:rPr>
                        <a:t>Cetak</a:t>
                      </a:r>
                      <a:r>
                        <a:rPr lang="en-US" sz="1100" dirty="0">
                          <a:solidFill>
                            <a:schemeClr val="tx1"/>
                          </a:solidFill>
                          <a:effectLst/>
                        </a:rPr>
                        <a:t> </a:t>
                      </a:r>
                      <a:r>
                        <a:rPr lang="en-US" sz="1100" dirty="0" err="1">
                          <a:solidFill>
                            <a:schemeClr val="tx1"/>
                          </a:solidFill>
                          <a:effectLst/>
                        </a:rPr>
                        <a:t>pembayaran</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82534685"/>
                  </a:ext>
                </a:extLst>
              </a:tr>
            </a:tbl>
          </a:graphicData>
        </a:graphic>
      </p:graphicFrame>
      <p:sp>
        <p:nvSpPr>
          <p:cNvPr id="7" name="Rectangle 6">
            <a:extLst>
              <a:ext uri="{FF2B5EF4-FFF2-40B4-BE49-F238E27FC236}">
                <a16:creationId xmlns:a16="http://schemas.microsoft.com/office/drawing/2014/main" xmlns="" id="{2A203F9D-AABF-49E9-8FAA-BC86E2C55986}"/>
              </a:ext>
            </a:extLst>
          </p:cNvPr>
          <p:cNvSpPr/>
          <p:nvPr/>
        </p:nvSpPr>
        <p:spPr>
          <a:xfrm>
            <a:off x="1403055" y="3979768"/>
            <a:ext cx="5554639" cy="444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b="1" dirty="0" err="1">
                <a:solidFill>
                  <a:schemeClr val="tx1"/>
                </a:solidFill>
              </a:rPr>
              <a:t>Skenario</a:t>
            </a:r>
            <a:r>
              <a:rPr lang="en-US" b="1" dirty="0">
                <a:solidFill>
                  <a:schemeClr val="tx1"/>
                </a:solidFill>
              </a:rPr>
              <a:t> </a:t>
            </a:r>
            <a:r>
              <a:rPr lang="en-US" b="1" dirty="0" err="1">
                <a:solidFill>
                  <a:schemeClr val="tx1"/>
                </a:solidFill>
              </a:rPr>
              <a:t>usecase</a:t>
            </a:r>
            <a:r>
              <a:rPr lang="en-US" b="1" dirty="0">
                <a:solidFill>
                  <a:schemeClr val="tx1"/>
                </a:solidFill>
              </a:rPr>
              <a:t> </a:t>
            </a:r>
            <a:r>
              <a:rPr lang="en-US" b="1" dirty="0" err="1">
                <a:solidFill>
                  <a:schemeClr val="tx1"/>
                </a:solidFill>
              </a:rPr>
              <a:t>Faktur</a:t>
            </a:r>
            <a:r>
              <a:rPr lang="en-US" b="1" dirty="0">
                <a:solidFill>
                  <a:schemeClr val="tx1"/>
                </a:solidFill>
              </a:rPr>
              <a:t> </a:t>
            </a:r>
            <a:r>
              <a:rPr lang="en-US" b="1" dirty="0" err="1">
                <a:solidFill>
                  <a:schemeClr val="tx1"/>
                </a:solidFill>
              </a:rPr>
              <a:t>pembelian</a:t>
            </a:r>
            <a:endParaRPr lang="en-US" sz="1600" b="1" dirty="0">
              <a:solidFill>
                <a:schemeClr val="tx1"/>
              </a:solidFill>
            </a:endParaRPr>
          </a:p>
        </p:txBody>
      </p:sp>
    </p:spTree>
    <p:extLst>
      <p:ext uri="{BB962C8B-B14F-4D97-AF65-F5344CB8AC3E}">
        <p14:creationId xmlns:p14="http://schemas.microsoft.com/office/powerpoint/2010/main" val="142721643"/>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xmlns="" id="{B217C2AD-51B4-40CE-A71F-F5D3F846D9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0" name="Rectangle 9">
            <a:extLst>
              <a:ext uri="{FF2B5EF4-FFF2-40B4-BE49-F238E27FC236}">
                <a16:creationId xmlns:a16="http://schemas.microsoft.com/office/drawing/2014/main" xmlns="" id="{6F1BF92E-23CF-4BFE-9E1F-C359BACFA3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xmlns="" id="{DFEF8384-2545-4ACD-9071-49DD1CFC4E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22">
            <a:extLst>
              <a:ext uri="{FF2B5EF4-FFF2-40B4-BE49-F238E27FC236}">
                <a16:creationId xmlns:a16="http://schemas.microsoft.com/office/drawing/2014/main" xmlns="" id="{F77DB8FA-61A7-4DE7-A777-6D258D1724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xmlns="" id="{66C27653-CD30-4472-A124-8984C857E029}"/>
              </a:ext>
            </a:extLst>
          </p:cNvPr>
          <p:cNvSpPr>
            <a:spLocks noGrp="1"/>
          </p:cNvSpPr>
          <p:nvPr>
            <p:ph type="title"/>
          </p:nvPr>
        </p:nvSpPr>
        <p:spPr>
          <a:xfrm>
            <a:off x="644854" y="643464"/>
            <a:ext cx="3437290" cy="4374850"/>
          </a:xfrm>
        </p:spPr>
        <p:txBody>
          <a:bodyPr vert="horz" lIns="91440" tIns="45720" rIns="91440" bIns="45720" rtlCol="0" anchor="ctr">
            <a:normAutofit/>
          </a:bodyPr>
          <a:lstStyle/>
          <a:p>
            <a:pPr algn="ctr"/>
            <a:r>
              <a:rPr lang="en-US" sz="4700" spc="800">
                <a:solidFill>
                  <a:srgbClr val="2A1A00"/>
                </a:solidFill>
              </a:rPr>
              <a:t>Sequence diagram </a:t>
            </a:r>
          </a:p>
        </p:txBody>
      </p:sp>
      <p:pic>
        <p:nvPicPr>
          <p:cNvPr id="3" name="Picture 2">
            <a:extLst>
              <a:ext uri="{FF2B5EF4-FFF2-40B4-BE49-F238E27FC236}">
                <a16:creationId xmlns:a16="http://schemas.microsoft.com/office/drawing/2014/main" xmlns="" id="{BA8E2DC6-ED46-48EA-BB00-3820ED984A13}"/>
              </a:ext>
            </a:extLst>
          </p:cNvPr>
          <p:cNvPicPr/>
          <p:nvPr/>
        </p:nvPicPr>
        <p:blipFill>
          <a:blip r:embed="rId2">
            <a:extLst>
              <a:ext uri="{28A0092B-C50C-407E-A947-70E740481C1C}">
                <a14:useLocalDpi xmlns:a14="http://schemas.microsoft.com/office/drawing/2010/main" val="0"/>
              </a:ext>
            </a:extLst>
          </a:blip>
          <a:stretch>
            <a:fillRect/>
          </a:stretch>
        </p:blipFill>
        <p:spPr>
          <a:xfrm>
            <a:off x="4806148" y="1621462"/>
            <a:ext cx="7259995" cy="4110598"/>
          </a:xfrm>
          <a:prstGeom prst="rect">
            <a:avLst/>
          </a:prstGeom>
        </p:spPr>
      </p:pic>
      <p:sp>
        <p:nvSpPr>
          <p:cNvPr id="4" name="Rectangle 3">
            <a:extLst>
              <a:ext uri="{FF2B5EF4-FFF2-40B4-BE49-F238E27FC236}">
                <a16:creationId xmlns:a16="http://schemas.microsoft.com/office/drawing/2014/main" xmlns="" id="{9B84B40E-3C01-4B6C-8F72-54105570B83A}"/>
              </a:ext>
            </a:extLst>
          </p:cNvPr>
          <p:cNvSpPr/>
          <p:nvPr/>
        </p:nvSpPr>
        <p:spPr>
          <a:xfrm>
            <a:off x="4994419" y="856984"/>
            <a:ext cx="4245116" cy="592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Sequence Diagram  </a:t>
            </a:r>
            <a:r>
              <a:rPr lang="en-US" dirty="0" err="1"/>
              <a:t>aplikasi</a:t>
            </a:r>
            <a:r>
              <a:rPr lang="en-US" dirty="0"/>
              <a:t> order </a:t>
            </a:r>
            <a:r>
              <a:rPr lang="en-US" dirty="0" err="1"/>
              <a:t>barang</a:t>
            </a:r>
            <a:endParaRPr lang="en-US" dirty="0"/>
          </a:p>
        </p:txBody>
      </p:sp>
    </p:spTree>
    <p:extLst>
      <p:ext uri="{BB962C8B-B14F-4D97-AF65-F5344CB8AC3E}">
        <p14:creationId xmlns:p14="http://schemas.microsoft.com/office/powerpoint/2010/main" val="3653026465"/>
      </p:ext>
    </p:extLst>
  </p:cSld>
  <p:clrMapOvr>
    <a:masterClrMapping/>
  </p:clrMapOvr>
  <p:transition spd="slow">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2A1655-BA4C-4894-B6B9-D1A934CE7BC9}"/>
              </a:ext>
            </a:extLst>
          </p:cNvPr>
          <p:cNvSpPr>
            <a:spLocks noGrp="1"/>
          </p:cNvSpPr>
          <p:nvPr>
            <p:ph type="title"/>
          </p:nvPr>
        </p:nvSpPr>
        <p:spPr/>
        <p:txBody>
          <a:bodyPr>
            <a:normAutofit/>
          </a:bodyPr>
          <a:lstStyle/>
          <a:p>
            <a:r>
              <a:rPr lang="en-US" sz="3600" dirty="0"/>
              <a:t>Sequence diagram </a:t>
            </a:r>
            <a:r>
              <a:rPr lang="en-US" sz="3600" dirty="0" err="1"/>
              <a:t>pencarian</a:t>
            </a:r>
            <a:r>
              <a:rPr lang="en-US" sz="3600" dirty="0"/>
              <a:t> </a:t>
            </a:r>
            <a:r>
              <a:rPr lang="en-US" sz="3600" dirty="0" err="1"/>
              <a:t>katalog</a:t>
            </a:r>
            <a:endParaRPr lang="en-US" sz="3600" dirty="0"/>
          </a:p>
        </p:txBody>
      </p:sp>
      <p:pic>
        <p:nvPicPr>
          <p:cNvPr id="3" name="Picture 2">
            <a:extLst>
              <a:ext uri="{FF2B5EF4-FFF2-40B4-BE49-F238E27FC236}">
                <a16:creationId xmlns:a16="http://schemas.microsoft.com/office/drawing/2014/main" xmlns="" id="{B4705511-34F2-4B29-818F-F6F000BED1C7}"/>
              </a:ext>
            </a:extLst>
          </p:cNvPr>
          <p:cNvPicPr/>
          <p:nvPr/>
        </p:nvPicPr>
        <p:blipFill>
          <a:blip r:embed="rId2"/>
          <a:stretch>
            <a:fillRect/>
          </a:stretch>
        </p:blipFill>
        <p:spPr>
          <a:xfrm>
            <a:off x="1851486" y="1426800"/>
            <a:ext cx="8489027" cy="4004400"/>
          </a:xfrm>
          <a:prstGeom prst="rect">
            <a:avLst/>
          </a:prstGeom>
          <a:ln w="3175">
            <a:solidFill>
              <a:schemeClr val="tx1"/>
            </a:solidFill>
          </a:ln>
        </p:spPr>
      </p:pic>
    </p:spTree>
    <p:extLst>
      <p:ext uri="{BB962C8B-B14F-4D97-AF65-F5344CB8AC3E}">
        <p14:creationId xmlns:p14="http://schemas.microsoft.com/office/powerpoint/2010/main" val="1826167003"/>
      </p:ext>
    </p:extLst>
  </p:cSld>
  <p:clrMapOvr>
    <a:masterClrMapping/>
  </p:clrMapOvr>
  <p:transition spd="slow">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62C072-E94F-4EE7-B447-6A40C173EB1F}"/>
              </a:ext>
            </a:extLst>
          </p:cNvPr>
          <p:cNvSpPr>
            <a:spLocks noGrp="1"/>
          </p:cNvSpPr>
          <p:nvPr>
            <p:ph type="title"/>
          </p:nvPr>
        </p:nvSpPr>
        <p:spPr/>
        <p:txBody>
          <a:bodyPr>
            <a:normAutofit/>
          </a:bodyPr>
          <a:lstStyle/>
          <a:p>
            <a:r>
              <a:rPr lang="en-US" sz="3600" dirty="0"/>
              <a:t>Sequence </a:t>
            </a:r>
            <a:r>
              <a:rPr lang="en-US" sz="3600" dirty="0" err="1"/>
              <a:t>memilih</a:t>
            </a:r>
            <a:r>
              <a:rPr lang="en-US" sz="3600" dirty="0"/>
              <a:t> item </a:t>
            </a:r>
            <a:r>
              <a:rPr lang="en-US" sz="3600" dirty="0" err="1"/>
              <a:t>barang</a:t>
            </a:r>
            <a:endParaRPr lang="en-US" sz="3600" dirty="0"/>
          </a:p>
        </p:txBody>
      </p:sp>
      <p:pic>
        <p:nvPicPr>
          <p:cNvPr id="3" name="Picture 2">
            <a:extLst>
              <a:ext uri="{FF2B5EF4-FFF2-40B4-BE49-F238E27FC236}">
                <a16:creationId xmlns:a16="http://schemas.microsoft.com/office/drawing/2014/main" xmlns="" id="{63F7AFCD-A57C-4991-AACC-7BD7CA637686}"/>
              </a:ext>
            </a:extLst>
          </p:cNvPr>
          <p:cNvPicPr/>
          <p:nvPr/>
        </p:nvPicPr>
        <p:blipFill>
          <a:blip r:embed="rId2"/>
          <a:stretch>
            <a:fillRect/>
          </a:stretch>
        </p:blipFill>
        <p:spPr>
          <a:xfrm>
            <a:off x="2229046" y="1457656"/>
            <a:ext cx="8461366" cy="3853931"/>
          </a:xfrm>
          <a:prstGeom prst="rect">
            <a:avLst/>
          </a:prstGeom>
          <a:ln w="3175">
            <a:solidFill>
              <a:schemeClr val="tx1"/>
            </a:solidFill>
          </a:ln>
        </p:spPr>
      </p:pic>
    </p:spTree>
    <p:extLst>
      <p:ext uri="{BB962C8B-B14F-4D97-AF65-F5344CB8AC3E}">
        <p14:creationId xmlns:p14="http://schemas.microsoft.com/office/powerpoint/2010/main" val="1005176971"/>
      </p:ext>
    </p:extLst>
  </p:cSld>
  <p:clrMapOvr>
    <a:masterClrMapping/>
  </p:clrMapOvr>
  <p:transition spd="slow">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784DB0-09E3-4836-A629-9BA657B02818}"/>
              </a:ext>
            </a:extLst>
          </p:cNvPr>
          <p:cNvSpPr>
            <a:spLocks noGrp="1"/>
          </p:cNvSpPr>
          <p:nvPr>
            <p:ph type="title"/>
          </p:nvPr>
        </p:nvSpPr>
        <p:spPr/>
        <p:txBody>
          <a:bodyPr>
            <a:normAutofit/>
          </a:bodyPr>
          <a:lstStyle/>
          <a:p>
            <a:r>
              <a:rPr lang="en-US" sz="3600" dirty="0"/>
              <a:t>Sequence </a:t>
            </a:r>
            <a:r>
              <a:rPr lang="en-US" sz="3600" dirty="0" err="1"/>
              <a:t>informasi</a:t>
            </a:r>
            <a:r>
              <a:rPr lang="en-US" sz="3600" dirty="0"/>
              <a:t> </a:t>
            </a:r>
            <a:r>
              <a:rPr lang="en-US" sz="3600" dirty="0" err="1"/>
              <a:t>pengiriman</a:t>
            </a:r>
            <a:r>
              <a:rPr lang="en-US" sz="3600" dirty="0"/>
              <a:t> </a:t>
            </a:r>
            <a:r>
              <a:rPr lang="en-US" sz="3600" dirty="0" err="1"/>
              <a:t>barang</a:t>
            </a:r>
            <a:endParaRPr lang="en-US" sz="3600" dirty="0"/>
          </a:p>
        </p:txBody>
      </p:sp>
      <p:pic>
        <p:nvPicPr>
          <p:cNvPr id="3" name="Picture 2">
            <a:extLst>
              <a:ext uri="{FF2B5EF4-FFF2-40B4-BE49-F238E27FC236}">
                <a16:creationId xmlns:a16="http://schemas.microsoft.com/office/drawing/2014/main" xmlns="" id="{86FC05CE-C38B-4CC3-BAD9-BDD4ECA04C06}"/>
              </a:ext>
            </a:extLst>
          </p:cNvPr>
          <p:cNvPicPr/>
          <p:nvPr/>
        </p:nvPicPr>
        <p:blipFill>
          <a:blip r:embed="rId2"/>
          <a:stretch>
            <a:fillRect/>
          </a:stretch>
        </p:blipFill>
        <p:spPr>
          <a:xfrm>
            <a:off x="1863757" y="1680781"/>
            <a:ext cx="9040803" cy="3813246"/>
          </a:xfrm>
          <a:prstGeom prst="rect">
            <a:avLst/>
          </a:prstGeom>
          <a:ln w="3175">
            <a:solidFill>
              <a:schemeClr val="tx1"/>
            </a:solidFill>
          </a:ln>
        </p:spPr>
      </p:pic>
    </p:spTree>
    <p:extLst>
      <p:ext uri="{BB962C8B-B14F-4D97-AF65-F5344CB8AC3E}">
        <p14:creationId xmlns:p14="http://schemas.microsoft.com/office/powerpoint/2010/main" val="1274843528"/>
      </p:ext>
    </p:extLst>
  </p:cSld>
  <p:clrMapOvr>
    <a:masterClrMapping/>
  </p:clrMapOvr>
  <p:transition spd="slow">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75209F-BEB2-46BD-9CC5-7A4290B1E4F2}"/>
              </a:ext>
            </a:extLst>
          </p:cNvPr>
          <p:cNvSpPr>
            <a:spLocks noGrp="1"/>
          </p:cNvSpPr>
          <p:nvPr>
            <p:ph type="title"/>
          </p:nvPr>
        </p:nvSpPr>
        <p:spPr/>
        <p:txBody>
          <a:bodyPr>
            <a:normAutofit/>
          </a:bodyPr>
          <a:lstStyle/>
          <a:p>
            <a:r>
              <a:rPr lang="en-US" sz="3600" dirty="0"/>
              <a:t>Sequence </a:t>
            </a:r>
            <a:r>
              <a:rPr lang="en-US" sz="3600" dirty="0" err="1"/>
              <a:t>rincian</a:t>
            </a:r>
            <a:r>
              <a:rPr lang="en-US" sz="3600" dirty="0"/>
              <a:t> </a:t>
            </a:r>
            <a:r>
              <a:rPr lang="en-US" sz="3600" dirty="0" err="1"/>
              <a:t>biaya</a:t>
            </a:r>
            <a:endParaRPr lang="en-US" sz="3600" dirty="0"/>
          </a:p>
        </p:txBody>
      </p:sp>
      <p:pic>
        <p:nvPicPr>
          <p:cNvPr id="3" name="Picture 2">
            <a:extLst>
              <a:ext uri="{FF2B5EF4-FFF2-40B4-BE49-F238E27FC236}">
                <a16:creationId xmlns:a16="http://schemas.microsoft.com/office/drawing/2014/main" xmlns="" id="{EA86DA47-064B-4D23-8F32-1DEF3C57955A}"/>
              </a:ext>
            </a:extLst>
          </p:cNvPr>
          <p:cNvPicPr/>
          <p:nvPr/>
        </p:nvPicPr>
        <p:blipFill>
          <a:blip r:embed="rId2"/>
          <a:stretch>
            <a:fillRect/>
          </a:stretch>
        </p:blipFill>
        <p:spPr>
          <a:xfrm>
            <a:off x="1646350" y="1483209"/>
            <a:ext cx="9293971" cy="4033497"/>
          </a:xfrm>
          <a:prstGeom prst="rect">
            <a:avLst/>
          </a:prstGeom>
          <a:ln w="3175">
            <a:solidFill>
              <a:schemeClr val="tx1"/>
            </a:solidFill>
          </a:ln>
        </p:spPr>
      </p:pic>
    </p:spTree>
    <p:extLst>
      <p:ext uri="{BB962C8B-B14F-4D97-AF65-F5344CB8AC3E}">
        <p14:creationId xmlns:p14="http://schemas.microsoft.com/office/powerpoint/2010/main" val="3725397667"/>
      </p:ext>
    </p:extLst>
  </p:cSld>
  <p:clrMapOvr>
    <a:masterClrMapping/>
  </p:clrMapOvr>
  <p:transition spd="slow">
    <p:wheel spokes="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F3CD5B-808B-410A-B2B0-20677056B0AB}"/>
              </a:ext>
            </a:extLst>
          </p:cNvPr>
          <p:cNvSpPr>
            <a:spLocks noGrp="1"/>
          </p:cNvSpPr>
          <p:nvPr>
            <p:ph type="title"/>
          </p:nvPr>
        </p:nvSpPr>
        <p:spPr>
          <a:xfrm>
            <a:off x="1251677" y="382385"/>
            <a:ext cx="10212441" cy="845914"/>
          </a:xfrm>
        </p:spPr>
        <p:txBody>
          <a:bodyPr>
            <a:noAutofit/>
          </a:bodyPr>
          <a:lstStyle/>
          <a:p>
            <a:r>
              <a:rPr lang="en-US" sz="3600" b="1" dirty="0"/>
              <a:t>Sequence </a:t>
            </a:r>
            <a:r>
              <a:rPr lang="en-US" sz="3600" b="1" dirty="0" err="1"/>
              <a:t>faktur</a:t>
            </a:r>
            <a:r>
              <a:rPr lang="en-US" sz="3600" b="1" dirty="0"/>
              <a:t> </a:t>
            </a:r>
            <a:r>
              <a:rPr lang="en-US" sz="3600" b="1" dirty="0" err="1"/>
              <a:t>pembelian</a:t>
            </a:r>
            <a:r>
              <a:rPr lang="en-US" sz="3600" b="1" dirty="0"/>
              <a:t> </a:t>
            </a:r>
            <a:br>
              <a:rPr lang="en-US" sz="3600" b="1" dirty="0"/>
            </a:br>
            <a:endParaRPr lang="en-US" sz="3600" dirty="0"/>
          </a:p>
        </p:txBody>
      </p:sp>
      <p:pic>
        <p:nvPicPr>
          <p:cNvPr id="3" name="Picture 2">
            <a:extLst>
              <a:ext uri="{FF2B5EF4-FFF2-40B4-BE49-F238E27FC236}">
                <a16:creationId xmlns:a16="http://schemas.microsoft.com/office/drawing/2014/main" xmlns="" id="{8BD17C4E-46B2-4E6B-9876-DC18B38DBB22}"/>
              </a:ext>
            </a:extLst>
          </p:cNvPr>
          <p:cNvPicPr/>
          <p:nvPr/>
        </p:nvPicPr>
        <p:blipFill>
          <a:blip r:embed="rId2"/>
          <a:stretch>
            <a:fillRect/>
          </a:stretch>
        </p:blipFill>
        <p:spPr>
          <a:xfrm>
            <a:off x="2070905" y="1390706"/>
            <a:ext cx="8506110" cy="4532422"/>
          </a:xfrm>
          <a:prstGeom prst="rect">
            <a:avLst/>
          </a:prstGeom>
          <a:ln w="3175">
            <a:solidFill>
              <a:schemeClr val="tx1"/>
            </a:solidFill>
          </a:ln>
        </p:spPr>
      </p:pic>
    </p:spTree>
    <p:extLst>
      <p:ext uri="{BB962C8B-B14F-4D97-AF65-F5344CB8AC3E}">
        <p14:creationId xmlns:p14="http://schemas.microsoft.com/office/powerpoint/2010/main" val="2038949545"/>
      </p:ext>
    </p:extLst>
  </p:cSld>
  <p:clrMapOvr>
    <a:masterClrMapping/>
  </p:clrMapOvr>
  <p:transition spd="slow">
    <p:wheel spokes="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xmlns="" id="{B217C2AD-51B4-40CE-A71F-F5D3F846D9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0" name="Rectangle 9">
            <a:extLst>
              <a:ext uri="{FF2B5EF4-FFF2-40B4-BE49-F238E27FC236}">
                <a16:creationId xmlns:a16="http://schemas.microsoft.com/office/drawing/2014/main" xmlns="" id="{6F1BF92E-23CF-4BFE-9E1F-C359BACFA3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xmlns="" id="{DFEF8384-2545-4ACD-9071-49DD1CFC4E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22">
            <a:extLst>
              <a:ext uri="{FF2B5EF4-FFF2-40B4-BE49-F238E27FC236}">
                <a16:creationId xmlns:a16="http://schemas.microsoft.com/office/drawing/2014/main" xmlns="" id="{F77DB8FA-61A7-4DE7-A777-6D258D1724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xmlns="" id="{6FB3A1B6-B05E-4CC5-9B0C-2F5363177943}"/>
              </a:ext>
            </a:extLst>
          </p:cNvPr>
          <p:cNvSpPr>
            <a:spLocks noGrp="1"/>
          </p:cNvSpPr>
          <p:nvPr>
            <p:ph type="title"/>
          </p:nvPr>
        </p:nvSpPr>
        <p:spPr>
          <a:xfrm>
            <a:off x="644854" y="643464"/>
            <a:ext cx="3437290" cy="4374850"/>
          </a:xfrm>
        </p:spPr>
        <p:txBody>
          <a:bodyPr vert="horz" lIns="91440" tIns="45720" rIns="91440" bIns="45720" rtlCol="0" anchor="ctr">
            <a:normAutofit/>
          </a:bodyPr>
          <a:lstStyle/>
          <a:p>
            <a:pPr algn="ctr"/>
            <a:r>
              <a:rPr lang="en-US" spc="800" dirty="0">
                <a:solidFill>
                  <a:srgbClr val="2A1A00"/>
                </a:solidFill>
              </a:rPr>
              <a:t>Class diagram</a:t>
            </a:r>
          </a:p>
        </p:txBody>
      </p:sp>
      <p:pic>
        <p:nvPicPr>
          <p:cNvPr id="3" name="Picture 2">
            <a:extLst>
              <a:ext uri="{FF2B5EF4-FFF2-40B4-BE49-F238E27FC236}">
                <a16:creationId xmlns:a16="http://schemas.microsoft.com/office/drawing/2014/main" xmlns="" id="{9F172D18-20B5-43DC-A343-E0E32BC71DA5}"/>
              </a:ext>
            </a:extLst>
          </p:cNvPr>
          <p:cNvPicPr/>
          <p:nvPr/>
        </p:nvPicPr>
        <p:blipFill>
          <a:blip r:embed="rId2"/>
          <a:stretch>
            <a:fillRect/>
          </a:stretch>
        </p:blipFill>
        <p:spPr>
          <a:xfrm>
            <a:off x="5056834" y="1648430"/>
            <a:ext cx="7135166" cy="4015391"/>
          </a:xfrm>
          <a:prstGeom prst="rect">
            <a:avLst/>
          </a:prstGeom>
        </p:spPr>
      </p:pic>
    </p:spTree>
    <p:extLst>
      <p:ext uri="{BB962C8B-B14F-4D97-AF65-F5344CB8AC3E}">
        <p14:creationId xmlns:p14="http://schemas.microsoft.com/office/powerpoint/2010/main" val="13523196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poweredtemplates.com/p/dg/02/391/ppt_slid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4" y="1"/>
            <a:ext cx="8991688" cy="674881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205567" y="4219434"/>
            <a:ext cx="2593075" cy="843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biaya</a:t>
            </a:r>
            <a:endParaRPr lang="en-US" b="1" dirty="0"/>
          </a:p>
        </p:txBody>
      </p:sp>
      <p:sp>
        <p:nvSpPr>
          <p:cNvPr id="9" name="Rectangle 8"/>
          <p:cNvSpPr/>
          <p:nvPr/>
        </p:nvSpPr>
        <p:spPr>
          <a:xfrm>
            <a:off x="1806954" y="4219431"/>
            <a:ext cx="2593075" cy="843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T</a:t>
            </a:r>
            <a:r>
              <a:rPr lang="en-US" b="1" dirty="0" err="1" smtClean="0"/>
              <a:t>eknologi</a:t>
            </a:r>
            <a:endParaRPr lang="en-US" b="1" dirty="0"/>
          </a:p>
        </p:txBody>
      </p:sp>
      <p:sp>
        <p:nvSpPr>
          <p:cNvPr id="10" name="Rectangle 9"/>
          <p:cNvSpPr/>
          <p:nvPr/>
        </p:nvSpPr>
        <p:spPr>
          <a:xfrm>
            <a:off x="1806954" y="698312"/>
            <a:ext cx="2593075" cy="843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Tujuan</a:t>
            </a:r>
            <a:r>
              <a:rPr lang="en-US" b="1" dirty="0" smtClean="0"/>
              <a:t> </a:t>
            </a:r>
            <a:r>
              <a:rPr lang="en-US" b="1" dirty="0" err="1" smtClean="0"/>
              <a:t>Proyek</a:t>
            </a:r>
            <a:endParaRPr lang="en-US" b="1" dirty="0"/>
          </a:p>
        </p:txBody>
      </p:sp>
      <p:sp>
        <p:nvSpPr>
          <p:cNvPr id="11" name="Rectangle 10"/>
          <p:cNvSpPr/>
          <p:nvPr/>
        </p:nvSpPr>
        <p:spPr>
          <a:xfrm>
            <a:off x="8205566" y="698311"/>
            <a:ext cx="2593075" cy="843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endParaRPr lang="en-US" b="1" dirty="0" smtClean="0"/>
          </a:p>
          <a:p>
            <a:pPr marL="0" lvl="2" algn="ctr"/>
            <a:r>
              <a:rPr lang="en-US" b="1" dirty="0" err="1" smtClean="0"/>
              <a:t>Faktor</a:t>
            </a:r>
            <a:r>
              <a:rPr lang="en-US" b="1" dirty="0" smtClean="0"/>
              <a:t> </a:t>
            </a:r>
            <a:r>
              <a:rPr lang="en-US" b="1" dirty="0" err="1"/>
              <a:t>Penentu</a:t>
            </a:r>
            <a:r>
              <a:rPr lang="en-US" b="1" dirty="0"/>
              <a:t> </a:t>
            </a:r>
            <a:r>
              <a:rPr lang="en-US" b="1" dirty="0" err="1"/>
              <a:t>Keberhasilan</a:t>
            </a:r>
            <a:endParaRPr lang="en-US" sz="1600" b="1" dirty="0"/>
          </a:p>
          <a:p>
            <a:pPr algn="ctr"/>
            <a:r>
              <a:rPr lang="en-US" dirty="0" smtClean="0"/>
              <a:t> </a:t>
            </a:r>
            <a:endParaRPr lang="en-US" dirty="0"/>
          </a:p>
        </p:txBody>
      </p:sp>
    </p:spTree>
    <p:extLst>
      <p:ext uri="{BB962C8B-B14F-4D97-AF65-F5344CB8AC3E}">
        <p14:creationId xmlns:p14="http://schemas.microsoft.com/office/powerpoint/2010/main" val="33334176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asil gambar untuk tujuan"/>
          <p:cNvPicPr>
            <a:picLocks noChangeAspect="1" noChangeArrowheads="1"/>
          </p:cNvPicPr>
          <p:nvPr/>
        </p:nvPicPr>
        <p:blipFill rotWithShape="1">
          <a:blip r:embed="rId2">
            <a:extLst>
              <a:ext uri="{28A0092B-C50C-407E-A947-70E740481C1C}">
                <a14:useLocalDpi xmlns:a14="http://schemas.microsoft.com/office/drawing/2010/main" val="0"/>
              </a:ext>
            </a:extLst>
          </a:blip>
          <a:srcRect b="4916"/>
          <a:stretch/>
        </p:blipFill>
        <p:spPr bwMode="auto">
          <a:xfrm>
            <a:off x="846161" y="1842449"/>
            <a:ext cx="10286153" cy="50155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953992" y="-1"/>
            <a:ext cx="10178322" cy="1492132"/>
          </a:xfrm>
        </p:spPr>
        <p:txBody>
          <a:bodyPr/>
          <a:lstStyle/>
          <a:p>
            <a:r>
              <a:rPr lang="en-US" dirty="0" err="1" smtClean="0"/>
              <a:t>Tujuan</a:t>
            </a:r>
            <a:r>
              <a:rPr lang="en-US" dirty="0" smtClean="0"/>
              <a:t/>
            </a:r>
            <a:br>
              <a:rPr lang="en-US" dirty="0" smtClean="0"/>
            </a:br>
            <a:r>
              <a:rPr lang="en-US" dirty="0" err="1" smtClean="0"/>
              <a:t>proyek</a:t>
            </a:r>
            <a:endParaRPr lang="en-US" dirty="0"/>
          </a:p>
        </p:txBody>
      </p:sp>
      <p:sp>
        <p:nvSpPr>
          <p:cNvPr id="3" name="Rectangle 2"/>
          <p:cNvSpPr/>
          <p:nvPr/>
        </p:nvSpPr>
        <p:spPr>
          <a:xfrm>
            <a:off x="1010272" y="2734865"/>
            <a:ext cx="2518574" cy="11181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400" dirty="0" smtClean="0">
              <a:latin typeface="Times New Roman" panose="02020603050405020304" pitchFamily="18" charset="0"/>
              <a:cs typeface="Times New Roman" panose="02020603050405020304" pitchFamily="18" charset="0"/>
            </a:endParaRPr>
          </a:p>
          <a:p>
            <a:pPr lvl="0" algn="ctr"/>
            <a:r>
              <a:rPr lang="en-US" sz="2400" dirty="0" smtClean="0">
                <a:latin typeface="Times New Roman" panose="02020603050405020304" pitchFamily="18" charset="0"/>
                <a:cs typeface="Times New Roman" panose="02020603050405020304" pitchFamily="18" charset="0"/>
              </a:rPr>
              <a:t>1.Meningkatkan </a:t>
            </a:r>
            <a:r>
              <a:rPr lang="en-US" sz="2400" dirty="0" err="1">
                <a:latin typeface="Times New Roman" panose="02020603050405020304" pitchFamily="18" charset="0"/>
                <a:cs typeface="Times New Roman" panose="02020603050405020304" pitchFamily="18" charset="0"/>
              </a:rPr>
              <a:t>pendapatan</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lvl="0" algn="ctr"/>
            <a:r>
              <a:rPr lang="en-US" sz="2400" dirty="0" err="1" smtClean="0">
                <a:latin typeface="Times New Roman" panose="02020603050405020304" pitchFamily="18" charset="0"/>
                <a:cs typeface="Times New Roman" panose="02020603050405020304" pitchFamily="18" charset="0"/>
              </a:rPr>
              <a:t>bagi</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pedagang</a:t>
            </a: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3969538" y="2264888"/>
            <a:ext cx="3332014" cy="85997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smtClean="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M</a:t>
            </a:r>
            <a:r>
              <a:rPr lang="en-US" sz="2400" dirty="0" err="1" smtClean="0">
                <a:latin typeface="Times New Roman" panose="02020603050405020304" pitchFamily="18" charset="0"/>
                <a:cs typeface="Times New Roman" panose="02020603050405020304" pitchFamily="18" charset="0"/>
              </a:rPr>
              <a:t>emangkas</a:t>
            </a:r>
            <a:r>
              <a:rPr lang="en-US" sz="2400" dirty="0" smtClean="0">
                <a:latin typeface="Times New Roman" panose="02020603050405020304" pitchFamily="18" charset="0"/>
                <a:cs typeface="Times New Roman" panose="02020603050405020304" pitchFamily="18" charset="0"/>
              </a:rPr>
              <a:t> </a:t>
            </a:r>
          </a:p>
          <a:p>
            <a:pPr lvl="0" algn="ctr"/>
            <a:r>
              <a:rPr lang="en-US" sz="2400" dirty="0" err="1" smtClean="0">
                <a:latin typeface="Times New Roman" panose="02020603050405020304" pitchFamily="18" charset="0"/>
                <a:cs typeface="Times New Roman" panose="02020603050405020304" pitchFamily="18" charset="0"/>
              </a:rPr>
              <a:t>biaya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biaya</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operasional</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7165366" y="0"/>
            <a:ext cx="4926550" cy="2135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smtClean="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M</a:t>
            </a:r>
            <a:r>
              <a:rPr lang="en-US" sz="2400" dirty="0" err="1" smtClean="0">
                <a:latin typeface="Times New Roman" panose="02020603050405020304" pitchFamily="18" charset="0"/>
                <a:cs typeface="Times New Roman" panose="02020603050405020304" pitchFamily="18" charset="0"/>
              </a:rPr>
              <a:t>emacu</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orang-orang </a:t>
            </a:r>
            <a:r>
              <a:rPr lang="en-US" sz="2400" dirty="0" err="1">
                <a:latin typeface="Times New Roman" panose="02020603050405020304" pitchFamily="18" charset="0"/>
                <a:cs typeface="Times New Roman" panose="02020603050405020304" pitchFamily="18" charset="0"/>
              </a:rPr>
              <a:t>gaptek</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gagap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teknologi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untuk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mempelajari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teknologi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sistem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informasi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ini</a:t>
            </a:r>
            <a:r>
              <a:rPr lang="en-US" sz="2400" dirty="0">
                <a:latin typeface="Times New Roman" panose="02020603050405020304" pitchFamily="18" charset="0"/>
                <a:cs typeface="Times New Roman" panose="02020603050405020304" pitchFamily="18" charset="0"/>
              </a:rPr>
              <a:t> demi </a:t>
            </a:r>
            <a:r>
              <a:rPr lang="en-US" sz="2400" dirty="0" err="1">
                <a:latin typeface="Times New Roman" panose="02020603050405020304" pitchFamily="18" charset="0"/>
                <a:cs typeface="Times New Roman" panose="02020603050405020304" pitchFamily="18" charset="0"/>
              </a:rPr>
              <a:t>kepentingan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mereka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sendiri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sehingga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dapat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meningkatkan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jumlah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kualitas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sumber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manusia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20380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2052"/>
                                        </p:tgtEl>
                                        <p:attrNameLst>
                                          <p:attrName>style.visibility</p:attrName>
                                        </p:attrNameLst>
                                      </p:cBhvr>
                                      <p:to>
                                        <p:strVal val="visible"/>
                                      </p:to>
                                    </p:set>
                                    <p:animEffect transition="in" filter="wheel(1)">
                                      <p:cBhvr>
                                        <p:cTn id="14" dur="2000"/>
                                        <p:tgtEl>
                                          <p:spTgt spid="205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8954EE-0F25-4550-B267-7B1C3C4EB60E}"/>
              </a:ext>
            </a:extLst>
          </p:cNvPr>
          <p:cNvSpPr>
            <a:spLocks noGrp="1"/>
          </p:cNvSpPr>
          <p:nvPr>
            <p:ph type="title"/>
          </p:nvPr>
        </p:nvSpPr>
        <p:spPr>
          <a:xfrm>
            <a:off x="1105470" y="846161"/>
            <a:ext cx="10234416" cy="5446088"/>
          </a:xfrm>
        </p:spPr>
        <p:txBody>
          <a:bodyPr>
            <a:noAutofit/>
          </a:bodyPr>
          <a:lstStyle/>
          <a:p>
            <a:pPr algn="l"/>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Anda</a:t>
            </a:r>
            <a:r>
              <a:rPr lang="en-US" sz="1800" b="1" dirty="0" smtClean="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adalah</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seorang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perancang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sistem</a:t>
            </a:r>
            <a:r>
              <a:rPr lang="en-US" sz="1800" b="1" dirty="0">
                <a:latin typeface="Times New Roman" panose="02020603050405020304" pitchFamily="18" charset="0"/>
                <a:cs typeface="Times New Roman" panose="02020603050405020304" pitchFamily="18" charset="0"/>
              </a:rPr>
              <a:t> yang </a:t>
            </a:r>
            <a:r>
              <a:rPr lang="en-US" sz="1800" b="1" dirty="0" err="1">
                <a:latin typeface="Times New Roman" panose="02020603050405020304" pitchFamily="18" charset="0"/>
                <a:cs typeface="Times New Roman" panose="02020603050405020304" pitchFamily="18" charset="0"/>
              </a:rPr>
              <a:t>bekerja</a:t>
            </a:r>
            <a:r>
              <a:rPr lang="en-US" sz="1800" b="1" dirty="0">
                <a:latin typeface="Times New Roman" panose="02020603050405020304" pitchFamily="18" charset="0"/>
                <a:cs typeface="Times New Roman" panose="02020603050405020304" pitchFamily="18" charset="0"/>
              </a:rPr>
              <a:t> pada PT.ABC </a:t>
            </a:r>
            <a:r>
              <a:rPr lang="en-US" sz="1800" b="1" dirty="0" err="1">
                <a:latin typeface="Times New Roman" panose="02020603050405020304" pitchFamily="18" charset="0"/>
                <a:cs typeface="Times New Roman" panose="02020603050405020304" pitchFamily="18" charset="0"/>
              </a:rPr>
              <a:t>ditugaskan</a:t>
            </a:r>
            <a:r>
              <a:rPr lang="en-US" sz="1800" b="1" dirty="0">
                <a:latin typeface="Times New Roman" panose="02020603050405020304" pitchFamily="18" charset="0"/>
                <a:cs typeface="Times New Roman" panose="02020603050405020304" pitchFamily="18" charset="0"/>
              </a:rPr>
              <a:t> oleh </a:t>
            </a:r>
            <a:r>
              <a:rPr lang="en-US" sz="1800" b="1" dirty="0" err="1">
                <a:latin typeface="Times New Roman" panose="02020603050405020304" pitchFamily="18" charset="0"/>
                <a:cs typeface="Times New Roman" panose="02020603050405020304" pitchFamily="18" charset="0"/>
              </a:rPr>
              <a:t>direktur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melalui</a:t>
            </a:r>
            <a:r>
              <a:rPr lang="en-US" sz="1800" b="1" dirty="0">
                <a:latin typeface="Times New Roman" panose="02020603050405020304" pitchFamily="18" charset="0"/>
                <a:cs typeface="Times New Roman" panose="02020603050405020304" pitchFamily="18" charset="0"/>
              </a:rPr>
              <a:t> manager IT </a:t>
            </a:r>
            <a:r>
              <a:rPr lang="en-US" sz="1800" b="1" dirty="0" err="1">
                <a:latin typeface="Times New Roman" panose="02020603050405020304" pitchFamily="18" charset="0"/>
                <a:cs typeface="Times New Roman" panose="02020603050405020304" pitchFamily="18" charset="0"/>
              </a:rPr>
              <a:t>untuk</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merancang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sistem</a:t>
            </a:r>
            <a:r>
              <a:rPr lang="en-US" sz="1800" b="1" dirty="0">
                <a:latin typeface="Times New Roman" panose="02020603050405020304" pitchFamily="18" charset="0"/>
                <a:cs typeface="Times New Roman" panose="02020603050405020304" pitchFamily="18" charset="0"/>
              </a:rPr>
              <a:t> order </a:t>
            </a:r>
            <a:r>
              <a:rPr lang="en-US" sz="1800" b="1" dirty="0" err="1">
                <a:latin typeface="Times New Roman" panose="02020603050405020304" pitchFamily="18" charset="0"/>
                <a:cs typeface="Times New Roman" panose="02020603050405020304" pitchFamily="18" charset="0"/>
              </a:rPr>
              <a:t>barang</a:t>
            </a:r>
            <a:r>
              <a:rPr lang="en-US" sz="1800" b="1" dirty="0">
                <a:latin typeface="Times New Roman" panose="02020603050405020304" pitchFamily="18" charset="0"/>
                <a:cs typeface="Times New Roman" panose="02020603050405020304" pitchFamily="18" charset="0"/>
              </a:rPr>
              <a:t> yang </a:t>
            </a:r>
            <a:r>
              <a:rPr lang="en-US" sz="1800" b="1" dirty="0" err="1">
                <a:latin typeface="Times New Roman" panose="02020603050405020304" pitchFamily="18" charset="0"/>
                <a:cs typeface="Times New Roman" panose="02020603050405020304" pitchFamily="18" charset="0"/>
              </a:rPr>
              <a:t>sedang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berjalan</a:t>
            </a:r>
            <a:r>
              <a:rPr lang="en-US" sz="1800" b="1" dirty="0">
                <a:latin typeface="Times New Roman" panose="02020603050405020304" pitchFamily="18" charset="0"/>
                <a:cs typeface="Times New Roman" panose="02020603050405020304" pitchFamily="18" charset="0"/>
              </a:rPr>
              <a:t> di PT.ABC. </a:t>
            </a:r>
            <a:r>
              <a:rPr lang="en-US" sz="1800" b="1" dirty="0" err="1">
                <a:latin typeface="Times New Roman" panose="02020603050405020304" pitchFamily="18" charset="0"/>
                <a:cs typeface="Times New Roman" panose="02020603050405020304" pitchFamily="18" charset="0"/>
              </a:rPr>
              <a:t>Direktur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menginginkan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sistem</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tersebut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digambarkan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sedemikian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rupa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sehingga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bisa</a:t>
            </a:r>
            <a:r>
              <a:rPr lang="en-US" sz="1800" b="1" dirty="0">
                <a:latin typeface="Times New Roman" panose="02020603050405020304" pitchFamily="18" charset="0"/>
                <a:cs typeface="Times New Roman" panose="02020603050405020304" pitchFamily="18" charset="0"/>
              </a:rPr>
              <a:t> dan </a:t>
            </a:r>
            <a:r>
              <a:rPr lang="en-US" sz="1800" b="1" dirty="0" err="1">
                <a:latin typeface="Times New Roman" panose="02020603050405020304" pitchFamily="18" charset="0"/>
                <a:cs typeface="Times New Roman" panose="02020603050405020304" pitchFamily="18" charset="0"/>
              </a:rPr>
              <a:t>mudah</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dimengerti</a:t>
            </a:r>
            <a:r>
              <a:rPr lang="en-US" sz="1800" b="1" dirty="0">
                <a:latin typeface="Times New Roman" panose="02020603050405020304" pitchFamily="18" charset="0"/>
                <a:cs typeface="Times New Roman" panose="02020603050405020304" pitchFamily="18" charset="0"/>
              </a:rPr>
              <a:t> oleh </a:t>
            </a:r>
            <a:r>
              <a:rPr lang="en-US" sz="1800" b="1" dirty="0" err="1">
                <a:latin typeface="Times New Roman" panose="02020603050405020304" pitchFamily="18" charset="0"/>
                <a:cs typeface="Times New Roman" panose="02020603050405020304" pitchFamily="18" charset="0"/>
              </a:rPr>
              <a:t>semua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lapisan</a:t>
            </a:r>
            <a:r>
              <a:rPr lang="en-US" sz="1800" b="1" dirty="0">
                <a:latin typeface="Times New Roman" panose="02020603050405020304" pitchFamily="18" charset="0"/>
                <a:cs typeface="Times New Roman" panose="02020603050405020304" pitchFamily="18" charset="0"/>
              </a:rPr>
              <a:t> stakeholder dan orang </a:t>
            </a:r>
            <a:r>
              <a:rPr lang="en-US" sz="1800" b="1" dirty="0" err="1">
                <a:latin typeface="Times New Roman" panose="02020603050405020304" pitchFamily="18" charset="0"/>
                <a:cs typeface="Times New Roman" panose="02020603050405020304" pitchFamily="18" charset="0"/>
              </a:rPr>
              <a:t>awam</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Untuk</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melaksanakan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tugas</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tersebut,sebagai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seorang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analis</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sistem</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anda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menggunakan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metodologi</a:t>
            </a:r>
            <a:r>
              <a:rPr lang="en-US" sz="1800" b="1" dirty="0">
                <a:latin typeface="Times New Roman" panose="02020603050405020304" pitchFamily="18" charset="0"/>
                <a:cs typeface="Times New Roman" panose="02020603050405020304" pitchFamily="18" charset="0"/>
              </a:rPr>
              <a:t> dan software </a:t>
            </a:r>
            <a:r>
              <a:rPr lang="en-US" sz="1800" b="1" dirty="0" err="1">
                <a:latin typeface="Times New Roman" panose="02020603050405020304" pitchFamily="18" charset="0"/>
                <a:cs typeface="Times New Roman" panose="02020603050405020304" pitchFamily="18" charset="0"/>
              </a:rPr>
              <a:t>berorientasi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objek.Berdasarkan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hasil</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analisis</a:t>
            </a:r>
            <a:r>
              <a:rPr lang="en-US" sz="1800" b="1" dirty="0">
                <a:latin typeface="Times New Roman" panose="02020603050405020304" pitchFamily="18" charset="0"/>
                <a:cs typeface="Times New Roman" panose="02020603050405020304" pitchFamily="18" charset="0"/>
              </a:rPr>
              <a:t> yang </a:t>
            </a:r>
            <a:r>
              <a:rPr lang="en-US" sz="1800" b="1" dirty="0" err="1">
                <a:latin typeface="Times New Roman" panose="02020603050405020304" pitchFamily="18" charset="0"/>
                <a:cs typeface="Times New Roman" panose="02020603050405020304" pitchFamily="18" charset="0"/>
              </a:rPr>
              <a:t>dilakukan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terhadap</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sistem</a:t>
            </a:r>
            <a:r>
              <a:rPr lang="en-US" sz="1800" b="1" dirty="0">
                <a:latin typeface="Times New Roman" panose="02020603050405020304" pitchFamily="18" charset="0"/>
                <a:cs typeface="Times New Roman" panose="02020603050405020304" pitchFamily="18" charset="0"/>
              </a:rPr>
              <a:t> order </a:t>
            </a:r>
            <a:r>
              <a:rPr lang="en-US" sz="1800" b="1" dirty="0" err="1">
                <a:latin typeface="Times New Roman" panose="02020603050405020304" pitchFamily="18" charset="0"/>
                <a:cs typeface="Times New Roman" panose="02020603050405020304" pitchFamily="18" charset="0"/>
              </a:rPr>
              <a:t>barang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dimulai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dari</a:t>
            </a:r>
            <a:r>
              <a:rPr lang="en-US" sz="1800" b="1" dirty="0">
                <a:latin typeface="Times New Roman" panose="02020603050405020304" pitchFamily="18" charset="0"/>
                <a:cs typeface="Times New Roman" panose="02020603050405020304" pitchFamily="18" charset="0"/>
              </a:rPr>
              <a:t> customer </a:t>
            </a:r>
            <a:r>
              <a:rPr lang="en-US" sz="1800" b="1" dirty="0" err="1">
                <a:latin typeface="Times New Roman" panose="02020603050405020304" pitchFamily="18" charset="0"/>
                <a:cs typeface="Times New Roman" panose="02020603050405020304" pitchFamily="18" charset="0"/>
              </a:rPr>
              <a:t>sampai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diterima</a:t>
            </a:r>
            <a:r>
              <a:rPr lang="en-US" sz="1800" b="1" dirty="0">
                <a:latin typeface="Times New Roman" panose="02020603050405020304" pitchFamily="18" charset="0"/>
                <a:cs typeface="Times New Roman" panose="02020603050405020304" pitchFamily="18" charset="0"/>
              </a:rPr>
              <a:t> sales </a:t>
            </a:r>
            <a:r>
              <a:rPr lang="en-US" sz="1800" b="1" dirty="0" err="1">
                <a:latin typeface="Times New Roman" panose="02020603050405020304" pitchFamily="18" charset="0"/>
                <a:cs typeface="Times New Roman" panose="02020603050405020304" pitchFamily="18" charset="0"/>
              </a:rPr>
              <a:t>untuk</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ditindak</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lanjuti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kepada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bagian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produksi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Berdasarkan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hasil</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analisis</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itu</a:t>
            </a:r>
            <a:r>
              <a:rPr lang="en-US" sz="1800" b="1" dirty="0">
                <a:latin typeface="Times New Roman" panose="02020603050405020304" pitchFamily="18" charset="0"/>
                <a:cs typeface="Times New Roman" panose="02020603050405020304" pitchFamily="18" charset="0"/>
              </a:rPr>
              <a:t> pula </a:t>
            </a:r>
            <a:r>
              <a:rPr lang="en-US" sz="1800" b="1" dirty="0" err="1">
                <a:latin typeface="Times New Roman" panose="02020603050405020304" pitchFamily="18" charset="0"/>
                <a:cs typeface="Times New Roman" panose="02020603050405020304" pitchFamily="18" charset="0"/>
              </a:rPr>
              <a:t>didapatkan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beberapa</a:t>
            </a:r>
            <a:r>
              <a:rPr lang="en-US" sz="1800" b="1" dirty="0">
                <a:latin typeface="Times New Roman" panose="02020603050405020304" pitchFamily="18" charset="0"/>
                <a:cs typeface="Times New Roman" panose="02020603050405020304" pitchFamily="18" charset="0"/>
              </a:rPr>
              <a:t> point </a:t>
            </a:r>
            <a:r>
              <a:rPr lang="en-US" sz="1800" b="1" dirty="0" err="1">
                <a:latin typeface="Times New Roman" panose="02020603050405020304" pitchFamily="18" charset="0"/>
                <a:cs typeface="Times New Roman" panose="02020603050405020304" pitchFamily="18" charset="0"/>
              </a:rPr>
              <a:t>penting</a:t>
            </a:r>
            <a:r>
              <a:rPr lang="en-US" sz="1800" b="1" dirty="0">
                <a:latin typeface="Times New Roman" panose="02020603050405020304" pitchFamily="18" charset="0"/>
                <a:cs typeface="Times New Roman" panose="02020603050405020304" pitchFamily="18" charset="0"/>
              </a:rPr>
              <a:t> yang </a:t>
            </a:r>
            <a:r>
              <a:rPr lang="en-US" sz="1800" b="1" dirty="0" err="1">
                <a:latin typeface="Times New Roman" panose="02020603050405020304" pitchFamily="18" charset="0"/>
                <a:cs typeface="Times New Roman" panose="02020603050405020304" pitchFamily="18" charset="0"/>
              </a:rPr>
              <a:t>terdapat</a:t>
            </a:r>
            <a:r>
              <a:rPr lang="en-US" sz="1800" b="1" dirty="0">
                <a:latin typeface="Times New Roman" panose="02020603050405020304" pitchFamily="18" charset="0"/>
                <a:cs typeface="Times New Roman" panose="02020603050405020304" pitchFamily="18" charset="0"/>
              </a:rPr>
              <a:t> pada </a:t>
            </a:r>
            <a:r>
              <a:rPr lang="en-US" sz="1800" b="1" dirty="0" err="1">
                <a:latin typeface="Times New Roman" panose="02020603050405020304" pitchFamily="18" charset="0"/>
                <a:cs typeface="Times New Roman" panose="02020603050405020304" pitchFamily="18" charset="0"/>
              </a:rPr>
              <a:t>sistem</a:t>
            </a:r>
            <a:r>
              <a:rPr lang="en-US" sz="1800" b="1" dirty="0">
                <a:latin typeface="Times New Roman" panose="02020603050405020304" pitchFamily="18" charset="0"/>
                <a:cs typeface="Times New Roman" panose="02020603050405020304" pitchFamily="18" charset="0"/>
              </a:rPr>
              <a:t> order </a:t>
            </a:r>
            <a:r>
              <a:rPr lang="en-US" sz="1800" b="1" dirty="0" err="1">
                <a:latin typeface="Times New Roman" panose="02020603050405020304" pitchFamily="18" charset="0"/>
                <a:cs typeface="Times New Roman" panose="02020603050405020304" pitchFamily="18" charset="0"/>
              </a:rPr>
              <a:t>barang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tersebut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yaitu</a:t>
            </a:r>
            <a:r>
              <a:rPr lang="en-US" sz="1800" b="1" dirty="0">
                <a:latin typeface="Times New Roman" panose="02020603050405020304" pitchFamily="18" charset="0"/>
                <a:cs typeface="Times New Roman" panose="02020603050405020304" pitchFamily="18" charset="0"/>
              </a:rPr>
              <a:t>: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 Cust </a:t>
            </a:r>
            <a:r>
              <a:rPr lang="en-US" sz="1800" b="1" dirty="0" err="1">
                <a:latin typeface="Times New Roman" panose="02020603050405020304" pitchFamily="18" charset="0"/>
                <a:cs typeface="Times New Roman" panose="02020603050405020304" pitchFamily="18" charset="0"/>
              </a:rPr>
              <a:t>melakukan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pencarian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katalog</a:t>
            </a:r>
            <a:r>
              <a:rPr lang="en-US" sz="1800" b="1" dirty="0">
                <a:latin typeface="Times New Roman" panose="02020603050405020304" pitchFamily="18" charset="0"/>
                <a:cs typeface="Times New Roman" panose="02020603050405020304" pitchFamily="18" charset="0"/>
              </a:rPr>
              <a:t> dan </a:t>
            </a:r>
            <a:r>
              <a:rPr lang="en-US" sz="1800" b="1" dirty="0" err="1">
                <a:latin typeface="Times New Roman" panose="02020603050405020304" pitchFamily="18" charset="0"/>
                <a:cs typeface="Times New Roman" panose="02020603050405020304" pitchFamily="18" charset="0"/>
              </a:rPr>
              <a:t>memilih</a:t>
            </a:r>
            <a:r>
              <a:rPr lang="en-US" sz="1800" b="1" dirty="0">
                <a:latin typeface="Times New Roman" panose="02020603050405020304" pitchFamily="18" charset="0"/>
                <a:cs typeface="Times New Roman" panose="02020603050405020304" pitchFamily="18" charset="0"/>
              </a:rPr>
              <a:t> item </a:t>
            </a:r>
            <a:r>
              <a:rPr lang="en-US" sz="1800" b="1" dirty="0" err="1">
                <a:latin typeface="Times New Roman" panose="02020603050405020304" pitchFamily="18" charset="0"/>
                <a:cs typeface="Times New Roman" panose="02020603050405020304" pitchFamily="18" charset="0"/>
              </a:rPr>
              <a:t>barang</a:t>
            </a:r>
            <a:r>
              <a:rPr lang="en-US" sz="1800" b="1" dirty="0">
                <a:latin typeface="Times New Roman" panose="02020603050405020304" pitchFamily="18" charset="0"/>
                <a:cs typeface="Times New Roman" panose="02020603050405020304" pitchFamily="18" charset="0"/>
              </a:rPr>
              <a:t>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b. Cust </a:t>
            </a:r>
            <a:r>
              <a:rPr lang="en-US" sz="1800" b="1" dirty="0" err="1">
                <a:latin typeface="Times New Roman" panose="02020603050405020304" pitchFamily="18" charset="0"/>
                <a:cs typeface="Times New Roman" panose="02020603050405020304" pitchFamily="18" charset="0"/>
              </a:rPr>
              <a:t>memanggil</a:t>
            </a:r>
            <a:r>
              <a:rPr lang="en-US" sz="1800" b="1" dirty="0">
                <a:latin typeface="Times New Roman" panose="02020603050405020304" pitchFamily="18" charset="0"/>
                <a:cs typeface="Times New Roman" panose="02020603050405020304" pitchFamily="18" charset="0"/>
              </a:rPr>
              <a:t> sales yang </a:t>
            </a:r>
            <a:r>
              <a:rPr lang="en-US" sz="1800" b="1" dirty="0" err="1">
                <a:latin typeface="Times New Roman" panose="02020603050405020304" pitchFamily="18" charset="0"/>
                <a:cs typeface="Times New Roman" panose="02020603050405020304" pitchFamily="18" charset="0"/>
              </a:rPr>
              <a:t>berkepentingan</a:t>
            </a:r>
            <a:r>
              <a:rPr lang="en-US" sz="1800" b="1" dirty="0">
                <a:latin typeface="Times New Roman" panose="02020603050405020304" pitchFamily="18" charset="0"/>
                <a:cs typeface="Times New Roman" panose="02020603050405020304" pitchFamily="18" charset="0"/>
              </a:rPr>
              <a:t>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c. Cust </a:t>
            </a:r>
            <a:r>
              <a:rPr lang="en-US" sz="1800" b="1" dirty="0" err="1">
                <a:latin typeface="Times New Roman" panose="02020603050405020304" pitchFamily="18" charset="0"/>
                <a:cs typeface="Times New Roman" panose="02020603050405020304" pitchFamily="18" charset="0"/>
              </a:rPr>
              <a:t>memberikan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informasi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pengiriman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barang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ke</a:t>
            </a:r>
            <a:r>
              <a:rPr lang="en-US" sz="1800" b="1" dirty="0">
                <a:latin typeface="Times New Roman" panose="02020603050405020304" pitchFamily="18" charset="0"/>
                <a:cs typeface="Times New Roman" panose="02020603050405020304" pitchFamily="18" charset="0"/>
              </a:rPr>
              <a:t> sales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d. Cust </a:t>
            </a:r>
            <a:r>
              <a:rPr lang="en-US" sz="1800" b="1" dirty="0" err="1">
                <a:latin typeface="Times New Roman" panose="02020603050405020304" pitchFamily="18" charset="0"/>
                <a:cs typeface="Times New Roman" panose="02020603050405020304" pitchFamily="18" charset="0"/>
              </a:rPr>
              <a:t>memberikan</a:t>
            </a:r>
            <a:r>
              <a:rPr lang="en-US" sz="1800" b="1" dirty="0">
                <a:latin typeface="Times New Roman" panose="02020603050405020304" pitchFamily="18" charset="0"/>
                <a:cs typeface="Times New Roman" panose="02020603050405020304" pitchFamily="18" charset="0"/>
              </a:rPr>
              <a:t> form </a:t>
            </a:r>
            <a:r>
              <a:rPr lang="en-US" sz="1800" b="1" dirty="0" err="1">
                <a:latin typeface="Times New Roman" panose="02020603050405020304" pitchFamily="18" charset="0"/>
                <a:cs typeface="Times New Roman" panose="02020603050405020304" pitchFamily="18" charset="0"/>
              </a:rPr>
              <a:t>rincian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biaya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ke</a:t>
            </a:r>
            <a:r>
              <a:rPr lang="en-US" sz="1800" b="1" dirty="0">
                <a:latin typeface="Times New Roman" panose="02020603050405020304" pitchFamily="18" charset="0"/>
                <a:cs typeface="Times New Roman" panose="02020603050405020304" pitchFamily="18" charset="0"/>
              </a:rPr>
              <a:t> sales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e.  </a:t>
            </a:r>
            <a:r>
              <a:rPr lang="en-US" sz="1800" b="1" dirty="0" err="1" smtClean="0">
                <a:latin typeface="Times New Roman" panose="02020603050405020304" pitchFamily="18" charset="0"/>
                <a:cs typeface="Times New Roman" panose="02020603050405020304" pitchFamily="18" charset="0"/>
              </a:rPr>
              <a:t>Cust</a:t>
            </a:r>
            <a:r>
              <a:rPr lang="en-US" sz="1800" b="1" dirty="0" smtClean="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menerima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faktur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pembelian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barang</a:t>
            </a:r>
            <a:endParaRPr lang="en-US" sz="18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57BA02B4-BCCB-4F7D-A415-85301CDB05CC}"/>
              </a:ext>
            </a:extLst>
          </p:cNvPr>
          <p:cNvSpPr/>
          <p:nvPr/>
        </p:nvSpPr>
        <p:spPr>
          <a:xfrm>
            <a:off x="984738" y="112541"/>
            <a:ext cx="3530991" cy="520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DEKSRIPSI TUGAS BESAR</a:t>
            </a:r>
            <a:endParaRPr lang="en-US" dirty="0"/>
          </a:p>
        </p:txBody>
      </p:sp>
    </p:spTree>
    <p:extLst>
      <p:ext uri="{BB962C8B-B14F-4D97-AF65-F5344CB8AC3E}">
        <p14:creationId xmlns:p14="http://schemas.microsoft.com/office/powerpoint/2010/main" val="3394269893"/>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asil gambar untuk keberhasil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44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3440" y="1923348"/>
            <a:ext cx="5940692" cy="1492132"/>
          </a:xfrm>
        </p:spPr>
        <p:txBody>
          <a:bodyPr>
            <a:normAutofit fontScale="90000"/>
          </a:bodyPr>
          <a:lstStyle/>
          <a:p>
            <a:r>
              <a:rPr lang="en-US" dirty="0" err="1" smtClean="0"/>
              <a:t>faktor</a:t>
            </a:r>
            <a:r>
              <a:rPr lang="en-US" dirty="0" smtClean="0"/>
              <a:t> </a:t>
            </a:r>
            <a:r>
              <a:rPr lang="en-US" dirty="0" err="1" smtClean="0"/>
              <a:t>penentu</a:t>
            </a:r>
            <a:r>
              <a:rPr lang="en-US" dirty="0" smtClean="0"/>
              <a:t> </a:t>
            </a:r>
            <a:r>
              <a:rPr lang="en-US" dirty="0" err="1" smtClean="0"/>
              <a:t>keberhasilan</a:t>
            </a:r>
            <a:r>
              <a:rPr lang="en-US" dirty="0" smtClean="0"/>
              <a:t> </a:t>
            </a:r>
            <a:r>
              <a:rPr lang="en-US" dirty="0" err="1" smtClean="0"/>
              <a:t>proyek</a:t>
            </a:r>
            <a:endParaRPr lang="en-US" dirty="0"/>
          </a:p>
        </p:txBody>
      </p:sp>
    </p:spTree>
    <p:extLst>
      <p:ext uri="{BB962C8B-B14F-4D97-AF65-F5344CB8AC3E}">
        <p14:creationId xmlns:p14="http://schemas.microsoft.com/office/powerpoint/2010/main" val="359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8539" y="258351"/>
            <a:ext cx="10178322" cy="1492132"/>
          </a:xfrm>
        </p:spPr>
        <p:txBody>
          <a:bodyPr/>
          <a:lstStyle/>
          <a:p>
            <a:pPr lvl="0"/>
            <a:r>
              <a:rPr lang="en-US" b="1" dirty="0" err="1"/>
              <a:t>Faktor</a:t>
            </a:r>
            <a:r>
              <a:rPr lang="en-US" b="1" dirty="0"/>
              <a:t> </a:t>
            </a:r>
            <a:r>
              <a:rPr lang="en-US" b="1" dirty="0" err="1"/>
              <a:t>pendukung</a:t>
            </a:r>
            <a:r>
              <a:rPr lang="en-US" b="1" dirty="0"/>
              <a:t> </a:t>
            </a:r>
            <a:r>
              <a:rPr lang="en-US" dirty="0"/>
              <a:t/>
            </a:r>
            <a:br>
              <a:rPr lang="en-US" dirty="0"/>
            </a:br>
            <a:endParaRPr lang="en-US" dirty="0"/>
          </a:p>
        </p:txBody>
      </p:sp>
      <p:sp>
        <p:nvSpPr>
          <p:cNvPr id="4" name="Title 1"/>
          <p:cNvSpPr txBox="1">
            <a:spLocks/>
          </p:cNvSpPr>
          <p:nvPr/>
        </p:nvSpPr>
        <p:spPr>
          <a:xfrm>
            <a:off x="837962" y="2108581"/>
            <a:ext cx="11058335" cy="4647062"/>
          </a:xfrm>
          <a:prstGeom prst="rect">
            <a:avLst/>
          </a:prstGeom>
        </p:spPr>
        <p:txBody>
          <a:bodyPr vert="horz" lIns="91440" tIns="45720" rIns="91440" bIns="45720" rtlCol="0" anchor="t">
            <a:normAutofit fontScale="47500" lnSpcReduction="2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lvl="0"/>
            <a:r>
              <a:rPr lang="en-US" dirty="0" smtClean="0">
                <a:latin typeface="Bahnschrift Condensed" panose="020B0502040204020203" pitchFamily="34" charset="0"/>
              </a:rPr>
              <a:t>1. </a:t>
            </a:r>
            <a:r>
              <a:rPr lang="en-US" dirty="0" err="1" smtClean="0">
                <a:latin typeface="Bahnschrift Condensed" panose="020B0502040204020203" pitchFamily="34" charset="0"/>
              </a:rPr>
              <a:t>Komitmen</a:t>
            </a:r>
            <a:r>
              <a:rPr lang="en-US" dirty="0" smtClean="0">
                <a:latin typeface="Bahnschrift Condensed" panose="020B0502040204020203" pitchFamily="34" charset="0"/>
              </a:rPr>
              <a:t> </a:t>
            </a:r>
            <a:r>
              <a:rPr lang="en-US" dirty="0" err="1">
                <a:latin typeface="Bahnschrift Condensed" panose="020B0502040204020203" pitchFamily="34" charset="0"/>
              </a:rPr>
              <a:t>dan</a:t>
            </a:r>
            <a:r>
              <a:rPr lang="en-US" dirty="0">
                <a:latin typeface="Bahnschrift Condensed" panose="020B0502040204020203" pitchFamily="34" charset="0"/>
              </a:rPr>
              <a:t> </a:t>
            </a:r>
            <a:r>
              <a:rPr lang="en-US" dirty="0" err="1">
                <a:latin typeface="Bahnschrift Condensed" panose="020B0502040204020203" pitchFamily="34" charset="0"/>
              </a:rPr>
              <a:t>dukungan</a:t>
            </a:r>
            <a:r>
              <a:rPr lang="en-US" dirty="0">
                <a:latin typeface="Bahnschrift Condensed" panose="020B0502040204020203" pitchFamily="34" charset="0"/>
              </a:rPr>
              <a:t> </a:t>
            </a:r>
            <a:r>
              <a:rPr lang="en-US" dirty="0" err="1">
                <a:latin typeface="Bahnschrift Condensed" panose="020B0502040204020203" pitchFamily="34" charset="0"/>
              </a:rPr>
              <a:t>dari</a:t>
            </a:r>
            <a:r>
              <a:rPr lang="en-US" dirty="0">
                <a:latin typeface="Bahnschrift Condensed" panose="020B0502040204020203" pitchFamily="34" charset="0"/>
              </a:rPr>
              <a:t> </a:t>
            </a:r>
            <a:r>
              <a:rPr lang="en-US" dirty="0" err="1">
                <a:latin typeface="Bahnschrift Condensed" panose="020B0502040204020203" pitchFamily="34" charset="0"/>
              </a:rPr>
              <a:t>pihak</a:t>
            </a:r>
            <a:r>
              <a:rPr lang="en-US" dirty="0">
                <a:latin typeface="Bahnschrift Condensed" panose="020B0502040204020203" pitchFamily="34" charset="0"/>
              </a:rPr>
              <a:t> </a:t>
            </a:r>
            <a:r>
              <a:rPr lang="en-US" dirty="0" err="1">
                <a:latin typeface="Bahnschrift Condensed" panose="020B0502040204020203" pitchFamily="34" charset="0"/>
              </a:rPr>
              <a:t>manajemen</a:t>
            </a:r>
            <a:r>
              <a:rPr lang="en-US" dirty="0">
                <a:latin typeface="Bahnschrift Condensed" panose="020B0502040204020203" pitchFamily="34" charset="0"/>
              </a:rPr>
              <a:t> </a:t>
            </a:r>
            <a:r>
              <a:rPr lang="en-US" dirty="0" err="1">
                <a:latin typeface="Bahnschrift Condensed" panose="020B0502040204020203" pitchFamily="34" charset="0"/>
              </a:rPr>
              <a:t>dan</a:t>
            </a:r>
            <a:r>
              <a:rPr lang="en-US" dirty="0">
                <a:latin typeface="Bahnschrift Condensed" panose="020B0502040204020203" pitchFamily="34" charset="0"/>
              </a:rPr>
              <a:t> </a:t>
            </a:r>
            <a:r>
              <a:rPr lang="en-US" dirty="0" err="1">
                <a:latin typeface="Bahnschrift Condensed" panose="020B0502040204020203" pitchFamily="34" charset="0"/>
              </a:rPr>
              <a:t>tim</a:t>
            </a:r>
            <a:r>
              <a:rPr lang="en-US" dirty="0">
                <a:latin typeface="Bahnschrift Condensed" panose="020B0502040204020203" pitchFamily="34" charset="0"/>
              </a:rPr>
              <a:t> </a:t>
            </a:r>
            <a:r>
              <a:rPr lang="en-US" dirty="0" err="1" smtClean="0">
                <a:latin typeface="Bahnschrift Condensed" panose="020B0502040204020203" pitchFamily="34" charset="0"/>
              </a:rPr>
              <a:t>proyek</a:t>
            </a:r>
            <a:endParaRPr lang="en-US" dirty="0" smtClean="0">
              <a:latin typeface="Bahnschrift Condensed" panose="020B0502040204020203" pitchFamily="34" charset="0"/>
            </a:endParaRPr>
          </a:p>
          <a:p>
            <a:pPr lvl="0"/>
            <a:endParaRPr lang="en-US" dirty="0">
              <a:latin typeface="Bahnschrift Condensed" panose="020B0502040204020203" pitchFamily="34" charset="0"/>
            </a:endParaRPr>
          </a:p>
          <a:p>
            <a:pPr lvl="0"/>
            <a:r>
              <a:rPr lang="en-US" dirty="0" smtClean="0">
                <a:latin typeface="Bahnschrift Condensed" panose="020B0502040204020203" pitchFamily="34" charset="0"/>
              </a:rPr>
              <a:t>2. </a:t>
            </a:r>
            <a:r>
              <a:rPr lang="en-US" dirty="0" err="1" smtClean="0">
                <a:latin typeface="Bahnschrift Condensed" panose="020B0502040204020203" pitchFamily="34" charset="0"/>
              </a:rPr>
              <a:t>Kerjasama</a:t>
            </a:r>
            <a:r>
              <a:rPr lang="en-US" dirty="0" smtClean="0">
                <a:latin typeface="Bahnschrift Condensed" panose="020B0502040204020203" pitchFamily="34" charset="0"/>
              </a:rPr>
              <a:t> </a:t>
            </a:r>
            <a:r>
              <a:rPr lang="en-US" dirty="0">
                <a:latin typeface="Bahnschrift Condensed" panose="020B0502040204020203" pitchFamily="34" charset="0"/>
              </a:rPr>
              <a:t>yang </a:t>
            </a:r>
            <a:r>
              <a:rPr lang="en-US" dirty="0" err="1">
                <a:latin typeface="Bahnschrift Condensed" panose="020B0502040204020203" pitchFamily="34" charset="0"/>
              </a:rPr>
              <a:t>baik</a:t>
            </a:r>
            <a:r>
              <a:rPr lang="en-US" dirty="0">
                <a:latin typeface="Bahnschrift Condensed" panose="020B0502040204020203" pitchFamily="34" charset="0"/>
              </a:rPr>
              <a:t> </a:t>
            </a:r>
            <a:r>
              <a:rPr lang="en-US" dirty="0" err="1">
                <a:latin typeface="Bahnschrift Condensed" panose="020B0502040204020203" pitchFamily="34" charset="0"/>
              </a:rPr>
              <a:t>dari</a:t>
            </a:r>
            <a:r>
              <a:rPr lang="en-US" dirty="0">
                <a:latin typeface="Bahnschrift Condensed" panose="020B0502040204020203" pitchFamily="34" charset="0"/>
              </a:rPr>
              <a:t> </a:t>
            </a:r>
            <a:r>
              <a:rPr lang="en-US" dirty="0" err="1">
                <a:latin typeface="Bahnschrift Condensed" panose="020B0502040204020203" pitchFamily="34" charset="0"/>
              </a:rPr>
              <a:t>semua</a:t>
            </a:r>
            <a:r>
              <a:rPr lang="en-US" dirty="0">
                <a:latin typeface="Bahnschrift Condensed" panose="020B0502040204020203" pitchFamily="34" charset="0"/>
              </a:rPr>
              <a:t> </a:t>
            </a:r>
            <a:r>
              <a:rPr lang="en-US" dirty="0" err="1">
                <a:latin typeface="Bahnschrift Condensed" panose="020B0502040204020203" pitchFamily="34" charset="0"/>
              </a:rPr>
              <a:t>pihak</a:t>
            </a:r>
            <a:r>
              <a:rPr lang="en-US" dirty="0">
                <a:latin typeface="Bahnschrift Condensed" panose="020B0502040204020203" pitchFamily="34" charset="0"/>
              </a:rPr>
              <a:t> yang </a:t>
            </a:r>
            <a:r>
              <a:rPr lang="en-US" dirty="0" err="1">
                <a:latin typeface="Bahnschrift Condensed" panose="020B0502040204020203" pitchFamily="34" charset="0"/>
              </a:rPr>
              <a:t>terlibat</a:t>
            </a:r>
            <a:r>
              <a:rPr lang="en-US" dirty="0">
                <a:latin typeface="Bahnschrift Condensed" panose="020B0502040204020203" pitchFamily="34" charset="0"/>
              </a:rPr>
              <a:t> </a:t>
            </a:r>
            <a:r>
              <a:rPr lang="en-US" dirty="0" err="1">
                <a:latin typeface="Bahnschrift Condensed" panose="020B0502040204020203" pitchFamily="34" charset="0"/>
              </a:rPr>
              <a:t>dalam</a:t>
            </a:r>
            <a:r>
              <a:rPr lang="en-US" dirty="0">
                <a:latin typeface="Bahnschrift Condensed" panose="020B0502040204020203" pitchFamily="34" charset="0"/>
              </a:rPr>
              <a:t> </a:t>
            </a:r>
            <a:r>
              <a:rPr lang="en-US" dirty="0" err="1">
                <a:latin typeface="Bahnschrift Condensed" panose="020B0502040204020203" pitchFamily="34" charset="0"/>
              </a:rPr>
              <a:t>pembuatan</a:t>
            </a:r>
            <a:r>
              <a:rPr lang="en-US" dirty="0">
                <a:latin typeface="Bahnschrift Condensed" panose="020B0502040204020203" pitchFamily="34" charset="0"/>
              </a:rPr>
              <a:t> </a:t>
            </a:r>
            <a:r>
              <a:rPr lang="en-US" dirty="0" err="1" smtClean="0">
                <a:latin typeface="Bahnschrift Condensed" panose="020B0502040204020203" pitchFamily="34" charset="0"/>
              </a:rPr>
              <a:t>proyek</a:t>
            </a:r>
            <a:endParaRPr lang="en-US" dirty="0">
              <a:latin typeface="Bahnschrift Condensed" panose="020B0502040204020203" pitchFamily="34" charset="0"/>
            </a:endParaRPr>
          </a:p>
          <a:p>
            <a:pPr lvl="0"/>
            <a:endParaRPr lang="en-US" dirty="0">
              <a:latin typeface="Bahnschrift Condensed" panose="020B0502040204020203" pitchFamily="34" charset="0"/>
            </a:endParaRPr>
          </a:p>
          <a:p>
            <a:pPr lvl="0"/>
            <a:r>
              <a:rPr lang="en-US" dirty="0" smtClean="0">
                <a:latin typeface="Bahnschrift Condensed" panose="020B0502040204020203" pitchFamily="34" charset="0"/>
              </a:rPr>
              <a:t>3. </a:t>
            </a:r>
            <a:r>
              <a:rPr lang="en-US" dirty="0" err="1" smtClean="0">
                <a:latin typeface="Bahnschrift Condensed" panose="020B0502040204020203" pitchFamily="34" charset="0"/>
              </a:rPr>
              <a:t>Didukung</a:t>
            </a:r>
            <a:r>
              <a:rPr lang="en-US" dirty="0" smtClean="0">
                <a:latin typeface="Bahnschrift Condensed" panose="020B0502040204020203" pitchFamily="34" charset="0"/>
              </a:rPr>
              <a:t> </a:t>
            </a:r>
            <a:r>
              <a:rPr lang="en-US" dirty="0" err="1">
                <a:latin typeface="Bahnschrift Condensed" panose="020B0502040204020203" pitchFamily="34" charset="0"/>
              </a:rPr>
              <a:t>oleh</a:t>
            </a:r>
            <a:r>
              <a:rPr lang="en-US" dirty="0">
                <a:latin typeface="Bahnschrift Condensed" panose="020B0502040204020203" pitchFamily="34" charset="0"/>
              </a:rPr>
              <a:t> </a:t>
            </a:r>
            <a:r>
              <a:rPr lang="en-US" dirty="0" err="1">
                <a:latin typeface="Bahnschrift Condensed" panose="020B0502040204020203" pitchFamily="34" charset="0"/>
              </a:rPr>
              <a:t>sumberdaya</a:t>
            </a:r>
            <a:r>
              <a:rPr lang="en-US" dirty="0">
                <a:latin typeface="Bahnschrift Condensed" panose="020B0502040204020203" pitchFamily="34" charset="0"/>
              </a:rPr>
              <a:t> yang </a:t>
            </a:r>
            <a:r>
              <a:rPr lang="en-US" dirty="0" err="1">
                <a:latin typeface="Bahnschrift Condensed" panose="020B0502040204020203" pitchFamily="34" charset="0"/>
              </a:rPr>
              <a:t>tepat</a:t>
            </a:r>
            <a:r>
              <a:rPr lang="en-US" dirty="0">
                <a:latin typeface="Bahnschrift Condensed" panose="020B0502040204020203" pitchFamily="34" charset="0"/>
              </a:rPr>
              <a:t>. </a:t>
            </a:r>
            <a:r>
              <a:rPr lang="en-US" dirty="0" err="1">
                <a:latin typeface="Bahnschrift Condensed" panose="020B0502040204020203" pitchFamily="34" charset="0"/>
              </a:rPr>
              <a:t>Sumber</a:t>
            </a:r>
            <a:r>
              <a:rPr lang="en-US" dirty="0">
                <a:latin typeface="Bahnschrift Condensed" panose="020B0502040204020203" pitchFamily="34" charset="0"/>
              </a:rPr>
              <a:t> </a:t>
            </a:r>
            <a:r>
              <a:rPr lang="en-US" dirty="0" err="1">
                <a:latin typeface="Bahnschrift Condensed" panose="020B0502040204020203" pitchFamily="34" charset="0"/>
              </a:rPr>
              <a:t>daya</a:t>
            </a:r>
            <a:r>
              <a:rPr lang="en-US" dirty="0">
                <a:latin typeface="Bahnschrift Condensed" panose="020B0502040204020203" pitchFamily="34" charset="0"/>
              </a:rPr>
              <a:t> yang </a:t>
            </a:r>
            <a:r>
              <a:rPr lang="en-US" dirty="0" err="1">
                <a:latin typeface="Bahnschrift Condensed" panose="020B0502040204020203" pitchFamily="34" charset="0"/>
              </a:rPr>
              <a:t>dimaksud</a:t>
            </a:r>
            <a:r>
              <a:rPr lang="en-US" dirty="0">
                <a:latin typeface="Bahnschrift Condensed" panose="020B0502040204020203" pitchFamily="34" charset="0"/>
              </a:rPr>
              <a:t> </a:t>
            </a:r>
            <a:r>
              <a:rPr lang="en-US" dirty="0" err="1">
                <a:latin typeface="Bahnschrift Condensed" panose="020B0502040204020203" pitchFamily="34" charset="0"/>
              </a:rPr>
              <a:t>dalam</a:t>
            </a:r>
            <a:r>
              <a:rPr lang="en-US" dirty="0">
                <a:latin typeface="Bahnschrift Condensed" panose="020B0502040204020203" pitchFamily="34" charset="0"/>
              </a:rPr>
              <a:t> </a:t>
            </a:r>
            <a:r>
              <a:rPr lang="en-US" dirty="0" err="1">
                <a:latin typeface="Bahnschrift Condensed" panose="020B0502040204020203" pitchFamily="34" charset="0"/>
              </a:rPr>
              <a:t>hal</a:t>
            </a:r>
            <a:r>
              <a:rPr lang="en-US" dirty="0">
                <a:latin typeface="Bahnschrift Condensed" panose="020B0502040204020203" pitchFamily="34" charset="0"/>
              </a:rPr>
              <a:t> </a:t>
            </a:r>
            <a:r>
              <a:rPr lang="en-US" dirty="0" err="1">
                <a:latin typeface="Bahnschrift Condensed" panose="020B0502040204020203" pitchFamily="34" charset="0"/>
              </a:rPr>
              <a:t>ini</a:t>
            </a:r>
            <a:r>
              <a:rPr lang="en-US" dirty="0">
                <a:latin typeface="Bahnschrift Condensed" panose="020B0502040204020203" pitchFamily="34" charset="0"/>
              </a:rPr>
              <a:t> </a:t>
            </a:r>
            <a:r>
              <a:rPr lang="en-US" dirty="0" err="1">
                <a:latin typeface="Bahnschrift Condensed" panose="020B0502040204020203" pitchFamily="34" charset="0"/>
              </a:rPr>
              <a:t>berupa</a:t>
            </a:r>
            <a:r>
              <a:rPr lang="en-US" dirty="0">
                <a:latin typeface="Bahnschrift Condensed" panose="020B0502040204020203" pitchFamily="34" charset="0"/>
              </a:rPr>
              <a:t> : </a:t>
            </a:r>
            <a:r>
              <a:rPr lang="en-US" dirty="0" err="1">
                <a:latin typeface="Bahnschrift Condensed" panose="020B0502040204020203" pitchFamily="34" charset="0"/>
              </a:rPr>
              <a:t>sumberdaya</a:t>
            </a:r>
            <a:r>
              <a:rPr lang="en-US" dirty="0">
                <a:latin typeface="Bahnschrift Condensed" panose="020B0502040204020203" pitchFamily="34" charset="0"/>
              </a:rPr>
              <a:t> </a:t>
            </a:r>
            <a:r>
              <a:rPr lang="en-US" dirty="0" err="1">
                <a:latin typeface="Bahnschrift Condensed" panose="020B0502040204020203" pitchFamily="34" charset="0"/>
              </a:rPr>
              <a:t>manusia</a:t>
            </a:r>
            <a:r>
              <a:rPr lang="en-US" dirty="0">
                <a:latin typeface="Bahnschrift Condensed" panose="020B0502040204020203" pitchFamily="34" charset="0"/>
              </a:rPr>
              <a:t>, </a:t>
            </a:r>
            <a:r>
              <a:rPr lang="en-US" dirty="0" err="1">
                <a:latin typeface="Bahnschrift Condensed" panose="020B0502040204020203" pitchFamily="34" charset="0"/>
              </a:rPr>
              <a:t>perlengkapan</a:t>
            </a:r>
            <a:r>
              <a:rPr lang="en-US" dirty="0">
                <a:latin typeface="Bahnschrift Condensed" panose="020B0502040204020203" pitchFamily="34" charset="0"/>
              </a:rPr>
              <a:t> </a:t>
            </a:r>
            <a:r>
              <a:rPr lang="en-US" dirty="0" err="1">
                <a:latin typeface="Bahnschrift Condensed" panose="020B0502040204020203" pitchFamily="34" charset="0"/>
              </a:rPr>
              <a:t>pendukung</a:t>
            </a:r>
            <a:r>
              <a:rPr lang="en-US" dirty="0">
                <a:latin typeface="Bahnschrift Condensed" panose="020B0502040204020203" pitchFamily="34" charset="0"/>
              </a:rPr>
              <a:t> (software </a:t>
            </a:r>
            <a:r>
              <a:rPr lang="en-US" dirty="0" err="1">
                <a:latin typeface="Bahnschrift Condensed" panose="020B0502040204020203" pitchFamily="34" charset="0"/>
              </a:rPr>
              <a:t>dan</a:t>
            </a:r>
            <a:r>
              <a:rPr lang="en-US" dirty="0">
                <a:latin typeface="Bahnschrift Condensed" panose="020B0502040204020203" pitchFamily="34" charset="0"/>
              </a:rPr>
              <a:t> hardware) </a:t>
            </a:r>
            <a:r>
              <a:rPr lang="en-US" dirty="0" err="1">
                <a:latin typeface="Bahnschrift Condensed" panose="020B0502040204020203" pitchFamily="34" charset="0"/>
              </a:rPr>
              <a:t>dan</a:t>
            </a:r>
            <a:r>
              <a:rPr lang="en-US" dirty="0">
                <a:latin typeface="Bahnschrift Condensed" panose="020B0502040204020203" pitchFamily="34" charset="0"/>
              </a:rPr>
              <a:t> </a:t>
            </a:r>
            <a:r>
              <a:rPr lang="en-US" dirty="0" err="1">
                <a:latin typeface="Bahnschrift Condensed" panose="020B0502040204020203" pitchFamily="34" charset="0"/>
              </a:rPr>
              <a:t>tujuan</a:t>
            </a:r>
            <a:r>
              <a:rPr lang="en-US" dirty="0">
                <a:latin typeface="Bahnschrift Condensed" panose="020B0502040204020203" pitchFamily="34" charset="0"/>
              </a:rPr>
              <a:t> </a:t>
            </a:r>
            <a:r>
              <a:rPr lang="en-US" dirty="0" err="1">
                <a:latin typeface="Bahnschrift Condensed" panose="020B0502040204020203" pitchFamily="34" charset="0"/>
              </a:rPr>
              <a:t>dari</a:t>
            </a:r>
            <a:r>
              <a:rPr lang="en-US" dirty="0">
                <a:latin typeface="Bahnschrift Condensed" panose="020B0502040204020203" pitchFamily="34" charset="0"/>
              </a:rPr>
              <a:t> </a:t>
            </a:r>
            <a:r>
              <a:rPr lang="en-US" dirty="0" err="1">
                <a:latin typeface="Bahnschrift Condensed" panose="020B0502040204020203" pitchFamily="34" charset="0"/>
              </a:rPr>
              <a:t>pembuatan</a:t>
            </a:r>
            <a:r>
              <a:rPr lang="en-US" dirty="0">
                <a:latin typeface="Bahnschrift Condensed" panose="020B0502040204020203" pitchFamily="34" charset="0"/>
              </a:rPr>
              <a:t> </a:t>
            </a:r>
            <a:r>
              <a:rPr lang="en-US" dirty="0" err="1">
                <a:latin typeface="Bahnschrift Condensed" panose="020B0502040204020203" pitchFamily="34" charset="0"/>
              </a:rPr>
              <a:t>aplikasi</a:t>
            </a:r>
            <a:r>
              <a:rPr lang="en-US" dirty="0">
                <a:latin typeface="Bahnschrift Condensed" panose="020B0502040204020203" pitchFamily="34" charset="0"/>
              </a:rPr>
              <a:t> </a:t>
            </a:r>
            <a:r>
              <a:rPr lang="en-US" dirty="0" err="1">
                <a:latin typeface="Bahnschrift Condensed" panose="020B0502040204020203" pitchFamily="34" charset="0"/>
              </a:rPr>
              <a:t>ini</a:t>
            </a:r>
            <a:r>
              <a:rPr lang="en-US" dirty="0">
                <a:latin typeface="Bahnschrift Condensed" panose="020B0502040204020203" pitchFamily="34" charset="0"/>
              </a:rPr>
              <a:t> </a:t>
            </a:r>
            <a:r>
              <a:rPr lang="en-US" dirty="0" err="1" smtClean="0">
                <a:latin typeface="Bahnschrift Condensed" panose="020B0502040204020203" pitchFamily="34" charset="0"/>
              </a:rPr>
              <a:t>berhasil</a:t>
            </a:r>
            <a:endParaRPr lang="en-US" dirty="0" smtClean="0">
              <a:latin typeface="Bahnschrift Condensed" panose="020B0502040204020203" pitchFamily="34" charset="0"/>
            </a:endParaRPr>
          </a:p>
          <a:p>
            <a:pPr lvl="0"/>
            <a:endParaRPr lang="en-US" dirty="0">
              <a:latin typeface="Bahnschrift Condensed" panose="020B0502040204020203" pitchFamily="34" charset="0"/>
            </a:endParaRPr>
          </a:p>
          <a:p>
            <a:pPr lvl="0"/>
            <a:r>
              <a:rPr lang="en-US" dirty="0" smtClean="0">
                <a:latin typeface="Bahnschrift Condensed" panose="020B0502040204020203" pitchFamily="34" charset="0"/>
              </a:rPr>
              <a:t>4. </a:t>
            </a:r>
            <a:r>
              <a:rPr lang="en-US" dirty="0" err="1" smtClean="0">
                <a:latin typeface="Bahnschrift Condensed" panose="020B0502040204020203" pitchFamily="34" charset="0"/>
              </a:rPr>
              <a:t>Estimasi</a:t>
            </a:r>
            <a:r>
              <a:rPr lang="en-US" dirty="0" smtClean="0">
                <a:latin typeface="Bahnschrift Condensed" panose="020B0502040204020203" pitchFamily="34" charset="0"/>
              </a:rPr>
              <a:t> </a:t>
            </a:r>
            <a:r>
              <a:rPr lang="en-US" dirty="0" err="1">
                <a:latin typeface="Bahnschrift Condensed" panose="020B0502040204020203" pitchFamily="34" charset="0"/>
              </a:rPr>
              <a:t>waktu</a:t>
            </a:r>
            <a:r>
              <a:rPr lang="en-US" dirty="0">
                <a:latin typeface="Bahnschrift Condensed" panose="020B0502040204020203" pitchFamily="34" charset="0"/>
              </a:rPr>
              <a:t> </a:t>
            </a:r>
            <a:r>
              <a:rPr lang="en-US" dirty="0" err="1">
                <a:latin typeface="Bahnschrift Condensed" panose="020B0502040204020203" pitchFamily="34" charset="0"/>
              </a:rPr>
              <a:t>pelaksanaan</a:t>
            </a:r>
            <a:r>
              <a:rPr lang="en-US" dirty="0">
                <a:latin typeface="Bahnschrift Condensed" panose="020B0502040204020203" pitchFamily="34" charset="0"/>
              </a:rPr>
              <a:t> </a:t>
            </a:r>
            <a:r>
              <a:rPr lang="en-US" dirty="0" err="1" smtClean="0">
                <a:latin typeface="Bahnschrift Condensed" panose="020B0502040204020203" pitchFamily="34" charset="0"/>
              </a:rPr>
              <a:t>kerja</a:t>
            </a:r>
            <a:endParaRPr lang="en-US" dirty="0" smtClean="0">
              <a:latin typeface="Bahnschrift Condensed" panose="020B0502040204020203" pitchFamily="34" charset="0"/>
            </a:endParaRPr>
          </a:p>
          <a:p>
            <a:pPr lvl="0"/>
            <a:endParaRPr lang="en-US" dirty="0">
              <a:latin typeface="Bahnschrift Condensed" panose="020B0502040204020203" pitchFamily="34" charset="0"/>
            </a:endParaRPr>
          </a:p>
          <a:p>
            <a:pPr lvl="0"/>
            <a:r>
              <a:rPr lang="en-US" dirty="0" smtClean="0">
                <a:latin typeface="Bahnschrift Condensed" panose="020B0502040204020203" pitchFamily="34" charset="0"/>
              </a:rPr>
              <a:t>5. </a:t>
            </a:r>
            <a:r>
              <a:rPr lang="en-US" dirty="0" err="1" smtClean="0">
                <a:latin typeface="Bahnschrift Condensed" panose="020B0502040204020203" pitchFamily="34" charset="0"/>
              </a:rPr>
              <a:t>Dokumentasi</a:t>
            </a:r>
            <a:r>
              <a:rPr lang="en-US" dirty="0" smtClean="0">
                <a:latin typeface="Bahnschrift Condensed" panose="020B0502040204020203" pitchFamily="34" charset="0"/>
              </a:rPr>
              <a:t> </a:t>
            </a:r>
            <a:r>
              <a:rPr lang="en-US" dirty="0" err="1">
                <a:latin typeface="Bahnschrift Condensed" panose="020B0502040204020203" pitchFamily="34" charset="0"/>
              </a:rPr>
              <a:t>proyek</a:t>
            </a:r>
            <a:r>
              <a:rPr lang="en-US" dirty="0">
                <a:latin typeface="Bahnschrift Condensed" panose="020B0502040204020203" pitchFamily="34" charset="0"/>
              </a:rPr>
              <a:t> yang </a:t>
            </a:r>
            <a:r>
              <a:rPr lang="en-US" dirty="0" err="1">
                <a:latin typeface="Bahnschrift Condensed" panose="020B0502040204020203" pitchFamily="34" charset="0"/>
              </a:rPr>
              <a:t>baik</a:t>
            </a:r>
            <a:r>
              <a:rPr lang="en-US" dirty="0">
                <a:latin typeface="Bahnschrift Condensed" panose="020B0502040204020203" pitchFamily="34" charset="0"/>
              </a:rPr>
              <a:t> </a:t>
            </a:r>
            <a:r>
              <a:rPr lang="en-US" dirty="0" err="1">
                <a:latin typeface="Bahnschrift Condensed" panose="020B0502040204020203" pitchFamily="34" charset="0"/>
              </a:rPr>
              <a:t>dan</a:t>
            </a:r>
            <a:r>
              <a:rPr lang="en-US" dirty="0">
                <a:latin typeface="Bahnschrift Condensed" panose="020B0502040204020203" pitchFamily="34" charset="0"/>
              </a:rPr>
              <a:t> </a:t>
            </a:r>
            <a:r>
              <a:rPr lang="en-US" dirty="0" err="1" smtClean="0">
                <a:latin typeface="Bahnschrift Condensed" panose="020B0502040204020203" pitchFamily="34" charset="0"/>
              </a:rPr>
              <a:t>lengkap</a:t>
            </a:r>
            <a:endParaRPr lang="en-US" dirty="0" smtClean="0">
              <a:latin typeface="Bahnschrift Condensed" panose="020B0502040204020203" pitchFamily="34" charset="0"/>
            </a:endParaRPr>
          </a:p>
          <a:p>
            <a:pPr lvl="0"/>
            <a:endParaRPr lang="en-US" dirty="0">
              <a:latin typeface="Bahnschrift Condensed" panose="020B0502040204020203" pitchFamily="34" charset="0"/>
            </a:endParaRPr>
          </a:p>
          <a:p>
            <a:pPr lvl="0"/>
            <a:r>
              <a:rPr lang="en-US" dirty="0" smtClean="0">
                <a:latin typeface="Bahnschrift Condensed" panose="020B0502040204020203" pitchFamily="34" charset="0"/>
              </a:rPr>
              <a:t>6. </a:t>
            </a:r>
            <a:r>
              <a:rPr lang="en-US" dirty="0" err="1" smtClean="0">
                <a:latin typeface="Bahnschrift Condensed" panose="020B0502040204020203" pitchFamily="34" charset="0"/>
              </a:rPr>
              <a:t>Pembiayaan</a:t>
            </a:r>
            <a:r>
              <a:rPr lang="en-US" dirty="0">
                <a:latin typeface="Bahnschrift Condensed" panose="020B0502040204020203" pitchFamily="34" charset="0"/>
              </a:rPr>
              <a:t>. Dari </a:t>
            </a:r>
            <a:r>
              <a:rPr lang="en-US" dirty="0" err="1">
                <a:latin typeface="Bahnschrift Condensed" panose="020B0502040204020203" pitchFamily="34" charset="0"/>
              </a:rPr>
              <a:t>sisi</a:t>
            </a:r>
            <a:r>
              <a:rPr lang="en-US" dirty="0">
                <a:latin typeface="Bahnschrift Condensed" panose="020B0502040204020203" pitchFamily="34" charset="0"/>
              </a:rPr>
              <a:t> </a:t>
            </a:r>
            <a:r>
              <a:rPr lang="en-US" dirty="0" err="1">
                <a:latin typeface="Bahnschrift Condensed" panose="020B0502040204020203" pitchFamily="34" charset="0"/>
              </a:rPr>
              <a:t>biaya</a:t>
            </a:r>
            <a:r>
              <a:rPr lang="en-US" dirty="0">
                <a:latin typeface="Bahnschrift Condensed" panose="020B0502040204020203" pitchFamily="34" charset="0"/>
              </a:rPr>
              <a:t>, </a:t>
            </a:r>
            <a:r>
              <a:rPr lang="en-US" dirty="0" err="1">
                <a:latin typeface="Bahnschrift Condensed" panose="020B0502040204020203" pitchFamily="34" charset="0"/>
              </a:rPr>
              <a:t>kesuksesan</a:t>
            </a:r>
            <a:r>
              <a:rPr lang="en-US" dirty="0">
                <a:latin typeface="Bahnschrift Condensed" panose="020B0502040204020203" pitchFamily="34" charset="0"/>
              </a:rPr>
              <a:t> </a:t>
            </a:r>
            <a:r>
              <a:rPr lang="en-US" dirty="0" err="1">
                <a:latin typeface="Bahnschrift Condensed" panose="020B0502040204020203" pitchFamily="34" charset="0"/>
              </a:rPr>
              <a:t>sebuah</a:t>
            </a:r>
            <a:r>
              <a:rPr lang="en-US" dirty="0">
                <a:latin typeface="Bahnschrift Condensed" panose="020B0502040204020203" pitchFamily="34" charset="0"/>
              </a:rPr>
              <a:t> </a:t>
            </a:r>
            <a:r>
              <a:rPr lang="en-US" dirty="0" err="1">
                <a:latin typeface="Bahnschrift Condensed" panose="020B0502040204020203" pitchFamily="34" charset="0"/>
              </a:rPr>
              <a:t>proyek</a:t>
            </a:r>
            <a:r>
              <a:rPr lang="en-US" dirty="0">
                <a:latin typeface="Bahnschrift Condensed" panose="020B0502040204020203" pitchFamily="34" charset="0"/>
              </a:rPr>
              <a:t> </a:t>
            </a:r>
            <a:r>
              <a:rPr lang="en-US" dirty="0" err="1">
                <a:latin typeface="Bahnschrift Condensed" panose="020B0502040204020203" pitchFamily="34" charset="0"/>
              </a:rPr>
              <a:t>tergantung</a:t>
            </a:r>
            <a:r>
              <a:rPr lang="en-US" dirty="0">
                <a:latin typeface="Bahnschrift Condensed" panose="020B0502040204020203" pitchFamily="34" charset="0"/>
              </a:rPr>
              <a:t> </a:t>
            </a:r>
            <a:r>
              <a:rPr lang="en-US" dirty="0" err="1">
                <a:latin typeface="Bahnschrift Condensed" panose="020B0502040204020203" pitchFamily="34" charset="0"/>
              </a:rPr>
              <a:t>dari</a:t>
            </a:r>
            <a:r>
              <a:rPr lang="en-US" dirty="0">
                <a:latin typeface="Bahnschrift Condensed" panose="020B0502040204020203" pitchFamily="34" charset="0"/>
              </a:rPr>
              <a:t> </a:t>
            </a:r>
            <a:r>
              <a:rPr lang="en-US" dirty="0" err="1">
                <a:latin typeface="Bahnschrift Condensed" panose="020B0502040204020203" pitchFamily="34" charset="0"/>
              </a:rPr>
              <a:t>jumlah</a:t>
            </a:r>
            <a:r>
              <a:rPr lang="en-US" dirty="0">
                <a:latin typeface="Bahnschrift Condensed" panose="020B0502040204020203" pitchFamily="34" charset="0"/>
              </a:rPr>
              <a:t> </a:t>
            </a:r>
            <a:r>
              <a:rPr lang="en-US" dirty="0" err="1">
                <a:latin typeface="Bahnschrift Condensed" panose="020B0502040204020203" pitchFamily="34" charset="0"/>
              </a:rPr>
              <a:t>biaya</a:t>
            </a:r>
            <a:r>
              <a:rPr lang="en-US" dirty="0">
                <a:latin typeface="Bahnschrift Condensed" panose="020B0502040204020203" pitchFamily="34" charset="0"/>
              </a:rPr>
              <a:t> yang </a:t>
            </a:r>
            <a:r>
              <a:rPr lang="en-US" dirty="0" err="1">
                <a:latin typeface="Bahnschrift Condensed" panose="020B0502040204020203" pitchFamily="34" charset="0"/>
              </a:rPr>
              <a:t>dikeluarkan</a:t>
            </a:r>
            <a:r>
              <a:rPr lang="en-US" dirty="0">
                <a:latin typeface="Bahnschrift Condensed" panose="020B0502040204020203" pitchFamily="34" charset="0"/>
              </a:rPr>
              <a:t> </a:t>
            </a:r>
            <a:r>
              <a:rPr lang="en-US" dirty="0" err="1">
                <a:latin typeface="Bahnschrift Condensed" panose="020B0502040204020203" pitchFamily="34" charset="0"/>
              </a:rPr>
              <a:t>untuk</a:t>
            </a:r>
            <a:r>
              <a:rPr lang="en-US" dirty="0">
                <a:latin typeface="Bahnschrift Condensed" panose="020B0502040204020203" pitchFamily="34" charset="0"/>
              </a:rPr>
              <a:t> </a:t>
            </a:r>
            <a:r>
              <a:rPr lang="en-US" dirty="0" err="1">
                <a:latin typeface="Bahnschrift Condensed" panose="020B0502040204020203" pitchFamily="34" charset="0"/>
              </a:rPr>
              <a:t>penyelesaian</a:t>
            </a:r>
            <a:r>
              <a:rPr lang="en-US" dirty="0">
                <a:latin typeface="Bahnschrift Condensed" panose="020B0502040204020203" pitchFamily="34" charset="0"/>
              </a:rPr>
              <a:t> </a:t>
            </a:r>
            <a:r>
              <a:rPr lang="en-US" dirty="0" err="1">
                <a:latin typeface="Bahnschrift Condensed" panose="020B0502040204020203" pitchFamily="34" charset="0"/>
              </a:rPr>
              <a:t>proyek</a:t>
            </a:r>
            <a:r>
              <a:rPr lang="en-US" dirty="0">
                <a:latin typeface="Bahnschrift Condensed" panose="020B0502040204020203" pitchFamily="34" charset="0"/>
              </a:rPr>
              <a:t>, </a:t>
            </a:r>
            <a:r>
              <a:rPr lang="en-US" dirty="0" err="1">
                <a:latin typeface="Bahnschrift Condensed" panose="020B0502040204020203" pitchFamily="34" charset="0"/>
              </a:rPr>
              <a:t>apakah</a:t>
            </a:r>
            <a:r>
              <a:rPr lang="en-US" dirty="0">
                <a:latin typeface="Bahnschrift Condensed" panose="020B0502040204020203" pitchFamily="34" charset="0"/>
              </a:rPr>
              <a:t> </a:t>
            </a:r>
            <a:r>
              <a:rPr lang="en-US" dirty="0" err="1">
                <a:latin typeface="Bahnschrift Condensed" panose="020B0502040204020203" pitchFamily="34" charset="0"/>
              </a:rPr>
              <a:t>sesuai</a:t>
            </a:r>
            <a:r>
              <a:rPr lang="en-US" dirty="0">
                <a:latin typeface="Bahnschrift Condensed" panose="020B0502040204020203" pitchFamily="34" charset="0"/>
              </a:rPr>
              <a:t> </a:t>
            </a:r>
            <a:r>
              <a:rPr lang="en-US" dirty="0" err="1">
                <a:latin typeface="Bahnschrift Condensed" panose="020B0502040204020203" pitchFamily="34" charset="0"/>
              </a:rPr>
              <a:t>dengan</a:t>
            </a:r>
            <a:r>
              <a:rPr lang="en-US" dirty="0">
                <a:latin typeface="Bahnschrift Condensed" panose="020B0502040204020203" pitchFamily="34" charset="0"/>
              </a:rPr>
              <a:t> target </a:t>
            </a:r>
            <a:r>
              <a:rPr lang="en-US" dirty="0" err="1">
                <a:latin typeface="Bahnschrift Condensed" panose="020B0502040204020203" pitchFamily="34" charset="0"/>
              </a:rPr>
              <a:t>biaya</a:t>
            </a:r>
            <a:r>
              <a:rPr lang="en-US" dirty="0">
                <a:latin typeface="Bahnschrift Condensed" panose="020B0502040204020203" pitchFamily="34" charset="0"/>
              </a:rPr>
              <a:t> yang </a:t>
            </a:r>
            <a:r>
              <a:rPr lang="en-US" dirty="0" err="1">
                <a:latin typeface="Bahnschrift Condensed" panose="020B0502040204020203" pitchFamily="34" charset="0"/>
              </a:rPr>
              <a:t>telah</a:t>
            </a:r>
            <a:r>
              <a:rPr lang="en-US" dirty="0">
                <a:latin typeface="Bahnschrift Condensed" panose="020B0502040204020203" pitchFamily="34" charset="0"/>
              </a:rPr>
              <a:t> </a:t>
            </a:r>
            <a:r>
              <a:rPr lang="en-US" dirty="0" err="1">
                <a:latin typeface="Bahnschrift Condensed" panose="020B0502040204020203" pitchFamily="34" charset="0"/>
              </a:rPr>
              <a:t>disepakati</a:t>
            </a:r>
            <a:r>
              <a:rPr lang="en-US" dirty="0">
                <a:latin typeface="Bahnschrift Condensed" panose="020B0502040204020203" pitchFamily="34" charset="0"/>
              </a:rPr>
              <a:t> </a:t>
            </a:r>
            <a:r>
              <a:rPr lang="en-US" dirty="0" err="1">
                <a:latin typeface="Bahnschrift Condensed" panose="020B0502040204020203" pitchFamily="34" charset="0"/>
              </a:rPr>
              <a:t>sebelumnya</a:t>
            </a:r>
            <a:r>
              <a:rPr lang="en-US" dirty="0">
                <a:latin typeface="Bahnschrift Condensed" panose="020B0502040204020203" pitchFamily="34" charset="0"/>
              </a:rPr>
              <a:t>. </a:t>
            </a:r>
            <a:r>
              <a:rPr lang="en-US" dirty="0" err="1">
                <a:latin typeface="Bahnschrift Condensed" panose="020B0502040204020203" pitchFamily="34" charset="0"/>
              </a:rPr>
              <a:t>Dengan</a:t>
            </a:r>
            <a:r>
              <a:rPr lang="en-US" dirty="0">
                <a:latin typeface="Bahnschrift Condensed" panose="020B0502040204020203" pitchFamily="34" charset="0"/>
              </a:rPr>
              <a:t> kata lain, </a:t>
            </a:r>
            <a:r>
              <a:rPr lang="en-US" dirty="0" err="1">
                <a:latin typeface="Bahnschrift Condensed" panose="020B0502040204020203" pitchFamily="34" charset="0"/>
              </a:rPr>
              <a:t>jumlah</a:t>
            </a:r>
            <a:r>
              <a:rPr lang="en-US" dirty="0">
                <a:latin typeface="Bahnschrift Condensed" panose="020B0502040204020203" pitchFamily="34" charset="0"/>
              </a:rPr>
              <a:t> </a:t>
            </a:r>
            <a:r>
              <a:rPr lang="en-US" dirty="0" err="1">
                <a:latin typeface="Bahnschrift Condensed" panose="020B0502040204020203" pitchFamily="34" charset="0"/>
              </a:rPr>
              <a:t>biaya</a:t>
            </a:r>
            <a:r>
              <a:rPr lang="en-US" dirty="0">
                <a:latin typeface="Bahnschrift Condensed" panose="020B0502040204020203" pitchFamily="34" charset="0"/>
              </a:rPr>
              <a:t> yang </a:t>
            </a:r>
            <a:r>
              <a:rPr lang="en-US" dirty="0" err="1">
                <a:latin typeface="Bahnschrift Condensed" panose="020B0502040204020203" pitchFamily="34" charset="0"/>
              </a:rPr>
              <a:t>dikeluarkan</a:t>
            </a:r>
            <a:r>
              <a:rPr lang="en-US" dirty="0">
                <a:latin typeface="Bahnschrift Condensed" panose="020B0502040204020203" pitchFamily="34" charset="0"/>
              </a:rPr>
              <a:t> </a:t>
            </a:r>
            <a:r>
              <a:rPr lang="en-US" dirty="0" err="1">
                <a:latin typeface="Bahnschrift Condensed" panose="020B0502040204020203" pitchFamily="34" charset="0"/>
              </a:rPr>
              <a:t>lebih</a:t>
            </a:r>
            <a:r>
              <a:rPr lang="en-US" dirty="0">
                <a:latin typeface="Bahnschrift Condensed" panose="020B0502040204020203" pitchFamily="34" charset="0"/>
              </a:rPr>
              <a:t> </a:t>
            </a:r>
            <a:r>
              <a:rPr lang="en-US" dirty="0" err="1">
                <a:latin typeface="Bahnschrift Condensed" panose="020B0502040204020203" pitchFamily="34" charset="0"/>
              </a:rPr>
              <a:t>kecil</a:t>
            </a:r>
            <a:r>
              <a:rPr lang="en-US" dirty="0">
                <a:latin typeface="Bahnschrift Condensed" panose="020B0502040204020203" pitchFamily="34" charset="0"/>
              </a:rPr>
              <a:t> </a:t>
            </a:r>
            <a:r>
              <a:rPr lang="en-US" dirty="0" err="1">
                <a:latin typeface="Bahnschrift Condensed" panose="020B0502040204020203" pitchFamily="34" charset="0"/>
              </a:rPr>
              <a:t>atau</a:t>
            </a:r>
            <a:r>
              <a:rPr lang="en-US" dirty="0">
                <a:latin typeface="Bahnschrift Condensed" panose="020B0502040204020203" pitchFamily="34" charset="0"/>
              </a:rPr>
              <a:t> </a:t>
            </a:r>
            <a:r>
              <a:rPr lang="en-US" dirty="0" err="1">
                <a:latin typeface="Bahnschrift Condensed" panose="020B0502040204020203" pitchFamily="34" charset="0"/>
              </a:rPr>
              <a:t>sama</a:t>
            </a:r>
            <a:r>
              <a:rPr lang="en-US" dirty="0">
                <a:latin typeface="Bahnschrift Condensed" panose="020B0502040204020203" pitchFamily="34" charset="0"/>
              </a:rPr>
              <a:t> </a:t>
            </a:r>
            <a:r>
              <a:rPr lang="en-US" dirty="0" err="1">
                <a:latin typeface="Bahnschrift Condensed" panose="020B0502040204020203" pitchFamily="34" charset="0"/>
              </a:rPr>
              <a:t>dengan</a:t>
            </a:r>
            <a:r>
              <a:rPr lang="en-US" dirty="0">
                <a:latin typeface="Bahnschrift Condensed" panose="020B0502040204020203" pitchFamily="34" charset="0"/>
              </a:rPr>
              <a:t> target </a:t>
            </a:r>
            <a:r>
              <a:rPr lang="en-US" dirty="0" err="1">
                <a:latin typeface="Bahnschrift Condensed" panose="020B0502040204020203" pitchFamily="34" charset="0"/>
              </a:rPr>
              <a:t>biaya</a:t>
            </a:r>
            <a:r>
              <a:rPr lang="en-US" dirty="0">
                <a:latin typeface="Bahnschrift Condensed" panose="020B0502040204020203" pitchFamily="34" charset="0"/>
              </a:rPr>
              <a:t> yang </a:t>
            </a:r>
            <a:r>
              <a:rPr lang="en-US" dirty="0" err="1">
                <a:latin typeface="Bahnschrift Condensed" panose="020B0502040204020203" pitchFamily="34" charset="0"/>
              </a:rPr>
              <a:t>disepakati</a:t>
            </a:r>
            <a:r>
              <a:rPr lang="en-US" dirty="0">
                <a:latin typeface="Bahnschrift Condensed" panose="020B0502040204020203" pitchFamily="34" charset="0"/>
              </a:rPr>
              <a:t>. </a:t>
            </a:r>
          </a:p>
        </p:txBody>
      </p:sp>
      <p:pic>
        <p:nvPicPr>
          <p:cNvPr id="5124" name="Picture 4" descr="Hasil gambar untuk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9799" y="147918"/>
            <a:ext cx="1165880" cy="1165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92417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0568" y="339019"/>
            <a:ext cx="10178322" cy="1492132"/>
          </a:xfrm>
        </p:spPr>
        <p:txBody>
          <a:bodyPr/>
          <a:lstStyle/>
          <a:p>
            <a:pPr lvl="0"/>
            <a:r>
              <a:rPr lang="en-US" b="1" dirty="0" err="1"/>
              <a:t>Faktor</a:t>
            </a:r>
            <a:r>
              <a:rPr lang="en-US" b="1" dirty="0"/>
              <a:t> </a:t>
            </a:r>
            <a:r>
              <a:rPr lang="en-US" b="1" dirty="0" err="1"/>
              <a:t>penghambat</a:t>
            </a:r>
            <a:r>
              <a:rPr lang="en-US" dirty="0"/>
              <a:t/>
            </a:r>
            <a:br>
              <a:rPr lang="en-US" dirty="0"/>
            </a:br>
            <a:endParaRPr lang="en-US" dirty="0"/>
          </a:p>
        </p:txBody>
      </p:sp>
      <p:pic>
        <p:nvPicPr>
          <p:cNvPr id="6146" name="Picture 2" descr="Hasil gambar untuk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6843" y="0"/>
            <a:ext cx="1507074" cy="150707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1300345" y="1733365"/>
            <a:ext cx="10178322" cy="4530957"/>
          </a:xfrm>
          <a:prstGeom prst="rect">
            <a:avLst/>
          </a:prstGeom>
        </p:spPr>
        <p:txBody>
          <a:bodyPr vert="horz" lIns="91440" tIns="45720" rIns="91440" bIns="45720" rtlCol="0" anchor="t">
            <a:normAutofit fontScale="62500" lnSpcReduction="2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lvl="0"/>
            <a:r>
              <a:rPr lang="en-US" dirty="0" smtClean="0">
                <a:latin typeface="Bahnschrift Condensed" panose="020B0502040204020203" pitchFamily="34" charset="0"/>
              </a:rPr>
              <a:t>1.  </a:t>
            </a:r>
            <a:r>
              <a:rPr lang="en-US" dirty="0" err="1" smtClean="0">
                <a:latin typeface="Bahnschrift Condensed" panose="020B0502040204020203" pitchFamily="34" charset="0"/>
              </a:rPr>
              <a:t>Kurangnya</a:t>
            </a:r>
            <a:r>
              <a:rPr lang="en-US" dirty="0" smtClean="0">
                <a:latin typeface="Bahnschrift Condensed" panose="020B0502040204020203" pitchFamily="34" charset="0"/>
              </a:rPr>
              <a:t> </a:t>
            </a:r>
            <a:r>
              <a:rPr lang="en-US" dirty="0" err="1">
                <a:latin typeface="Bahnschrift Condensed" panose="020B0502040204020203" pitchFamily="34" charset="0"/>
              </a:rPr>
              <a:t>kerjasama</a:t>
            </a:r>
            <a:r>
              <a:rPr lang="en-US" dirty="0">
                <a:latin typeface="Bahnschrift Condensed" panose="020B0502040204020203" pitchFamily="34" charset="0"/>
              </a:rPr>
              <a:t> </a:t>
            </a:r>
            <a:r>
              <a:rPr lang="en-US" dirty="0" err="1">
                <a:latin typeface="Bahnschrift Condensed" panose="020B0502040204020203" pitchFamily="34" charset="0"/>
              </a:rPr>
              <a:t>dalam</a:t>
            </a:r>
            <a:r>
              <a:rPr lang="en-US" dirty="0">
                <a:latin typeface="Bahnschrift Condensed" panose="020B0502040204020203" pitchFamily="34" charset="0"/>
              </a:rPr>
              <a:t> </a:t>
            </a:r>
            <a:r>
              <a:rPr lang="en-US" dirty="0" err="1" smtClean="0">
                <a:latin typeface="Bahnschrift Condensed" panose="020B0502040204020203" pitchFamily="34" charset="0"/>
              </a:rPr>
              <a:t>tim</a:t>
            </a:r>
            <a:endParaRPr lang="en-US" dirty="0" smtClean="0">
              <a:latin typeface="Bahnschrift Condensed" panose="020B0502040204020203" pitchFamily="34" charset="0"/>
            </a:endParaRPr>
          </a:p>
          <a:p>
            <a:pPr lvl="0"/>
            <a:endParaRPr lang="en-US" dirty="0">
              <a:latin typeface="Bahnschrift Condensed" panose="020B0502040204020203" pitchFamily="34" charset="0"/>
            </a:endParaRPr>
          </a:p>
          <a:p>
            <a:pPr lvl="0"/>
            <a:r>
              <a:rPr lang="en-US" dirty="0" smtClean="0">
                <a:latin typeface="Bahnschrift Condensed" panose="020B0502040204020203" pitchFamily="34" charset="0"/>
              </a:rPr>
              <a:t>2. </a:t>
            </a:r>
            <a:r>
              <a:rPr lang="en-US" dirty="0" err="1" smtClean="0">
                <a:latin typeface="Bahnschrift Condensed" panose="020B0502040204020203" pitchFamily="34" charset="0"/>
              </a:rPr>
              <a:t>Pemahaman</a:t>
            </a:r>
            <a:r>
              <a:rPr lang="en-US" dirty="0" smtClean="0">
                <a:latin typeface="Bahnschrift Condensed" panose="020B0502040204020203" pitchFamily="34" charset="0"/>
              </a:rPr>
              <a:t> </a:t>
            </a:r>
            <a:r>
              <a:rPr lang="en-US" dirty="0">
                <a:latin typeface="Bahnschrift Condensed" panose="020B0502040204020203" pitchFamily="34" charset="0"/>
              </a:rPr>
              <a:t>yang </a:t>
            </a:r>
            <a:r>
              <a:rPr lang="en-US" dirty="0" err="1">
                <a:latin typeface="Bahnschrift Condensed" panose="020B0502040204020203" pitchFamily="34" charset="0"/>
              </a:rPr>
              <a:t>kurang</a:t>
            </a:r>
            <a:r>
              <a:rPr lang="en-US" dirty="0">
                <a:latin typeface="Bahnschrift Condensed" panose="020B0502040204020203" pitchFamily="34" charset="0"/>
              </a:rPr>
              <a:t> </a:t>
            </a:r>
            <a:r>
              <a:rPr lang="en-US" dirty="0" err="1">
                <a:latin typeface="Bahnschrift Condensed" panose="020B0502040204020203" pitchFamily="34" charset="0"/>
              </a:rPr>
              <a:t>terhadap</a:t>
            </a:r>
            <a:r>
              <a:rPr lang="en-US" dirty="0">
                <a:latin typeface="Bahnschrift Condensed" panose="020B0502040204020203" pitchFamily="34" charset="0"/>
              </a:rPr>
              <a:t> </a:t>
            </a:r>
            <a:r>
              <a:rPr lang="en-US" dirty="0" err="1">
                <a:latin typeface="Bahnschrift Condensed" panose="020B0502040204020203" pitchFamily="34" charset="0"/>
              </a:rPr>
              <a:t>aplikasi</a:t>
            </a:r>
            <a:r>
              <a:rPr lang="en-US" dirty="0">
                <a:latin typeface="Bahnschrift Condensed" panose="020B0502040204020203" pitchFamily="34" charset="0"/>
              </a:rPr>
              <a:t> yang </a:t>
            </a:r>
            <a:r>
              <a:rPr lang="en-US" dirty="0" err="1">
                <a:latin typeface="Bahnschrift Condensed" panose="020B0502040204020203" pitchFamily="34" charset="0"/>
              </a:rPr>
              <a:t>akan</a:t>
            </a:r>
            <a:r>
              <a:rPr lang="en-US" dirty="0">
                <a:latin typeface="Bahnschrift Condensed" panose="020B0502040204020203" pitchFamily="34" charset="0"/>
              </a:rPr>
              <a:t> </a:t>
            </a:r>
            <a:r>
              <a:rPr lang="en-US" dirty="0" err="1">
                <a:latin typeface="Bahnschrift Condensed" panose="020B0502040204020203" pitchFamily="34" charset="0"/>
              </a:rPr>
              <a:t>dibuat</a:t>
            </a:r>
            <a:r>
              <a:rPr lang="en-US" dirty="0">
                <a:latin typeface="Bahnschrift Condensed" panose="020B0502040204020203" pitchFamily="34" charset="0"/>
              </a:rPr>
              <a:t>. </a:t>
            </a:r>
            <a:r>
              <a:rPr lang="en-US" dirty="0" err="1">
                <a:latin typeface="Bahnschrift Condensed" panose="020B0502040204020203" pitchFamily="34" charset="0"/>
              </a:rPr>
              <a:t>Misa;nya</a:t>
            </a:r>
            <a:r>
              <a:rPr lang="en-US" dirty="0">
                <a:latin typeface="Bahnschrift Condensed" panose="020B0502040204020203" pitchFamily="34" charset="0"/>
              </a:rPr>
              <a:t> </a:t>
            </a:r>
            <a:r>
              <a:rPr lang="en-US" dirty="0" err="1">
                <a:latin typeface="Bahnschrift Condensed" panose="020B0502040204020203" pitchFamily="34" charset="0"/>
              </a:rPr>
              <a:t>pemahaman</a:t>
            </a:r>
            <a:r>
              <a:rPr lang="en-US" dirty="0">
                <a:latin typeface="Bahnschrift Condensed" panose="020B0502040204020203" pitchFamily="34" charset="0"/>
              </a:rPr>
              <a:t> </a:t>
            </a:r>
            <a:r>
              <a:rPr lang="en-US" dirty="0" err="1">
                <a:latin typeface="Bahnschrift Condensed" panose="020B0502040204020203" pitchFamily="34" charset="0"/>
              </a:rPr>
              <a:t>terhadap</a:t>
            </a:r>
            <a:r>
              <a:rPr lang="en-US" dirty="0">
                <a:latin typeface="Bahnschrift Condensed" panose="020B0502040204020203" pitchFamily="34" charset="0"/>
              </a:rPr>
              <a:t> </a:t>
            </a:r>
            <a:r>
              <a:rPr lang="en-US" dirty="0" err="1">
                <a:latin typeface="Bahnschrift Condensed" panose="020B0502040204020203" pitchFamily="34" charset="0"/>
              </a:rPr>
              <a:t>alur</a:t>
            </a:r>
            <a:r>
              <a:rPr lang="en-US" dirty="0">
                <a:latin typeface="Bahnschrift Condensed" panose="020B0502040204020203" pitchFamily="34" charset="0"/>
              </a:rPr>
              <a:t>/ proses </a:t>
            </a:r>
            <a:r>
              <a:rPr lang="en-US" dirty="0" err="1">
                <a:latin typeface="Bahnschrift Condensed" panose="020B0502040204020203" pitchFamily="34" charset="0"/>
              </a:rPr>
              <a:t>kerja</a:t>
            </a:r>
            <a:r>
              <a:rPr lang="en-US" dirty="0">
                <a:latin typeface="Bahnschrift Condensed" panose="020B0502040204020203" pitchFamily="34" charset="0"/>
              </a:rPr>
              <a:t> </a:t>
            </a:r>
            <a:r>
              <a:rPr lang="en-US" dirty="0" err="1">
                <a:latin typeface="Bahnschrift Condensed" panose="020B0502040204020203" pitchFamily="34" charset="0"/>
              </a:rPr>
              <a:t>aplikasi</a:t>
            </a:r>
            <a:r>
              <a:rPr lang="en-US" dirty="0">
                <a:latin typeface="Bahnschrift Condensed" panose="020B0502040204020203" pitchFamily="34" charset="0"/>
              </a:rPr>
              <a:t>/, </a:t>
            </a:r>
            <a:r>
              <a:rPr lang="en-US" dirty="0" err="1">
                <a:latin typeface="Bahnschrift Condensed" panose="020B0502040204020203" pitchFamily="34" charset="0"/>
              </a:rPr>
              <a:t>minimnya</a:t>
            </a:r>
            <a:r>
              <a:rPr lang="en-US" dirty="0">
                <a:latin typeface="Bahnschrift Condensed" panose="020B0502040204020203" pitchFamily="34" charset="0"/>
              </a:rPr>
              <a:t> </a:t>
            </a:r>
            <a:r>
              <a:rPr lang="en-US" dirty="0" err="1">
                <a:latin typeface="Bahnschrift Condensed" panose="020B0502040204020203" pitchFamily="34" charset="0"/>
              </a:rPr>
              <a:t>pengetahuan</a:t>
            </a:r>
            <a:r>
              <a:rPr lang="en-US" dirty="0">
                <a:latin typeface="Bahnschrift Condensed" panose="020B0502040204020203" pitchFamily="34" charset="0"/>
              </a:rPr>
              <a:t> </a:t>
            </a:r>
            <a:r>
              <a:rPr lang="en-US" dirty="0" err="1">
                <a:latin typeface="Bahnschrift Condensed" panose="020B0502040204020203" pitchFamily="34" charset="0"/>
              </a:rPr>
              <a:t>tentang</a:t>
            </a:r>
            <a:r>
              <a:rPr lang="en-US" dirty="0">
                <a:latin typeface="Bahnschrift Condensed" panose="020B0502040204020203" pitchFamily="34" charset="0"/>
              </a:rPr>
              <a:t> </a:t>
            </a:r>
            <a:r>
              <a:rPr lang="en-US" dirty="0" err="1">
                <a:latin typeface="Bahnschrift Condensed" panose="020B0502040204020203" pitchFamily="34" charset="0"/>
              </a:rPr>
              <a:t>Bahasa</a:t>
            </a:r>
            <a:r>
              <a:rPr lang="en-US" dirty="0">
                <a:latin typeface="Bahnschrift Condensed" panose="020B0502040204020203" pitchFamily="34" charset="0"/>
              </a:rPr>
              <a:t> </a:t>
            </a:r>
            <a:r>
              <a:rPr lang="en-US" dirty="0" err="1">
                <a:latin typeface="Bahnschrift Condensed" panose="020B0502040204020203" pitchFamily="34" charset="0"/>
              </a:rPr>
              <a:t>pemrograman</a:t>
            </a:r>
            <a:r>
              <a:rPr lang="en-US" dirty="0">
                <a:latin typeface="Bahnschrift Condensed" panose="020B0502040204020203" pitchFamily="34" charset="0"/>
              </a:rPr>
              <a:t> yang </a:t>
            </a:r>
            <a:r>
              <a:rPr lang="en-US" dirty="0" err="1">
                <a:latin typeface="Bahnschrift Condensed" panose="020B0502040204020203" pitchFamily="34" charset="0"/>
              </a:rPr>
              <a:t>akan</a:t>
            </a:r>
            <a:r>
              <a:rPr lang="en-US" dirty="0">
                <a:latin typeface="Bahnschrift Condensed" panose="020B0502040204020203" pitchFamily="34" charset="0"/>
              </a:rPr>
              <a:t> </a:t>
            </a:r>
            <a:r>
              <a:rPr lang="en-US" dirty="0" err="1">
                <a:latin typeface="Bahnschrift Condensed" panose="020B0502040204020203" pitchFamily="34" charset="0"/>
              </a:rPr>
              <a:t>digunakan</a:t>
            </a:r>
            <a:r>
              <a:rPr lang="en-US" dirty="0">
                <a:latin typeface="Bahnschrift Condensed" panose="020B0502040204020203" pitchFamily="34" charset="0"/>
              </a:rPr>
              <a:t>, </a:t>
            </a:r>
            <a:r>
              <a:rPr lang="en-US" dirty="0" err="1" smtClean="0">
                <a:latin typeface="Bahnschrift Condensed" panose="020B0502040204020203" pitchFamily="34" charset="0"/>
              </a:rPr>
              <a:t>dll</a:t>
            </a:r>
            <a:endParaRPr lang="en-US" dirty="0" smtClean="0">
              <a:latin typeface="Bahnschrift Condensed" panose="020B0502040204020203" pitchFamily="34" charset="0"/>
            </a:endParaRPr>
          </a:p>
          <a:p>
            <a:pPr lvl="0"/>
            <a:endParaRPr lang="en-US" dirty="0">
              <a:latin typeface="Bahnschrift Condensed" panose="020B0502040204020203" pitchFamily="34" charset="0"/>
            </a:endParaRPr>
          </a:p>
          <a:p>
            <a:pPr lvl="0"/>
            <a:r>
              <a:rPr lang="en-US" dirty="0" smtClean="0">
                <a:latin typeface="Bahnschrift Condensed" panose="020B0502040204020203" pitchFamily="34" charset="0"/>
              </a:rPr>
              <a:t>3. </a:t>
            </a:r>
            <a:r>
              <a:rPr lang="en-US" dirty="0" err="1" smtClean="0">
                <a:latin typeface="Bahnschrift Condensed" panose="020B0502040204020203" pitchFamily="34" charset="0"/>
              </a:rPr>
              <a:t>Biaya</a:t>
            </a:r>
            <a:r>
              <a:rPr lang="en-US" dirty="0" smtClean="0">
                <a:latin typeface="Bahnschrift Condensed" panose="020B0502040204020203" pitchFamily="34" charset="0"/>
              </a:rPr>
              <a:t> </a:t>
            </a:r>
            <a:r>
              <a:rPr lang="en-US" dirty="0">
                <a:latin typeface="Bahnschrift Condensed" panose="020B0502040204020203" pitchFamily="34" charset="0"/>
              </a:rPr>
              <a:t>yang </a:t>
            </a:r>
            <a:r>
              <a:rPr lang="en-US" dirty="0" err="1">
                <a:latin typeface="Bahnschrift Condensed" panose="020B0502040204020203" pitchFamily="34" charset="0"/>
              </a:rPr>
              <a:t>dibutuhkan</a:t>
            </a:r>
            <a:r>
              <a:rPr lang="en-US" dirty="0">
                <a:latin typeface="Bahnschrift Condensed" panose="020B0502040204020203" pitchFamily="34" charset="0"/>
              </a:rPr>
              <a:t> </a:t>
            </a:r>
            <a:r>
              <a:rPr lang="en-US" dirty="0" err="1">
                <a:latin typeface="Bahnschrift Condensed" panose="020B0502040204020203" pitchFamily="34" charset="0"/>
              </a:rPr>
              <a:t>tidak</a:t>
            </a:r>
            <a:r>
              <a:rPr lang="en-US" dirty="0">
                <a:latin typeface="Bahnschrift Condensed" panose="020B0502040204020203" pitchFamily="34" charset="0"/>
              </a:rPr>
              <a:t> </a:t>
            </a:r>
            <a:r>
              <a:rPr lang="en-US" dirty="0" err="1">
                <a:latin typeface="Bahnschrift Condensed" panose="020B0502040204020203" pitchFamily="34" charset="0"/>
              </a:rPr>
              <a:t>sesuai</a:t>
            </a:r>
            <a:r>
              <a:rPr lang="en-US" dirty="0">
                <a:latin typeface="Bahnschrift Condensed" panose="020B0502040204020203" pitchFamily="34" charset="0"/>
              </a:rPr>
              <a:t> </a:t>
            </a:r>
            <a:r>
              <a:rPr lang="en-US" dirty="0" err="1">
                <a:latin typeface="Bahnschrift Condensed" panose="020B0502040204020203" pitchFamily="34" charset="0"/>
              </a:rPr>
              <a:t>dengan</a:t>
            </a:r>
            <a:r>
              <a:rPr lang="en-US" dirty="0">
                <a:latin typeface="Bahnschrift Condensed" panose="020B0502040204020203" pitchFamily="34" charset="0"/>
              </a:rPr>
              <a:t> </a:t>
            </a:r>
            <a:r>
              <a:rPr lang="en-US" dirty="0" err="1">
                <a:latin typeface="Bahnschrift Condensed" panose="020B0502040204020203" pitchFamily="34" charset="0"/>
              </a:rPr>
              <a:t>biaya</a:t>
            </a:r>
            <a:r>
              <a:rPr lang="en-US" dirty="0">
                <a:latin typeface="Bahnschrift Condensed" panose="020B0502040204020203" pitchFamily="34" charset="0"/>
              </a:rPr>
              <a:t> yang </a:t>
            </a:r>
            <a:r>
              <a:rPr lang="en-US" dirty="0" err="1" smtClean="0">
                <a:latin typeface="Bahnschrift Condensed" panose="020B0502040204020203" pitchFamily="34" charset="0"/>
              </a:rPr>
              <a:t>ada</a:t>
            </a:r>
            <a:endParaRPr lang="en-US" dirty="0" smtClean="0">
              <a:latin typeface="Bahnschrift Condensed" panose="020B0502040204020203" pitchFamily="34" charset="0"/>
            </a:endParaRPr>
          </a:p>
          <a:p>
            <a:pPr lvl="0"/>
            <a:endParaRPr lang="en-US" dirty="0">
              <a:latin typeface="Bahnschrift Condensed" panose="020B0502040204020203" pitchFamily="34" charset="0"/>
            </a:endParaRPr>
          </a:p>
          <a:p>
            <a:pPr lvl="0"/>
            <a:r>
              <a:rPr lang="en-US" dirty="0" smtClean="0">
                <a:latin typeface="Bahnschrift Condensed" panose="020B0502040204020203" pitchFamily="34" charset="0"/>
              </a:rPr>
              <a:t>4. </a:t>
            </a:r>
            <a:r>
              <a:rPr lang="en-US" dirty="0" err="1" smtClean="0">
                <a:latin typeface="Bahnschrift Condensed" panose="020B0502040204020203" pitchFamily="34" charset="0"/>
              </a:rPr>
              <a:t>Faktor</a:t>
            </a:r>
            <a:r>
              <a:rPr lang="en-US" dirty="0" smtClean="0">
                <a:latin typeface="Bahnschrift Condensed" panose="020B0502040204020203" pitchFamily="34" charset="0"/>
              </a:rPr>
              <a:t> </a:t>
            </a:r>
            <a:r>
              <a:rPr lang="en-US" dirty="0" err="1">
                <a:latin typeface="Bahnschrift Condensed" panose="020B0502040204020203" pitchFamily="34" charset="0"/>
              </a:rPr>
              <a:t>pendukung</a:t>
            </a:r>
            <a:r>
              <a:rPr lang="en-US" dirty="0">
                <a:latin typeface="Bahnschrift Condensed" panose="020B0502040204020203" pitchFamily="34" charset="0"/>
              </a:rPr>
              <a:t> software </a:t>
            </a:r>
            <a:r>
              <a:rPr lang="en-US" dirty="0" err="1">
                <a:latin typeface="Bahnschrift Condensed" panose="020B0502040204020203" pitchFamily="34" charset="0"/>
              </a:rPr>
              <a:t>dan</a:t>
            </a:r>
            <a:r>
              <a:rPr lang="en-US" dirty="0">
                <a:latin typeface="Bahnschrift Condensed" panose="020B0502040204020203" pitchFamily="34" charset="0"/>
              </a:rPr>
              <a:t> hardware </a:t>
            </a:r>
            <a:r>
              <a:rPr lang="en-US" dirty="0" err="1">
                <a:latin typeface="Bahnschrift Condensed" panose="020B0502040204020203" pitchFamily="34" charset="0"/>
              </a:rPr>
              <a:t>tidak</a:t>
            </a:r>
            <a:r>
              <a:rPr lang="en-US" dirty="0">
                <a:latin typeface="Bahnschrift Condensed" panose="020B0502040204020203" pitchFamily="34" charset="0"/>
              </a:rPr>
              <a:t> </a:t>
            </a:r>
            <a:r>
              <a:rPr lang="en-US" dirty="0" err="1">
                <a:latin typeface="Bahnschrift Condensed" panose="020B0502040204020203" pitchFamily="34" charset="0"/>
              </a:rPr>
              <a:t>sesuai</a:t>
            </a:r>
            <a:r>
              <a:rPr lang="en-US" dirty="0">
                <a:latin typeface="Bahnschrift Condensed" panose="020B0502040204020203" pitchFamily="34" charset="0"/>
              </a:rPr>
              <a:t> </a:t>
            </a:r>
            <a:r>
              <a:rPr lang="en-US" dirty="0" err="1">
                <a:latin typeface="Bahnschrift Condensed" panose="020B0502040204020203" pitchFamily="34" charset="0"/>
              </a:rPr>
              <a:t>dengan</a:t>
            </a:r>
            <a:r>
              <a:rPr lang="en-US" dirty="0">
                <a:latin typeface="Bahnschrift Condensed" panose="020B0502040204020203" pitchFamily="34" charset="0"/>
              </a:rPr>
              <a:t> </a:t>
            </a:r>
            <a:r>
              <a:rPr lang="en-US" dirty="0" err="1">
                <a:latin typeface="Bahnschrift Condensed" panose="020B0502040204020203" pitchFamily="34" charset="0"/>
              </a:rPr>
              <a:t>kebutuhan</a:t>
            </a:r>
            <a:r>
              <a:rPr lang="en-US" dirty="0">
                <a:latin typeface="Bahnschrift Condensed" panose="020B0502040204020203" pitchFamily="34" charset="0"/>
              </a:rPr>
              <a:t> </a:t>
            </a:r>
            <a:r>
              <a:rPr lang="en-US" dirty="0" err="1">
                <a:latin typeface="Bahnschrift Condensed" panose="020B0502040204020203" pitchFamily="34" charset="0"/>
              </a:rPr>
              <a:t>aplikasi</a:t>
            </a:r>
            <a:r>
              <a:rPr lang="en-US" dirty="0">
                <a:latin typeface="Bahnschrift Condensed" panose="020B0502040204020203" pitchFamily="34" charset="0"/>
              </a:rPr>
              <a:t>. </a:t>
            </a:r>
          </a:p>
        </p:txBody>
      </p:sp>
    </p:spTree>
    <p:extLst>
      <p:ext uri="{BB962C8B-B14F-4D97-AF65-F5344CB8AC3E}">
        <p14:creationId xmlns:p14="http://schemas.microsoft.com/office/powerpoint/2010/main" val="204813047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9185" y="351417"/>
            <a:ext cx="10178322" cy="1492132"/>
          </a:xfrm>
        </p:spPr>
        <p:txBody>
          <a:bodyPr/>
          <a:lstStyle/>
          <a:p>
            <a:pPr lvl="0"/>
            <a:r>
              <a:rPr lang="en-US" b="1" dirty="0" err="1"/>
              <a:t>Hasil</a:t>
            </a:r>
            <a:r>
              <a:rPr lang="en-US" b="1" dirty="0"/>
              <a:t> yang </a:t>
            </a:r>
            <a:r>
              <a:rPr lang="en-US" b="1" dirty="0" err="1"/>
              <a:t>diharapkan</a:t>
            </a:r>
            <a:r>
              <a:rPr lang="en-US" dirty="0"/>
              <a:t/>
            </a:r>
            <a:br>
              <a:rPr lang="en-US" dirty="0"/>
            </a:br>
            <a:endParaRPr lang="en-US" dirty="0"/>
          </a:p>
        </p:txBody>
      </p:sp>
      <p:pic>
        <p:nvPicPr>
          <p:cNvPr id="7170" name="Picture 2" descr="Hasil gambar untuk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2176" y="85072"/>
            <a:ext cx="1434166" cy="14341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252910" y="2178424"/>
            <a:ext cx="10163642" cy="2062103"/>
          </a:xfrm>
          <a:prstGeom prst="rect">
            <a:avLst/>
          </a:prstGeom>
        </p:spPr>
        <p:txBody>
          <a:bodyPr wrap="square">
            <a:spAutoFit/>
          </a:bodyPr>
          <a:lstStyle/>
          <a:p>
            <a:pPr lvl="0"/>
            <a:r>
              <a:rPr lang="en-US" sz="3200" dirty="0" smtClean="0">
                <a:latin typeface="Bahnschrift Condensed" panose="020B0502040204020203" pitchFamily="34" charset="0"/>
              </a:rPr>
              <a:t>1. </a:t>
            </a:r>
            <a:r>
              <a:rPr lang="en-US" sz="3200" dirty="0" err="1" smtClean="0">
                <a:latin typeface="Bahnschrift Condensed" panose="020B0502040204020203" pitchFamily="34" charset="0"/>
              </a:rPr>
              <a:t>Melakukan</a:t>
            </a:r>
            <a:r>
              <a:rPr lang="en-US" sz="3200" dirty="0" smtClean="0">
                <a:latin typeface="Bahnschrift Condensed" panose="020B0502040204020203" pitchFamily="34" charset="0"/>
              </a:rPr>
              <a:t> </a:t>
            </a:r>
            <a:r>
              <a:rPr lang="en-US" sz="3200" dirty="0" err="1">
                <a:latin typeface="Bahnschrift Condensed" panose="020B0502040204020203" pitchFamily="34" charset="0"/>
              </a:rPr>
              <a:t>pendataan</a:t>
            </a:r>
            <a:r>
              <a:rPr lang="en-US" sz="3200" dirty="0">
                <a:latin typeface="Bahnschrift Condensed" panose="020B0502040204020203" pitchFamily="34" charset="0"/>
              </a:rPr>
              <a:t> </a:t>
            </a:r>
            <a:r>
              <a:rPr lang="en-US" sz="3200" dirty="0" err="1">
                <a:latin typeface="Bahnschrift Condensed" panose="020B0502040204020203" pitchFamily="34" charset="0"/>
              </a:rPr>
              <a:t>terhadap</a:t>
            </a:r>
            <a:r>
              <a:rPr lang="en-US" sz="3200" dirty="0">
                <a:latin typeface="Bahnschrift Condensed" panose="020B0502040204020203" pitchFamily="34" charset="0"/>
              </a:rPr>
              <a:t> </a:t>
            </a:r>
            <a:r>
              <a:rPr lang="en-US" sz="3200" dirty="0" err="1">
                <a:latin typeface="Bahnschrift Condensed" panose="020B0502040204020203" pitchFamily="34" charset="0"/>
              </a:rPr>
              <a:t>barang</a:t>
            </a:r>
            <a:r>
              <a:rPr lang="en-US" sz="3200" dirty="0">
                <a:latin typeface="Bahnschrift Condensed" panose="020B0502040204020203" pitchFamily="34" charset="0"/>
              </a:rPr>
              <a:t> yang </a:t>
            </a:r>
            <a:r>
              <a:rPr lang="en-US" sz="3200" dirty="0" err="1">
                <a:latin typeface="Bahnschrift Condensed" panose="020B0502040204020203" pitchFamily="34" charset="0"/>
              </a:rPr>
              <a:t>akan</a:t>
            </a:r>
            <a:r>
              <a:rPr lang="en-US" sz="3200" dirty="0">
                <a:latin typeface="Bahnschrift Condensed" panose="020B0502040204020203" pitchFamily="34" charset="0"/>
              </a:rPr>
              <a:t> </a:t>
            </a:r>
            <a:r>
              <a:rPr lang="en-US" sz="3200" dirty="0" err="1">
                <a:latin typeface="Bahnschrift Condensed" panose="020B0502040204020203" pitchFamily="34" charset="0"/>
              </a:rPr>
              <a:t>dijual</a:t>
            </a:r>
            <a:r>
              <a:rPr lang="en-US" sz="3200" dirty="0">
                <a:latin typeface="Bahnschrift Condensed" panose="020B0502040204020203" pitchFamily="34" charset="0"/>
              </a:rPr>
              <a:t> </a:t>
            </a:r>
          </a:p>
          <a:p>
            <a:pPr lvl="0"/>
            <a:r>
              <a:rPr lang="en-US" sz="3200" dirty="0" smtClean="0">
                <a:latin typeface="Bahnschrift Condensed" panose="020B0502040204020203" pitchFamily="34" charset="0"/>
              </a:rPr>
              <a:t>2. </a:t>
            </a:r>
            <a:r>
              <a:rPr lang="en-US" sz="3200" dirty="0" err="1" smtClean="0">
                <a:latin typeface="Bahnschrift Condensed" panose="020B0502040204020203" pitchFamily="34" charset="0"/>
              </a:rPr>
              <a:t>Membantu</a:t>
            </a:r>
            <a:r>
              <a:rPr lang="en-US" sz="3200" dirty="0" smtClean="0">
                <a:latin typeface="Bahnschrift Condensed" panose="020B0502040204020203" pitchFamily="34" charset="0"/>
              </a:rPr>
              <a:t> </a:t>
            </a:r>
            <a:r>
              <a:rPr lang="en-US" sz="3200" dirty="0" err="1">
                <a:latin typeface="Bahnschrift Condensed" panose="020B0502040204020203" pitchFamily="34" charset="0"/>
              </a:rPr>
              <a:t>mendokumentasikan</a:t>
            </a:r>
            <a:r>
              <a:rPr lang="en-US" sz="3200" dirty="0">
                <a:latin typeface="Bahnschrift Condensed" panose="020B0502040204020203" pitchFamily="34" charset="0"/>
              </a:rPr>
              <a:t> data </a:t>
            </a:r>
            <a:r>
              <a:rPr lang="en-US" sz="3200" dirty="0" err="1">
                <a:latin typeface="Bahnschrift Condensed" panose="020B0502040204020203" pitchFamily="34" charset="0"/>
              </a:rPr>
              <a:t>barang</a:t>
            </a:r>
            <a:r>
              <a:rPr lang="en-US" sz="3200" dirty="0">
                <a:latin typeface="Bahnschrift Condensed" panose="020B0502040204020203" pitchFamily="34" charset="0"/>
              </a:rPr>
              <a:t> yang </a:t>
            </a:r>
            <a:r>
              <a:rPr lang="en-US" sz="3200" dirty="0" err="1">
                <a:latin typeface="Bahnschrift Condensed" panose="020B0502040204020203" pitchFamily="34" charset="0"/>
              </a:rPr>
              <a:t>akan</a:t>
            </a:r>
            <a:r>
              <a:rPr lang="en-US" sz="3200" dirty="0">
                <a:latin typeface="Bahnschrift Condensed" panose="020B0502040204020203" pitchFamily="34" charset="0"/>
              </a:rPr>
              <a:t> </a:t>
            </a:r>
            <a:r>
              <a:rPr lang="en-US" sz="3200" dirty="0" err="1">
                <a:latin typeface="Bahnschrift Condensed" panose="020B0502040204020203" pitchFamily="34" charset="0"/>
              </a:rPr>
              <a:t>dikirim</a:t>
            </a:r>
            <a:r>
              <a:rPr lang="en-US" sz="3200" dirty="0">
                <a:latin typeface="Bahnschrift Condensed" panose="020B0502040204020203" pitchFamily="34" charset="0"/>
              </a:rPr>
              <a:t> </a:t>
            </a:r>
          </a:p>
          <a:p>
            <a:pPr lvl="0"/>
            <a:r>
              <a:rPr lang="en-US" sz="3200" dirty="0" smtClean="0">
                <a:latin typeface="Bahnschrift Condensed" panose="020B0502040204020203" pitchFamily="34" charset="0"/>
              </a:rPr>
              <a:t>3. </a:t>
            </a:r>
            <a:r>
              <a:rPr lang="en-US" sz="3200" dirty="0" err="1" smtClean="0">
                <a:latin typeface="Bahnschrift Condensed" panose="020B0502040204020203" pitchFamily="34" charset="0"/>
              </a:rPr>
              <a:t>Membantu</a:t>
            </a:r>
            <a:r>
              <a:rPr lang="en-US" sz="3200" dirty="0" smtClean="0">
                <a:latin typeface="Bahnschrift Condensed" panose="020B0502040204020203" pitchFamily="34" charset="0"/>
              </a:rPr>
              <a:t> </a:t>
            </a:r>
            <a:r>
              <a:rPr lang="en-US" sz="3200" dirty="0" err="1">
                <a:latin typeface="Bahnschrift Condensed" panose="020B0502040204020203" pitchFamily="34" charset="0"/>
              </a:rPr>
              <a:t>mendokumentasi</a:t>
            </a:r>
            <a:r>
              <a:rPr lang="en-US" sz="3200" dirty="0">
                <a:latin typeface="Bahnschrift Condensed" panose="020B0502040204020203" pitchFamily="34" charset="0"/>
              </a:rPr>
              <a:t> </a:t>
            </a:r>
            <a:r>
              <a:rPr lang="en-US" sz="3200" dirty="0" err="1">
                <a:latin typeface="Bahnschrift Condensed" panose="020B0502040204020203" pitchFamily="34" charset="0"/>
              </a:rPr>
              <a:t>rincian</a:t>
            </a:r>
            <a:r>
              <a:rPr lang="en-US" sz="3200" dirty="0">
                <a:latin typeface="Bahnschrift Condensed" panose="020B0502040204020203" pitchFamily="34" charset="0"/>
              </a:rPr>
              <a:t> </a:t>
            </a:r>
            <a:r>
              <a:rPr lang="en-US" sz="3200" dirty="0" err="1">
                <a:latin typeface="Bahnschrift Condensed" panose="020B0502040204020203" pitchFamily="34" charset="0"/>
              </a:rPr>
              <a:t>biaya</a:t>
            </a:r>
            <a:r>
              <a:rPr lang="en-US" sz="3200" dirty="0">
                <a:latin typeface="Bahnschrift Condensed" panose="020B0502040204020203" pitchFamily="34" charset="0"/>
              </a:rPr>
              <a:t> yang </a:t>
            </a:r>
            <a:r>
              <a:rPr lang="en-US" sz="3200" dirty="0" err="1">
                <a:latin typeface="Bahnschrift Condensed" panose="020B0502040204020203" pitchFamily="34" charset="0"/>
              </a:rPr>
              <a:t>akan</a:t>
            </a:r>
            <a:r>
              <a:rPr lang="en-US" sz="3200" dirty="0">
                <a:latin typeface="Bahnschrift Condensed" panose="020B0502040204020203" pitchFamily="34" charset="0"/>
              </a:rPr>
              <a:t> </a:t>
            </a:r>
            <a:r>
              <a:rPr lang="en-US" sz="3200" dirty="0" err="1">
                <a:latin typeface="Bahnschrift Condensed" panose="020B0502040204020203" pitchFamily="34" charset="0"/>
              </a:rPr>
              <a:t>dibayar</a:t>
            </a:r>
            <a:r>
              <a:rPr lang="en-US" sz="3200" dirty="0">
                <a:latin typeface="Bahnschrift Condensed" panose="020B0502040204020203" pitchFamily="34" charset="0"/>
              </a:rPr>
              <a:t> </a:t>
            </a:r>
            <a:r>
              <a:rPr lang="en-US" sz="3200" dirty="0" err="1">
                <a:latin typeface="Bahnschrift Condensed" panose="020B0502040204020203" pitchFamily="34" charset="0"/>
              </a:rPr>
              <a:t>oleh</a:t>
            </a:r>
            <a:r>
              <a:rPr lang="en-US" sz="3200" dirty="0">
                <a:latin typeface="Bahnschrift Condensed" panose="020B0502040204020203" pitchFamily="34" charset="0"/>
              </a:rPr>
              <a:t> </a:t>
            </a:r>
            <a:r>
              <a:rPr lang="en-US" sz="3200" dirty="0" err="1">
                <a:latin typeface="Bahnschrift Condensed" panose="020B0502040204020203" pitchFamily="34" charset="0"/>
              </a:rPr>
              <a:t>konsumen</a:t>
            </a:r>
            <a:endParaRPr lang="en-US" sz="3200" dirty="0">
              <a:latin typeface="Bahnschrift Condensed" panose="020B0502040204020203" pitchFamily="34" charset="0"/>
            </a:endParaRPr>
          </a:p>
        </p:txBody>
      </p:sp>
    </p:spTree>
    <p:extLst>
      <p:ext uri="{BB962C8B-B14F-4D97-AF65-F5344CB8AC3E}">
        <p14:creationId xmlns:p14="http://schemas.microsoft.com/office/powerpoint/2010/main" val="141243288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130" y="357278"/>
            <a:ext cx="10178322" cy="1492132"/>
          </a:xfrm>
        </p:spPr>
        <p:txBody>
          <a:bodyPr/>
          <a:lstStyle/>
          <a:p>
            <a:pPr lvl="0"/>
            <a:r>
              <a:rPr lang="en-US" b="1" dirty="0" err="1"/>
              <a:t>Keuntungan</a:t>
            </a:r>
            <a:r>
              <a:rPr lang="en-US" b="1" dirty="0"/>
              <a:t> yang </a:t>
            </a:r>
            <a:r>
              <a:rPr lang="en-US" b="1" dirty="0" err="1"/>
              <a:t>diharapkan</a:t>
            </a:r>
            <a:r>
              <a:rPr lang="en-US" dirty="0"/>
              <a:t/>
            </a:r>
            <a:br>
              <a:rPr lang="en-US" dirty="0"/>
            </a:br>
            <a:endParaRPr lang="en-US" dirty="0"/>
          </a:p>
        </p:txBody>
      </p:sp>
      <p:pic>
        <p:nvPicPr>
          <p:cNvPr id="8194" name="Picture 2" descr="Hasil gambar untuk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234" y="186291"/>
            <a:ext cx="1068108" cy="106810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1563687" y="2190069"/>
            <a:ext cx="10178322" cy="1492132"/>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lvl="0"/>
            <a:r>
              <a:rPr lang="en-US" dirty="0" smtClean="0">
                <a:latin typeface="Bahnschrift Condensed" panose="020B0502040204020203" pitchFamily="34" charset="0"/>
              </a:rPr>
              <a:t>1. </a:t>
            </a:r>
            <a:r>
              <a:rPr lang="id-ID" dirty="0" smtClean="0">
                <a:latin typeface="Bahnschrift Condensed" panose="020B0502040204020203" pitchFamily="34" charset="0"/>
              </a:rPr>
              <a:t>Meningkatkan </a:t>
            </a:r>
            <a:r>
              <a:rPr lang="id-ID" dirty="0">
                <a:latin typeface="Bahnschrift Condensed" panose="020B0502040204020203" pitchFamily="34" charset="0"/>
              </a:rPr>
              <a:t>kepuasan </a:t>
            </a:r>
            <a:r>
              <a:rPr lang="en-US" dirty="0" err="1">
                <a:latin typeface="Bahnschrift Condensed" panose="020B0502040204020203" pitchFamily="34" charset="0"/>
              </a:rPr>
              <a:t>konsumen</a:t>
            </a:r>
            <a:endParaRPr lang="en-US" dirty="0">
              <a:latin typeface="Bahnschrift Condensed" panose="020B0502040204020203" pitchFamily="34" charset="0"/>
            </a:endParaRPr>
          </a:p>
          <a:p>
            <a:pPr lvl="0"/>
            <a:r>
              <a:rPr lang="en-US" dirty="0" smtClean="0">
                <a:latin typeface="Bahnschrift Condensed" panose="020B0502040204020203" pitchFamily="34" charset="0"/>
              </a:rPr>
              <a:t>2. </a:t>
            </a:r>
            <a:r>
              <a:rPr lang="id-ID" dirty="0" smtClean="0">
                <a:latin typeface="Bahnschrift Condensed" panose="020B0502040204020203" pitchFamily="34" charset="0"/>
              </a:rPr>
              <a:t>Menjadi </a:t>
            </a:r>
            <a:r>
              <a:rPr lang="id-ID" dirty="0">
                <a:latin typeface="Bahnschrift Condensed" panose="020B0502040204020203" pitchFamily="34" charset="0"/>
              </a:rPr>
              <a:t>media berbagi informasi </a:t>
            </a:r>
            <a:r>
              <a:rPr lang="en-US" dirty="0">
                <a:latin typeface="Bahnschrift Condensed" panose="020B0502040204020203" pitchFamily="34" charset="0"/>
              </a:rPr>
              <a:t>order </a:t>
            </a:r>
            <a:r>
              <a:rPr lang="en-US" dirty="0" err="1">
                <a:latin typeface="Bahnschrift Condensed" panose="020B0502040204020203" pitchFamily="34" charset="0"/>
              </a:rPr>
              <a:t>barang</a:t>
            </a:r>
            <a:endParaRPr lang="en-US" dirty="0">
              <a:latin typeface="Bahnschrift Condensed" panose="020B0502040204020203" pitchFamily="34" charset="0"/>
            </a:endParaRPr>
          </a:p>
          <a:p>
            <a:pPr lvl="0"/>
            <a:r>
              <a:rPr lang="en-US" dirty="0" smtClean="0">
                <a:latin typeface="Bahnschrift Condensed" panose="020B0502040204020203" pitchFamily="34" charset="0"/>
              </a:rPr>
              <a:t>3. </a:t>
            </a:r>
            <a:r>
              <a:rPr lang="id-ID" dirty="0" smtClean="0">
                <a:latin typeface="Bahnschrift Condensed" panose="020B0502040204020203" pitchFamily="34" charset="0"/>
              </a:rPr>
              <a:t>Meningkatkan </a:t>
            </a:r>
            <a:r>
              <a:rPr lang="id-ID" dirty="0">
                <a:latin typeface="Bahnschrift Condensed" panose="020B0502040204020203" pitchFamily="34" charset="0"/>
              </a:rPr>
              <a:t>efisiensi </a:t>
            </a:r>
            <a:r>
              <a:rPr lang="en-US" dirty="0" err="1">
                <a:latin typeface="Bahnschrift Condensed" panose="020B0502040204020203" pitchFamily="34" charset="0"/>
              </a:rPr>
              <a:t>dalam</a:t>
            </a:r>
            <a:r>
              <a:rPr lang="en-US" dirty="0">
                <a:latin typeface="Bahnschrift Condensed" panose="020B0502040204020203" pitchFamily="34" charset="0"/>
              </a:rPr>
              <a:t> order </a:t>
            </a:r>
            <a:r>
              <a:rPr lang="en-US" dirty="0" err="1">
                <a:latin typeface="Bahnschrift Condensed" panose="020B0502040204020203" pitchFamily="34" charset="0"/>
              </a:rPr>
              <a:t>barang</a:t>
            </a:r>
            <a:endParaRPr lang="en-US" dirty="0">
              <a:effectLst/>
              <a:latin typeface="Bahnschrift Condensed" panose="020B0502040204020203" pitchFamily="34" charset="0"/>
            </a:endParaRPr>
          </a:p>
        </p:txBody>
      </p:sp>
    </p:spTree>
    <p:extLst>
      <p:ext uri="{BB962C8B-B14F-4D97-AF65-F5344CB8AC3E}">
        <p14:creationId xmlns:p14="http://schemas.microsoft.com/office/powerpoint/2010/main" val="156129911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asil gambar untuk teknologi"/>
          <p:cNvPicPr>
            <a:picLocks noChangeAspect="1" noChangeArrowheads="1"/>
          </p:cNvPicPr>
          <p:nvPr/>
        </p:nvPicPr>
        <p:blipFill rotWithShape="1">
          <a:blip r:embed="rId2">
            <a:extLst>
              <a:ext uri="{28A0092B-C50C-407E-A947-70E740481C1C}">
                <a14:useLocalDpi xmlns:a14="http://schemas.microsoft.com/office/drawing/2010/main" val="0"/>
              </a:ext>
            </a:extLst>
          </a:blip>
          <a:srcRect b="1566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97542" y="2682934"/>
            <a:ext cx="10178322" cy="1230160"/>
          </a:xfrm>
        </p:spPr>
        <p:txBody>
          <a:bodyPr>
            <a:normAutofit/>
          </a:bodyPr>
          <a:lstStyle/>
          <a:p>
            <a:r>
              <a:rPr lang="en-US" sz="6600" b="1" dirty="0" err="1" smtClean="0">
                <a:solidFill>
                  <a:schemeClr val="bg1"/>
                </a:solidFill>
              </a:rPr>
              <a:t>teknologi</a:t>
            </a:r>
            <a:endParaRPr lang="en-US" sz="6600" b="1" dirty="0">
              <a:solidFill>
                <a:schemeClr val="bg1"/>
              </a:solidFill>
            </a:endParaRPr>
          </a:p>
        </p:txBody>
      </p:sp>
    </p:spTree>
    <p:extLst>
      <p:ext uri="{BB962C8B-B14F-4D97-AF65-F5344CB8AC3E}">
        <p14:creationId xmlns:p14="http://schemas.microsoft.com/office/powerpoint/2010/main" val="1030131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163" y="4755758"/>
            <a:ext cx="2944906" cy="1198293"/>
          </a:xfrm>
        </p:spPr>
        <p:txBody>
          <a:bodyPr>
            <a:noAutofit/>
          </a:bodyPr>
          <a:lstStyle/>
          <a:p>
            <a:pPr lvl="0"/>
            <a:r>
              <a:rPr lang="en-US" sz="2000" i="1" dirty="0" smtClean="0">
                <a:latin typeface="Bahnschrift Condensed" panose="020B0502040204020203" pitchFamily="34" charset="0"/>
              </a:rPr>
              <a:t>1. </a:t>
            </a:r>
            <a:r>
              <a:rPr lang="id-ID" sz="2000" i="1" dirty="0" smtClean="0">
                <a:latin typeface="Bahnschrift Condensed" panose="020B0502040204020203" pitchFamily="34" charset="0"/>
              </a:rPr>
              <a:t>Web </a:t>
            </a:r>
            <a:r>
              <a:rPr lang="id-ID" sz="2000" i="1" dirty="0">
                <a:latin typeface="Bahnschrift Condensed" panose="020B0502040204020203" pitchFamily="34" charset="0"/>
              </a:rPr>
              <a:t>Server</a:t>
            </a:r>
            <a:r>
              <a:rPr lang="en-US" sz="2000" dirty="0">
                <a:latin typeface="Bahnschrift Condensed" panose="020B0502040204020203" pitchFamily="34" charset="0"/>
              </a:rPr>
              <a:t/>
            </a:r>
            <a:br>
              <a:rPr lang="en-US" sz="2000" dirty="0">
                <a:latin typeface="Bahnschrift Condensed" panose="020B0502040204020203" pitchFamily="34" charset="0"/>
              </a:rPr>
            </a:br>
            <a:r>
              <a:rPr lang="en-US" sz="2000" dirty="0" smtClean="0">
                <a:latin typeface="Bahnschrift Condensed" panose="020B0502040204020203" pitchFamily="34" charset="0"/>
              </a:rPr>
              <a:t>2. </a:t>
            </a:r>
            <a:r>
              <a:rPr lang="id-ID" sz="2000" dirty="0" smtClean="0">
                <a:latin typeface="Bahnschrift Condensed" panose="020B0502040204020203" pitchFamily="34" charset="0"/>
              </a:rPr>
              <a:t>Basis </a:t>
            </a:r>
            <a:r>
              <a:rPr lang="id-ID" sz="2000" dirty="0">
                <a:latin typeface="Bahnschrift Condensed" panose="020B0502040204020203" pitchFamily="34" charset="0"/>
              </a:rPr>
              <a:t>data</a:t>
            </a:r>
            <a:endParaRPr lang="en-US" sz="2000" dirty="0">
              <a:effectLst/>
              <a:latin typeface="Bahnschrift Condensed" panose="020B0502040204020203" pitchFamily="34" charset="0"/>
            </a:endParaRPr>
          </a:p>
        </p:txBody>
      </p:sp>
      <p:pic>
        <p:nvPicPr>
          <p:cNvPr id="10242" name="Picture 2" descr="Hasil gambar untuk perangkat luna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4480" y="4156612"/>
            <a:ext cx="3954369" cy="239658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asil gambar untuk perangkat ker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460" y="1653284"/>
            <a:ext cx="4130491" cy="250332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5091951" y="1653284"/>
            <a:ext cx="6777318" cy="2503328"/>
          </a:xfrm>
          <a:prstGeom prst="rect">
            <a:avLst/>
          </a:prstGeom>
          <a:ln>
            <a:noFill/>
          </a:ln>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2000" dirty="0" smtClean="0">
                <a:latin typeface="Bahnschrift Condensed" panose="020B0502040204020203" pitchFamily="34" charset="0"/>
              </a:rPr>
              <a:t>1. Processor Intel Dual Core, Core 2 Duo, </a:t>
            </a:r>
            <a:r>
              <a:rPr lang="en-US" sz="2000" dirty="0" err="1" smtClean="0">
                <a:latin typeface="Bahnschrift Condensed" panose="020B0502040204020203" pitchFamily="34" charset="0"/>
              </a:rPr>
              <a:t>atau</a:t>
            </a:r>
            <a:r>
              <a:rPr lang="en-US" sz="2000" dirty="0" smtClean="0">
                <a:latin typeface="Bahnschrift Condensed" panose="020B0502040204020203" pitchFamily="34" charset="0"/>
              </a:rPr>
              <a:t> di     </a:t>
            </a:r>
            <a:r>
              <a:rPr lang="en-US" sz="2000" dirty="0" err="1" smtClean="0">
                <a:latin typeface="Bahnschrift Condensed" panose="020B0502040204020203" pitchFamily="34" charset="0"/>
              </a:rPr>
              <a:t>atasnya</a:t>
            </a:r>
            <a:r>
              <a:rPr lang="en-US" sz="2000" dirty="0" smtClean="0">
                <a:latin typeface="Bahnschrift Condensed" panose="020B0502040204020203" pitchFamily="34" charset="0"/>
              </a:rPr>
              <a:t>. </a:t>
            </a:r>
            <a:br>
              <a:rPr lang="en-US" sz="2000" dirty="0" smtClean="0">
                <a:latin typeface="Bahnschrift Condensed" panose="020B0502040204020203" pitchFamily="34" charset="0"/>
              </a:rPr>
            </a:br>
            <a:r>
              <a:rPr lang="en-US" sz="2000" dirty="0" smtClean="0">
                <a:latin typeface="Bahnschrift Condensed" panose="020B0502040204020203" pitchFamily="34" charset="0"/>
              </a:rPr>
              <a:t>2. Memory 1 Gb </a:t>
            </a:r>
            <a:r>
              <a:rPr lang="en-US" sz="2000" dirty="0" err="1" smtClean="0">
                <a:latin typeface="Bahnschrift Condensed" panose="020B0502040204020203" pitchFamily="34" charset="0"/>
              </a:rPr>
              <a:t>atau</a:t>
            </a:r>
            <a:r>
              <a:rPr lang="en-US" sz="2000" dirty="0" smtClean="0">
                <a:latin typeface="Bahnschrift Condensed" panose="020B0502040204020203" pitchFamily="34" charset="0"/>
              </a:rPr>
              <a:t> </a:t>
            </a:r>
            <a:r>
              <a:rPr lang="en-US" sz="2000" dirty="0" err="1" smtClean="0">
                <a:latin typeface="Bahnschrift Condensed" panose="020B0502040204020203" pitchFamily="34" charset="0"/>
              </a:rPr>
              <a:t>lebih</a:t>
            </a:r>
            <a:r>
              <a:rPr lang="en-US" sz="2000" dirty="0" smtClean="0">
                <a:latin typeface="Bahnschrift Condensed" panose="020B0502040204020203" pitchFamily="34" charset="0"/>
              </a:rPr>
              <a:t>. </a:t>
            </a:r>
            <a:br>
              <a:rPr lang="en-US" sz="2000" dirty="0" smtClean="0">
                <a:latin typeface="Bahnschrift Condensed" panose="020B0502040204020203" pitchFamily="34" charset="0"/>
              </a:rPr>
            </a:br>
            <a:r>
              <a:rPr lang="en-US" sz="2000" dirty="0" smtClean="0">
                <a:latin typeface="Bahnschrift Condensed" panose="020B0502040204020203" pitchFamily="34" charset="0"/>
              </a:rPr>
              <a:t>3. </a:t>
            </a:r>
            <a:r>
              <a:rPr lang="en-US" sz="2000" dirty="0" err="1" smtClean="0">
                <a:latin typeface="Bahnschrift Condensed" panose="020B0502040204020203" pitchFamily="34" charset="0"/>
              </a:rPr>
              <a:t>Harddisk</a:t>
            </a:r>
            <a:r>
              <a:rPr lang="en-US" sz="2000" dirty="0" smtClean="0">
                <a:latin typeface="Bahnschrift Condensed" panose="020B0502040204020203" pitchFamily="34" charset="0"/>
              </a:rPr>
              <a:t> 80 Gb </a:t>
            </a:r>
            <a:r>
              <a:rPr lang="en-US" sz="2000" dirty="0" err="1" smtClean="0">
                <a:latin typeface="Bahnschrift Condensed" panose="020B0502040204020203" pitchFamily="34" charset="0"/>
              </a:rPr>
              <a:t>atau</a:t>
            </a:r>
            <a:r>
              <a:rPr lang="en-US" sz="2000" dirty="0" smtClean="0">
                <a:latin typeface="Bahnschrift Condensed" panose="020B0502040204020203" pitchFamily="34" charset="0"/>
              </a:rPr>
              <a:t> </a:t>
            </a:r>
            <a:r>
              <a:rPr lang="en-US" sz="2000" dirty="0" err="1" smtClean="0">
                <a:latin typeface="Bahnschrift Condensed" panose="020B0502040204020203" pitchFamily="34" charset="0"/>
              </a:rPr>
              <a:t>lebih</a:t>
            </a:r>
            <a:r>
              <a:rPr lang="en-US" sz="2000" dirty="0" smtClean="0">
                <a:latin typeface="Bahnschrift Condensed" panose="020B0502040204020203" pitchFamily="34" charset="0"/>
              </a:rPr>
              <a:t>. </a:t>
            </a:r>
            <a:br>
              <a:rPr lang="en-US" sz="2000" dirty="0" smtClean="0">
                <a:latin typeface="Bahnschrift Condensed" panose="020B0502040204020203" pitchFamily="34" charset="0"/>
              </a:rPr>
            </a:br>
            <a:r>
              <a:rPr lang="en-US" sz="2000" dirty="0" smtClean="0">
                <a:latin typeface="Bahnschrift Condensed" panose="020B0502040204020203" pitchFamily="34" charset="0"/>
              </a:rPr>
              <a:t>4. Monitor </a:t>
            </a:r>
            <a:r>
              <a:rPr lang="en-US" sz="2000" dirty="0" err="1" smtClean="0">
                <a:latin typeface="Bahnschrift Condensed" panose="020B0502040204020203" pitchFamily="34" charset="0"/>
              </a:rPr>
              <a:t>dengan</a:t>
            </a:r>
            <a:r>
              <a:rPr lang="en-US" sz="2000" dirty="0" smtClean="0">
                <a:latin typeface="Bahnschrift Condensed" panose="020B0502040204020203" pitchFamily="34" charset="0"/>
              </a:rPr>
              <a:t> </a:t>
            </a:r>
            <a:r>
              <a:rPr lang="en-US" sz="2000" dirty="0" err="1" smtClean="0">
                <a:latin typeface="Bahnschrift Condensed" panose="020B0502040204020203" pitchFamily="34" charset="0"/>
              </a:rPr>
              <a:t>resolusi</a:t>
            </a:r>
            <a:r>
              <a:rPr lang="en-US" sz="2000" dirty="0" smtClean="0">
                <a:latin typeface="Bahnschrift Condensed" panose="020B0502040204020203" pitchFamily="34" charset="0"/>
              </a:rPr>
              <a:t> minimal 1024 x 768. </a:t>
            </a:r>
            <a:br>
              <a:rPr lang="en-US" sz="2000" dirty="0" smtClean="0">
                <a:latin typeface="Bahnschrift Condensed" panose="020B0502040204020203" pitchFamily="34" charset="0"/>
              </a:rPr>
            </a:br>
            <a:r>
              <a:rPr lang="en-US" sz="2000" dirty="0" smtClean="0">
                <a:latin typeface="Bahnschrift Condensed" panose="020B0502040204020203" pitchFamily="34" charset="0"/>
              </a:rPr>
              <a:t>    VGA Card 128, Printer, Mouse, </a:t>
            </a:r>
            <a:r>
              <a:rPr lang="en-US" sz="2000" dirty="0" err="1" smtClean="0">
                <a:latin typeface="Bahnschrift Condensed" panose="020B0502040204020203" pitchFamily="34" charset="0"/>
              </a:rPr>
              <a:t>dan</a:t>
            </a:r>
            <a:r>
              <a:rPr lang="en-US" sz="2000" dirty="0" smtClean="0">
                <a:latin typeface="Bahnschrift Condensed" panose="020B0502040204020203" pitchFamily="34" charset="0"/>
              </a:rPr>
              <a:t> keyboard</a:t>
            </a:r>
            <a:br>
              <a:rPr lang="en-US" sz="2000" dirty="0" smtClean="0">
                <a:latin typeface="Bahnschrift Condensed" panose="020B0502040204020203" pitchFamily="34" charset="0"/>
              </a:rPr>
            </a:br>
            <a:endParaRPr lang="en-US" sz="2000" dirty="0">
              <a:latin typeface="Bahnschrift Condensed" panose="020B0502040204020203" pitchFamily="34" charset="0"/>
            </a:endParaRPr>
          </a:p>
        </p:txBody>
      </p:sp>
      <p:sp>
        <p:nvSpPr>
          <p:cNvPr id="6" name="Title 1"/>
          <p:cNvSpPr txBox="1">
            <a:spLocks/>
          </p:cNvSpPr>
          <p:nvPr/>
        </p:nvSpPr>
        <p:spPr>
          <a:xfrm>
            <a:off x="995544" y="242047"/>
            <a:ext cx="8606120" cy="1251664"/>
          </a:xfrm>
          <a:prstGeom prst="rect">
            <a:avLst/>
          </a:prstGeom>
          <a:ln>
            <a:noFill/>
          </a:ln>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2800" dirty="0" err="1" smtClean="0">
                <a:latin typeface="Algerian" panose="04020705040A02060702" pitchFamily="82" charset="0"/>
              </a:rPr>
              <a:t>Teknologi</a:t>
            </a:r>
            <a:r>
              <a:rPr lang="en-US" sz="2800" dirty="0" smtClean="0">
                <a:latin typeface="Algerian" panose="04020705040A02060702" pitchFamily="82" charset="0"/>
              </a:rPr>
              <a:t> yang </a:t>
            </a:r>
            <a:r>
              <a:rPr lang="en-US" sz="2800" dirty="0" err="1" smtClean="0">
                <a:latin typeface="Algerian" panose="04020705040A02060702" pitchFamily="82" charset="0"/>
              </a:rPr>
              <a:t>dibutuhkan</a:t>
            </a:r>
            <a:r>
              <a:rPr lang="en-US" sz="2800" dirty="0" smtClean="0">
                <a:latin typeface="Algerian" panose="04020705040A02060702" pitchFamily="82" charset="0"/>
              </a:rPr>
              <a:t> </a:t>
            </a:r>
            <a:r>
              <a:rPr lang="en-US" sz="2800" dirty="0" err="1" smtClean="0">
                <a:latin typeface="Algerian" panose="04020705040A02060702" pitchFamily="82" charset="0"/>
              </a:rPr>
              <a:t>untuk</a:t>
            </a:r>
            <a:r>
              <a:rPr lang="en-US" sz="2800" dirty="0" smtClean="0">
                <a:latin typeface="Algerian" panose="04020705040A02060702" pitchFamily="82" charset="0"/>
              </a:rPr>
              <a:t> </a:t>
            </a:r>
            <a:r>
              <a:rPr lang="en-US" sz="2800" dirty="0" err="1" smtClean="0">
                <a:latin typeface="Algerian" panose="04020705040A02060702" pitchFamily="82" charset="0"/>
              </a:rPr>
              <a:t>membuat</a:t>
            </a:r>
            <a:r>
              <a:rPr lang="en-US" sz="2800" dirty="0" smtClean="0">
                <a:latin typeface="Algerian" panose="04020705040A02060702" pitchFamily="82" charset="0"/>
              </a:rPr>
              <a:t> </a:t>
            </a:r>
            <a:r>
              <a:rPr lang="en-US" sz="2800" dirty="0" err="1" smtClean="0">
                <a:latin typeface="Algerian" panose="04020705040A02060702" pitchFamily="82" charset="0"/>
              </a:rPr>
              <a:t>aplikasi</a:t>
            </a:r>
            <a:r>
              <a:rPr lang="en-US" sz="2800" dirty="0" smtClean="0">
                <a:latin typeface="Algerian" panose="04020705040A02060702" pitchFamily="82" charset="0"/>
              </a:rPr>
              <a:t> </a:t>
            </a:r>
            <a:r>
              <a:rPr lang="en-US" sz="2800" dirty="0" err="1" smtClean="0">
                <a:latin typeface="Algerian" panose="04020705040A02060702" pitchFamily="82" charset="0"/>
              </a:rPr>
              <a:t>ini</a:t>
            </a:r>
            <a:r>
              <a:rPr lang="en-US" sz="2800" dirty="0" smtClean="0">
                <a:latin typeface="Algerian" panose="04020705040A02060702" pitchFamily="82" charset="0"/>
              </a:rPr>
              <a:t> </a:t>
            </a:r>
            <a:r>
              <a:rPr lang="en-US" sz="2800" dirty="0" err="1" smtClean="0">
                <a:latin typeface="Algerian" panose="04020705040A02060702" pitchFamily="82" charset="0"/>
              </a:rPr>
              <a:t>terdiri</a:t>
            </a:r>
            <a:r>
              <a:rPr lang="en-US" sz="2800" dirty="0" smtClean="0">
                <a:latin typeface="Algerian" panose="04020705040A02060702" pitchFamily="82" charset="0"/>
              </a:rPr>
              <a:t> </a:t>
            </a:r>
            <a:r>
              <a:rPr lang="en-US" sz="2800" dirty="0" err="1" smtClean="0">
                <a:latin typeface="Algerian" panose="04020705040A02060702" pitchFamily="82" charset="0"/>
              </a:rPr>
              <a:t>dari</a:t>
            </a:r>
            <a:r>
              <a:rPr lang="en-US" sz="2800" dirty="0" smtClean="0">
                <a:latin typeface="Algerian" panose="04020705040A02060702" pitchFamily="82" charset="0"/>
              </a:rPr>
              <a:t>:</a:t>
            </a:r>
            <a:endParaRPr lang="en-US" sz="2800" dirty="0">
              <a:latin typeface="Algerian" panose="04020705040A02060702" pitchFamily="82" charset="0"/>
            </a:endParaRPr>
          </a:p>
        </p:txBody>
      </p:sp>
    </p:spTree>
    <p:extLst>
      <p:ext uri="{BB962C8B-B14F-4D97-AF65-F5344CB8AC3E}">
        <p14:creationId xmlns:p14="http://schemas.microsoft.com/office/powerpoint/2010/main" val="2532507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0244"/>
                                        </p:tgtEl>
                                        <p:attrNameLst>
                                          <p:attrName>style.visibility</p:attrName>
                                        </p:attrNameLst>
                                      </p:cBhvr>
                                      <p:to>
                                        <p:strVal val="visible"/>
                                      </p:to>
                                    </p:set>
                                    <p:animEffect transition="in" filter="circle(in)">
                                      <p:cBhvr>
                                        <p:cTn id="13" dur="2000"/>
                                        <p:tgtEl>
                                          <p:spTgt spid="1024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0242"/>
                                        </p:tgtEl>
                                        <p:attrNameLst>
                                          <p:attrName>style.visibility</p:attrName>
                                        </p:attrNameLst>
                                      </p:cBhvr>
                                      <p:to>
                                        <p:strVal val="visible"/>
                                      </p:to>
                                    </p:set>
                                    <p:animEffect transition="in" filter="circle(in)">
                                      <p:cBhvr>
                                        <p:cTn id="23" dur="2000"/>
                                        <p:tgtEl>
                                          <p:spTgt spid="10242"/>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Hasil gambar untuk pembiaya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363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250372" y="3418169"/>
            <a:ext cx="5095333" cy="1164026"/>
          </a:xfrm>
        </p:spPr>
        <p:txBody>
          <a:bodyPr>
            <a:noAutofit/>
          </a:bodyPr>
          <a:lstStyle/>
          <a:p>
            <a:r>
              <a:rPr lang="en-US" sz="8000" b="1" dirty="0" err="1" smtClean="0">
                <a:solidFill>
                  <a:srgbClr val="FFFF00"/>
                </a:solidFill>
                <a:latin typeface="Arial Rounded MT Bold" panose="020F0704030504030204" pitchFamily="34" charset="0"/>
              </a:rPr>
              <a:t>biaya</a:t>
            </a:r>
            <a:endParaRPr lang="en-US" sz="8000" b="1" dirty="0">
              <a:solidFill>
                <a:srgbClr val="FFFF00"/>
              </a:solidFill>
              <a:latin typeface="Arial Rounded MT Bold" panose="020F0704030504030204" pitchFamily="34" charset="0"/>
            </a:endParaRPr>
          </a:p>
        </p:txBody>
      </p:sp>
    </p:spTree>
    <p:extLst>
      <p:ext uri="{BB962C8B-B14F-4D97-AF65-F5344CB8AC3E}">
        <p14:creationId xmlns:p14="http://schemas.microsoft.com/office/powerpoint/2010/main" val="27502216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51410061"/>
              </p:ext>
            </p:extLst>
          </p:nvPr>
        </p:nvGraphicFramePr>
        <p:xfrm>
          <a:off x="2662520" y="793384"/>
          <a:ext cx="6781697" cy="5238946"/>
        </p:xfrm>
        <a:graphic>
          <a:graphicData uri="http://schemas.openxmlformats.org/drawingml/2006/table">
            <a:tbl>
              <a:tblPr firstRow="1" firstCol="1" bandRow="1">
                <a:tableStyleId>{5C22544A-7EE6-4342-B048-85BDC9FD1C3A}</a:tableStyleId>
              </a:tblPr>
              <a:tblGrid>
                <a:gridCol w="425349"/>
                <a:gridCol w="2991618"/>
                <a:gridCol w="1681992"/>
                <a:gridCol w="1682738"/>
              </a:tblGrid>
              <a:tr h="654171">
                <a:tc>
                  <a:txBody>
                    <a:bodyPr/>
                    <a:lstStyle/>
                    <a:p>
                      <a:pPr marL="0" marR="0">
                        <a:lnSpc>
                          <a:spcPct val="150000"/>
                        </a:lnSpc>
                        <a:spcBef>
                          <a:spcPts val="0"/>
                        </a:spcBef>
                        <a:spcAft>
                          <a:spcPts val="0"/>
                        </a:spcAft>
                      </a:pPr>
                      <a:r>
                        <a:rPr lang="en-US" sz="1100" dirty="0">
                          <a:effectLst/>
                        </a:rPr>
                        <a:t>No.</a:t>
                      </a:r>
                      <a:endParaRPr lang="en-US" sz="1000" dirty="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Fitur</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orderdulu.com</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clodeo.com</a:t>
                      </a:r>
                      <a:endParaRPr lang="en-US" sz="1000">
                        <a:effectLst/>
                        <a:latin typeface="Calibri"/>
                        <a:ea typeface="Calibri"/>
                        <a:cs typeface="Times New Roman"/>
                      </a:endParaRPr>
                    </a:p>
                  </a:txBody>
                  <a:tcPr marL="64180" marR="64180" marT="0" marB="0"/>
                </a:tc>
              </a:tr>
              <a:tr h="352675">
                <a:tc>
                  <a:txBody>
                    <a:bodyPr/>
                    <a:lstStyle/>
                    <a:p>
                      <a:pPr marL="0" marR="0">
                        <a:lnSpc>
                          <a:spcPct val="150000"/>
                        </a:lnSpc>
                        <a:spcBef>
                          <a:spcPts val="0"/>
                        </a:spcBef>
                        <a:spcAft>
                          <a:spcPts val="0"/>
                        </a:spcAft>
                      </a:pPr>
                      <a:r>
                        <a:rPr lang="en-US" sz="1100">
                          <a:effectLst/>
                        </a:rPr>
                        <a:t>1.</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Produk &amp; Stok</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r>
              <a:tr h="352675">
                <a:tc>
                  <a:txBody>
                    <a:bodyPr/>
                    <a:lstStyle/>
                    <a:p>
                      <a:pPr marL="0" marR="0">
                        <a:lnSpc>
                          <a:spcPct val="150000"/>
                        </a:lnSpc>
                        <a:spcBef>
                          <a:spcPts val="0"/>
                        </a:spcBef>
                        <a:spcAft>
                          <a:spcPts val="0"/>
                        </a:spcAft>
                      </a:pPr>
                      <a:r>
                        <a:rPr lang="en-US" sz="1100">
                          <a:effectLst/>
                        </a:rPr>
                        <a:t>2.</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Cek Ongkir dan Resi</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r>
              <a:tr h="352675">
                <a:tc>
                  <a:txBody>
                    <a:bodyPr/>
                    <a:lstStyle/>
                    <a:p>
                      <a:pPr marL="0" marR="0">
                        <a:lnSpc>
                          <a:spcPct val="150000"/>
                        </a:lnSpc>
                        <a:spcBef>
                          <a:spcPts val="0"/>
                        </a:spcBef>
                        <a:spcAft>
                          <a:spcPts val="0"/>
                        </a:spcAft>
                      </a:pPr>
                      <a:r>
                        <a:rPr lang="en-US" sz="1100">
                          <a:effectLst/>
                        </a:rPr>
                        <a:t>3.</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dirty="0" err="1">
                          <a:effectLst/>
                        </a:rPr>
                        <a:t>Mengelola</a:t>
                      </a:r>
                      <a:r>
                        <a:rPr lang="en-US" sz="1100" dirty="0">
                          <a:effectLst/>
                        </a:rPr>
                        <a:t> </a:t>
                      </a:r>
                      <a:r>
                        <a:rPr lang="en-US" sz="1100" dirty="0" err="1">
                          <a:effectLst/>
                        </a:rPr>
                        <a:t>Orderan</a:t>
                      </a:r>
                      <a:endParaRPr lang="en-US" sz="1000" dirty="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r>
              <a:tr h="352675">
                <a:tc>
                  <a:txBody>
                    <a:bodyPr/>
                    <a:lstStyle/>
                    <a:p>
                      <a:pPr marL="0" marR="0">
                        <a:lnSpc>
                          <a:spcPct val="150000"/>
                        </a:lnSpc>
                        <a:spcBef>
                          <a:spcPts val="0"/>
                        </a:spcBef>
                        <a:spcAft>
                          <a:spcPts val="0"/>
                        </a:spcAft>
                      </a:pPr>
                      <a:r>
                        <a:rPr lang="en-US" sz="1100">
                          <a:effectLst/>
                        </a:rPr>
                        <a:t>4. </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Laporan</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r>
              <a:tr h="352675">
                <a:tc>
                  <a:txBody>
                    <a:bodyPr/>
                    <a:lstStyle/>
                    <a:p>
                      <a:pPr marL="0" marR="0">
                        <a:lnSpc>
                          <a:spcPct val="150000"/>
                        </a:lnSpc>
                        <a:spcBef>
                          <a:spcPts val="0"/>
                        </a:spcBef>
                        <a:spcAft>
                          <a:spcPts val="0"/>
                        </a:spcAft>
                      </a:pPr>
                      <a:r>
                        <a:rPr lang="en-US" sz="1100">
                          <a:effectLst/>
                        </a:rPr>
                        <a:t>5. </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Cetak Faktur/Label Pembelian</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r>
              <a:tr h="352675">
                <a:tc>
                  <a:txBody>
                    <a:bodyPr/>
                    <a:lstStyle/>
                    <a:p>
                      <a:pPr marL="0" marR="0">
                        <a:lnSpc>
                          <a:spcPct val="150000"/>
                        </a:lnSpc>
                        <a:spcBef>
                          <a:spcPts val="0"/>
                        </a:spcBef>
                        <a:spcAft>
                          <a:spcPts val="0"/>
                        </a:spcAft>
                      </a:pPr>
                      <a:r>
                        <a:rPr lang="en-US" sz="1100">
                          <a:effectLst/>
                        </a:rPr>
                        <a:t>6.</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Integrasi Marketplace dan Webstore</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r>
              <a:tr h="352675">
                <a:tc>
                  <a:txBody>
                    <a:bodyPr/>
                    <a:lstStyle/>
                    <a:p>
                      <a:pPr marL="0" marR="0">
                        <a:lnSpc>
                          <a:spcPct val="150000"/>
                        </a:lnSpc>
                        <a:spcBef>
                          <a:spcPts val="0"/>
                        </a:spcBef>
                        <a:spcAft>
                          <a:spcPts val="0"/>
                        </a:spcAft>
                      </a:pPr>
                      <a:r>
                        <a:rPr lang="en-US" sz="1100">
                          <a:effectLst/>
                        </a:rPr>
                        <a:t>7.</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paketkilat/COD sicepat</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r>
              <a:tr h="352675">
                <a:tc>
                  <a:txBody>
                    <a:bodyPr/>
                    <a:lstStyle/>
                    <a:p>
                      <a:pPr marL="0" marR="0">
                        <a:lnSpc>
                          <a:spcPct val="150000"/>
                        </a:lnSpc>
                        <a:spcBef>
                          <a:spcPts val="0"/>
                        </a:spcBef>
                        <a:spcAft>
                          <a:spcPts val="0"/>
                        </a:spcAft>
                      </a:pPr>
                      <a:r>
                        <a:rPr lang="en-US" sz="1100">
                          <a:effectLst/>
                        </a:rPr>
                        <a:t>8.</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Picking List</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r>
              <a:tr h="352675">
                <a:tc>
                  <a:txBody>
                    <a:bodyPr/>
                    <a:lstStyle/>
                    <a:p>
                      <a:pPr marL="0" marR="0">
                        <a:lnSpc>
                          <a:spcPct val="150000"/>
                        </a:lnSpc>
                        <a:spcBef>
                          <a:spcPts val="0"/>
                        </a:spcBef>
                        <a:spcAft>
                          <a:spcPts val="0"/>
                        </a:spcAft>
                      </a:pPr>
                      <a:r>
                        <a:rPr lang="en-US" sz="1100">
                          <a:effectLst/>
                        </a:rPr>
                        <a:t>9.</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Shipment Due Date</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r>
              <a:tr h="352675">
                <a:tc>
                  <a:txBody>
                    <a:bodyPr/>
                    <a:lstStyle/>
                    <a:p>
                      <a:pPr marL="0" marR="0">
                        <a:lnSpc>
                          <a:spcPct val="150000"/>
                        </a:lnSpc>
                        <a:spcBef>
                          <a:spcPts val="0"/>
                        </a:spcBef>
                        <a:spcAft>
                          <a:spcPts val="0"/>
                        </a:spcAft>
                      </a:pPr>
                      <a:r>
                        <a:rPr lang="en-US" sz="1100">
                          <a:effectLst/>
                        </a:rPr>
                        <a:t>10.</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Multi User</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tidak ada</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r>
              <a:tr h="352675">
                <a:tc>
                  <a:txBody>
                    <a:bodyPr/>
                    <a:lstStyle/>
                    <a:p>
                      <a:pPr marL="0" marR="0">
                        <a:lnSpc>
                          <a:spcPct val="150000"/>
                        </a:lnSpc>
                        <a:spcBef>
                          <a:spcPts val="0"/>
                        </a:spcBef>
                        <a:spcAft>
                          <a:spcPts val="0"/>
                        </a:spcAft>
                      </a:pPr>
                      <a:r>
                        <a:rPr lang="en-US" sz="1100">
                          <a:effectLst/>
                        </a:rPr>
                        <a:t>11.</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Chatting Order/CO/Parsing Order</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r>
              <a:tr h="352675">
                <a:tc>
                  <a:txBody>
                    <a:bodyPr/>
                    <a:lstStyle/>
                    <a:p>
                      <a:pPr marL="0" marR="0">
                        <a:lnSpc>
                          <a:spcPct val="150000"/>
                        </a:lnSpc>
                        <a:spcBef>
                          <a:spcPts val="0"/>
                        </a:spcBef>
                        <a:spcAft>
                          <a:spcPts val="0"/>
                        </a:spcAft>
                      </a:pPr>
                      <a:r>
                        <a:rPr lang="en-US" sz="1100">
                          <a:effectLst/>
                        </a:rPr>
                        <a:t>12.</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Online Payment</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ada</a:t>
                      </a:r>
                      <a:endParaRPr lang="en-US" sz="1000">
                        <a:effectLst/>
                        <a:latin typeface="Calibri"/>
                        <a:ea typeface="Calibri"/>
                        <a:cs typeface="Times New Roman"/>
                      </a:endParaRPr>
                    </a:p>
                  </a:txBody>
                  <a:tcPr marL="64180" marR="64180" marT="0" marB="0"/>
                </a:tc>
              </a:tr>
              <a:tr h="352675">
                <a:tc>
                  <a:txBody>
                    <a:bodyPr/>
                    <a:lstStyle/>
                    <a:p>
                      <a:pPr marL="0" marR="0">
                        <a:lnSpc>
                          <a:spcPct val="150000"/>
                        </a:lnSpc>
                        <a:spcBef>
                          <a:spcPts val="0"/>
                        </a:spcBef>
                        <a:spcAft>
                          <a:spcPts val="0"/>
                        </a:spcAft>
                      </a:pPr>
                      <a:r>
                        <a:rPr lang="en-US" sz="1100">
                          <a:effectLst/>
                        </a:rPr>
                        <a:t>13.</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Subscribe Payment</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a:effectLst/>
                        </a:rPr>
                        <a:t>tidak ada</a:t>
                      </a:r>
                      <a:endParaRPr lang="en-US" sz="1000">
                        <a:effectLst/>
                        <a:latin typeface="Calibri"/>
                        <a:ea typeface="Calibri"/>
                        <a:cs typeface="Times New Roman"/>
                      </a:endParaRPr>
                    </a:p>
                  </a:txBody>
                  <a:tcPr marL="64180" marR="64180" marT="0" marB="0"/>
                </a:tc>
                <a:tc>
                  <a:txBody>
                    <a:bodyPr/>
                    <a:lstStyle/>
                    <a:p>
                      <a:pPr marL="0" marR="0">
                        <a:lnSpc>
                          <a:spcPct val="150000"/>
                        </a:lnSpc>
                        <a:spcBef>
                          <a:spcPts val="0"/>
                        </a:spcBef>
                        <a:spcAft>
                          <a:spcPts val="0"/>
                        </a:spcAft>
                      </a:pPr>
                      <a:r>
                        <a:rPr lang="en-US" sz="1100" dirty="0" err="1">
                          <a:effectLst/>
                        </a:rPr>
                        <a:t>ada</a:t>
                      </a:r>
                      <a:endParaRPr lang="en-US" sz="1000" dirty="0">
                        <a:effectLst/>
                        <a:latin typeface="Calibri"/>
                        <a:ea typeface="Calibri"/>
                        <a:cs typeface="Times New Roman"/>
                      </a:endParaRPr>
                    </a:p>
                  </a:txBody>
                  <a:tcPr marL="64180" marR="64180" marT="0" marB="0"/>
                </a:tc>
              </a:tr>
            </a:tbl>
          </a:graphicData>
        </a:graphic>
      </p:graphicFrame>
    </p:spTree>
    <p:extLst>
      <p:ext uri="{BB962C8B-B14F-4D97-AF65-F5344CB8AC3E}">
        <p14:creationId xmlns:p14="http://schemas.microsoft.com/office/powerpoint/2010/main" val="59138707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34759693"/>
              </p:ext>
            </p:extLst>
          </p:nvPr>
        </p:nvGraphicFramePr>
        <p:xfrm>
          <a:off x="2971800" y="411479"/>
          <a:ext cx="6548718" cy="5947788"/>
        </p:xfrm>
        <a:graphic>
          <a:graphicData uri="http://schemas.openxmlformats.org/drawingml/2006/table">
            <a:tbl>
              <a:tblPr firstRow="1" firstCol="1" bandRow="1">
                <a:tableStyleId>{5C22544A-7EE6-4342-B048-85BDC9FD1C3A}</a:tableStyleId>
              </a:tblPr>
              <a:tblGrid>
                <a:gridCol w="570759"/>
                <a:gridCol w="3755001"/>
                <a:gridCol w="2222958"/>
              </a:tblGrid>
              <a:tr h="783607">
                <a:tc>
                  <a:txBody>
                    <a:bodyPr/>
                    <a:lstStyle/>
                    <a:p>
                      <a:pPr marL="0" marR="0" algn="ctr">
                        <a:lnSpc>
                          <a:spcPct val="115000"/>
                        </a:lnSpc>
                        <a:spcBef>
                          <a:spcPts val="0"/>
                        </a:spcBef>
                        <a:spcAft>
                          <a:spcPts val="0"/>
                        </a:spcAft>
                      </a:pPr>
                      <a:r>
                        <a:rPr lang="en-US" sz="1800">
                          <a:effectLst/>
                        </a:rPr>
                        <a:t>No</a:t>
                      </a:r>
                      <a:endParaRPr lang="en-US" sz="1800">
                        <a:effectLst/>
                        <a:latin typeface="Calibri"/>
                        <a:ea typeface="Calibri"/>
                        <a:cs typeface="Times New Roman"/>
                      </a:endParaRPr>
                    </a:p>
                  </a:txBody>
                  <a:tcPr marL="118004" marR="118004" marT="0" marB="0" anchor="ctr"/>
                </a:tc>
                <a:tc>
                  <a:txBody>
                    <a:bodyPr/>
                    <a:lstStyle/>
                    <a:p>
                      <a:pPr marL="0" marR="0" algn="ctr">
                        <a:lnSpc>
                          <a:spcPct val="115000"/>
                        </a:lnSpc>
                        <a:spcBef>
                          <a:spcPts val="0"/>
                        </a:spcBef>
                        <a:spcAft>
                          <a:spcPts val="0"/>
                        </a:spcAft>
                      </a:pPr>
                      <a:r>
                        <a:rPr lang="en-US" sz="1800">
                          <a:effectLst/>
                        </a:rPr>
                        <a:t>Pekerjaan</a:t>
                      </a:r>
                      <a:endParaRPr lang="en-US" sz="1800">
                        <a:effectLst/>
                        <a:latin typeface="Calibri"/>
                        <a:ea typeface="Calibri"/>
                        <a:cs typeface="Times New Roman"/>
                      </a:endParaRPr>
                    </a:p>
                  </a:txBody>
                  <a:tcPr marL="118004" marR="118004" marT="0" marB="0" anchor="ctr"/>
                </a:tc>
                <a:tc>
                  <a:txBody>
                    <a:bodyPr/>
                    <a:lstStyle/>
                    <a:p>
                      <a:pPr marL="0" marR="0" algn="ctr">
                        <a:lnSpc>
                          <a:spcPct val="115000"/>
                        </a:lnSpc>
                        <a:spcBef>
                          <a:spcPts val="0"/>
                        </a:spcBef>
                        <a:spcAft>
                          <a:spcPts val="0"/>
                        </a:spcAft>
                      </a:pPr>
                      <a:r>
                        <a:rPr lang="en-US" sz="1800">
                          <a:effectLst/>
                        </a:rPr>
                        <a:t>Biaya</a:t>
                      </a:r>
                      <a:endParaRPr lang="en-US" sz="1800">
                        <a:effectLst/>
                        <a:latin typeface="Calibri"/>
                        <a:ea typeface="Calibri"/>
                        <a:cs typeface="Times New Roman"/>
                      </a:endParaRPr>
                    </a:p>
                  </a:txBody>
                  <a:tcPr marL="118004" marR="118004" marT="0" marB="0" anchor="ctr"/>
                </a:tc>
              </a:tr>
              <a:tr h="399663">
                <a:tc>
                  <a:txBody>
                    <a:bodyPr/>
                    <a:lstStyle/>
                    <a:p>
                      <a:pPr>
                        <a:lnSpc>
                          <a:spcPct val="115000"/>
                        </a:lnSpc>
                      </a:pPr>
                      <a:endParaRPr lang="en-US" sz="1800">
                        <a:effectLst/>
                        <a:latin typeface="Calibri"/>
                        <a:cs typeface="Times New Roman"/>
                      </a:endParaRPr>
                    </a:p>
                  </a:txBody>
                  <a:tcPr marL="118004" marR="118004" marT="0" marB="0" anchor="ctr"/>
                </a:tc>
                <a:tc>
                  <a:txBody>
                    <a:bodyPr/>
                    <a:lstStyle/>
                    <a:p>
                      <a:pPr marL="0" marR="0">
                        <a:lnSpc>
                          <a:spcPct val="115000"/>
                        </a:lnSpc>
                        <a:spcBef>
                          <a:spcPts val="0"/>
                        </a:spcBef>
                        <a:spcAft>
                          <a:spcPts val="0"/>
                        </a:spcAft>
                      </a:pPr>
                      <a:r>
                        <a:rPr lang="en-US" sz="1800">
                          <a:effectLst/>
                        </a:rPr>
                        <a:t>Web Component</a:t>
                      </a:r>
                      <a:endParaRPr lang="en-US" sz="1800">
                        <a:effectLst/>
                        <a:latin typeface="Calibri"/>
                        <a:ea typeface="Calibri"/>
                        <a:cs typeface="Times New Roman"/>
                      </a:endParaRPr>
                    </a:p>
                  </a:txBody>
                  <a:tcPr marL="118004" marR="118004" marT="0" marB="0" anchor="b"/>
                </a:tc>
                <a:tc>
                  <a:txBody>
                    <a:bodyPr/>
                    <a:lstStyle/>
                    <a:p>
                      <a:pPr>
                        <a:lnSpc>
                          <a:spcPct val="115000"/>
                        </a:lnSpc>
                      </a:pPr>
                      <a:endParaRPr lang="en-US" sz="1800">
                        <a:effectLst/>
                        <a:latin typeface="Calibri"/>
                        <a:cs typeface="Times New Roman"/>
                      </a:endParaRPr>
                    </a:p>
                  </a:txBody>
                  <a:tcPr marL="118004" marR="118004" marT="0" marB="0" anchor="ctr"/>
                </a:tc>
              </a:tr>
              <a:tr h="399663">
                <a:tc>
                  <a:txBody>
                    <a:bodyPr/>
                    <a:lstStyle/>
                    <a:p>
                      <a:pPr marL="0" marR="0" algn="r">
                        <a:lnSpc>
                          <a:spcPct val="115000"/>
                        </a:lnSpc>
                        <a:spcBef>
                          <a:spcPts val="0"/>
                        </a:spcBef>
                        <a:spcAft>
                          <a:spcPts val="0"/>
                        </a:spcAft>
                      </a:pPr>
                      <a:r>
                        <a:rPr lang="en-US" sz="1800">
                          <a:effectLst/>
                        </a:rPr>
                        <a:t>1</a:t>
                      </a:r>
                      <a:endParaRPr lang="en-US" sz="1800">
                        <a:effectLst/>
                        <a:latin typeface="Calibri"/>
                        <a:ea typeface="Calibri"/>
                        <a:cs typeface="Times New Roman"/>
                      </a:endParaRPr>
                    </a:p>
                  </a:txBody>
                  <a:tcPr marL="118004" marR="118004" marT="0" marB="0" anchor="ctr"/>
                </a:tc>
                <a:tc>
                  <a:txBody>
                    <a:bodyPr/>
                    <a:lstStyle/>
                    <a:p>
                      <a:pPr marL="0" marR="0">
                        <a:lnSpc>
                          <a:spcPct val="115000"/>
                        </a:lnSpc>
                        <a:spcBef>
                          <a:spcPts val="0"/>
                        </a:spcBef>
                        <a:spcAft>
                          <a:spcPts val="0"/>
                        </a:spcAft>
                      </a:pPr>
                      <a:r>
                        <a:rPr lang="en-US" sz="1800">
                          <a:effectLst/>
                        </a:rPr>
                        <a:t>Hosting</a:t>
                      </a:r>
                      <a:endParaRPr lang="en-US" sz="1800">
                        <a:effectLst/>
                        <a:latin typeface="Calibri"/>
                        <a:ea typeface="Calibri"/>
                        <a:cs typeface="Times New Roman"/>
                      </a:endParaRPr>
                    </a:p>
                  </a:txBody>
                  <a:tcPr marL="118004" marR="118004" marT="0" marB="0" anchor="b"/>
                </a:tc>
                <a:tc>
                  <a:txBody>
                    <a:bodyPr/>
                    <a:lstStyle/>
                    <a:p>
                      <a:pPr marL="0" marR="0">
                        <a:lnSpc>
                          <a:spcPct val="115000"/>
                        </a:lnSpc>
                        <a:spcBef>
                          <a:spcPts val="0"/>
                        </a:spcBef>
                        <a:spcAft>
                          <a:spcPts val="0"/>
                        </a:spcAft>
                      </a:pPr>
                      <a:r>
                        <a:rPr lang="en-US" sz="1800">
                          <a:effectLst/>
                        </a:rPr>
                        <a:t>Rp150,000.00</a:t>
                      </a:r>
                      <a:endParaRPr lang="en-US" sz="1800">
                        <a:effectLst/>
                        <a:latin typeface="Calibri"/>
                        <a:ea typeface="Calibri"/>
                        <a:cs typeface="Times New Roman"/>
                      </a:endParaRPr>
                    </a:p>
                  </a:txBody>
                  <a:tcPr marL="118004" marR="118004" marT="0" marB="0" anchor="ctr"/>
                </a:tc>
              </a:tr>
              <a:tr h="399663">
                <a:tc>
                  <a:txBody>
                    <a:bodyPr/>
                    <a:lstStyle/>
                    <a:p>
                      <a:pPr marL="0" marR="0" algn="r">
                        <a:lnSpc>
                          <a:spcPct val="115000"/>
                        </a:lnSpc>
                        <a:spcBef>
                          <a:spcPts val="0"/>
                        </a:spcBef>
                        <a:spcAft>
                          <a:spcPts val="0"/>
                        </a:spcAft>
                      </a:pPr>
                      <a:r>
                        <a:rPr lang="en-US" sz="1800">
                          <a:effectLst/>
                        </a:rPr>
                        <a:t>2</a:t>
                      </a:r>
                      <a:endParaRPr lang="en-US" sz="1800">
                        <a:effectLst/>
                        <a:latin typeface="Calibri"/>
                        <a:ea typeface="Calibri"/>
                        <a:cs typeface="Times New Roman"/>
                      </a:endParaRPr>
                    </a:p>
                  </a:txBody>
                  <a:tcPr marL="118004" marR="118004" marT="0" marB="0" anchor="ctr"/>
                </a:tc>
                <a:tc>
                  <a:txBody>
                    <a:bodyPr/>
                    <a:lstStyle/>
                    <a:p>
                      <a:pPr marL="0" marR="0">
                        <a:lnSpc>
                          <a:spcPct val="115000"/>
                        </a:lnSpc>
                        <a:spcBef>
                          <a:spcPts val="0"/>
                        </a:spcBef>
                        <a:spcAft>
                          <a:spcPts val="0"/>
                        </a:spcAft>
                      </a:pPr>
                      <a:r>
                        <a:rPr lang="en-US" sz="1800">
                          <a:effectLst/>
                        </a:rPr>
                        <a:t>Domain</a:t>
                      </a:r>
                      <a:endParaRPr lang="en-US" sz="1800">
                        <a:effectLst/>
                        <a:latin typeface="Calibri"/>
                        <a:ea typeface="Calibri"/>
                        <a:cs typeface="Times New Roman"/>
                      </a:endParaRPr>
                    </a:p>
                  </a:txBody>
                  <a:tcPr marL="118004" marR="118004" marT="0" marB="0" anchor="b"/>
                </a:tc>
                <a:tc>
                  <a:txBody>
                    <a:bodyPr/>
                    <a:lstStyle/>
                    <a:p>
                      <a:pPr marL="0" marR="0">
                        <a:lnSpc>
                          <a:spcPct val="115000"/>
                        </a:lnSpc>
                        <a:spcBef>
                          <a:spcPts val="0"/>
                        </a:spcBef>
                        <a:spcAft>
                          <a:spcPts val="0"/>
                        </a:spcAft>
                      </a:pPr>
                      <a:r>
                        <a:rPr lang="en-US" sz="1800">
                          <a:effectLst/>
                        </a:rPr>
                        <a:t>Rp50,000.00</a:t>
                      </a:r>
                      <a:endParaRPr lang="en-US" sz="1800">
                        <a:effectLst/>
                        <a:latin typeface="Calibri"/>
                        <a:ea typeface="Calibri"/>
                        <a:cs typeface="Times New Roman"/>
                      </a:endParaRPr>
                    </a:p>
                  </a:txBody>
                  <a:tcPr marL="118004" marR="118004" marT="0" marB="0" anchor="ctr"/>
                </a:tc>
              </a:tr>
              <a:tr h="399663">
                <a:tc>
                  <a:txBody>
                    <a:bodyPr/>
                    <a:lstStyle/>
                    <a:p>
                      <a:pPr>
                        <a:lnSpc>
                          <a:spcPct val="115000"/>
                        </a:lnSpc>
                      </a:pPr>
                      <a:endParaRPr lang="en-US" sz="1800">
                        <a:effectLst/>
                        <a:latin typeface="Calibri"/>
                        <a:cs typeface="Times New Roman"/>
                      </a:endParaRPr>
                    </a:p>
                  </a:txBody>
                  <a:tcPr marL="118004" marR="118004" marT="0" marB="0" anchor="ctr"/>
                </a:tc>
                <a:tc>
                  <a:txBody>
                    <a:bodyPr/>
                    <a:lstStyle/>
                    <a:p>
                      <a:pPr marL="0" marR="0">
                        <a:lnSpc>
                          <a:spcPct val="115000"/>
                        </a:lnSpc>
                        <a:spcBef>
                          <a:spcPts val="0"/>
                        </a:spcBef>
                        <a:spcAft>
                          <a:spcPts val="0"/>
                        </a:spcAft>
                      </a:pPr>
                      <a:r>
                        <a:rPr lang="en-US" sz="1800">
                          <a:effectLst/>
                        </a:rPr>
                        <a:t>Desain Web Application</a:t>
                      </a:r>
                      <a:endParaRPr lang="en-US" sz="1800">
                        <a:effectLst/>
                        <a:latin typeface="Calibri"/>
                        <a:ea typeface="Calibri"/>
                        <a:cs typeface="Times New Roman"/>
                      </a:endParaRPr>
                    </a:p>
                  </a:txBody>
                  <a:tcPr marL="118004" marR="118004" marT="0" marB="0" anchor="b"/>
                </a:tc>
                <a:tc>
                  <a:txBody>
                    <a:bodyPr/>
                    <a:lstStyle/>
                    <a:p>
                      <a:pPr>
                        <a:lnSpc>
                          <a:spcPct val="115000"/>
                        </a:lnSpc>
                      </a:pPr>
                      <a:endParaRPr lang="en-US" sz="1800">
                        <a:effectLst/>
                        <a:latin typeface="Calibri"/>
                        <a:cs typeface="Times New Roman"/>
                      </a:endParaRPr>
                    </a:p>
                  </a:txBody>
                  <a:tcPr marL="118004" marR="118004" marT="0" marB="0" anchor="ctr"/>
                </a:tc>
              </a:tr>
              <a:tr h="783607">
                <a:tc>
                  <a:txBody>
                    <a:bodyPr/>
                    <a:lstStyle/>
                    <a:p>
                      <a:pPr marL="0" marR="0" algn="r">
                        <a:lnSpc>
                          <a:spcPct val="115000"/>
                        </a:lnSpc>
                        <a:spcBef>
                          <a:spcPts val="0"/>
                        </a:spcBef>
                        <a:spcAft>
                          <a:spcPts val="0"/>
                        </a:spcAft>
                      </a:pPr>
                      <a:r>
                        <a:rPr lang="en-US" sz="1800">
                          <a:effectLst/>
                        </a:rPr>
                        <a:t>3</a:t>
                      </a:r>
                      <a:endParaRPr lang="en-US" sz="1800">
                        <a:effectLst/>
                        <a:latin typeface="Calibri"/>
                        <a:ea typeface="Calibri"/>
                        <a:cs typeface="Times New Roman"/>
                      </a:endParaRPr>
                    </a:p>
                  </a:txBody>
                  <a:tcPr marL="118004" marR="118004" marT="0" marB="0" anchor="ctr"/>
                </a:tc>
                <a:tc>
                  <a:txBody>
                    <a:bodyPr/>
                    <a:lstStyle/>
                    <a:p>
                      <a:pPr marL="0" marR="0">
                        <a:lnSpc>
                          <a:spcPct val="115000"/>
                        </a:lnSpc>
                        <a:spcBef>
                          <a:spcPts val="0"/>
                        </a:spcBef>
                        <a:spcAft>
                          <a:spcPts val="0"/>
                        </a:spcAft>
                      </a:pPr>
                      <a:r>
                        <a:rPr lang="en-US" sz="1800">
                          <a:effectLst/>
                        </a:rPr>
                        <a:t>Desain UI/UX</a:t>
                      </a:r>
                      <a:endParaRPr lang="en-US" sz="1800">
                        <a:effectLst/>
                        <a:latin typeface="Calibri"/>
                        <a:ea typeface="Calibri"/>
                        <a:cs typeface="Times New Roman"/>
                      </a:endParaRPr>
                    </a:p>
                  </a:txBody>
                  <a:tcPr marL="118004" marR="118004" marT="0" marB="0" anchor="b"/>
                </a:tc>
                <a:tc>
                  <a:txBody>
                    <a:bodyPr/>
                    <a:lstStyle/>
                    <a:p>
                      <a:pPr marL="0" marR="0">
                        <a:lnSpc>
                          <a:spcPct val="115000"/>
                        </a:lnSpc>
                        <a:spcBef>
                          <a:spcPts val="0"/>
                        </a:spcBef>
                        <a:spcAft>
                          <a:spcPts val="0"/>
                        </a:spcAft>
                      </a:pPr>
                      <a:r>
                        <a:rPr lang="en-US" sz="1800">
                          <a:effectLst/>
                        </a:rPr>
                        <a:t>Rp1,500,000.00</a:t>
                      </a:r>
                      <a:endParaRPr lang="en-US" sz="1800">
                        <a:effectLst/>
                        <a:latin typeface="Calibri"/>
                        <a:ea typeface="Calibri"/>
                        <a:cs typeface="Times New Roman"/>
                      </a:endParaRPr>
                    </a:p>
                  </a:txBody>
                  <a:tcPr marL="118004" marR="118004" marT="0" marB="0" anchor="ctr"/>
                </a:tc>
              </a:tr>
              <a:tr h="399663">
                <a:tc>
                  <a:txBody>
                    <a:bodyPr/>
                    <a:lstStyle/>
                    <a:p>
                      <a:pPr marL="0" marR="0" algn="r">
                        <a:lnSpc>
                          <a:spcPct val="115000"/>
                        </a:lnSpc>
                        <a:spcBef>
                          <a:spcPts val="0"/>
                        </a:spcBef>
                        <a:spcAft>
                          <a:spcPts val="0"/>
                        </a:spcAft>
                      </a:pPr>
                      <a:r>
                        <a:rPr lang="en-US" sz="1800">
                          <a:effectLst/>
                        </a:rPr>
                        <a:t>4</a:t>
                      </a:r>
                      <a:endParaRPr lang="en-US" sz="1800">
                        <a:effectLst/>
                        <a:latin typeface="Calibri"/>
                        <a:ea typeface="Calibri"/>
                        <a:cs typeface="Times New Roman"/>
                      </a:endParaRPr>
                    </a:p>
                  </a:txBody>
                  <a:tcPr marL="118004" marR="118004" marT="0" marB="0" anchor="ctr"/>
                </a:tc>
                <a:tc>
                  <a:txBody>
                    <a:bodyPr/>
                    <a:lstStyle/>
                    <a:p>
                      <a:pPr marL="0" marR="0">
                        <a:lnSpc>
                          <a:spcPct val="115000"/>
                        </a:lnSpc>
                        <a:spcBef>
                          <a:spcPts val="0"/>
                        </a:spcBef>
                        <a:spcAft>
                          <a:spcPts val="0"/>
                        </a:spcAft>
                      </a:pPr>
                      <a:r>
                        <a:rPr lang="en-US" sz="1800">
                          <a:effectLst/>
                        </a:rPr>
                        <a:t>Prototype</a:t>
                      </a:r>
                      <a:endParaRPr lang="en-US" sz="1800">
                        <a:effectLst/>
                        <a:latin typeface="Calibri"/>
                        <a:ea typeface="Calibri"/>
                        <a:cs typeface="Times New Roman"/>
                      </a:endParaRPr>
                    </a:p>
                  </a:txBody>
                  <a:tcPr marL="118004" marR="118004" marT="0" marB="0" anchor="b"/>
                </a:tc>
                <a:tc>
                  <a:txBody>
                    <a:bodyPr/>
                    <a:lstStyle/>
                    <a:p>
                      <a:pPr marL="0" marR="0">
                        <a:lnSpc>
                          <a:spcPct val="115000"/>
                        </a:lnSpc>
                        <a:spcBef>
                          <a:spcPts val="0"/>
                        </a:spcBef>
                        <a:spcAft>
                          <a:spcPts val="0"/>
                        </a:spcAft>
                      </a:pPr>
                      <a:r>
                        <a:rPr lang="en-US" sz="1800">
                          <a:effectLst/>
                        </a:rPr>
                        <a:t>Rp500,000.00</a:t>
                      </a:r>
                      <a:endParaRPr lang="en-US" sz="1800">
                        <a:effectLst/>
                        <a:latin typeface="Calibri"/>
                        <a:ea typeface="Calibri"/>
                        <a:cs typeface="Times New Roman"/>
                      </a:endParaRPr>
                    </a:p>
                  </a:txBody>
                  <a:tcPr marL="118004" marR="118004" marT="0" marB="0" anchor="ctr"/>
                </a:tc>
              </a:tr>
              <a:tr h="399663">
                <a:tc>
                  <a:txBody>
                    <a:bodyPr/>
                    <a:lstStyle/>
                    <a:p>
                      <a:pPr marL="0" marR="0" algn="r">
                        <a:lnSpc>
                          <a:spcPct val="115000"/>
                        </a:lnSpc>
                        <a:spcBef>
                          <a:spcPts val="0"/>
                        </a:spcBef>
                        <a:spcAft>
                          <a:spcPts val="0"/>
                        </a:spcAft>
                      </a:pPr>
                      <a:r>
                        <a:rPr lang="en-US" sz="1800">
                          <a:effectLst/>
                        </a:rPr>
                        <a:t>5</a:t>
                      </a:r>
                      <a:endParaRPr lang="en-US" sz="1800">
                        <a:effectLst/>
                        <a:latin typeface="Calibri"/>
                        <a:ea typeface="Calibri"/>
                        <a:cs typeface="Times New Roman"/>
                      </a:endParaRPr>
                    </a:p>
                  </a:txBody>
                  <a:tcPr marL="118004" marR="118004" marT="0" marB="0" anchor="ctr"/>
                </a:tc>
                <a:tc>
                  <a:txBody>
                    <a:bodyPr/>
                    <a:lstStyle/>
                    <a:p>
                      <a:pPr marL="0" marR="0">
                        <a:lnSpc>
                          <a:spcPct val="115000"/>
                        </a:lnSpc>
                        <a:spcBef>
                          <a:spcPts val="0"/>
                        </a:spcBef>
                        <a:spcAft>
                          <a:spcPts val="0"/>
                        </a:spcAft>
                      </a:pPr>
                      <a:r>
                        <a:rPr lang="en-US" sz="1800">
                          <a:effectLst/>
                        </a:rPr>
                        <a:t>Repair UI/UX</a:t>
                      </a:r>
                      <a:endParaRPr lang="en-US" sz="1800">
                        <a:effectLst/>
                        <a:latin typeface="Calibri"/>
                        <a:ea typeface="Calibri"/>
                        <a:cs typeface="Times New Roman"/>
                      </a:endParaRPr>
                    </a:p>
                  </a:txBody>
                  <a:tcPr marL="118004" marR="118004" marT="0" marB="0" anchor="b"/>
                </a:tc>
                <a:tc>
                  <a:txBody>
                    <a:bodyPr/>
                    <a:lstStyle/>
                    <a:p>
                      <a:pPr marL="0" marR="0">
                        <a:lnSpc>
                          <a:spcPct val="115000"/>
                        </a:lnSpc>
                        <a:spcBef>
                          <a:spcPts val="0"/>
                        </a:spcBef>
                        <a:spcAft>
                          <a:spcPts val="0"/>
                        </a:spcAft>
                      </a:pPr>
                      <a:r>
                        <a:rPr lang="en-US" sz="1800">
                          <a:effectLst/>
                        </a:rPr>
                        <a:t>Rp750,000.00</a:t>
                      </a:r>
                      <a:endParaRPr lang="en-US" sz="1800">
                        <a:effectLst/>
                        <a:latin typeface="Calibri"/>
                        <a:ea typeface="Calibri"/>
                        <a:cs typeface="Times New Roman"/>
                      </a:endParaRPr>
                    </a:p>
                  </a:txBody>
                  <a:tcPr marL="118004" marR="118004" marT="0" marB="0" anchor="ctr"/>
                </a:tc>
              </a:tr>
              <a:tr h="399663">
                <a:tc>
                  <a:txBody>
                    <a:bodyPr/>
                    <a:lstStyle/>
                    <a:p>
                      <a:pPr>
                        <a:lnSpc>
                          <a:spcPct val="115000"/>
                        </a:lnSpc>
                      </a:pPr>
                      <a:endParaRPr lang="en-US" sz="1800">
                        <a:effectLst/>
                        <a:latin typeface="Calibri"/>
                        <a:cs typeface="Times New Roman"/>
                      </a:endParaRPr>
                    </a:p>
                  </a:txBody>
                  <a:tcPr marL="118004" marR="118004" marT="0" marB="0" anchor="ctr"/>
                </a:tc>
                <a:tc>
                  <a:txBody>
                    <a:bodyPr/>
                    <a:lstStyle/>
                    <a:p>
                      <a:pPr marL="0" marR="0">
                        <a:lnSpc>
                          <a:spcPct val="115000"/>
                        </a:lnSpc>
                        <a:spcBef>
                          <a:spcPts val="0"/>
                        </a:spcBef>
                        <a:spcAft>
                          <a:spcPts val="0"/>
                        </a:spcAft>
                      </a:pPr>
                      <a:r>
                        <a:rPr lang="en-US" sz="1800">
                          <a:effectLst/>
                        </a:rPr>
                        <a:t>Build Web Component</a:t>
                      </a:r>
                      <a:endParaRPr lang="en-US" sz="1800">
                        <a:effectLst/>
                        <a:latin typeface="Calibri"/>
                        <a:ea typeface="Calibri"/>
                        <a:cs typeface="Times New Roman"/>
                      </a:endParaRPr>
                    </a:p>
                  </a:txBody>
                  <a:tcPr marL="118004" marR="118004" marT="0" marB="0" anchor="ctr"/>
                </a:tc>
                <a:tc>
                  <a:txBody>
                    <a:bodyPr/>
                    <a:lstStyle/>
                    <a:p>
                      <a:pPr>
                        <a:lnSpc>
                          <a:spcPct val="115000"/>
                        </a:lnSpc>
                      </a:pPr>
                      <a:endParaRPr lang="en-US" sz="1800">
                        <a:effectLst/>
                        <a:latin typeface="Calibri"/>
                        <a:cs typeface="Times New Roman"/>
                      </a:endParaRPr>
                    </a:p>
                  </a:txBody>
                  <a:tcPr marL="118004" marR="118004" marT="0" marB="0" anchor="ctr"/>
                </a:tc>
              </a:tr>
              <a:tr h="399663">
                <a:tc>
                  <a:txBody>
                    <a:bodyPr/>
                    <a:lstStyle/>
                    <a:p>
                      <a:pPr marL="0" marR="0" algn="r">
                        <a:lnSpc>
                          <a:spcPct val="115000"/>
                        </a:lnSpc>
                        <a:spcBef>
                          <a:spcPts val="0"/>
                        </a:spcBef>
                        <a:spcAft>
                          <a:spcPts val="0"/>
                        </a:spcAft>
                      </a:pPr>
                      <a:r>
                        <a:rPr lang="en-US" sz="1800">
                          <a:effectLst/>
                        </a:rPr>
                        <a:t>6</a:t>
                      </a:r>
                      <a:endParaRPr lang="en-US" sz="1800">
                        <a:effectLst/>
                        <a:latin typeface="Calibri"/>
                        <a:ea typeface="Calibri"/>
                        <a:cs typeface="Times New Roman"/>
                      </a:endParaRPr>
                    </a:p>
                  </a:txBody>
                  <a:tcPr marL="118004" marR="118004" marT="0" marB="0" anchor="ctr"/>
                </a:tc>
                <a:tc>
                  <a:txBody>
                    <a:bodyPr/>
                    <a:lstStyle/>
                    <a:p>
                      <a:pPr marL="0" marR="0">
                        <a:lnSpc>
                          <a:spcPct val="115000"/>
                        </a:lnSpc>
                        <a:spcBef>
                          <a:spcPts val="0"/>
                        </a:spcBef>
                        <a:spcAft>
                          <a:spcPts val="0"/>
                        </a:spcAft>
                      </a:pPr>
                      <a:r>
                        <a:rPr lang="en-US" sz="1800">
                          <a:effectLst/>
                        </a:rPr>
                        <a:t>Bugging Tester</a:t>
                      </a:r>
                      <a:endParaRPr lang="en-US" sz="1800">
                        <a:effectLst/>
                        <a:latin typeface="Calibri"/>
                        <a:ea typeface="Calibri"/>
                        <a:cs typeface="Times New Roman"/>
                      </a:endParaRPr>
                    </a:p>
                  </a:txBody>
                  <a:tcPr marL="118004" marR="118004" marT="0" marB="0" anchor="b"/>
                </a:tc>
                <a:tc>
                  <a:txBody>
                    <a:bodyPr/>
                    <a:lstStyle/>
                    <a:p>
                      <a:pPr marL="0" marR="0">
                        <a:lnSpc>
                          <a:spcPct val="115000"/>
                        </a:lnSpc>
                        <a:spcBef>
                          <a:spcPts val="0"/>
                        </a:spcBef>
                        <a:spcAft>
                          <a:spcPts val="0"/>
                        </a:spcAft>
                      </a:pPr>
                      <a:r>
                        <a:rPr lang="en-US" sz="1800">
                          <a:effectLst/>
                        </a:rPr>
                        <a:t>Rp350,000.00</a:t>
                      </a:r>
                      <a:endParaRPr lang="en-US" sz="1800">
                        <a:effectLst/>
                        <a:latin typeface="Calibri"/>
                        <a:ea typeface="Calibri"/>
                        <a:cs typeface="Times New Roman"/>
                      </a:endParaRPr>
                    </a:p>
                  </a:txBody>
                  <a:tcPr marL="118004" marR="118004" marT="0" marB="0" anchor="ctr"/>
                </a:tc>
              </a:tr>
              <a:tr h="399663">
                <a:tc>
                  <a:txBody>
                    <a:bodyPr/>
                    <a:lstStyle/>
                    <a:p>
                      <a:pPr marL="0" marR="0" algn="r">
                        <a:lnSpc>
                          <a:spcPct val="115000"/>
                        </a:lnSpc>
                        <a:spcBef>
                          <a:spcPts val="0"/>
                        </a:spcBef>
                        <a:spcAft>
                          <a:spcPts val="0"/>
                        </a:spcAft>
                      </a:pPr>
                      <a:r>
                        <a:rPr lang="en-US" sz="1800">
                          <a:effectLst/>
                        </a:rPr>
                        <a:t>7</a:t>
                      </a:r>
                      <a:endParaRPr lang="en-US" sz="1800">
                        <a:effectLst/>
                        <a:latin typeface="Calibri"/>
                        <a:ea typeface="Calibri"/>
                        <a:cs typeface="Times New Roman"/>
                      </a:endParaRPr>
                    </a:p>
                  </a:txBody>
                  <a:tcPr marL="118004" marR="118004" marT="0" marB="0" anchor="ctr"/>
                </a:tc>
                <a:tc>
                  <a:txBody>
                    <a:bodyPr/>
                    <a:lstStyle/>
                    <a:p>
                      <a:pPr marL="0" marR="0">
                        <a:lnSpc>
                          <a:spcPct val="115000"/>
                        </a:lnSpc>
                        <a:spcBef>
                          <a:spcPts val="0"/>
                        </a:spcBef>
                        <a:spcAft>
                          <a:spcPts val="0"/>
                        </a:spcAft>
                      </a:pPr>
                      <a:r>
                        <a:rPr lang="en-US" sz="1800">
                          <a:effectLst/>
                        </a:rPr>
                        <a:t>Maintenance</a:t>
                      </a:r>
                      <a:endParaRPr lang="en-US" sz="1800">
                        <a:effectLst/>
                        <a:latin typeface="Calibri"/>
                        <a:ea typeface="Calibri"/>
                        <a:cs typeface="Times New Roman"/>
                      </a:endParaRPr>
                    </a:p>
                  </a:txBody>
                  <a:tcPr marL="118004" marR="118004" marT="0" marB="0" anchor="b"/>
                </a:tc>
                <a:tc>
                  <a:txBody>
                    <a:bodyPr/>
                    <a:lstStyle/>
                    <a:p>
                      <a:pPr marL="0" marR="0">
                        <a:lnSpc>
                          <a:spcPct val="115000"/>
                        </a:lnSpc>
                        <a:spcBef>
                          <a:spcPts val="0"/>
                        </a:spcBef>
                        <a:spcAft>
                          <a:spcPts val="0"/>
                        </a:spcAft>
                      </a:pPr>
                      <a:r>
                        <a:rPr lang="en-US" sz="1800">
                          <a:effectLst/>
                        </a:rPr>
                        <a:t>Rp550,000.00</a:t>
                      </a:r>
                      <a:endParaRPr lang="en-US" sz="1800">
                        <a:effectLst/>
                        <a:latin typeface="Calibri"/>
                        <a:ea typeface="Calibri"/>
                        <a:cs typeface="Times New Roman"/>
                      </a:endParaRPr>
                    </a:p>
                  </a:txBody>
                  <a:tcPr marL="118004" marR="118004" marT="0" marB="0" anchor="ctr"/>
                </a:tc>
              </a:tr>
              <a:tr h="783607">
                <a:tc>
                  <a:txBody>
                    <a:bodyPr/>
                    <a:lstStyle/>
                    <a:p>
                      <a:pPr marL="0" marR="0" algn="r">
                        <a:lnSpc>
                          <a:spcPct val="115000"/>
                        </a:lnSpc>
                        <a:spcBef>
                          <a:spcPts val="0"/>
                        </a:spcBef>
                        <a:spcAft>
                          <a:spcPts val="0"/>
                        </a:spcAft>
                      </a:pPr>
                      <a:r>
                        <a:rPr lang="en-US" sz="1800">
                          <a:effectLst/>
                        </a:rPr>
                        <a:t>8</a:t>
                      </a:r>
                      <a:endParaRPr lang="en-US" sz="1800">
                        <a:effectLst/>
                        <a:latin typeface="Calibri"/>
                        <a:ea typeface="Calibri"/>
                        <a:cs typeface="Times New Roman"/>
                      </a:endParaRPr>
                    </a:p>
                  </a:txBody>
                  <a:tcPr marL="118004" marR="118004" marT="0" marB="0" anchor="ctr"/>
                </a:tc>
                <a:tc>
                  <a:txBody>
                    <a:bodyPr/>
                    <a:lstStyle/>
                    <a:p>
                      <a:pPr marL="0" marR="0">
                        <a:lnSpc>
                          <a:spcPct val="115000"/>
                        </a:lnSpc>
                        <a:spcBef>
                          <a:spcPts val="0"/>
                        </a:spcBef>
                        <a:spcAft>
                          <a:spcPts val="0"/>
                        </a:spcAft>
                      </a:pPr>
                      <a:r>
                        <a:rPr lang="en-US" sz="1800">
                          <a:effectLst/>
                        </a:rPr>
                        <a:t>Programming</a:t>
                      </a:r>
                      <a:endParaRPr lang="en-US" sz="1800">
                        <a:effectLst/>
                        <a:latin typeface="Calibri"/>
                        <a:ea typeface="Calibri"/>
                        <a:cs typeface="Times New Roman"/>
                      </a:endParaRPr>
                    </a:p>
                  </a:txBody>
                  <a:tcPr marL="118004" marR="118004" marT="0" marB="0" anchor="ctr"/>
                </a:tc>
                <a:tc>
                  <a:txBody>
                    <a:bodyPr/>
                    <a:lstStyle/>
                    <a:p>
                      <a:pPr marL="0" marR="0">
                        <a:lnSpc>
                          <a:spcPct val="115000"/>
                        </a:lnSpc>
                        <a:spcBef>
                          <a:spcPts val="0"/>
                        </a:spcBef>
                        <a:spcAft>
                          <a:spcPts val="0"/>
                        </a:spcAft>
                      </a:pPr>
                      <a:r>
                        <a:rPr lang="en-US" sz="1800" dirty="0">
                          <a:effectLst/>
                        </a:rPr>
                        <a:t>Rp3,000,000.00</a:t>
                      </a:r>
                      <a:endParaRPr lang="en-US" sz="1800" dirty="0">
                        <a:effectLst/>
                        <a:latin typeface="Calibri"/>
                        <a:ea typeface="Calibri"/>
                        <a:cs typeface="Times New Roman"/>
                      </a:endParaRPr>
                    </a:p>
                  </a:txBody>
                  <a:tcPr marL="118004" marR="118004" marT="0" marB="0" anchor="ctr"/>
                </a:tc>
              </a:tr>
            </a:tbl>
          </a:graphicData>
        </a:graphic>
      </p:graphicFrame>
    </p:spTree>
    <p:extLst>
      <p:ext uri="{BB962C8B-B14F-4D97-AF65-F5344CB8AC3E}">
        <p14:creationId xmlns:p14="http://schemas.microsoft.com/office/powerpoint/2010/main" val="302562237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xmlns="" id="{B217C2AD-51B4-40CE-A71F-F5D3F846D9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0" name="Rectangle 9">
            <a:extLst>
              <a:ext uri="{FF2B5EF4-FFF2-40B4-BE49-F238E27FC236}">
                <a16:creationId xmlns:a16="http://schemas.microsoft.com/office/drawing/2014/main" xmlns="" id="{6F1BF92E-23CF-4BFE-9E1F-C359BACFA3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xmlns="" id="{DFEF8384-2545-4ACD-9071-49DD1CFC4E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22">
            <a:extLst>
              <a:ext uri="{FF2B5EF4-FFF2-40B4-BE49-F238E27FC236}">
                <a16:creationId xmlns:a16="http://schemas.microsoft.com/office/drawing/2014/main" xmlns="" id="{F77DB8FA-61A7-4DE7-A777-6D258D1724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xmlns="" id="{D1B3FB3B-6EEA-444A-9201-BB65F33BCB6A}"/>
              </a:ext>
            </a:extLst>
          </p:cNvPr>
          <p:cNvSpPr>
            <a:spLocks noGrp="1"/>
          </p:cNvSpPr>
          <p:nvPr>
            <p:ph type="title"/>
          </p:nvPr>
        </p:nvSpPr>
        <p:spPr>
          <a:xfrm>
            <a:off x="644853" y="643464"/>
            <a:ext cx="3777022" cy="4374850"/>
          </a:xfrm>
        </p:spPr>
        <p:txBody>
          <a:bodyPr vert="horz" lIns="91440" tIns="45720" rIns="91440" bIns="45720" rtlCol="0" anchor="ctr">
            <a:normAutofit/>
          </a:bodyPr>
          <a:lstStyle/>
          <a:p>
            <a:pPr algn="ctr"/>
            <a:r>
              <a:rPr lang="en-US" sz="6000" spc="800" dirty="0" smtClean="0">
                <a:solidFill>
                  <a:srgbClr val="2A1A00"/>
                </a:solidFill>
              </a:rPr>
              <a:t>activity</a:t>
            </a:r>
            <a:r>
              <a:rPr lang="en-US" sz="6000" spc="800" dirty="0" smtClean="0">
                <a:solidFill>
                  <a:srgbClr val="2A1A00"/>
                </a:solidFill>
              </a:rPr>
              <a:t> </a:t>
            </a:r>
            <a:r>
              <a:rPr lang="en-US" sz="6000" spc="800" dirty="0">
                <a:solidFill>
                  <a:srgbClr val="2A1A00"/>
                </a:solidFill>
              </a:rPr>
              <a:t>diagram</a:t>
            </a:r>
          </a:p>
        </p:txBody>
      </p:sp>
      <p:pic>
        <p:nvPicPr>
          <p:cNvPr id="3" name="Picture 2">
            <a:extLst>
              <a:ext uri="{FF2B5EF4-FFF2-40B4-BE49-F238E27FC236}">
                <a16:creationId xmlns:a16="http://schemas.microsoft.com/office/drawing/2014/main" xmlns="" id="{364101EB-6FAE-4DF2-9590-AD7D7C6844CD}"/>
              </a:ext>
            </a:extLst>
          </p:cNvPr>
          <p:cNvPicPr/>
          <p:nvPr/>
        </p:nvPicPr>
        <p:blipFill>
          <a:blip r:embed="rId2">
            <a:extLst>
              <a:ext uri="{28A0092B-C50C-407E-A947-70E740481C1C}">
                <a14:useLocalDpi xmlns:a14="http://schemas.microsoft.com/office/drawing/2010/main" val="0"/>
              </a:ext>
            </a:extLst>
          </a:blip>
          <a:stretch>
            <a:fillRect/>
          </a:stretch>
        </p:blipFill>
        <p:spPr>
          <a:xfrm>
            <a:off x="5594968" y="0"/>
            <a:ext cx="5269607" cy="6858000"/>
          </a:xfrm>
          <a:prstGeom prst="rect">
            <a:avLst/>
          </a:prstGeom>
        </p:spPr>
      </p:pic>
    </p:spTree>
    <p:extLst>
      <p:ext uri="{BB962C8B-B14F-4D97-AF65-F5344CB8AC3E}">
        <p14:creationId xmlns:p14="http://schemas.microsoft.com/office/powerpoint/2010/main" val="37928586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84093"/>
            <a:ext cx="11026588" cy="3705521"/>
          </a:xfrm>
        </p:spPr>
        <p:txBody>
          <a:bodyPr>
            <a:noAutofit/>
          </a:bodyPr>
          <a:lstStyle/>
          <a:p>
            <a:r>
              <a:rPr lang="en-US" sz="2400" dirty="0" smtClean="0">
                <a:latin typeface="Bahnschrift Condensed" panose="020B0502040204020203" pitchFamily="34" charset="0"/>
              </a:rPr>
              <a:t>	</a:t>
            </a:r>
            <a:r>
              <a:rPr lang="en-US" sz="2400" dirty="0" err="1" smtClean="0">
                <a:latin typeface="Bahnschrift Condensed" panose="020B0502040204020203" pitchFamily="34" charset="0"/>
              </a:rPr>
              <a:t>Perbedaan</a:t>
            </a:r>
            <a:r>
              <a:rPr lang="en-US" sz="2400" dirty="0" smtClean="0">
                <a:latin typeface="Bahnschrift Condensed" panose="020B0502040204020203" pitchFamily="34" charset="0"/>
              </a:rPr>
              <a:t> </a:t>
            </a:r>
            <a:r>
              <a:rPr lang="en-US" sz="2400" dirty="0" err="1">
                <a:latin typeface="Bahnschrift Condensed" panose="020B0502040204020203" pitchFamily="34" charset="0"/>
              </a:rPr>
              <a:t>aplikasi</a:t>
            </a:r>
            <a:r>
              <a:rPr lang="en-US" sz="2400" dirty="0">
                <a:latin typeface="Bahnschrift Condensed" panose="020B0502040204020203" pitchFamily="34" charset="0"/>
              </a:rPr>
              <a:t> web clodeo.com </a:t>
            </a:r>
            <a:r>
              <a:rPr lang="en-US" sz="2400" dirty="0" err="1">
                <a:latin typeface="Bahnschrift Condensed" panose="020B0502040204020203" pitchFamily="34" charset="0"/>
              </a:rPr>
              <a:t>dengan</a:t>
            </a:r>
            <a:r>
              <a:rPr lang="en-US" sz="2400" dirty="0">
                <a:latin typeface="Bahnschrift Condensed" panose="020B0502040204020203" pitchFamily="34" charset="0"/>
              </a:rPr>
              <a:t> orderdulu.com </a:t>
            </a:r>
            <a:r>
              <a:rPr lang="en-US" sz="2400" dirty="0" err="1">
                <a:latin typeface="Bahnschrift Condensed" panose="020B0502040204020203" pitchFamily="34" charset="0"/>
              </a:rPr>
              <a:t>adalah</a:t>
            </a:r>
            <a:r>
              <a:rPr lang="en-US" sz="2400" dirty="0">
                <a:latin typeface="Bahnschrift Condensed" panose="020B0502040204020203" pitchFamily="34" charset="0"/>
              </a:rPr>
              <a:t> </a:t>
            </a:r>
            <a:r>
              <a:rPr lang="en-US" sz="2400" dirty="0" err="1">
                <a:latin typeface="Bahnschrift Condensed" panose="020B0502040204020203" pitchFamily="34" charset="0"/>
              </a:rPr>
              <a:t>aplikasi</a:t>
            </a:r>
            <a:r>
              <a:rPr lang="en-US" sz="2400" dirty="0">
                <a:latin typeface="Bahnschrift Condensed" panose="020B0502040204020203" pitchFamily="34" charset="0"/>
              </a:rPr>
              <a:t> web </a:t>
            </a:r>
            <a:r>
              <a:rPr lang="en-US" sz="2400" dirty="0" err="1">
                <a:latin typeface="Bahnschrift Condensed" panose="020B0502040204020203" pitchFamily="34" charset="0"/>
              </a:rPr>
              <a:t>clodeo</a:t>
            </a:r>
            <a:r>
              <a:rPr lang="en-US" sz="2400" dirty="0">
                <a:latin typeface="Bahnschrift Condensed" panose="020B0502040204020203" pitchFamily="34" charset="0"/>
              </a:rPr>
              <a:t> </a:t>
            </a:r>
            <a:r>
              <a:rPr lang="en-US" sz="2400" dirty="0" err="1">
                <a:latin typeface="Bahnschrift Condensed" panose="020B0502040204020203" pitchFamily="34" charset="0"/>
              </a:rPr>
              <a:t>membuka</a:t>
            </a:r>
            <a:r>
              <a:rPr lang="en-US" sz="2400" dirty="0">
                <a:latin typeface="Bahnschrift Condensed" panose="020B0502040204020203" pitchFamily="34" charset="0"/>
              </a:rPr>
              <a:t> marketplace-</a:t>
            </a:r>
            <a:r>
              <a:rPr lang="en-US" sz="2400" dirty="0" err="1">
                <a:latin typeface="Bahnschrift Condensed" panose="020B0502040204020203" pitchFamily="34" charset="0"/>
              </a:rPr>
              <a:t>nya</a:t>
            </a:r>
            <a:r>
              <a:rPr lang="en-US" sz="2400" dirty="0">
                <a:latin typeface="Bahnschrift Condensed" panose="020B0502040204020203" pitchFamily="34" charset="0"/>
              </a:rPr>
              <a:t> </a:t>
            </a:r>
            <a:r>
              <a:rPr lang="en-US" sz="2400" dirty="0" err="1">
                <a:latin typeface="Bahnschrift Condensed" panose="020B0502040204020203" pitchFamily="34" charset="0"/>
              </a:rPr>
              <a:t>bagi</a:t>
            </a:r>
            <a:r>
              <a:rPr lang="en-US" sz="2400" dirty="0">
                <a:latin typeface="Bahnschrift Condensed" panose="020B0502040204020203" pitchFamily="34" charset="0"/>
              </a:rPr>
              <a:t> </a:t>
            </a:r>
            <a:r>
              <a:rPr lang="en-US" sz="2400" dirty="0" err="1">
                <a:latin typeface="Bahnschrift Condensed" panose="020B0502040204020203" pitchFamily="34" charset="0"/>
              </a:rPr>
              <a:t>perusahaan-perusahaan</a:t>
            </a:r>
            <a:r>
              <a:rPr lang="en-US" sz="2400" dirty="0">
                <a:latin typeface="Bahnschrift Condensed" panose="020B0502040204020203" pitchFamily="34" charset="0"/>
              </a:rPr>
              <a:t> </a:t>
            </a:r>
            <a:r>
              <a:rPr lang="en-US" sz="2400" dirty="0" err="1">
                <a:latin typeface="Bahnschrift Condensed" panose="020B0502040204020203" pitchFamily="34" charset="0"/>
              </a:rPr>
              <a:t>besar</a:t>
            </a:r>
            <a:r>
              <a:rPr lang="en-US" sz="2400" dirty="0">
                <a:latin typeface="Bahnschrift Condensed" panose="020B0502040204020203" pitchFamily="34" charset="0"/>
              </a:rPr>
              <a:t> </a:t>
            </a:r>
            <a:r>
              <a:rPr lang="en-US" sz="2400" dirty="0" err="1">
                <a:latin typeface="Bahnschrift Condensed" panose="020B0502040204020203" pitchFamily="34" charset="0"/>
              </a:rPr>
              <a:t>dan</a:t>
            </a:r>
            <a:r>
              <a:rPr lang="en-US" sz="2400" dirty="0">
                <a:latin typeface="Bahnschrift Condensed" panose="020B0502040204020203" pitchFamily="34" charset="0"/>
              </a:rPr>
              <a:t> </a:t>
            </a:r>
            <a:r>
              <a:rPr lang="en-US" sz="2400" dirty="0" err="1">
                <a:latin typeface="Bahnschrift Condensed" panose="020B0502040204020203" pitchFamily="34" charset="0"/>
              </a:rPr>
              <a:t>dengan</a:t>
            </a:r>
            <a:r>
              <a:rPr lang="en-US" sz="2400" dirty="0">
                <a:latin typeface="Bahnschrift Condensed" panose="020B0502040204020203" pitchFamily="34" charset="0"/>
              </a:rPr>
              <a:t> minimum order </a:t>
            </a:r>
            <a:r>
              <a:rPr lang="en-US" sz="2400" dirty="0" err="1">
                <a:latin typeface="Bahnschrift Condensed" panose="020B0502040204020203" pitchFamily="34" charset="0"/>
              </a:rPr>
              <a:t>dengan</a:t>
            </a:r>
            <a:r>
              <a:rPr lang="en-US" sz="2400" dirty="0">
                <a:latin typeface="Bahnschrift Condensed" panose="020B0502040204020203" pitchFamily="34" charset="0"/>
              </a:rPr>
              <a:t> </a:t>
            </a:r>
            <a:r>
              <a:rPr lang="en-US" sz="2400" dirty="0" err="1">
                <a:latin typeface="Bahnschrift Condensed" panose="020B0502040204020203" pitchFamily="34" charset="0"/>
              </a:rPr>
              <a:t>jumlah</a:t>
            </a:r>
            <a:r>
              <a:rPr lang="en-US" sz="2400" dirty="0">
                <a:latin typeface="Bahnschrift Condensed" panose="020B0502040204020203" pitchFamily="34" charset="0"/>
              </a:rPr>
              <a:t> yang </a:t>
            </a:r>
            <a:r>
              <a:rPr lang="en-US" sz="2400" dirty="0" err="1">
                <a:latin typeface="Bahnschrift Condensed" panose="020B0502040204020203" pitchFamily="34" charset="0"/>
              </a:rPr>
              <a:t>besar</a:t>
            </a:r>
            <a:r>
              <a:rPr lang="en-US" sz="2400" dirty="0">
                <a:latin typeface="Bahnschrift Condensed" panose="020B0502040204020203" pitchFamily="34" charset="0"/>
              </a:rPr>
              <a:t>, </a:t>
            </a:r>
            <a:r>
              <a:rPr lang="en-US" sz="2400" dirty="0" err="1">
                <a:latin typeface="Bahnschrift Condensed" panose="020B0502040204020203" pitchFamily="34" charset="0"/>
              </a:rPr>
              <a:t>sedangkan</a:t>
            </a:r>
            <a:r>
              <a:rPr lang="en-US" sz="2400" dirty="0">
                <a:latin typeface="Bahnschrift Condensed" panose="020B0502040204020203" pitchFamily="34" charset="0"/>
              </a:rPr>
              <a:t> </a:t>
            </a:r>
            <a:r>
              <a:rPr lang="en-US" sz="2400" dirty="0" err="1">
                <a:latin typeface="Bahnschrift Condensed" panose="020B0502040204020203" pitchFamily="34" charset="0"/>
              </a:rPr>
              <a:t>orderdulu</a:t>
            </a:r>
            <a:r>
              <a:rPr lang="en-US" sz="2400" dirty="0">
                <a:latin typeface="Bahnschrift Condensed" panose="020B0502040204020203" pitchFamily="34" charset="0"/>
              </a:rPr>
              <a:t> </a:t>
            </a:r>
            <a:r>
              <a:rPr lang="en-US" sz="2400" dirty="0" err="1">
                <a:latin typeface="Bahnschrift Condensed" panose="020B0502040204020203" pitchFamily="34" charset="0"/>
              </a:rPr>
              <a:t>adalah</a:t>
            </a:r>
            <a:r>
              <a:rPr lang="en-US" sz="2400" dirty="0">
                <a:latin typeface="Bahnschrift Condensed" panose="020B0502040204020203" pitchFamily="34" charset="0"/>
              </a:rPr>
              <a:t> </a:t>
            </a:r>
            <a:r>
              <a:rPr lang="en-US" sz="2400" dirty="0" err="1">
                <a:latin typeface="Bahnschrift Condensed" panose="020B0502040204020203" pitchFamily="34" charset="0"/>
              </a:rPr>
              <a:t>aplikasi</a:t>
            </a:r>
            <a:r>
              <a:rPr lang="en-US" sz="2400" dirty="0">
                <a:latin typeface="Bahnschrift Condensed" panose="020B0502040204020203" pitchFamily="34" charset="0"/>
              </a:rPr>
              <a:t> </a:t>
            </a:r>
            <a:r>
              <a:rPr lang="en-US" sz="2400" dirty="0" err="1">
                <a:latin typeface="Bahnschrift Condensed" panose="020B0502040204020203" pitchFamily="34" charset="0"/>
              </a:rPr>
              <a:t>berbasis</a:t>
            </a:r>
            <a:r>
              <a:rPr lang="en-US" sz="2400" dirty="0">
                <a:latin typeface="Bahnschrift Condensed" panose="020B0502040204020203" pitchFamily="34" charset="0"/>
              </a:rPr>
              <a:t> web yang </a:t>
            </a:r>
            <a:r>
              <a:rPr lang="en-US" sz="2400" dirty="0" err="1">
                <a:latin typeface="Bahnschrift Condensed" panose="020B0502040204020203" pitchFamily="34" charset="0"/>
              </a:rPr>
              <a:t>menargetkan</a:t>
            </a:r>
            <a:r>
              <a:rPr lang="en-US" sz="2400" dirty="0">
                <a:latin typeface="Bahnschrift Condensed" panose="020B0502040204020203" pitchFamily="34" charset="0"/>
              </a:rPr>
              <a:t> </a:t>
            </a:r>
            <a:r>
              <a:rPr lang="en-US" sz="2400" dirty="0" err="1">
                <a:latin typeface="Bahnschrift Condensed" panose="020B0502040204020203" pitchFamily="34" charset="0"/>
              </a:rPr>
              <a:t>segala</a:t>
            </a:r>
            <a:r>
              <a:rPr lang="en-US" sz="2400" dirty="0">
                <a:latin typeface="Bahnschrift Condensed" panose="020B0502040204020203" pitchFamily="34" charset="0"/>
              </a:rPr>
              <a:t> </a:t>
            </a:r>
            <a:r>
              <a:rPr lang="en-US" sz="2400" dirty="0" err="1">
                <a:latin typeface="Bahnschrift Condensed" panose="020B0502040204020203" pitchFamily="34" charset="0"/>
              </a:rPr>
              <a:t>lapisan</a:t>
            </a:r>
            <a:r>
              <a:rPr lang="en-US" sz="2400" dirty="0">
                <a:latin typeface="Bahnschrift Condensed" panose="020B0502040204020203" pitchFamily="34" charset="0"/>
              </a:rPr>
              <a:t> </a:t>
            </a:r>
            <a:r>
              <a:rPr lang="en-US" sz="2400" dirty="0" err="1">
                <a:latin typeface="Bahnschrift Condensed" panose="020B0502040204020203" pitchFamily="34" charset="0"/>
              </a:rPr>
              <a:t>masyarakat</a:t>
            </a:r>
            <a:r>
              <a:rPr lang="en-US" sz="2400" dirty="0">
                <a:latin typeface="Bahnschrift Condensed" panose="020B0502040204020203" pitchFamily="34" charset="0"/>
              </a:rPr>
              <a:t> </a:t>
            </a:r>
            <a:r>
              <a:rPr lang="en-US" sz="2400" dirty="0" err="1">
                <a:latin typeface="Bahnschrift Condensed" panose="020B0502040204020203" pitchFamily="34" charset="0"/>
              </a:rPr>
              <a:t>tanpa</a:t>
            </a:r>
            <a:r>
              <a:rPr lang="en-US" sz="2400" dirty="0">
                <a:latin typeface="Bahnschrift Condensed" panose="020B0502040204020203" pitchFamily="34" charset="0"/>
              </a:rPr>
              <a:t> </a:t>
            </a:r>
            <a:r>
              <a:rPr lang="en-US" sz="2400" dirty="0" err="1">
                <a:latin typeface="Bahnschrift Condensed" panose="020B0502040204020203" pitchFamily="34" charset="0"/>
              </a:rPr>
              <a:t>adanya</a:t>
            </a:r>
            <a:r>
              <a:rPr lang="en-US" sz="2400" dirty="0">
                <a:latin typeface="Bahnschrift Condensed" panose="020B0502040204020203" pitchFamily="34" charset="0"/>
              </a:rPr>
              <a:t> minimum order, </a:t>
            </a:r>
            <a:r>
              <a:rPr lang="en-US" sz="2400" dirty="0" err="1">
                <a:latin typeface="Bahnschrift Condensed" panose="020B0502040204020203" pitchFamily="34" charset="0"/>
              </a:rPr>
              <a:t>jadi</a:t>
            </a:r>
            <a:r>
              <a:rPr lang="en-US" sz="2400" dirty="0">
                <a:latin typeface="Bahnschrift Condensed" panose="020B0502040204020203" pitchFamily="34" charset="0"/>
              </a:rPr>
              <a:t> </a:t>
            </a:r>
            <a:r>
              <a:rPr lang="en-US" sz="2400" dirty="0" err="1">
                <a:latin typeface="Bahnschrift Condensed" panose="020B0502040204020203" pitchFamily="34" charset="0"/>
              </a:rPr>
              <a:t>siapapun</a:t>
            </a:r>
            <a:r>
              <a:rPr lang="en-US" sz="2400" dirty="0">
                <a:latin typeface="Bahnschrift Condensed" panose="020B0502040204020203" pitchFamily="34" charset="0"/>
              </a:rPr>
              <a:t> </a:t>
            </a:r>
            <a:r>
              <a:rPr lang="en-US" sz="2400" dirty="0" err="1">
                <a:latin typeface="Bahnschrift Condensed" panose="020B0502040204020203" pitchFamily="34" charset="0"/>
              </a:rPr>
              <a:t>dapat</a:t>
            </a:r>
            <a:r>
              <a:rPr lang="en-US" sz="2400" dirty="0">
                <a:latin typeface="Bahnschrift Condensed" panose="020B0502040204020203" pitchFamily="34" charset="0"/>
              </a:rPr>
              <a:t> </a:t>
            </a:r>
            <a:r>
              <a:rPr lang="en-US" sz="2400" dirty="0" err="1">
                <a:latin typeface="Bahnschrift Condensed" panose="020B0502040204020203" pitchFamily="34" charset="0"/>
              </a:rPr>
              <a:t>memesan</a:t>
            </a:r>
            <a:r>
              <a:rPr lang="en-US" sz="2400" dirty="0">
                <a:latin typeface="Bahnschrift Condensed" panose="020B0502040204020203" pitchFamily="34" charset="0"/>
              </a:rPr>
              <a:t>. </a:t>
            </a:r>
            <a:r>
              <a:rPr lang="en-US" sz="2400" dirty="0" smtClean="0">
                <a:latin typeface="Bahnschrift Condensed" panose="020B0502040204020203" pitchFamily="34" charset="0"/>
              </a:rPr>
              <a:t/>
            </a:r>
            <a:br>
              <a:rPr lang="en-US" sz="2400" dirty="0" smtClean="0">
                <a:latin typeface="Bahnschrift Condensed" panose="020B0502040204020203" pitchFamily="34" charset="0"/>
              </a:rPr>
            </a:br>
            <a:r>
              <a:rPr lang="en-US" sz="2400" dirty="0">
                <a:latin typeface="Bahnschrift Condensed" panose="020B0502040204020203" pitchFamily="34" charset="0"/>
              </a:rPr>
              <a:t>	</a:t>
            </a:r>
            <a:r>
              <a:rPr lang="en-US" sz="2400" dirty="0" smtClean="0">
                <a:latin typeface="Bahnschrift Condensed" panose="020B0502040204020203" pitchFamily="34" charset="0"/>
              </a:rPr>
              <a:t>Dari </a:t>
            </a:r>
            <a:r>
              <a:rPr lang="en-US" sz="2400" dirty="0" err="1">
                <a:latin typeface="Bahnschrift Condensed" panose="020B0502040204020203" pitchFamily="34" charset="0"/>
              </a:rPr>
              <a:t>tampilan</a:t>
            </a:r>
            <a:r>
              <a:rPr lang="en-US" sz="2400" dirty="0">
                <a:latin typeface="Bahnschrift Condensed" panose="020B0502040204020203" pitchFamily="34" charset="0"/>
              </a:rPr>
              <a:t> </a:t>
            </a:r>
            <a:r>
              <a:rPr lang="en-US" sz="2400" dirty="0" err="1">
                <a:latin typeface="Bahnschrift Condensed" panose="020B0502040204020203" pitchFamily="34" charset="0"/>
              </a:rPr>
              <a:t>sejumlah</a:t>
            </a:r>
            <a:r>
              <a:rPr lang="en-US" sz="2400" dirty="0">
                <a:latin typeface="Bahnschrift Condensed" panose="020B0502040204020203" pitchFamily="34" charset="0"/>
              </a:rPr>
              <a:t> list </a:t>
            </a:r>
            <a:r>
              <a:rPr lang="en-US" sz="2400" dirty="0" err="1">
                <a:latin typeface="Bahnschrift Condensed" panose="020B0502040204020203" pitchFamily="34" charset="0"/>
              </a:rPr>
              <a:t>fitur-fitur</a:t>
            </a:r>
            <a:r>
              <a:rPr lang="en-US" sz="2400" dirty="0">
                <a:latin typeface="Bahnschrift Condensed" panose="020B0502040204020203" pitchFamily="34" charset="0"/>
              </a:rPr>
              <a:t> yang </a:t>
            </a:r>
            <a:r>
              <a:rPr lang="en-US" sz="2400" dirty="0" err="1">
                <a:latin typeface="Bahnschrift Condensed" panose="020B0502040204020203" pitchFamily="34" charset="0"/>
              </a:rPr>
              <a:t>ada</a:t>
            </a:r>
            <a:r>
              <a:rPr lang="en-US" sz="2400" dirty="0">
                <a:latin typeface="Bahnschrift Condensed" panose="020B0502040204020203" pitchFamily="34" charset="0"/>
              </a:rPr>
              <a:t> </a:t>
            </a:r>
            <a:r>
              <a:rPr lang="en-US" sz="2400" dirty="0" err="1">
                <a:latin typeface="Bahnschrift Condensed" panose="020B0502040204020203" pitchFamily="34" charset="0"/>
              </a:rPr>
              <a:t>pada</a:t>
            </a:r>
            <a:r>
              <a:rPr lang="en-US" sz="2400" dirty="0">
                <a:latin typeface="Bahnschrift Condensed" panose="020B0502040204020203" pitchFamily="34" charset="0"/>
              </a:rPr>
              <a:t> </a:t>
            </a:r>
            <a:r>
              <a:rPr lang="en-US" sz="2400" dirty="0" err="1">
                <a:latin typeface="Bahnschrift Condensed" panose="020B0502040204020203" pitchFamily="34" charset="0"/>
              </a:rPr>
              <a:t>kedua</a:t>
            </a:r>
            <a:r>
              <a:rPr lang="en-US" sz="2400" dirty="0">
                <a:latin typeface="Bahnschrift Condensed" panose="020B0502040204020203" pitchFamily="34" charset="0"/>
              </a:rPr>
              <a:t> </a:t>
            </a:r>
            <a:r>
              <a:rPr lang="en-US" sz="2400" dirty="0" err="1">
                <a:latin typeface="Bahnschrift Condensed" panose="020B0502040204020203" pitchFamily="34" charset="0"/>
              </a:rPr>
              <a:t>aplikasi</a:t>
            </a:r>
            <a:r>
              <a:rPr lang="en-US" sz="2400" dirty="0">
                <a:latin typeface="Bahnschrift Condensed" panose="020B0502040204020203" pitchFamily="34" charset="0"/>
              </a:rPr>
              <a:t> </a:t>
            </a:r>
            <a:r>
              <a:rPr lang="en-US" sz="2400" dirty="0" err="1">
                <a:latin typeface="Bahnschrift Condensed" panose="020B0502040204020203" pitchFamily="34" charset="0"/>
              </a:rPr>
              <a:t>antara</a:t>
            </a:r>
            <a:r>
              <a:rPr lang="en-US" sz="2400" dirty="0">
                <a:latin typeface="Bahnschrift Condensed" panose="020B0502040204020203" pitchFamily="34" charset="0"/>
              </a:rPr>
              <a:t> </a:t>
            </a:r>
            <a:r>
              <a:rPr lang="en-US" sz="2400" dirty="0" err="1">
                <a:latin typeface="Bahnschrift Condensed" panose="020B0502040204020203" pitchFamily="34" charset="0"/>
              </a:rPr>
              <a:t>orderdulu</a:t>
            </a:r>
            <a:r>
              <a:rPr lang="en-US" sz="2400" dirty="0">
                <a:latin typeface="Bahnschrift Condensed" panose="020B0502040204020203" pitchFamily="34" charset="0"/>
              </a:rPr>
              <a:t> </a:t>
            </a:r>
            <a:r>
              <a:rPr lang="en-US" sz="2400" dirty="0" err="1">
                <a:latin typeface="Bahnschrift Condensed" panose="020B0502040204020203" pitchFamily="34" charset="0"/>
              </a:rPr>
              <a:t>dan</a:t>
            </a:r>
            <a:r>
              <a:rPr lang="en-US" sz="2400" dirty="0">
                <a:latin typeface="Bahnschrift Condensed" panose="020B0502040204020203" pitchFamily="34" charset="0"/>
              </a:rPr>
              <a:t> </a:t>
            </a:r>
            <a:r>
              <a:rPr lang="en-US" sz="2400" dirty="0" err="1">
                <a:latin typeface="Bahnschrift Condensed" panose="020B0502040204020203" pitchFamily="34" charset="0"/>
              </a:rPr>
              <a:t>clodeo</a:t>
            </a:r>
            <a:r>
              <a:rPr lang="en-US" sz="2400" dirty="0">
                <a:latin typeface="Bahnschrift Condensed" panose="020B0502040204020203" pitchFamily="34" charset="0"/>
              </a:rPr>
              <a:t>, kami </a:t>
            </a:r>
            <a:r>
              <a:rPr lang="en-US" sz="2400" dirty="0" err="1">
                <a:latin typeface="Bahnschrift Condensed" panose="020B0502040204020203" pitchFamily="34" charset="0"/>
              </a:rPr>
              <a:t>memperhitungkan</a:t>
            </a:r>
            <a:r>
              <a:rPr lang="en-US" sz="2400" dirty="0">
                <a:latin typeface="Bahnschrift Condensed" panose="020B0502040204020203" pitchFamily="34" charset="0"/>
              </a:rPr>
              <a:t> </a:t>
            </a:r>
            <a:r>
              <a:rPr lang="en-US" sz="2400" dirty="0" err="1">
                <a:latin typeface="Bahnschrift Condensed" panose="020B0502040204020203" pitchFamily="34" charset="0"/>
              </a:rPr>
              <a:t>jumlah</a:t>
            </a:r>
            <a:r>
              <a:rPr lang="en-US" sz="2400" dirty="0">
                <a:latin typeface="Bahnschrift Condensed" panose="020B0502040204020203" pitchFamily="34" charset="0"/>
              </a:rPr>
              <a:t> </a:t>
            </a:r>
            <a:r>
              <a:rPr lang="en-US" sz="2400" dirty="0" err="1">
                <a:latin typeface="Bahnschrift Condensed" panose="020B0502040204020203" pitchFamily="34" charset="0"/>
              </a:rPr>
              <a:t>harga</a:t>
            </a:r>
            <a:r>
              <a:rPr lang="en-US" sz="2400" dirty="0">
                <a:latin typeface="Bahnschrift Condensed" panose="020B0502040204020203" pitchFamily="34" charset="0"/>
              </a:rPr>
              <a:t> yang </a:t>
            </a:r>
            <a:r>
              <a:rPr lang="en-US" sz="2400" dirty="0" err="1">
                <a:latin typeface="Bahnschrift Condensed" panose="020B0502040204020203" pitchFamily="34" charset="0"/>
              </a:rPr>
              <a:t>dipatok</a:t>
            </a:r>
            <a:r>
              <a:rPr lang="en-US" sz="2400" dirty="0">
                <a:latin typeface="Bahnschrift Condensed" panose="020B0502040204020203" pitchFamily="34" charset="0"/>
              </a:rPr>
              <a:t> </a:t>
            </a:r>
            <a:r>
              <a:rPr lang="en-US" sz="2400" dirty="0" err="1">
                <a:latin typeface="Bahnschrift Condensed" panose="020B0502040204020203" pitchFamily="34" charset="0"/>
              </a:rPr>
              <a:t>dari</a:t>
            </a:r>
            <a:r>
              <a:rPr lang="en-US" sz="2400" dirty="0">
                <a:latin typeface="Bahnschrift Condensed" panose="020B0502040204020203" pitchFamily="34" charset="0"/>
              </a:rPr>
              <a:t> </a:t>
            </a:r>
            <a:r>
              <a:rPr lang="en-US" sz="2400" dirty="0" err="1">
                <a:latin typeface="Bahnschrift Condensed" panose="020B0502040204020203" pitchFamily="34" charset="0"/>
              </a:rPr>
              <a:t>satu</a:t>
            </a:r>
            <a:r>
              <a:rPr lang="en-US" sz="2400" dirty="0">
                <a:latin typeface="Bahnschrift Condensed" panose="020B0502040204020203" pitchFamily="34" charset="0"/>
              </a:rPr>
              <a:t> (1) </a:t>
            </a:r>
            <a:r>
              <a:rPr lang="en-US" sz="2400" dirty="0" err="1">
                <a:latin typeface="Bahnschrift Condensed" panose="020B0502040204020203" pitchFamily="34" charset="0"/>
              </a:rPr>
              <a:t>fitur</a:t>
            </a:r>
            <a:r>
              <a:rPr lang="en-US" sz="2400" dirty="0">
                <a:latin typeface="Bahnschrift Condensed" panose="020B0502040204020203" pitchFamily="34" charset="0"/>
              </a:rPr>
              <a:t> </a:t>
            </a:r>
            <a:r>
              <a:rPr lang="en-US" sz="2400" dirty="0" err="1">
                <a:latin typeface="Bahnschrift Condensed" panose="020B0502040204020203" pitchFamily="34" charset="0"/>
              </a:rPr>
              <a:t>saja</a:t>
            </a:r>
            <a:r>
              <a:rPr lang="en-US" sz="2400" dirty="0">
                <a:latin typeface="Bahnschrift Condensed" panose="020B0502040204020203" pitchFamily="34" charset="0"/>
              </a:rPr>
              <a:t> </a:t>
            </a:r>
            <a:r>
              <a:rPr lang="en-US" sz="2400" dirty="0" err="1">
                <a:latin typeface="Bahnschrift Condensed" panose="020B0502040204020203" pitchFamily="34" charset="0"/>
              </a:rPr>
              <a:t>sebesar</a:t>
            </a:r>
            <a:r>
              <a:rPr lang="en-US" sz="2400" dirty="0">
                <a:latin typeface="Bahnschrift Condensed" panose="020B0502040204020203" pitchFamily="34" charset="0"/>
              </a:rPr>
              <a:t> </a:t>
            </a:r>
            <a:r>
              <a:rPr lang="en-US" sz="2400" dirty="0" err="1" smtClean="0">
                <a:latin typeface="Bahnschrift Condensed" panose="020B0502040204020203" pitchFamily="34" charset="0"/>
              </a:rPr>
              <a:t>Rp</a:t>
            </a:r>
            <a:r>
              <a:rPr lang="en-US" sz="2400" dirty="0" smtClean="0">
                <a:latin typeface="Bahnschrift Condensed" panose="020B0502040204020203" pitchFamily="34" charset="0"/>
              </a:rPr>
              <a:t> 5.750.000,00</a:t>
            </a:r>
            <a:r>
              <a:rPr lang="en-US" sz="2400" dirty="0" smtClean="0">
                <a:latin typeface="Bahnschrift Condensed" panose="020B0502040204020203" pitchFamily="34" charset="0"/>
              </a:rPr>
              <a:t>, </a:t>
            </a:r>
            <a:r>
              <a:rPr lang="en-US" sz="2400" dirty="0" err="1">
                <a:latin typeface="Bahnschrift Condensed" panose="020B0502040204020203" pitchFamily="34" charset="0"/>
              </a:rPr>
              <a:t>maka</a:t>
            </a:r>
            <a:r>
              <a:rPr lang="en-US" sz="2400" dirty="0">
                <a:latin typeface="Bahnschrift Condensed" panose="020B0502040204020203" pitchFamily="34" charset="0"/>
              </a:rPr>
              <a:t> </a:t>
            </a:r>
            <a:r>
              <a:rPr lang="en-US" sz="2400" dirty="0" err="1">
                <a:latin typeface="Bahnschrift Condensed" panose="020B0502040204020203" pitchFamily="34" charset="0"/>
              </a:rPr>
              <a:t>untuk</a:t>
            </a:r>
            <a:r>
              <a:rPr lang="en-US" sz="2400" dirty="0">
                <a:latin typeface="Bahnschrift Condensed" panose="020B0502040204020203" pitchFamily="34" charset="0"/>
              </a:rPr>
              <a:t> </a:t>
            </a:r>
            <a:r>
              <a:rPr lang="en-US" sz="2400" dirty="0" err="1">
                <a:latin typeface="Bahnschrift Condensed" panose="020B0502040204020203" pitchFamily="34" charset="0"/>
              </a:rPr>
              <a:t>harga</a:t>
            </a:r>
            <a:r>
              <a:rPr lang="en-US" sz="2400" dirty="0">
                <a:latin typeface="Bahnschrift Condensed" panose="020B0502040204020203" pitchFamily="34" charset="0"/>
              </a:rPr>
              <a:t> </a:t>
            </a:r>
            <a:r>
              <a:rPr lang="en-US" sz="2400" dirty="0" err="1">
                <a:latin typeface="Bahnschrift Condensed" panose="020B0502040204020203" pitchFamily="34" charset="0"/>
              </a:rPr>
              <a:t>aplikasi</a:t>
            </a:r>
            <a:r>
              <a:rPr lang="en-US" sz="2400" dirty="0">
                <a:latin typeface="Bahnschrift Condensed" panose="020B0502040204020203" pitchFamily="34" charset="0"/>
              </a:rPr>
              <a:t> orderdulu.com yang </a:t>
            </a:r>
            <a:r>
              <a:rPr lang="en-US" sz="2400" dirty="0" err="1">
                <a:latin typeface="Bahnschrift Condensed" panose="020B0502040204020203" pitchFamily="34" charset="0"/>
              </a:rPr>
              <a:t>berbasis</a:t>
            </a:r>
            <a:r>
              <a:rPr lang="en-US" sz="2400" dirty="0">
                <a:latin typeface="Bahnschrift Condensed" panose="020B0502040204020203" pitchFamily="34" charset="0"/>
              </a:rPr>
              <a:t> web </a:t>
            </a:r>
            <a:r>
              <a:rPr lang="en-US" sz="2400" dirty="0" err="1">
                <a:latin typeface="Bahnschrift Condensed" panose="020B0502040204020203" pitchFamily="34" charset="0"/>
              </a:rPr>
              <a:t>tersebut</a:t>
            </a:r>
            <a:r>
              <a:rPr lang="en-US" sz="2400" dirty="0">
                <a:latin typeface="Bahnschrift Condensed" panose="020B0502040204020203" pitchFamily="34" charset="0"/>
              </a:rPr>
              <a:t> </a:t>
            </a:r>
            <a:r>
              <a:rPr lang="en-US" sz="2400" dirty="0" err="1">
                <a:latin typeface="Bahnschrift Condensed" panose="020B0502040204020203" pitchFamily="34" charset="0"/>
              </a:rPr>
              <a:t>dapat</a:t>
            </a:r>
            <a:r>
              <a:rPr lang="en-US" sz="2400" dirty="0">
                <a:latin typeface="Bahnschrift Condensed" panose="020B0502040204020203" pitchFamily="34" charset="0"/>
              </a:rPr>
              <a:t> kami </a:t>
            </a:r>
            <a:r>
              <a:rPr lang="en-US" sz="2400" dirty="0" err="1">
                <a:latin typeface="Bahnschrift Condensed" panose="020B0502040204020203" pitchFamily="34" charset="0"/>
              </a:rPr>
              <a:t>simpulkan</a:t>
            </a:r>
            <a:r>
              <a:rPr lang="en-US" sz="2400" dirty="0">
                <a:latin typeface="Bahnschrift Condensed" panose="020B0502040204020203" pitchFamily="34" charset="0"/>
              </a:rPr>
              <a:t> </a:t>
            </a:r>
            <a:r>
              <a:rPr lang="en-US" sz="2400" dirty="0" err="1">
                <a:latin typeface="Bahnschrift Condensed" panose="020B0502040204020203" pitchFamily="34" charset="0"/>
              </a:rPr>
              <a:t>akan</a:t>
            </a:r>
            <a:r>
              <a:rPr lang="en-US" sz="2400" dirty="0">
                <a:latin typeface="Bahnschrift Condensed" panose="020B0502040204020203" pitchFamily="34" charset="0"/>
              </a:rPr>
              <a:t> </a:t>
            </a:r>
            <a:r>
              <a:rPr lang="en-US" sz="2400" dirty="0" err="1">
                <a:latin typeface="Bahnschrift Condensed" panose="020B0502040204020203" pitchFamily="34" charset="0"/>
              </a:rPr>
              <a:t>memakan</a:t>
            </a:r>
            <a:r>
              <a:rPr lang="en-US" sz="2400" dirty="0">
                <a:latin typeface="Bahnschrift Condensed" panose="020B0502040204020203" pitchFamily="34" charset="0"/>
              </a:rPr>
              <a:t> </a:t>
            </a:r>
            <a:r>
              <a:rPr lang="en-US" sz="2400" dirty="0" err="1">
                <a:latin typeface="Bahnschrift Condensed" panose="020B0502040204020203" pitchFamily="34" charset="0"/>
              </a:rPr>
              <a:t>biaya</a:t>
            </a:r>
            <a:r>
              <a:rPr lang="en-US" sz="2400" dirty="0">
                <a:latin typeface="Bahnschrift Condensed" panose="020B0502040204020203" pitchFamily="34" charset="0"/>
              </a:rPr>
              <a:t> </a:t>
            </a:r>
            <a:r>
              <a:rPr lang="en-US" sz="2400" dirty="0" err="1">
                <a:latin typeface="Bahnschrift Condensed" panose="020B0502040204020203" pitchFamily="34" charset="0"/>
              </a:rPr>
              <a:t>sebesar</a:t>
            </a:r>
            <a:r>
              <a:rPr lang="en-US" sz="2400" dirty="0">
                <a:latin typeface="Bahnschrift Condensed" panose="020B0502040204020203" pitchFamily="34" charset="0"/>
              </a:rPr>
              <a:t> </a:t>
            </a:r>
            <a:r>
              <a:rPr lang="en-US" sz="2400" dirty="0" err="1" smtClean="0">
                <a:latin typeface="Bahnschrift Condensed" panose="020B0502040204020203" pitchFamily="34" charset="0"/>
              </a:rPr>
              <a:t>rp</a:t>
            </a:r>
            <a:r>
              <a:rPr lang="en-US" sz="2400" dirty="0" smtClean="0">
                <a:latin typeface="Bahnschrift Condensed" panose="020B0502040204020203" pitchFamily="34" charset="0"/>
              </a:rPr>
              <a:t> 63.450.000,00</a:t>
            </a:r>
            <a:r>
              <a:rPr lang="en-US" sz="2400" dirty="0" smtClean="0">
                <a:latin typeface="Bahnschrift Condensed" panose="020B0502040204020203" pitchFamily="34" charset="0"/>
              </a:rPr>
              <a:t>.</a:t>
            </a:r>
            <a:r>
              <a:rPr lang="en-US" sz="2400" dirty="0">
                <a:latin typeface="Bahnschrift Condensed" panose="020B0502040204020203" pitchFamily="34" charset="0"/>
              </a:rPr>
              <a:t/>
            </a:r>
            <a:br>
              <a:rPr lang="en-US" sz="2400" dirty="0">
                <a:latin typeface="Bahnschrift Condensed" panose="020B0502040204020203" pitchFamily="34" charset="0"/>
              </a:rPr>
            </a:br>
            <a:endParaRPr lang="en-US" sz="2400" dirty="0">
              <a:latin typeface="Bahnschrift Condensed" panose="020B0502040204020203" pitchFamily="34" charset="0"/>
            </a:endParaRPr>
          </a:p>
        </p:txBody>
      </p:sp>
      <p:pic>
        <p:nvPicPr>
          <p:cNvPr id="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424" y="4382747"/>
            <a:ext cx="10297941" cy="1913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920420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descr="Hasil gambar untuk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200069"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4320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xmlns="" id="{B217C2AD-51B4-40CE-A71F-F5D3F846D9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2" name="Rectangle 21">
            <a:extLst>
              <a:ext uri="{FF2B5EF4-FFF2-40B4-BE49-F238E27FC236}">
                <a16:creationId xmlns:a16="http://schemas.microsoft.com/office/drawing/2014/main" xmlns="" id="{6F1BF92E-23CF-4BFE-9E1F-C359BACFA3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xmlns="" id="{DFEF8384-2545-4ACD-9071-49DD1CFC4E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Freeform 22">
            <a:extLst>
              <a:ext uri="{FF2B5EF4-FFF2-40B4-BE49-F238E27FC236}">
                <a16:creationId xmlns:a16="http://schemas.microsoft.com/office/drawing/2014/main" xmlns="" id="{F77DB8FA-61A7-4DE7-A777-6D258D1724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3" name="Title 1">
            <a:extLst>
              <a:ext uri="{FF2B5EF4-FFF2-40B4-BE49-F238E27FC236}">
                <a16:creationId xmlns:a16="http://schemas.microsoft.com/office/drawing/2014/main" xmlns="" id="{CF1A820D-B67A-4218-8CEF-DFC3A29B56C3}"/>
              </a:ext>
            </a:extLst>
          </p:cNvPr>
          <p:cNvSpPr>
            <a:spLocks noGrp="1"/>
          </p:cNvSpPr>
          <p:nvPr>
            <p:ph type="title"/>
          </p:nvPr>
        </p:nvSpPr>
        <p:spPr>
          <a:xfrm>
            <a:off x="644854" y="643464"/>
            <a:ext cx="3437290" cy="4374850"/>
          </a:xfrm>
        </p:spPr>
        <p:txBody>
          <a:bodyPr vert="horz" lIns="91440" tIns="45720" rIns="91440" bIns="45720" rtlCol="0" anchor="ctr">
            <a:normAutofit/>
          </a:bodyPr>
          <a:lstStyle/>
          <a:p>
            <a:pPr algn="ctr"/>
            <a:r>
              <a:rPr lang="en-US" spc="800">
                <a:solidFill>
                  <a:srgbClr val="2A1A00"/>
                </a:solidFill>
              </a:rPr>
              <a:t>ER DIAGRAM</a:t>
            </a:r>
          </a:p>
        </p:txBody>
      </p:sp>
      <p:pic>
        <p:nvPicPr>
          <p:cNvPr id="4" name="Picture 3">
            <a:extLst>
              <a:ext uri="{FF2B5EF4-FFF2-40B4-BE49-F238E27FC236}">
                <a16:creationId xmlns:a16="http://schemas.microsoft.com/office/drawing/2014/main" xmlns="" id="{55FBBAFB-7029-4421-98DC-F63D78257D18}"/>
              </a:ext>
            </a:extLst>
          </p:cNvPr>
          <p:cNvPicPr>
            <a:picLocks noChangeAspect="1"/>
          </p:cNvPicPr>
          <p:nvPr/>
        </p:nvPicPr>
        <p:blipFill>
          <a:blip r:embed="rId2"/>
          <a:stretch>
            <a:fillRect/>
          </a:stretch>
        </p:blipFill>
        <p:spPr>
          <a:xfrm>
            <a:off x="4695443" y="1293918"/>
            <a:ext cx="7496556" cy="4704088"/>
          </a:xfrm>
          <a:prstGeom prst="rect">
            <a:avLst/>
          </a:prstGeom>
        </p:spPr>
      </p:pic>
    </p:spTree>
    <p:extLst>
      <p:ext uri="{BB962C8B-B14F-4D97-AF65-F5344CB8AC3E}">
        <p14:creationId xmlns:p14="http://schemas.microsoft.com/office/powerpoint/2010/main" val="4070497010"/>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xmlns="" id="{DD0AEE21-CF4B-4395-A100-EFB0EB9951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a:extLst>
              <a:ext uri="{FF2B5EF4-FFF2-40B4-BE49-F238E27FC236}">
                <a16:creationId xmlns:a16="http://schemas.microsoft.com/office/drawing/2014/main" xmlns="" id="{9F8DBD9A-1B56-4D4B-856B-89CC682C6B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xmlns="" id="{EE079F42-5C7A-44DD-9E9F-A34795A48F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19091" y="0"/>
            <a:ext cx="114729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6">
            <a:extLst>
              <a:ext uri="{FF2B5EF4-FFF2-40B4-BE49-F238E27FC236}">
                <a16:creationId xmlns:a16="http://schemas.microsoft.com/office/drawing/2014/main" xmlns="" id="{09777E15-6D68-4808-AD20-82EA7377F4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8" name="Freeform 6">
            <a:extLst>
              <a:ext uri="{FF2B5EF4-FFF2-40B4-BE49-F238E27FC236}">
                <a16:creationId xmlns:a16="http://schemas.microsoft.com/office/drawing/2014/main" xmlns="" id="{CE79CAD8-9F7F-4756-BD12-8463CA4C6F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0" name="Rectangle 19">
            <a:extLst>
              <a:ext uri="{FF2B5EF4-FFF2-40B4-BE49-F238E27FC236}">
                <a16:creationId xmlns:a16="http://schemas.microsoft.com/office/drawing/2014/main" xmlns="" id="{A9923A21-5790-4667-B5C7-ADA793B499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64448" y="643466"/>
            <a:ext cx="9600802"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F1F12B4B-86E4-4F25-B71F-E72D8F1DB283}"/>
              </a:ext>
            </a:extLst>
          </p:cNvPr>
          <p:cNvPicPr/>
          <p:nvPr/>
        </p:nvPicPr>
        <p:blipFill rotWithShape="1">
          <a:blip r:embed="rId2"/>
          <a:srcRect l="5790" t="3233" r="713"/>
          <a:stretch/>
        </p:blipFill>
        <p:spPr bwMode="auto">
          <a:xfrm>
            <a:off x="2306695" y="965199"/>
            <a:ext cx="8316304" cy="4927601"/>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2500143200"/>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E079F42-5C7A-44DD-9E9F-A34795A48F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19091" y="0"/>
            <a:ext cx="114729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6">
            <a:extLst>
              <a:ext uri="{FF2B5EF4-FFF2-40B4-BE49-F238E27FC236}">
                <a16:creationId xmlns:a16="http://schemas.microsoft.com/office/drawing/2014/main" xmlns="" id="{09777E15-6D68-4808-AD20-82EA7377F4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1" name="Freeform 6">
            <a:extLst>
              <a:ext uri="{FF2B5EF4-FFF2-40B4-BE49-F238E27FC236}">
                <a16:creationId xmlns:a16="http://schemas.microsoft.com/office/drawing/2014/main" xmlns="" id="{CE79CAD8-9F7F-4756-BD12-8463CA4C6F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3" name="Rectangle 12">
            <a:extLst>
              <a:ext uri="{FF2B5EF4-FFF2-40B4-BE49-F238E27FC236}">
                <a16:creationId xmlns:a16="http://schemas.microsoft.com/office/drawing/2014/main" xmlns="" id="{A9923A21-5790-4667-B5C7-ADA793B499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64448" y="643466"/>
            <a:ext cx="9600802"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xmlns="" id="{09050E56-F125-4947-8622-11CDFBE906C0}"/>
              </a:ext>
            </a:extLst>
          </p:cNvPr>
          <p:cNvPicPr/>
          <p:nvPr/>
        </p:nvPicPr>
        <p:blipFill>
          <a:blip r:embed="rId2"/>
          <a:stretch>
            <a:fillRect/>
          </a:stretch>
        </p:blipFill>
        <p:spPr>
          <a:xfrm>
            <a:off x="1986180" y="1391206"/>
            <a:ext cx="8957335" cy="4075587"/>
          </a:xfrm>
          <a:prstGeom prst="rect">
            <a:avLst/>
          </a:prstGeom>
        </p:spPr>
      </p:pic>
    </p:spTree>
    <p:extLst>
      <p:ext uri="{BB962C8B-B14F-4D97-AF65-F5344CB8AC3E}">
        <p14:creationId xmlns:p14="http://schemas.microsoft.com/office/powerpoint/2010/main" val="1273755660"/>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E079F42-5C7A-44DD-9E9F-A34795A48F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19091" y="0"/>
            <a:ext cx="114729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6">
            <a:extLst>
              <a:ext uri="{FF2B5EF4-FFF2-40B4-BE49-F238E27FC236}">
                <a16:creationId xmlns:a16="http://schemas.microsoft.com/office/drawing/2014/main" xmlns="" id="{09777E15-6D68-4808-AD20-82EA7377F4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1" name="Freeform 6">
            <a:extLst>
              <a:ext uri="{FF2B5EF4-FFF2-40B4-BE49-F238E27FC236}">
                <a16:creationId xmlns:a16="http://schemas.microsoft.com/office/drawing/2014/main" xmlns="" id="{CE79CAD8-9F7F-4756-BD12-8463CA4C6F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3" name="Rectangle 12">
            <a:extLst>
              <a:ext uri="{FF2B5EF4-FFF2-40B4-BE49-F238E27FC236}">
                <a16:creationId xmlns:a16="http://schemas.microsoft.com/office/drawing/2014/main" xmlns="" id="{A9923A21-5790-4667-B5C7-ADA793B499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64448" y="643466"/>
            <a:ext cx="9600802"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xmlns="" id="{C999E9A7-266F-4BD9-9667-0159302A9EAB}"/>
              </a:ext>
            </a:extLst>
          </p:cNvPr>
          <p:cNvPicPr/>
          <p:nvPr/>
        </p:nvPicPr>
        <p:blipFill>
          <a:blip r:embed="rId2"/>
          <a:stretch>
            <a:fillRect/>
          </a:stretch>
        </p:blipFill>
        <p:spPr>
          <a:xfrm>
            <a:off x="1986180" y="1088896"/>
            <a:ext cx="8957335" cy="4680207"/>
          </a:xfrm>
          <a:prstGeom prst="rect">
            <a:avLst/>
          </a:prstGeom>
        </p:spPr>
      </p:pic>
    </p:spTree>
    <p:extLst>
      <p:ext uri="{BB962C8B-B14F-4D97-AF65-F5344CB8AC3E}">
        <p14:creationId xmlns:p14="http://schemas.microsoft.com/office/powerpoint/2010/main" val="943713800"/>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xmlns="" id="{B217C2AD-51B4-40CE-A71F-F5D3F846D9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0" name="Rectangle 9">
            <a:extLst>
              <a:ext uri="{FF2B5EF4-FFF2-40B4-BE49-F238E27FC236}">
                <a16:creationId xmlns:a16="http://schemas.microsoft.com/office/drawing/2014/main" xmlns="" id="{6F1BF92E-23CF-4BFE-9E1F-C359BACFA3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xmlns="" id="{DFEF8384-2545-4ACD-9071-49DD1CFC4E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22">
            <a:extLst>
              <a:ext uri="{FF2B5EF4-FFF2-40B4-BE49-F238E27FC236}">
                <a16:creationId xmlns:a16="http://schemas.microsoft.com/office/drawing/2014/main" xmlns="" id="{F77DB8FA-61A7-4DE7-A777-6D258D1724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xmlns="" id="{7054C073-18EF-4528-90FD-1870888A223F}"/>
              </a:ext>
            </a:extLst>
          </p:cNvPr>
          <p:cNvSpPr>
            <a:spLocks noGrp="1"/>
          </p:cNvSpPr>
          <p:nvPr>
            <p:ph type="title"/>
          </p:nvPr>
        </p:nvSpPr>
        <p:spPr>
          <a:xfrm>
            <a:off x="644854" y="643464"/>
            <a:ext cx="3437290" cy="4374850"/>
          </a:xfrm>
        </p:spPr>
        <p:txBody>
          <a:bodyPr vert="horz" lIns="91440" tIns="45720" rIns="91440" bIns="45720" rtlCol="0" anchor="ctr">
            <a:normAutofit/>
          </a:bodyPr>
          <a:lstStyle/>
          <a:p>
            <a:pPr algn="ctr"/>
            <a:r>
              <a:rPr lang="en-US" sz="6000" spc="800">
                <a:solidFill>
                  <a:srgbClr val="2A1A00"/>
                </a:solidFill>
              </a:rPr>
              <a:t>USE CASE</a:t>
            </a:r>
          </a:p>
        </p:txBody>
      </p:sp>
      <p:pic>
        <p:nvPicPr>
          <p:cNvPr id="3" name="Picture 2">
            <a:extLst>
              <a:ext uri="{FF2B5EF4-FFF2-40B4-BE49-F238E27FC236}">
                <a16:creationId xmlns:a16="http://schemas.microsoft.com/office/drawing/2014/main" xmlns="" id="{29A36272-23DE-454B-99D4-39B7EE70BADD}"/>
              </a:ext>
            </a:extLst>
          </p:cNvPr>
          <p:cNvPicPr/>
          <p:nvPr/>
        </p:nvPicPr>
        <p:blipFill>
          <a:blip r:embed="rId2"/>
          <a:stretch>
            <a:fillRect/>
          </a:stretch>
        </p:blipFill>
        <p:spPr>
          <a:xfrm>
            <a:off x="4695444" y="1618599"/>
            <a:ext cx="7496555" cy="4241562"/>
          </a:xfrm>
          <a:prstGeom prst="rect">
            <a:avLst/>
          </a:prstGeom>
        </p:spPr>
      </p:pic>
    </p:spTree>
    <p:extLst>
      <p:ext uri="{BB962C8B-B14F-4D97-AF65-F5344CB8AC3E}">
        <p14:creationId xmlns:p14="http://schemas.microsoft.com/office/powerpoint/2010/main" val="1608598866"/>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F30979-A211-425E-A8A7-8183C305A29F}"/>
              </a:ext>
            </a:extLst>
          </p:cNvPr>
          <p:cNvSpPr>
            <a:spLocks noGrp="1"/>
          </p:cNvSpPr>
          <p:nvPr>
            <p:ph type="title"/>
          </p:nvPr>
        </p:nvSpPr>
        <p:spPr>
          <a:xfrm>
            <a:off x="869541" y="178868"/>
            <a:ext cx="10178322" cy="1492132"/>
          </a:xfrm>
        </p:spPr>
        <p:txBody>
          <a:bodyPr/>
          <a:lstStyle/>
          <a:p>
            <a:r>
              <a:rPr lang="en-US" dirty="0"/>
              <a:t>SKENARIO USE CASE</a:t>
            </a:r>
          </a:p>
        </p:txBody>
      </p:sp>
      <p:graphicFrame>
        <p:nvGraphicFramePr>
          <p:cNvPr id="3" name="Table 2">
            <a:extLst>
              <a:ext uri="{FF2B5EF4-FFF2-40B4-BE49-F238E27FC236}">
                <a16:creationId xmlns:a16="http://schemas.microsoft.com/office/drawing/2014/main" xmlns="" id="{39B2EEC2-027C-43F6-8F6A-5CD7BD1BB659}"/>
              </a:ext>
            </a:extLst>
          </p:cNvPr>
          <p:cNvGraphicFramePr>
            <a:graphicFrameLocks noGrp="1"/>
          </p:cNvGraphicFramePr>
          <p:nvPr>
            <p:extLst>
              <p:ext uri="{D42A27DB-BD31-4B8C-83A1-F6EECF244321}">
                <p14:modId xmlns:p14="http://schemas.microsoft.com/office/powerpoint/2010/main" val="4015166866"/>
              </p:ext>
            </p:extLst>
          </p:nvPr>
        </p:nvGraphicFramePr>
        <p:xfrm>
          <a:off x="5037276" y="995232"/>
          <a:ext cx="6719780" cy="1492131"/>
        </p:xfrm>
        <a:graphic>
          <a:graphicData uri="http://schemas.openxmlformats.org/drawingml/2006/table">
            <a:tbl>
              <a:tblPr firstRow="1" firstCol="1" bandRow="1">
                <a:tableStyleId>{5C22544A-7EE6-4342-B048-85BDC9FD1C3A}</a:tableStyleId>
              </a:tblPr>
              <a:tblGrid>
                <a:gridCol w="3359890">
                  <a:extLst>
                    <a:ext uri="{9D8B030D-6E8A-4147-A177-3AD203B41FA5}">
                      <a16:colId xmlns:a16="http://schemas.microsoft.com/office/drawing/2014/main" xmlns="" val="1785303966"/>
                    </a:ext>
                  </a:extLst>
                </a:gridCol>
                <a:gridCol w="3359890">
                  <a:extLst>
                    <a:ext uri="{9D8B030D-6E8A-4147-A177-3AD203B41FA5}">
                      <a16:colId xmlns:a16="http://schemas.microsoft.com/office/drawing/2014/main" xmlns="" val="1038535075"/>
                    </a:ext>
                  </a:extLst>
                </a:gridCol>
              </a:tblGrid>
              <a:tr h="351923">
                <a:tc>
                  <a:txBody>
                    <a:bodyPr/>
                    <a:lstStyle/>
                    <a:p>
                      <a:pPr marL="0" marR="0" algn="ctr">
                        <a:lnSpc>
                          <a:spcPct val="115000"/>
                        </a:lnSpc>
                        <a:spcBef>
                          <a:spcPts val="0"/>
                        </a:spcBef>
                        <a:spcAft>
                          <a:spcPts val="0"/>
                        </a:spcAft>
                      </a:pPr>
                      <a:r>
                        <a:rPr lang="en-US" sz="1200" dirty="0" err="1">
                          <a:solidFill>
                            <a:schemeClr val="tx1"/>
                          </a:solidFill>
                          <a:effectLst/>
                        </a:rPr>
                        <a:t>Aksi</a:t>
                      </a:r>
                      <a:r>
                        <a:rPr lang="en-US" sz="1200" dirty="0">
                          <a:solidFill>
                            <a:schemeClr val="tx1"/>
                          </a:solidFill>
                          <a:effectLst/>
                        </a:rPr>
                        <a:t> </a:t>
                      </a:r>
                      <a:r>
                        <a:rPr lang="en-US" sz="1200" dirty="0" err="1">
                          <a:solidFill>
                            <a:schemeClr val="tx1"/>
                          </a:solidFill>
                          <a:effectLst/>
                        </a:rPr>
                        <a:t>Aktor</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dirty="0" err="1">
                          <a:solidFill>
                            <a:schemeClr val="tx1"/>
                          </a:solidFill>
                          <a:effectLst/>
                        </a:rPr>
                        <a:t>Reaksi</a:t>
                      </a:r>
                      <a:r>
                        <a:rPr lang="en-US" sz="1200" dirty="0">
                          <a:solidFill>
                            <a:schemeClr val="tx1"/>
                          </a:solidFill>
                          <a:effectLst/>
                        </a:rPr>
                        <a:t> System</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74351383"/>
                  </a:ext>
                </a:extLst>
              </a:tr>
              <a:tr h="351923">
                <a:tc>
                  <a:txBody>
                    <a:bodyPr/>
                    <a:lstStyle/>
                    <a:p>
                      <a:pPr marL="0" marR="0" lvl="0" indent="0">
                        <a:spcBef>
                          <a:spcPts val="0"/>
                        </a:spcBef>
                        <a:spcAft>
                          <a:spcPts val="0"/>
                        </a:spcAft>
                        <a:buFont typeface="+mj-lt"/>
                        <a:buNone/>
                      </a:pPr>
                      <a:r>
                        <a:rPr lang="en-US" sz="1200" b="0" dirty="0">
                          <a:solidFill>
                            <a:schemeClr val="tx1"/>
                          </a:solidFill>
                          <a:effectLst/>
                        </a:rPr>
                        <a:t>1. </a:t>
                      </a:r>
                      <a:r>
                        <a:rPr lang="en-US" sz="1200" b="0" dirty="0" err="1">
                          <a:solidFill>
                            <a:schemeClr val="tx1"/>
                          </a:solidFill>
                          <a:effectLst/>
                        </a:rPr>
                        <a:t>Membuka</a:t>
                      </a:r>
                      <a:r>
                        <a:rPr lang="en-US" sz="1200" b="0" dirty="0">
                          <a:solidFill>
                            <a:schemeClr val="tx1"/>
                          </a:solidFill>
                          <a:effectLst/>
                        </a:rPr>
                        <a:t> menu </a:t>
                      </a:r>
                      <a:r>
                        <a:rPr lang="en-US" sz="1200" b="0" dirty="0" err="1">
                          <a:solidFill>
                            <a:schemeClr val="tx1"/>
                          </a:solidFill>
                          <a:effectLst/>
                        </a:rPr>
                        <a:t>pencarian</a:t>
                      </a:r>
                      <a:r>
                        <a:rPr lang="en-US" sz="1200" b="0" dirty="0">
                          <a:solidFill>
                            <a:schemeClr val="tx1"/>
                          </a:solidFill>
                          <a:effectLst/>
                        </a:rPr>
                        <a:t> </a:t>
                      </a:r>
                      <a:r>
                        <a:rPr lang="en-US" sz="1200" b="0" dirty="0" err="1">
                          <a:solidFill>
                            <a:schemeClr val="tx1"/>
                          </a:solidFill>
                          <a:effectLst/>
                        </a:rPr>
                        <a:t>katalog</a:t>
                      </a:r>
                      <a:endParaRPr lang="en-US" sz="11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solidFill>
                            <a:schemeClr val="tx1"/>
                          </a:solidFill>
                          <a:effectLst/>
                        </a:rPr>
                        <a:t> </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36631595"/>
                  </a:ext>
                </a:extLst>
              </a:tr>
              <a:tr h="351923">
                <a:tc>
                  <a:txBody>
                    <a:bodyPr/>
                    <a:lstStyle/>
                    <a:p>
                      <a:pPr marL="0" marR="0">
                        <a:lnSpc>
                          <a:spcPct val="115000"/>
                        </a:lnSpc>
                        <a:spcBef>
                          <a:spcPts val="0"/>
                        </a:spcBef>
                        <a:spcAft>
                          <a:spcPts val="0"/>
                        </a:spcAft>
                      </a:pPr>
                      <a:r>
                        <a:rPr lang="en-US" sz="1200">
                          <a:solidFill>
                            <a:schemeClr val="tx1"/>
                          </a:solidFill>
                          <a:effectLst/>
                        </a:rPr>
                        <a:t> </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spcBef>
                          <a:spcPts val="0"/>
                        </a:spcBef>
                        <a:spcAft>
                          <a:spcPts val="0"/>
                        </a:spcAft>
                        <a:buFont typeface="+mj-lt"/>
                        <a:buNone/>
                      </a:pPr>
                      <a:r>
                        <a:rPr lang="en-US" sz="1200" dirty="0">
                          <a:solidFill>
                            <a:schemeClr val="tx1"/>
                          </a:solidFill>
                          <a:effectLst/>
                        </a:rPr>
                        <a:t>2. </a:t>
                      </a:r>
                      <a:r>
                        <a:rPr lang="en-US" sz="1200" dirty="0" err="1">
                          <a:solidFill>
                            <a:schemeClr val="tx1"/>
                          </a:solidFill>
                          <a:effectLst/>
                        </a:rPr>
                        <a:t>Menampilkan</a:t>
                      </a:r>
                      <a:r>
                        <a:rPr lang="en-US" sz="1200" dirty="0">
                          <a:solidFill>
                            <a:schemeClr val="tx1"/>
                          </a:solidFill>
                          <a:effectLst/>
                        </a:rPr>
                        <a:t> form </a:t>
                      </a:r>
                      <a:r>
                        <a:rPr lang="en-US" sz="1200" dirty="0" err="1">
                          <a:solidFill>
                            <a:schemeClr val="tx1"/>
                          </a:solidFill>
                          <a:effectLst/>
                        </a:rPr>
                        <a:t>katalog</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821583842"/>
                  </a:ext>
                </a:extLst>
              </a:tr>
              <a:tr h="436362">
                <a:tc>
                  <a:txBody>
                    <a:bodyPr/>
                    <a:lstStyle/>
                    <a:p>
                      <a:pPr marL="0" marR="0">
                        <a:lnSpc>
                          <a:spcPct val="115000"/>
                        </a:lnSpc>
                        <a:spcBef>
                          <a:spcPts val="0"/>
                        </a:spcBef>
                        <a:spcAft>
                          <a:spcPts val="0"/>
                        </a:spcAft>
                      </a:pPr>
                      <a:r>
                        <a:rPr lang="en-US" sz="1200">
                          <a:solidFill>
                            <a:schemeClr val="tx1"/>
                          </a:solidFill>
                          <a:effectLst/>
                        </a:rPr>
                        <a:t> </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spcBef>
                          <a:spcPts val="0"/>
                        </a:spcBef>
                        <a:spcAft>
                          <a:spcPts val="0"/>
                        </a:spcAft>
                        <a:buFont typeface="+mj-lt"/>
                        <a:buNone/>
                      </a:pPr>
                      <a:r>
                        <a:rPr lang="en-US" sz="1200" dirty="0">
                          <a:solidFill>
                            <a:schemeClr val="tx1"/>
                          </a:solidFill>
                          <a:effectLst/>
                        </a:rPr>
                        <a:t>3. </a:t>
                      </a:r>
                      <a:r>
                        <a:rPr lang="en-US" sz="1200" dirty="0" err="1">
                          <a:solidFill>
                            <a:schemeClr val="tx1"/>
                          </a:solidFill>
                          <a:effectLst/>
                        </a:rPr>
                        <a:t>Memberikan</a:t>
                      </a:r>
                      <a:r>
                        <a:rPr lang="en-US" sz="1200" dirty="0">
                          <a:solidFill>
                            <a:schemeClr val="tx1"/>
                          </a:solidFill>
                          <a:effectLst/>
                        </a:rPr>
                        <a:t> </a:t>
                      </a:r>
                      <a:r>
                        <a:rPr lang="en-US" sz="1200" dirty="0" err="1">
                          <a:solidFill>
                            <a:schemeClr val="tx1"/>
                          </a:solidFill>
                          <a:effectLst/>
                        </a:rPr>
                        <a:t>informasi</a:t>
                      </a:r>
                      <a:r>
                        <a:rPr lang="en-US" sz="1200" dirty="0">
                          <a:solidFill>
                            <a:schemeClr val="tx1"/>
                          </a:solidFill>
                          <a:effectLst/>
                        </a:rPr>
                        <a:t> </a:t>
                      </a:r>
                      <a:r>
                        <a:rPr lang="en-US" sz="1200" dirty="0" err="1">
                          <a:solidFill>
                            <a:schemeClr val="tx1"/>
                          </a:solidFill>
                          <a:effectLst/>
                        </a:rPr>
                        <a:t>kepada</a:t>
                      </a:r>
                      <a:r>
                        <a:rPr lang="en-US" sz="1200" dirty="0">
                          <a:solidFill>
                            <a:schemeClr val="tx1"/>
                          </a:solidFill>
                          <a:effectLst/>
                        </a:rPr>
                        <a:t> </a:t>
                      </a:r>
                      <a:r>
                        <a:rPr lang="en-US" sz="1200" dirty="0" err="1">
                          <a:solidFill>
                            <a:schemeClr val="tx1"/>
                          </a:solidFill>
                          <a:effectLst/>
                        </a:rPr>
                        <a:t>pelanggan</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65843000"/>
                  </a:ext>
                </a:extLst>
              </a:tr>
            </a:tbl>
          </a:graphicData>
        </a:graphic>
      </p:graphicFrame>
      <p:graphicFrame>
        <p:nvGraphicFramePr>
          <p:cNvPr id="6" name="Table 5">
            <a:extLst>
              <a:ext uri="{FF2B5EF4-FFF2-40B4-BE49-F238E27FC236}">
                <a16:creationId xmlns:a16="http://schemas.microsoft.com/office/drawing/2014/main" xmlns="" id="{16A5AA34-6246-4410-ACFB-86CCB9FAA3C6}"/>
              </a:ext>
            </a:extLst>
          </p:cNvPr>
          <p:cNvGraphicFramePr>
            <a:graphicFrameLocks noGrp="1"/>
          </p:cNvGraphicFramePr>
          <p:nvPr>
            <p:extLst>
              <p:ext uri="{D42A27DB-BD31-4B8C-83A1-F6EECF244321}">
                <p14:modId xmlns:p14="http://schemas.microsoft.com/office/powerpoint/2010/main" val="1864141609"/>
              </p:ext>
            </p:extLst>
          </p:nvPr>
        </p:nvGraphicFramePr>
        <p:xfrm>
          <a:off x="1007270" y="2682221"/>
          <a:ext cx="6894784" cy="2420131"/>
        </p:xfrm>
        <a:graphic>
          <a:graphicData uri="http://schemas.openxmlformats.org/drawingml/2006/table">
            <a:tbl>
              <a:tblPr firstRow="1" firstCol="1" bandRow="1">
                <a:tableStyleId>{5C22544A-7EE6-4342-B048-85BDC9FD1C3A}</a:tableStyleId>
              </a:tblPr>
              <a:tblGrid>
                <a:gridCol w="3447392">
                  <a:extLst>
                    <a:ext uri="{9D8B030D-6E8A-4147-A177-3AD203B41FA5}">
                      <a16:colId xmlns:a16="http://schemas.microsoft.com/office/drawing/2014/main" xmlns="" val="3509044381"/>
                    </a:ext>
                  </a:extLst>
                </a:gridCol>
                <a:gridCol w="3447392">
                  <a:extLst>
                    <a:ext uri="{9D8B030D-6E8A-4147-A177-3AD203B41FA5}">
                      <a16:colId xmlns:a16="http://schemas.microsoft.com/office/drawing/2014/main" xmlns="" val="1351687584"/>
                    </a:ext>
                  </a:extLst>
                </a:gridCol>
              </a:tblGrid>
              <a:tr h="240549">
                <a:tc>
                  <a:txBody>
                    <a:bodyPr/>
                    <a:lstStyle/>
                    <a:p>
                      <a:pPr marL="0" marR="0">
                        <a:lnSpc>
                          <a:spcPct val="115000"/>
                        </a:lnSpc>
                        <a:spcBef>
                          <a:spcPts val="0"/>
                        </a:spcBef>
                        <a:spcAft>
                          <a:spcPts val="0"/>
                        </a:spcAft>
                      </a:pPr>
                      <a:r>
                        <a:rPr lang="en-US" sz="1200" dirty="0" err="1">
                          <a:solidFill>
                            <a:schemeClr val="tx1"/>
                          </a:solidFill>
                          <a:effectLst/>
                        </a:rPr>
                        <a:t>Aksi</a:t>
                      </a:r>
                      <a:r>
                        <a:rPr lang="en-US" sz="1200" dirty="0">
                          <a:solidFill>
                            <a:schemeClr val="tx1"/>
                          </a:solidFill>
                          <a:effectLst/>
                        </a:rPr>
                        <a:t> </a:t>
                      </a:r>
                      <a:r>
                        <a:rPr lang="en-US" sz="1200" dirty="0" err="1">
                          <a:solidFill>
                            <a:schemeClr val="tx1"/>
                          </a:solidFill>
                          <a:effectLst/>
                        </a:rPr>
                        <a:t>Aktor</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solidFill>
                            <a:schemeClr val="tx1"/>
                          </a:solidFill>
                          <a:effectLst/>
                        </a:rPr>
                        <a:t>Reaksi System</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313970873"/>
                  </a:ext>
                </a:extLst>
              </a:tr>
              <a:tr h="240549">
                <a:tc>
                  <a:txBody>
                    <a:bodyPr/>
                    <a:lstStyle/>
                    <a:p>
                      <a:pPr marL="0" marR="0" lvl="0" indent="0">
                        <a:spcBef>
                          <a:spcPts val="0"/>
                        </a:spcBef>
                        <a:spcAft>
                          <a:spcPts val="0"/>
                        </a:spcAft>
                        <a:buFont typeface="+mj-lt"/>
                        <a:buNone/>
                      </a:pPr>
                      <a:r>
                        <a:rPr lang="en-US" sz="1200" dirty="0">
                          <a:solidFill>
                            <a:schemeClr val="tx1"/>
                          </a:solidFill>
                          <a:effectLst/>
                        </a:rPr>
                        <a:t>1. </a:t>
                      </a:r>
                      <a:r>
                        <a:rPr lang="en-US" sz="1200" dirty="0" err="1">
                          <a:solidFill>
                            <a:schemeClr val="tx1"/>
                          </a:solidFill>
                          <a:effectLst/>
                        </a:rPr>
                        <a:t>Melihat</a:t>
                      </a:r>
                      <a:r>
                        <a:rPr lang="en-US" sz="1200" dirty="0">
                          <a:solidFill>
                            <a:schemeClr val="tx1"/>
                          </a:solidFill>
                          <a:effectLst/>
                        </a:rPr>
                        <a:t> form </a:t>
                      </a:r>
                      <a:r>
                        <a:rPr lang="en-US" sz="1200" dirty="0" err="1">
                          <a:solidFill>
                            <a:schemeClr val="tx1"/>
                          </a:solidFill>
                          <a:effectLst/>
                        </a:rPr>
                        <a:t>katalog</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solidFill>
                            <a:schemeClr val="tx1"/>
                          </a:solidFill>
                          <a:effectLst/>
                        </a:rPr>
                        <a:t> </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24904256"/>
                  </a:ext>
                </a:extLst>
              </a:tr>
              <a:tr h="240549">
                <a:tc>
                  <a:txBody>
                    <a:bodyPr/>
                    <a:lstStyle/>
                    <a:p>
                      <a:pPr marL="0" marR="0" lvl="0" indent="0">
                        <a:spcBef>
                          <a:spcPts val="0"/>
                        </a:spcBef>
                        <a:spcAft>
                          <a:spcPts val="0"/>
                        </a:spcAft>
                        <a:buFont typeface="+mj-lt"/>
                        <a:buNone/>
                      </a:pPr>
                      <a:r>
                        <a:rPr lang="en-US" sz="1200" dirty="0">
                          <a:solidFill>
                            <a:schemeClr val="tx1"/>
                          </a:solidFill>
                          <a:effectLst/>
                        </a:rPr>
                        <a:t>2. </a:t>
                      </a:r>
                      <a:r>
                        <a:rPr lang="en-US" sz="1200" dirty="0" err="1">
                          <a:solidFill>
                            <a:schemeClr val="tx1"/>
                          </a:solidFill>
                          <a:effectLst/>
                        </a:rPr>
                        <a:t>Melakukan</a:t>
                      </a:r>
                      <a:r>
                        <a:rPr lang="en-US" sz="1200" dirty="0">
                          <a:solidFill>
                            <a:schemeClr val="tx1"/>
                          </a:solidFill>
                          <a:effectLst/>
                        </a:rPr>
                        <a:t> </a:t>
                      </a:r>
                      <a:r>
                        <a:rPr lang="en-US" sz="1200" dirty="0" err="1">
                          <a:solidFill>
                            <a:schemeClr val="tx1"/>
                          </a:solidFill>
                          <a:effectLst/>
                        </a:rPr>
                        <a:t>pemesanan</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solidFill>
                            <a:schemeClr val="tx1"/>
                          </a:solidFill>
                          <a:effectLst/>
                        </a:rPr>
                        <a:t>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96082448"/>
                  </a:ext>
                </a:extLst>
              </a:tr>
              <a:tr h="240549">
                <a:tc>
                  <a:txBody>
                    <a:bodyPr/>
                    <a:lstStyle/>
                    <a:p>
                      <a:pPr marL="0" marR="0">
                        <a:lnSpc>
                          <a:spcPct val="115000"/>
                        </a:lnSpc>
                        <a:spcBef>
                          <a:spcPts val="0"/>
                        </a:spcBef>
                        <a:spcAft>
                          <a:spcPts val="0"/>
                        </a:spcAft>
                      </a:pPr>
                      <a:r>
                        <a:rPr lang="en-US" sz="1200" dirty="0">
                          <a:solidFill>
                            <a:schemeClr val="tx1"/>
                          </a:solidFill>
                          <a:effectLst/>
                        </a:rPr>
                        <a:t>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spcBef>
                          <a:spcPts val="0"/>
                        </a:spcBef>
                        <a:spcAft>
                          <a:spcPts val="0"/>
                        </a:spcAft>
                        <a:buFont typeface="+mj-lt"/>
                        <a:buNone/>
                      </a:pPr>
                      <a:r>
                        <a:rPr lang="en-US" sz="1200" dirty="0">
                          <a:solidFill>
                            <a:schemeClr val="tx1"/>
                          </a:solidFill>
                          <a:effectLst/>
                        </a:rPr>
                        <a:t>3. </a:t>
                      </a:r>
                      <a:r>
                        <a:rPr lang="en-US" sz="1200" dirty="0" err="1">
                          <a:solidFill>
                            <a:schemeClr val="tx1"/>
                          </a:solidFill>
                          <a:effectLst/>
                        </a:rPr>
                        <a:t>Menampilkan</a:t>
                      </a:r>
                      <a:r>
                        <a:rPr lang="en-US" sz="1200" dirty="0">
                          <a:solidFill>
                            <a:schemeClr val="tx1"/>
                          </a:solidFill>
                          <a:effectLst/>
                        </a:rPr>
                        <a:t> </a:t>
                      </a:r>
                      <a:r>
                        <a:rPr lang="en-US" sz="1200" dirty="0" err="1">
                          <a:solidFill>
                            <a:schemeClr val="tx1"/>
                          </a:solidFill>
                          <a:effectLst/>
                        </a:rPr>
                        <a:t>formulir</a:t>
                      </a:r>
                      <a:r>
                        <a:rPr lang="en-US" sz="1200" dirty="0">
                          <a:solidFill>
                            <a:schemeClr val="tx1"/>
                          </a:solidFill>
                          <a:effectLst/>
                        </a:rPr>
                        <a:t> </a:t>
                      </a:r>
                      <a:r>
                        <a:rPr lang="en-US" sz="1200" dirty="0" err="1">
                          <a:solidFill>
                            <a:schemeClr val="tx1"/>
                          </a:solidFill>
                          <a:effectLst/>
                        </a:rPr>
                        <a:t>pemesanan</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805627508"/>
                  </a:ext>
                </a:extLst>
              </a:tr>
              <a:tr h="240549">
                <a:tc>
                  <a:txBody>
                    <a:bodyPr/>
                    <a:lstStyle/>
                    <a:p>
                      <a:pPr marL="0" marR="0" lvl="0" indent="0">
                        <a:spcBef>
                          <a:spcPts val="0"/>
                        </a:spcBef>
                        <a:spcAft>
                          <a:spcPts val="0"/>
                        </a:spcAft>
                        <a:buFont typeface="+mj-lt"/>
                        <a:buNone/>
                      </a:pPr>
                      <a:r>
                        <a:rPr lang="en-US" sz="1200" dirty="0">
                          <a:solidFill>
                            <a:schemeClr val="tx1"/>
                          </a:solidFill>
                          <a:effectLst/>
                        </a:rPr>
                        <a:t>4. </a:t>
                      </a:r>
                      <a:r>
                        <a:rPr lang="en-US" sz="1200" dirty="0" err="1">
                          <a:solidFill>
                            <a:schemeClr val="tx1"/>
                          </a:solidFill>
                          <a:effectLst/>
                        </a:rPr>
                        <a:t>Mengisi</a:t>
                      </a:r>
                      <a:r>
                        <a:rPr lang="en-US" sz="1200" dirty="0">
                          <a:solidFill>
                            <a:schemeClr val="tx1"/>
                          </a:solidFill>
                          <a:effectLst/>
                        </a:rPr>
                        <a:t> </a:t>
                      </a:r>
                      <a:r>
                        <a:rPr lang="en-US" sz="1200" dirty="0" err="1">
                          <a:solidFill>
                            <a:schemeClr val="tx1"/>
                          </a:solidFill>
                          <a:effectLst/>
                        </a:rPr>
                        <a:t>formulir</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solidFill>
                            <a:schemeClr val="tx1"/>
                          </a:solidFill>
                          <a:effectLst/>
                        </a:rPr>
                        <a:t>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739228264"/>
                  </a:ext>
                </a:extLst>
              </a:tr>
              <a:tr h="976837">
                <a:tc>
                  <a:txBody>
                    <a:bodyPr/>
                    <a:lstStyle/>
                    <a:p>
                      <a:pPr marL="0" marR="0">
                        <a:lnSpc>
                          <a:spcPct val="115000"/>
                        </a:lnSpc>
                        <a:spcBef>
                          <a:spcPts val="0"/>
                        </a:spcBef>
                        <a:spcAft>
                          <a:spcPts val="0"/>
                        </a:spcAft>
                      </a:pPr>
                      <a:r>
                        <a:rPr lang="en-US" sz="1200">
                          <a:solidFill>
                            <a:schemeClr val="tx1"/>
                          </a:solidFill>
                          <a:effectLst/>
                        </a:rPr>
                        <a:t> </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spcBef>
                          <a:spcPts val="0"/>
                        </a:spcBef>
                        <a:spcAft>
                          <a:spcPts val="0"/>
                        </a:spcAft>
                        <a:buFont typeface="+mj-lt"/>
                        <a:buNone/>
                      </a:pPr>
                      <a:r>
                        <a:rPr lang="en-US" sz="1200" dirty="0">
                          <a:solidFill>
                            <a:schemeClr val="tx1"/>
                          </a:solidFill>
                          <a:effectLst/>
                        </a:rPr>
                        <a:t>5. </a:t>
                      </a:r>
                      <a:r>
                        <a:rPr lang="en-US" sz="1200" dirty="0" err="1">
                          <a:solidFill>
                            <a:schemeClr val="tx1"/>
                          </a:solidFill>
                          <a:effectLst/>
                        </a:rPr>
                        <a:t>Cek</a:t>
                      </a:r>
                      <a:r>
                        <a:rPr lang="en-US" sz="1200" dirty="0">
                          <a:solidFill>
                            <a:schemeClr val="tx1"/>
                          </a:solidFill>
                          <a:effectLst/>
                        </a:rPr>
                        <a:t> </a:t>
                      </a:r>
                      <a:r>
                        <a:rPr lang="en-US" sz="1200" dirty="0" err="1">
                          <a:solidFill>
                            <a:schemeClr val="tx1"/>
                          </a:solidFill>
                          <a:effectLst/>
                        </a:rPr>
                        <a:t>stok</a:t>
                      </a:r>
                      <a:r>
                        <a:rPr lang="en-US" sz="1200" dirty="0">
                          <a:solidFill>
                            <a:schemeClr val="tx1"/>
                          </a:solidFill>
                          <a:effectLst/>
                        </a:rPr>
                        <a:t> </a:t>
                      </a:r>
                      <a:r>
                        <a:rPr lang="en-US" sz="1200" dirty="0" err="1">
                          <a:solidFill>
                            <a:schemeClr val="tx1"/>
                          </a:solidFill>
                          <a:effectLst/>
                        </a:rPr>
                        <a:t>barang</a:t>
                      </a:r>
                      <a:endParaRPr lang="en-US" sz="1100" dirty="0">
                        <a:solidFill>
                          <a:schemeClr val="tx1"/>
                        </a:solidFill>
                        <a:effectLst/>
                      </a:endParaRPr>
                    </a:p>
                    <a:p>
                      <a:pPr marL="0" marR="0">
                        <a:lnSpc>
                          <a:spcPct val="115000"/>
                        </a:lnSpc>
                        <a:spcBef>
                          <a:spcPts val="0"/>
                        </a:spcBef>
                        <a:spcAft>
                          <a:spcPts val="0"/>
                        </a:spcAft>
                      </a:pPr>
                      <a:r>
                        <a:rPr lang="en-US" sz="1200" dirty="0" err="1">
                          <a:solidFill>
                            <a:schemeClr val="tx1"/>
                          </a:solidFill>
                          <a:effectLst/>
                        </a:rPr>
                        <a:t>Jika</a:t>
                      </a:r>
                      <a:r>
                        <a:rPr lang="en-US" sz="1200" dirty="0">
                          <a:solidFill>
                            <a:schemeClr val="tx1"/>
                          </a:solidFill>
                          <a:effectLst/>
                        </a:rPr>
                        <a:t> </a:t>
                      </a:r>
                      <a:r>
                        <a:rPr lang="en-US" sz="1200" dirty="0" err="1">
                          <a:solidFill>
                            <a:schemeClr val="tx1"/>
                          </a:solidFill>
                          <a:effectLst/>
                        </a:rPr>
                        <a:t>stok</a:t>
                      </a:r>
                      <a:r>
                        <a:rPr lang="en-US" sz="1200" dirty="0">
                          <a:solidFill>
                            <a:schemeClr val="tx1"/>
                          </a:solidFill>
                          <a:effectLst/>
                        </a:rPr>
                        <a:t> “</a:t>
                      </a:r>
                      <a:r>
                        <a:rPr lang="en-US" sz="1200" dirty="0" err="1">
                          <a:solidFill>
                            <a:schemeClr val="tx1"/>
                          </a:solidFill>
                          <a:effectLst/>
                        </a:rPr>
                        <a:t>tersedia</a:t>
                      </a:r>
                      <a:r>
                        <a:rPr lang="en-US" sz="1200" dirty="0">
                          <a:solidFill>
                            <a:schemeClr val="tx1"/>
                          </a:solidFill>
                          <a:effectLst/>
                        </a:rPr>
                        <a:t>”, </a:t>
                      </a:r>
                      <a:r>
                        <a:rPr lang="en-US" sz="1200" dirty="0" err="1">
                          <a:solidFill>
                            <a:schemeClr val="tx1"/>
                          </a:solidFill>
                          <a:effectLst/>
                        </a:rPr>
                        <a:t>pemesanan</a:t>
                      </a:r>
                      <a:r>
                        <a:rPr lang="en-US" sz="1200" dirty="0">
                          <a:solidFill>
                            <a:schemeClr val="tx1"/>
                          </a:solidFill>
                          <a:effectLst/>
                        </a:rPr>
                        <a:t> </a:t>
                      </a:r>
                      <a:r>
                        <a:rPr lang="en-US" sz="1200" dirty="0" err="1">
                          <a:solidFill>
                            <a:schemeClr val="tx1"/>
                          </a:solidFill>
                          <a:effectLst/>
                        </a:rPr>
                        <a:t>dilanjutkan</a:t>
                      </a:r>
                      <a:endParaRPr lang="en-US" sz="1100" dirty="0">
                        <a:solidFill>
                          <a:schemeClr val="tx1"/>
                        </a:solidFill>
                        <a:effectLst/>
                      </a:endParaRPr>
                    </a:p>
                    <a:p>
                      <a:pPr marL="0" marR="0">
                        <a:lnSpc>
                          <a:spcPct val="115000"/>
                        </a:lnSpc>
                        <a:spcBef>
                          <a:spcPts val="0"/>
                        </a:spcBef>
                        <a:spcAft>
                          <a:spcPts val="0"/>
                        </a:spcAft>
                      </a:pPr>
                      <a:r>
                        <a:rPr lang="en-US" sz="1200" dirty="0" err="1">
                          <a:solidFill>
                            <a:schemeClr val="tx1"/>
                          </a:solidFill>
                          <a:effectLst/>
                        </a:rPr>
                        <a:t>Jika</a:t>
                      </a:r>
                      <a:r>
                        <a:rPr lang="en-US" sz="1200" dirty="0">
                          <a:solidFill>
                            <a:schemeClr val="tx1"/>
                          </a:solidFill>
                          <a:effectLst/>
                        </a:rPr>
                        <a:t> </a:t>
                      </a:r>
                      <a:r>
                        <a:rPr lang="en-US" sz="1200" dirty="0" err="1">
                          <a:solidFill>
                            <a:schemeClr val="tx1"/>
                          </a:solidFill>
                          <a:effectLst/>
                        </a:rPr>
                        <a:t>stok</a:t>
                      </a:r>
                      <a:r>
                        <a:rPr lang="en-US" sz="1200" dirty="0">
                          <a:solidFill>
                            <a:schemeClr val="tx1"/>
                          </a:solidFill>
                          <a:effectLst/>
                        </a:rPr>
                        <a:t> “</a:t>
                      </a:r>
                      <a:r>
                        <a:rPr lang="en-US" sz="1200" dirty="0" err="1">
                          <a:solidFill>
                            <a:schemeClr val="tx1"/>
                          </a:solidFill>
                          <a:effectLst/>
                        </a:rPr>
                        <a:t>tidak</a:t>
                      </a:r>
                      <a:r>
                        <a:rPr lang="en-US" sz="1200" dirty="0">
                          <a:solidFill>
                            <a:schemeClr val="tx1"/>
                          </a:solidFill>
                          <a:effectLst/>
                        </a:rPr>
                        <a:t> </a:t>
                      </a:r>
                      <a:r>
                        <a:rPr lang="en-US" sz="1200" dirty="0" err="1">
                          <a:solidFill>
                            <a:schemeClr val="tx1"/>
                          </a:solidFill>
                          <a:effectLst/>
                        </a:rPr>
                        <a:t>tersedia</a:t>
                      </a:r>
                      <a:r>
                        <a:rPr lang="en-US" sz="1200" dirty="0">
                          <a:solidFill>
                            <a:schemeClr val="tx1"/>
                          </a:solidFill>
                          <a:effectLst/>
                        </a:rPr>
                        <a:t>”, </a:t>
                      </a:r>
                      <a:r>
                        <a:rPr lang="en-US" sz="1200" dirty="0" err="1">
                          <a:solidFill>
                            <a:schemeClr val="tx1"/>
                          </a:solidFill>
                          <a:effectLst/>
                        </a:rPr>
                        <a:t>kembali</a:t>
                      </a:r>
                      <a:r>
                        <a:rPr lang="en-US" sz="1200" dirty="0">
                          <a:solidFill>
                            <a:schemeClr val="tx1"/>
                          </a:solidFill>
                          <a:effectLst/>
                        </a:rPr>
                        <a:t> </a:t>
                      </a:r>
                      <a:r>
                        <a:rPr lang="en-US" sz="1200" dirty="0" err="1">
                          <a:solidFill>
                            <a:schemeClr val="tx1"/>
                          </a:solidFill>
                          <a:effectLst/>
                        </a:rPr>
                        <a:t>ke</a:t>
                      </a:r>
                      <a:r>
                        <a:rPr lang="en-US" sz="1200" dirty="0">
                          <a:solidFill>
                            <a:schemeClr val="tx1"/>
                          </a:solidFill>
                          <a:effectLst/>
                        </a:rPr>
                        <a:t> form </a:t>
                      </a:r>
                      <a:r>
                        <a:rPr lang="en-US" sz="1200" dirty="0" err="1">
                          <a:solidFill>
                            <a:schemeClr val="tx1"/>
                          </a:solidFill>
                          <a:effectLst/>
                        </a:rPr>
                        <a:t>katalog</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316221070"/>
                  </a:ext>
                </a:extLst>
              </a:tr>
              <a:tr h="240549">
                <a:tc>
                  <a:txBody>
                    <a:bodyPr/>
                    <a:lstStyle/>
                    <a:p>
                      <a:pPr marL="0" marR="0">
                        <a:lnSpc>
                          <a:spcPct val="115000"/>
                        </a:lnSpc>
                        <a:spcBef>
                          <a:spcPts val="0"/>
                        </a:spcBef>
                        <a:spcAft>
                          <a:spcPts val="0"/>
                        </a:spcAft>
                      </a:pPr>
                      <a:r>
                        <a:rPr lang="en-US" sz="1200">
                          <a:solidFill>
                            <a:schemeClr val="tx1"/>
                          </a:solidFill>
                          <a:effectLst/>
                        </a:rPr>
                        <a:t> </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spcBef>
                          <a:spcPts val="0"/>
                        </a:spcBef>
                        <a:spcAft>
                          <a:spcPts val="0"/>
                        </a:spcAft>
                        <a:buFont typeface="+mj-lt"/>
                        <a:buNone/>
                      </a:pPr>
                      <a:r>
                        <a:rPr lang="en-US" sz="1200" dirty="0">
                          <a:solidFill>
                            <a:schemeClr val="tx1"/>
                          </a:solidFill>
                          <a:effectLst/>
                        </a:rPr>
                        <a:t>6. </a:t>
                      </a:r>
                      <a:r>
                        <a:rPr lang="en-US" sz="1200" dirty="0" err="1">
                          <a:solidFill>
                            <a:schemeClr val="tx1"/>
                          </a:solidFill>
                          <a:effectLst/>
                        </a:rPr>
                        <a:t>Simpan</a:t>
                      </a:r>
                      <a:r>
                        <a:rPr lang="en-US" sz="1200" dirty="0">
                          <a:solidFill>
                            <a:schemeClr val="tx1"/>
                          </a:solidFill>
                          <a:effectLst/>
                        </a:rPr>
                        <a:t> </a:t>
                      </a:r>
                      <a:r>
                        <a:rPr lang="en-US" sz="1200" dirty="0" err="1">
                          <a:solidFill>
                            <a:schemeClr val="tx1"/>
                          </a:solidFill>
                          <a:effectLst/>
                        </a:rPr>
                        <a:t>pesanan</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71229189"/>
                  </a:ext>
                </a:extLst>
              </a:tr>
            </a:tbl>
          </a:graphicData>
        </a:graphic>
      </p:graphicFrame>
      <p:graphicFrame>
        <p:nvGraphicFramePr>
          <p:cNvPr id="7" name="Table 6">
            <a:extLst>
              <a:ext uri="{FF2B5EF4-FFF2-40B4-BE49-F238E27FC236}">
                <a16:creationId xmlns:a16="http://schemas.microsoft.com/office/drawing/2014/main" xmlns="" id="{A9E16D62-C654-45F2-8A71-769C8DEC69E5}"/>
              </a:ext>
            </a:extLst>
          </p:cNvPr>
          <p:cNvGraphicFramePr>
            <a:graphicFrameLocks noGrp="1"/>
          </p:cNvGraphicFramePr>
          <p:nvPr>
            <p:extLst>
              <p:ext uri="{D42A27DB-BD31-4B8C-83A1-F6EECF244321}">
                <p14:modId xmlns:p14="http://schemas.microsoft.com/office/powerpoint/2010/main" val="2755890493"/>
              </p:ext>
            </p:extLst>
          </p:nvPr>
        </p:nvGraphicFramePr>
        <p:xfrm>
          <a:off x="5380888" y="5404728"/>
          <a:ext cx="6485350" cy="1417689"/>
        </p:xfrm>
        <a:graphic>
          <a:graphicData uri="http://schemas.openxmlformats.org/drawingml/2006/table">
            <a:tbl>
              <a:tblPr firstRow="1" firstCol="1" bandRow="1">
                <a:tableStyleId>{5C22544A-7EE6-4342-B048-85BDC9FD1C3A}</a:tableStyleId>
              </a:tblPr>
              <a:tblGrid>
                <a:gridCol w="3242675">
                  <a:extLst>
                    <a:ext uri="{9D8B030D-6E8A-4147-A177-3AD203B41FA5}">
                      <a16:colId xmlns:a16="http://schemas.microsoft.com/office/drawing/2014/main" xmlns="" val="170618731"/>
                    </a:ext>
                  </a:extLst>
                </a:gridCol>
                <a:gridCol w="3242675">
                  <a:extLst>
                    <a:ext uri="{9D8B030D-6E8A-4147-A177-3AD203B41FA5}">
                      <a16:colId xmlns:a16="http://schemas.microsoft.com/office/drawing/2014/main" xmlns="" val="2717067218"/>
                    </a:ext>
                  </a:extLst>
                </a:gridCol>
              </a:tblGrid>
              <a:tr h="312703">
                <a:tc>
                  <a:txBody>
                    <a:bodyPr/>
                    <a:lstStyle/>
                    <a:p>
                      <a:pPr marL="0" marR="0">
                        <a:lnSpc>
                          <a:spcPct val="115000"/>
                        </a:lnSpc>
                        <a:spcBef>
                          <a:spcPts val="0"/>
                        </a:spcBef>
                        <a:spcAft>
                          <a:spcPts val="0"/>
                        </a:spcAft>
                      </a:pPr>
                      <a:r>
                        <a:rPr lang="en-US" sz="1200" dirty="0" err="1">
                          <a:solidFill>
                            <a:schemeClr val="tx1"/>
                          </a:solidFill>
                          <a:effectLst/>
                        </a:rPr>
                        <a:t>Aksi</a:t>
                      </a:r>
                      <a:r>
                        <a:rPr lang="en-US" sz="1200" dirty="0">
                          <a:solidFill>
                            <a:schemeClr val="tx1"/>
                          </a:solidFill>
                          <a:effectLst/>
                        </a:rPr>
                        <a:t> </a:t>
                      </a:r>
                      <a:r>
                        <a:rPr lang="en-US" sz="1200" dirty="0" err="1">
                          <a:solidFill>
                            <a:schemeClr val="tx1"/>
                          </a:solidFill>
                          <a:effectLst/>
                        </a:rPr>
                        <a:t>Aktor</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err="1">
                          <a:solidFill>
                            <a:schemeClr val="tx1"/>
                          </a:solidFill>
                          <a:effectLst/>
                        </a:rPr>
                        <a:t>Reaksi</a:t>
                      </a:r>
                      <a:r>
                        <a:rPr lang="en-US" sz="1100" dirty="0">
                          <a:solidFill>
                            <a:schemeClr val="tx1"/>
                          </a:solidFill>
                          <a:effectLst/>
                        </a:rPr>
                        <a:t> System</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423196767"/>
                  </a:ext>
                </a:extLst>
              </a:tr>
              <a:tr h="286620">
                <a:tc>
                  <a:txBody>
                    <a:bodyPr/>
                    <a:lstStyle/>
                    <a:p>
                      <a:pPr marL="0" marR="0" lvl="0" indent="0">
                        <a:spcBef>
                          <a:spcPts val="0"/>
                        </a:spcBef>
                        <a:spcAft>
                          <a:spcPts val="0"/>
                        </a:spcAft>
                        <a:buFont typeface="+mj-lt"/>
                        <a:buNone/>
                      </a:pPr>
                      <a:r>
                        <a:rPr lang="en-US" sz="1100" dirty="0">
                          <a:solidFill>
                            <a:schemeClr val="tx1"/>
                          </a:solidFill>
                          <a:effectLst/>
                        </a:rPr>
                        <a:t>1. </a:t>
                      </a:r>
                      <a:r>
                        <a:rPr lang="en-US" sz="1100" dirty="0" err="1">
                          <a:solidFill>
                            <a:schemeClr val="tx1"/>
                          </a:solidFill>
                          <a:effectLst/>
                        </a:rPr>
                        <a:t>membuka</a:t>
                      </a:r>
                      <a:r>
                        <a:rPr lang="en-US" sz="1100" dirty="0">
                          <a:solidFill>
                            <a:schemeClr val="tx1"/>
                          </a:solidFill>
                          <a:effectLst/>
                        </a:rPr>
                        <a:t> form </a:t>
                      </a:r>
                      <a:r>
                        <a:rPr lang="en-US" sz="1100" dirty="0" err="1">
                          <a:solidFill>
                            <a:schemeClr val="tx1"/>
                          </a:solidFill>
                          <a:effectLst/>
                        </a:rPr>
                        <a:t>pengiriman</a:t>
                      </a:r>
                      <a:r>
                        <a:rPr lang="en-US" sz="1100" dirty="0">
                          <a:solidFill>
                            <a:schemeClr val="tx1"/>
                          </a:solidFill>
                          <a:effectLst/>
                        </a:rPr>
                        <a:t> </a:t>
                      </a:r>
                      <a:r>
                        <a:rPr lang="en-US" sz="1100" dirty="0" err="1">
                          <a:solidFill>
                            <a:schemeClr val="tx1"/>
                          </a:solidFill>
                          <a:effectLst/>
                        </a:rPr>
                        <a:t>barang</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solidFill>
                            <a:schemeClr val="tx1"/>
                          </a:solidFill>
                          <a:effectLst/>
                        </a:rPr>
                        <a:t> </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80682037"/>
                  </a:ext>
                </a:extLst>
              </a:tr>
              <a:tr h="286620">
                <a:tc>
                  <a:txBody>
                    <a:bodyPr/>
                    <a:lstStyle/>
                    <a:p>
                      <a:pPr marL="0" marR="0">
                        <a:lnSpc>
                          <a:spcPct val="115000"/>
                        </a:lnSpc>
                        <a:spcBef>
                          <a:spcPts val="0"/>
                        </a:spcBef>
                        <a:spcAft>
                          <a:spcPts val="0"/>
                        </a:spcAft>
                      </a:pPr>
                      <a:r>
                        <a:rPr lang="en-US" sz="1100" dirty="0">
                          <a:solidFill>
                            <a:schemeClr val="tx1"/>
                          </a:solidFill>
                          <a:effectLst/>
                        </a:rPr>
                        <a:t>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spcBef>
                          <a:spcPts val="0"/>
                        </a:spcBef>
                        <a:spcAft>
                          <a:spcPts val="0"/>
                        </a:spcAft>
                        <a:buFont typeface="+mj-lt"/>
                        <a:buNone/>
                      </a:pPr>
                      <a:r>
                        <a:rPr lang="en-US" sz="1100" dirty="0">
                          <a:solidFill>
                            <a:schemeClr val="tx1"/>
                          </a:solidFill>
                          <a:effectLst/>
                        </a:rPr>
                        <a:t>2.Menampilkan </a:t>
                      </a:r>
                      <a:r>
                        <a:rPr lang="en-US" sz="1100" dirty="0" err="1">
                          <a:solidFill>
                            <a:schemeClr val="tx1"/>
                          </a:solidFill>
                          <a:effectLst/>
                        </a:rPr>
                        <a:t>halaman</a:t>
                      </a:r>
                      <a:r>
                        <a:rPr lang="en-US" sz="1100" dirty="0">
                          <a:solidFill>
                            <a:schemeClr val="tx1"/>
                          </a:solidFill>
                          <a:effectLst/>
                        </a:rPr>
                        <a:t> daftar </a:t>
                      </a:r>
                      <a:r>
                        <a:rPr lang="en-US" sz="1100" dirty="0" err="1">
                          <a:solidFill>
                            <a:schemeClr val="tx1"/>
                          </a:solidFill>
                          <a:effectLst/>
                        </a:rPr>
                        <a:t>pengiriman</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071229258"/>
                  </a:ext>
                </a:extLst>
              </a:tr>
              <a:tr h="265873">
                <a:tc>
                  <a:txBody>
                    <a:bodyPr/>
                    <a:lstStyle/>
                    <a:p>
                      <a:pPr marL="0" marR="0" lvl="0" indent="0">
                        <a:spcBef>
                          <a:spcPts val="0"/>
                        </a:spcBef>
                        <a:spcAft>
                          <a:spcPts val="0"/>
                        </a:spcAft>
                        <a:buFont typeface="+mj-lt"/>
                        <a:buNone/>
                      </a:pPr>
                      <a:r>
                        <a:rPr lang="en-US" sz="1100" dirty="0">
                          <a:solidFill>
                            <a:schemeClr val="tx1"/>
                          </a:solidFill>
                          <a:effectLst/>
                        </a:rPr>
                        <a:t>3. </a:t>
                      </a:r>
                      <a:r>
                        <a:rPr lang="en-US" sz="1100" dirty="0" err="1">
                          <a:solidFill>
                            <a:schemeClr val="tx1"/>
                          </a:solidFill>
                          <a:effectLst/>
                        </a:rPr>
                        <a:t>Menginputkan</a:t>
                      </a:r>
                      <a:r>
                        <a:rPr lang="en-US" sz="1100" dirty="0">
                          <a:solidFill>
                            <a:schemeClr val="tx1"/>
                          </a:solidFill>
                          <a:effectLst/>
                        </a:rPr>
                        <a:t> data </a:t>
                      </a:r>
                      <a:r>
                        <a:rPr lang="en-US" sz="1100" dirty="0" err="1">
                          <a:solidFill>
                            <a:schemeClr val="tx1"/>
                          </a:solidFill>
                          <a:effectLst/>
                        </a:rPr>
                        <a:t>pengiriman</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indent="0">
                        <a:spcBef>
                          <a:spcPts val="0"/>
                        </a:spcBef>
                        <a:spcAft>
                          <a:spcPts val="0"/>
                        </a:spcAft>
                      </a:pPr>
                      <a:r>
                        <a:rPr lang="en-US" sz="1100" dirty="0">
                          <a:solidFill>
                            <a:schemeClr val="tx1"/>
                          </a:solidFill>
                          <a:effectLst/>
                        </a:rPr>
                        <a:t> </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155337945"/>
                  </a:ext>
                </a:extLst>
              </a:tr>
              <a:tr h="265873">
                <a:tc>
                  <a:txBody>
                    <a:bodyPr/>
                    <a:lstStyle/>
                    <a:p>
                      <a:pPr marL="457200" marR="0" indent="0">
                        <a:spcBef>
                          <a:spcPts val="0"/>
                        </a:spcBef>
                        <a:spcAft>
                          <a:spcPts val="0"/>
                        </a:spcAft>
                      </a:pPr>
                      <a:r>
                        <a:rPr lang="en-US" sz="1100" dirty="0">
                          <a:solidFill>
                            <a:schemeClr val="tx1"/>
                          </a:solidFill>
                          <a:effectLst/>
                        </a:rPr>
                        <a:t> </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spcBef>
                          <a:spcPts val="0"/>
                        </a:spcBef>
                        <a:spcAft>
                          <a:spcPts val="0"/>
                        </a:spcAft>
                        <a:buFont typeface="+mj-lt"/>
                        <a:buNone/>
                      </a:pPr>
                      <a:r>
                        <a:rPr lang="en-US" sz="1100" dirty="0">
                          <a:solidFill>
                            <a:schemeClr val="tx1"/>
                          </a:solidFill>
                          <a:effectLst/>
                        </a:rPr>
                        <a:t>4. </a:t>
                      </a:r>
                      <a:r>
                        <a:rPr lang="en-US" sz="1100" dirty="0" err="1">
                          <a:solidFill>
                            <a:schemeClr val="tx1"/>
                          </a:solidFill>
                          <a:effectLst/>
                        </a:rPr>
                        <a:t>Menyimpan</a:t>
                      </a:r>
                      <a:r>
                        <a:rPr lang="en-US" sz="1100" dirty="0">
                          <a:solidFill>
                            <a:schemeClr val="tx1"/>
                          </a:solidFill>
                          <a:effectLst/>
                        </a:rPr>
                        <a:t> data </a:t>
                      </a:r>
                      <a:r>
                        <a:rPr lang="en-US" sz="1100" dirty="0" err="1">
                          <a:solidFill>
                            <a:schemeClr val="tx1"/>
                          </a:solidFill>
                          <a:effectLst/>
                        </a:rPr>
                        <a:t>pengiriman</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830567913"/>
                  </a:ext>
                </a:extLst>
              </a:tr>
            </a:tbl>
          </a:graphicData>
        </a:graphic>
      </p:graphicFrame>
      <p:sp>
        <p:nvSpPr>
          <p:cNvPr id="9" name="Rectangle 8">
            <a:extLst>
              <a:ext uri="{FF2B5EF4-FFF2-40B4-BE49-F238E27FC236}">
                <a16:creationId xmlns:a16="http://schemas.microsoft.com/office/drawing/2014/main" xmlns="" id="{A205AFA9-8F86-4767-8725-102F187AD0A4}"/>
              </a:ext>
            </a:extLst>
          </p:cNvPr>
          <p:cNvSpPr/>
          <p:nvPr/>
        </p:nvSpPr>
        <p:spPr>
          <a:xfrm>
            <a:off x="1020918" y="1589137"/>
            <a:ext cx="3864981" cy="4594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Times New Roman" panose="02020603050405020304" pitchFamily="18" charset="0"/>
              <a:cs typeface="Times New Roman" panose="02020603050405020304" pitchFamily="18" charset="0"/>
            </a:endParaRPr>
          </a:p>
          <a:p>
            <a:pPr algn="ctr"/>
            <a:r>
              <a:rPr lang="en-US" b="1" dirty="0" err="1">
                <a:solidFill>
                  <a:schemeClr val="tx1"/>
                </a:solidFill>
                <a:latin typeface="Times New Roman" panose="02020603050405020304" pitchFamily="18" charset="0"/>
                <a:cs typeface="Times New Roman" panose="02020603050405020304" pitchFamily="18" charset="0"/>
              </a:rPr>
              <a:t>Skenario</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usecase</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cs typeface="Times New Roman" panose="02020603050405020304" pitchFamily="18" charset="0"/>
              </a:rPr>
              <a:t>pencarian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katalog</a:t>
            </a:r>
            <a:endParaRPr lang="en-US" b="1" dirty="0">
              <a:solidFill>
                <a:schemeClr val="tx1"/>
              </a:solidFill>
              <a:latin typeface="Times New Roman" panose="02020603050405020304" pitchFamily="18" charset="0"/>
              <a:cs typeface="Times New Roman" panose="02020603050405020304" pitchFamily="18" charset="0"/>
            </a:endParaRPr>
          </a:p>
          <a:p>
            <a:pPr algn="ct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xmlns="" id="{0F6FDA74-FF65-44BD-8B39-1DB69302D7F4}"/>
              </a:ext>
            </a:extLst>
          </p:cNvPr>
          <p:cNvSpPr/>
          <p:nvPr/>
        </p:nvSpPr>
        <p:spPr>
          <a:xfrm>
            <a:off x="8136482" y="3429000"/>
            <a:ext cx="3620573" cy="4594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r>
              <a:rPr lang="en-US" b="1" dirty="0" err="1">
                <a:solidFill>
                  <a:schemeClr val="tx1"/>
                </a:solidFill>
              </a:rPr>
              <a:t>Skenario</a:t>
            </a:r>
            <a:r>
              <a:rPr lang="en-US" b="1" dirty="0">
                <a:solidFill>
                  <a:schemeClr val="tx1"/>
                </a:solidFill>
              </a:rPr>
              <a:t> </a:t>
            </a:r>
            <a:r>
              <a:rPr lang="en-US" b="1" dirty="0" err="1">
                <a:solidFill>
                  <a:schemeClr val="tx1"/>
                </a:solidFill>
              </a:rPr>
              <a:t>memilih</a:t>
            </a:r>
            <a:r>
              <a:rPr lang="en-US" b="1" dirty="0">
                <a:solidFill>
                  <a:schemeClr val="tx1"/>
                </a:solidFill>
              </a:rPr>
              <a:t> </a:t>
            </a:r>
            <a:r>
              <a:rPr lang="en-US" b="1" dirty="0" err="1">
                <a:solidFill>
                  <a:schemeClr val="tx1"/>
                </a:solidFill>
              </a:rPr>
              <a:t>barang</a:t>
            </a:r>
            <a:endParaRPr lang="en-US" b="1" dirty="0">
              <a:solidFill>
                <a:schemeClr val="tx1"/>
              </a:solidFill>
            </a:endParaRPr>
          </a:p>
          <a:p>
            <a:pPr algn="ctr"/>
            <a:endParaRPr lang="en-US" dirty="0">
              <a:solidFill>
                <a:schemeClr val="tx1"/>
              </a:solidFill>
            </a:endParaRPr>
          </a:p>
        </p:txBody>
      </p:sp>
      <p:sp>
        <p:nvSpPr>
          <p:cNvPr id="11" name="Rectangle 10">
            <a:extLst>
              <a:ext uri="{FF2B5EF4-FFF2-40B4-BE49-F238E27FC236}">
                <a16:creationId xmlns:a16="http://schemas.microsoft.com/office/drawing/2014/main" xmlns="" id="{F220A805-662B-42DE-AF75-28D26985B79B}"/>
              </a:ext>
            </a:extLst>
          </p:cNvPr>
          <p:cNvSpPr/>
          <p:nvPr/>
        </p:nvSpPr>
        <p:spPr>
          <a:xfrm>
            <a:off x="1007270" y="5541089"/>
            <a:ext cx="4264437" cy="7680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b="1" dirty="0" err="1">
                <a:solidFill>
                  <a:schemeClr val="tx1"/>
                </a:solidFill>
              </a:rPr>
              <a:t>Skenario</a:t>
            </a:r>
            <a:r>
              <a:rPr lang="en-US" b="1" dirty="0">
                <a:solidFill>
                  <a:schemeClr val="tx1"/>
                </a:solidFill>
              </a:rPr>
              <a:t> </a:t>
            </a:r>
            <a:r>
              <a:rPr lang="en-US" b="1" dirty="0" err="1">
                <a:solidFill>
                  <a:schemeClr val="tx1"/>
                </a:solidFill>
              </a:rPr>
              <a:t>usecase</a:t>
            </a:r>
            <a:r>
              <a:rPr lang="en-US" b="1" dirty="0">
                <a:solidFill>
                  <a:schemeClr val="tx1"/>
                </a:solidFill>
              </a:rPr>
              <a:t> </a:t>
            </a:r>
            <a:r>
              <a:rPr lang="en-US" b="1" dirty="0" err="1">
                <a:solidFill>
                  <a:schemeClr val="tx1"/>
                </a:solidFill>
              </a:rPr>
              <a:t>Informasi</a:t>
            </a:r>
            <a:r>
              <a:rPr lang="en-US" b="1" dirty="0">
                <a:solidFill>
                  <a:schemeClr val="tx1"/>
                </a:solidFill>
              </a:rPr>
              <a:t> </a:t>
            </a:r>
            <a:r>
              <a:rPr lang="en-US" b="1" dirty="0" err="1">
                <a:solidFill>
                  <a:schemeClr val="tx1"/>
                </a:solidFill>
              </a:rPr>
              <a:t>pengiriman</a:t>
            </a:r>
            <a:r>
              <a:rPr lang="en-US" b="1" dirty="0">
                <a:solidFill>
                  <a:schemeClr val="tx1"/>
                </a:solidFill>
              </a:rPr>
              <a:t> </a:t>
            </a:r>
            <a:r>
              <a:rPr lang="en-US" b="1" dirty="0" err="1">
                <a:solidFill>
                  <a:schemeClr val="tx1"/>
                </a:solidFill>
              </a:rPr>
              <a:t>barang</a:t>
            </a:r>
            <a:r>
              <a:rPr lang="en-US" b="1" dirty="0">
                <a:solidFill>
                  <a:schemeClr val="tx1"/>
                </a:solidFill>
              </a:rPr>
              <a:t>(sales)</a:t>
            </a:r>
          </a:p>
          <a:p>
            <a:pPr algn="ctr"/>
            <a:endParaRPr lang="en-US" dirty="0">
              <a:solidFill>
                <a:schemeClr val="tx1"/>
              </a:solidFill>
            </a:endParaRPr>
          </a:p>
        </p:txBody>
      </p:sp>
    </p:spTree>
    <p:extLst>
      <p:ext uri="{BB962C8B-B14F-4D97-AF65-F5344CB8AC3E}">
        <p14:creationId xmlns:p14="http://schemas.microsoft.com/office/powerpoint/2010/main" val="484619226"/>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207</TotalTime>
  <Words>682</Words>
  <Application>Microsoft Office PowerPoint</Application>
  <PresentationFormat>Custom</PresentationFormat>
  <Paragraphs>220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Badge</vt:lpstr>
      <vt:lpstr>Sistem  Order  Barang </vt:lpstr>
      <vt:lpstr>   Anda adalah seorang perancang sistem yang bekerja pada PT.ABC ditugaskan oleh direktur melalui manager IT untuk merancang sistem order barang yang sedang berjalan di PT.ABC. Direktur menginginkan sistem tersebut digambarkan sedemikian rupa sehingga bisa dan mudah dimengerti oleh semua lapisan stakeholder dan orang awam. Untuk melaksanakan tugas tersebut,sebagai seorang analis sistem, anda menggunakan metodologi dan software berorientasi objek.Berdasarkan hasil analisis yang dilakukan terhadap sistem order barang dimulai dari customer sampai diterima sales untuk ditindak lanjuti kepada bagian produksi. Berdasarkan hasil analisis itu pula didapatkan beberapa point penting yang terdapat pada sistem order barang tersebut, yaitu:   a. Cust melakukan pencarian katalog dan memilih item barang  b. Cust memanggil sales yang berkepentingan  c. Cust memberikan informasi pengiriman barang ke sales  d. Cust memberikan form rincian biaya ke sales  e.  Cust menerima faktur pembelian barang</vt:lpstr>
      <vt:lpstr>activity diagram</vt:lpstr>
      <vt:lpstr>ER DIAGRAM</vt:lpstr>
      <vt:lpstr>PowerPoint Presentation</vt:lpstr>
      <vt:lpstr>PowerPoint Presentation</vt:lpstr>
      <vt:lpstr>PowerPoint Presentation</vt:lpstr>
      <vt:lpstr>USE CASE</vt:lpstr>
      <vt:lpstr>SKENARIO USE CASE</vt:lpstr>
      <vt:lpstr>PowerPoint Presentation</vt:lpstr>
      <vt:lpstr>Sequence diagram </vt:lpstr>
      <vt:lpstr>Sequence diagram pencarian katalog</vt:lpstr>
      <vt:lpstr>Sequence memilih item barang</vt:lpstr>
      <vt:lpstr>Sequence informasi pengiriman barang</vt:lpstr>
      <vt:lpstr>Sequence rincian biaya</vt:lpstr>
      <vt:lpstr>Sequence faktur pembelian  </vt:lpstr>
      <vt:lpstr>Class diagram</vt:lpstr>
      <vt:lpstr>PowerPoint Presentation</vt:lpstr>
      <vt:lpstr>Tujuan proyek</vt:lpstr>
      <vt:lpstr>faktor penentu keberhasilan proyek</vt:lpstr>
      <vt:lpstr>Faktor pendukung  </vt:lpstr>
      <vt:lpstr>Faktor penghambat </vt:lpstr>
      <vt:lpstr>Hasil yang diharapkan </vt:lpstr>
      <vt:lpstr>Keuntungan yang diharapkan </vt:lpstr>
      <vt:lpstr>teknologi</vt:lpstr>
      <vt:lpstr>1. Web Server 2. Basis data</vt:lpstr>
      <vt:lpstr>biaya</vt:lpstr>
      <vt:lpstr>PowerPoint Presentation</vt:lpstr>
      <vt:lpstr>PowerPoint Presentation</vt:lpstr>
      <vt:lpstr> Perbedaan aplikasi web clodeo.com dengan orderdulu.com adalah aplikasi web clodeo membuka marketplace-nya bagi perusahaan-perusahaan besar dan dengan minimum order dengan jumlah yang besar, sedangkan orderdulu adalah aplikasi berbasis web yang menargetkan segala lapisan masyarakat tanpa adanya minimum order, jadi siapapun dapat memesan.   Dari tampilan sejumlah list fitur-fitur yang ada pada kedua aplikasi antara orderdulu dan clodeo, kami memperhitungkan jumlah harga yang dipatok dari satu (1) fitur saja sebesar Rp 5.750.000,00, maka untuk harga aplikasi orderdulu.com yang berbasis web tersebut dapat kami simpulkan akan memakan biaya sebesar rp 63.450.000,00.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Order Barang </dc:title>
  <dc:creator>asus</dc:creator>
  <cp:lastModifiedBy>asus</cp:lastModifiedBy>
  <cp:revision>24</cp:revision>
  <dcterms:created xsi:type="dcterms:W3CDTF">2019-11-19T10:39:42Z</dcterms:created>
  <dcterms:modified xsi:type="dcterms:W3CDTF">2019-11-26T10:44:38Z</dcterms:modified>
</cp:coreProperties>
</file>