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65" r:id="rId14"/>
    <p:sldId id="266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37" y="3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0d31ef8d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d0d31ef8d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4716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0d31ef8d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d0d31ef8d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56712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0d31ef8d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d0d31ef8d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6490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d0d31ef8d1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d0d31ef8d1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d0d31ef8d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d0d31ef8d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0d31ef8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0d31ef8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0d31ef8d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0d31ef8d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0d31ef8d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0d31ef8d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d0d31ef8d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d0d31ef8d1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d0d31ef8d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d0d31ef8d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d0d31ef8d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d0d31ef8d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d0d31ef8d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d0d31ef8d1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0d31ef8d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d0d31ef8d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n7JAbTtVNvM3nhg63SAPtHeZN1fxUreh?usp=sharing#scrollTo=l8p0dlHkLbGA" TargetMode="Externa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14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Wildfires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of data</a:t>
            </a:r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2586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/>
              <a:t>Histogram: Leading cause of fires for all fires versus more than 5K acres </a:t>
            </a:r>
            <a:endParaRPr dirty="0"/>
          </a:p>
        </p:txBody>
      </p:sp>
      <p:pic>
        <p:nvPicPr>
          <p:cNvPr id="5" name="Picture 4" descr="A graph of blue bars with white text&#10;&#10;Description automatically generated">
            <a:extLst>
              <a:ext uri="{FF2B5EF4-FFF2-40B4-BE49-F238E27FC236}">
                <a16:creationId xmlns:a16="http://schemas.microsoft.com/office/drawing/2014/main" id="{00EE01E0-836D-F3DA-9690-ADA5C0AA3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39" y="1695380"/>
            <a:ext cx="4330931" cy="3024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graph with blue squares&#10;&#10;Description automatically generated">
            <a:extLst>
              <a:ext uri="{FF2B5EF4-FFF2-40B4-BE49-F238E27FC236}">
                <a16:creationId xmlns:a16="http://schemas.microsoft.com/office/drawing/2014/main" id="{3DE09EAC-8E60-38C5-AE58-7C87A47093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499" y="1695380"/>
            <a:ext cx="4338231" cy="30247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4740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of data</a:t>
            </a:r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2586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/>
              <a:t>Line graph: all fires by year versus fires started by lightening by years</a:t>
            </a:r>
            <a:endParaRPr dirty="0"/>
          </a:p>
        </p:txBody>
      </p:sp>
      <p:pic>
        <p:nvPicPr>
          <p:cNvPr id="2" name="Picture 1" descr="A graph on a screen&#10;&#10;Description automatically generated">
            <a:extLst>
              <a:ext uri="{FF2B5EF4-FFF2-40B4-BE49-F238E27FC236}">
                <a16:creationId xmlns:a16="http://schemas.microsoft.com/office/drawing/2014/main" id="{1D43EADB-9D82-D244-8E00-F983ECBA1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43" y="2236247"/>
            <a:ext cx="4345954" cy="2030433"/>
          </a:xfrm>
          <a:prstGeom prst="rect">
            <a:avLst/>
          </a:prstGeom>
        </p:spPr>
      </p:pic>
      <p:pic>
        <p:nvPicPr>
          <p:cNvPr id="3" name="Picture 2" descr="A graph on a black background&#10;&#10;Description automatically generated">
            <a:extLst>
              <a:ext uri="{FF2B5EF4-FFF2-40B4-BE49-F238E27FC236}">
                <a16:creationId xmlns:a16="http://schemas.microsoft.com/office/drawing/2014/main" id="{11EBD6BE-467F-329F-EB3B-03D32C79C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236247"/>
            <a:ext cx="4381713" cy="209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90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 of data</a:t>
            </a:r>
            <a:endParaRPr dirty="0"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3274383" cy="36034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/>
              <a:t>Correlation plot shows some of the highly correlated features.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/>
              <a:t>Some of the most correlated features are the location and time </a:t>
            </a:r>
            <a:endParaRPr dirty="0"/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CB45EAC-B5BA-E8A5-031D-73447623B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252" y="1"/>
            <a:ext cx="5594788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9195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Imagine of Visualization </a:t>
            </a:r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https://colab.research.google.com/drive/1n7JAbTtVNvM3nhg63SAPtHeZN1fxUreh?usp=sharing#scrollTo=l8p0dlHkLbGA</a:t>
            </a:r>
            <a:r>
              <a:rPr lang="en"/>
              <a:t> see more here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7722" y="2302245"/>
            <a:ext cx="5083651" cy="234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77722" y="2302245"/>
            <a:ext cx="5083651" cy="234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77722" y="2302245"/>
            <a:ext cx="5083651" cy="234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77722" y="2302245"/>
            <a:ext cx="5083651" cy="234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</a:rPr>
              <a:t>We created a foundational logistic regression model that predicts large wildfire risks using historical and environmental data.</a:t>
            </a:r>
            <a:endParaRPr sz="15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</a:rPr>
              <a:t>The model's interpretability and detailed risk assessments are valuable for wildfire management.</a:t>
            </a:r>
            <a:endParaRPr sz="15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</a:rPr>
              <a:t>Future improvements may include exploring more complex models and integrating real-time weather data for enhanced prediction accuracy.</a:t>
            </a:r>
            <a:endParaRPr sz="15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 on our Dataset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258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Arial"/>
              <a:buChar char="●"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</a:rPr>
              <a:t>Database: SQLite database</a:t>
            </a:r>
            <a:endParaRPr sz="16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457200" lvl="0" indent="-32258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Arial"/>
              <a:buChar char="●"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</a:rPr>
              <a:t>Time Range: 1992 to 2015</a:t>
            </a:r>
            <a:endParaRPr sz="16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457200" lvl="0" indent="-32258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Arial"/>
              <a:buChar char="●"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</a:rPr>
              <a:t>Importance: Crucial for Fire Program Analysis (FPA) system</a:t>
            </a:r>
            <a:endParaRPr sz="16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457200" lvl="0" indent="-32258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Arial"/>
              <a:buChar char="●"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</a:rPr>
              <a:t>Records: Over 1.88 million geo-referenced entries</a:t>
            </a:r>
            <a:endParaRPr sz="16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914400" lvl="1" indent="-32258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Char char="○"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</a:rPr>
              <a:t>Identification codes</a:t>
            </a:r>
            <a:endParaRPr sz="16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914400" lvl="1" indent="-32258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Char char="○"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</a:rPr>
              <a:t>Fire names</a:t>
            </a:r>
            <a:endParaRPr sz="16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914400" lvl="1" indent="-32258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Char char="○"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</a:rPr>
              <a:t>Date and time of fire discovery</a:t>
            </a:r>
            <a:endParaRPr sz="16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914400" lvl="1" indent="-32258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Char char="○"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</a:rPr>
              <a:t>Cause of the fire</a:t>
            </a:r>
            <a:endParaRPr sz="16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914400" lvl="1" indent="-32258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Char char="○"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</a:rPr>
              <a:t>Containment details</a:t>
            </a:r>
            <a:endParaRPr sz="16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914400" lvl="1" indent="-32258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Char char="○"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</a:rPr>
              <a:t>Geographical data (latitude and longitude)</a:t>
            </a:r>
            <a:endParaRPr sz="16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457200" lvl="0" indent="-32258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Arial"/>
              <a:buChar char="●"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</a:rPr>
              <a:t>Data Sources: Federal, state, and local fire organizations</a:t>
            </a:r>
            <a:endParaRPr sz="16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Pre-Processing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D0D0D"/>
                </a:solidFill>
                <a:highlight>
                  <a:srgbClr val="FFFFFF"/>
                </a:highlight>
              </a:rPr>
              <a:t>Verification of Database Size:</a:t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9144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Ensured completeness of downloaded database file.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D0D0D"/>
                </a:solidFill>
                <a:highlight>
                  <a:srgbClr val="FFFFFF"/>
                </a:highlight>
              </a:rPr>
              <a:t>Installation of Necessary Tools:</a:t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9144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Geopandas for geographic data handling.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9144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Pycountry for country data management.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D0D0D"/>
                </a:solidFill>
                <a:highlight>
                  <a:srgbClr val="FFFFFF"/>
                </a:highlight>
              </a:rPr>
              <a:t>Database Connection Establishment:</a:t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9144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Utilized sqlite3 for primary database access and querying.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D0D0D"/>
                </a:solidFill>
                <a:highlight>
                  <a:srgbClr val="FFFFFF"/>
                </a:highlight>
              </a:rPr>
              <a:t>Database Integrity Check:</a:t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9144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Confirmed successful loading and integrity of dataset through cursory examination of database tables.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D0D0D"/>
                </a:solidFill>
                <a:highlight>
                  <a:srgbClr val="FFFFFF"/>
                </a:highlight>
              </a:rPr>
              <a:t>Loading of External Datasets:</a:t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9144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Utilized geopandas to load datasets like naturalearth_lowres for geographic data visualization.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The model we chose to use was a logistic regression model. The main benefits of this model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Simplicity: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Logistic regression is straightforward to understand and implement. Its simplicity makes it easy for situations without extremely complex models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Efficiency: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Logistic regression tends to require less computational resources compared to more complex models, making it computationally efficient. This makes it suitable for large datasets and real-time applications.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Scalability: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Logistic regression can handle large datasets efficiently, making it scalable for big data applications. It performs well even with a large number of predictor variables.</a:t>
            </a:r>
            <a:endParaRPr sz="16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Training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D0D0D"/>
                </a:solidFill>
                <a:highlight>
                  <a:srgbClr val="FFFFFF"/>
                </a:highlight>
              </a:rPr>
              <a:t>Training Dataset:</a:t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X_train_preprocessed: Preprocessed training dataset.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y_train_binary: Binary target variable.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'1' represents large fires.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'0' represents all other categories.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D0D0D"/>
                </a:solidFill>
                <a:highlight>
                  <a:srgbClr val="FFFFFF"/>
                </a:highlight>
              </a:rPr>
              <a:t>Model Implementation:</a:t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Utilized LogisticRegression from scikit-learn.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Increased max_iter parameter to ensure convergence.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D0D0D"/>
                </a:solidFill>
                <a:highlight>
                  <a:srgbClr val="FFFFFF"/>
                </a:highlight>
              </a:rPr>
              <a:t>Logistic Regression:</a:t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Applied logistic regression for binary classification.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Tasked with predicting the likelihood of large wildfires.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Validation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Arial"/>
              <a:buChar char="●"/>
            </a:pPr>
            <a:r>
              <a:rPr lang="en" sz="1500" dirty="0">
                <a:solidFill>
                  <a:srgbClr val="0D0D0D"/>
                </a:solidFill>
                <a:highlight>
                  <a:srgbClr val="FFFFFF"/>
                </a:highlight>
              </a:rPr>
              <a:t>Validation Dataset:</a:t>
            </a:r>
            <a:endParaRPr sz="15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Arial"/>
              <a:buChar char="●"/>
            </a:pPr>
            <a:r>
              <a:rPr lang="en" sz="1500" dirty="0">
                <a:solidFill>
                  <a:srgbClr val="0D0D0D"/>
                </a:solidFill>
                <a:highlight>
                  <a:srgbClr val="FFFFFF"/>
                </a:highlight>
              </a:rPr>
              <a:t>X_test_preprocessed: 20% of dataset was used for validation and 80% for training.</a:t>
            </a:r>
            <a:endParaRPr sz="15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Arial"/>
              <a:buChar char="●"/>
            </a:pPr>
            <a:r>
              <a:rPr lang="en" sz="1500" dirty="0">
                <a:solidFill>
                  <a:srgbClr val="0D0D0D"/>
                </a:solidFill>
                <a:highlight>
                  <a:srgbClr val="FFFFFF"/>
                </a:highlight>
              </a:rPr>
              <a:t>Assessment Method:</a:t>
            </a:r>
            <a:endParaRPr sz="15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Arial"/>
              <a:buChar char="●"/>
            </a:pPr>
            <a:r>
              <a:rPr lang="en-US" sz="1500" dirty="0">
                <a:solidFill>
                  <a:srgbClr val="0D0D0D"/>
                </a:solidFill>
                <a:highlight>
                  <a:srgbClr val="FFFFFF"/>
                </a:highlight>
              </a:rPr>
              <a:t>We look at the scores for train vs test accuracy</a:t>
            </a: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Arial"/>
              <a:buChar char="●"/>
            </a:pPr>
            <a:r>
              <a:rPr lang="en-US" sz="1500" dirty="0">
                <a:solidFill>
                  <a:srgbClr val="0D0D0D"/>
                </a:solidFill>
                <a:highlight>
                  <a:srgbClr val="FFFFFF"/>
                </a:highlight>
              </a:rPr>
              <a:t>Train Score: 74%</a:t>
            </a: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Arial"/>
              <a:buChar char="●"/>
            </a:pPr>
            <a:r>
              <a:rPr lang="en-US" sz="1500" dirty="0">
                <a:solidFill>
                  <a:srgbClr val="0D0D0D"/>
                </a:solidFill>
                <a:highlight>
                  <a:srgbClr val="FFFFFF"/>
                </a:highlight>
              </a:rPr>
              <a:t>Test Score: 67%</a:t>
            </a: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Arial"/>
              <a:buChar char="●"/>
            </a:pPr>
            <a:r>
              <a:rPr lang="en-US" sz="1500" dirty="0">
                <a:solidFill>
                  <a:srgbClr val="0D0D0D"/>
                </a:solidFill>
                <a:highlight>
                  <a:srgbClr val="FFFFFF"/>
                </a:highlight>
              </a:rPr>
              <a:t>Pretty close which is good </a:t>
            </a:r>
          </a:p>
          <a:p>
            <a:pPr marL="590550" lvl="1" indent="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None/>
            </a:pPr>
            <a:endParaRPr lang="en-US" sz="15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Evaluation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69" dirty="0">
                <a:solidFill>
                  <a:srgbClr val="0D0D0D"/>
                </a:solidFill>
                <a:highlight>
                  <a:srgbClr val="FFFFFF"/>
                </a:highlight>
              </a:rPr>
              <a:t>Evaluation Metrics:</a:t>
            </a:r>
            <a:endParaRPr sz="1569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457200" lvl="0" indent="-328265" algn="l" rtl="0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570"/>
              <a:buFont typeface="Arial"/>
              <a:buChar char="●"/>
            </a:pPr>
            <a:r>
              <a:rPr lang="en" sz="1569" dirty="0">
                <a:solidFill>
                  <a:srgbClr val="0D0D0D"/>
                </a:solidFill>
                <a:highlight>
                  <a:srgbClr val="FFFFFF"/>
                </a:highlight>
              </a:rPr>
              <a:t>Accuracy: Measures overall correctness of the model.</a:t>
            </a:r>
            <a:endParaRPr sz="1569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457200" lvl="0" indent="-328265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70"/>
              <a:buFont typeface="Arial"/>
              <a:buChar char="●"/>
            </a:pPr>
            <a:r>
              <a:rPr lang="en" sz="1569" dirty="0">
                <a:solidFill>
                  <a:srgbClr val="0D0D0D"/>
                </a:solidFill>
                <a:highlight>
                  <a:srgbClr val="FFFFFF"/>
                </a:highlight>
              </a:rPr>
              <a:t>Precision and Recall: Assess model's performance for positive class, addressing false positives and false negatives.</a:t>
            </a:r>
            <a:endParaRPr sz="1569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69" dirty="0">
                <a:solidFill>
                  <a:srgbClr val="0D0D0D"/>
                </a:solidFill>
                <a:highlight>
                  <a:srgbClr val="FFFFFF"/>
                </a:highlight>
              </a:rPr>
              <a:t>Precision: 65%</a:t>
            </a: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69" dirty="0">
                <a:solidFill>
                  <a:srgbClr val="0D0D0D"/>
                </a:solidFill>
                <a:highlight>
                  <a:srgbClr val="FFFFFF"/>
                </a:highlight>
              </a:rPr>
              <a:t>Recall: 67%</a:t>
            </a: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69" dirty="0">
                <a:solidFill>
                  <a:srgbClr val="0D0D0D"/>
                </a:solidFill>
                <a:highlight>
                  <a:srgbClr val="FFFFFF"/>
                </a:highlight>
              </a:rPr>
              <a:t>F1 Score: 0.646579</a:t>
            </a: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US" sz="1569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" dirty="0"/>
              <a:t>onfusion matrix</a:t>
            </a:r>
            <a:endParaRPr dirty="0"/>
          </a:p>
        </p:txBody>
      </p:sp>
      <p:pic>
        <p:nvPicPr>
          <p:cNvPr id="2" name="Picture 1" descr="A blue and red chart with white text&#10;&#10;Description automatically generated">
            <a:extLst>
              <a:ext uri="{FF2B5EF4-FFF2-40B4-BE49-F238E27FC236}">
                <a16:creationId xmlns:a16="http://schemas.microsoft.com/office/drawing/2014/main" id="{9212033D-E45D-DB2E-EE3F-1FA27457D8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328" y="731375"/>
            <a:ext cx="4381713" cy="421271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78B76C-B8CE-7AED-8DF2-D90163312CBD}"/>
              </a:ext>
            </a:extLst>
          </p:cNvPr>
          <p:cNvSpPr txBox="1"/>
          <p:nvPr/>
        </p:nvSpPr>
        <p:spPr>
          <a:xfrm>
            <a:off x="480187" y="1369046"/>
            <a:ext cx="2681899" cy="3444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ptos" panose="020B0004020202020204" pitchFamily="34" charset="0"/>
              <a:buChar char="-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High score for lightening and debris as leading cause for fire as expected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ptos" panose="020B0004020202020204" pitchFamily="34" charset="0"/>
              <a:buChar char="-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Arson and camp fire show moderately high correlation as well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ptos" panose="020B0004020202020204" pitchFamily="34" charset="0"/>
              <a:buChar char="-"/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There is some weak correlation for railroad and fireworks as well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of data</a:t>
            </a:r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2586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/>
              <a:t>All fires (yellow) versus more than 5K acres (in red) in USA</a:t>
            </a:r>
            <a:endParaRPr dirty="0"/>
          </a:p>
        </p:txBody>
      </p:sp>
      <p:pic>
        <p:nvPicPr>
          <p:cNvPr id="2" name="Picture 1" descr="A map of the north america&#10;&#10;Description automatically generated">
            <a:extLst>
              <a:ext uri="{FF2B5EF4-FFF2-40B4-BE49-F238E27FC236}">
                <a16:creationId xmlns:a16="http://schemas.microsoft.com/office/drawing/2014/main" id="{3126E70A-65CC-F6BB-837C-9EF9C8847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45" y="2033135"/>
            <a:ext cx="4066799" cy="2740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map of the world with red dots&#10;&#10;Description automatically generated">
            <a:extLst>
              <a:ext uri="{FF2B5EF4-FFF2-40B4-BE49-F238E27FC236}">
                <a16:creationId xmlns:a16="http://schemas.microsoft.com/office/drawing/2014/main" id="{6B50A03F-753A-0391-92E0-856423E537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241" y="2050216"/>
            <a:ext cx="4020295" cy="2799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616</Words>
  <Application>Microsoft Office PowerPoint</Application>
  <PresentationFormat>On-screen Show (16:9)</PresentationFormat>
  <Paragraphs>76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Arial</vt:lpstr>
      <vt:lpstr>Roboto</vt:lpstr>
      <vt:lpstr>Simple Light</vt:lpstr>
      <vt:lpstr>Predicting Wildfires</vt:lpstr>
      <vt:lpstr>Info on our Dataset</vt:lpstr>
      <vt:lpstr>Data Pre-Processing</vt:lpstr>
      <vt:lpstr>Logistic Regression</vt:lpstr>
      <vt:lpstr>Model Training </vt:lpstr>
      <vt:lpstr>Model Validation</vt:lpstr>
      <vt:lpstr>Performance Evaluation</vt:lpstr>
      <vt:lpstr>Confusion matrix</vt:lpstr>
      <vt:lpstr>Visualization of data</vt:lpstr>
      <vt:lpstr>Visualization of data</vt:lpstr>
      <vt:lpstr>Visualization of data</vt:lpstr>
      <vt:lpstr>Visualization of data</vt:lpstr>
      <vt:lpstr>Insert Imagine of Visualization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Wildfires</dc:title>
  <cp:lastModifiedBy>rayyyan shah</cp:lastModifiedBy>
  <cp:revision>3</cp:revision>
  <dcterms:modified xsi:type="dcterms:W3CDTF">2024-05-01T02:35:46Z</dcterms:modified>
</cp:coreProperties>
</file>