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72" r:id="rId4"/>
    <p:sldId id="259" r:id="rId5"/>
    <p:sldId id="265" r:id="rId6"/>
    <p:sldId id="257" r:id="rId7"/>
    <p:sldId id="270" r:id="rId8"/>
    <p:sldId id="260" r:id="rId9"/>
    <p:sldId id="273" r:id="rId10"/>
    <p:sldId id="264" r:id="rId11"/>
    <p:sldId id="269" r:id="rId12"/>
    <p:sldId id="268" r:id="rId13"/>
    <p:sldId id="271" r:id="rId14"/>
    <p:sldId id="262" r:id="rId15"/>
    <p:sldId id="274" r:id="rId16"/>
    <p:sldId id="26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4231"/>
  </p:normalViewPr>
  <p:slideViewPr>
    <p:cSldViewPr snapToGrid="0" snapToObjects="1">
      <p:cViewPr varScale="1">
        <p:scale>
          <a:sx n="73" d="100"/>
          <a:sy n="73"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A384-31E0-8541-981C-378408DB9FAD}" type="datetimeFigureOut">
              <a:rPr lang="en-US" smtClean="0"/>
              <a:t>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84A17-41F2-3F4B-A1AA-2A3AEDA0A5E3}" type="slidenum">
              <a:rPr lang="en-US" smtClean="0"/>
              <a:t>‹#›</a:t>
            </a:fld>
            <a:endParaRPr lang="en-US"/>
          </a:p>
        </p:txBody>
      </p:sp>
    </p:spTree>
    <p:extLst>
      <p:ext uri="{BB962C8B-B14F-4D97-AF65-F5344CB8AC3E}">
        <p14:creationId xmlns:p14="http://schemas.microsoft.com/office/powerpoint/2010/main" val="177782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a broad topic </a:t>
            </a:r>
            <a:r>
              <a:rPr lang="mr-IN" dirty="0" smtClean="0"/>
              <a:t>–</a:t>
            </a:r>
            <a:r>
              <a:rPr lang="en-US" dirty="0" smtClean="0"/>
              <a:t> it’s hard to define and it spills over into other areas </a:t>
            </a:r>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a:t>
            </a:fld>
            <a:endParaRPr lang="en-US"/>
          </a:p>
        </p:txBody>
      </p:sp>
    </p:spTree>
    <p:extLst>
      <p:ext uri="{BB962C8B-B14F-4D97-AF65-F5344CB8AC3E}">
        <p14:creationId xmlns:p14="http://schemas.microsoft.com/office/powerpoint/2010/main" val="198059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11</a:t>
            </a:fld>
            <a:endParaRPr lang="en-US"/>
          </a:p>
        </p:txBody>
      </p:sp>
    </p:spTree>
    <p:extLst>
      <p:ext uri="{BB962C8B-B14F-4D97-AF65-F5344CB8AC3E}">
        <p14:creationId xmlns:p14="http://schemas.microsoft.com/office/powerpoint/2010/main" val="166836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Spike in the</a:t>
            </a:r>
            <a:r>
              <a:rPr lang="en-US" baseline="0" dirty="0" smtClean="0"/>
              <a:t> 1990s as a means of justifying support for confederate without openly admitting to white supremacy. As more people develop skills online, and contribute content, the potential for misperception to circulate increases. Rumor communities develop and propagate myths. </a:t>
            </a:r>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12</a:t>
            </a:fld>
            <a:endParaRPr lang="en-US"/>
          </a:p>
        </p:txBody>
      </p:sp>
    </p:spTree>
    <p:extLst>
      <p:ext uri="{BB962C8B-B14F-4D97-AF65-F5344CB8AC3E}">
        <p14:creationId xmlns:p14="http://schemas.microsoft.com/office/powerpoint/2010/main" val="48500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13</a:t>
            </a:fld>
            <a:endParaRPr lang="en-US"/>
          </a:p>
        </p:txBody>
      </p:sp>
    </p:spTree>
    <p:extLst>
      <p:ext uri="{BB962C8B-B14F-4D97-AF65-F5344CB8AC3E}">
        <p14:creationId xmlns:p14="http://schemas.microsoft.com/office/powerpoint/2010/main" val="2132215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14</a:t>
            </a:fld>
            <a:endParaRPr lang="en-US"/>
          </a:p>
        </p:txBody>
      </p:sp>
    </p:spTree>
    <p:extLst>
      <p:ext uri="{BB962C8B-B14F-4D97-AF65-F5344CB8AC3E}">
        <p14:creationId xmlns:p14="http://schemas.microsoft.com/office/powerpoint/2010/main" val="86550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15</a:t>
            </a:fld>
            <a:endParaRPr lang="en-US"/>
          </a:p>
        </p:txBody>
      </p:sp>
    </p:spTree>
    <p:extLst>
      <p:ext uri="{BB962C8B-B14F-4D97-AF65-F5344CB8AC3E}">
        <p14:creationId xmlns:p14="http://schemas.microsoft.com/office/powerpoint/2010/main" val="168402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16</a:t>
            </a:fld>
            <a:endParaRPr lang="en-US"/>
          </a:p>
        </p:txBody>
      </p:sp>
    </p:spTree>
    <p:extLst>
      <p:ext uri="{BB962C8B-B14F-4D97-AF65-F5344CB8AC3E}">
        <p14:creationId xmlns:p14="http://schemas.microsoft.com/office/powerpoint/2010/main" val="44542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2</a:t>
            </a:fld>
            <a:endParaRPr lang="en-US"/>
          </a:p>
        </p:txBody>
      </p:sp>
    </p:spTree>
    <p:extLst>
      <p:ext uri="{BB962C8B-B14F-4D97-AF65-F5344CB8AC3E}">
        <p14:creationId xmlns:p14="http://schemas.microsoft.com/office/powerpoint/2010/main" val="13154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3</a:t>
            </a:fld>
            <a:endParaRPr lang="en-US"/>
          </a:p>
        </p:txBody>
      </p:sp>
    </p:spTree>
    <p:extLst>
      <p:ext uri="{BB962C8B-B14F-4D97-AF65-F5344CB8AC3E}">
        <p14:creationId xmlns:p14="http://schemas.microsoft.com/office/powerpoint/2010/main" val="7979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4</a:t>
            </a:fld>
            <a:endParaRPr lang="en-US"/>
          </a:p>
        </p:txBody>
      </p:sp>
    </p:spTree>
    <p:extLst>
      <p:ext uri="{BB962C8B-B14F-4D97-AF65-F5344CB8AC3E}">
        <p14:creationId xmlns:p14="http://schemas.microsoft.com/office/powerpoint/2010/main" val="97224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5</a:t>
            </a:fld>
            <a:endParaRPr lang="en-US"/>
          </a:p>
        </p:txBody>
      </p:sp>
    </p:spTree>
    <p:extLst>
      <p:ext uri="{BB962C8B-B14F-4D97-AF65-F5344CB8AC3E}">
        <p14:creationId xmlns:p14="http://schemas.microsoft.com/office/powerpoint/2010/main" val="96838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6</a:t>
            </a:fld>
            <a:endParaRPr lang="en-US"/>
          </a:p>
        </p:txBody>
      </p:sp>
    </p:spTree>
    <p:extLst>
      <p:ext uri="{BB962C8B-B14F-4D97-AF65-F5344CB8AC3E}">
        <p14:creationId xmlns:p14="http://schemas.microsoft.com/office/powerpoint/2010/main" val="189938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7</a:t>
            </a:fld>
            <a:endParaRPr lang="en-US"/>
          </a:p>
        </p:txBody>
      </p:sp>
    </p:spTree>
    <p:extLst>
      <p:ext uri="{BB962C8B-B14F-4D97-AF65-F5344CB8AC3E}">
        <p14:creationId xmlns:p14="http://schemas.microsoft.com/office/powerpoint/2010/main" val="208592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8</a:t>
            </a:fld>
            <a:endParaRPr lang="en-US"/>
          </a:p>
        </p:txBody>
      </p:sp>
    </p:spTree>
    <p:extLst>
      <p:ext uri="{BB962C8B-B14F-4D97-AF65-F5344CB8AC3E}">
        <p14:creationId xmlns:p14="http://schemas.microsoft.com/office/powerpoint/2010/main" val="26933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10</a:t>
            </a:fld>
            <a:endParaRPr lang="en-US"/>
          </a:p>
        </p:txBody>
      </p:sp>
    </p:spTree>
    <p:extLst>
      <p:ext uri="{BB962C8B-B14F-4D97-AF65-F5344CB8AC3E}">
        <p14:creationId xmlns:p14="http://schemas.microsoft.com/office/powerpoint/2010/main" val="12016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CA"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CA"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CA"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nno.tate.org.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hyperlink" Target="http://chnm.gmu.edu/essays-on-history-new-media/essays/?essayid=42" TargetMode="External"/><Relationship Id="rId4" Type="http://schemas.openxmlformats.org/officeDocument/2006/relationships/hyperlink" Target="http://quod.lib.umich.edu/d/dh/12230987.0001.001/1:5/--writing-history-in-the-digital-age?g=dculture;rgn=div1;view=fulltext;xc=1" TargetMode="External"/><Relationship Id="rId1" Type="http://schemas.openxmlformats.org/officeDocument/2006/relationships/slideLayout" Target="../slideLayouts/slideLayout2.xml"/><Relationship Id="rId2" Type="http://schemas.openxmlformats.org/officeDocument/2006/relationships/hyperlink" Target="https://digitalpedagogy.mla.hcommons.org/keywords/commun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amara.org/en/" TargetMode="External"/><Relationship Id="rId4" Type="http://schemas.openxmlformats.org/officeDocument/2006/relationships/hyperlink" Target="https://www.openstreetmap.org/#map=17/45.38550/-75.69781&amp;layers=C" TargetMode="External"/><Relationship Id="rId5" Type="http://schemas.openxmlformats.org/officeDocument/2006/relationships/hyperlink" Target="https://www.waze.com/livemap" TargetMode="External"/><Relationship Id="rId6" Type="http://schemas.openxmlformats.org/officeDocument/2006/relationships/hyperlink" Target="http://eol.or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3081" y="1788454"/>
            <a:ext cx="6013276" cy="2098226"/>
          </a:xfrm>
        </p:spPr>
        <p:txBody>
          <a:bodyPr/>
          <a:lstStyle/>
          <a:p>
            <a:r>
              <a:rPr lang="en-US" dirty="0" smtClean="0"/>
              <a:t>Crowds</a:t>
            </a:r>
            <a:endParaRPr lang="en-US" dirty="0"/>
          </a:p>
        </p:txBody>
      </p:sp>
      <p:sp>
        <p:nvSpPr>
          <p:cNvPr id="3" name="Subtitle 2"/>
          <p:cNvSpPr>
            <a:spLocks noGrp="1"/>
          </p:cNvSpPr>
          <p:nvPr>
            <p:ph type="subTitle" idx="1"/>
          </p:nvPr>
        </p:nvSpPr>
        <p:spPr>
          <a:xfrm>
            <a:off x="5103341" y="3956279"/>
            <a:ext cx="4408238" cy="1086237"/>
          </a:xfrm>
        </p:spPr>
        <p:txBody>
          <a:bodyPr/>
          <a:lstStyle/>
          <a:p>
            <a:r>
              <a:rPr lang="en-US" dirty="0" smtClean="0"/>
              <a:t>Digital Communities and the Public  </a:t>
            </a:r>
            <a:endParaRPr lang="en-US" dirty="0"/>
          </a:p>
        </p:txBody>
      </p:sp>
    </p:spTree>
    <p:extLst>
      <p:ext uri="{BB962C8B-B14F-4D97-AF65-F5344CB8AC3E}">
        <p14:creationId xmlns:p14="http://schemas.microsoft.com/office/powerpoint/2010/main" val="1084321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Jack Johnson </a:t>
            </a:r>
            <a:endParaRPr lang="en-US"/>
          </a:p>
        </p:txBody>
      </p:sp>
      <p:sp>
        <p:nvSpPr>
          <p:cNvPr id="3" name="Content Placeholder 2"/>
          <p:cNvSpPr>
            <a:spLocks noGrp="1"/>
          </p:cNvSpPr>
          <p:nvPr>
            <p:ph idx="1"/>
          </p:nvPr>
        </p:nvSpPr>
        <p:spPr>
          <a:xfrm>
            <a:off x="1371600" y="1460665"/>
            <a:ext cx="9601200" cy="4406735"/>
          </a:xfrm>
        </p:spPr>
        <p:txBody>
          <a:bodyPr/>
          <a:lstStyle/>
          <a:p>
            <a:pPr marL="0" indent="0">
              <a:buNone/>
            </a:pPr>
            <a:r>
              <a:rPr lang="en-US" dirty="0" smtClean="0"/>
              <a:t>Please visit the Wikipedia as well as the Encyclopedia Britannica pages for Jack Johnson (Boxer). </a:t>
            </a:r>
          </a:p>
          <a:p>
            <a:r>
              <a:rPr lang="en-US" dirty="0" smtClean="0"/>
              <a:t>Begin with the Encyclopedia Britannica page and read the initial profile, taking note of both form and content. Please use Hypothesis to take notes. </a:t>
            </a:r>
          </a:p>
          <a:p>
            <a:r>
              <a:rPr lang="en-US" dirty="0" smtClean="0"/>
              <a:t>Continue to read through the content of the article and indicate any peculiarities that you notice. Ex: What takes up the most amount of space or how much time is dedicated to specific events</a:t>
            </a:r>
            <a:r>
              <a:rPr lang="en-US" dirty="0"/>
              <a:t>?</a:t>
            </a:r>
            <a:endParaRPr lang="en-US" dirty="0" smtClean="0"/>
          </a:p>
          <a:p>
            <a:r>
              <a:rPr lang="en-US" dirty="0" smtClean="0"/>
              <a:t>Discuss with the article with person next to you - </a:t>
            </a:r>
            <a:r>
              <a:rPr lang="en-US" dirty="0"/>
              <a:t>I</a:t>
            </a:r>
            <a:r>
              <a:rPr lang="en-US" dirty="0" smtClean="0"/>
              <a:t>s this good writing? </a:t>
            </a:r>
            <a:r>
              <a:rPr lang="en-US" dirty="0"/>
              <a:t>D</a:t>
            </a:r>
            <a:r>
              <a:rPr lang="en-US" dirty="0" smtClean="0"/>
              <a:t>oes it convey a sense of who </a:t>
            </a:r>
            <a:r>
              <a:rPr lang="en-US" dirty="0"/>
              <a:t>J</a:t>
            </a:r>
            <a:r>
              <a:rPr lang="en-US" dirty="0" smtClean="0"/>
              <a:t>ack Johnson was? </a:t>
            </a:r>
            <a:r>
              <a:rPr lang="en-US" dirty="0"/>
              <a:t>D</a:t>
            </a:r>
            <a:r>
              <a:rPr lang="en-US" dirty="0" smtClean="0"/>
              <a:t>oes it say anything about the authors of the article or general public’s interest?</a:t>
            </a:r>
          </a:p>
          <a:p>
            <a:r>
              <a:rPr lang="en-US" dirty="0" smtClean="0"/>
              <a:t>Repeat process with the Wikipedia article. </a:t>
            </a:r>
          </a:p>
          <a:p>
            <a:pPr marL="0" indent="0">
              <a:buNone/>
            </a:pPr>
            <a:endParaRPr lang="en-US" dirty="0"/>
          </a:p>
        </p:txBody>
      </p:sp>
    </p:spTree>
    <p:extLst>
      <p:ext uri="{BB962C8B-B14F-4D97-AF65-F5344CB8AC3E}">
        <p14:creationId xmlns:p14="http://schemas.microsoft.com/office/powerpoint/2010/main" val="109744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‘Facts’ </a:t>
            </a:r>
            <a:endParaRPr lang="en-US" dirty="0"/>
          </a:p>
        </p:txBody>
      </p:sp>
      <p:sp>
        <p:nvSpPr>
          <p:cNvPr id="3" name="Content Placeholder 2"/>
          <p:cNvSpPr>
            <a:spLocks noGrp="1"/>
          </p:cNvSpPr>
          <p:nvPr>
            <p:ph idx="1"/>
          </p:nvPr>
        </p:nvSpPr>
        <p:spPr/>
        <p:txBody>
          <a:bodyPr/>
          <a:lstStyle/>
          <a:p>
            <a:r>
              <a:rPr lang="en-US" dirty="0" smtClean="0"/>
              <a:t>When we offer the public the chance to write about local and national histories, individuals, organizations, etc.. we also gain access to a wealth of information. </a:t>
            </a:r>
          </a:p>
          <a:p>
            <a:r>
              <a:rPr lang="en-US" dirty="0" smtClean="0"/>
              <a:t>Durkheim’s concept of the social fact is useful when trying to find meaning in the content produced by the public. As a collaborative project, Wikipedia reveals a collective interpretation of commonly held knowledge.</a:t>
            </a:r>
          </a:p>
          <a:p>
            <a:r>
              <a:rPr lang="en-US" dirty="0" smtClean="0"/>
              <a:t>What are some of the ‘social facts’ that might be identifiable thanks to digital crowds? What behaviors, beliefs, or values might become apparent? </a:t>
            </a:r>
          </a:p>
          <a:p>
            <a:pPr marL="0" indent="0">
              <a:buNone/>
            </a:pPr>
            <a:endParaRPr lang="en-US" dirty="0" smtClean="0"/>
          </a:p>
          <a:p>
            <a:endParaRPr lang="en-US" dirty="0"/>
          </a:p>
        </p:txBody>
      </p:sp>
    </p:spTree>
    <p:extLst>
      <p:ext uri="{BB962C8B-B14F-4D97-AF65-F5344CB8AC3E}">
        <p14:creationId xmlns:p14="http://schemas.microsoft.com/office/powerpoint/2010/main" val="133990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3182"/>
            <a:ext cx="9601200" cy="1195553"/>
          </a:xfrm>
        </p:spPr>
        <p:txBody>
          <a:bodyPr>
            <a:normAutofit fontScale="90000"/>
          </a:bodyPr>
          <a:lstStyle/>
          <a:p>
            <a:r>
              <a:rPr lang="en-US" dirty="0" smtClean="0"/>
              <a:t>How can we learn from bias, poor writing, and misperception?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616392"/>
            <a:ext cx="9947189" cy="4215997"/>
          </a:xfrm>
        </p:spPr>
      </p:pic>
      <p:sp>
        <p:nvSpPr>
          <p:cNvPr id="7" name="TextBox 6"/>
          <p:cNvSpPr txBox="1"/>
          <p:nvPr/>
        </p:nvSpPr>
        <p:spPr>
          <a:xfrm>
            <a:off x="1371600" y="6085490"/>
            <a:ext cx="10057548" cy="276999"/>
          </a:xfrm>
          <a:prstGeom prst="rect">
            <a:avLst/>
          </a:prstGeom>
          <a:noFill/>
        </p:spPr>
        <p:txBody>
          <a:bodyPr wrap="square" rtlCol="0">
            <a:spAutoFit/>
          </a:bodyPr>
          <a:lstStyle/>
          <a:p>
            <a:pPr fontAlgn="base"/>
            <a:r>
              <a:rPr lang="en-US" sz="1200" dirty="0"/>
              <a:t>‘The Wisdom of </a:t>
            </a:r>
            <a:r>
              <a:rPr lang="en-US" sz="1200" dirty="0" smtClean="0"/>
              <a:t>Crowds(</a:t>
            </a:r>
            <a:r>
              <a:rPr lang="en-US" sz="1200" dirty="0" err="1" smtClean="0"/>
              <a:t>ourcing</a:t>
            </a:r>
            <a:r>
              <a:rPr lang="en-US" sz="1200" dirty="0"/>
              <a:t>)’, in </a:t>
            </a:r>
            <a:r>
              <a:rPr lang="en-US" sz="1200" i="1" dirty="0"/>
              <a:t>Writing History in the Digital Age</a:t>
            </a:r>
            <a:r>
              <a:rPr lang="en-US" sz="1200" dirty="0"/>
              <a:t>, Kristen </a:t>
            </a:r>
            <a:r>
              <a:rPr lang="en-US" sz="1200" dirty="0" err="1"/>
              <a:t>Nawrotzki</a:t>
            </a:r>
            <a:r>
              <a:rPr lang="en-US" sz="1200" dirty="0"/>
              <a:t>; Jack Dougherty eds. 2013. </a:t>
            </a:r>
            <a:r>
              <a:rPr lang="en-US" sz="1200" dirty="0" err="1"/>
              <a:t>DigitalCultureBooks</a:t>
            </a:r>
            <a:r>
              <a:rPr lang="en-US" sz="1200" dirty="0"/>
              <a:t>, Ann Arbor. </a:t>
            </a:r>
            <a:endParaRPr lang="en-US" dirty="0"/>
          </a:p>
        </p:txBody>
      </p:sp>
    </p:spTree>
    <p:extLst>
      <p:ext uri="{BB962C8B-B14F-4D97-AF65-F5344CB8AC3E}">
        <p14:creationId xmlns:p14="http://schemas.microsoft.com/office/powerpoint/2010/main" val="783101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Misperception and Rumor Communities </a:t>
            </a:r>
            <a:endParaRPr lang="en-US" dirty="0"/>
          </a:p>
        </p:txBody>
      </p:sp>
      <p:sp>
        <p:nvSpPr>
          <p:cNvPr id="3" name="Content Placeholder 2"/>
          <p:cNvSpPr>
            <a:spLocks noGrp="1"/>
          </p:cNvSpPr>
          <p:nvPr>
            <p:ph idx="1"/>
          </p:nvPr>
        </p:nvSpPr>
        <p:spPr>
          <a:xfrm>
            <a:off x="1371600" y="1383957"/>
            <a:ext cx="9601200" cy="4483443"/>
          </a:xfrm>
        </p:spPr>
        <p:txBody>
          <a:bodyPr>
            <a:normAutofit lnSpcReduction="10000"/>
          </a:bodyPr>
          <a:lstStyle/>
          <a:p>
            <a:pPr marL="0" indent="0">
              <a:buNone/>
            </a:pPr>
            <a:endParaRPr lang="en-US" dirty="0" smtClean="0"/>
          </a:p>
          <a:p>
            <a:pPr marL="0" indent="0">
              <a:buNone/>
            </a:pPr>
            <a:r>
              <a:rPr lang="en-US" dirty="0" smtClean="0"/>
              <a:t>What is it about digital communities that allows for rumor and misperception to spread? </a:t>
            </a:r>
          </a:p>
          <a:p>
            <a:r>
              <a:rPr lang="en-US" dirty="0" smtClean="0"/>
              <a:t>Access to publishing tools </a:t>
            </a:r>
            <a:r>
              <a:rPr lang="mr-IN" dirty="0" smtClean="0"/>
              <a:t>–</a:t>
            </a:r>
            <a:r>
              <a:rPr lang="en-US" dirty="0" smtClean="0"/>
              <a:t> easy exchange of information.</a:t>
            </a:r>
          </a:p>
          <a:p>
            <a:r>
              <a:rPr lang="en-US" dirty="0" smtClean="0"/>
              <a:t>Serve as echo chambers </a:t>
            </a:r>
            <a:r>
              <a:rPr lang="mr-IN" dirty="0" smtClean="0"/>
              <a:t>–</a:t>
            </a:r>
            <a:r>
              <a:rPr lang="en-US" dirty="0" smtClean="0"/>
              <a:t> attracts those with similar ideologies.</a:t>
            </a:r>
          </a:p>
          <a:p>
            <a:r>
              <a:rPr lang="en-US" dirty="0" smtClean="0"/>
              <a:t>False sense of authority over topic </a:t>
            </a:r>
            <a:r>
              <a:rPr lang="mr-IN" dirty="0" smtClean="0"/>
              <a:t>–</a:t>
            </a:r>
            <a:r>
              <a:rPr lang="en-CA" dirty="0" smtClean="0"/>
              <a:t> lack of expertise.</a:t>
            </a:r>
          </a:p>
          <a:p>
            <a:r>
              <a:rPr lang="en-CA" dirty="0" smtClean="0"/>
              <a:t>Social networking and social media allows for individuals to seek out users with similar interests.</a:t>
            </a:r>
          </a:p>
          <a:p>
            <a:pPr marL="0" indent="0">
              <a:buNone/>
            </a:pPr>
            <a:r>
              <a:rPr lang="en-US" dirty="0" smtClean="0"/>
              <a:t>What needs to be done?</a:t>
            </a:r>
          </a:p>
          <a:p>
            <a:r>
              <a:rPr lang="en-US" dirty="0" smtClean="0"/>
              <a:t>Public education (critical literacy)</a:t>
            </a:r>
          </a:p>
          <a:p>
            <a:r>
              <a:rPr lang="en-US" dirty="0" smtClean="0"/>
              <a:t>Academic engagement with public. </a:t>
            </a:r>
          </a:p>
          <a:p>
            <a:r>
              <a:rPr lang="mr-IN" dirty="0" smtClean="0"/>
              <a:t>…</a:t>
            </a:r>
            <a:endParaRPr lang="en-US" dirty="0" smtClean="0"/>
          </a:p>
          <a:p>
            <a:endParaRPr lang="en-US" dirty="0" smtClean="0"/>
          </a:p>
        </p:txBody>
      </p:sp>
    </p:spTree>
    <p:extLst>
      <p:ext uri="{BB962C8B-B14F-4D97-AF65-F5344CB8AC3E}">
        <p14:creationId xmlns:p14="http://schemas.microsoft.com/office/powerpoint/2010/main" val="71607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a:xfrm>
            <a:off x="1371600" y="2171700"/>
            <a:ext cx="9601200" cy="4371109"/>
          </a:xfrm>
        </p:spPr>
        <p:txBody>
          <a:bodyPr/>
          <a:lstStyle/>
          <a:p>
            <a:r>
              <a:rPr lang="en-US" dirty="0" smtClean="0"/>
              <a:t>Grinnell Beowulf project </a:t>
            </a:r>
            <a:r>
              <a:rPr lang="mr-IN" dirty="0" smtClean="0"/>
              <a:t>–</a:t>
            </a:r>
            <a:r>
              <a:rPr lang="en-US" dirty="0" smtClean="0"/>
              <a:t> helps to produce a sense of imagined community with those who are actively engaged in the production of the text as well as with those who may visit and contribute to it in the future. </a:t>
            </a:r>
          </a:p>
          <a:p>
            <a:r>
              <a:rPr lang="en-US" dirty="0" err="1" smtClean="0">
                <a:hlinkClick r:id="rId3"/>
              </a:rPr>
              <a:t>AnnoTate</a:t>
            </a:r>
            <a:r>
              <a:rPr lang="en-US" dirty="0" smtClean="0">
                <a:hlinkClick r:id="rId3"/>
              </a:rPr>
              <a:t> </a:t>
            </a:r>
            <a:r>
              <a:rPr lang="mr-IN" dirty="0" smtClean="0"/>
              <a:t>–</a:t>
            </a:r>
            <a:r>
              <a:rPr lang="en-US" dirty="0" smtClean="0"/>
              <a:t> Offers participants training and hands on experience with transcribing and annotating documents. </a:t>
            </a:r>
          </a:p>
          <a:p>
            <a:r>
              <a:rPr lang="en-US" dirty="0"/>
              <a:t>P</a:t>
            </a:r>
            <a:r>
              <a:rPr lang="en-US" dirty="0" smtClean="0"/>
              <a:t>roject oriented approaches to learning are highly beneficial as it allows students to directly engage with materials and tools rather than at a theoretical level. </a:t>
            </a:r>
          </a:p>
          <a:p>
            <a:endParaRPr lang="en-US" dirty="0" smtClean="0"/>
          </a:p>
        </p:txBody>
      </p:sp>
    </p:spTree>
    <p:extLst>
      <p:ext uri="{BB962C8B-B14F-4D97-AF65-F5344CB8AC3E}">
        <p14:creationId xmlns:p14="http://schemas.microsoft.com/office/powerpoint/2010/main" val="1321159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continued</a:t>
            </a:r>
            <a:r>
              <a:rPr lang="mr-IN" dirty="0" smtClean="0"/>
              <a:t>…</a:t>
            </a:r>
            <a:endParaRPr lang="en-US" dirty="0"/>
          </a:p>
        </p:txBody>
      </p:sp>
      <p:sp>
        <p:nvSpPr>
          <p:cNvPr id="3" name="Content Placeholder 2"/>
          <p:cNvSpPr>
            <a:spLocks noGrp="1"/>
          </p:cNvSpPr>
          <p:nvPr>
            <p:ph idx="1"/>
          </p:nvPr>
        </p:nvSpPr>
        <p:spPr/>
        <p:txBody>
          <a:bodyPr/>
          <a:lstStyle/>
          <a:p>
            <a:r>
              <a:rPr lang="en-US" dirty="0"/>
              <a:t>Training and development are offered in some </a:t>
            </a:r>
            <a:r>
              <a:rPr lang="en-US" dirty="0" smtClean="0"/>
              <a:t>cases, </a:t>
            </a:r>
            <a:r>
              <a:rPr lang="en-US" dirty="0"/>
              <a:t>allowing participants to gain knowledge and skills outside of traditional </a:t>
            </a:r>
            <a:r>
              <a:rPr lang="en-US" dirty="0" smtClean="0"/>
              <a:t>environments (</a:t>
            </a:r>
            <a:r>
              <a:rPr lang="en-US" dirty="0" err="1" smtClean="0"/>
              <a:t>AnnoTate</a:t>
            </a:r>
            <a:r>
              <a:rPr lang="en-US" dirty="0" smtClean="0"/>
              <a:t> offers a guide). </a:t>
            </a:r>
            <a:endParaRPr lang="en-US" dirty="0"/>
          </a:p>
          <a:p>
            <a:r>
              <a:rPr lang="en-US" dirty="0" smtClean="0"/>
              <a:t>Projects </a:t>
            </a:r>
            <a:r>
              <a:rPr lang="en-US" dirty="0"/>
              <a:t>like Wikipedia, while not the most exhaustive sources, still offer information to a wider audience than traditional encyclopedias. </a:t>
            </a:r>
            <a:r>
              <a:rPr lang="en-US" dirty="0" smtClean="0"/>
              <a:t>What matters is that everyone is able to access it . </a:t>
            </a:r>
          </a:p>
          <a:p>
            <a:r>
              <a:rPr lang="en-US" dirty="0" smtClean="0"/>
              <a:t>Engagement with non-academic ‘communities’ becomes easier through digital projects. Social network and social media sites offer a means of disseminating information. </a:t>
            </a:r>
          </a:p>
          <a:p>
            <a:endParaRPr lang="en-US" dirty="0" smtClean="0"/>
          </a:p>
          <a:p>
            <a:endParaRPr lang="en-US" dirty="0"/>
          </a:p>
        </p:txBody>
      </p:sp>
    </p:spTree>
    <p:extLst>
      <p:ext uri="{BB962C8B-B14F-4D97-AF65-F5344CB8AC3E}">
        <p14:creationId xmlns:p14="http://schemas.microsoft.com/office/powerpoint/2010/main" val="193119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24247"/>
          </a:xfrm>
        </p:spPr>
        <p:txBody>
          <a:bodyPr>
            <a:normAutofit/>
          </a:bodyPr>
          <a:lstStyle/>
          <a:p>
            <a:r>
              <a:rPr lang="en-US" dirty="0" smtClean="0"/>
              <a:t>Concluding </a:t>
            </a:r>
            <a:r>
              <a:rPr lang="en-US" dirty="0"/>
              <a:t>T</a:t>
            </a:r>
            <a:r>
              <a:rPr lang="en-US" dirty="0" smtClean="0"/>
              <a:t>houghts </a:t>
            </a:r>
            <a:r>
              <a:rPr lang="mr-IN" dirty="0" smtClean="0"/>
              <a:t>–</a:t>
            </a:r>
            <a:r>
              <a:rPr lang="en-US" dirty="0" smtClean="0"/>
              <a:t> A Word on Labor </a:t>
            </a:r>
            <a:endParaRPr lang="en-US" dirty="0"/>
          </a:p>
        </p:txBody>
      </p:sp>
      <p:sp>
        <p:nvSpPr>
          <p:cNvPr id="3" name="Content Placeholder 2"/>
          <p:cNvSpPr>
            <a:spLocks noGrp="1"/>
          </p:cNvSpPr>
          <p:nvPr>
            <p:ph idx="1"/>
          </p:nvPr>
        </p:nvSpPr>
        <p:spPr>
          <a:xfrm>
            <a:off x="1371600" y="1532238"/>
            <a:ext cx="9601200" cy="3860149"/>
          </a:xfrm>
        </p:spPr>
        <p:txBody>
          <a:bodyPr/>
          <a:lstStyle/>
          <a:p>
            <a:r>
              <a:rPr lang="en-US" sz="1600" b="1" dirty="0" smtClean="0"/>
              <a:t>Terms like </a:t>
            </a:r>
            <a:r>
              <a:rPr lang="en-US" sz="1600" b="1" dirty="0" err="1" smtClean="0"/>
              <a:t>playbor</a:t>
            </a:r>
            <a:r>
              <a:rPr lang="en-US" sz="1600" b="1" dirty="0"/>
              <a:t> </a:t>
            </a:r>
            <a:r>
              <a:rPr lang="en-US" sz="1600" b="1" dirty="0" smtClean="0"/>
              <a:t>point to the blurring of the boundaries between labor and leisure time. </a:t>
            </a:r>
          </a:p>
          <a:p>
            <a:r>
              <a:rPr lang="en-US" sz="1600" b="1" dirty="0" smtClean="0"/>
              <a:t>Crowdsourcing can unsettle already established areas of the labor market (ex: photography) </a:t>
            </a:r>
          </a:p>
          <a:p>
            <a:r>
              <a:rPr lang="en-US" sz="1600" b="1" dirty="0" smtClean="0"/>
              <a:t>A bit like the early days of industrialization </a:t>
            </a:r>
            <a:r>
              <a:rPr lang="mr-IN" sz="1600" b="1" dirty="0" smtClean="0"/>
              <a:t>–</a:t>
            </a:r>
            <a:r>
              <a:rPr lang="en-US" sz="1600" b="1" dirty="0" smtClean="0"/>
              <a:t> if you don’t do it, we can find someone else to do it. </a:t>
            </a:r>
          </a:p>
          <a:p>
            <a:r>
              <a:rPr lang="en-US" sz="1600" b="1" dirty="0" smtClean="0"/>
              <a:t>Requires regulation and oversight to ensure fair and ethical treatment of laborers </a:t>
            </a:r>
            <a:endParaRPr lang="en-US" sz="1600" b="1" dirty="0"/>
          </a:p>
        </p:txBody>
      </p:sp>
    </p:spTree>
    <p:extLst>
      <p:ext uri="{BB962C8B-B14F-4D97-AF65-F5344CB8AC3E}">
        <p14:creationId xmlns:p14="http://schemas.microsoft.com/office/powerpoint/2010/main" val="2082821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3723"/>
          </a:xfrm>
        </p:spPr>
        <p:txBody>
          <a:bodyPr>
            <a:normAutofit fontScale="90000"/>
          </a:bodyPr>
          <a:lstStyle/>
          <a:p>
            <a:r>
              <a:rPr lang="en-US" dirty="0" smtClean="0"/>
              <a:t>Further </a:t>
            </a:r>
            <a:r>
              <a:rPr lang="en-US" dirty="0"/>
              <a:t>R</a:t>
            </a:r>
            <a:r>
              <a:rPr lang="en-US" dirty="0" smtClean="0"/>
              <a:t>eading </a:t>
            </a:r>
            <a:br>
              <a:rPr lang="en-US" dirty="0" smtClean="0"/>
            </a:br>
            <a:endParaRPr lang="en-US" dirty="0"/>
          </a:p>
        </p:txBody>
      </p:sp>
      <p:sp>
        <p:nvSpPr>
          <p:cNvPr id="3" name="Content Placeholder 2"/>
          <p:cNvSpPr>
            <a:spLocks noGrp="1"/>
          </p:cNvSpPr>
          <p:nvPr>
            <p:ph idx="1"/>
          </p:nvPr>
        </p:nvSpPr>
        <p:spPr>
          <a:xfrm>
            <a:off x="1371600" y="1301262"/>
            <a:ext cx="9601200" cy="4566138"/>
          </a:xfrm>
        </p:spPr>
        <p:txBody>
          <a:bodyPr/>
          <a:lstStyle/>
          <a:p>
            <a:r>
              <a:rPr lang="en-US" dirty="0" err="1"/>
              <a:t>Draxler</a:t>
            </a:r>
            <a:r>
              <a:rPr lang="en-US" dirty="0"/>
              <a:t>, Bridget and Jon </a:t>
            </a:r>
            <a:r>
              <a:rPr lang="en-US" dirty="0" err="1"/>
              <a:t>Winet</a:t>
            </a:r>
            <a:r>
              <a:rPr lang="en-US" dirty="0"/>
              <a:t>. ‘Community’ </a:t>
            </a:r>
            <a:r>
              <a:rPr lang="en-US" i="1" dirty="0"/>
              <a:t>Digital Pedagogy in the </a:t>
            </a:r>
            <a:r>
              <a:rPr lang="en-US" i="1" dirty="0" err="1"/>
              <a:t>Humanities</a:t>
            </a:r>
            <a:r>
              <a:rPr lang="en-US" dirty="0" err="1">
                <a:hlinkClick r:id="rId2"/>
              </a:rPr>
              <a:t>https</a:t>
            </a:r>
            <a:r>
              <a:rPr lang="en-US" dirty="0">
                <a:hlinkClick r:id="rId2"/>
              </a:rPr>
              <a:t>://digitalpedagogy.mla.hcommons.org/keywords/community/</a:t>
            </a:r>
            <a:endParaRPr lang="en-US" dirty="0"/>
          </a:p>
          <a:p>
            <a:r>
              <a:rPr lang="en-US" dirty="0"/>
              <a:t>Roy </a:t>
            </a:r>
            <a:r>
              <a:rPr lang="en-US" dirty="0" err="1"/>
              <a:t>Rosenzweig</a:t>
            </a:r>
            <a:r>
              <a:rPr lang="en-US" dirty="0"/>
              <a:t>, “Can History be Open Source? Wikipedia and the Future of the Past”, </a:t>
            </a:r>
            <a:r>
              <a:rPr lang="en-US" dirty="0">
                <a:hlinkClick r:id="rId3"/>
              </a:rPr>
              <a:t>http://chnm.gmu.edu/essays-on-history-new-media/essays/?essayid=42</a:t>
            </a:r>
            <a:endParaRPr lang="en-US" dirty="0"/>
          </a:p>
          <a:p>
            <a:r>
              <a:rPr lang="en-US" dirty="0"/>
              <a:t>Any piece in part 2, ‘The Wisdom of Crowds(</a:t>
            </a:r>
            <a:r>
              <a:rPr lang="en-US" dirty="0" err="1"/>
              <a:t>ourcing</a:t>
            </a:r>
            <a:r>
              <a:rPr lang="en-US" dirty="0"/>
              <a:t>)’, in </a:t>
            </a:r>
            <a:r>
              <a:rPr lang="en-US" i="1" dirty="0"/>
              <a:t>Writing History in the Digital Age</a:t>
            </a:r>
            <a:r>
              <a:rPr lang="en-US" dirty="0"/>
              <a:t>, Kristen </a:t>
            </a:r>
            <a:r>
              <a:rPr lang="en-US" dirty="0" err="1"/>
              <a:t>Nawrotzki</a:t>
            </a:r>
            <a:r>
              <a:rPr lang="en-US" dirty="0"/>
              <a:t>; Jack Dougherty eds. 2013. </a:t>
            </a:r>
            <a:r>
              <a:rPr lang="en-US" dirty="0" err="1"/>
              <a:t>DigitalCultureBooks</a:t>
            </a:r>
            <a:r>
              <a:rPr lang="en-US" dirty="0"/>
              <a:t>, Ann Arbor. </a:t>
            </a:r>
            <a:r>
              <a:rPr lang="en-US" dirty="0">
                <a:hlinkClick r:id="rId4"/>
              </a:rPr>
              <a:t>http://quod.lib.umich.edu/d/dh/12230987.0001.001/1:5/--writing-history-in-the-digital-age?g=dculture;rgn=div1;view=fulltext;xc=1</a:t>
            </a:r>
            <a:r>
              <a:rPr lang="en-US" dirty="0"/>
              <a:t/>
            </a:r>
            <a:br>
              <a:rPr lang="en-US" dirty="0"/>
            </a:br>
            <a:endParaRPr lang="en-US" dirty="0"/>
          </a:p>
        </p:txBody>
      </p:sp>
    </p:spTree>
    <p:extLst>
      <p:ext uri="{BB962C8B-B14F-4D97-AF65-F5344CB8AC3E}">
        <p14:creationId xmlns:p14="http://schemas.microsoft.com/office/powerpoint/2010/main" val="195357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1436"/>
          </a:xfrm>
        </p:spPr>
        <p:txBody>
          <a:bodyPr>
            <a:normAutofit fontScale="90000"/>
          </a:bodyPr>
          <a:lstStyle/>
          <a:p>
            <a:r>
              <a:rPr lang="en-US" dirty="0" smtClean="0"/>
              <a:t/>
            </a:r>
            <a:br>
              <a:rPr lang="en-US" dirty="0" smtClean="0"/>
            </a:br>
            <a:r>
              <a:rPr lang="en-US" dirty="0" smtClean="0"/>
              <a:t>The Digital Space/Community </a:t>
            </a:r>
            <a:endParaRPr lang="en-US" dirty="0"/>
          </a:p>
        </p:txBody>
      </p:sp>
      <p:sp>
        <p:nvSpPr>
          <p:cNvPr id="3" name="Content Placeholder 2"/>
          <p:cNvSpPr>
            <a:spLocks noGrp="1"/>
          </p:cNvSpPr>
          <p:nvPr>
            <p:ph idx="1"/>
          </p:nvPr>
        </p:nvSpPr>
        <p:spPr/>
        <p:txBody>
          <a:bodyPr/>
          <a:lstStyle/>
          <a:p>
            <a:r>
              <a:rPr lang="en-US" dirty="0" smtClean="0"/>
              <a:t>Drawing from Erving Goffman’s interaction order and some of the theories surrounding his work, the virtual space allows actors, rather than meet in a physical time and place, to meet specifically in time. </a:t>
            </a:r>
          </a:p>
          <a:p>
            <a:endParaRPr lang="en-US" dirty="0" smtClean="0"/>
          </a:p>
        </p:txBody>
      </p:sp>
    </p:spTree>
    <p:extLst>
      <p:ext uri="{BB962C8B-B14F-4D97-AF65-F5344CB8AC3E}">
        <p14:creationId xmlns:p14="http://schemas.microsoft.com/office/powerpoint/2010/main" val="1574347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of the Self</a:t>
            </a:r>
            <a:endParaRPr lang="en-US" dirty="0"/>
          </a:p>
        </p:txBody>
      </p:sp>
      <p:sp>
        <p:nvSpPr>
          <p:cNvPr id="3" name="Content Placeholder 2"/>
          <p:cNvSpPr>
            <a:spLocks noGrp="1"/>
          </p:cNvSpPr>
          <p:nvPr>
            <p:ph idx="1"/>
          </p:nvPr>
        </p:nvSpPr>
        <p:spPr/>
        <p:txBody>
          <a:bodyPr/>
          <a:lstStyle/>
          <a:p>
            <a:r>
              <a:rPr lang="en-US" dirty="0"/>
              <a:t>Our daily lives cannot easily be separated from the digital lives we construct. Across a variety of platforms we present elements of our self to an audience and interact with other people. Even though this happens in a digital space the information that emerges from </a:t>
            </a:r>
            <a:r>
              <a:rPr lang="en-US" dirty="0" smtClean="0"/>
              <a:t>these interactions </a:t>
            </a:r>
            <a:r>
              <a:rPr lang="en-US" dirty="0"/>
              <a:t>is just as important as what emerges from face to face interactions. The information is also highly valuable to companies and governments who want to know more about their consumers or citizens. </a:t>
            </a:r>
          </a:p>
          <a:p>
            <a:r>
              <a:rPr lang="en-US" dirty="0"/>
              <a:t>At the same time, we have the potential to maintain a degree of anonymity when online depending on the platforms and tools we use. </a:t>
            </a:r>
          </a:p>
        </p:txBody>
      </p:sp>
    </p:spTree>
    <p:extLst>
      <p:ext uri="{BB962C8B-B14F-4D97-AF65-F5344CB8AC3E}">
        <p14:creationId xmlns:p14="http://schemas.microsoft.com/office/powerpoint/2010/main" val="1091669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as an </a:t>
            </a:r>
            <a:r>
              <a:rPr lang="en-US" dirty="0"/>
              <a:t>O</a:t>
            </a:r>
            <a:r>
              <a:rPr lang="en-US" dirty="0" smtClean="0"/>
              <a:t>verused </a:t>
            </a:r>
            <a:r>
              <a:rPr lang="en-US" dirty="0"/>
              <a:t>C</a:t>
            </a:r>
            <a:r>
              <a:rPr lang="en-US" dirty="0" smtClean="0"/>
              <a:t>oncept </a:t>
            </a:r>
            <a:endParaRPr lang="en-US" dirty="0"/>
          </a:p>
        </p:txBody>
      </p:sp>
      <p:sp>
        <p:nvSpPr>
          <p:cNvPr id="3" name="Content Placeholder 2"/>
          <p:cNvSpPr>
            <a:spLocks noGrp="1"/>
          </p:cNvSpPr>
          <p:nvPr>
            <p:ph idx="1"/>
          </p:nvPr>
        </p:nvSpPr>
        <p:spPr/>
        <p:txBody>
          <a:bodyPr>
            <a:normAutofit/>
          </a:bodyPr>
          <a:lstStyle/>
          <a:p>
            <a:r>
              <a:rPr lang="en-US" dirty="0" smtClean="0"/>
              <a:t>Bridget </a:t>
            </a:r>
            <a:r>
              <a:rPr lang="en-US" dirty="0" err="1" smtClean="0"/>
              <a:t>Draxler</a:t>
            </a:r>
            <a:r>
              <a:rPr lang="en-US" dirty="0" smtClean="0"/>
              <a:t>  </a:t>
            </a:r>
            <a:r>
              <a:rPr lang="en-US" dirty="0"/>
              <a:t>and Jon </a:t>
            </a:r>
            <a:r>
              <a:rPr lang="en-US" dirty="0" err="1" smtClean="0"/>
              <a:t>Winet</a:t>
            </a:r>
            <a:r>
              <a:rPr lang="en-US" dirty="0" smtClean="0"/>
              <a:t> in “Community” point out Miranda Joseph’s criticism of the concept of community as overused and essentially without meaning. While </a:t>
            </a:r>
            <a:r>
              <a:rPr lang="en-US" dirty="0" err="1" smtClean="0"/>
              <a:t>Draxler</a:t>
            </a:r>
            <a:r>
              <a:rPr lang="en-US" dirty="0" smtClean="0"/>
              <a:t> and </a:t>
            </a:r>
            <a:r>
              <a:rPr lang="en-US" dirty="0" err="1" smtClean="0"/>
              <a:t>Winet</a:t>
            </a:r>
            <a:r>
              <a:rPr lang="en-US" dirty="0" smtClean="0"/>
              <a:t> acknowledge the flaws they believe that it is still worth celebrating. </a:t>
            </a:r>
          </a:p>
          <a:p>
            <a:r>
              <a:rPr lang="en-US" dirty="0"/>
              <a:t>Similar to Brubaker and Cooper’s </a:t>
            </a:r>
            <a:r>
              <a:rPr lang="en-US" dirty="0" smtClean="0"/>
              <a:t>“Beyond Identity</a:t>
            </a:r>
            <a:r>
              <a:rPr lang="en-US" i="1" dirty="0" smtClean="0"/>
              <a:t>” </a:t>
            </a:r>
            <a:r>
              <a:rPr lang="en-US" dirty="0" smtClean="0"/>
              <a:t>(2000), in </a:t>
            </a:r>
            <a:r>
              <a:rPr lang="en-US" dirty="0"/>
              <a:t>which they propose a set of alternative idioms </a:t>
            </a:r>
            <a:r>
              <a:rPr lang="en-US" dirty="0" smtClean="0"/>
              <a:t>such as identification, commonality, categorizations, and self-understanding which come to do the work traditionally reserved for identity. </a:t>
            </a:r>
          </a:p>
          <a:p>
            <a:r>
              <a:rPr lang="en-US" dirty="0" smtClean="0"/>
              <a:t>What are some of the possible replacement terms for community that might make digital ‘communities’  and crowds a little less challenging? </a:t>
            </a:r>
          </a:p>
        </p:txBody>
      </p:sp>
    </p:spTree>
    <p:extLst>
      <p:ext uri="{BB962C8B-B14F-4D97-AF65-F5344CB8AC3E}">
        <p14:creationId xmlns:p14="http://schemas.microsoft.com/office/powerpoint/2010/main" val="96120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54211"/>
          </a:xfrm>
        </p:spPr>
        <p:txBody>
          <a:bodyPr>
            <a:normAutofit fontScale="90000"/>
          </a:bodyPr>
          <a:lstStyle/>
          <a:p>
            <a:r>
              <a:rPr lang="en-US" dirty="0" smtClean="0"/>
              <a:t>Defining Community and Crowds</a:t>
            </a:r>
            <a:br>
              <a:rPr lang="en-US" dirty="0" smtClean="0"/>
            </a:br>
            <a:endParaRPr lang="en-US" dirty="0"/>
          </a:p>
        </p:txBody>
      </p:sp>
      <p:sp>
        <p:nvSpPr>
          <p:cNvPr id="3" name="Content Placeholder 2"/>
          <p:cNvSpPr>
            <a:spLocks noGrp="1"/>
          </p:cNvSpPr>
          <p:nvPr>
            <p:ph idx="1"/>
          </p:nvPr>
        </p:nvSpPr>
        <p:spPr>
          <a:xfrm>
            <a:off x="1371600" y="1519881"/>
            <a:ext cx="9601200" cy="3581400"/>
          </a:xfrm>
        </p:spPr>
        <p:txBody>
          <a:bodyPr/>
          <a:lstStyle/>
          <a:p>
            <a:pPr marL="0" indent="0">
              <a:buNone/>
            </a:pPr>
            <a:endParaRPr lang="en-US" dirty="0" smtClean="0"/>
          </a:p>
          <a:p>
            <a:pPr marL="0" indent="0">
              <a:buNone/>
            </a:pPr>
            <a:r>
              <a:rPr lang="en-US" b="1" dirty="0" smtClean="0"/>
              <a:t>Community : </a:t>
            </a:r>
          </a:p>
          <a:p>
            <a:pPr marL="0" indent="0">
              <a:buNone/>
            </a:pPr>
            <a:endParaRPr lang="en-US" b="1" dirty="0"/>
          </a:p>
          <a:p>
            <a:pPr marL="0" indent="0">
              <a:buNone/>
            </a:pPr>
            <a:r>
              <a:rPr lang="en-US" b="1" dirty="0" smtClean="0"/>
              <a:t>Crowds: </a:t>
            </a:r>
          </a:p>
          <a:p>
            <a:pPr marL="0" indent="0">
              <a:buNone/>
            </a:pPr>
            <a:endParaRPr lang="en-US" b="1" dirty="0" smtClean="0"/>
          </a:p>
          <a:p>
            <a:pPr marL="0" indent="0">
              <a:buNone/>
            </a:pPr>
            <a:r>
              <a:rPr lang="en-US" b="1" dirty="0" smtClean="0"/>
              <a:t>Alternatives concepts? </a:t>
            </a:r>
          </a:p>
          <a:p>
            <a:endParaRPr lang="en-US" b="1" dirty="0"/>
          </a:p>
        </p:txBody>
      </p:sp>
    </p:spTree>
    <p:extLst>
      <p:ext uri="{BB962C8B-B14F-4D97-AF65-F5344CB8AC3E}">
        <p14:creationId xmlns:p14="http://schemas.microsoft.com/office/powerpoint/2010/main" val="192878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004156" cy="1485900"/>
          </a:xfrm>
        </p:spPr>
        <p:txBody>
          <a:bodyPr>
            <a:normAutofit fontScale="90000"/>
          </a:bodyPr>
          <a:lstStyle/>
          <a:p>
            <a:r>
              <a:rPr lang="en-US" sz="4000" dirty="0" smtClean="0"/>
              <a:t>Traditional Communities vs Virtual Communities </a:t>
            </a:r>
            <a:r>
              <a:rPr lang="en-US" dirty="0" smtClean="0"/>
              <a:t/>
            </a:r>
            <a:br>
              <a:rPr lang="en-US" dirty="0" smtClean="0"/>
            </a:br>
            <a:endParaRPr lang="en-US" dirty="0"/>
          </a:p>
        </p:txBody>
      </p:sp>
      <p:sp>
        <p:nvSpPr>
          <p:cNvPr id="3" name="Content Placeholder 2"/>
          <p:cNvSpPr>
            <a:spLocks noGrp="1"/>
          </p:cNvSpPr>
          <p:nvPr>
            <p:ph idx="1"/>
          </p:nvPr>
        </p:nvSpPr>
        <p:spPr>
          <a:xfrm>
            <a:off x="1371600" y="1742302"/>
            <a:ext cx="9601200" cy="4125097"/>
          </a:xfrm>
        </p:spPr>
        <p:txBody>
          <a:bodyPr>
            <a:normAutofit lnSpcReduction="10000"/>
          </a:bodyPr>
          <a:lstStyle/>
          <a:p>
            <a:pPr marL="0" indent="0">
              <a:buNone/>
            </a:pPr>
            <a:endParaRPr lang="en-US" b="1" dirty="0" smtClean="0"/>
          </a:p>
          <a:p>
            <a:pPr marL="0" indent="0">
              <a:buNone/>
            </a:pPr>
            <a:r>
              <a:rPr lang="en-US" b="1" dirty="0" smtClean="0"/>
              <a:t>Physical</a:t>
            </a:r>
            <a:endParaRPr lang="en-US" dirty="0" smtClean="0"/>
          </a:p>
          <a:p>
            <a:r>
              <a:rPr lang="en-US" dirty="0"/>
              <a:t>Limitations: </a:t>
            </a:r>
            <a:endParaRPr lang="en-US" dirty="0" smtClean="0"/>
          </a:p>
          <a:p>
            <a:pPr marL="0" indent="0">
              <a:buNone/>
            </a:pPr>
            <a:endParaRPr lang="en-US" dirty="0"/>
          </a:p>
          <a:p>
            <a:r>
              <a:rPr lang="en-US" dirty="0"/>
              <a:t>Affordances: </a:t>
            </a:r>
            <a:endParaRPr lang="en-US" dirty="0" smtClean="0"/>
          </a:p>
          <a:p>
            <a:pPr marL="0" indent="0">
              <a:buNone/>
            </a:pPr>
            <a:endParaRPr lang="en-US" dirty="0"/>
          </a:p>
          <a:p>
            <a:pPr marL="0" indent="0">
              <a:buNone/>
            </a:pPr>
            <a:r>
              <a:rPr lang="en-US" b="1" dirty="0" smtClean="0"/>
              <a:t>Virtual</a:t>
            </a:r>
          </a:p>
          <a:p>
            <a:r>
              <a:rPr lang="en-US" dirty="0"/>
              <a:t>Limitations: </a:t>
            </a:r>
            <a:endParaRPr lang="en-US" dirty="0" smtClean="0"/>
          </a:p>
          <a:p>
            <a:pPr marL="0" indent="0">
              <a:buNone/>
            </a:pPr>
            <a:endParaRPr lang="en-US" dirty="0"/>
          </a:p>
          <a:p>
            <a:r>
              <a:rPr lang="en-US" dirty="0"/>
              <a:t>Affordances: </a:t>
            </a:r>
          </a:p>
          <a:p>
            <a:pPr marL="0" indent="0">
              <a:buNone/>
            </a:pPr>
            <a:endParaRPr lang="en-US" dirty="0" smtClean="0"/>
          </a:p>
          <a:p>
            <a:endParaRPr lang="en-US" dirty="0"/>
          </a:p>
        </p:txBody>
      </p:sp>
    </p:spTree>
    <p:extLst>
      <p:ext uri="{BB962C8B-B14F-4D97-AF65-F5344CB8AC3E}">
        <p14:creationId xmlns:p14="http://schemas.microsoft.com/office/powerpoint/2010/main" val="144320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67691"/>
          </a:xfrm>
        </p:spPr>
        <p:txBody>
          <a:bodyPr>
            <a:normAutofit/>
          </a:bodyPr>
          <a:lstStyle/>
          <a:p>
            <a:r>
              <a:rPr lang="en-US" dirty="0" smtClean="0"/>
              <a:t>Some Crowdsourcing </a:t>
            </a:r>
            <a:r>
              <a:rPr lang="en-US" dirty="0"/>
              <a:t>P</a:t>
            </a:r>
            <a:r>
              <a:rPr lang="en-US" dirty="0" smtClean="0"/>
              <a:t>rojects</a:t>
            </a:r>
            <a:endParaRPr lang="en-US" dirty="0"/>
          </a:p>
        </p:txBody>
      </p:sp>
      <p:sp>
        <p:nvSpPr>
          <p:cNvPr id="3" name="Content Placeholder 2"/>
          <p:cNvSpPr>
            <a:spLocks noGrp="1"/>
          </p:cNvSpPr>
          <p:nvPr>
            <p:ph idx="1"/>
          </p:nvPr>
        </p:nvSpPr>
        <p:spPr>
          <a:xfrm>
            <a:off x="1371600" y="1953491"/>
            <a:ext cx="9282545" cy="2078182"/>
          </a:xfrm>
        </p:spPr>
        <p:txBody>
          <a:bodyPr>
            <a:normAutofit fontScale="92500"/>
          </a:bodyPr>
          <a:lstStyle/>
          <a:p>
            <a:r>
              <a:rPr lang="en-US" dirty="0" smtClean="0">
                <a:hlinkClick r:id="rId3"/>
              </a:rPr>
              <a:t>Amara </a:t>
            </a:r>
            <a:r>
              <a:rPr lang="en-US" dirty="0" smtClean="0"/>
              <a:t>- Allows anyone anywhere to offer their skills as translators. </a:t>
            </a:r>
          </a:p>
          <a:p>
            <a:r>
              <a:rPr lang="en-US" dirty="0" err="1" smtClean="0">
                <a:hlinkClick r:id="rId4"/>
              </a:rPr>
              <a:t>OpenStreetMap</a:t>
            </a:r>
            <a:r>
              <a:rPr lang="en-US" dirty="0" smtClean="0"/>
              <a:t> </a:t>
            </a:r>
            <a:r>
              <a:rPr lang="mr-IN" dirty="0" smtClean="0"/>
              <a:t>–</a:t>
            </a:r>
            <a:r>
              <a:rPr lang="en-US" dirty="0" smtClean="0"/>
              <a:t> Free editable map of the world </a:t>
            </a:r>
            <a:r>
              <a:rPr lang="mr-IN" dirty="0" smtClean="0"/>
              <a:t>–</a:t>
            </a:r>
            <a:r>
              <a:rPr lang="en-US" dirty="0" smtClean="0"/>
              <a:t> has a nice human touch. </a:t>
            </a:r>
          </a:p>
          <a:p>
            <a:r>
              <a:rPr lang="en-US" dirty="0" err="1" smtClean="0">
                <a:hlinkClick r:id="rId5"/>
              </a:rPr>
              <a:t>Waze</a:t>
            </a:r>
            <a:r>
              <a:rPr lang="en-US" dirty="0" smtClean="0"/>
              <a:t> </a:t>
            </a:r>
            <a:r>
              <a:rPr lang="mr-IN" dirty="0" smtClean="0"/>
              <a:t>–</a:t>
            </a:r>
            <a:r>
              <a:rPr lang="en-US" dirty="0" smtClean="0"/>
              <a:t> Free GPS application that incorporates real time updates from users.</a:t>
            </a:r>
          </a:p>
          <a:p>
            <a:r>
              <a:rPr lang="en-US" dirty="0" smtClean="0">
                <a:hlinkClick r:id="rId6"/>
              </a:rPr>
              <a:t>Encyclopedia of Life </a:t>
            </a:r>
            <a:r>
              <a:rPr lang="en-US" dirty="0" smtClean="0"/>
              <a:t>-  A collaborative encyclopedia intended to document all the species know to science. It incorporates content from experts and non-experts alike. </a:t>
            </a:r>
            <a:endParaRPr lang="en-US" dirty="0"/>
          </a:p>
        </p:txBody>
      </p:sp>
    </p:spTree>
    <p:extLst>
      <p:ext uri="{BB962C8B-B14F-4D97-AF65-F5344CB8AC3E}">
        <p14:creationId xmlns:p14="http://schemas.microsoft.com/office/powerpoint/2010/main" val="56715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a:t>
            </a:r>
            <a:endParaRPr lang="en-US" dirty="0"/>
          </a:p>
        </p:txBody>
      </p:sp>
      <p:sp>
        <p:nvSpPr>
          <p:cNvPr id="3" name="Content Placeholder 2"/>
          <p:cNvSpPr>
            <a:spLocks noGrp="1"/>
          </p:cNvSpPr>
          <p:nvPr>
            <p:ph idx="1"/>
          </p:nvPr>
        </p:nvSpPr>
        <p:spPr>
          <a:xfrm>
            <a:off x="1371600" y="1507524"/>
            <a:ext cx="9601200" cy="4359876"/>
          </a:xfrm>
        </p:spPr>
        <p:txBody>
          <a:bodyPr/>
          <a:lstStyle/>
          <a:p>
            <a:r>
              <a:rPr lang="en-US" dirty="0" smtClean="0"/>
              <a:t>Greater emphasis on people, dates, and major events. </a:t>
            </a:r>
          </a:p>
          <a:p>
            <a:r>
              <a:rPr lang="en-US" dirty="0" smtClean="0"/>
              <a:t>Minor errors occur despite the wide variety of contributors </a:t>
            </a:r>
            <a:r>
              <a:rPr lang="mr-IN" dirty="0" smtClean="0"/>
              <a:t>–</a:t>
            </a:r>
            <a:r>
              <a:rPr lang="en-US" dirty="0" smtClean="0"/>
              <a:t> many errors are simply repetitions of commonly held beliefs. </a:t>
            </a:r>
          </a:p>
          <a:p>
            <a:r>
              <a:rPr lang="en-US" dirty="0" smtClean="0"/>
              <a:t>Reveals areas of interest for the general public.</a:t>
            </a:r>
          </a:p>
          <a:p>
            <a:r>
              <a:rPr lang="en-US" dirty="0" smtClean="0"/>
              <a:t>Quality of writing is not on par with professionally written encyclopedias. </a:t>
            </a:r>
          </a:p>
          <a:p>
            <a:r>
              <a:rPr lang="en-US" dirty="0" smtClean="0"/>
              <a:t>The more contributors working on an article the stronger it becomes. </a:t>
            </a:r>
          </a:p>
          <a:p>
            <a:r>
              <a:rPr lang="en-US" dirty="0" smtClean="0"/>
              <a:t>Information reflects commonly held knowledge </a:t>
            </a:r>
            <a:r>
              <a:rPr lang="mr-IN" dirty="0" smtClean="0"/>
              <a:t>–</a:t>
            </a:r>
            <a:r>
              <a:rPr lang="en-US" dirty="0" smtClean="0"/>
              <a:t> no groundbreaking research </a:t>
            </a:r>
          </a:p>
        </p:txBody>
      </p:sp>
    </p:spTree>
    <p:extLst>
      <p:ext uri="{BB962C8B-B14F-4D97-AF65-F5344CB8AC3E}">
        <p14:creationId xmlns:p14="http://schemas.microsoft.com/office/powerpoint/2010/main" val="18484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Violations</a:t>
            </a:r>
            <a:endParaRPr lang="en-US" dirty="0"/>
          </a:p>
        </p:txBody>
      </p:sp>
      <p:sp>
        <p:nvSpPr>
          <p:cNvPr id="3" name="Content Placeholder 2"/>
          <p:cNvSpPr>
            <a:spLocks noGrp="1"/>
          </p:cNvSpPr>
          <p:nvPr>
            <p:ph idx="1"/>
          </p:nvPr>
        </p:nvSpPr>
        <p:spPr>
          <a:xfrm>
            <a:off x="1371600" y="1801091"/>
            <a:ext cx="9601200" cy="4066309"/>
          </a:xfrm>
        </p:spPr>
        <p:txBody>
          <a:bodyPr/>
          <a:lstStyle/>
          <a:p>
            <a:r>
              <a:rPr lang="en-US" dirty="0"/>
              <a:t>Violations of the rules are not as prevalent as one might expect. I personally see this as a reflection of Goffman’s assertion that people generally sacrifice some aspects of their freedoms in the name of order. The people who violate the interaction order are still dependent on the order itself. </a:t>
            </a:r>
            <a:endParaRPr lang="en-US" dirty="0" smtClean="0"/>
          </a:p>
          <a:p>
            <a:r>
              <a:rPr lang="en-US" dirty="0" smtClean="0"/>
              <a:t>So long as the violations are not systemic, the general order is maintained by the collective. </a:t>
            </a:r>
            <a:endParaRPr lang="en-US" dirty="0"/>
          </a:p>
          <a:p>
            <a:endParaRPr lang="en-US" dirty="0"/>
          </a:p>
          <a:p>
            <a:endParaRPr lang="en-US" dirty="0"/>
          </a:p>
        </p:txBody>
      </p:sp>
    </p:spTree>
    <p:extLst>
      <p:ext uri="{BB962C8B-B14F-4D97-AF65-F5344CB8AC3E}">
        <p14:creationId xmlns:p14="http://schemas.microsoft.com/office/powerpoint/2010/main" val="213324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4081</TotalTime>
  <Words>1181</Words>
  <Application>Microsoft Macintosh PowerPoint</Application>
  <PresentationFormat>Widescreen</PresentationFormat>
  <Paragraphs>103</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Franklin Gothic Book</vt:lpstr>
      <vt:lpstr>Mangal</vt:lpstr>
      <vt:lpstr>Crop</vt:lpstr>
      <vt:lpstr>Crowds</vt:lpstr>
      <vt:lpstr> The Digital Space/Community </vt:lpstr>
      <vt:lpstr>Presentation of the Self</vt:lpstr>
      <vt:lpstr>Community as an Overused Concept </vt:lpstr>
      <vt:lpstr>Defining Community and Crowds </vt:lpstr>
      <vt:lpstr>Traditional Communities vs Virtual Communities  </vt:lpstr>
      <vt:lpstr>Some Crowdsourcing Projects</vt:lpstr>
      <vt:lpstr>Wikipedia </vt:lpstr>
      <vt:lpstr>Rules and Violations</vt:lpstr>
      <vt:lpstr>Jack Johnson </vt:lpstr>
      <vt:lpstr>Social ‘Facts’ </vt:lpstr>
      <vt:lpstr>How can we learn from bias, poor writing, and misperception?</vt:lpstr>
      <vt:lpstr>Misperception and Rumor Communities </vt:lpstr>
      <vt:lpstr>Education</vt:lpstr>
      <vt:lpstr>Education continued…</vt:lpstr>
      <vt:lpstr>Concluding Thoughts – A Word on Labor </vt:lpstr>
      <vt:lpstr>Further Reading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dc:title>
  <dc:creator>Microsoft Office User</dc:creator>
  <cp:lastModifiedBy>Microsoft Office User</cp:lastModifiedBy>
  <cp:revision>71</cp:revision>
  <dcterms:created xsi:type="dcterms:W3CDTF">2018-01-04T16:59:52Z</dcterms:created>
  <dcterms:modified xsi:type="dcterms:W3CDTF">2018-01-09T23:27:50Z</dcterms:modified>
</cp:coreProperties>
</file>